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94660"/>
  </p:normalViewPr>
  <p:slideViewPr>
    <p:cSldViewPr snapToGrid="0">
      <p:cViewPr>
        <p:scale>
          <a:sx n="56" d="100"/>
          <a:sy n="56" d="100"/>
        </p:scale>
        <p:origin x="1068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EE803A-7F14-41AE-B3AE-082593D9E10C}" type="datetimeFigureOut">
              <a:rPr lang="en-GB" smtClean="0"/>
              <a:t>18/05/2024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DEF53B-F82A-44E9-93FD-76E2F7119A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3438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DEF53B-F82A-44E9-93FD-76E2F7119AA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8897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DA3DA-80D4-4204-8AA8-B6AF8AF9288E}" type="datetimeFigureOut">
              <a:rPr lang="en-GB" smtClean="0"/>
              <a:t>18/05/2024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6E870-0FBE-4326-9673-CBB53A06D2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6141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DA3DA-80D4-4204-8AA8-B6AF8AF9288E}" type="datetimeFigureOut">
              <a:rPr lang="en-GB" smtClean="0"/>
              <a:t>18/05/2024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6E870-0FBE-4326-9673-CBB53A06D2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5155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DA3DA-80D4-4204-8AA8-B6AF8AF9288E}" type="datetimeFigureOut">
              <a:rPr lang="en-GB" smtClean="0"/>
              <a:t>18/05/2024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6E870-0FBE-4326-9673-CBB53A06D2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4590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DA3DA-80D4-4204-8AA8-B6AF8AF9288E}" type="datetimeFigureOut">
              <a:rPr lang="en-GB" smtClean="0"/>
              <a:t>18/05/2024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6E870-0FBE-4326-9673-CBB53A06D2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2301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DA3DA-80D4-4204-8AA8-B6AF8AF9288E}" type="datetimeFigureOut">
              <a:rPr lang="en-GB" smtClean="0"/>
              <a:t>18/05/2024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6E870-0FBE-4326-9673-CBB53A06D2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1898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DA3DA-80D4-4204-8AA8-B6AF8AF9288E}" type="datetimeFigureOut">
              <a:rPr lang="en-GB" smtClean="0"/>
              <a:t>18/05/2024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6E870-0FBE-4326-9673-CBB53A06D2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4377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DA3DA-80D4-4204-8AA8-B6AF8AF9288E}" type="datetimeFigureOut">
              <a:rPr lang="en-GB" smtClean="0"/>
              <a:t>18/05/2024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6E870-0FBE-4326-9673-CBB53A06D2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6403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DA3DA-80D4-4204-8AA8-B6AF8AF9288E}" type="datetimeFigureOut">
              <a:rPr lang="en-GB" smtClean="0"/>
              <a:t>18/05/2024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6E870-0FBE-4326-9673-CBB53A06D2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9696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DA3DA-80D4-4204-8AA8-B6AF8AF9288E}" type="datetimeFigureOut">
              <a:rPr lang="en-GB" smtClean="0"/>
              <a:t>18/05/2024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6E870-0FBE-4326-9673-CBB53A06D2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3476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DA3DA-80D4-4204-8AA8-B6AF8AF9288E}" type="datetimeFigureOut">
              <a:rPr lang="en-GB" smtClean="0"/>
              <a:t>18/05/2024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6E870-0FBE-4326-9673-CBB53A06D2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5981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DA3DA-80D4-4204-8AA8-B6AF8AF9288E}" type="datetimeFigureOut">
              <a:rPr lang="en-GB" smtClean="0"/>
              <a:t>18/05/2024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6E870-0FBE-4326-9673-CBB53A06D2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4332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9DA3DA-80D4-4204-8AA8-B6AF8AF9288E}" type="datetimeFigureOut">
              <a:rPr lang="en-GB" smtClean="0"/>
              <a:t>18/05/2024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7B6E870-0FBE-4326-9673-CBB53A06D2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14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>
            <a:extLst>
              <a:ext uri="{FF2B5EF4-FFF2-40B4-BE49-F238E27FC236}">
                <a16:creationId xmlns:a16="http://schemas.microsoft.com/office/drawing/2014/main" id="{2A3DDFB2-9DC0-0A98-6F0E-3797223719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972" y="61597"/>
            <a:ext cx="5618163" cy="733425"/>
          </a:xfrm>
          <a:prstGeom prst="roundRect">
            <a:avLst>
              <a:gd name="adj" fmla="val 16667"/>
            </a:avLst>
          </a:prstGeom>
          <a:solidFill>
            <a:srgbClr val="CCECFF"/>
          </a:solidFill>
          <a:ln w="25400" algn="ctr">
            <a:solidFill>
              <a:srgbClr val="CCEC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WordArt 3">
            <a:extLst>
              <a:ext uri="{FF2B5EF4-FFF2-40B4-BE49-F238E27FC236}">
                <a16:creationId xmlns:a16="http://schemas.microsoft.com/office/drawing/2014/main" id="{328D125C-7E8A-EC35-149B-77DEF3DDA722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110928" y="123438"/>
            <a:ext cx="1698625" cy="6096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>
              <a:buNone/>
            </a:pPr>
            <a:r>
              <a:rPr lang="en-GB" sz="3600" b="1" kern="10" dirty="0">
                <a:ln w="15875">
                  <a:solidFill>
                    <a:srgbClr val="0070C0"/>
                  </a:solidFill>
                  <a:round/>
                  <a:headEnd/>
                  <a:tailEnd/>
                </a:ln>
                <a:solidFill>
                  <a:srgbClr val="00B050"/>
                </a:solidFill>
                <a:effectLst>
                  <a:outerShdw dist="29783" dir="1514402" algn="ctr" rotWithShape="0">
                    <a:srgbClr val="D8D8D8">
                      <a:alpha val="74998"/>
                    </a:srgbClr>
                  </a:outerShdw>
                </a:effectLst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ADHD</a:t>
            </a:r>
          </a:p>
        </p:txBody>
      </p:sp>
      <p:sp>
        <p:nvSpPr>
          <p:cNvPr id="6" name="WordArt 4">
            <a:extLst>
              <a:ext uri="{FF2B5EF4-FFF2-40B4-BE49-F238E27FC236}">
                <a16:creationId xmlns:a16="http://schemas.microsoft.com/office/drawing/2014/main" id="{3B025A6F-9762-4E16-05D9-273E6AC52E3F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1939090" y="330606"/>
            <a:ext cx="3597275" cy="1952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>
              <a:buNone/>
            </a:pPr>
            <a:r>
              <a:rPr lang="en-GB" sz="1200" b="1" kern="10" dirty="0" err="1">
                <a:ln w="15875">
                  <a:solidFill>
                    <a:srgbClr val="5B9BD5"/>
                  </a:solidFill>
                  <a:round/>
                  <a:headEnd/>
                  <a:tailEnd/>
                </a:ln>
                <a:solidFill>
                  <a:srgbClr val="5B9BD5"/>
                </a:solidFill>
                <a:effectLst>
                  <a:outerShdw dist="29783" dir="1514402" algn="ctr" rotWithShape="0">
                    <a:srgbClr val="D8D8D8">
                      <a:alpha val="74998"/>
                    </a:srgbClr>
                  </a:outerShdw>
                </a:effectLst>
                <a:latin typeface="HP Simplified Hans Light" panose="020B0300000000000000" pitchFamily="34" charset="-122"/>
                <a:ea typeface="HP Simplified Hans Light" panose="020B0300000000000000" pitchFamily="34" charset="-122"/>
              </a:rPr>
              <a:t>Anhwylder</a:t>
            </a:r>
            <a:r>
              <a:rPr lang="en-GB" sz="1200" b="1" kern="10" dirty="0">
                <a:ln w="15875">
                  <a:solidFill>
                    <a:srgbClr val="5B9BD5"/>
                  </a:solidFill>
                  <a:round/>
                  <a:headEnd/>
                  <a:tailEnd/>
                </a:ln>
                <a:solidFill>
                  <a:srgbClr val="5B9BD5"/>
                </a:solidFill>
                <a:effectLst>
                  <a:outerShdw dist="29783" dir="1514402" algn="ctr" rotWithShape="0">
                    <a:srgbClr val="D8D8D8">
                      <a:alpha val="74998"/>
                    </a:srgbClr>
                  </a:outerShdw>
                </a:effectLst>
                <a:latin typeface="HP Simplified Hans Light" panose="020B0300000000000000" pitchFamily="34" charset="-122"/>
                <a:ea typeface="HP Simplified Hans Light" panose="020B0300000000000000" pitchFamily="34" charset="-122"/>
              </a:rPr>
              <a:t> </a:t>
            </a:r>
            <a:r>
              <a:rPr lang="en-GB" sz="1200" b="1" kern="10" dirty="0" err="1">
                <a:ln w="15875">
                  <a:solidFill>
                    <a:srgbClr val="5B9BD5"/>
                  </a:solidFill>
                  <a:round/>
                  <a:headEnd/>
                  <a:tailEnd/>
                </a:ln>
                <a:solidFill>
                  <a:srgbClr val="5B9BD5"/>
                </a:solidFill>
                <a:effectLst>
                  <a:outerShdw dist="29783" dir="1514402" algn="ctr" rotWithShape="0">
                    <a:srgbClr val="D8D8D8">
                      <a:alpha val="74998"/>
                    </a:srgbClr>
                  </a:outerShdw>
                </a:effectLst>
                <a:latin typeface="HP Simplified Hans Light" panose="020B0300000000000000" pitchFamily="34" charset="-122"/>
                <a:ea typeface="HP Simplified Hans Light" panose="020B0300000000000000" pitchFamily="34" charset="-122"/>
              </a:rPr>
              <a:t>diffyg</a:t>
            </a:r>
            <a:r>
              <a:rPr lang="en-GB" sz="1200" b="1" kern="10" dirty="0">
                <a:ln w="15875">
                  <a:solidFill>
                    <a:srgbClr val="5B9BD5"/>
                  </a:solidFill>
                  <a:round/>
                  <a:headEnd/>
                  <a:tailEnd/>
                </a:ln>
                <a:solidFill>
                  <a:srgbClr val="5B9BD5"/>
                </a:solidFill>
                <a:effectLst>
                  <a:outerShdw dist="29783" dir="1514402" algn="ctr" rotWithShape="0">
                    <a:srgbClr val="D8D8D8">
                      <a:alpha val="74998"/>
                    </a:srgbClr>
                  </a:outerShdw>
                </a:effectLst>
                <a:latin typeface="HP Simplified Hans Light" panose="020B0300000000000000" pitchFamily="34" charset="-122"/>
                <a:ea typeface="HP Simplified Hans Light" panose="020B0300000000000000" pitchFamily="34" charset="-122"/>
              </a:rPr>
              <a:t> </a:t>
            </a:r>
            <a:r>
              <a:rPr lang="en-GB" sz="1200" b="1" kern="10" dirty="0" err="1">
                <a:ln w="15875">
                  <a:solidFill>
                    <a:srgbClr val="5B9BD5"/>
                  </a:solidFill>
                  <a:round/>
                  <a:headEnd/>
                  <a:tailEnd/>
                </a:ln>
                <a:solidFill>
                  <a:srgbClr val="5B9BD5"/>
                </a:solidFill>
                <a:effectLst>
                  <a:outerShdw dist="29783" dir="1514402" algn="ctr" rotWithShape="0">
                    <a:srgbClr val="D8D8D8">
                      <a:alpha val="74998"/>
                    </a:srgbClr>
                  </a:outerShdw>
                </a:effectLst>
                <a:latin typeface="HP Simplified Hans Light" panose="020B0300000000000000" pitchFamily="34" charset="-122"/>
                <a:ea typeface="HP Simplified Hans Light" panose="020B0300000000000000" pitchFamily="34" charset="-122"/>
              </a:rPr>
              <a:t>canolbwyntio</a:t>
            </a:r>
            <a:r>
              <a:rPr lang="en-GB" sz="1200" b="1" kern="10" dirty="0">
                <a:ln w="15875">
                  <a:solidFill>
                    <a:srgbClr val="5B9BD5"/>
                  </a:solidFill>
                  <a:round/>
                  <a:headEnd/>
                  <a:tailEnd/>
                </a:ln>
                <a:solidFill>
                  <a:srgbClr val="5B9BD5"/>
                </a:solidFill>
                <a:effectLst>
                  <a:outerShdw dist="29783" dir="1514402" algn="ctr" rotWithShape="0">
                    <a:srgbClr val="D8D8D8">
                      <a:alpha val="74998"/>
                    </a:srgbClr>
                  </a:outerShdw>
                </a:effectLst>
                <a:latin typeface="HP Simplified Hans Light" panose="020B0300000000000000" pitchFamily="34" charset="-122"/>
                <a:ea typeface="HP Simplified Hans Light" panose="020B0300000000000000" pitchFamily="34" charset="-122"/>
              </a:rPr>
              <a:t> a </a:t>
            </a:r>
            <a:r>
              <a:rPr lang="en-GB" sz="1200" b="1" kern="10" dirty="0" err="1">
                <a:ln w="15875">
                  <a:solidFill>
                    <a:srgbClr val="5B9BD5"/>
                  </a:solidFill>
                  <a:round/>
                  <a:headEnd/>
                  <a:tailEnd/>
                </a:ln>
                <a:solidFill>
                  <a:srgbClr val="5B9BD5"/>
                </a:solidFill>
                <a:effectLst>
                  <a:outerShdw dist="29783" dir="1514402" algn="ctr" rotWithShape="0">
                    <a:srgbClr val="D8D8D8">
                      <a:alpha val="74998"/>
                    </a:srgbClr>
                  </a:outerShdw>
                </a:effectLst>
                <a:latin typeface="HP Simplified Hans Light" panose="020B0300000000000000" pitchFamily="34" charset="-122"/>
                <a:ea typeface="HP Simplified Hans Light" panose="020B0300000000000000" pitchFamily="34" charset="-122"/>
              </a:rPr>
              <a:t>gorfywiogrwydd</a:t>
            </a:r>
            <a:endParaRPr lang="en-GB" sz="1200" b="1" kern="10" dirty="0">
              <a:ln w="15875">
                <a:solidFill>
                  <a:srgbClr val="5B9BD5"/>
                </a:solidFill>
                <a:round/>
                <a:headEnd/>
                <a:tailEnd/>
              </a:ln>
              <a:solidFill>
                <a:srgbClr val="5B9BD5"/>
              </a:solidFill>
              <a:effectLst>
                <a:outerShdw dist="29783" dir="1514402" algn="ctr" rotWithShape="0">
                  <a:srgbClr val="D8D8D8">
                    <a:alpha val="74998"/>
                  </a:srgbClr>
                </a:outerShdw>
              </a:effectLst>
              <a:latin typeface="HP Simplified Hans Light" panose="020B0300000000000000" pitchFamily="34" charset="-122"/>
              <a:ea typeface="HP Simplified Hans Light" panose="020B0300000000000000" pitchFamily="34" charset="-122"/>
            </a:endParaRPr>
          </a:p>
        </p:txBody>
      </p:sp>
      <p:sp>
        <p:nvSpPr>
          <p:cNvPr id="7" name="AutoShape 5">
            <a:extLst>
              <a:ext uri="{FF2B5EF4-FFF2-40B4-BE49-F238E27FC236}">
                <a16:creationId xmlns:a16="http://schemas.microsoft.com/office/drawing/2014/main" id="{86E3558A-263A-0B79-DF58-1FB44AB134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816" y="926916"/>
            <a:ext cx="2170113" cy="4306888"/>
          </a:xfrm>
          <a:prstGeom prst="roundRect">
            <a:avLst>
              <a:gd name="adj" fmla="val 16667"/>
            </a:avLst>
          </a:prstGeom>
          <a:solidFill>
            <a:srgbClr val="00CC99"/>
          </a:solidFill>
          <a:ln w="25400" algn="ctr">
            <a:solidFill>
              <a:srgbClr val="00CC99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 Box 6">
            <a:extLst>
              <a:ext uri="{FF2B5EF4-FFF2-40B4-BE49-F238E27FC236}">
                <a16:creationId xmlns:a16="http://schemas.microsoft.com/office/drawing/2014/main" id="{E4AD810C-DDEB-801B-9E7F-CF49AD2B1FD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495" y="1101407"/>
            <a:ext cx="2225676" cy="4000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defTabSz="914377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  </a:t>
            </a:r>
            <a:r>
              <a:rPr lang="en-GB" altLang="en-US" sz="1000" b="1" u="sng" dirty="0">
                <a:solidFill>
                  <a:srgbClr val="000000"/>
                </a:solidFill>
                <a:latin typeface="Calibri" panose="020F0502020204030204" pitchFamily="34" charset="0"/>
              </a:rPr>
              <a:t>Beth </a:t>
            </a:r>
            <a:r>
              <a:rPr lang="en-GB" altLang="en-US" sz="1000" b="1" u="sng" dirty="0" err="1">
                <a:solidFill>
                  <a:srgbClr val="000000"/>
                </a:solidFill>
                <a:latin typeface="Calibri" panose="020F0502020204030204" pitchFamily="34" charset="0"/>
              </a:rPr>
              <a:t>yw</a:t>
            </a:r>
            <a:r>
              <a:rPr lang="en-GB" altLang="en-US" sz="1000" b="1" u="sng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000" b="1" u="sng" dirty="0" err="1">
                <a:solidFill>
                  <a:srgbClr val="000000"/>
                </a:solidFill>
                <a:latin typeface="Calibri" panose="020F0502020204030204" pitchFamily="34" charset="0"/>
              </a:rPr>
              <a:t>Adhd</a:t>
            </a:r>
            <a:r>
              <a:rPr lang="en-GB" altLang="en-US" sz="1000" b="1" u="sng" dirty="0">
                <a:solidFill>
                  <a:srgbClr val="000000"/>
                </a:solidFill>
                <a:latin typeface="Calibri" panose="020F0502020204030204" pitchFamily="34" charset="0"/>
              </a:rPr>
              <a:t>?</a:t>
            </a:r>
          </a:p>
          <a:p>
            <a:pPr defTabSz="914377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000" dirty="0">
                <a:latin typeface="Calibri" panose="020F0502020204030204" pitchFamily="34" charset="0"/>
              </a:rPr>
              <a:t>Mae </a:t>
            </a:r>
            <a:r>
              <a:rPr lang="en-GB" altLang="en-US" sz="1000" dirty="0" err="1">
                <a:latin typeface="Calibri" panose="020F0502020204030204" pitchFamily="34" charset="0"/>
              </a:rPr>
              <a:t>Anhwylder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Diffyg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Canolbwyntio</a:t>
            </a:r>
            <a:r>
              <a:rPr lang="en-GB" altLang="en-US" sz="1000" dirty="0">
                <a:latin typeface="Calibri" panose="020F0502020204030204" pitchFamily="34" charset="0"/>
              </a:rPr>
              <a:t> (ADHD) </a:t>
            </a:r>
            <a:r>
              <a:rPr lang="en-GB" altLang="en-US" sz="1000" dirty="0" err="1">
                <a:latin typeface="Calibri" panose="020F0502020204030204" pitchFamily="34" charset="0"/>
              </a:rPr>
              <a:t>yn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anhwylder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niwroddatblygiadol</a:t>
            </a:r>
            <a:r>
              <a:rPr lang="en-GB" altLang="en-US" sz="1000" dirty="0">
                <a:latin typeface="Calibri" panose="020F0502020204030204" pitchFamily="34" charset="0"/>
              </a:rPr>
              <a:t> a </a:t>
            </a:r>
            <a:r>
              <a:rPr lang="en-GB" altLang="en-US" sz="1000" dirty="0" err="1">
                <a:latin typeface="Calibri" panose="020F0502020204030204" pitchFamily="34" charset="0"/>
              </a:rPr>
              <a:t>nodweddir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gan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batrymau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parhaus</a:t>
            </a:r>
            <a:r>
              <a:rPr lang="en-GB" altLang="en-US" sz="1000" dirty="0">
                <a:latin typeface="Calibri" panose="020F0502020204030204" pitchFamily="34" charset="0"/>
              </a:rPr>
              <a:t> o </a:t>
            </a:r>
            <a:r>
              <a:rPr lang="en-GB" altLang="en-US" sz="1000" dirty="0" err="1">
                <a:latin typeface="Calibri" panose="020F0502020204030204" pitchFamily="34" charset="0"/>
              </a:rPr>
              <a:t>ddiffyg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sylw</a:t>
            </a:r>
            <a:r>
              <a:rPr lang="en-GB" altLang="en-US" sz="1000" dirty="0">
                <a:latin typeface="Calibri" panose="020F0502020204030204" pitchFamily="34" charset="0"/>
              </a:rPr>
              <a:t>, </a:t>
            </a:r>
            <a:r>
              <a:rPr lang="en-GB" altLang="en-US" sz="1000" dirty="0" err="1">
                <a:latin typeface="Calibri" panose="020F0502020204030204" pitchFamily="34" charset="0"/>
              </a:rPr>
              <a:t>gorfywiogrwydd</a:t>
            </a:r>
            <a:r>
              <a:rPr lang="en-GB" altLang="en-US" sz="1000" dirty="0">
                <a:latin typeface="Calibri" panose="020F0502020204030204" pitchFamily="34" charset="0"/>
              </a:rPr>
              <a:t>, a </a:t>
            </a:r>
            <a:r>
              <a:rPr lang="en-GB" altLang="en-US" sz="1000" dirty="0" err="1">
                <a:latin typeface="Calibri" panose="020F0502020204030204" pitchFamily="34" charset="0"/>
              </a:rPr>
              <a:t>byrbwylltra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sy'n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ymyrryd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yn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sylweddol</a:t>
            </a:r>
            <a:r>
              <a:rPr lang="en-GB" altLang="en-US" sz="1000" dirty="0">
                <a:latin typeface="Calibri" panose="020F0502020204030204" pitchFamily="34" charset="0"/>
              </a:rPr>
              <a:t> â </a:t>
            </a:r>
            <a:r>
              <a:rPr lang="en-GB" altLang="en-US" sz="1000" dirty="0" err="1">
                <a:latin typeface="Calibri" panose="020F0502020204030204" pitchFamily="34" charset="0"/>
              </a:rPr>
              <a:t>gweithrediad</a:t>
            </a:r>
            <a:r>
              <a:rPr lang="en-GB" altLang="en-US" sz="1000" dirty="0">
                <a:latin typeface="Calibri" panose="020F0502020204030204" pitchFamily="34" charset="0"/>
              </a:rPr>
              <a:t> a </a:t>
            </a:r>
            <a:r>
              <a:rPr lang="en-GB" altLang="en-US" sz="1000" dirty="0" err="1">
                <a:latin typeface="Calibri" panose="020F0502020204030204" pitchFamily="34" charset="0"/>
              </a:rPr>
              <a:t>datblygiad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dyddiol</a:t>
            </a:r>
            <a:r>
              <a:rPr lang="en-GB" altLang="en-US" sz="1000" dirty="0">
                <a:latin typeface="Calibri" panose="020F0502020204030204" pitchFamily="34" charset="0"/>
              </a:rPr>
              <a:t> (NHS, 2021).</a:t>
            </a:r>
            <a:r>
              <a:rPr lang="en-GB" altLang="en-US" sz="1000" dirty="0">
                <a:latin typeface="Times New Roman" panose="02020603050405020304" pitchFamily="18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Maent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yn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aml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yn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cael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trafferth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gyda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byrbwylltra</a:t>
            </a:r>
            <a:r>
              <a:rPr lang="en-GB" altLang="en-US" sz="1000" dirty="0">
                <a:latin typeface="Calibri" panose="020F0502020204030204" pitchFamily="34" charset="0"/>
              </a:rPr>
              <a:t>, </a:t>
            </a:r>
            <a:r>
              <a:rPr lang="en-GB" altLang="en-US" sz="1000" dirty="0" err="1">
                <a:latin typeface="Calibri" panose="020F0502020204030204" pitchFamily="34" charset="0"/>
              </a:rPr>
              <a:t>gan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arwain</a:t>
            </a:r>
            <a:r>
              <a:rPr lang="en-GB" altLang="en-US" sz="1000" dirty="0">
                <a:latin typeface="Calibri" panose="020F0502020204030204" pitchFamily="34" charset="0"/>
              </a:rPr>
              <a:t> at </a:t>
            </a:r>
            <a:r>
              <a:rPr lang="en-GB" altLang="en-US" sz="1000" dirty="0" err="1">
                <a:latin typeface="Calibri" panose="020F0502020204030204" pitchFamily="34" charset="0"/>
              </a:rPr>
              <a:t>heriau</a:t>
            </a:r>
            <a:r>
              <a:rPr lang="en-GB" altLang="en-US" sz="1000" dirty="0">
                <a:latin typeface="Calibri" panose="020F0502020204030204" pitchFamily="34" charset="0"/>
              </a:rPr>
              <a:t> o ran </a:t>
            </a:r>
            <a:r>
              <a:rPr lang="en-GB" altLang="en-US" sz="1000" dirty="0" err="1">
                <a:latin typeface="Calibri" panose="020F0502020204030204" pitchFamily="34" charset="0"/>
              </a:rPr>
              <a:t>hunanreoleiddio</a:t>
            </a:r>
            <a:r>
              <a:rPr lang="en-GB" altLang="en-US" sz="1000" dirty="0">
                <a:latin typeface="Calibri" panose="020F0502020204030204" pitchFamily="34" charset="0"/>
              </a:rPr>
              <a:t> a </a:t>
            </a:r>
            <a:r>
              <a:rPr lang="en-GB" altLang="en-US" sz="1000" dirty="0" err="1">
                <a:latin typeface="Calibri" panose="020F0502020204030204" pitchFamily="34" charset="0"/>
              </a:rPr>
              <a:t>gwneud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penderfyniadau</a:t>
            </a:r>
            <a:r>
              <a:rPr lang="en-GB" altLang="en-US" sz="1000" dirty="0">
                <a:latin typeface="Calibri" panose="020F0502020204030204" pitchFamily="34" charset="0"/>
              </a:rPr>
              <a:t>. Mae </a:t>
            </a:r>
            <a:r>
              <a:rPr lang="en-GB" altLang="en-US" sz="1000" dirty="0" err="1">
                <a:latin typeface="Calibri" panose="020F0502020204030204" pitchFamily="34" charset="0"/>
              </a:rPr>
              <a:t>gorfywiogrwydd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yn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amlygu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ei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hun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fel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anesmwythder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gormodol</a:t>
            </a:r>
            <a:r>
              <a:rPr lang="en-GB" altLang="en-US" sz="1000" dirty="0">
                <a:latin typeface="Calibri" panose="020F0502020204030204" pitchFamily="34" charset="0"/>
              </a:rPr>
              <a:t> neu </a:t>
            </a:r>
            <a:r>
              <a:rPr lang="en-GB" altLang="en-US" sz="1000" dirty="0" err="1">
                <a:latin typeface="Calibri" panose="020F0502020204030204" pitchFamily="34" charset="0"/>
              </a:rPr>
              <a:t>aflonydd</a:t>
            </a:r>
            <a:r>
              <a:rPr lang="en-GB" altLang="en-US" sz="1000" dirty="0">
                <a:latin typeface="Calibri" panose="020F0502020204030204" pitchFamily="34" charset="0"/>
              </a:rPr>
              <a:t>, </a:t>
            </a:r>
            <a:r>
              <a:rPr lang="en-GB" altLang="en-US" sz="1000" dirty="0" err="1">
                <a:latin typeface="Calibri" panose="020F0502020204030204" pitchFamily="34" charset="0"/>
              </a:rPr>
              <a:t>gan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ei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gwneud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yn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anodd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iddynt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eistedd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yn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llonydd</a:t>
            </a:r>
            <a:r>
              <a:rPr lang="en-GB" altLang="en-US" sz="1000" dirty="0">
                <a:latin typeface="Calibri" panose="020F0502020204030204" pitchFamily="34" charset="0"/>
              </a:rPr>
              <a:t> am </a:t>
            </a:r>
            <a:r>
              <a:rPr lang="en-GB" altLang="en-US" sz="1000" dirty="0" err="1">
                <a:latin typeface="Calibri" panose="020F0502020204030204" pitchFamily="34" charset="0"/>
              </a:rPr>
              <a:t>gyfnodau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estynedig</a:t>
            </a:r>
            <a:r>
              <a:rPr lang="en-GB" altLang="en-US" sz="1000" dirty="0">
                <a:latin typeface="Calibri" panose="020F0502020204030204" pitchFamily="34" charset="0"/>
              </a:rPr>
              <a:t> (Parekh, 2022). Mae </a:t>
            </a:r>
            <a:r>
              <a:rPr lang="en-GB" altLang="en-US" sz="1000" dirty="0" err="1">
                <a:latin typeface="Calibri" panose="020F0502020204030204" pitchFamily="34" charset="0"/>
              </a:rPr>
              <a:t>ymchwil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yn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awgrymu</a:t>
            </a:r>
            <a:r>
              <a:rPr lang="en-GB" altLang="en-US" sz="1000" dirty="0">
                <a:latin typeface="Calibri" panose="020F0502020204030204" pitchFamily="34" charset="0"/>
              </a:rPr>
              <a:t> bod </a:t>
            </a:r>
            <a:r>
              <a:rPr lang="en-GB" altLang="en-US" sz="1000" dirty="0" err="1">
                <a:latin typeface="Calibri" panose="020F0502020204030204" pitchFamily="34" charset="0"/>
              </a:rPr>
              <a:t>gan</a:t>
            </a:r>
            <a:r>
              <a:rPr lang="en-GB" altLang="en-US" sz="1000" dirty="0">
                <a:latin typeface="Calibri" panose="020F0502020204030204" pitchFamily="34" charset="0"/>
              </a:rPr>
              <a:t> ADHD </a:t>
            </a:r>
            <a:r>
              <a:rPr lang="en-GB" altLang="en-US" sz="1000" dirty="0" err="1">
                <a:latin typeface="Calibri" panose="020F0502020204030204" pitchFamily="34" charset="0"/>
              </a:rPr>
              <a:t>elfen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enetig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gref</a:t>
            </a:r>
            <a:r>
              <a:rPr lang="en-GB" altLang="en-US" sz="1000" dirty="0">
                <a:latin typeface="Calibri" panose="020F0502020204030204" pitchFamily="34" charset="0"/>
              </a:rPr>
              <a:t>, </a:t>
            </a:r>
            <a:r>
              <a:rPr lang="en-GB" altLang="en-US" sz="1000" dirty="0" err="1">
                <a:latin typeface="Calibri" panose="020F0502020204030204" pitchFamily="34" charset="0"/>
              </a:rPr>
              <a:t>gydag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amcangyfrifon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etifeddol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yn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amrywio</a:t>
            </a:r>
            <a:r>
              <a:rPr lang="en-GB" altLang="en-US" sz="1000" dirty="0">
                <a:latin typeface="Calibri" panose="020F0502020204030204" pitchFamily="34" charset="0"/>
              </a:rPr>
              <a:t> o 70% </a:t>
            </a:r>
            <a:r>
              <a:rPr lang="en-GB" altLang="en-US" sz="1000" dirty="0" err="1">
                <a:latin typeface="Calibri" panose="020F0502020204030204" pitchFamily="34" charset="0"/>
              </a:rPr>
              <a:t>i</a:t>
            </a:r>
            <a:r>
              <a:rPr lang="en-GB" altLang="en-US" sz="1000" dirty="0">
                <a:latin typeface="Calibri" panose="020F0502020204030204" pitchFamily="34" charset="0"/>
              </a:rPr>
              <a:t> 80%. Mae </a:t>
            </a:r>
            <a:r>
              <a:rPr lang="en-GB" altLang="en-US" sz="1000" dirty="0" err="1">
                <a:latin typeface="Calibri" panose="020F0502020204030204" pitchFamily="34" charset="0"/>
              </a:rPr>
              <a:t>astudiaethau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genetig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wedi</a:t>
            </a:r>
            <a:r>
              <a:rPr lang="en-GB" altLang="en-US" sz="1000" dirty="0">
                <a:latin typeface="Calibri" panose="020F0502020204030204" pitchFamily="34" charset="0"/>
              </a:rPr>
              <a:t> nodi </a:t>
            </a:r>
            <a:r>
              <a:rPr lang="en-GB" altLang="en-US" sz="1000" dirty="0" err="1">
                <a:latin typeface="Calibri" panose="020F0502020204030204" pitchFamily="34" charset="0"/>
              </a:rPr>
              <a:t>nifer</a:t>
            </a:r>
            <a:r>
              <a:rPr lang="en-GB" altLang="en-US" sz="1000" dirty="0">
                <a:latin typeface="Calibri" panose="020F0502020204030204" pitchFamily="34" charset="0"/>
              </a:rPr>
              <a:t> o </a:t>
            </a:r>
            <a:r>
              <a:rPr lang="en-GB" altLang="en-US" sz="1000" dirty="0" err="1">
                <a:latin typeface="Calibri" panose="020F0502020204030204" pitchFamily="34" charset="0"/>
              </a:rPr>
              <a:t>enynnau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risg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sy'n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gysylltiedig</a:t>
            </a:r>
            <a:r>
              <a:rPr lang="en-GB" altLang="en-US" sz="1000" dirty="0">
                <a:latin typeface="Calibri" panose="020F0502020204030204" pitchFamily="34" charset="0"/>
              </a:rPr>
              <a:t> ag ADHD, y </a:t>
            </a:r>
            <a:r>
              <a:rPr lang="en-GB" altLang="en-US" sz="1000" dirty="0" err="1">
                <a:latin typeface="Calibri" panose="020F0502020204030204" pitchFamily="34" charset="0"/>
              </a:rPr>
              <a:t>mae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llawer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ohonynt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yn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ymwneud</a:t>
            </a:r>
            <a:r>
              <a:rPr lang="en-GB" altLang="en-US" sz="1000" dirty="0">
                <a:latin typeface="Calibri" panose="020F0502020204030204" pitchFamily="34" charset="0"/>
              </a:rPr>
              <a:t> â </a:t>
            </a:r>
            <a:r>
              <a:rPr lang="en-GB" altLang="en-US" sz="1000" dirty="0" err="1">
                <a:latin typeface="Calibri" panose="020F0502020204030204" pitchFamily="34" charset="0"/>
              </a:rPr>
              <a:t>rheoleiddio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systemau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niwrodrosglwyddydd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fel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dopamin</a:t>
            </a:r>
            <a:r>
              <a:rPr lang="en-GB" altLang="en-US" sz="1000" dirty="0">
                <a:latin typeface="Calibri" panose="020F0502020204030204" pitchFamily="34" charset="0"/>
              </a:rPr>
              <a:t> a norepinephrine, </a:t>
            </a:r>
            <a:r>
              <a:rPr lang="en-GB" altLang="en-US" sz="1000" dirty="0" err="1">
                <a:latin typeface="Calibri" panose="020F0502020204030204" pitchFamily="34" charset="0"/>
              </a:rPr>
              <a:t>sy'n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chwarae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rhan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hanfodol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mewn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sylw</a:t>
            </a:r>
            <a:r>
              <a:rPr lang="en-GB" altLang="en-US" sz="1000" dirty="0">
                <a:latin typeface="Calibri" panose="020F0502020204030204" pitchFamily="34" charset="0"/>
              </a:rPr>
              <a:t>, </a:t>
            </a:r>
            <a:r>
              <a:rPr lang="en-GB" altLang="en-US" sz="1000" dirty="0" err="1">
                <a:latin typeface="Calibri" panose="020F0502020204030204" pitchFamily="34" charset="0"/>
              </a:rPr>
              <a:t>rheolaeth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ysgogiad</a:t>
            </a:r>
            <a:r>
              <a:rPr lang="en-GB" altLang="en-US" sz="1000" dirty="0">
                <a:latin typeface="Calibri" panose="020F0502020204030204" pitchFamily="34" charset="0"/>
              </a:rPr>
              <a:t>, a </a:t>
            </a:r>
            <a:r>
              <a:rPr lang="en-GB" altLang="en-US" sz="1000" dirty="0" err="1">
                <a:latin typeface="Calibri" panose="020F0502020204030204" pitchFamily="34" charset="0"/>
              </a:rPr>
              <a:t>gweithrediad</a:t>
            </a:r>
            <a:r>
              <a:rPr lang="en-GB" altLang="en-US" sz="1000" dirty="0">
                <a:latin typeface="Calibri" panose="020F0502020204030204" pitchFamily="34" charset="0"/>
              </a:rPr>
              <a:t> </a:t>
            </a:r>
            <a:r>
              <a:rPr lang="en-GB" altLang="en-US" sz="1000" dirty="0" err="1">
                <a:latin typeface="Calibri" panose="020F0502020204030204" pitchFamily="34" charset="0"/>
              </a:rPr>
              <a:t>gweithredol</a:t>
            </a:r>
            <a:r>
              <a:rPr lang="en-GB" altLang="en-US" sz="1000" dirty="0">
                <a:latin typeface="Calibri" panose="020F0502020204030204" pitchFamily="34" charset="0"/>
              </a:rPr>
              <a:t> (nhs,2016).</a:t>
            </a:r>
            <a:r>
              <a:rPr lang="en-GB" altLang="en-US" sz="1000" dirty="0">
                <a:latin typeface="Times New Roman" panose="02020603050405020304" pitchFamily="18" charset="0"/>
              </a:rPr>
              <a:t> </a:t>
            </a:r>
            <a:endParaRPr lang="en-US" altLang="en-US" sz="1000" dirty="0">
              <a:latin typeface="Arial" panose="020B0604020202020204" pitchFamily="34" charset="0"/>
            </a:endParaRPr>
          </a:p>
        </p:txBody>
      </p:sp>
      <p:sp>
        <p:nvSpPr>
          <p:cNvPr id="9" name="AutoShape 7">
            <a:extLst>
              <a:ext uri="{FF2B5EF4-FFF2-40B4-BE49-F238E27FC236}">
                <a16:creationId xmlns:a16="http://schemas.microsoft.com/office/drawing/2014/main" id="{8AF1AE6E-2D2A-CCAC-AF5E-031804AA28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73777" y="40178"/>
            <a:ext cx="3446830" cy="2736077"/>
          </a:xfrm>
          <a:prstGeom prst="roundRect">
            <a:avLst>
              <a:gd name="adj" fmla="val 16667"/>
            </a:avLst>
          </a:prstGeom>
          <a:solidFill>
            <a:srgbClr val="00B0F0"/>
          </a:solidFill>
          <a:ln w="25400" algn="ctr">
            <a:solidFill>
              <a:srgbClr val="00B0F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Text Box 8">
            <a:extLst>
              <a:ext uri="{FF2B5EF4-FFF2-40B4-BE49-F238E27FC236}">
                <a16:creationId xmlns:a16="http://schemas.microsoft.com/office/drawing/2014/main" id="{05D65D0E-405B-59FC-BBEF-B21BC0F942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93262" y="79800"/>
            <a:ext cx="3257259" cy="2136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defTabSz="914377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050" b="1" u="sng" dirty="0">
                <a:solidFill>
                  <a:srgbClr val="000000"/>
                </a:solidFill>
                <a:latin typeface="Calibri" panose="020F0502020204030204" pitchFamily="34" charset="0"/>
              </a:rPr>
              <a:t>Sut </a:t>
            </a:r>
            <a:r>
              <a:rPr lang="en-GB" altLang="en-US" sz="1050" b="1" u="sng" dirty="0" err="1">
                <a:solidFill>
                  <a:srgbClr val="000000"/>
                </a:solidFill>
                <a:latin typeface="Calibri" panose="020F0502020204030204" pitchFamily="34" charset="0"/>
              </a:rPr>
              <a:t>mae</a:t>
            </a:r>
            <a:r>
              <a:rPr lang="en-GB" altLang="en-US" sz="1050" b="1" u="sng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050" b="1" u="sng" dirty="0" err="1">
                <a:solidFill>
                  <a:srgbClr val="000000"/>
                </a:solidFill>
                <a:latin typeface="Calibri" panose="020F0502020204030204" pitchFamily="34" charset="0"/>
              </a:rPr>
              <a:t>Adhd</a:t>
            </a:r>
            <a:r>
              <a:rPr lang="en-GB" altLang="en-US" sz="1050" b="1" u="sng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050" b="1" u="sng" dirty="0" err="1">
                <a:solidFill>
                  <a:srgbClr val="000000"/>
                </a:solidFill>
                <a:latin typeface="Calibri" panose="020F0502020204030204" pitchFamily="34" charset="0"/>
              </a:rPr>
              <a:t>yn</a:t>
            </a:r>
            <a:r>
              <a:rPr lang="en-GB" altLang="en-US" sz="1050" b="1" u="sng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050" b="1" u="sng" dirty="0" err="1">
                <a:solidFill>
                  <a:srgbClr val="000000"/>
                </a:solidFill>
                <a:latin typeface="Calibri" panose="020F0502020204030204" pitchFamily="34" charset="0"/>
              </a:rPr>
              <a:t>gallu</a:t>
            </a:r>
            <a:r>
              <a:rPr lang="en-GB" altLang="en-US" sz="1050" b="1" u="sng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050" b="1" u="sng" dirty="0" err="1">
                <a:solidFill>
                  <a:srgbClr val="000000"/>
                </a:solidFill>
                <a:latin typeface="Calibri" panose="020F0502020204030204" pitchFamily="34" charset="0"/>
              </a:rPr>
              <a:t>effeithio</a:t>
            </a:r>
            <a:r>
              <a:rPr lang="en-GB" altLang="en-US" sz="1050" b="1" u="sng" dirty="0">
                <a:solidFill>
                  <a:srgbClr val="000000"/>
                </a:solidFill>
                <a:latin typeface="Calibri" panose="020F0502020204030204" pitchFamily="34" charset="0"/>
              </a:rPr>
              <a:t> plant a </a:t>
            </a:r>
            <a:r>
              <a:rPr lang="en-GB" altLang="en-US" sz="1050" b="1" u="sng" dirty="0" err="1">
                <a:solidFill>
                  <a:srgbClr val="000000"/>
                </a:solidFill>
                <a:latin typeface="Calibri" panose="020F0502020204030204" pitchFamily="34" charset="0"/>
              </a:rPr>
              <a:t>phobl</a:t>
            </a:r>
            <a:r>
              <a:rPr lang="en-GB" altLang="en-US" sz="1050" b="1" u="sng" dirty="0">
                <a:solidFill>
                  <a:srgbClr val="000000"/>
                </a:solidFill>
                <a:latin typeface="Calibri" panose="020F0502020204030204" pitchFamily="34" charset="0"/>
              </a:rPr>
              <a:t>?</a:t>
            </a:r>
          </a:p>
          <a:p>
            <a:pPr defTabSz="914377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050" dirty="0">
                <a:latin typeface="Calibri" panose="020F0502020204030204" pitchFamily="34" charset="0"/>
              </a:rPr>
              <a:t>Gall ADHD </a:t>
            </a:r>
            <a:r>
              <a:rPr lang="en-GB" altLang="en-US" sz="1050" dirty="0" err="1">
                <a:latin typeface="Calibri" panose="020F0502020204030204" pitchFamily="34" charset="0"/>
              </a:rPr>
              <a:t>effeithio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ar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unigolion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gydol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eu</a:t>
            </a:r>
            <a:r>
              <a:rPr lang="en-GB" altLang="en-US" sz="1050" dirty="0">
                <a:latin typeface="Calibri" panose="020F0502020204030204" pitchFamily="34" charset="0"/>
              </a:rPr>
              <a:t> hoes, o </a:t>
            </a:r>
            <a:r>
              <a:rPr lang="en-GB" altLang="en-US" sz="1050" dirty="0" err="1">
                <a:latin typeface="Calibri" panose="020F0502020204030204" pitchFamily="34" charset="0"/>
              </a:rPr>
              <a:t>blentyndod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hyd</a:t>
            </a:r>
            <a:r>
              <a:rPr lang="en-GB" altLang="en-US" sz="1050" dirty="0">
                <a:latin typeface="Calibri" panose="020F0502020204030204" pitchFamily="34" charset="0"/>
              </a:rPr>
              <a:t> at </a:t>
            </a:r>
            <a:r>
              <a:rPr lang="en-GB" altLang="en-US" sz="1050" dirty="0" err="1">
                <a:latin typeface="Calibri" panose="020F0502020204030204" pitchFamily="34" charset="0"/>
              </a:rPr>
              <a:t>oedolaeth</a:t>
            </a:r>
            <a:r>
              <a:rPr lang="en-GB" altLang="en-US" sz="1050" dirty="0">
                <a:latin typeface="Calibri" panose="020F0502020204030204" pitchFamily="34" charset="0"/>
              </a:rPr>
              <a:t>. </a:t>
            </a:r>
            <a:r>
              <a:rPr lang="en-GB" altLang="en-US" sz="1050" dirty="0" err="1">
                <a:latin typeface="Calibri" panose="020F0502020204030204" pitchFamily="34" charset="0"/>
              </a:rPr>
              <a:t>Amcangyfrifir</a:t>
            </a:r>
            <a:r>
              <a:rPr lang="en-GB" altLang="en-US" sz="1050" dirty="0">
                <a:latin typeface="Calibri" panose="020F0502020204030204" pitchFamily="34" charset="0"/>
              </a:rPr>
              <a:t> bod </a:t>
            </a:r>
            <a:r>
              <a:rPr lang="en-GB" altLang="en-US" sz="1050" dirty="0" err="1">
                <a:latin typeface="Calibri" panose="020F0502020204030204" pitchFamily="34" charset="0"/>
              </a:rPr>
              <a:t>gan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tua</a:t>
            </a:r>
            <a:r>
              <a:rPr lang="en-GB" altLang="en-US" sz="1050" dirty="0">
                <a:latin typeface="Calibri" panose="020F0502020204030204" pitchFamily="34" charset="0"/>
              </a:rPr>
              <a:t> 5-7% o </a:t>
            </a:r>
            <a:r>
              <a:rPr lang="en-GB" altLang="en-US" sz="1050" dirty="0" err="1">
                <a:latin typeface="Calibri" panose="020F0502020204030204" pitchFamily="34" charset="0"/>
              </a:rPr>
              <a:t>blant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ledled</a:t>
            </a:r>
            <a:r>
              <a:rPr lang="en-GB" altLang="en-US" sz="1050" dirty="0">
                <a:latin typeface="Calibri" panose="020F0502020204030204" pitchFamily="34" charset="0"/>
              </a:rPr>
              <a:t> y </a:t>
            </a:r>
            <a:r>
              <a:rPr lang="en-GB" altLang="en-US" sz="1050" dirty="0" err="1">
                <a:latin typeface="Calibri" panose="020F0502020204030204" pitchFamily="34" charset="0"/>
              </a:rPr>
              <a:t>byd</a:t>
            </a:r>
            <a:r>
              <a:rPr lang="en-GB" altLang="en-US" sz="1050" dirty="0">
                <a:latin typeface="Calibri" panose="020F0502020204030204" pitchFamily="34" charset="0"/>
              </a:rPr>
              <a:t> ADHD, </a:t>
            </a:r>
            <a:r>
              <a:rPr lang="en-GB" altLang="en-US" sz="1050" dirty="0" err="1">
                <a:latin typeface="Calibri" panose="020F0502020204030204" pitchFamily="34" charset="0"/>
              </a:rPr>
              <a:t>sy'n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golygu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ei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fod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yn</a:t>
            </a:r>
            <a:r>
              <a:rPr lang="en-GB" altLang="en-US" sz="1050" dirty="0">
                <a:latin typeface="Calibri" panose="020F0502020204030204" pitchFamily="34" charset="0"/>
              </a:rPr>
              <a:t> un </a:t>
            </a:r>
            <a:r>
              <a:rPr lang="en-GB" altLang="en-US" sz="1050" dirty="0" err="1">
                <a:latin typeface="Calibri" panose="020F0502020204030204" pitchFamily="34" charset="0"/>
              </a:rPr>
              <a:t>o'r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anhwylderau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niwroddatblygiadol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mwyaf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cyffredin</a:t>
            </a:r>
            <a:r>
              <a:rPr lang="en-GB" altLang="en-US" sz="1050" dirty="0">
                <a:latin typeface="Calibri" panose="020F0502020204030204" pitchFamily="34" charset="0"/>
              </a:rPr>
              <a:t> a </a:t>
            </a:r>
            <a:r>
              <a:rPr lang="en-GB" altLang="en-US" sz="1050" dirty="0" err="1">
                <a:latin typeface="Calibri" panose="020F0502020204030204" pitchFamily="34" charset="0"/>
              </a:rPr>
              <a:t>gafodd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ddiagnosis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yn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ystod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plentyndod</a:t>
            </a:r>
            <a:r>
              <a:rPr lang="en-GB" altLang="en-US" sz="1050" dirty="0">
                <a:latin typeface="Calibri" panose="020F0502020204030204" pitchFamily="34" charset="0"/>
              </a:rPr>
              <a:t> (National Institute of Mental Health, 2021). </a:t>
            </a:r>
            <a:r>
              <a:rPr lang="en-GB" altLang="en-US" sz="1050" dirty="0" err="1">
                <a:latin typeface="Calibri" panose="020F0502020204030204" pitchFamily="34" charset="0"/>
              </a:rPr>
              <a:t>Gellir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dosbarthu'r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symptomau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hyn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yn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ddau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brif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glwstwr</a:t>
            </a:r>
            <a:r>
              <a:rPr lang="en-GB" altLang="en-US" sz="1050" dirty="0">
                <a:latin typeface="Calibri" panose="020F0502020204030204" pitchFamily="34" charset="0"/>
              </a:rPr>
              <a:t>: </a:t>
            </a:r>
            <a:r>
              <a:rPr lang="en-GB" altLang="en-US" sz="1050" dirty="0" err="1">
                <a:latin typeface="Calibri" panose="020F0502020204030204" pitchFamily="34" charset="0"/>
              </a:rPr>
              <a:t>diffyg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sylw</a:t>
            </a:r>
            <a:r>
              <a:rPr lang="en-GB" altLang="en-US" sz="1050" dirty="0">
                <a:latin typeface="Calibri" panose="020F0502020204030204" pitchFamily="34" charset="0"/>
              </a:rPr>
              <a:t> a </a:t>
            </a:r>
            <a:r>
              <a:rPr lang="en-GB" altLang="en-US" sz="1050" dirty="0" err="1">
                <a:latin typeface="Calibri" panose="020F0502020204030204" pitchFamily="34" charset="0"/>
              </a:rPr>
              <a:t>gorfywiogrwydd</a:t>
            </a:r>
            <a:r>
              <a:rPr lang="en-GB" altLang="en-US" sz="1050" dirty="0">
                <a:latin typeface="Calibri" panose="020F0502020204030204" pitchFamily="34" charset="0"/>
              </a:rPr>
              <a:t>/</a:t>
            </a:r>
            <a:r>
              <a:rPr lang="en-GB" altLang="en-US" sz="1050" dirty="0" err="1">
                <a:latin typeface="Calibri" panose="020F0502020204030204" pitchFamily="34" charset="0"/>
              </a:rPr>
              <a:t>byrbwylltra</a:t>
            </a:r>
            <a:r>
              <a:rPr lang="en-GB" altLang="en-US" sz="1050" dirty="0">
                <a:latin typeface="Calibri" panose="020F0502020204030204" pitchFamily="34" charset="0"/>
              </a:rPr>
              <a:t>. Gall </a:t>
            </a:r>
            <a:r>
              <a:rPr lang="en-GB" altLang="en-US" sz="1050" dirty="0" err="1">
                <a:latin typeface="Calibri" panose="020F0502020204030204" pitchFamily="34" charset="0"/>
              </a:rPr>
              <a:t>symptomau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diffyg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sylw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gynnwys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anhawster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i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ddal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sylw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ar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dasgau</a:t>
            </a:r>
            <a:r>
              <a:rPr lang="en-GB" altLang="en-US" sz="1050" dirty="0">
                <a:latin typeface="Calibri" panose="020F0502020204030204" pitchFamily="34" charset="0"/>
              </a:rPr>
              <a:t>, </a:t>
            </a:r>
            <a:r>
              <a:rPr lang="en-GB" altLang="en-US" sz="1050" dirty="0" err="1">
                <a:latin typeface="Calibri" panose="020F0502020204030204" pitchFamily="34" charset="0"/>
              </a:rPr>
              <a:t>tynnu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sylw'n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hawdd</a:t>
            </a:r>
            <a:r>
              <a:rPr lang="en-GB" altLang="en-US" sz="1050" dirty="0">
                <a:latin typeface="Calibri" panose="020F0502020204030204" pitchFamily="34" charset="0"/>
              </a:rPr>
              <a:t>, </a:t>
            </a:r>
            <a:r>
              <a:rPr lang="en-GB" altLang="en-US" sz="1050" dirty="0" err="1">
                <a:latin typeface="Calibri" panose="020F0502020204030204" pitchFamily="34" charset="0"/>
              </a:rPr>
              <a:t>anghofrwydd</a:t>
            </a:r>
            <a:r>
              <a:rPr lang="en-GB" altLang="en-US" sz="1050" dirty="0">
                <a:latin typeface="Calibri" panose="020F0502020204030204" pitchFamily="34" charset="0"/>
              </a:rPr>
              <a:t>, a </a:t>
            </a:r>
            <a:r>
              <a:rPr lang="en-GB" altLang="en-US" sz="1050" dirty="0" err="1">
                <a:latin typeface="Calibri" panose="020F0502020204030204" pitchFamily="34" charset="0"/>
              </a:rPr>
              <a:t>thrafferth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i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drefnu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gweithgareddau</a:t>
            </a:r>
            <a:r>
              <a:rPr lang="en-GB" altLang="en-US" sz="1050" dirty="0">
                <a:latin typeface="Calibri" panose="020F0502020204030204" pitchFamily="34" charset="0"/>
              </a:rPr>
              <a:t> (NHS, 2016). Gall </a:t>
            </a:r>
            <a:r>
              <a:rPr lang="en-GB" altLang="en-US" sz="1050" dirty="0" err="1">
                <a:latin typeface="Calibri" panose="020F0502020204030204" pitchFamily="34" charset="0"/>
              </a:rPr>
              <a:t>symptomau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gorfywiogrwydd</a:t>
            </a:r>
            <a:r>
              <a:rPr lang="en-GB" altLang="en-US" sz="1050" dirty="0">
                <a:latin typeface="Calibri" panose="020F0502020204030204" pitchFamily="34" charset="0"/>
              </a:rPr>
              <a:t> a </a:t>
            </a:r>
            <a:r>
              <a:rPr lang="en-GB" altLang="en-US" sz="1050" dirty="0" err="1">
                <a:latin typeface="Calibri" panose="020F0502020204030204" pitchFamily="34" charset="0"/>
              </a:rPr>
              <a:t>byrbwylltra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ddod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i'r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amlwg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fel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aflonydd</a:t>
            </a:r>
            <a:r>
              <a:rPr lang="en-GB" altLang="en-US" sz="1050" dirty="0">
                <a:latin typeface="Calibri" panose="020F0502020204030204" pitchFamily="34" charset="0"/>
              </a:rPr>
              <a:t>, </a:t>
            </a:r>
            <a:r>
              <a:rPr lang="en-GB" altLang="en-US" sz="1050" dirty="0" err="1">
                <a:latin typeface="Calibri" panose="020F0502020204030204" pitchFamily="34" charset="0"/>
              </a:rPr>
              <a:t>siarad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gormodol</a:t>
            </a:r>
            <a:r>
              <a:rPr lang="en-GB" altLang="en-US" sz="1050" dirty="0">
                <a:latin typeface="Calibri" panose="020F0502020204030204" pitchFamily="34" charset="0"/>
              </a:rPr>
              <a:t>, </a:t>
            </a:r>
            <a:r>
              <a:rPr lang="en-GB" altLang="en-US" sz="1050" dirty="0" err="1">
                <a:latin typeface="Calibri" panose="020F0502020204030204" pitchFamily="34" charset="0"/>
              </a:rPr>
              <a:t>anhawster</a:t>
            </a:r>
            <a:r>
              <a:rPr lang="en-GB" altLang="en-US" sz="1050" dirty="0">
                <a:latin typeface="Calibri" panose="020F0502020204030204" pitchFamily="34" charset="0"/>
              </a:rPr>
              <a:t> aros </a:t>
            </a:r>
            <a:r>
              <a:rPr lang="en-GB" altLang="en-US" sz="1050" dirty="0" err="1">
                <a:latin typeface="Calibri" panose="020F0502020204030204" pitchFamily="34" charset="0"/>
              </a:rPr>
              <a:t>tro</a:t>
            </a:r>
            <a:r>
              <a:rPr lang="en-GB" altLang="en-US" sz="1050" dirty="0">
                <a:latin typeface="Calibri" panose="020F0502020204030204" pitchFamily="34" charset="0"/>
              </a:rPr>
              <a:t>, a </a:t>
            </a:r>
            <a:r>
              <a:rPr lang="en-GB" altLang="en-US" sz="1050" dirty="0" err="1">
                <a:latin typeface="Calibri" panose="020F0502020204030204" pitchFamily="34" charset="0"/>
              </a:rPr>
              <a:t>gweithredu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heb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ystyried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canlyniadau</a:t>
            </a:r>
            <a:r>
              <a:rPr lang="en-GB" altLang="en-US" sz="1050" dirty="0">
                <a:latin typeface="Calibri" panose="020F0502020204030204" pitchFamily="34" charset="0"/>
              </a:rPr>
              <a:t> (NHS, 2016).</a:t>
            </a:r>
            <a:r>
              <a:rPr lang="en-GB" altLang="en-US" sz="1050" dirty="0">
                <a:latin typeface="Times New Roman" panose="02020603050405020304" pitchFamily="18" charset="0"/>
              </a:rPr>
              <a:t> </a:t>
            </a:r>
            <a:endParaRPr lang="en-US" altLang="en-US" sz="1050" dirty="0">
              <a:latin typeface="Arial" panose="020B0604020202020204" pitchFamily="34" charset="0"/>
            </a:endParaRPr>
          </a:p>
        </p:txBody>
      </p:sp>
      <p:sp>
        <p:nvSpPr>
          <p:cNvPr id="11" name="AutoShape 9">
            <a:extLst>
              <a:ext uri="{FF2B5EF4-FFF2-40B4-BE49-F238E27FC236}">
                <a16:creationId xmlns:a16="http://schemas.microsoft.com/office/drawing/2014/main" id="{8CEEBAE6-C8DB-33E6-2CAB-E47C56635E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54665" y="2705674"/>
            <a:ext cx="7020492" cy="1319213"/>
          </a:xfrm>
          <a:prstGeom prst="roundRect">
            <a:avLst>
              <a:gd name="adj" fmla="val 16667"/>
            </a:avLst>
          </a:prstGeom>
          <a:solidFill>
            <a:srgbClr val="CCFFFF"/>
          </a:solidFill>
          <a:ln w="25400" algn="ctr">
            <a:solidFill>
              <a:srgbClr val="CCFF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12" name="Text Box 10">
            <a:extLst>
              <a:ext uri="{FF2B5EF4-FFF2-40B4-BE49-F238E27FC236}">
                <a16:creationId xmlns:a16="http://schemas.microsoft.com/office/drawing/2014/main" id="{6150E71E-1629-CF37-1468-26559E137A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77469" y="2716581"/>
            <a:ext cx="6897688" cy="1347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defTabSz="914377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050" b="1" u="sng" dirty="0">
                <a:solidFill>
                  <a:srgbClr val="000000"/>
                </a:solidFill>
                <a:latin typeface="Calibri" panose="020F0502020204030204" pitchFamily="34" charset="0"/>
              </a:rPr>
              <a:t>Y proses o </a:t>
            </a:r>
            <a:r>
              <a:rPr lang="en-GB" altLang="en-US" sz="1050" b="1" u="sng" dirty="0" err="1">
                <a:solidFill>
                  <a:srgbClr val="000000"/>
                </a:solidFill>
                <a:latin typeface="Calibri" panose="020F0502020204030204" pitchFamily="34" charset="0"/>
              </a:rPr>
              <a:t>ddiagnosis</a:t>
            </a:r>
            <a:r>
              <a:rPr lang="en-GB" altLang="en-US" sz="1050" b="1" u="sng" dirty="0">
                <a:solidFill>
                  <a:srgbClr val="000000"/>
                </a:solidFill>
                <a:latin typeface="Calibri" panose="020F0502020204030204" pitchFamily="34" charset="0"/>
              </a:rPr>
              <a:t> o ADHD</a:t>
            </a:r>
          </a:p>
          <a:p>
            <a:pPr defTabSz="914377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050" dirty="0">
                <a:latin typeface="Calibri" panose="020F0502020204030204" pitchFamily="34" charset="0"/>
              </a:rPr>
              <a:t>Mae </a:t>
            </a:r>
            <a:r>
              <a:rPr lang="en-GB" altLang="en-US" sz="1050" dirty="0" err="1">
                <a:latin typeface="Calibri" panose="020F0502020204030204" pitchFamily="34" charset="0"/>
              </a:rPr>
              <a:t>gwneud</a:t>
            </a:r>
            <a:r>
              <a:rPr lang="en-GB" altLang="en-US" sz="1050" dirty="0">
                <a:latin typeface="Calibri" panose="020F0502020204030204" pitchFamily="34" charset="0"/>
              </a:rPr>
              <a:t> diagnosis o ADHD </a:t>
            </a:r>
            <a:r>
              <a:rPr lang="en-GB" altLang="en-US" sz="1050" dirty="0" err="1">
                <a:latin typeface="Calibri" panose="020F0502020204030204" pitchFamily="34" charset="0"/>
              </a:rPr>
              <a:t>yn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cynnwys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asesiad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cynhwysfawr</a:t>
            </a:r>
            <a:r>
              <a:rPr lang="en-GB" altLang="en-US" sz="1050" dirty="0">
                <a:latin typeface="Calibri" panose="020F0502020204030204" pitchFamily="34" charset="0"/>
              </a:rPr>
              <a:t> a </a:t>
            </a:r>
            <a:r>
              <a:rPr lang="en-GB" altLang="en-US" sz="1050" dirty="0" err="1">
                <a:latin typeface="Calibri" panose="020F0502020204030204" pitchFamily="34" charset="0"/>
              </a:rPr>
              <a:t>gynhelir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gan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weithwyr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gofal</a:t>
            </a:r>
            <a:r>
              <a:rPr lang="en-GB" altLang="en-US" sz="1050" dirty="0">
                <a:latin typeface="Calibri" panose="020F0502020204030204" pitchFamily="34" charset="0"/>
              </a:rPr>
              <a:t> iechyd </a:t>
            </a:r>
            <a:r>
              <a:rPr lang="en-GB" altLang="en-US" sz="1050" dirty="0" err="1">
                <a:latin typeface="Calibri" panose="020F0502020204030204" pitchFamily="34" charset="0"/>
              </a:rPr>
              <a:t>proffesiynol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cymwys</a:t>
            </a:r>
            <a:r>
              <a:rPr lang="en-GB" altLang="en-US" sz="1050" dirty="0">
                <a:latin typeface="Calibri" panose="020F0502020204030204" pitchFamily="34" charset="0"/>
              </a:rPr>
              <a:t>, </a:t>
            </a:r>
            <a:r>
              <a:rPr lang="en-GB" altLang="en-US" sz="1050" dirty="0" err="1">
                <a:latin typeface="Calibri" panose="020F0502020204030204" pitchFamily="34" charset="0"/>
              </a:rPr>
              <a:t>megis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pediatregwyr</a:t>
            </a:r>
            <a:r>
              <a:rPr lang="en-GB" altLang="en-US" sz="1050" dirty="0">
                <a:latin typeface="Calibri" panose="020F0502020204030204" pitchFamily="34" charset="0"/>
              </a:rPr>
              <a:t>, </a:t>
            </a:r>
            <a:r>
              <a:rPr lang="en-GB" altLang="en-US" sz="1050" dirty="0" err="1">
                <a:latin typeface="Calibri" panose="020F0502020204030204" pitchFamily="34" charset="0"/>
              </a:rPr>
              <a:t>seiciatryddion</a:t>
            </a:r>
            <a:r>
              <a:rPr lang="en-GB" altLang="en-US" sz="1050" dirty="0">
                <a:latin typeface="Calibri" panose="020F0502020204030204" pitchFamily="34" charset="0"/>
              </a:rPr>
              <a:t>, neu </a:t>
            </a:r>
            <a:r>
              <a:rPr lang="en-GB" altLang="en-US" sz="1050" dirty="0" err="1">
                <a:latin typeface="Calibri" panose="020F0502020204030204" pitchFamily="34" charset="0"/>
              </a:rPr>
              <a:t>seicolegwyr</a:t>
            </a:r>
            <a:r>
              <a:rPr lang="en-GB" altLang="en-US" sz="1050" dirty="0">
                <a:latin typeface="Calibri" panose="020F0502020204030204" pitchFamily="34" charset="0"/>
              </a:rPr>
              <a:t> (</a:t>
            </a:r>
            <a:r>
              <a:rPr lang="en-GB" altLang="en-US" sz="1050" dirty="0" err="1">
                <a:latin typeface="Calibri" panose="020F0502020204030204" pitchFamily="34" charset="0"/>
              </a:rPr>
              <a:t>Centers</a:t>
            </a:r>
            <a:r>
              <a:rPr lang="en-GB" altLang="en-US" sz="1050" dirty="0">
                <a:latin typeface="Calibri" panose="020F0502020204030204" pitchFamily="34" charset="0"/>
              </a:rPr>
              <a:t> for Disease Control and Prevention, 2023). </a:t>
            </a:r>
            <a:r>
              <a:rPr lang="en-GB" altLang="en-US" sz="1050" dirty="0" err="1">
                <a:latin typeface="Calibri" panose="020F0502020204030204" pitchFamily="34" charset="0"/>
              </a:rPr>
              <a:t>Mae'r</a:t>
            </a:r>
            <a:r>
              <a:rPr lang="en-GB" altLang="en-US" sz="1050" dirty="0">
                <a:latin typeface="Calibri" panose="020F0502020204030204" pitchFamily="34" charset="0"/>
              </a:rPr>
              <a:t> broses </a:t>
            </a:r>
            <a:r>
              <a:rPr lang="en-GB" altLang="en-US" sz="1050" dirty="0" err="1">
                <a:latin typeface="Calibri" panose="020F0502020204030204" pitchFamily="34" charset="0"/>
              </a:rPr>
              <a:t>ddiagnostig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fel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arfer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yn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cynnwys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casglu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gwybodaeth</a:t>
            </a:r>
            <a:r>
              <a:rPr lang="en-GB" altLang="en-US" sz="1050" dirty="0">
                <a:latin typeface="Calibri" panose="020F0502020204030204" pitchFamily="34" charset="0"/>
              </a:rPr>
              <a:t> o </a:t>
            </a:r>
            <a:r>
              <a:rPr lang="en-GB" altLang="en-US" sz="1050" dirty="0" err="1">
                <a:latin typeface="Calibri" panose="020F0502020204030204" pitchFamily="34" charset="0"/>
              </a:rPr>
              <a:t>ffynonellau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lluosog</a:t>
            </a:r>
            <a:r>
              <a:rPr lang="en-GB" altLang="en-US" sz="1050" dirty="0">
                <a:latin typeface="Calibri" panose="020F0502020204030204" pitchFamily="34" charset="0"/>
              </a:rPr>
              <a:t>, </a:t>
            </a:r>
            <a:r>
              <a:rPr lang="en-GB" altLang="en-US" sz="1050" dirty="0" err="1">
                <a:latin typeface="Calibri" panose="020F0502020204030204" pitchFamily="34" charset="0"/>
              </a:rPr>
              <a:t>gan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gynnwys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yr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unigolyn</a:t>
            </a:r>
            <a:r>
              <a:rPr lang="en-GB" altLang="en-US" sz="1050" dirty="0">
                <a:latin typeface="Calibri" panose="020F0502020204030204" pitchFamily="34" charset="0"/>
              </a:rPr>
              <a:t>, </a:t>
            </a:r>
            <a:r>
              <a:rPr lang="en-GB" altLang="en-US" sz="1050" dirty="0" err="1">
                <a:latin typeface="Calibri" panose="020F0502020204030204" pitchFamily="34" charset="0"/>
              </a:rPr>
              <a:t>rhieni</a:t>
            </a:r>
            <a:r>
              <a:rPr lang="en-GB" altLang="en-US" sz="1050" dirty="0">
                <a:latin typeface="Calibri" panose="020F0502020204030204" pitchFamily="34" charset="0"/>
              </a:rPr>
              <a:t> neu </a:t>
            </a:r>
            <a:r>
              <a:rPr lang="en-GB" altLang="en-US" sz="1050" dirty="0" err="1">
                <a:latin typeface="Calibri" panose="020F0502020204030204" pitchFamily="34" charset="0"/>
              </a:rPr>
              <a:t>ofalwyr</a:t>
            </a:r>
            <a:r>
              <a:rPr lang="en-GB" altLang="en-US" sz="1050" dirty="0">
                <a:latin typeface="Calibri" panose="020F0502020204030204" pitchFamily="34" charset="0"/>
              </a:rPr>
              <a:t>, </a:t>
            </a:r>
            <a:r>
              <a:rPr lang="en-GB" altLang="en-US" sz="1050" dirty="0" err="1">
                <a:latin typeface="Calibri" panose="020F0502020204030204" pitchFamily="34" charset="0"/>
              </a:rPr>
              <a:t>athrawon</a:t>
            </a:r>
            <a:r>
              <a:rPr lang="en-GB" altLang="en-US" sz="1050" dirty="0">
                <a:latin typeface="Calibri" panose="020F0502020204030204" pitchFamily="34" charset="0"/>
              </a:rPr>
              <a:t>, a </a:t>
            </a:r>
            <a:r>
              <a:rPr lang="en-GB" altLang="en-US" sz="1050" dirty="0" err="1">
                <a:latin typeface="Calibri" panose="020F0502020204030204" pitchFamily="34" charset="0"/>
              </a:rPr>
              <a:t>phartïon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perthnasol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eraill</a:t>
            </a:r>
            <a:r>
              <a:rPr lang="en-GB" altLang="en-US" sz="1050" dirty="0">
                <a:latin typeface="Calibri" panose="020F0502020204030204" pitchFamily="34" charset="0"/>
              </a:rPr>
              <a:t>. </a:t>
            </a:r>
            <a:r>
              <a:rPr lang="en-GB" altLang="en-US" sz="1050" dirty="0" err="1">
                <a:latin typeface="Calibri" panose="020F0502020204030204" pitchFamily="34" charset="0"/>
              </a:rPr>
              <a:t>Defnyddir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meini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prawf</a:t>
            </a:r>
            <a:r>
              <a:rPr lang="en-GB" altLang="en-US" sz="1050" dirty="0">
                <a:latin typeface="Calibri" panose="020F0502020204030204" pitchFamily="34" charset="0"/>
              </a:rPr>
              <a:t> a </a:t>
            </a:r>
            <a:r>
              <a:rPr lang="en-GB" altLang="en-US" sz="1050" dirty="0" err="1">
                <a:latin typeface="Calibri" panose="020F0502020204030204" pitchFamily="34" charset="0"/>
              </a:rPr>
              <a:t>amlinellir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yn</a:t>
            </a:r>
            <a:r>
              <a:rPr lang="en-GB" altLang="en-US" sz="1050" dirty="0">
                <a:latin typeface="Calibri" panose="020F0502020204030204" pitchFamily="34" charset="0"/>
              </a:rPr>
              <a:t> y </a:t>
            </a:r>
            <a:r>
              <a:rPr lang="en-GB" altLang="en-US" sz="1050" dirty="0" err="1">
                <a:latin typeface="Calibri" panose="020F0502020204030204" pitchFamily="34" charset="0"/>
              </a:rPr>
              <a:t>Llawlyfr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Diagnostig</a:t>
            </a:r>
            <a:r>
              <a:rPr lang="en-GB" altLang="en-US" sz="1050" dirty="0">
                <a:latin typeface="Calibri" panose="020F0502020204030204" pitchFamily="34" charset="0"/>
              </a:rPr>
              <a:t> ac </a:t>
            </a:r>
            <a:r>
              <a:rPr lang="en-GB" altLang="en-US" sz="1050" dirty="0" err="1">
                <a:latin typeface="Calibri" panose="020F0502020204030204" pitchFamily="34" charset="0"/>
              </a:rPr>
              <a:t>Ystadegol</a:t>
            </a:r>
            <a:r>
              <a:rPr lang="en-GB" altLang="en-US" sz="1050" dirty="0">
                <a:latin typeface="Calibri" panose="020F0502020204030204" pitchFamily="34" charset="0"/>
              </a:rPr>
              <a:t> o </a:t>
            </a:r>
            <a:r>
              <a:rPr lang="en-GB" altLang="en-US" sz="1050" dirty="0" err="1">
                <a:latin typeface="Calibri" panose="020F0502020204030204" pitchFamily="34" charset="0"/>
              </a:rPr>
              <a:t>Anhwylderau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Meddyliol</a:t>
            </a:r>
            <a:r>
              <a:rPr lang="en-GB" altLang="en-US" sz="1050" dirty="0">
                <a:latin typeface="Calibri" panose="020F0502020204030204" pitchFamily="34" charset="0"/>
              </a:rPr>
              <a:t> (DSM-5) </a:t>
            </a:r>
            <a:r>
              <a:rPr lang="en-GB" altLang="en-US" sz="1050" dirty="0" err="1">
                <a:latin typeface="Calibri" panose="020F0502020204030204" pitchFamily="34" charset="0"/>
              </a:rPr>
              <a:t>i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werthuso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presenoldeb</a:t>
            </a:r>
            <a:r>
              <a:rPr lang="en-GB" altLang="en-US" sz="1050" dirty="0">
                <a:latin typeface="Calibri" panose="020F0502020204030204" pitchFamily="34" charset="0"/>
              </a:rPr>
              <a:t> a </a:t>
            </a:r>
            <a:r>
              <a:rPr lang="en-GB" altLang="en-US" sz="1050" dirty="0" err="1">
                <a:latin typeface="Calibri" panose="020F0502020204030204" pitchFamily="34" charset="0"/>
              </a:rPr>
              <a:t>difrifoldeb</a:t>
            </a:r>
            <a:r>
              <a:rPr lang="en-GB" altLang="en-US" sz="1050" dirty="0">
                <a:latin typeface="Calibri" panose="020F0502020204030204" pitchFamily="34" charset="0"/>
              </a:rPr>
              <a:t> </a:t>
            </a:r>
            <a:r>
              <a:rPr lang="en-GB" altLang="en-US" sz="1050" dirty="0" err="1">
                <a:latin typeface="Calibri" panose="020F0502020204030204" pitchFamily="34" charset="0"/>
              </a:rPr>
              <a:t>symptomau</a:t>
            </a:r>
            <a:r>
              <a:rPr lang="en-GB" altLang="en-US" sz="1050" dirty="0">
                <a:latin typeface="Calibri" panose="020F0502020204030204" pitchFamily="34" charset="0"/>
              </a:rPr>
              <a:t> ADHD (Vazquez, H. Sibley and </a:t>
            </a:r>
            <a:r>
              <a:rPr lang="en-GB" altLang="en-US" sz="1050" dirty="0" err="1">
                <a:latin typeface="Calibri" panose="020F0502020204030204" pitchFamily="34" charset="0"/>
              </a:rPr>
              <a:t>Campez</a:t>
            </a:r>
            <a:r>
              <a:rPr lang="en-GB" altLang="en-US" sz="1050" dirty="0">
                <a:latin typeface="Calibri" panose="020F0502020204030204" pitchFamily="34" charset="0"/>
              </a:rPr>
              <a:t>, 2018). </a:t>
            </a:r>
            <a:endParaRPr lang="en-US" altLang="en-US" sz="1050" dirty="0">
              <a:latin typeface="Arial" panose="020B0604020202020204" pitchFamily="34" charset="0"/>
            </a:endParaRPr>
          </a:p>
        </p:txBody>
      </p:sp>
      <p:pic>
        <p:nvPicPr>
          <p:cNvPr id="1035" name="Picture 11">
            <a:extLst>
              <a:ext uri="{FF2B5EF4-FFF2-40B4-BE49-F238E27FC236}">
                <a16:creationId xmlns:a16="http://schemas.microsoft.com/office/drawing/2014/main" id="{1B8ADEBE-769E-99EA-EBB6-7705A141D2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8898" y="1009305"/>
            <a:ext cx="2471737" cy="1527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 Box 12">
            <a:extLst>
              <a:ext uri="{FF2B5EF4-FFF2-40B4-BE49-F238E27FC236}">
                <a16:creationId xmlns:a16="http://schemas.microsoft.com/office/drawing/2014/main" id="{43A022A1-8D5F-D5BA-D3FE-6645558A1E61}"/>
              </a:ext>
            </a:extLst>
          </p:cNvPr>
          <p:cNvSpPr txBox="1">
            <a:spLocks noChangeArrowheads="1"/>
          </p:cNvSpPr>
          <p:nvPr/>
        </p:nvSpPr>
        <p:spPr bwMode="auto">
          <a:xfrm rot="16200000">
            <a:off x="4166093" y="1341122"/>
            <a:ext cx="1681163" cy="201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defTabSz="914377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(Healthline, 2021)</a:t>
            </a:r>
            <a:endParaRPr lang="en-US" altLang="en-US" dirty="0">
              <a:latin typeface="Arial" panose="020B0604020202020204" pitchFamily="34" charset="0"/>
            </a:endParaRPr>
          </a:p>
        </p:txBody>
      </p:sp>
      <p:sp>
        <p:nvSpPr>
          <p:cNvPr id="14" name="AutoShape 13">
            <a:extLst>
              <a:ext uri="{FF2B5EF4-FFF2-40B4-BE49-F238E27FC236}">
                <a16:creationId xmlns:a16="http://schemas.microsoft.com/office/drawing/2014/main" id="{36375074-73D4-6080-7E55-56199C76BE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16966" y="4140582"/>
            <a:ext cx="9181663" cy="2743200"/>
          </a:xfrm>
          <a:prstGeom prst="roundRect">
            <a:avLst>
              <a:gd name="adj" fmla="val 16667"/>
            </a:avLst>
          </a:prstGeom>
          <a:solidFill>
            <a:srgbClr val="CCFF99"/>
          </a:solidFill>
          <a:ln w="25400" algn="ctr">
            <a:solidFill>
              <a:srgbClr val="CCFF99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5" name="Text Box 14">
            <a:extLst>
              <a:ext uri="{FF2B5EF4-FFF2-40B4-BE49-F238E27FC236}">
                <a16:creationId xmlns:a16="http://schemas.microsoft.com/office/drawing/2014/main" id="{11E9A839-CD7D-A465-FE61-34035407F0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56820" y="4324258"/>
            <a:ext cx="7745906" cy="333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defTabSz="914377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200" b="1" u="sng" dirty="0" err="1">
                <a:solidFill>
                  <a:srgbClr val="000000"/>
                </a:solidFill>
                <a:latin typeface="Calibri" panose="020F0502020204030204" pitchFamily="34" charset="0"/>
              </a:rPr>
              <a:t>Ymyrraeth</a:t>
            </a:r>
            <a:r>
              <a:rPr lang="en-GB" altLang="en-US" sz="1200" b="1" u="sng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b="1" u="sng" dirty="0" err="1">
                <a:solidFill>
                  <a:srgbClr val="000000"/>
                </a:solidFill>
                <a:latin typeface="Calibri" panose="020F0502020204030204" pitchFamily="34" charset="0"/>
              </a:rPr>
              <a:t>i</a:t>
            </a:r>
            <a:r>
              <a:rPr lang="en-GB" altLang="en-US" sz="1200" b="1" u="sng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b="1" u="sng" dirty="0" err="1">
                <a:solidFill>
                  <a:srgbClr val="000000"/>
                </a:solidFill>
                <a:latin typeface="Calibri" panose="020F0502020204030204" pitchFamily="34" charset="0"/>
              </a:rPr>
              <a:t>gefnogi</a:t>
            </a:r>
            <a:r>
              <a:rPr lang="en-GB" altLang="en-US" sz="1200" b="1" u="sng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b="1" u="sng" dirty="0" err="1">
                <a:solidFill>
                  <a:srgbClr val="000000"/>
                </a:solidFill>
                <a:latin typeface="Calibri" panose="020F0502020204030204" pitchFamily="34" charset="0"/>
              </a:rPr>
              <a:t>pobl</a:t>
            </a:r>
            <a:r>
              <a:rPr lang="en-GB" altLang="en-US" sz="1200" b="1" u="sng" dirty="0">
                <a:solidFill>
                  <a:srgbClr val="000000"/>
                </a:solidFill>
                <a:latin typeface="Calibri" panose="020F0502020204030204" pitchFamily="34" charset="0"/>
              </a:rPr>
              <a:t> a ADHD</a:t>
            </a:r>
          </a:p>
          <a:p>
            <a:pPr defTabSz="914377" eaLnBrk="0" fontAlgn="base" hangingPunct="0">
              <a:spcBef>
                <a:spcPct val="0"/>
              </a:spcBef>
              <a:spcAft>
                <a:spcPts val="800"/>
              </a:spcAft>
            </a:pPr>
            <a:r>
              <a:rPr lang="en-GB" altLang="en-US" sz="1200" dirty="0">
                <a:latin typeface="Calibri" panose="020F0502020204030204" pitchFamily="34" charset="0"/>
              </a:rPr>
              <a:t>Mae </a:t>
            </a:r>
            <a:r>
              <a:rPr lang="en-GB" altLang="en-US" sz="1200" dirty="0" err="1">
                <a:latin typeface="Calibri" panose="020F0502020204030204" pitchFamily="34" charset="0"/>
              </a:rPr>
              <a:t>ymyriadau</a:t>
            </a:r>
            <a:r>
              <a:rPr lang="en-GB" altLang="en-US" sz="1200" dirty="0"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latin typeface="Calibri" panose="020F0502020204030204" pitchFamily="34" charset="0"/>
              </a:rPr>
              <a:t>ymddygiadol</a:t>
            </a:r>
            <a:r>
              <a:rPr lang="en-GB" altLang="en-US" sz="1200" dirty="0">
                <a:latin typeface="Calibri" panose="020F0502020204030204" pitchFamily="34" charset="0"/>
              </a:rPr>
              <a:t>, </a:t>
            </a:r>
            <a:r>
              <a:rPr lang="en-GB" altLang="en-US" sz="1200" dirty="0" err="1">
                <a:latin typeface="Calibri" panose="020F0502020204030204" pitchFamily="34" charset="0"/>
              </a:rPr>
              <a:t>megis</a:t>
            </a:r>
            <a:r>
              <a:rPr lang="en-GB" altLang="en-US" sz="1200" dirty="0"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latin typeface="Calibri" panose="020F0502020204030204" pitchFamily="34" charset="0"/>
              </a:rPr>
              <a:t>therapi</a:t>
            </a:r>
            <a:r>
              <a:rPr lang="en-GB" altLang="en-US" sz="1200" dirty="0"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latin typeface="Calibri" panose="020F0502020204030204" pitchFamily="34" charset="0"/>
              </a:rPr>
              <a:t>gwybyddol-ymddygiadol</a:t>
            </a:r>
            <a:r>
              <a:rPr lang="en-GB" altLang="en-US" sz="1200" dirty="0">
                <a:latin typeface="Calibri" panose="020F0502020204030204" pitchFamily="34" charset="0"/>
              </a:rPr>
              <a:t> (CBT) a </a:t>
            </a:r>
            <a:r>
              <a:rPr lang="en-GB" altLang="en-US" sz="1200" dirty="0" err="1">
                <a:latin typeface="Calibri" panose="020F0502020204030204" pitchFamily="34" charset="0"/>
              </a:rPr>
              <a:t>thechnegau</a:t>
            </a:r>
            <a:r>
              <a:rPr lang="en-GB" altLang="en-US" sz="1200" dirty="0"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latin typeface="Calibri" panose="020F0502020204030204" pitchFamily="34" charset="0"/>
              </a:rPr>
              <a:t>addasu</a:t>
            </a:r>
            <a:r>
              <a:rPr lang="en-GB" altLang="en-US" sz="1200" dirty="0"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latin typeface="Calibri" panose="020F0502020204030204" pitchFamily="34" charset="0"/>
              </a:rPr>
              <a:t>ymddygiad</a:t>
            </a:r>
            <a:r>
              <a:rPr lang="en-GB" altLang="en-US" sz="1200" dirty="0">
                <a:latin typeface="Calibri" panose="020F0502020204030204" pitchFamily="34" charset="0"/>
              </a:rPr>
              <a:t>, </a:t>
            </a:r>
            <a:r>
              <a:rPr lang="en-GB" altLang="en-US" sz="1200" dirty="0" err="1">
                <a:latin typeface="Calibri" panose="020F0502020204030204" pitchFamily="34" charset="0"/>
              </a:rPr>
              <a:t>yn</a:t>
            </a:r>
            <a:r>
              <a:rPr lang="en-GB" altLang="en-US" sz="1200" dirty="0"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latin typeface="Calibri" panose="020F0502020204030204" pitchFamily="34" charset="0"/>
              </a:rPr>
              <a:t>canolbwyntio</a:t>
            </a:r>
            <a:r>
              <a:rPr lang="en-GB" altLang="en-US" sz="1200" dirty="0"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latin typeface="Calibri" panose="020F0502020204030204" pitchFamily="34" charset="0"/>
              </a:rPr>
              <a:t>ar</a:t>
            </a:r>
            <a:r>
              <a:rPr lang="en-GB" altLang="en-US" sz="1200" dirty="0"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latin typeface="Calibri" panose="020F0502020204030204" pitchFamily="34" charset="0"/>
              </a:rPr>
              <a:t>addysgu</a:t>
            </a:r>
            <a:r>
              <a:rPr lang="en-GB" altLang="en-US" sz="1200" dirty="0"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latin typeface="Calibri" panose="020F0502020204030204" pitchFamily="34" charset="0"/>
              </a:rPr>
              <a:t>strategaethau</a:t>
            </a:r>
            <a:r>
              <a:rPr lang="en-GB" altLang="en-US" sz="1200" dirty="0"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latin typeface="Calibri" panose="020F0502020204030204" pitchFamily="34" charset="0"/>
              </a:rPr>
              <a:t>ymdopi</a:t>
            </a:r>
            <a:r>
              <a:rPr lang="en-GB" altLang="en-US" sz="1200" dirty="0"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latin typeface="Calibri" panose="020F0502020204030204" pitchFamily="34" charset="0"/>
              </a:rPr>
              <a:t>i</a:t>
            </a:r>
            <a:r>
              <a:rPr lang="en-GB" altLang="en-US" sz="1200" dirty="0"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latin typeface="Calibri" panose="020F0502020204030204" pitchFamily="34" charset="0"/>
              </a:rPr>
              <a:t>unigolion</a:t>
            </a:r>
            <a:r>
              <a:rPr lang="en-GB" altLang="en-US" sz="1200" dirty="0"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latin typeface="Calibri" panose="020F0502020204030204" pitchFamily="34" charset="0"/>
              </a:rPr>
              <a:t>i</a:t>
            </a:r>
            <a:r>
              <a:rPr lang="en-GB" altLang="en-US" sz="1200" dirty="0"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latin typeface="Calibri" panose="020F0502020204030204" pitchFamily="34" charset="0"/>
              </a:rPr>
              <a:t>fynd</a:t>
            </a:r>
            <a:r>
              <a:rPr lang="en-GB" altLang="en-US" sz="1200" dirty="0"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latin typeface="Calibri" panose="020F0502020204030204" pitchFamily="34" charset="0"/>
              </a:rPr>
              <a:t>i'r</a:t>
            </a:r>
            <a:r>
              <a:rPr lang="en-GB" altLang="en-US" sz="1200" dirty="0"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latin typeface="Calibri" panose="020F0502020204030204" pitchFamily="34" charset="0"/>
              </a:rPr>
              <a:t>afael</a:t>
            </a:r>
            <a:r>
              <a:rPr lang="en-GB" altLang="en-US" sz="1200" dirty="0">
                <a:latin typeface="Calibri" panose="020F0502020204030204" pitchFamily="34" charset="0"/>
              </a:rPr>
              <a:t> â </a:t>
            </a:r>
            <a:r>
              <a:rPr lang="en-GB" altLang="en-US" sz="1200" dirty="0" err="1">
                <a:latin typeface="Calibri" panose="020F0502020204030204" pitchFamily="34" charset="0"/>
              </a:rPr>
              <a:t>symptomau</a:t>
            </a:r>
            <a:r>
              <a:rPr lang="en-GB" altLang="en-US" sz="1200" dirty="0"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latin typeface="Calibri" panose="020F0502020204030204" pitchFamily="34" charset="0"/>
              </a:rPr>
              <a:t>penodol</a:t>
            </a:r>
            <a:r>
              <a:rPr lang="en-GB" altLang="en-US" sz="1200" dirty="0">
                <a:latin typeface="Calibri" panose="020F0502020204030204" pitchFamily="34" charset="0"/>
              </a:rPr>
              <a:t>, </a:t>
            </a:r>
            <a:r>
              <a:rPr lang="en-GB" altLang="en-US" sz="1200" dirty="0" err="1">
                <a:latin typeface="Calibri" panose="020F0502020204030204" pitchFamily="34" charset="0"/>
              </a:rPr>
              <a:t>megis</a:t>
            </a:r>
            <a:r>
              <a:rPr lang="en-GB" altLang="en-US" sz="1200" dirty="0"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latin typeface="Calibri" panose="020F0502020204030204" pitchFamily="34" charset="0"/>
              </a:rPr>
              <a:t>byrbwylltra</a:t>
            </a:r>
            <a:r>
              <a:rPr lang="en-GB" altLang="en-US" sz="1200" dirty="0">
                <a:latin typeface="Calibri" panose="020F0502020204030204" pitchFamily="34" charset="0"/>
              </a:rPr>
              <a:t> a </a:t>
            </a:r>
            <a:r>
              <a:rPr lang="en-GB" altLang="en-US" sz="1200" dirty="0" err="1">
                <a:latin typeface="Calibri" panose="020F0502020204030204" pitchFamily="34" charset="0"/>
              </a:rPr>
              <a:t>diffyg</a:t>
            </a:r>
            <a:r>
              <a:rPr lang="en-GB" altLang="en-US" sz="1200" dirty="0"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latin typeface="Calibri" panose="020F0502020204030204" pitchFamily="34" charset="0"/>
              </a:rPr>
              <a:t>sylw</a:t>
            </a:r>
            <a:r>
              <a:rPr lang="en-GB" altLang="en-US" sz="1200" dirty="0">
                <a:latin typeface="Calibri" panose="020F0502020204030204" pitchFamily="34" charset="0"/>
              </a:rPr>
              <a:t> (Miller, 2016). Yn </a:t>
            </a:r>
            <a:r>
              <a:rPr lang="en-GB" altLang="en-US" sz="1200" dirty="0" err="1">
                <a:latin typeface="Calibri" panose="020F0502020204030204" pitchFamily="34" charset="0"/>
              </a:rPr>
              <a:t>ogystal</a:t>
            </a:r>
            <a:r>
              <a:rPr lang="en-GB" altLang="en-US" sz="1200" dirty="0">
                <a:latin typeface="Calibri" panose="020F0502020204030204" pitchFamily="34" charset="0"/>
              </a:rPr>
              <a:t>, </a:t>
            </a:r>
            <a:r>
              <a:rPr lang="en-GB" altLang="en-US" sz="1200" dirty="0" err="1">
                <a:latin typeface="Calibri" panose="020F0502020204030204" pitchFamily="34" charset="0"/>
              </a:rPr>
              <a:t>mae</a:t>
            </a:r>
            <a:r>
              <a:rPr lang="en-GB" altLang="en-US" sz="1200" dirty="0"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latin typeface="Calibri" panose="020F0502020204030204" pitchFamily="34" charset="0"/>
              </a:rPr>
              <a:t>rhaglenni</a:t>
            </a:r>
            <a:r>
              <a:rPr lang="en-GB" altLang="en-US" sz="1200" dirty="0"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latin typeface="Calibri" panose="020F0502020204030204" pitchFamily="34" charset="0"/>
              </a:rPr>
              <a:t>seicoaddysg</a:t>
            </a:r>
            <a:r>
              <a:rPr lang="en-GB" altLang="en-US" sz="1200" dirty="0"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latin typeface="Calibri" panose="020F0502020204030204" pitchFamily="34" charset="0"/>
              </a:rPr>
              <a:t>yn</a:t>
            </a:r>
            <a:r>
              <a:rPr lang="en-GB" altLang="en-US" sz="1200" dirty="0"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latin typeface="Calibri" panose="020F0502020204030204" pitchFamily="34" charset="0"/>
              </a:rPr>
              <a:t>darparu</a:t>
            </a:r>
            <a:r>
              <a:rPr lang="en-GB" altLang="en-US" sz="1200" dirty="0"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latin typeface="Calibri" panose="020F0502020204030204" pitchFamily="34" charset="0"/>
              </a:rPr>
              <a:t>gwybodaeth</a:t>
            </a:r>
            <a:r>
              <a:rPr lang="en-GB" altLang="en-US" sz="1200" dirty="0"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latin typeface="Calibri" panose="020F0502020204030204" pitchFamily="34" charset="0"/>
              </a:rPr>
              <a:t>werthfawr</a:t>
            </a:r>
            <a:r>
              <a:rPr lang="en-GB" altLang="en-US" sz="1200" dirty="0">
                <a:latin typeface="Calibri" panose="020F0502020204030204" pitchFamily="34" charset="0"/>
              </a:rPr>
              <a:t> am ADHD, </a:t>
            </a:r>
            <a:r>
              <a:rPr lang="en-GB" altLang="en-US" sz="1200" dirty="0" err="1">
                <a:latin typeface="Calibri" panose="020F0502020204030204" pitchFamily="34" charset="0"/>
              </a:rPr>
              <a:t>gan</a:t>
            </a:r>
            <a:r>
              <a:rPr lang="en-GB" altLang="en-US" sz="1200" dirty="0"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latin typeface="Calibri" panose="020F0502020204030204" pitchFamily="34" charset="0"/>
              </a:rPr>
              <a:t>helpu</a:t>
            </a:r>
            <a:r>
              <a:rPr lang="en-GB" altLang="en-US" sz="1200" dirty="0"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latin typeface="Calibri" panose="020F0502020204030204" pitchFamily="34" charset="0"/>
              </a:rPr>
              <a:t>unigolion</a:t>
            </a:r>
            <a:r>
              <a:rPr lang="en-GB" altLang="en-US" sz="1200" dirty="0">
                <a:latin typeface="Calibri" panose="020F0502020204030204" pitchFamily="34" charset="0"/>
              </a:rPr>
              <a:t> a </a:t>
            </a:r>
            <a:r>
              <a:rPr lang="en-GB" altLang="en-US" sz="1200" dirty="0" err="1">
                <a:latin typeface="Calibri" panose="020F0502020204030204" pitchFamily="34" charset="0"/>
              </a:rPr>
              <a:t>theuluoedd</a:t>
            </a:r>
            <a:r>
              <a:rPr lang="en-GB" altLang="en-US" sz="1200" dirty="0"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latin typeface="Calibri" panose="020F0502020204030204" pitchFamily="34" charset="0"/>
              </a:rPr>
              <a:t>i</a:t>
            </a:r>
            <a:r>
              <a:rPr lang="en-GB" altLang="en-US" sz="1200" dirty="0"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latin typeface="Calibri" panose="020F0502020204030204" pitchFamily="34" charset="0"/>
              </a:rPr>
              <a:t>ddeall</a:t>
            </a:r>
            <a:r>
              <a:rPr lang="en-GB" altLang="en-US" sz="1200" dirty="0">
                <a:latin typeface="Calibri" panose="020F0502020204030204" pitchFamily="34" charset="0"/>
              </a:rPr>
              <a:t> y </a:t>
            </a:r>
            <a:r>
              <a:rPr lang="en-GB" altLang="en-US" sz="1200" dirty="0" err="1">
                <a:latin typeface="Calibri" panose="020F0502020204030204" pitchFamily="34" charset="0"/>
              </a:rPr>
              <a:t>cyflwr</a:t>
            </a:r>
            <a:r>
              <a:rPr lang="en-GB" altLang="en-US" sz="1200" dirty="0"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latin typeface="Calibri" panose="020F0502020204030204" pitchFamily="34" charset="0"/>
              </a:rPr>
              <a:t>a'i</a:t>
            </a:r>
            <a:r>
              <a:rPr lang="en-GB" altLang="en-US" sz="1200" dirty="0"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latin typeface="Calibri" panose="020F0502020204030204" pitchFamily="34" charset="0"/>
              </a:rPr>
              <a:t>effaith</a:t>
            </a:r>
            <a:r>
              <a:rPr lang="en-GB" altLang="en-US" sz="1200" dirty="0"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latin typeface="Calibri" panose="020F0502020204030204" pitchFamily="34" charset="0"/>
              </a:rPr>
              <a:t>yn</a:t>
            </a:r>
            <a:r>
              <a:rPr lang="en-GB" altLang="en-US" sz="1200" dirty="0">
                <a:latin typeface="Calibri" panose="020F0502020204030204" pitchFamily="34" charset="0"/>
              </a:rPr>
              <a:t> well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. Mae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hunanreoli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, a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elwir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hefyd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yn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hunan-reoleiddio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,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yn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golygu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datblygu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galluoedd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i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reoli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ymddygiad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,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meddyliau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ac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emosiynau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ei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hun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. Mae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hyfforddiant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hunanreoleiddio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gwybyddol-ymddygiadol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yn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addysgu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dysgwyr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sut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i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wirio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a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dadansoddi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eu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hymddygiad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yn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barhaus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,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gan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arwain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at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addasiadau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buddiol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(NHS.UK, 2018). Mae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datrys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problemau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yn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cynnwys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adnabod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a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goresgyn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newidynnau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sy'n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cyfrannu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at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ymddygiad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materol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,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yn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ogystal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ag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annog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dysgwyr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i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siarad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drwy'r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broses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eu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hunain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.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Mae'r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rhaglen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Stop Think Do, a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grëwyd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yn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Awstralia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,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yn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defnyddio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dull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hunanreoleiddio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gwybyddol-ymddygiadol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.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Wedi'i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dylunio'n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wreiddiol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i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wella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sgiliau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cymdeithasol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pobl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ifanc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,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mae'r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dechneg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hon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hefyd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wedi'i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defnyddio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mewn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lleoliadau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addysgol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i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gynyddu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cymhelliant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a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rheoli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ymddygiad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,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yn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enwedig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ar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gyfer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y </a:t>
            </a:r>
            <a:r>
              <a:rPr lang="en-GB" altLang="en-US" sz="1200" dirty="0" err="1">
                <a:solidFill>
                  <a:srgbClr val="000000"/>
                </a:solidFill>
                <a:latin typeface="Calibri" panose="020F0502020204030204" pitchFamily="34" charset="0"/>
              </a:rPr>
              <a:t>rhai</a:t>
            </a:r>
            <a:r>
              <a:rPr lang="en-GB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 ag ADHD (Careers Wales, 2020).</a:t>
            </a:r>
            <a:endParaRPr lang="en-US" altLang="en-US" sz="1200" dirty="0">
              <a:latin typeface="Arial" panose="020B0604020202020204" pitchFamily="34" charset="0"/>
            </a:endParaRPr>
          </a:p>
        </p:txBody>
      </p:sp>
      <p:sp>
        <p:nvSpPr>
          <p:cNvPr id="16" name="AutoShape 15">
            <a:extLst>
              <a:ext uri="{FF2B5EF4-FFF2-40B4-BE49-F238E27FC236}">
                <a16:creationId xmlns:a16="http://schemas.microsoft.com/office/drawing/2014/main" id="{E9205963-B884-E517-FC79-96D1EF67A9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26349" y="136576"/>
            <a:ext cx="2741874" cy="3925306"/>
          </a:xfrm>
          <a:prstGeom prst="roundRect">
            <a:avLst>
              <a:gd name="adj" fmla="val 16667"/>
            </a:avLst>
          </a:prstGeom>
          <a:solidFill>
            <a:srgbClr val="99CCFF"/>
          </a:solidFill>
          <a:ln w="25400" algn="ctr">
            <a:solidFill>
              <a:srgbClr val="99CC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7" name="Text Box 16">
            <a:extLst>
              <a:ext uri="{FF2B5EF4-FFF2-40B4-BE49-F238E27FC236}">
                <a16:creationId xmlns:a16="http://schemas.microsoft.com/office/drawing/2014/main" id="{192A1AF0-BE19-2660-F6F1-D0713DFCD3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65241" y="337792"/>
            <a:ext cx="2464090" cy="3522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defTabSz="914377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100" b="1" u="sng" dirty="0" err="1">
                <a:solidFill>
                  <a:srgbClr val="000000"/>
                </a:solidFill>
                <a:latin typeface="Calibri" panose="020F0502020204030204" pitchFamily="34" charset="0"/>
              </a:rPr>
              <a:t>Rhwystrau</a:t>
            </a:r>
            <a:r>
              <a:rPr lang="en-GB" altLang="en-US" sz="1100" b="1" u="sng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b="1" u="sng" dirty="0" err="1">
                <a:solidFill>
                  <a:srgbClr val="000000"/>
                </a:solidFill>
                <a:latin typeface="Calibri" panose="020F0502020204030204" pitchFamily="34" charset="0"/>
              </a:rPr>
              <a:t>mae</a:t>
            </a:r>
            <a:r>
              <a:rPr lang="en-GB" altLang="en-US" sz="1100" b="1" u="sng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b="1" u="sng" dirty="0" err="1">
                <a:solidFill>
                  <a:srgbClr val="000000"/>
                </a:solidFill>
                <a:latin typeface="Calibri" panose="020F0502020204030204" pitchFamily="34" charset="0"/>
              </a:rPr>
              <a:t>pobl</a:t>
            </a:r>
            <a:r>
              <a:rPr lang="en-GB" altLang="en-US" sz="1100" b="1" u="sng" dirty="0">
                <a:solidFill>
                  <a:srgbClr val="000000"/>
                </a:solidFill>
                <a:latin typeface="Calibri" panose="020F0502020204030204" pitchFamily="34" charset="0"/>
              </a:rPr>
              <a:t> ag ADHD </a:t>
            </a:r>
            <a:r>
              <a:rPr lang="en-GB" altLang="en-US" sz="1100" b="1" u="sng" dirty="0" err="1">
                <a:solidFill>
                  <a:srgbClr val="000000"/>
                </a:solidFill>
                <a:latin typeface="Calibri" panose="020F0502020204030204" pitchFamily="34" charset="0"/>
              </a:rPr>
              <a:t>yn</a:t>
            </a:r>
            <a:r>
              <a:rPr lang="en-GB" altLang="en-US" sz="1100" b="1" u="sng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b="1" u="sng" dirty="0" err="1">
                <a:solidFill>
                  <a:srgbClr val="000000"/>
                </a:solidFill>
                <a:latin typeface="Calibri" panose="020F0502020204030204" pitchFamily="34" charset="0"/>
              </a:rPr>
              <a:t>gallu</a:t>
            </a:r>
            <a:r>
              <a:rPr lang="en-GB" altLang="en-US" sz="1100" b="1" u="sng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b="1" u="sng" dirty="0" err="1">
                <a:solidFill>
                  <a:srgbClr val="000000"/>
                </a:solidFill>
                <a:latin typeface="Calibri" panose="020F0502020204030204" pitchFamily="34" charset="0"/>
              </a:rPr>
              <a:t>gwynebu</a:t>
            </a:r>
            <a:endParaRPr lang="en-GB" altLang="en-US" sz="1100" b="1" u="sng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defTabSz="914377" eaLnBrk="0" fontAlgn="base" hangingPunct="0">
              <a:spcBef>
                <a:spcPct val="0"/>
              </a:spcBef>
              <a:spcAft>
                <a:spcPts val="800"/>
              </a:spcAft>
            </a:pP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Gall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unigolion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ag ADHD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wynebu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stereoteipiau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negyddol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, stigma, a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chamsyniadau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am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eu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galluoedd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,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gan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arwain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at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deimladau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o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annigonolrwydd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neu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hunan-barch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isel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. Gall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perfformiad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anghyson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ac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ymddygiad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byrbwyll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hefyd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effeithio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ar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berthnasoedd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ag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aelodau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o'r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teulu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,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cyfoedion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, a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ffigurau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awdurdod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. Yn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ogystal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, gall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llywio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tasgau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a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chyfrifoldebau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dyddiol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,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megis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rheoli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amser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,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cynnal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arferion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, a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chadw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at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derfynau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amser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,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fod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yn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arbennig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o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heriol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(NHS, 2019). Gall y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rhwystrau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hyn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gyfrannu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at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fwy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o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straen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,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pryder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, a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theimladau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o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orlethu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,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gan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effeithio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ar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wahanol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agweddau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ar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fywyd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a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rhwystro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llwyddiant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personol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ac </a:t>
            </a:r>
            <a:r>
              <a:rPr lang="en-GB" altLang="en-US" sz="1100" dirty="0" err="1">
                <a:solidFill>
                  <a:srgbClr val="000000"/>
                </a:solidFill>
                <a:latin typeface="Calibri" panose="020F0502020204030204" pitchFamily="34" charset="0"/>
              </a:rPr>
              <a:t>academaidd</a:t>
            </a:r>
            <a:r>
              <a:rPr lang="en-GB" alt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 (Miller, 2016).</a:t>
            </a:r>
            <a:endParaRPr lang="en-US" altLang="en-US" sz="1100" dirty="0">
              <a:latin typeface="Arial" panose="020B0604020202020204" pitchFamily="34" charset="0"/>
            </a:endParaRPr>
          </a:p>
        </p:txBody>
      </p:sp>
      <p:pic>
        <p:nvPicPr>
          <p:cNvPr id="1041" name="Picture 17" descr="Normal Brain vs ADHD Brain: Differences, Similarities, and Management  Strategies">
            <a:extLst>
              <a:ext uri="{FF2B5EF4-FFF2-40B4-BE49-F238E27FC236}">
                <a16:creationId xmlns:a16="http://schemas.microsoft.com/office/drawing/2014/main" id="{9470CE24-6D83-C293-F449-AD196BDC81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51" y="5408295"/>
            <a:ext cx="2239963" cy="1347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94315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15</TotalTime>
  <Words>746</Words>
  <Application>Microsoft Office PowerPoint</Application>
  <PresentationFormat>Widescreen</PresentationFormat>
  <Paragraphs>14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9" baseType="lpstr">
      <vt:lpstr>HP Simplified Hans Light</vt:lpstr>
      <vt:lpstr>Yu Gothic UI Semilight</vt:lpstr>
      <vt:lpstr>Aptos</vt:lpstr>
      <vt:lpstr>Aptos Display</vt:lpstr>
      <vt:lpstr>Arial</vt:lpstr>
      <vt:lpstr>Calibri</vt:lpstr>
      <vt:lpstr>Times New Roman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Siriol Jones (2218440)</dc:creator>
  <cp:lastModifiedBy>Siriol Jones (2218440)</cp:lastModifiedBy>
  <cp:revision>2</cp:revision>
  <dcterms:created xsi:type="dcterms:W3CDTF">2024-05-18T16:54:40Z</dcterms:created>
  <dcterms:modified xsi:type="dcterms:W3CDTF">2024-05-18T17:10:03Z</dcterms:modified>
</cp:coreProperties>
</file>