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54"/>
  </p:notesMasterIdLst>
  <p:handoutMasterIdLst>
    <p:handoutMasterId r:id="rId55"/>
  </p:handoutMasterIdLst>
  <p:sldIdLst>
    <p:sldId id="257" r:id="rId2"/>
    <p:sldId id="439" r:id="rId3"/>
    <p:sldId id="440" r:id="rId4"/>
    <p:sldId id="441" r:id="rId5"/>
    <p:sldId id="442" r:id="rId6"/>
    <p:sldId id="443" r:id="rId7"/>
    <p:sldId id="456" r:id="rId8"/>
    <p:sldId id="444" r:id="rId9"/>
    <p:sldId id="446" r:id="rId10"/>
    <p:sldId id="448" r:id="rId11"/>
    <p:sldId id="370" r:id="rId12"/>
    <p:sldId id="342" r:id="rId13"/>
    <p:sldId id="343" r:id="rId14"/>
    <p:sldId id="262" r:id="rId15"/>
    <p:sldId id="263" r:id="rId16"/>
    <p:sldId id="452" r:id="rId17"/>
    <p:sldId id="281" r:id="rId18"/>
    <p:sldId id="265" r:id="rId19"/>
    <p:sldId id="258" r:id="rId20"/>
    <p:sldId id="264" r:id="rId21"/>
    <p:sldId id="310" r:id="rId22"/>
    <p:sldId id="314" r:id="rId23"/>
    <p:sldId id="316" r:id="rId24"/>
    <p:sldId id="315" r:id="rId25"/>
    <p:sldId id="395" r:id="rId26"/>
    <p:sldId id="435" r:id="rId27"/>
    <p:sldId id="402" r:id="rId28"/>
    <p:sldId id="405" r:id="rId29"/>
    <p:sldId id="266" r:id="rId30"/>
    <p:sldId id="406" r:id="rId31"/>
    <p:sldId id="272" r:id="rId32"/>
    <p:sldId id="269" r:id="rId33"/>
    <p:sldId id="432" r:id="rId34"/>
    <p:sldId id="337" r:id="rId35"/>
    <p:sldId id="334" r:id="rId36"/>
    <p:sldId id="326" r:id="rId37"/>
    <p:sldId id="277" r:id="rId38"/>
    <p:sldId id="331" r:id="rId39"/>
    <p:sldId id="437" r:id="rId40"/>
    <p:sldId id="332" r:id="rId41"/>
    <p:sldId id="333" r:id="rId42"/>
    <p:sldId id="453" r:id="rId43"/>
    <p:sldId id="325" r:id="rId44"/>
    <p:sldId id="450" r:id="rId45"/>
    <p:sldId id="457" r:id="rId46"/>
    <p:sldId id="394" r:id="rId47"/>
    <p:sldId id="433" r:id="rId48"/>
    <p:sldId id="296" r:id="rId49"/>
    <p:sldId id="455" r:id="rId50"/>
    <p:sldId id="454" r:id="rId51"/>
    <p:sldId id="388" r:id="rId52"/>
    <p:sldId id="279" r:id="rId5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94"/>
    <p:restoredTop sz="73219" autoAdjust="0"/>
  </p:normalViewPr>
  <p:slideViewPr>
    <p:cSldViewPr>
      <p:cViewPr varScale="1">
        <p:scale>
          <a:sx n="69" d="100"/>
          <a:sy n="69" d="100"/>
        </p:scale>
        <p:origin x="42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3493729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3775439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DF474-54E9-74C2-60BF-5F39EF1A8A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D08DA0-3F41-D957-F2D8-690252B0F8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8FD36-048F-4707-683C-0AF07E5E0A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E4D360-99B3-4F94-E997-0E5FEF8E89BB}"/>
              </a:ext>
            </a:extLst>
          </p:cNvPr>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116034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CCC1A-7397-D496-6567-C61FBA192E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D36E51-A475-C320-A614-8F6D7D2010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A60A9D-ECB6-7D20-65A4-10D480F9D2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BE4748-7C09-6A5E-BF53-75F54E34DE0F}"/>
              </a:ext>
            </a:extLst>
          </p:cNvPr>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1692719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on Creating and Writing a blog on Moodle</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99564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12</a:t>
            </a:fld>
            <a:endParaRPr lang="en-US"/>
          </a:p>
        </p:txBody>
      </p:sp>
    </p:spTree>
    <p:extLst>
      <p:ext uri="{BB962C8B-B14F-4D97-AF65-F5344CB8AC3E}">
        <p14:creationId xmlns:p14="http://schemas.microsoft.com/office/powerpoint/2010/main" val="183978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13</a:t>
            </a:fld>
            <a:endParaRPr lang="en-US"/>
          </a:p>
        </p:txBody>
      </p:sp>
    </p:spTree>
    <p:extLst>
      <p:ext uri="{BB962C8B-B14F-4D97-AF65-F5344CB8AC3E}">
        <p14:creationId xmlns:p14="http://schemas.microsoft.com/office/powerpoint/2010/main" val="1903668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14</a:t>
            </a:fld>
            <a:endParaRPr lang="en-US"/>
          </a:p>
        </p:txBody>
      </p:sp>
    </p:spTree>
    <p:extLst>
      <p:ext uri="{BB962C8B-B14F-4D97-AF65-F5344CB8AC3E}">
        <p14:creationId xmlns:p14="http://schemas.microsoft.com/office/powerpoint/2010/main" val="1216295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15</a:t>
            </a:fld>
            <a:endParaRPr lang="en-US"/>
          </a:p>
        </p:txBody>
      </p:sp>
    </p:spTree>
    <p:extLst>
      <p:ext uri="{BB962C8B-B14F-4D97-AF65-F5344CB8AC3E}">
        <p14:creationId xmlns:p14="http://schemas.microsoft.com/office/powerpoint/2010/main" val="1983382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F7092-7EA3-330E-7653-FA00E7F730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AD65E-577C-ACF9-BCC3-898C64A7BB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4B0234-0272-5595-2EFD-68BE750941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Then as we are now beginning to </a:t>
            </a:r>
            <a:r>
              <a:rPr lang="en-US" altLang="en-US" dirty="0" err="1">
                <a:latin typeface="Arial" panose="020B0604020202020204" pitchFamily="34" charset="0"/>
                <a:ea typeface="ＭＳ Ｐゴシック" panose="020B0600070205080204" pitchFamily="34" charset="-128"/>
              </a:rPr>
              <a:t>realise</a:t>
            </a:r>
            <a:r>
              <a:rPr lang="en-US" altLang="en-US" dirty="0">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with the learner at the heart</a:t>
            </a:r>
            <a:r>
              <a:rPr lang="en-GB" baseline="0" dirty="0"/>
              <a:t> of everything </a:t>
            </a: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addasu’r</a:t>
            </a:r>
            <a:r>
              <a:rPr lang="en-GB" altLang="en-US" dirty="0">
                <a:latin typeface="Arial" panose="020B0604020202020204" pitchFamily="34" charset="0"/>
                <a:ea typeface="ＭＳ Ｐゴシック" panose="020B0600070205080204" pitchFamily="34" charset="-128"/>
              </a:rPr>
              <a:t> math o </a:t>
            </a:r>
            <a:r>
              <a:rPr lang="en-GB" altLang="en-US" dirty="0" err="1">
                <a:latin typeface="Arial" panose="020B0604020202020204" pitchFamily="34" charset="0"/>
                <a:ea typeface="ＭＳ Ｐゴシック" panose="020B0600070205080204" pitchFamily="34" charset="-128"/>
              </a:rPr>
              <a:t>gelfi</a:t>
            </a:r>
            <a:r>
              <a:rPr lang="en-GB" altLang="en-US" dirty="0">
                <a:latin typeface="Arial" panose="020B0604020202020204" pitchFamily="34" charset="0"/>
                <a:ea typeface="ＭＳ Ｐゴシック" panose="020B0600070205080204" pitchFamily="34" charset="-128"/>
              </a:rPr>
              <a:t> ac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harchwilio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trafod</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Lle</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deimlo’n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gwbl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gartrefol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pharod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ystyriau</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unigolion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sensitif</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angen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cyfer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nhw’n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benodol</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a:latin typeface="Arial" panose="020B0604020202020204" pitchFamily="34" charset="0"/>
                <a:ea typeface="ＭＳ Ｐゴシック" panose="020B0600070205080204" pitchFamily="34" charset="-128"/>
              </a:rPr>
              <a:t>O </a:t>
            </a:r>
            <a:r>
              <a:rPr lang="en-GB" altLang="en-US" dirty="0" err="1">
                <a:latin typeface="Arial" panose="020B0604020202020204" pitchFamily="34" charset="0"/>
                <a:ea typeface="ＭＳ Ｐゴシック" panose="020B0600070205080204" pitchFamily="34" charset="-128"/>
              </a:rPr>
              <a:t>arsylwadau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ymwybodol</a:t>
            </a:r>
            <a:r>
              <a:rPr lang="en-GB" altLang="en-US" dirty="0">
                <a:latin typeface="Arial" panose="020B0604020202020204" pitchFamily="34" charset="0"/>
                <a:ea typeface="ＭＳ Ｐゴシック" panose="020B0600070205080204" pitchFamily="34" charset="-128"/>
              </a:rPr>
              <a:t> bod plant </a:t>
            </a:r>
            <a:r>
              <a:rPr lang="en-GB" altLang="en-US" dirty="0" err="1">
                <a:latin typeface="Arial" panose="020B0604020202020204" pitchFamily="34" charset="0"/>
                <a:ea typeface="ＭＳ Ｐゴシック" panose="020B0600070205080204" pitchFamily="34" charset="-128"/>
              </a:rPr>
              <a:t>ifanc</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hoffi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gorwedd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llawr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wneud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gweithgarwch</a:t>
            </a:r>
            <a:r>
              <a:rPr lang="en-GB" altLang="en-US" dirty="0">
                <a:latin typeface="Arial" panose="020B0604020202020204" pitchFamily="34" charset="0"/>
                <a:ea typeface="ＭＳ Ｐゴシック" panose="020B0600070205080204" pitchFamily="34" charset="-128"/>
              </a:rPr>
              <a:t>    felly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gwagle’n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Credai</a:t>
            </a:r>
            <a:r>
              <a:rPr lang="en-GB" altLang="en-US" dirty="0">
                <a:latin typeface="Arial" panose="020B0604020202020204" pitchFamily="34" charset="0"/>
                <a:ea typeface="ＭＳ Ｐゴシック" panose="020B0600070205080204" pitchFamily="34" charset="-128"/>
              </a:rPr>
              <a:t> y</a:t>
            </a:r>
          </a:p>
          <a:p>
            <a:pPr eaLnBrk="1" hangingPunct="1"/>
            <a:r>
              <a:rPr lang="en-GB" altLang="en-US" dirty="0" err="1">
                <a:latin typeface="Arial" panose="020B0604020202020204" pitchFamily="34" charset="0"/>
                <a:ea typeface="ＭＳ Ｐゴシック" panose="020B0600070205080204" pitchFamily="34" charset="-128"/>
              </a:rPr>
              <a:t>Dylai’r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celfu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fod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ansawdd</a:t>
            </a:r>
            <a:r>
              <a:rPr lang="en-GB" altLang="en-US" dirty="0">
                <a:latin typeface="Arial" panose="020B0604020202020204" pitchFamily="34" charset="0"/>
                <a:ea typeface="ＭＳ Ｐゴシック" panose="020B0600070205080204" pitchFamily="34" charset="-128"/>
              </a:rPr>
              <a:t> da ac </a:t>
            </a:r>
            <a:r>
              <a:rPr lang="en-GB" altLang="en-US" dirty="0" err="1">
                <a:latin typeface="Arial" panose="020B0604020202020204" pitchFamily="34" charset="0"/>
                <a:ea typeface="ＭＳ Ｐゴシック" panose="020B0600070205080204" pitchFamily="34" charset="-128"/>
              </a:rPr>
              <a:t>ni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ddylid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unrhyw</a:t>
            </a:r>
            <a:r>
              <a:rPr lang="en-GB" altLang="en-US" dirty="0">
                <a:latin typeface="Arial" panose="020B0604020202020204" pitchFamily="34" charset="0"/>
                <a:ea typeface="ＭＳ Ｐゴシック" panose="020B0600070205080204" pitchFamily="34" charset="-128"/>
              </a:rPr>
              <a:t>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wedi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torri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rhwygo</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fewn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amgylchedd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safon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r>
              <a:rPr lang="en-GB" altLang="en-US" dirty="0">
                <a:latin typeface="Arial" panose="020B0604020202020204" pitchFamily="34" charset="0"/>
                <a:ea typeface="ＭＳ Ｐゴシック" panose="020B0600070205080204" pitchFamily="34" charset="-128"/>
              </a:rPr>
              <a:t> </a:t>
            </a:r>
          </a:p>
          <a:p>
            <a:pPr eaLnBrk="1" hangingPunct="1"/>
            <a:r>
              <a:rPr lang="en-GB" altLang="en-US" dirty="0" err="1">
                <a:latin typeface="Arial" panose="020B0604020202020204" pitchFamily="34" charset="0"/>
                <a:ea typeface="ＭＳ Ｐゴシック" panose="020B0600070205080204" pitchFamily="34" charset="-128"/>
              </a:rPr>
              <a:t>Defnydd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ddeunyddiau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naturiol</a:t>
            </a:r>
            <a:r>
              <a:rPr lang="en-GB" altLang="en-US" dirty="0">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a:extLst>
              <a:ext uri="{FF2B5EF4-FFF2-40B4-BE49-F238E27FC236}">
                <a16:creationId xmlns:a16="http://schemas.microsoft.com/office/drawing/2014/main" id="{FCC20D1F-18C7-EFEE-700A-2398CA110E25}"/>
              </a:ext>
            </a:extLst>
          </p:cNvPr>
          <p:cNvSpPr>
            <a:spLocks noGrp="1"/>
          </p:cNvSpPr>
          <p:nvPr>
            <p:ph type="sldNum" sz="quarter" idx="10"/>
          </p:nvPr>
        </p:nvSpPr>
        <p:spPr/>
        <p:txBody>
          <a:bodyPr/>
          <a:lstStyle/>
          <a:p>
            <a:fld id="{444247F7-8772-498D-B15F-7EFAEE0CFDA4}" type="slidenum">
              <a:rPr lang="en-GB" smtClean="0"/>
              <a:t>16</a:t>
            </a:fld>
            <a:endParaRPr lang="en-GB"/>
          </a:p>
        </p:txBody>
      </p:sp>
    </p:spTree>
    <p:extLst>
      <p:ext uri="{BB962C8B-B14F-4D97-AF65-F5344CB8AC3E}">
        <p14:creationId xmlns:p14="http://schemas.microsoft.com/office/powerpoint/2010/main" val="11271900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99A172-8555-4571-A73E-4F73BD5872E7}" type="slidenum">
              <a:rPr lang="en-GB" altLang="en-US" smtClean="0">
                <a:latin typeface="Comic Sans MS" panose="030F0702030302020204" pitchFamily="66" charset="0"/>
              </a:rPr>
              <a:pPr/>
              <a:t>17</a:t>
            </a:fld>
            <a:endParaRPr lang="en-GB" altLang="en-US">
              <a:latin typeface="Comic Sans MS" panose="030F0702030302020204" pitchFamily="66"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Atgoffwr</a:t>
            </a:r>
          </a:p>
          <a:p>
            <a:pPr eaLnBrk="1" hangingPunct="1"/>
            <a:endParaRPr lang="cy-GB" altLang="en-US"/>
          </a:p>
          <a:p>
            <a:pPr eaLnBrk="1" hangingPunct="1"/>
            <a:r>
              <a:rPr lang="cy-GB" altLang="en-US"/>
              <a:t>Reminder</a:t>
            </a:r>
            <a:endParaRPr lang="en-GB" altLang="en-US"/>
          </a:p>
        </p:txBody>
      </p:sp>
    </p:spTree>
    <p:extLst>
      <p:ext uri="{BB962C8B-B14F-4D97-AF65-F5344CB8AC3E}">
        <p14:creationId xmlns:p14="http://schemas.microsoft.com/office/powerpoint/2010/main" val="2511335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Ken Robinson – move to think</a:t>
            </a:r>
          </a:p>
          <a:p>
            <a:r>
              <a:rPr lang="en-GB" dirty="0" err="1"/>
              <a:t>Dyma</a:t>
            </a:r>
            <a:r>
              <a:rPr lang="en-GB" baseline="0" dirty="0"/>
              <a:t> </a:t>
            </a:r>
            <a:r>
              <a:rPr lang="en-GB" baseline="0" dirty="0" err="1"/>
              <a:t>yw</a:t>
            </a:r>
            <a:r>
              <a:rPr lang="en-GB" baseline="0" dirty="0"/>
              <a:t> </a:t>
            </a:r>
            <a:r>
              <a:rPr lang="en-GB" baseline="0" dirty="0" err="1"/>
              <a:t>gred</a:t>
            </a:r>
            <a:r>
              <a:rPr lang="en-GB" baseline="0" dirty="0"/>
              <a:t> </a:t>
            </a:r>
            <a:r>
              <a:rPr lang="en-GB" baseline="0" dirty="0" err="1"/>
              <a:t>ymysg</a:t>
            </a:r>
            <a:r>
              <a:rPr lang="en-GB" baseline="0" dirty="0"/>
              <a:t> </a:t>
            </a:r>
            <a:r>
              <a:rPr lang="en-GB" baseline="0" dirty="0" err="1"/>
              <a:t>ymchwilwyr</a:t>
            </a:r>
            <a:r>
              <a:rPr lang="en-GB" baseline="0" dirty="0"/>
              <a:t> – </a:t>
            </a:r>
            <a:r>
              <a:rPr lang="en-GB" baseline="0" dirty="0" err="1"/>
              <a:t>mae’n</a:t>
            </a:r>
            <a:r>
              <a:rPr lang="en-GB" baseline="0" dirty="0"/>
              <a:t> </a:t>
            </a:r>
            <a:r>
              <a:rPr lang="en-GB" baseline="0" dirty="0" err="1"/>
              <a:t>amrywio</a:t>
            </a:r>
            <a:r>
              <a:rPr lang="en-GB" baseline="0" dirty="0"/>
              <a:t> </a:t>
            </a:r>
            <a:r>
              <a:rPr lang="en-GB" baseline="0" dirty="0" err="1"/>
              <a:t>ychydig</a:t>
            </a:r>
            <a:r>
              <a:rPr lang="en-GB" baseline="0" dirty="0"/>
              <a:t> o un </a:t>
            </a:r>
            <a:r>
              <a:rPr lang="en-GB" baseline="0" dirty="0" err="1"/>
              <a:t>ymchwilydd</a:t>
            </a:r>
            <a:r>
              <a:rPr lang="en-GB" baseline="0" dirty="0"/>
              <a:t> </a:t>
            </a:r>
            <a:r>
              <a:rPr lang="en-GB" baseline="0" dirty="0" err="1"/>
              <a:t>I’r</a:t>
            </a:r>
            <a:r>
              <a:rPr lang="en-GB" baseline="0" dirty="0"/>
              <a:t> </a:t>
            </a:r>
            <a:r>
              <a:rPr lang="en-GB" baseline="0" dirty="0" err="1"/>
              <a:t>llall</a:t>
            </a:r>
            <a:r>
              <a:rPr lang="en-GB" baseline="0" dirty="0"/>
              <a:t> </a:t>
            </a:r>
            <a:r>
              <a:rPr lang="en-GB" baseline="0" dirty="0" err="1"/>
              <a:t>ond</a:t>
            </a:r>
            <a:r>
              <a:rPr lang="en-GB" baseline="0" dirty="0"/>
              <a:t> </a:t>
            </a:r>
            <a:r>
              <a:rPr lang="en-GB" baseline="0" dirty="0" err="1"/>
              <a:t>yn</a:t>
            </a:r>
            <a:r>
              <a:rPr lang="en-GB" baseline="0" dirty="0"/>
              <a:t> </a:t>
            </a:r>
            <a:r>
              <a:rPr lang="en-GB" baseline="0" dirty="0" err="1"/>
              <a:t>gyffredinol</a:t>
            </a:r>
            <a:r>
              <a:rPr lang="en-GB" baseline="0" dirty="0"/>
              <a:t> meant </a:t>
            </a:r>
            <a:r>
              <a:rPr lang="en-GB" baseline="0" dirty="0" err="1"/>
              <a:t>yn</a:t>
            </a:r>
            <a:r>
              <a:rPr lang="en-GB" baseline="0" dirty="0"/>
              <a:t> </a:t>
            </a:r>
            <a:r>
              <a:rPr lang="en-GB" baseline="0" dirty="0" err="1"/>
              <a:t>gytun</a:t>
            </a:r>
            <a:endParaRPr lang="en-GB" baseline="0" dirty="0"/>
          </a:p>
          <a:p>
            <a:r>
              <a:rPr lang="en-GB" baseline="0" dirty="0"/>
              <a:t>Ownership of the environment – important. </a:t>
            </a:r>
          </a:p>
          <a:p>
            <a:r>
              <a:rPr lang="en-GB" altLang="en-US" dirty="0"/>
              <a:t>1. Begin by asking your students if they want to have a successful experience in your class.</a:t>
            </a:r>
          </a:p>
          <a:p>
            <a:r>
              <a:rPr lang="en-GB" altLang="en-US" dirty="0"/>
              <a:t>2. Define “successful” by explaining you want the classroom to be a productive, enjoyable environment. Ask them if they want that as well.</a:t>
            </a:r>
          </a:p>
          <a:p>
            <a:r>
              <a:rPr lang="en-GB" altLang="en-US" dirty="0"/>
              <a:t>3. Once the students affirm that they define success as you do – productive and enjoyable – say something like this: “Since we want the same thing, we have a shared vision for this class and can make this a great class. We just need to get more specific.”</a:t>
            </a:r>
          </a:p>
          <a:p>
            <a:r>
              <a:rPr lang="en-GB" altLang="en-US" dirty="0"/>
              <a:t>4.Divide the class into groups of four or five students each. Give each group a piece of chart paper and some markers.</a:t>
            </a:r>
          </a:p>
          <a:p>
            <a:r>
              <a:rPr lang="en-GB" altLang="en-US" dirty="0"/>
              <a:t>5.Draw a circle on the board at the front of the room. Tell the class, “This circle represents what we want – an inspiring classroom where we can enjoy ourselves and be productive. In this circle, we are going to identify those things that we should do and qualities we should display that will help create the class we want.” Depending upon the age and ability of your students, you might want to provide some examples like “being prepared for class” and “respect.” Give the students about ten minutes to work in their groups. Note: Don’t give too many examples. The success of this activity requires that students be active participants in what you create.</a:t>
            </a:r>
          </a:p>
          <a:p>
            <a:r>
              <a:rPr lang="en-GB" altLang="en-US" dirty="0"/>
              <a:t>6. Have each group share what they put in their “inspiring classroom” circle. Expect a lot of repetition. Those items that are noted by some groups but not others need to be considered by the whole class. If the class decides to include the item, add it to your composite circle. Leave out those items that are not endorsed by the whole class.</a:t>
            </a:r>
          </a:p>
          <a:p>
            <a:r>
              <a:rPr lang="en-GB" altLang="en-US" dirty="0"/>
              <a:t>7. If you have too many items or some are redundant (i.e. “be on time” and “be prompt”), combine and cluster items.</a:t>
            </a:r>
          </a:p>
          <a:p>
            <a:r>
              <a:rPr lang="en-GB" altLang="en-US" dirty="0"/>
              <a:t>8. Return to the board and draw a rectangle at the base of the circle. Say, “We have done a great job identifying the values and the </a:t>
            </a:r>
            <a:r>
              <a:rPr lang="en-GB" altLang="en-US" dirty="0" err="1"/>
              <a:t>behaviors</a:t>
            </a:r>
            <a:r>
              <a:rPr lang="en-GB" altLang="en-US" dirty="0"/>
              <a:t> to create a productive, enjoyable class. Now it’s time to look at some things that can get in our way. Think of things that will make it difficult for us to have the classroom we want. Things like ‘making fun of others’ or ‘cheating.’ In your groups, draw a rectangle and identify things to avoid.” Give the student five to ten minutes to do this.</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18</a:t>
            </a:fld>
            <a:endParaRPr lang="en-GB"/>
          </a:p>
        </p:txBody>
      </p:sp>
    </p:spTree>
    <p:extLst>
      <p:ext uri="{BB962C8B-B14F-4D97-AF65-F5344CB8AC3E}">
        <p14:creationId xmlns:p14="http://schemas.microsoft.com/office/powerpoint/2010/main" val="983420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with the learner at the heart</a:t>
            </a:r>
            <a:r>
              <a:rPr lang="en-GB" baseline="0" dirty="0"/>
              <a:t> of everything </a:t>
            </a:r>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19</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the right decision for us and for others – existence is important and the here and now.  To have a meaningful life and this could either  be through art / physical / music / prayer /  OUR birth comes first and then we create ourselves – each of us need to design our own moral code of conduct – to invent a morality to live by. We have this freedom. </a:t>
            </a:r>
          </a:p>
          <a:p>
            <a:r>
              <a:rPr lang="en-US" dirty="0">
                <a:cs typeface="Calibri"/>
              </a:rPr>
              <a:t>We make our own lives and we are our own responsibility. </a:t>
            </a:r>
          </a:p>
          <a:p>
            <a:r>
              <a:rPr lang="en-US" dirty="0">
                <a:cs typeface="Calibri"/>
              </a:rPr>
              <a:t>We have the freedom to be who we want to be – but here in lies a debate because cultural / historical point of views may hold us back i.e. gender</a:t>
            </a:r>
          </a:p>
          <a:p>
            <a:r>
              <a:rPr lang="en-US" dirty="0">
                <a:cs typeface="Calibri"/>
              </a:rPr>
              <a:t>Also – the world in general and expectations from various societies within the world expect certain </a:t>
            </a:r>
            <a:r>
              <a:rPr lang="en-US" dirty="0" err="1">
                <a:cs typeface="Calibri"/>
              </a:rPr>
              <a:t>behaviours</a:t>
            </a:r>
            <a:r>
              <a:rPr lang="en-US" dirty="0">
                <a:cs typeface="Calibri"/>
              </a:rPr>
              <a:t> of us/people. So the majority of us – regardless of where we are born </a:t>
            </a:r>
            <a:r>
              <a:rPr lang="en-US" dirty="0" err="1">
                <a:cs typeface="Calibri"/>
              </a:rPr>
              <a:t>etc</a:t>
            </a:r>
            <a:r>
              <a:rPr lang="en-US" dirty="0">
                <a:cs typeface="Calibri" panose="020F0502020204030204"/>
              </a:rPr>
              <a:t> – conduct as our society / parents/ religion / government - expects us to conduct ourselves. </a:t>
            </a:r>
          </a:p>
          <a:p>
            <a:r>
              <a:rPr lang="en-US"/>
              <a:t>This also means that no-one can say to another person that their life doesn't have meaning if they don't have children or if they don't follow a lucrative career -</a:t>
            </a:r>
          </a:p>
          <a:p>
            <a:r>
              <a:rPr lang="en-US"/>
              <a:t>So how we decide to interact with the natural environment is what should be measured – not to compare with how each other interacts with it – cos this will be different – we want this to be different and our percetions of various affordances with the natural world would &amp; should be different.  </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20</a:t>
            </a:fld>
            <a:endParaRPr lang="en-US"/>
          </a:p>
        </p:txBody>
      </p:sp>
    </p:spTree>
    <p:extLst>
      <p:ext uri="{BB962C8B-B14F-4D97-AF65-F5344CB8AC3E}">
        <p14:creationId xmlns:p14="http://schemas.microsoft.com/office/powerpoint/2010/main" val="2228861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44247F7-8772-498D-B15F-7EFAEE0CFDA4}" type="slidenum">
              <a:rPr lang="en-GB" smtClean="0"/>
              <a:t>21</a:t>
            </a:fld>
            <a:endParaRPr lang="en-GB"/>
          </a:p>
        </p:txBody>
      </p:sp>
    </p:spTree>
    <p:extLst>
      <p:ext uri="{BB962C8B-B14F-4D97-AF65-F5344CB8AC3E}">
        <p14:creationId xmlns:p14="http://schemas.microsoft.com/office/powerpoint/2010/main" val="265233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22</a:t>
            </a:fld>
            <a:endParaRPr lang="en-US"/>
          </a:p>
        </p:txBody>
      </p:sp>
    </p:spTree>
    <p:extLst>
      <p:ext uri="{BB962C8B-B14F-4D97-AF65-F5344CB8AC3E}">
        <p14:creationId xmlns:p14="http://schemas.microsoft.com/office/powerpoint/2010/main" val="26602290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revisiting this quote again here in this lecture because I feel we now have a deeper understanding and appreciation of this ----</a:t>
            </a:r>
          </a:p>
          <a:p>
            <a:endParaRPr lang="en-US" dirty="0"/>
          </a:p>
          <a:p>
            <a:r>
              <a:rPr lang="en-US" dirty="0"/>
              <a:t>Not that we are much more informed about the value and gains from play as a </a:t>
            </a:r>
            <a:r>
              <a:rPr lang="en-US" dirty="0" err="1"/>
              <a:t>vechile</a:t>
            </a:r>
            <a:r>
              <a:rPr lang="en-US" dirty="0"/>
              <a:t> for learning but also doing this outdoor in our further knowledge of theory of affordance and then there is no wonder that children then have better physical fitness / motor control skills / coordination / concentration skills </a:t>
            </a:r>
          </a:p>
        </p:txBody>
      </p:sp>
      <p:sp>
        <p:nvSpPr>
          <p:cNvPr id="4" name="Slide Number Placeholder 3"/>
          <p:cNvSpPr>
            <a:spLocks noGrp="1"/>
          </p:cNvSpPr>
          <p:nvPr>
            <p:ph type="sldNum" sz="quarter" idx="5"/>
          </p:nvPr>
        </p:nvSpPr>
        <p:spPr/>
        <p:txBody>
          <a:bodyPr/>
          <a:lstStyle/>
          <a:p>
            <a:fld id="{444247F7-8772-498D-B15F-7EFAEE0CFDA4}" type="slidenum">
              <a:rPr lang="en-GB" smtClean="0"/>
              <a:t>23</a:t>
            </a:fld>
            <a:endParaRPr lang="en-GB"/>
          </a:p>
        </p:txBody>
      </p:sp>
    </p:spTree>
    <p:extLst>
      <p:ext uri="{BB962C8B-B14F-4D97-AF65-F5344CB8AC3E}">
        <p14:creationId xmlns:p14="http://schemas.microsoft.com/office/powerpoint/2010/main" val="855780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4247F7-8772-498D-B15F-7EFAEE0CFDA4}" type="slidenum">
              <a:rPr lang="en-GB" smtClean="0"/>
              <a:t>24</a:t>
            </a:fld>
            <a:endParaRPr lang="en-GB"/>
          </a:p>
        </p:txBody>
      </p:sp>
    </p:spTree>
    <p:extLst>
      <p:ext uri="{BB962C8B-B14F-4D97-AF65-F5344CB8AC3E}">
        <p14:creationId xmlns:p14="http://schemas.microsoft.com/office/powerpoint/2010/main" val="38290836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Amlsynhwyraidd</a:t>
            </a:r>
            <a:r>
              <a:rPr lang="en-GB" dirty="0"/>
              <a:t>                                                         Multi sensory</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27</a:t>
            </a:fld>
            <a:endParaRPr lang="en-US" altLang="en-US"/>
          </a:p>
        </p:txBody>
      </p:sp>
    </p:spTree>
    <p:extLst>
      <p:ext uri="{BB962C8B-B14F-4D97-AF65-F5344CB8AC3E}">
        <p14:creationId xmlns:p14="http://schemas.microsoft.com/office/powerpoint/2010/main" val="2768857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Casglu</a:t>
            </a:r>
            <a:r>
              <a:rPr lang="en-GB" dirty="0"/>
              <a:t> </a:t>
            </a:r>
            <a:r>
              <a:rPr lang="en-GB" dirty="0" err="1"/>
              <a:t>deunydd</a:t>
            </a:r>
            <a:r>
              <a:rPr lang="en-GB" dirty="0"/>
              <a:t>                                                        Collecting materials/ objects</a:t>
            </a:r>
          </a:p>
          <a:p>
            <a:r>
              <a:rPr lang="en-GB" dirty="0" err="1"/>
              <a:t>FfLlaRh</a:t>
            </a:r>
            <a:r>
              <a:rPr lang="en-GB" dirty="0"/>
              <a:t>                                                                     LNF</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28</a:t>
            </a:fld>
            <a:endParaRPr lang="en-US" altLang="en-US"/>
          </a:p>
        </p:txBody>
      </p:sp>
    </p:spTree>
    <p:extLst>
      <p:ext uri="{BB962C8B-B14F-4D97-AF65-F5344CB8AC3E}">
        <p14:creationId xmlns:p14="http://schemas.microsoft.com/office/powerpoint/2010/main" val="27682818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skills – is yes messy play such as play dough &amp; using crayons chalk </a:t>
            </a:r>
            <a:r>
              <a:rPr lang="en-US" dirty="0" err="1"/>
              <a:t>etc</a:t>
            </a:r>
            <a:r>
              <a:rPr lang="en-US" dirty="0"/>
              <a:t> but also it’s climbing, hanging, swinging activities using climbing frames, swings, ropes</a:t>
            </a:r>
          </a:p>
          <a:p>
            <a:endParaRPr lang="en-US" dirty="0"/>
          </a:p>
          <a:p>
            <a:r>
              <a:rPr lang="en-US" dirty="0"/>
              <a:t>Control of large and small muscles of the body</a:t>
            </a:r>
          </a:p>
          <a:p>
            <a:endParaRPr lang="en-US" dirty="0"/>
          </a:p>
          <a:p>
            <a:r>
              <a:rPr lang="en-US" dirty="0" err="1"/>
              <a:t>Devloping</a:t>
            </a:r>
            <a:r>
              <a:rPr lang="en-US" dirty="0"/>
              <a:t> upper body strength  </a:t>
            </a:r>
          </a:p>
          <a:p>
            <a:endParaRPr lang="en-US" dirty="0"/>
          </a:p>
          <a:p>
            <a:r>
              <a:rPr lang="en-US" dirty="0"/>
              <a:t>Use of body within a space (no equipment) is developing children’s locomotor skills / </a:t>
            </a:r>
            <a:r>
              <a:rPr lang="en-US" dirty="0" err="1"/>
              <a:t>sgiliau</a:t>
            </a:r>
            <a:r>
              <a:rPr lang="en-US" dirty="0"/>
              <a:t> </a:t>
            </a:r>
            <a:r>
              <a:rPr lang="en-US" dirty="0" err="1"/>
              <a:t>echddygol</a:t>
            </a:r>
            <a:r>
              <a:rPr lang="en-US" dirty="0"/>
              <a:t> bras y </a:t>
            </a:r>
            <a:r>
              <a:rPr lang="en-US" dirty="0" err="1"/>
              <a:t>corff</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3995567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actions / </a:t>
            </a:r>
            <a:r>
              <a:rPr lang="en-US" dirty="0" err="1"/>
              <a:t>sgiliau</a:t>
            </a:r>
            <a:r>
              <a:rPr lang="en-US" dirty="0"/>
              <a:t> </a:t>
            </a:r>
            <a:r>
              <a:rPr lang="en-US" dirty="0" err="1"/>
              <a:t>llawdrin</a:t>
            </a:r>
            <a:r>
              <a:rPr lang="en-US" dirty="0"/>
              <a:t> !!!</a:t>
            </a:r>
          </a:p>
          <a:p>
            <a:endParaRPr lang="en-US" dirty="0"/>
          </a:p>
          <a:p>
            <a:r>
              <a:rPr lang="en-US" dirty="0"/>
              <a:t>Active body and mind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Toddler into pre school years</a:t>
            </a:r>
          </a:p>
          <a:p>
            <a:endParaRPr lang="en-US" dirty="0"/>
          </a:p>
          <a:p>
            <a:r>
              <a:rPr lang="en-US" dirty="0"/>
              <a:t>Physical milestones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Rolling sitting crawling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20767647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eaLnBrk="1" hangingPunct="1">
              <a:lnSpc>
                <a:spcPct val="95000"/>
              </a:lnSpc>
              <a:spcBef>
                <a:spcPct val="20000"/>
              </a:spcBef>
              <a:buClr>
                <a:srgbClr val="FF9933"/>
              </a:buClr>
              <a:buFontTx/>
              <a:buChar char="•"/>
            </a:pPr>
            <a:r>
              <a:rPr lang="cy-GB" sz="1200" dirty="0" err="1"/>
              <a:t>Interaction</a:t>
            </a:r>
            <a:r>
              <a:rPr lang="cy-GB" sz="1200" dirty="0"/>
              <a:t> </a:t>
            </a:r>
            <a:r>
              <a:rPr lang="cy-GB" sz="1200" dirty="0" err="1"/>
              <a:t>with</a:t>
            </a:r>
            <a:r>
              <a:rPr lang="cy-GB" sz="1200" dirty="0"/>
              <a:t> </a:t>
            </a:r>
            <a:r>
              <a:rPr lang="cy-GB" sz="1200" dirty="0" err="1"/>
              <a:t>others</a:t>
            </a:r>
            <a:r>
              <a:rPr lang="cy-GB" sz="1200" dirty="0"/>
              <a:t>. </a:t>
            </a:r>
          </a:p>
          <a:p>
            <a:pPr marL="342900" indent="-342900" eaLnBrk="1" hangingPunct="1">
              <a:lnSpc>
                <a:spcPct val="95000"/>
              </a:lnSpc>
              <a:spcBef>
                <a:spcPct val="20000"/>
              </a:spcBef>
              <a:buClr>
                <a:srgbClr val="FF9933"/>
              </a:buClr>
              <a:buFontTx/>
              <a:buChar char="•"/>
            </a:pPr>
            <a:r>
              <a:rPr lang="cy-GB" sz="1200" dirty="0" err="1"/>
              <a:t>Purposeful</a:t>
            </a:r>
            <a:r>
              <a:rPr lang="cy-GB" sz="1200" dirty="0"/>
              <a:t> </a:t>
            </a:r>
            <a:r>
              <a:rPr lang="cy-GB" sz="1200" dirty="0" err="1"/>
              <a:t>repetition</a:t>
            </a:r>
            <a:r>
              <a:rPr lang="cy-GB" sz="1200" dirty="0"/>
              <a:t>. </a:t>
            </a:r>
            <a:endParaRPr lang="en-GB" sz="1200" i="1" dirty="0"/>
          </a:p>
          <a:p>
            <a:pPr marL="342900" indent="-342900" eaLnBrk="1" hangingPunct="1">
              <a:lnSpc>
                <a:spcPct val="95000"/>
              </a:lnSpc>
              <a:spcBef>
                <a:spcPct val="20000"/>
              </a:spcBef>
              <a:buClr>
                <a:srgbClr val="FF9933"/>
              </a:buClr>
              <a:buFontTx/>
              <a:buChar char="•"/>
            </a:pPr>
            <a:r>
              <a:rPr lang="cy-GB" sz="1200" dirty="0" err="1"/>
              <a:t>Developing</a:t>
            </a:r>
            <a:r>
              <a:rPr lang="cy-GB" sz="1200" dirty="0"/>
              <a:t> </a:t>
            </a:r>
            <a:r>
              <a:rPr lang="cy-GB" sz="1200" dirty="0" err="1"/>
              <a:t>independance</a:t>
            </a:r>
            <a:r>
              <a:rPr lang="cy-GB" sz="1200" dirty="0"/>
              <a:t> </a:t>
            </a:r>
            <a:r>
              <a:rPr lang="cy-GB" sz="1200" dirty="0" err="1"/>
              <a:t>and</a:t>
            </a:r>
            <a:r>
              <a:rPr lang="cy-GB" sz="1200" dirty="0"/>
              <a:t> </a:t>
            </a:r>
            <a:r>
              <a:rPr lang="cy-GB" sz="1200" dirty="0" err="1"/>
              <a:t>thinking</a:t>
            </a:r>
            <a:r>
              <a:rPr lang="cy-GB" sz="1200" dirty="0"/>
              <a:t>.</a:t>
            </a:r>
          </a:p>
          <a:p>
            <a:pPr marL="342900" indent="-342900" eaLnBrk="1" hangingPunct="1">
              <a:lnSpc>
                <a:spcPct val="95000"/>
              </a:lnSpc>
              <a:spcBef>
                <a:spcPct val="20000"/>
              </a:spcBef>
              <a:buClr>
                <a:srgbClr val="FF9933"/>
              </a:buClr>
              <a:buFontTx/>
              <a:buChar char="•"/>
            </a:pPr>
            <a:r>
              <a:rPr lang="cy-GB" sz="1200" dirty="0"/>
              <a:t>Problem </a:t>
            </a:r>
            <a:r>
              <a:rPr lang="cy-GB" sz="1200" dirty="0" err="1"/>
              <a:t>solving</a:t>
            </a:r>
            <a:r>
              <a:rPr lang="cy-GB" sz="1200" dirty="0"/>
              <a:t>. </a:t>
            </a:r>
            <a:endParaRPr lang="en-GB" sz="1200" i="1" dirty="0"/>
          </a:p>
          <a:p>
            <a:pPr marL="342900" indent="-342900" eaLnBrk="1" hangingPunct="1">
              <a:lnSpc>
                <a:spcPct val="95000"/>
              </a:lnSpc>
              <a:spcBef>
                <a:spcPct val="20000"/>
              </a:spcBef>
              <a:buClr>
                <a:srgbClr val="FF9933"/>
              </a:buClr>
              <a:buFontTx/>
              <a:buChar char="•"/>
            </a:pPr>
            <a:r>
              <a:rPr lang="cy-GB" sz="1200" dirty="0" err="1"/>
              <a:t>Home</a:t>
            </a:r>
            <a:r>
              <a:rPr lang="cy-GB" sz="1200" dirty="0"/>
              <a:t>/ </a:t>
            </a:r>
            <a:r>
              <a:rPr lang="cy-GB" sz="1200" dirty="0" err="1"/>
              <a:t>school</a:t>
            </a:r>
            <a:r>
              <a:rPr lang="cy-GB" sz="1200" dirty="0"/>
              <a:t> </a:t>
            </a:r>
            <a:r>
              <a:rPr lang="cy-GB" sz="1200" dirty="0" err="1"/>
              <a:t>links</a:t>
            </a:r>
            <a:r>
              <a:rPr lang="cy-GB" sz="1200" dirty="0"/>
              <a:t>.</a:t>
            </a:r>
            <a:endParaRPr lang="en-GB" sz="1200" i="1" dirty="0"/>
          </a:p>
          <a:p>
            <a:pPr marL="342900" indent="-342900" eaLnBrk="1" hangingPunct="1">
              <a:lnSpc>
                <a:spcPct val="95000"/>
              </a:lnSpc>
              <a:spcBef>
                <a:spcPct val="20000"/>
              </a:spcBef>
              <a:buClr>
                <a:srgbClr val="FF9933"/>
              </a:buClr>
              <a:buFontTx/>
              <a:buChar char="•"/>
            </a:pPr>
            <a:r>
              <a:rPr lang="cy-GB" sz="1200" dirty="0" err="1"/>
              <a:t>Listening</a:t>
            </a:r>
            <a:r>
              <a:rPr lang="cy-GB" sz="1200" dirty="0"/>
              <a:t> to the </a:t>
            </a:r>
            <a:r>
              <a:rPr lang="cy-GB" sz="1200" dirty="0" err="1"/>
              <a:t>learner</a:t>
            </a:r>
            <a:r>
              <a:rPr lang="cy-GB" sz="1200" dirty="0"/>
              <a:t> </a:t>
            </a:r>
            <a:r>
              <a:rPr lang="cy-GB" sz="1200" dirty="0" err="1"/>
              <a:t>voice</a:t>
            </a:r>
            <a:r>
              <a:rPr lang="cy-GB" sz="1200" dirty="0"/>
              <a:t>.</a:t>
            </a:r>
          </a:p>
          <a:p>
            <a:endParaRPr lang="en-GB" dirty="0"/>
          </a:p>
          <a:p>
            <a:r>
              <a:rPr lang="en-GB" sz="1200" dirty="0" err="1"/>
              <a:t>Fjortoft</a:t>
            </a:r>
            <a:r>
              <a:rPr lang="en-GB" sz="1200" dirty="0"/>
              <a:t> (2004) maintains that the diversity of affordances in the natural environment encourages a wide range of physical actions and in so doing develops motor competency.    She highlights the importance of the environmental complexity and diversity in nature as an important influence on physically active play (</a:t>
            </a:r>
            <a:r>
              <a:rPr lang="en-GB" sz="1200" dirty="0" err="1"/>
              <a:t>Fjortoft</a:t>
            </a:r>
            <a:r>
              <a:rPr lang="en-GB" sz="1200" dirty="0"/>
              <a:t>, 2000, 2004).</a:t>
            </a:r>
          </a:p>
          <a:p>
            <a:endParaRPr lang="en-GB" sz="1200" dirty="0"/>
          </a:p>
          <a:p>
            <a:r>
              <a:rPr lang="en-GB" sz="1200" dirty="0"/>
              <a:t>Develops physical competence </a:t>
            </a:r>
            <a:r>
              <a:rPr lang="is-IS" sz="1200" dirty="0"/>
              <a:t>…attribute of physical literacy</a:t>
            </a:r>
          </a:p>
          <a:p>
            <a:r>
              <a:rPr lang="en-GB" altLang="en-US" sz="1200" b="1" dirty="0" err="1"/>
              <a:t>Amgylchedd</a:t>
            </a:r>
            <a:r>
              <a:rPr lang="en-GB" altLang="en-US" sz="1200" b="1" dirty="0"/>
              <a:t> </a:t>
            </a:r>
            <a:r>
              <a:rPr lang="en-GB" altLang="en-US" sz="1200" b="1" dirty="0" err="1"/>
              <a:t>effeithiol</a:t>
            </a:r>
            <a:r>
              <a:rPr lang="en-GB" altLang="en-US" sz="1200" b="1" dirty="0"/>
              <a:t> </a:t>
            </a:r>
            <a:r>
              <a:rPr lang="en-GB" altLang="en-US" sz="1200" b="1" dirty="0" err="1"/>
              <a:t>ar</a:t>
            </a:r>
            <a:r>
              <a:rPr lang="en-GB" altLang="en-US" sz="1200" b="1" dirty="0"/>
              <a:t> </a:t>
            </a:r>
            <a:r>
              <a:rPr lang="en-GB" altLang="en-US" sz="1200" b="1" dirty="0" err="1"/>
              <a:t>gyfer</a:t>
            </a:r>
            <a:r>
              <a:rPr lang="en-GB" altLang="en-US" sz="1200" b="1" dirty="0"/>
              <a:t> </a:t>
            </a:r>
            <a:r>
              <a:rPr lang="en-GB" altLang="en-US" sz="1200" b="1" dirty="0" err="1"/>
              <a:t>dysgu</a:t>
            </a:r>
            <a:r>
              <a:rPr lang="en-GB" altLang="en-US" sz="1200" b="1" dirty="0"/>
              <a:t> </a:t>
            </a:r>
            <a:r>
              <a:rPr lang="en-GB" altLang="en-US" sz="1200" b="1" dirty="0" err="1"/>
              <a:t>yn</a:t>
            </a:r>
            <a:r>
              <a:rPr lang="en-GB" altLang="en-US" sz="1200" b="1" dirty="0"/>
              <a:t> </a:t>
            </a:r>
            <a:r>
              <a:rPr lang="en-GB" altLang="en-US" sz="1200" b="1" dirty="0" err="1"/>
              <a:t>yr</a:t>
            </a:r>
            <a:r>
              <a:rPr lang="en-GB" altLang="en-US" sz="1200" b="1" dirty="0"/>
              <a:t> </a:t>
            </a:r>
            <a:r>
              <a:rPr lang="en-GB" altLang="en-US" sz="1200" b="1" dirty="0" err="1"/>
              <a:t>awyr</a:t>
            </a:r>
            <a:r>
              <a:rPr lang="en-GB" altLang="en-US" sz="1200" b="1" dirty="0"/>
              <a:t> </a:t>
            </a:r>
            <a:r>
              <a:rPr lang="en-GB" altLang="en-US" sz="1200" b="1" dirty="0" err="1"/>
              <a:t>agored</a:t>
            </a:r>
            <a:r>
              <a:rPr lang="en-GB" altLang="en-US" sz="1200" b="1" dirty="0"/>
              <a:t>.    /.  Effective outdoor learning environment. </a:t>
            </a:r>
            <a:endParaRPr lang="is-IS" sz="1200" dirty="0"/>
          </a:p>
          <a:p>
            <a:pPr eaLnBrk="1" hangingPunct="1"/>
            <a:r>
              <a:rPr lang="en-GB" altLang="en-US" sz="1200" b="1" dirty="0">
                <a:solidFill>
                  <a:srgbClr val="7030A0"/>
                </a:solidFill>
              </a:rPr>
              <a:t>Create an engaging outdoor  space.</a:t>
            </a:r>
          </a:p>
          <a:p>
            <a:pPr eaLnBrk="1" hangingPunct="1"/>
            <a:r>
              <a:rPr lang="en-GB" altLang="en-US" sz="1200" b="1" dirty="0">
                <a:solidFill>
                  <a:srgbClr val="7030A0"/>
                </a:solidFill>
              </a:rPr>
              <a:t>Ensure there are opportunities to develop.</a:t>
            </a:r>
          </a:p>
          <a:p>
            <a:pPr eaLnBrk="1" hangingPunct="1"/>
            <a:r>
              <a:rPr lang="en-GB" altLang="en-US" sz="1200" b="1" dirty="0">
                <a:solidFill>
                  <a:srgbClr val="7030A0"/>
                </a:solidFill>
              </a:rPr>
              <a:t>A playful environment.</a:t>
            </a:r>
          </a:p>
          <a:p>
            <a:pPr eaLnBrk="1" hangingPunct="1"/>
            <a:r>
              <a:rPr lang="en-GB" altLang="en-US" sz="1200" b="1" dirty="0">
                <a:solidFill>
                  <a:srgbClr val="7030A0"/>
                </a:solidFill>
              </a:rPr>
              <a:t>Enabling investigation.</a:t>
            </a:r>
          </a:p>
          <a:p>
            <a:pPr eaLnBrk="1" hangingPunct="1"/>
            <a:r>
              <a:rPr lang="en-GB" altLang="en-US" sz="1200" b="1" dirty="0">
                <a:solidFill>
                  <a:srgbClr val="7030A0"/>
                </a:solidFill>
              </a:rPr>
              <a:t>Be mindful of learning opportunities’.</a:t>
            </a:r>
          </a:p>
          <a:p>
            <a:pPr eaLnBrk="1" hangingPunct="1"/>
            <a:r>
              <a:rPr lang="en-GB" altLang="en-US" sz="1200" b="1" dirty="0">
                <a:solidFill>
                  <a:srgbClr val="7030A0"/>
                </a:solidFill>
              </a:rPr>
              <a:t>Observe physical movements.</a:t>
            </a:r>
          </a:p>
          <a:p>
            <a:pPr eaLnBrk="1" hangingPunct="1"/>
            <a:r>
              <a:rPr lang="en-GB" altLang="en-US" sz="1200" b="1" dirty="0">
                <a:solidFill>
                  <a:srgbClr val="7030A0"/>
                </a:solidFill>
              </a:rPr>
              <a:t>Allow time to continue on an activity and for progression.</a:t>
            </a:r>
          </a:p>
          <a:p>
            <a:pPr eaLnBrk="1" hangingPunct="1"/>
            <a:endParaRPr lang="en-GB" altLang="en-US" sz="1200" b="1" dirty="0">
              <a:solidFill>
                <a:srgbClr val="7030A0"/>
              </a:solidFill>
            </a:endParaRPr>
          </a:p>
          <a:p>
            <a:pPr eaLnBrk="1" hangingPunct="1"/>
            <a:r>
              <a:rPr lang="en-GB" altLang="en-US" sz="1200" b="1" dirty="0" err="1"/>
              <a:t>Creu</a:t>
            </a:r>
            <a:r>
              <a:rPr lang="en-GB" altLang="en-US" sz="1200" b="1" dirty="0"/>
              <a:t> </a:t>
            </a:r>
            <a:r>
              <a:rPr lang="en-GB" altLang="en-US" sz="1200" b="1" dirty="0" err="1"/>
              <a:t>amgylchedd</a:t>
            </a:r>
            <a:r>
              <a:rPr lang="en-GB" altLang="en-US" sz="1200" b="1" dirty="0"/>
              <a:t> </a:t>
            </a:r>
            <a:r>
              <a:rPr lang="en-GB" altLang="en-US" sz="1200" b="1" dirty="0" err="1"/>
              <a:t>yn</a:t>
            </a:r>
            <a:r>
              <a:rPr lang="en-GB" altLang="en-US" sz="1200" b="1" dirty="0"/>
              <a:t> </a:t>
            </a:r>
            <a:r>
              <a:rPr lang="en-GB" altLang="en-US" sz="1200" b="1" dirty="0" err="1"/>
              <a:t>yr</a:t>
            </a:r>
            <a:r>
              <a:rPr lang="en-GB" altLang="en-US" sz="1200" b="1" dirty="0"/>
              <a:t> </a:t>
            </a:r>
            <a:r>
              <a:rPr lang="en-GB" altLang="en-US" sz="1200" b="1" dirty="0" err="1"/>
              <a:t>awyr</a:t>
            </a:r>
            <a:r>
              <a:rPr lang="en-GB" altLang="en-US" sz="1200" b="1" dirty="0"/>
              <a:t> </a:t>
            </a:r>
            <a:r>
              <a:rPr lang="en-GB" altLang="en-US" sz="1200" b="1" dirty="0" err="1"/>
              <a:t>agored</a:t>
            </a:r>
            <a:r>
              <a:rPr lang="en-GB" altLang="en-US" sz="1200" b="1" dirty="0"/>
              <a:t> </a:t>
            </a:r>
            <a:r>
              <a:rPr lang="en-GB" altLang="en-US" sz="1200" b="1" dirty="0" err="1"/>
              <a:t>sy’n</a:t>
            </a:r>
            <a:r>
              <a:rPr lang="en-GB" altLang="en-US" sz="1200" b="1" dirty="0"/>
              <a:t> </a:t>
            </a:r>
            <a:r>
              <a:rPr lang="en-GB" altLang="en-US" sz="1200" b="1" dirty="0" err="1"/>
              <a:t>sbardunol</a:t>
            </a:r>
            <a:r>
              <a:rPr lang="en-GB" altLang="en-US" sz="1200" b="1" dirty="0"/>
              <a:t>.</a:t>
            </a:r>
          </a:p>
          <a:p>
            <a:pPr eaLnBrk="1" hangingPunct="1"/>
            <a:r>
              <a:rPr lang="en-GB" altLang="en-US" sz="1200" b="1" dirty="0" err="1"/>
              <a:t>Sicrhau</a:t>
            </a:r>
            <a:r>
              <a:rPr lang="en-GB" altLang="en-US" sz="1200" b="1" dirty="0"/>
              <a:t> </a:t>
            </a:r>
            <a:r>
              <a:rPr lang="en-GB" altLang="en-US" sz="1200" b="1" dirty="0" err="1"/>
              <a:t>cyfleoedd</a:t>
            </a:r>
            <a:r>
              <a:rPr lang="en-GB" altLang="en-US" sz="1200" b="1" dirty="0"/>
              <a:t> </a:t>
            </a:r>
            <a:r>
              <a:rPr lang="en-GB" altLang="en-US" sz="1200" b="1" dirty="0" err="1"/>
              <a:t>i</a:t>
            </a:r>
            <a:r>
              <a:rPr lang="en-GB" altLang="en-US" sz="1200" b="1" dirty="0"/>
              <a:t> </a:t>
            </a:r>
            <a:r>
              <a:rPr lang="en-GB" altLang="en-US" sz="1200" b="1" dirty="0" err="1"/>
              <a:t>ddatblygu</a:t>
            </a:r>
            <a:r>
              <a:rPr lang="en-GB" altLang="en-US" sz="1200" b="1" dirty="0"/>
              <a:t>.</a:t>
            </a:r>
          </a:p>
          <a:p>
            <a:pPr eaLnBrk="1" hangingPunct="1"/>
            <a:r>
              <a:rPr lang="en-GB" altLang="en-US" sz="1200" b="1" dirty="0" err="1"/>
              <a:t>Datblygu</a:t>
            </a:r>
            <a:r>
              <a:rPr lang="en-GB" altLang="en-US" sz="1200" b="1" dirty="0"/>
              <a:t> </a:t>
            </a:r>
            <a:r>
              <a:rPr lang="en-GB" altLang="en-US" sz="1200" b="1" dirty="0" err="1"/>
              <a:t>awyrgylch</a:t>
            </a:r>
            <a:r>
              <a:rPr lang="en-GB" altLang="en-US" sz="1200" b="1" dirty="0"/>
              <a:t> </a:t>
            </a:r>
            <a:r>
              <a:rPr lang="en-GB" altLang="en-US" sz="1200" b="1" dirty="0" err="1"/>
              <a:t>chwareus</a:t>
            </a:r>
            <a:r>
              <a:rPr lang="en-GB" altLang="en-US" sz="1200" b="1" dirty="0"/>
              <a:t>.</a:t>
            </a:r>
          </a:p>
          <a:p>
            <a:pPr eaLnBrk="1" hangingPunct="1"/>
            <a:r>
              <a:rPr lang="en-GB" altLang="en-US" sz="1200" b="1" dirty="0" err="1"/>
              <a:t>Galluogi’r</a:t>
            </a:r>
            <a:r>
              <a:rPr lang="en-GB" altLang="en-US" sz="1200" b="1" dirty="0"/>
              <a:t> plant </a:t>
            </a:r>
            <a:r>
              <a:rPr lang="en-GB" altLang="en-US" sz="1200" b="1" dirty="0" err="1"/>
              <a:t>i</a:t>
            </a:r>
            <a:r>
              <a:rPr lang="en-GB" altLang="en-US" sz="1200" b="1" dirty="0"/>
              <a:t> </a:t>
            </a:r>
            <a:r>
              <a:rPr lang="en-GB" altLang="en-US" sz="1200" b="1" dirty="0" err="1"/>
              <a:t>ymchwilio</a:t>
            </a:r>
            <a:r>
              <a:rPr lang="en-GB" altLang="en-US" sz="1200" b="1" dirty="0"/>
              <a:t>.</a:t>
            </a:r>
          </a:p>
          <a:p>
            <a:pPr eaLnBrk="1" hangingPunct="1"/>
            <a:r>
              <a:rPr lang="en-GB" altLang="en-US" sz="1200" b="1" dirty="0"/>
              <a:t>Bod </a:t>
            </a:r>
            <a:r>
              <a:rPr lang="en-GB" altLang="en-US" sz="1200" b="1" dirty="0" err="1"/>
              <a:t>yn</a:t>
            </a:r>
            <a:r>
              <a:rPr lang="en-GB" altLang="en-US" sz="1200" b="1" dirty="0"/>
              <a:t> </a:t>
            </a:r>
            <a:r>
              <a:rPr lang="en-GB" altLang="en-US" sz="1200" b="1" dirty="0" err="1"/>
              <a:t>effro</a:t>
            </a:r>
            <a:r>
              <a:rPr lang="en-GB" altLang="en-US" sz="1200" b="1" dirty="0"/>
              <a:t> </a:t>
            </a:r>
            <a:r>
              <a:rPr lang="en-GB" altLang="en-US" sz="1200" b="1" dirty="0" err="1"/>
              <a:t>i</a:t>
            </a:r>
            <a:r>
              <a:rPr lang="en-GB" altLang="en-US" sz="1200" b="1" dirty="0"/>
              <a:t> ‘</a:t>
            </a:r>
            <a:r>
              <a:rPr lang="en-GB" altLang="en-US" sz="1200" b="1" dirty="0" err="1"/>
              <a:t>gyfleoedd</a:t>
            </a:r>
            <a:r>
              <a:rPr lang="en-GB" altLang="en-US" sz="1200" b="1" dirty="0"/>
              <a:t> </a:t>
            </a:r>
            <a:r>
              <a:rPr lang="en-GB" altLang="en-US" sz="1200" b="1" dirty="0" err="1"/>
              <a:t>dysgu</a:t>
            </a:r>
            <a:r>
              <a:rPr lang="en-GB" altLang="en-US" sz="1200" b="1" dirty="0"/>
              <a:t>.’</a:t>
            </a:r>
          </a:p>
          <a:p>
            <a:pPr eaLnBrk="1" hangingPunct="1"/>
            <a:r>
              <a:rPr lang="en-GB" altLang="en-US" sz="1200" b="1" dirty="0" err="1"/>
              <a:t>Arsylwi</a:t>
            </a:r>
            <a:r>
              <a:rPr lang="en-GB" altLang="en-US" sz="1200" b="1" dirty="0"/>
              <a:t> </a:t>
            </a:r>
            <a:r>
              <a:rPr lang="en-GB" altLang="en-US" sz="1200" b="1" dirty="0" err="1"/>
              <a:t>symudiadau</a:t>
            </a:r>
            <a:r>
              <a:rPr lang="en-GB" altLang="en-US" sz="1200" b="1" dirty="0"/>
              <a:t>. </a:t>
            </a:r>
          </a:p>
          <a:p>
            <a:pPr eaLnBrk="1" hangingPunct="1"/>
            <a:r>
              <a:rPr lang="en-GB" altLang="en-US" sz="1200" b="1" dirty="0" err="1"/>
              <a:t>Gadael</a:t>
            </a:r>
            <a:r>
              <a:rPr lang="en-GB" altLang="en-US" sz="1200" b="1" dirty="0"/>
              <a:t> </a:t>
            </a:r>
            <a:r>
              <a:rPr lang="en-GB" altLang="en-US" sz="1200" b="1" dirty="0" err="1"/>
              <a:t>amser</a:t>
            </a:r>
            <a:r>
              <a:rPr lang="en-GB" altLang="en-US" sz="1200" b="1" dirty="0"/>
              <a:t> </a:t>
            </a:r>
            <a:r>
              <a:rPr lang="en-GB" altLang="en-US" sz="1200" b="1" dirty="0" err="1"/>
              <a:t>i’r</a:t>
            </a:r>
            <a:r>
              <a:rPr lang="en-GB" altLang="en-US" sz="1200" b="1" dirty="0"/>
              <a:t> ‘</a:t>
            </a:r>
            <a:r>
              <a:rPr lang="en-GB" altLang="en-US" sz="1200" b="1" dirty="0" err="1"/>
              <a:t>chwilota</a:t>
            </a:r>
            <a:r>
              <a:rPr lang="en-GB" altLang="en-US" sz="1200" b="1" dirty="0"/>
              <a:t>’ ac </a:t>
            </a:r>
            <a:r>
              <a:rPr lang="en-GB" altLang="en-US" sz="1200" b="1" dirty="0" err="1"/>
              <a:t>arbrofi</a:t>
            </a:r>
            <a:r>
              <a:rPr lang="en-GB" altLang="en-US" sz="1200" b="1" dirty="0"/>
              <a:t> </a:t>
            </a:r>
            <a:r>
              <a:rPr lang="en-GB" altLang="en-US" sz="1200" b="1" dirty="0" err="1"/>
              <a:t>i</a:t>
            </a:r>
            <a:r>
              <a:rPr lang="en-GB" altLang="en-US" sz="1200" b="1" dirty="0"/>
              <a:t> </a:t>
            </a:r>
            <a:r>
              <a:rPr lang="en-GB" altLang="en-US" sz="1200" b="1" dirty="0" err="1"/>
              <a:t>barhau</a:t>
            </a:r>
            <a:r>
              <a:rPr lang="en-GB" altLang="en-US" sz="1200" b="1" dirty="0"/>
              <a:t>.</a:t>
            </a:r>
          </a:p>
        </p:txBody>
      </p:sp>
      <p:sp>
        <p:nvSpPr>
          <p:cNvPr id="4" name="Slide Number Placeholder 3"/>
          <p:cNvSpPr>
            <a:spLocks noGrp="1"/>
          </p:cNvSpPr>
          <p:nvPr>
            <p:ph type="sldNum" sz="quarter" idx="10"/>
          </p:nvPr>
        </p:nvSpPr>
        <p:spPr/>
        <p:txBody>
          <a:bodyPr/>
          <a:lstStyle/>
          <a:p>
            <a:fld id="{444247F7-8772-498D-B15F-7EFAEE0CFDA4}" type="slidenum">
              <a:rPr lang="en-GB" smtClean="0"/>
              <a:t>37</a:t>
            </a:fld>
            <a:endParaRPr lang="en-GB"/>
          </a:p>
        </p:txBody>
      </p:sp>
    </p:spTree>
    <p:extLst>
      <p:ext uri="{BB962C8B-B14F-4D97-AF65-F5344CB8AC3E}">
        <p14:creationId xmlns:p14="http://schemas.microsoft.com/office/powerpoint/2010/main" val="3571744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 put some of the locomotor actions we’ve explored today together – develop by including – body shapes &amp; use of space – pathways &amp; direction</a:t>
            </a:r>
          </a:p>
          <a:p>
            <a:endParaRPr lang="en-US" dirty="0"/>
          </a:p>
          <a:p>
            <a:r>
              <a:rPr lang="en-US" dirty="0"/>
              <a:t>Combine some of the manipulative actions we’ve explored today together – develop by including – use of space – high / low / medium and above / under / in front / behind / to the side &amp; to the other side! </a:t>
            </a:r>
          </a:p>
          <a:p>
            <a:endParaRPr lang="en-US" dirty="0"/>
          </a:p>
          <a:p>
            <a:r>
              <a:rPr lang="en-US" dirty="0"/>
              <a:t>Combine some of the locomotor and manipulative actions we’ve explored today together</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33739693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aspects are involved in Fundamental Movement Skills? </a:t>
            </a:r>
          </a:p>
          <a:p>
            <a:r>
              <a:rPr lang="en-US" dirty="0"/>
              <a:t>Why are developing these important in early years of childhood? </a:t>
            </a:r>
          </a:p>
          <a:p>
            <a:endParaRPr lang="en-US" dirty="0"/>
          </a:p>
          <a:p>
            <a:r>
              <a:rPr lang="en-US" dirty="0"/>
              <a:t>How can these be combined effectively with the natural outdoor environment ?... Leave this for future lectures &amp; for students to read more articles - to explore further.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1809175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AutoNum type="romanLcParenBoth"/>
            </a:pPr>
            <a:r>
              <a:rPr lang="en-US" dirty="0"/>
              <a:t>&amp; (ii) from this mornings content </a:t>
            </a:r>
          </a:p>
          <a:p>
            <a:pPr marL="285750" indent="-285750">
              <a:buAutoNum type="romanLcParenBoth"/>
            </a:pPr>
            <a:r>
              <a:rPr lang="en-US" dirty="0"/>
              <a:t>(iii)is </a:t>
            </a:r>
            <a:r>
              <a:rPr lang="en-US" dirty="0" err="1"/>
              <a:t>comnination</a:t>
            </a:r>
            <a:r>
              <a:rPr lang="en-US" dirty="0"/>
              <a:t> of last weeks content on international influences and recap just given- i.e. these influences on the foundation phase are ….</a:t>
            </a:r>
          </a:p>
          <a:p>
            <a:pPr marL="285750" indent="-285750">
              <a:buAutoNum type="romanLcParenBoth"/>
            </a:pPr>
            <a:endParaRPr lang="en-US" dirty="0"/>
          </a:p>
          <a:p>
            <a:pPr marL="285750" indent="-285750">
              <a:buAutoNum type="romanLcParenBoth"/>
            </a:pPr>
            <a:endParaRPr lang="en-US" dirty="0"/>
          </a:p>
          <a:p>
            <a:pPr marL="285750" indent="-285750">
              <a:buAutoNum type="romanLcParenBoth"/>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2174704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pPr>
              <a:lnSpc>
                <a:spcPct val="100000"/>
              </a:lnSpc>
              <a:defRPr sz="1200">
                <a:latin typeface="Calibri"/>
                <a:ea typeface="Calibri"/>
                <a:cs typeface="Calibri"/>
                <a:sym typeface="Calibri"/>
              </a:defRPr>
            </a:pPr>
            <a:endParaRPr dirty="0"/>
          </a:p>
        </p:txBody>
      </p:sp>
    </p:spTree>
    <p:extLst>
      <p:ext uri="{BB962C8B-B14F-4D97-AF65-F5344CB8AC3E}">
        <p14:creationId xmlns:p14="http://schemas.microsoft.com/office/powerpoint/2010/main" val="3518366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25706832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47.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www.wales.gov.uk/docs/drah/publications/120221foundationtoolkitcy.pdf"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180528" y="3140968"/>
            <a:ext cx="3600400" cy="108012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a:t>
            </a:r>
            <a:r>
              <a:rPr lang="en-GB" altLang="en-US" b="1" dirty="0" err="1">
                <a:solidFill>
                  <a:schemeClr val="bg1"/>
                </a:solidFill>
              </a:rPr>
              <a:t>gyda</a:t>
            </a:r>
            <a:r>
              <a:rPr lang="en-GB" altLang="en-US" b="1" dirty="0">
                <a:solidFill>
                  <a:schemeClr val="bg1"/>
                </a:solidFill>
              </a:rPr>
              <a:t>:  Lecture with: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907704" y="436510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5EB534-0117-FFDC-1E57-5FBFDDDD5DF7}"/>
              </a:ext>
            </a:extLst>
          </p:cNvPr>
          <p:cNvSpPr>
            <a:spLocks noGrp="1"/>
          </p:cNvSpPr>
          <p:nvPr>
            <p:ph idx="1"/>
          </p:nvPr>
        </p:nvSpPr>
        <p:spPr/>
        <p:txBody>
          <a:bodyPr/>
          <a:lstStyle/>
          <a:p>
            <a:pPr marL="0" indent="0" algn="ctr">
              <a:buNone/>
            </a:pPr>
            <a:r>
              <a:rPr lang="cy-GB" sz="3600" dirty="0"/>
              <a:t>Dadansoddi pa mor effeithiol y gall y Cwricwlwm i Gymru fod wrth osod sylfeini ar gyfer llythrennedd corfforol plant gyda phwyslais ar ddull addysgeg awyr iach a chwareus. </a:t>
            </a:r>
          </a:p>
          <a:p>
            <a:pPr marL="0" indent="0" algn="ctr">
              <a:buNone/>
            </a:pPr>
            <a:r>
              <a:rPr lang="cy-GB" sz="2800" dirty="0"/>
              <a:t>(profiad addysgu gydag adfyfyrio ysgrifenedig) </a:t>
            </a:r>
            <a:endParaRPr lang="en-GB" sz="2800" dirty="0"/>
          </a:p>
        </p:txBody>
      </p:sp>
      <p:sp>
        <p:nvSpPr>
          <p:cNvPr id="4" name="Rectangle 2">
            <a:extLst>
              <a:ext uri="{FF2B5EF4-FFF2-40B4-BE49-F238E27FC236}">
                <a16:creationId xmlns:a16="http://schemas.microsoft.com/office/drawing/2014/main" id="{E475C737-479E-038E-589F-BC6C3F165609}"/>
              </a:ext>
            </a:extLst>
          </p:cNvPr>
          <p:cNvSpPr>
            <a:spLocks noGrp="1" noChangeArrowheads="1"/>
          </p:cNvSpPr>
          <p:nvPr>
            <p:ph type="title"/>
          </p:nvPr>
        </p:nvSpPr>
        <p:spPr>
          <a:xfrm>
            <a:off x="457200" y="274638"/>
            <a:ext cx="8507288" cy="1143000"/>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y </a:t>
            </a:r>
            <a:r>
              <a:rPr lang="en-US" altLang="en-US" sz="3200" b="1" dirty="0" err="1">
                <a:solidFill>
                  <a:schemeClr val="bg1"/>
                </a:solidFill>
              </a:rPr>
              <a:t>modiwl</a:t>
            </a:r>
            <a:r>
              <a:rPr lang="en-US" altLang="en-US" sz="3200" b="1" dirty="0">
                <a:solidFill>
                  <a:schemeClr val="bg1"/>
                </a:solidFill>
              </a:rPr>
              <a:t> : Aims of the module :</a:t>
            </a:r>
            <a:endParaRPr lang="en-US" altLang="en-US" sz="4000" b="1" dirty="0">
              <a:solidFill>
                <a:schemeClr val="bg1"/>
              </a:solidFill>
            </a:endParaRPr>
          </a:p>
        </p:txBody>
      </p:sp>
    </p:spTree>
    <p:extLst>
      <p:ext uri="{BB962C8B-B14F-4D97-AF65-F5344CB8AC3E}">
        <p14:creationId xmlns:p14="http://schemas.microsoft.com/office/powerpoint/2010/main" val="2282610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A73644-F991-922E-1258-E8A383ABE80C}"/>
              </a:ext>
            </a:extLst>
          </p:cNvPr>
          <p:cNvSpPr>
            <a:spLocks noGrp="1"/>
          </p:cNvSpPr>
          <p:nvPr>
            <p:ph idx="1"/>
          </p:nvPr>
        </p:nvSpPr>
        <p:spPr>
          <a:xfrm>
            <a:off x="0" y="116632"/>
            <a:ext cx="9144000" cy="5256585"/>
          </a:xfrm>
        </p:spPr>
        <p:txBody>
          <a:bodyPr/>
          <a:lstStyle/>
          <a:p>
            <a:pPr lvl="0"/>
            <a:r>
              <a:rPr lang="cy-GB" sz="2000" dirty="0"/>
              <a:t>AD1: Gwerthuso cyfraniad damcaniaethau lluniadaeth ac ideolegau addysg y blynyddoedd cynnar i’r egwyddorion a’r athroniaeth sy’n sail i’r Cyfnod Sylfaen a/neu Dyfodol Llwyddiannus yng Nghymru. </a:t>
            </a:r>
            <a:br>
              <a:rPr lang="cy-GB" sz="2000" dirty="0"/>
            </a:br>
            <a:r>
              <a:rPr lang="cy-GB" sz="2000" dirty="0"/>
              <a:t> </a:t>
            </a:r>
            <a:endParaRPr lang="en-GB" sz="2000" dirty="0"/>
          </a:p>
          <a:p>
            <a:pPr lvl="0"/>
            <a:r>
              <a:rPr lang="cy-GB" sz="2000" dirty="0"/>
              <a:t>AD2: Arddangos gwybodaeth a dealltwriaeth feirniadol o rôl yr ystafell ddosbarth awyr agored a’r effaith y gall yr amgylchedd ei chael ar ddatblygiad echddygol synhwyraidd plant a llythrennedd corfforol fel cyfrwng ar gyfer arfer cynhwysol.  </a:t>
            </a:r>
            <a:endParaRPr lang="en-GB" sz="2000" dirty="0"/>
          </a:p>
          <a:p>
            <a:pPr marL="0" indent="0">
              <a:buNone/>
            </a:pPr>
            <a:endParaRPr lang="en-GB" sz="2000" dirty="0"/>
          </a:p>
          <a:p>
            <a:pPr lvl="0" fontAlgn="auto" hangingPunct="0"/>
            <a:r>
              <a:rPr lang="cy-GB" sz="2000" dirty="0"/>
              <a:t>AD3: Dangos dealltwriaeth feirniadol o wahanol fathau o anghenion dysgu ac amgylchiadau’n gysylltiedig â gallu plentyn i ymateb mewn gwersi Datblygiad Corfforol;</a:t>
            </a:r>
            <a:endParaRPr lang="en-GB" sz="2000" dirty="0"/>
          </a:p>
          <a:p>
            <a:pPr marL="0" lvl="0" indent="0" fontAlgn="auto" hangingPunct="0">
              <a:buNone/>
            </a:pPr>
            <a:r>
              <a:rPr lang="cy-GB" sz="2000" dirty="0"/>
              <a:t> </a:t>
            </a:r>
            <a:endParaRPr lang="en-GB" sz="2000" dirty="0"/>
          </a:p>
          <a:p>
            <a:pPr lvl="0" fontAlgn="auto" hangingPunct="0"/>
            <a:r>
              <a:rPr lang="cy-GB" sz="2000" dirty="0"/>
              <a:t>AD4: Adnabod a defnyddio ystod o strategaethau i alluogi pob person ifanc, waeth beth fo’u hamgylchiadau neu eu gallu, i gymryd rhan mewn gwersi Datblygiad Corfforol ystyrlon a’u mwynhau, sy’n cyfrannu at ddatblygu llythrennedd corfforol; </a:t>
            </a:r>
            <a:endParaRPr lang="en-GB" sz="2000" dirty="0"/>
          </a:p>
        </p:txBody>
      </p:sp>
    </p:spTree>
    <p:extLst>
      <p:ext uri="{BB962C8B-B14F-4D97-AF65-F5344CB8AC3E}">
        <p14:creationId xmlns:p14="http://schemas.microsoft.com/office/powerpoint/2010/main" val="1574906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912B32-41D2-D435-0782-C310CE249EF6}"/>
              </a:ext>
            </a:extLst>
          </p:cNvPr>
          <p:cNvSpPr>
            <a:spLocks noGrp="1"/>
          </p:cNvSpPr>
          <p:nvPr>
            <p:ph idx="1"/>
          </p:nvPr>
        </p:nvSpPr>
        <p:spPr/>
        <p:txBody>
          <a:bodyPr/>
          <a:lstStyle/>
          <a:p>
            <a:pPr marL="0" indent="0" algn="ctr">
              <a:buNone/>
            </a:pPr>
            <a:r>
              <a:rPr lang="en-GB" sz="3600" dirty="0"/>
              <a:t>Analyse how effective Curriculum for Wales can be in laying foundations for young children’s physical literacy with its emphasis on outdoor and playful pedagogical approach. </a:t>
            </a:r>
          </a:p>
          <a:p>
            <a:pPr marL="0" indent="0" algn="ctr">
              <a:buNone/>
            </a:pPr>
            <a:r>
              <a:rPr lang="en-GB" dirty="0"/>
              <a:t>(teaching experience with written reflection)</a:t>
            </a:r>
          </a:p>
        </p:txBody>
      </p:sp>
      <p:sp>
        <p:nvSpPr>
          <p:cNvPr id="4" name="Rectangle 2">
            <a:extLst>
              <a:ext uri="{FF2B5EF4-FFF2-40B4-BE49-F238E27FC236}">
                <a16:creationId xmlns:a16="http://schemas.microsoft.com/office/drawing/2014/main" id="{218F2D16-3784-3795-02DA-B31EA63FD3E4}"/>
              </a:ext>
            </a:extLst>
          </p:cNvPr>
          <p:cNvSpPr>
            <a:spLocks noGrp="1" noChangeArrowheads="1"/>
          </p:cNvSpPr>
          <p:nvPr>
            <p:ph type="title"/>
          </p:nvPr>
        </p:nvSpPr>
        <p:spPr>
          <a:xfrm>
            <a:off x="457200" y="274638"/>
            <a:ext cx="8507288" cy="1143000"/>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y </a:t>
            </a:r>
            <a:r>
              <a:rPr lang="en-US" altLang="en-US" sz="3200" b="1" dirty="0" err="1">
                <a:solidFill>
                  <a:schemeClr val="bg1"/>
                </a:solidFill>
              </a:rPr>
              <a:t>modiwl</a:t>
            </a:r>
            <a:r>
              <a:rPr lang="en-US" altLang="en-US" sz="3200" b="1" dirty="0">
                <a:solidFill>
                  <a:schemeClr val="bg1"/>
                </a:solidFill>
              </a:rPr>
              <a:t> : Aims of the module :</a:t>
            </a:r>
            <a:endParaRPr lang="en-US" altLang="en-US" sz="4000" b="1" dirty="0">
              <a:solidFill>
                <a:schemeClr val="bg1"/>
              </a:solidFill>
            </a:endParaRPr>
          </a:p>
        </p:txBody>
      </p:sp>
    </p:spTree>
    <p:extLst>
      <p:ext uri="{BB962C8B-B14F-4D97-AF65-F5344CB8AC3E}">
        <p14:creationId xmlns:p14="http://schemas.microsoft.com/office/powerpoint/2010/main" val="385902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BB967E-8E05-2B79-09B6-0649F53CD28D}"/>
              </a:ext>
            </a:extLst>
          </p:cNvPr>
          <p:cNvSpPr>
            <a:spLocks noGrp="1"/>
          </p:cNvSpPr>
          <p:nvPr>
            <p:ph idx="1"/>
          </p:nvPr>
        </p:nvSpPr>
        <p:spPr>
          <a:xfrm>
            <a:off x="0" y="116632"/>
            <a:ext cx="9144000" cy="5256585"/>
          </a:xfrm>
        </p:spPr>
        <p:txBody>
          <a:bodyPr/>
          <a:lstStyle/>
          <a:p>
            <a:pPr lvl="0"/>
            <a:r>
              <a:rPr lang="en-GB" sz="2000" dirty="0"/>
              <a:t>LO 1:  Evaluate the contribution of constructivist theory and educational ideologies to early years education and the underlying principles and philosophy of the Foundation Phase and/or Successful Futures in Wales. </a:t>
            </a:r>
            <a:br>
              <a:rPr lang="en-GB" sz="2000" dirty="0"/>
            </a:br>
            <a:r>
              <a:rPr lang="en-GB" sz="2000" dirty="0"/>
              <a:t> </a:t>
            </a:r>
          </a:p>
          <a:p>
            <a:pPr lvl="0"/>
            <a:r>
              <a:rPr lang="en-GB" sz="2000" dirty="0"/>
              <a:t>LO2: Demonstrate a knowledge and critical understanding of the role of the outdoor classroom and the impact the environment can have on the development of children’s sensory motor development and physical literacy as a vehicle for inclusive practice. </a:t>
            </a:r>
          </a:p>
          <a:p>
            <a:pPr marL="0" indent="0">
              <a:buNone/>
            </a:pPr>
            <a:r>
              <a:rPr lang="en-GB" sz="2000" dirty="0"/>
              <a:t> </a:t>
            </a:r>
          </a:p>
          <a:p>
            <a:pPr lvl="0" fontAlgn="auto" hangingPunct="0"/>
            <a:r>
              <a:rPr lang="en-GB" sz="2000" dirty="0"/>
              <a:t>LO3: Demonstrate a critical understanding of different types of learning needs and circumstances relating to a child’s ability to respond in Physical Development lessons;</a:t>
            </a:r>
          </a:p>
          <a:p>
            <a:pPr marL="0" indent="0" hangingPunct="0">
              <a:buNone/>
            </a:pPr>
            <a:endParaRPr lang="en-GB" sz="2000" dirty="0"/>
          </a:p>
          <a:p>
            <a:pPr lvl="0" fontAlgn="auto" hangingPunct="0"/>
            <a:r>
              <a:rPr lang="en-GB" sz="2000" dirty="0"/>
              <a:t>LO:4 identify and utilise a range of strategies to enable all young people, whatever their circumstances or ability, to take part in and enjoy meaningful Physical Development lessons which contributes to the development of physical literacy;</a:t>
            </a:r>
          </a:p>
          <a:p>
            <a:pPr marL="0" indent="0">
              <a:buNone/>
            </a:pPr>
            <a:endParaRPr lang="en-GB" dirty="0"/>
          </a:p>
        </p:txBody>
      </p:sp>
    </p:spTree>
    <p:extLst>
      <p:ext uri="{BB962C8B-B14F-4D97-AF65-F5344CB8AC3E}">
        <p14:creationId xmlns:p14="http://schemas.microsoft.com/office/powerpoint/2010/main" val="162350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501BB-D37F-54B9-F550-337FF966BEC6}"/>
              </a:ext>
            </a:extLst>
          </p:cNvPr>
          <p:cNvSpPr>
            <a:spLocks noGrp="1"/>
          </p:cNvSpPr>
          <p:nvPr>
            <p:ph type="title"/>
          </p:nvPr>
        </p:nvSpPr>
        <p:spPr>
          <a:xfrm>
            <a:off x="457200" y="504307"/>
            <a:ext cx="8229600" cy="706090"/>
          </a:xfrm>
        </p:spPr>
        <p:txBody>
          <a:bodyPr/>
          <a:lstStyle/>
          <a:p>
            <a:r>
              <a:rPr lang="en-US" dirty="0" err="1"/>
              <a:t>Astudiaeth</a:t>
            </a:r>
            <a:r>
              <a:rPr lang="en-US" dirty="0"/>
              <a:t> </a:t>
            </a:r>
            <a:r>
              <a:rPr lang="en-US" dirty="0" err="1"/>
              <a:t>Achos</a:t>
            </a:r>
            <a:r>
              <a:rPr lang="en-US" dirty="0"/>
              <a:t> </a:t>
            </a:r>
            <a:r>
              <a:rPr lang="en-US" dirty="0" err="1"/>
              <a:t>Personol</a:t>
            </a:r>
            <a:br>
              <a:rPr lang="en-US" dirty="0"/>
            </a:br>
            <a:endParaRPr lang="en-GB" dirty="0"/>
          </a:p>
        </p:txBody>
      </p:sp>
      <p:sp>
        <p:nvSpPr>
          <p:cNvPr id="5" name="Content Placeholder 4">
            <a:extLst>
              <a:ext uri="{FF2B5EF4-FFF2-40B4-BE49-F238E27FC236}">
                <a16:creationId xmlns:a16="http://schemas.microsoft.com/office/drawing/2014/main" id="{FDC8EA92-0B74-A249-9B93-73460C085BF5}"/>
              </a:ext>
            </a:extLst>
          </p:cNvPr>
          <p:cNvSpPr txBox="1">
            <a:spLocks noGrp="1"/>
          </p:cNvSpPr>
          <p:nvPr>
            <p:ph idx="1"/>
          </p:nvPr>
        </p:nvSpPr>
        <p:spPr bwMode="auto">
          <a:xfrm>
            <a:off x="251520" y="980728"/>
            <a:ext cx="8435280"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dirty="0"/>
              <a:t>(LO2) </a:t>
            </a:r>
            <a:r>
              <a:rPr lang="en-US" sz="2400" dirty="0" err="1"/>
              <a:t>Pwrpas</a:t>
            </a:r>
            <a:r>
              <a:rPr lang="en-US" sz="2400" dirty="0"/>
              <a:t> Dosbarth </a:t>
            </a:r>
            <a:r>
              <a:rPr lang="en-US" sz="2400" dirty="0" err="1"/>
              <a:t>awyr</a:t>
            </a:r>
            <a:r>
              <a:rPr lang="en-US" sz="2400" dirty="0"/>
              <a:t> </a:t>
            </a:r>
            <a:r>
              <a:rPr lang="en-US" sz="2400" dirty="0" err="1"/>
              <a:t>agored</a:t>
            </a:r>
            <a:r>
              <a:rPr lang="en-US" sz="2400" dirty="0"/>
              <a:t> – </a:t>
            </a:r>
            <a:r>
              <a:rPr lang="en-US" sz="2400" dirty="0" err="1"/>
              <a:t>a’i</a:t>
            </a:r>
            <a:r>
              <a:rPr lang="en-US" sz="2400" dirty="0"/>
              <a:t> </a:t>
            </a:r>
            <a:r>
              <a:rPr lang="en-US" sz="2400" dirty="0" err="1"/>
              <a:t>ddylanwad</a:t>
            </a:r>
            <a:r>
              <a:rPr lang="en-US" sz="2400" dirty="0"/>
              <a:t> </a:t>
            </a:r>
            <a:r>
              <a:rPr lang="en-US" sz="2400" dirty="0" err="1"/>
              <a:t>ar</a:t>
            </a:r>
            <a:r>
              <a:rPr lang="en-US" sz="2400" dirty="0"/>
              <a:t> </a:t>
            </a:r>
            <a:r>
              <a:rPr lang="en-US" sz="2400" dirty="0" err="1"/>
              <a:t>ddatblygiad</a:t>
            </a:r>
            <a:r>
              <a:rPr lang="en-US" sz="2400" dirty="0"/>
              <a:t> </a:t>
            </a:r>
            <a:r>
              <a:rPr lang="en-US" sz="2400" dirty="0" err="1"/>
              <a:t>cofforol</a:t>
            </a:r>
            <a:r>
              <a:rPr lang="en-US" sz="2400" dirty="0"/>
              <a:t> a </a:t>
            </a:r>
            <a:r>
              <a:rPr lang="en-US" sz="2400" dirty="0" err="1"/>
              <a:t>llythrennedd</a:t>
            </a:r>
            <a:r>
              <a:rPr lang="en-US" sz="2400" dirty="0"/>
              <a:t> </a:t>
            </a:r>
            <a:r>
              <a:rPr lang="en-US" sz="2400" dirty="0" err="1"/>
              <a:t>corfforol</a:t>
            </a:r>
            <a:r>
              <a:rPr lang="en-US" sz="2400" dirty="0"/>
              <a:t> plant. </a:t>
            </a:r>
            <a:r>
              <a:rPr lang="en-US" sz="2400" dirty="0" err="1"/>
              <a:t>Adolygu</a:t>
            </a:r>
            <a:r>
              <a:rPr lang="en-US" sz="2400" dirty="0"/>
              <a:t> </a:t>
            </a:r>
            <a:r>
              <a:rPr lang="en-US" sz="2400" dirty="0" err="1"/>
              <a:t>gwerth</a:t>
            </a:r>
            <a:r>
              <a:rPr lang="en-US" sz="2400" dirty="0"/>
              <a:t> </a:t>
            </a:r>
            <a:r>
              <a:rPr lang="en-US" sz="2400" dirty="0" err="1"/>
              <a:t>theori</a:t>
            </a:r>
            <a:r>
              <a:rPr lang="en-US" sz="2400" dirty="0"/>
              <a:t> 'Affordances’ </a:t>
            </a:r>
          </a:p>
          <a:p>
            <a:pPr marL="0" indent="0">
              <a:buNone/>
            </a:pPr>
            <a:endParaRPr lang="en-US" sz="2400" dirty="0"/>
          </a:p>
          <a:p>
            <a:pPr marL="0" indent="0">
              <a:buNone/>
            </a:pPr>
            <a:r>
              <a:rPr lang="en-US" sz="2400" dirty="0"/>
              <a:t>(LO3) </a:t>
            </a:r>
            <a:r>
              <a:rPr lang="en-US" sz="2400" dirty="0" err="1"/>
              <a:t>Dealltwriaeth</a:t>
            </a:r>
            <a:r>
              <a:rPr lang="en-US" sz="2400" dirty="0"/>
              <a:t> </a:t>
            </a:r>
            <a:r>
              <a:rPr lang="en-US" sz="2400" dirty="0" err="1"/>
              <a:t>critigol</a:t>
            </a:r>
            <a:r>
              <a:rPr lang="en-US" sz="2400" dirty="0"/>
              <a:t> o </a:t>
            </a:r>
            <a:r>
              <a:rPr lang="en-US" sz="2400" dirty="0" err="1"/>
              <a:t>anghenion</a:t>
            </a:r>
            <a:r>
              <a:rPr lang="en-US" sz="2400" dirty="0"/>
              <a:t> </a:t>
            </a:r>
            <a:r>
              <a:rPr lang="en-US" sz="2400" dirty="0" err="1"/>
              <a:t>dysgu</a:t>
            </a:r>
            <a:r>
              <a:rPr lang="en-US" sz="2400" dirty="0"/>
              <a:t> </a:t>
            </a:r>
            <a:r>
              <a:rPr lang="en-US" sz="2400" dirty="0" err="1"/>
              <a:t>gwahanol</a:t>
            </a:r>
            <a:r>
              <a:rPr lang="en-US" sz="2400" dirty="0"/>
              <a:t> a </a:t>
            </a:r>
            <a:r>
              <a:rPr lang="en-US" sz="2400" dirty="0" err="1"/>
              <a:t>gwerthusiad</a:t>
            </a:r>
            <a:r>
              <a:rPr lang="en-US" sz="2400" dirty="0"/>
              <a:t> </a:t>
            </a:r>
            <a:r>
              <a:rPr lang="en-US" sz="2400" dirty="0" err="1"/>
              <a:t>o’r</a:t>
            </a:r>
            <a:r>
              <a:rPr lang="en-US" sz="2400" dirty="0"/>
              <a:t> </a:t>
            </a:r>
            <a:r>
              <a:rPr lang="en-US" sz="2400" dirty="0" err="1"/>
              <a:t>dulliau</a:t>
            </a:r>
            <a:r>
              <a:rPr lang="en-US" sz="2400" dirty="0"/>
              <a:t> </a:t>
            </a:r>
            <a:r>
              <a:rPr lang="en-US" sz="2400" dirty="0" err="1"/>
              <a:t>amrywiol</a:t>
            </a:r>
            <a:r>
              <a:rPr lang="en-US" sz="2400" dirty="0"/>
              <a:t> o </a:t>
            </a:r>
            <a:r>
              <a:rPr lang="en-US" sz="2400" dirty="0" err="1"/>
              <a:t>ddysgu</a:t>
            </a:r>
            <a:r>
              <a:rPr lang="en-US" sz="2400" dirty="0"/>
              <a:t> </a:t>
            </a:r>
            <a:r>
              <a:rPr lang="en-US" sz="2400" dirty="0" err="1"/>
              <a:t>sydd</a:t>
            </a:r>
            <a:r>
              <a:rPr lang="en-US" sz="2400" dirty="0"/>
              <a:t> </a:t>
            </a:r>
            <a:r>
              <a:rPr lang="en-US" sz="2400" dirty="0" err="1"/>
              <a:t>angen</a:t>
            </a:r>
            <a:r>
              <a:rPr lang="en-US" sz="2400" dirty="0"/>
              <a:t> / </a:t>
            </a:r>
            <a:r>
              <a:rPr lang="en-US" sz="2400" dirty="0" err="1"/>
              <a:t>defnyddiwyd</a:t>
            </a:r>
            <a:r>
              <a:rPr lang="en-US" sz="2400" dirty="0"/>
              <a:t> </a:t>
            </a:r>
          </a:p>
          <a:p>
            <a:endParaRPr lang="en-US" sz="2400" dirty="0"/>
          </a:p>
          <a:p>
            <a:pPr marL="0" indent="0">
              <a:buNone/>
            </a:pPr>
            <a:r>
              <a:rPr lang="en-US" sz="2400" dirty="0"/>
              <a:t>(LO4) </a:t>
            </a:r>
            <a:r>
              <a:rPr lang="en-US" sz="2400" dirty="0" err="1"/>
              <a:t>Ymwybyddiaeth</a:t>
            </a:r>
            <a:r>
              <a:rPr lang="en-US" sz="2400" dirty="0"/>
              <a:t> o </a:t>
            </a:r>
            <a:r>
              <a:rPr lang="en-US" sz="2400" dirty="0" err="1"/>
              <a:t>ystod</a:t>
            </a:r>
            <a:r>
              <a:rPr lang="en-US" sz="2400" dirty="0"/>
              <a:t> o </a:t>
            </a:r>
            <a:r>
              <a:rPr lang="en-US" sz="2400" dirty="0" err="1"/>
              <a:t>strategaethau</a:t>
            </a:r>
            <a:r>
              <a:rPr lang="en-US" sz="2400" dirty="0"/>
              <a:t> </a:t>
            </a:r>
            <a:r>
              <a:rPr lang="en-US" sz="2400" dirty="0" err="1"/>
              <a:t>i</a:t>
            </a:r>
            <a:r>
              <a:rPr lang="en-US" sz="2400" dirty="0"/>
              <a:t> </a:t>
            </a:r>
            <a:r>
              <a:rPr lang="en-US" sz="2400" dirty="0" err="1"/>
              <a:t>sicrhau</a:t>
            </a:r>
            <a:r>
              <a:rPr lang="en-US" sz="2400" dirty="0"/>
              <a:t> </a:t>
            </a:r>
            <a:r>
              <a:rPr lang="en-US" sz="2400" dirty="0" err="1"/>
              <a:t>ymglymiad</a:t>
            </a:r>
            <a:r>
              <a:rPr lang="en-US" sz="2400" dirty="0"/>
              <a:t> plant </a:t>
            </a:r>
            <a:r>
              <a:rPr lang="en-US" sz="2400" dirty="0" err="1"/>
              <a:t>mewn</a:t>
            </a:r>
            <a:r>
              <a:rPr lang="en-US" sz="2400" dirty="0"/>
              <a:t> </a:t>
            </a:r>
            <a:r>
              <a:rPr lang="en-US" sz="2400" dirty="0" err="1"/>
              <a:t>gwersi</a:t>
            </a:r>
            <a:r>
              <a:rPr lang="en-US" sz="2400" dirty="0"/>
              <a:t> </a:t>
            </a:r>
            <a:r>
              <a:rPr lang="en-US" sz="2400" dirty="0" err="1"/>
              <a:t>corfforol</a:t>
            </a:r>
            <a:r>
              <a:rPr lang="en-US" sz="2400" dirty="0"/>
              <a:t> a </a:t>
            </a:r>
            <a:r>
              <a:rPr lang="en-US" sz="2400" dirty="0" err="1"/>
              <a:t>sut</a:t>
            </a:r>
            <a:r>
              <a:rPr lang="en-US" sz="2400" dirty="0"/>
              <a:t> </a:t>
            </a:r>
            <a:r>
              <a:rPr lang="en-US" sz="2400" dirty="0" err="1"/>
              <a:t>fyddai’n</a:t>
            </a:r>
            <a:r>
              <a:rPr lang="en-US" sz="2400" dirty="0"/>
              <a:t> </a:t>
            </a:r>
            <a:r>
              <a:rPr lang="en-US" sz="2400" dirty="0" err="1"/>
              <a:t>cyfrannu</a:t>
            </a:r>
            <a:r>
              <a:rPr lang="en-US" sz="2400" dirty="0"/>
              <a:t> </a:t>
            </a:r>
            <a:r>
              <a:rPr lang="en-US" sz="2400" dirty="0" err="1"/>
              <a:t>tuag</a:t>
            </a:r>
            <a:r>
              <a:rPr lang="en-US" sz="2400" dirty="0"/>
              <a:t> at </a:t>
            </a:r>
            <a:r>
              <a:rPr lang="en-US" sz="2400" dirty="0" err="1"/>
              <a:t>datblygiad</a:t>
            </a:r>
            <a:r>
              <a:rPr lang="en-US" sz="2400" dirty="0"/>
              <a:t> </a:t>
            </a:r>
            <a:r>
              <a:rPr lang="en-US" sz="2400" dirty="0" err="1"/>
              <a:t>llythreddedd</a:t>
            </a:r>
            <a:r>
              <a:rPr lang="en-US" sz="2400" dirty="0"/>
              <a:t> </a:t>
            </a:r>
            <a:r>
              <a:rPr lang="en-US" sz="2400" dirty="0" err="1"/>
              <a:t>corfforol</a:t>
            </a:r>
            <a:r>
              <a:rPr lang="en-US" sz="2400" dirty="0"/>
              <a:t> plenty / plant </a:t>
            </a:r>
          </a:p>
          <a:p>
            <a:pPr eaLnBrk="1" hangingPunct="1"/>
            <a:endParaRPr lang="en-US" sz="2400" dirty="0"/>
          </a:p>
        </p:txBody>
      </p:sp>
    </p:spTree>
    <p:extLst>
      <p:ext uri="{BB962C8B-B14F-4D97-AF65-F5344CB8AC3E}">
        <p14:creationId xmlns:p14="http://schemas.microsoft.com/office/powerpoint/2010/main" val="1651252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7DC2F-B6F4-ED2E-F854-27DA3A85F468}"/>
              </a:ext>
            </a:extLst>
          </p:cNvPr>
          <p:cNvSpPr>
            <a:spLocks noGrp="1"/>
          </p:cNvSpPr>
          <p:nvPr>
            <p:ph type="title"/>
          </p:nvPr>
        </p:nvSpPr>
        <p:spPr/>
        <p:txBody>
          <a:bodyPr/>
          <a:lstStyle/>
          <a:p>
            <a:r>
              <a:rPr lang="en-GB" sz="1800" b="1" dirty="0">
                <a:solidFill>
                  <a:schemeClr val="accent5">
                    <a:lumMod val="75000"/>
                  </a:schemeClr>
                </a:solidFill>
              </a:rPr>
              <a:t>LO 1:  Evaluate the contribution of constructivist theory and educational ideologies to early years education and the underlying principles and philosophy of the Foundation Phase and/or Successful Futures in Wales.</a:t>
            </a:r>
          </a:p>
        </p:txBody>
      </p:sp>
      <p:sp>
        <p:nvSpPr>
          <p:cNvPr id="3" name="Content Placeholder 2">
            <a:extLst>
              <a:ext uri="{FF2B5EF4-FFF2-40B4-BE49-F238E27FC236}">
                <a16:creationId xmlns:a16="http://schemas.microsoft.com/office/drawing/2014/main" id="{FF2BB961-DD3E-0033-68A8-38A7374D9E4C}"/>
              </a:ext>
            </a:extLst>
          </p:cNvPr>
          <p:cNvSpPr>
            <a:spLocks noGrp="1"/>
          </p:cNvSpPr>
          <p:nvPr>
            <p:ph idx="1"/>
          </p:nvPr>
        </p:nvSpPr>
        <p:spPr/>
        <p:txBody>
          <a:bodyPr/>
          <a:lstStyle/>
          <a:p>
            <a:r>
              <a:rPr lang="en-GB" sz="2800" dirty="0"/>
              <a:t>What were the key elements included from Foundation Learning in your lesson plan? </a:t>
            </a:r>
          </a:p>
          <a:p>
            <a:r>
              <a:rPr lang="en-GB" sz="2800" dirty="0"/>
              <a:t>Did you include play as an ideology for learning?</a:t>
            </a:r>
          </a:p>
          <a:p>
            <a:r>
              <a:rPr lang="en-GB" sz="2800" dirty="0"/>
              <a:t>Were there elements of constructivism between the children promoted in your lesson?</a:t>
            </a:r>
          </a:p>
          <a:p>
            <a:r>
              <a:rPr lang="en-GB" sz="2800" dirty="0"/>
              <a:t>What steps / </a:t>
            </a:r>
            <a:r>
              <a:rPr lang="en-GB" sz="2800" dirty="0" err="1"/>
              <a:t>Que</a:t>
            </a:r>
            <a:r>
              <a:rPr lang="en-GB" sz="2800" dirty="0"/>
              <a:t> were fed into AI to help support produce the lesson? </a:t>
            </a:r>
          </a:p>
        </p:txBody>
      </p:sp>
    </p:spTree>
    <p:extLst>
      <p:ext uri="{BB962C8B-B14F-4D97-AF65-F5344CB8AC3E}">
        <p14:creationId xmlns:p14="http://schemas.microsoft.com/office/powerpoint/2010/main" val="4192775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3E4A-035A-7E46-6B30-A3ACEF59EC8B}"/>
              </a:ext>
            </a:extLst>
          </p:cNvPr>
          <p:cNvSpPr>
            <a:spLocks noGrp="1"/>
          </p:cNvSpPr>
          <p:nvPr>
            <p:ph type="title"/>
          </p:nvPr>
        </p:nvSpPr>
        <p:spPr>
          <a:xfrm>
            <a:off x="457200" y="0"/>
            <a:ext cx="8229600" cy="908720"/>
          </a:xfrm>
        </p:spPr>
        <p:txBody>
          <a:bodyPr/>
          <a:lstStyle/>
          <a:p>
            <a:r>
              <a:rPr lang="en-GB" dirty="0"/>
              <a:t>Personal Case Study</a:t>
            </a:r>
          </a:p>
        </p:txBody>
      </p:sp>
      <p:sp>
        <p:nvSpPr>
          <p:cNvPr id="3" name="Content Placeholder 2">
            <a:extLst>
              <a:ext uri="{FF2B5EF4-FFF2-40B4-BE49-F238E27FC236}">
                <a16:creationId xmlns:a16="http://schemas.microsoft.com/office/drawing/2014/main" id="{6FE2887C-99CF-B1BC-0889-A47DA12CDA35}"/>
              </a:ext>
            </a:extLst>
          </p:cNvPr>
          <p:cNvSpPr>
            <a:spLocks noGrp="1"/>
          </p:cNvSpPr>
          <p:nvPr>
            <p:ph idx="1"/>
          </p:nvPr>
        </p:nvSpPr>
        <p:spPr>
          <a:xfrm>
            <a:off x="457200" y="908720"/>
            <a:ext cx="8229600" cy="4608513"/>
          </a:xfrm>
        </p:spPr>
        <p:txBody>
          <a:bodyPr/>
          <a:lstStyle/>
          <a:p>
            <a:pPr marL="0" indent="0">
              <a:buNone/>
            </a:pPr>
            <a:r>
              <a:rPr lang="en-US" sz="2400" dirty="0"/>
              <a:t>(LO2) Purpose of Outdoor Classroom &amp; its influence on children’s physical development and on their physical literacy journey. Review the value of theory of 'Affordances’</a:t>
            </a:r>
            <a:endParaRPr lang="en-US" sz="2400" b="1" dirty="0">
              <a:solidFill>
                <a:srgbClr val="FF0000"/>
              </a:solidFill>
            </a:endParaRPr>
          </a:p>
          <a:p>
            <a:pPr marL="0" indent="0">
              <a:buNone/>
            </a:pPr>
            <a:r>
              <a:rPr lang="en-US" sz="2400" dirty="0"/>
              <a:t> </a:t>
            </a:r>
          </a:p>
          <a:p>
            <a:pPr marL="0" indent="0">
              <a:buNone/>
            </a:pPr>
            <a:r>
              <a:rPr lang="en-US" sz="2400" dirty="0"/>
              <a:t>(LO3) A critical understanding of different learning needs and an evaluation of the teaching methods used. </a:t>
            </a:r>
          </a:p>
          <a:p>
            <a:pPr marL="0" indent="0">
              <a:buNone/>
            </a:pPr>
            <a:endParaRPr lang="en-US" sz="2400" dirty="0"/>
          </a:p>
          <a:p>
            <a:pPr marL="0" indent="0">
              <a:buNone/>
            </a:pPr>
            <a:r>
              <a:rPr lang="en-US" sz="2400" dirty="0"/>
              <a:t>(LO4) An awareness of strategies used to ensure children’s engagement in physical development lesson/s and how will the lesson contribute towards the development of their physical literacy.</a:t>
            </a:r>
            <a:endParaRPr lang="en-GB" b="1" dirty="0">
              <a:solidFill>
                <a:srgbClr val="FF0000"/>
              </a:solidFill>
            </a:endParaRPr>
          </a:p>
        </p:txBody>
      </p:sp>
    </p:spTree>
    <p:extLst>
      <p:ext uri="{BB962C8B-B14F-4D97-AF65-F5344CB8AC3E}">
        <p14:creationId xmlns:p14="http://schemas.microsoft.com/office/powerpoint/2010/main" val="4188314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E8C75-AFAE-B9CE-970E-BBC0724823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6262C2-0D9A-0010-75F8-FA97A8ACD307}"/>
              </a:ext>
            </a:extLst>
          </p:cNvPr>
          <p:cNvSpPr>
            <a:spLocks noGrp="1"/>
          </p:cNvSpPr>
          <p:nvPr>
            <p:ph type="title"/>
          </p:nvPr>
        </p:nvSpPr>
        <p:spPr>
          <a:xfrm>
            <a:off x="457200" y="0"/>
            <a:ext cx="8229600" cy="908720"/>
          </a:xfrm>
        </p:spPr>
        <p:txBody>
          <a:bodyPr/>
          <a:lstStyle/>
          <a:p>
            <a:r>
              <a:rPr lang="en-GB" dirty="0"/>
              <a:t>Personal Case Study</a:t>
            </a:r>
          </a:p>
        </p:txBody>
      </p:sp>
      <p:sp>
        <p:nvSpPr>
          <p:cNvPr id="3" name="Content Placeholder 2">
            <a:extLst>
              <a:ext uri="{FF2B5EF4-FFF2-40B4-BE49-F238E27FC236}">
                <a16:creationId xmlns:a16="http://schemas.microsoft.com/office/drawing/2014/main" id="{2A7B0D91-B911-9501-35F1-AB0EE678746F}"/>
              </a:ext>
            </a:extLst>
          </p:cNvPr>
          <p:cNvSpPr>
            <a:spLocks noGrp="1"/>
          </p:cNvSpPr>
          <p:nvPr>
            <p:ph idx="1"/>
          </p:nvPr>
        </p:nvSpPr>
        <p:spPr>
          <a:xfrm>
            <a:off x="179512" y="908720"/>
            <a:ext cx="8784976" cy="4608513"/>
          </a:xfrm>
        </p:spPr>
        <p:txBody>
          <a:bodyPr/>
          <a:lstStyle/>
          <a:p>
            <a:pPr marL="0" indent="0">
              <a:buNone/>
            </a:pPr>
            <a:r>
              <a:rPr lang="en-US" sz="2200" dirty="0"/>
              <a:t>(LO2) Purpose of Outdoor Classroom &amp; its influence on children’s physical development and on their physical literacy journey. Review the value of theory of 'Affordances’ </a:t>
            </a:r>
            <a:r>
              <a:rPr lang="en-US" sz="2200" b="1" dirty="0">
                <a:solidFill>
                  <a:srgbClr val="FF0000"/>
                </a:solidFill>
              </a:rPr>
              <a:t>(Middle Section : effectiveness of the activity)</a:t>
            </a:r>
          </a:p>
          <a:p>
            <a:pPr marL="0" indent="0">
              <a:buNone/>
            </a:pPr>
            <a:r>
              <a:rPr lang="en-US" sz="2200" dirty="0"/>
              <a:t> </a:t>
            </a:r>
          </a:p>
          <a:p>
            <a:pPr marL="0" indent="0">
              <a:buNone/>
            </a:pPr>
            <a:r>
              <a:rPr lang="en-US" sz="2200" dirty="0"/>
              <a:t>(LO3) A critical understanding of different learning needs and an evaluation of the teaching methods used. </a:t>
            </a:r>
            <a:r>
              <a:rPr lang="en-US" sz="2200" b="1" dirty="0">
                <a:solidFill>
                  <a:srgbClr val="FF0000"/>
                </a:solidFill>
              </a:rPr>
              <a:t>(Third Section : Reflection on the teaching experience/s)</a:t>
            </a:r>
          </a:p>
          <a:p>
            <a:pPr marL="0" indent="0">
              <a:buNone/>
            </a:pPr>
            <a:endParaRPr lang="en-US" sz="2200" dirty="0"/>
          </a:p>
          <a:p>
            <a:pPr marL="0" indent="0">
              <a:buNone/>
            </a:pPr>
            <a:r>
              <a:rPr lang="en-US" sz="2200" dirty="0"/>
              <a:t>(LO4) An awareness of strategies used to ensure children’s engagement in physical development lesson/s and how will the lesson contribute towards the development of their physical literacy. </a:t>
            </a:r>
            <a:r>
              <a:rPr lang="en-US" sz="2200" b="1" dirty="0">
                <a:solidFill>
                  <a:srgbClr val="FF0000"/>
                </a:solidFill>
              </a:rPr>
              <a:t>(Middle Section : effectiveness of the activity)</a:t>
            </a:r>
            <a:endParaRPr lang="en-GB" sz="2200" b="1" dirty="0">
              <a:solidFill>
                <a:srgbClr val="FF0000"/>
              </a:solidFill>
            </a:endParaRPr>
          </a:p>
        </p:txBody>
      </p:sp>
    </p:spTree>
    <p:extLst>
      <p:ext uri="{BB962C8B-B14F-4D97-AF65-F5344CB8AC3E}">
        <p14:creationId xmlns:p14="http://schemas.microsoft.com/office/powerpoint/2010/main" val="57064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43738-B700-E988-A166-0E3DEE1882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8B305-AFD8-6F60-914D-2E0BB905D3B2}"/>
              </a:ext>
            </a:extLst>
          </p:cNvPr>
          <p:cNvSpPr>
            <a:spLocks noGrp="1"/>
          </p:cNvSpPr>
          <p:nvPr>
            <p:ph type="title"/>
          </p:nvPr>
        </p:nvSpPr>
        <p:spPr>
          <a:xfrm>
            <a:off x="457200" y="0"/>
            <a:ext cx="8229600" cy="908720"/>
          </a:xfrm>
        </p:spPr>
        <p:txBody>
          <a:bodyPr/>
          <a:lstStyle/>
          <a:p>
            <a:r>
              <a:rPr lang="en-GB" dirty="0"/>
              <a:t>Personal Case Study</a:t>
            </a:r>
          </a:p>
        </p:txBody>
      </p:sp>
      <p:sp>
        <p:nvSpPr>
          <p:cNvPr id="3" name="Content Placeholder 2">
            <a:extLst>
              <a:ext uri="{FF2B5EF4-FFF2-40B4-BE49-F238E27FC236}">
                <a16:creationId xmlns:a16="http://schemas.microsoft.com/office/drawing/2014/main" id="{AFB1E636-1C71-C54B-3F88-F03866A648B6}"/>
              </a:ext>
            </a:extLst>
          </p:cNvPr>
          <p:cNvSpPr>
            <a:spLocks noGrp="1"/>
          </p:cNvSpPr>
          <p:nvPr>
            <p:ph idx="1"/>
          </p:nvPr>
        </p:nvSpPr>
        <p:spPr>
          <a:xfrm>
            <a:off x="179512" y="908720"/>
            <a:ext cx="8784976" cy="4608513"/>
          </a:xfrm>
        </p:spPr>
        <p:txBody>
          <a:bodyPr/>
          <a:lstStyle/>
          <a:p>
            <a:pPr marL="0" indent="0">
              <a:buNone/>
            </a:pPr>
            <a:r>
              <a:rPr lang="en-US" sz="2200" dirty="0"/>
              <a:t>(LO2) Purpose of Outdoor Classroom &amp; its influence on children’s physical development and on their physical literacy journey. Review the value of theory of 'Affordances’ </a:t>
            </a:r>
            <a:r>
              <a:rPr lang="en-US" sz="2200" b="1" dirty="0">
                <a:solidFill>
                  <a:srgbClr val="FF0000"/>
                </a:solidFill>
              </a:rPr>
              <a:t>(Middle Section : effectiveness of the activity)</a:t>
            </a:r>
          </a:p>
          <a:p>
            <a:pPr marL="0" indent="0">
              <a:buNone/>
            </a:pPr>
            <a:r>
              <a:rPr lang="en-US" sz="2200" dirty="0"/>
              <a:t> </a:t>
            </a:r>
          </a:p>
          <a:p>
            <a:pPr marL="0" indent="0">
              <a:buNone/>
            </a:pPr>
            <a:r>
              <a:rPr lang="en-US" sz="2200" dirty="0"/>
              <a:t>(LO4) An awareness of strategies used to ensure children’s engagement in physical development lesson/s and how will the lesson contribute towards the development of their physical literacy. </a:t>
            </a:r>
            <a:r>
              <a:rPr lang="en-US" sz="2200" b="1" dirty="0">
                <a:solidFill>
                  <a:srgbClr val="FF0000"/>
                </a:solidFill>
              </a:rPr>
              <a:t>(Middle Section : effectiveness of the activity)</a:t>
            </a:r>
          </a:p>
          <a:p>
            <a:pPr marL="0" indent="0">
              <a:buNone/>
            </a:pPr>
            <a:endParaRPr lang="en-US" sz="2200" b="1" dirty="0">
              <a:solidFill>
                <a:srgbClr val="FF0000"/>
              </a:solidFill>
            </a:endParaRPr>
          </a:p>
          <a:p>
            <a:pPr marL="0" indent="0">
              <a:buNone/>
            </a:pPr>
            <a:r>
              <a:rPr lang="en-US" sz="2200" dirty="0"/>
              <a:t>(LO3) A critical understanding of different learning needs and an evaluation of the teaching methods used. </a:t>
            </a:r>
            <a:r>
              <a:rPr lang="en-US" sz="2200" b="1" dirty="0">
                <a:solidFill>
                  <a:srgbClr val="FF0000"/>
                </a:solidFill>
              </a:rPr>
              <a:t>(Third Section : Reflection on the teaching experience/s)</a:t>
            </a:r>
          </a:p>
          <a:p>
            <a:pPr marL="0" indent="0">
              <a:buNone/>
            </a:pPr>
            <a:endParaRPr lang="en-GB" sz="2200" b="1" dirty="0">
              <a:solidFill>
                <a:srgbClr val="FF0000"/>
              </a:solidFill>
            </a:endParaRPr>
          </a:p>
        </p:txBody>
      </p:sp>
    </p:spTree>
    <p:extLst>
      <p:ext uri="{BB962C8B-B14F-4D97-AF65-F5344CB8AC3E}">
        <p14:creationId xmlns:p14="http://schemas.microsoft.com/office/powerpoint/2010/main" val="28399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9755-AA0F-5B46-A067-7737625B4CAF}"/>
              </a:ext>
            </a:extLst>
          </p:cNvPr>
          <p:cNvSpPr>
            <a:spLocks noGrp="1"/>
          </p:cNvSpPr>
          <p:nvPr>
            <p:ph type="title"/>
          </p:nvPr>
        </p:nvSpPr>
        <p:spPr>
          <a:xfrm>
            <a:off x="251520" y="551259"/>
            <a:ext cx="8723395" cy="706090"/>
          </a:xfrm>
        </p:spPr>
        <p:txBody>
          <a:bodyPr/>
          <a:lstStyle/>
          <a:p>
            <a:r>
              <a:rPr lang="en-GB" sz="2800" b="1" dirty="0">
                <a:solidFill>
                  <a:schemeClr val="accent5">
                    <a:lumMod val="75000"/>
                  </a:schemeClr>
                </a:solidFill>
              </a:rPr>
              <a:t>Researching, Creating and Writing a Case Study</a:t>
            </a:r>
            <a:br>
              <a:rPr lang="en-GB" sz="2800" b="1" dirty="0">
                <a:solidFill>
                  <a:schemeClr val="accent5">
                    <a:lumMod val="75000"/>
                  </a:schemeClr>
                </a:solidFill>
              </a:rPr>
            </a:br>
            <a:r>
              <a:rPr lang="en-GB" sz="2800" b="1" dirty="0" err="1">
                <a:solidFill>
                  <a:schemeClr val="accent5">
                    <a:lumMod val="75000"/>
                  </a:schemeClr>
                </a:solidFill>
              </a:rPr>
              <a:t>Ymchwilio</a:t>
            </a:r>
            <a:r>
              <a:rPr lang="en-GB" sz="2800" b="1" dirty="0">
                <a:solidFill>
                  <a:schemeClr val="accent5">
                    <a:lumMod val="75000"/>
                  </a:schemeClr>
                </a:solidFill>
              </a:rPr>
              <a:t>, </a:t>
            </a:r>
            <a:r>
              <a:rPr lang="en-GB" sz="2800" b="1" i="1" dirty="0">
                <a:solidFill>
                  <a:schemeClr val="accent5">
                    <a:lumMod val="75000"/>
                  </a:schemeClr>
                </a:solidFill>
              </a:rPr>
              <a:t>Creu ac </a:t>
            </a:r>
            <a:r>
              <a:rPr lang="en-GB" sz="2800" b="1" i="1" dirty="0" err="1">
                <a:solidFill>
                  <a:schemeClr val="accent5">
                    <a:lumMod val="75000"/>
                  </a:schemeClr>
                </a:solidFill>
              </a:rPr>
              <a:t>Ysgrifennu</a:t>
            </a:r>
            <a:r>
              <a:rPr lang="en-GB" sz="2800" b="1" i="1" dirty="0">
                <a:solidFill>
                  <a:schemeClr val="accent5">
                    <a:lumMod val="75000"/>
                  </a:schemeClr>
                </a:solidFill>
              </a:rPr>
              <a:t> </a:t>
            </a:r>
            <a:r>
              <a:rPr lang="en-GB" sz="2800" b="1" i="1" dirty="0" err="1">
                <a:solidFill>
                  <a:schemeClr val="accent5">
                    <a:lumMod val="75000"/>
                  </a:schemeClr>
                </a:solidFill>
              </a:rPr>
              <a:t>Astudiaeth</a:t>
            </a:r>
            <a:r>
              <a:rPr lang="en-GB" sz="2800" b="1" i="1" dirty="0">
                <a:solidFill>
                  <a:schemeClr val="accent5">
                    <a:lumMod val="75000"/>
                  </a:schemeClr>
                </a:solidFill>
              </a:rPr>
              <a:t> </a:t>
            </a:r>
            <a:r>
              <a:rPr lang="en-GB" sz="2800" b="1" i="1" dirty="0" err="1">
                <a:solidFill>
                  <a:schemeClr val="accent5">
                    <a:lumMod val="75000"/>
                  </a:schemeClr>
                </a:solidFill>
              </a:rPr>
              <a:t>Achos</a:t>
            </a:r>
            <a:endParaRPr lang="en-GB" sz="2800" b="1" i="1" dirty="0">
              <a:solidFill>
                <a:schemeClr val="accent5">
                  <a:lumMod val="75000"/>
                </a:schemeClr>
              </a:solidFill>
            </a:endParaRPr>
          </a:p>
        </p:txBody>
      </p:sp>
      <p:pic>
        <p:nvPicPr>
          <p:cNvPr id="15" name="Picture 8" descr="Creating a Moodle LMS with Active Directory Users | Dale ...">
            <a:extLst>
              <a:ext uri="{FF2B5EF4-FFF2-40B4-BE49-F238E27FC236}">
                <a16:creationId xmlns:a16="http://schemas.microsoft.com/office/drawing/2014/main" id="{9D8597DB-BCCF-F945-B845-0BE10A66D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078" y="3198495"/>
            <a:ext cx="2834484" cy="207074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screenshot, monitor, indoor&#10;&#10;Description automatically generated">
            <a:extLst>
              <a:ext uri="{FF2B5EF4-FFF2-40B4-BE49-F238E27FC236}">
                <a16:creationId xmlns:a16="http://schemas.microsoft.com/office/drawing/2014/main" id="{BC7F567B-0EE9-F441-A4D6-FE02103CFB65}"/>
              </a:ext>
            </a:extLst>
          </p:cNvPr>
          <p:cNvPicPr>
            <a:picLocks noChangeAspect="1"/>
          </p:cNvPicPr>
          <p:nvPr/>
        </p:nvPicPr>
        <p:blipFill rotWithShape="1">
          <a:blip r:embed="rId4">
            <a:extLst>
              <a:ext uri="{28A0092B-C50C-407E-A947-70E740481C1C}">
                <a14:useLocalDpi xmlns:a14="http://schemas.microsoft.com/office/drawing/2010/main" val="0"/>
              </a:ext>
            </a:extLst>
          </a:blip>
          <a:srcRect l="14563" t="67786" r="68112" b="10497"/>
          <a:stretch/>
        </p:blipFill>
        <p:spPr>
          <a:xfrm>
            <a:off x="5560845" y="3183841"/>
            <a:ext cx="3396759" cy="2448272"/>
          </a:xfrm>
          <a:prstGeom prst="rect">
            <a:avLst/>
          </a:prstGeom>
          <a:noFill/>
        </p:spPr>
      </p:pic>
      <p:sp>
        <p:nvSpPr>
          <p:cNvPr id="18" name="TextBox 17">
            <a:extLst>
              <a:ext uri="{FF2B5EF4-FFF2-40B4-BE49-F238E27FC236}">
                <a16:creationId xmlns:a16="http://schemas.microsoft.com/office/drawing/2014/main" id="{EF93F3D5-EE6C-4641-92EC-73FF48FECAE5}"/>
              </a:ext>
            </a:extLst>
          </p:cNvPr>
          <p:cNvSpPr txBox="1"/>
          <p:nvPr/>
        </p:nvSpPr>
        <p:spPr>
          <a:xfrm>
            <a:off x="186364" y="1812423"/>
            <a:ext cx="8853706" cy="830997"/>
          </a:xfrm>
          <a:prstGeom prst="rect">
            <a:avLst/>
          </a:prstGeom>
          <a:noFill/>
        </p:spPr>
        <p:txBody>
          <a:bodyPr wrap="none" rtlCol="0">
            <a:spAutoFit/>
          </a:bodyPr>
          <a:lstStyle/>
          <a:p>
            <a:r>
              <a:rPr lang="en-GB" sz="2400" b="1" dirty="0">
                <a:latin typeface="+mn-lt"/>
              </a:rPr>
              <a:t>ASSESSMENT 2: Case Study based on Personal Reflection</a:t>
            </a:r>
          </a:p>
          <a:p>
            <a:r>
              <a:rPr lang="en-GB" sz="2400" b="1" dirty="0">
                <a:latin typeface="+mn-lt"/>
              </a:rPr>
              <a:t>ASESIAD 2: </a:t>
            </a:r>
            <a:r>
              <a:rPr lang="en-GB" sz="2400" b="1" dirty="0" err="1">
                <a:latin typeface="+mn-lt"/>
              </a:rPr>
              <a:t>Astudiaeth</a:t>
            </a:r>
            <a:r>
              <a:rPr lang="en-GB" sz="2400" b="1" dirty="0">
                <a:latin typeface="+mn-lt"/>
              </a:rPr>
              <a:t> </a:t>
            </a:r>
            <a:r>
              <a:rPr lang="en-GB" sz="2400" b="1" dirty="0" err="1">
                <a:latin typeface="+mn-lt"/>
              </a:rPr>
              <a:t>Achos</a:t>
            </a:r>
            <a:r>
              <a:rPr lang="en-GB" sz="2400" b="1" dirty="0">
                <a:latin typeface="+mn-lt"/>
              </a:rPr>
              <a:t> </a:t>
            </a:r>
            <a:r>
              <a:rPr lang="en-GB" sz="2400" b="1" dirty="0" err="1">
                <a:latin typeface="+mn-lt"/>
              </a:rPr>
              <a:t>seiliedig</a:t>
            </a:r>
            <a:r>
              <a:rPr lang="en-GB" sz="2400" b="1" dirty="0">
                <a:latin typeface="+mn-lt"/>
              </a:rPr>
              <a:t> </a:t>
            </a:r>
            <a:r>
              <a:rPr lang="en-GB" sz="2400" b="1" dirty="0" err="1">
                <a:latin typeface="+mn-lt"/>
              </a:rPr>
              <a:t>ar</a:t>
            </a:r>
            <a:r>
              <a:rPr lang="en-GB" sz="2400" b="1" dirty="0">
                <a:latin typeface="+mn-lt"/>
              </a:rPr>
              <a:t> </a:t>
            </a:r>
            <a:r>
              <a:rPr lang="en-GB" sz="2400" b="1" dirty="0" err="1">
                <a:latin typeface="+mn-lt"/>
              </a:rPr>
              <a:t>Myfyrdod</a:t>
            </a:r>
            <a:r>
              <a:rPr lang="en-GB" sz="2400" b="1" dirty="0">
                <a:latin typeface="+mn-lt"/>
              </a:rPr>
              <a:t> </a:t>
            </a:r>
            <a:r>
              <a:rPr lang="en-GB" sz="2400" b="1" dirty="0" err="1">
                <a:latin typeface="+mn-lt"/>
              </a:rPr>
              <a:t>Personol</a:t>
            </a:r>
            <a:endParaRPr lang="en-GB" sz="2400" b="1" dirty="0">
              <a:latin typeface="+mn-lt"/>
            </a:endParaRPr>
          </a:p>
        </p:txBody>
      </p:sp>
    </p:spTree>
    <p:extLst>
      <p:ext uri="{BB962C8B-B14F-4D97-AF65-F5344CB8AC3E}">
        <p14:creationId xmlns:p14="http://schemas.microsoft.com/office/powerpoint/2010/main" val="179290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C8F14D-6DBF-A746-BBBE-715965CF1CFD}"/>
              </a:ext>
            </a:extLst>
          </p:cNvPr>
          <p:cNvSpPr>
            <a:spLocks noGrp="1"/>
          </p:cNvSpPr>
          <p:nvPr>
            <p:ph type="title"/>
          </p:nvPr>
        </p:nvSpPr>
        <p:spPr>
          <a:xfrm>
            <a:off x="457200" y="-171400"/>
            <a:ext cx="8229600" cy="1143000"/>
          </a:xfrm>
        </p:spPr>
        <p:txBody>
          <a:bodyPr/>
          <a:lstStyle/>
          <a:p>
            <a:r>
              <a:rPr lang="en-US" dirty="0"/>
              <a:t>Documents to support lecture</a:t>
            </a:r>
          </a:p>
        </p:txBody>
      </p:sp>
      <p:pic>
        <p:nvPicPr>
          <p:cNvPr id="8" name="Content Placeholder 7" descr="A picture containing person, sign, person, holding&#10;&#10;Description automatically generated">
            <a:extLst>
              <a:ext uri="{FF2B5EF4-FFF2-40B4-BE49-F238E27FC236}">
                <a16:creationId xmlns:a16="http://schemas.microsoft.com/office/drawing/2014/main" id="{3209EC7D-5811-1D41-9C28-CEC2CDCB4DA9}"/>
              </a:ext>
            </a:extLst>
          </p:cNvPr>
          <p:cNvPicPr>
            <a:picLocks noGrp="1" noChangeAspect="1"/>
          </p:cNvPicPr>
          <p:nvPr>
            <p:ph sz="half" idx="1"/>
          </p:nvPr>
        </p:nvPicPr>
        <p:blipFill>
          <a:blip r:embed="rId3"/>
          <a:stretch>
            <a:fillRect/>
          </a:stretch>
        </p:blipFill>
        <p:spPr>
          <a:xfrm>
            <a:off x="1043608" y="1017697"/>
            <a:ext cx="3168352" cy="4291839"/>
          </a:xfrm>
        </p:spPr>
      </p:pic>
      <p:pic>
        <p:nvPicPr>
          <p:cNvPr id="10" name="Content Placeholder 9" descr="A group of people holding a sign&#10;&#10;Description automatically generated">
            <a:extLst>
              <a:ext uri="{FF2B5EF4-FFF2-40B4-BE49-F238E27FC236}">
                <a16:creationId xmlns:a16="http://schemas.microsoft.com/office/drawing/2014/main" id="{07E74B02-B21D-FF44-B5BF-10631D73F03C}"/>
              </a:ext>
            </a:extLst>
          </p:cNvPr>
          <p:cNvPicPr>
            <a:picLocks noGrp="1" noChangeAspect="1"/>
          </p:cNvPicPr>
          <p:nvPr>
            <p:ph sz="half" idx="2"/>
          </p:nvPr>
        </p:nvPicPr>
        <p:blipFill>
          <a:blip r:embed="rId4"/>
          <a:stretch>
            <a:fillRect/>
          </a:stretch>
        </p:blipFill>
        <p:spPr>
          <a:xfrm>
            <a:off x="5315626" y="1088318"/>
            <a:ext cx="3168352" cy="4317774"/>
          </a:xfrm>
        </p:spPr>
      </p:pic>
    </p:spTree>
    <p:extLst>
      <p:ext uri="{BB962C8B-B14F-4D97-AF65-F5344CB8AC3E}">
        <p14:creationId xmlns:p14="http://schemas.microsoft.com/office/powerpoint/2010/main" val="1465850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oup of people holding a sign&#10;&#10;Description automatically generated">
            <a:extLst>
              <a:ext uri="{FF2B5EF4-FFF2-40B4-BE49-F238E27FC236}">
                <a16:creationId xmlns:a16="http://schemas.microsoft.com/office/drawing/2014/main" id="{4A363F2E-52E3-9C49-A974-DC808DF71012}"/>
              </a:ext>
            </a:extLst>
          </p:cNvPr>
          <p:cNvPicPr>
            <a:picLocks noGrp="1" noChangeAspect="1"/>
          </p:cNvPicPr>
          <p:nvPr>
            <p:ph sz="half" idx="1"/>
          </p:nvPr>
        </p:nvPicPr>
        <p:blipFill>
          <a:blip r:embed="rId3"/>
          <a:stretch>
            <a:fillRect/>
          </a:stretch>
        </p:blipFill>
        <p:spPr>
          <a:xfrm>
            <a:off x="899592" y="231659"/>
            <a:ext cx="3694334" cy="5059479"/>
          </a:xfrm>
        </p:spPr>
      </p:pic>
      <p:pic>
        <p:nvPicPr>
          <p:cNvPr id="10" name="Content Placeholder 9" descr="A group of people holding a sign&#10;&#10;Description automatically generated">
            <a:extLst>
              <a:ext uri="{FF2B5EF4-FFF2-40B4-BE49-F238E27FC236}">
                <a16:creationId xmlns:a16="http://schemas.microsoft.com/office/drawing/2014/main" id="{B2F5D1F0-B2E6-0B49-88C9-7408912792DD}"/>
              </a:ext>
            </a:extLst>
          </p:cNvPr>
          <p:cNvPicPr>
            <a:picLocks noGrp="1" noChangeAspect="1"/>
          </p:cNvPicPr>
          <p:nvPr>
            <p:ph sz="half" idx="2"/>
          </p:nvPr>
        </p:nvPicPr>
        <p:blipFill>
          <a:blip r:embed="rId4"/>
          <a:stretch>
            <a:fillRect/>
          </a:stretch>
        </p:blipFill>
        <p:spPr>
          <a:xfrm>
            <a:off x="5158199" y="260060"/>
            <a:ext cx="3694334" cy="5025125"/>
          </a:xfrm>
        </p:spPr>
      </p:pic>
    </p:spTree>
    <p:extLst>
      <p:ext uri="{BB962C8B-B14F-4D97-AF65-F5344CB8AC3E}">
        <p14:creationId xmlns:p14="http://schemas.microsoft.com/office/powerpoint/2010/main" val="4142623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C6B60E0-089E-2F45-A273-4B658D63EDFB}"/>
              </a:ext>
            </a:extLst>
          </p:cNvPr>
          <p:cNvPicPr>
            <a:picLocks noGrp="1" noChangeAspect="1"/>
          </p:cNvPicPr>
          <p:nvPr>
            <p:ph sz="half" idx="1"/>
          </p:nvPr>
        </p:nvPicPr>
        <p:blipFill>
          <a:blip r:embed="rId3"/>
          <a:stretch>
            <a:fillRect/>
          </a:stretch>
        </p:blipFill>
        <p:spPr>
          <a:xfrm>
            <a:off x="337449" y="386093"/>
            <a:ext cx="4234551" cy="5992424"/>
          </a:xfrm>
        </p:spPr>
      </p:pic>
      <p:pic>
        <p:nvPicPr>
          <p:cNvPr id="8" name="Picture 7" descr="A picture containing person, person, sitting, holding&#10;&#10;Description automatically generated">
            <a:extLst>
              <a:ext uri="{FF2B5EF4-FFF2-40B4-BE49-F238E27FC236}">
                <a16:creationId xmlns:a16="http://schemas.microsoft.com/office/drawing/2014/main" id="{A68DB18D-471C-9845-B621-20CF6ED79D50}"/>
              </a:ext>
            </a:extLst>
          </p:cNvPr>
          <p:cNvPicPr>
            <a:picLocks noChangeAspect="1"/>
          </p:cNvPicPr>
          <p:nvPr/>
        </p:nvPicPr>
        <p:blipFill>
          <a:blip r:embed="rId4"/>
          <a:stretch>
            <a:fillRect/>
          </a:stretch>
        </p:blipFill>
        <p:spPr>
          <a:xfrm>
            <a:off x="5004048" y="548680"/>
            <a:ext cx="3960440" cy="5392463"/>
          </a:xfrm>
          <a:prstGeom prst="rect">
            <a:avLst/>
          </a:prstGeom>
        </p:spPr>
      </p:pic>
    </p:spTree>
    <p:extLst>
      <p:ext uri="{BB962C8B-B14F-4D97-AF65-F5344CB8AC3E}">
        <p14:creationId xmlns:p14="http://schemas.microsoft.com/office/powerpoint/2010/main" val="3760993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C4EC40-5058-1F4A-86D7-0A2CBA26B354}"/>
              </a:ext>
            </a:extLst>
          </p:cNvPr>
          <p:cNvPicPr>
            <a:picLocks noGrp="1" noChangeAspect="1"/>
          </p:cNvPicPr>
          <p:nvPr>
            <p:ph sz="half" idx="1"/>
          </p:nvPr>
        </p:nvPicPr>
        <p:blipFill>
          <a:blip r:embed="rId3"/>
          <a:stretch>
            <a:fillRect/>
          </a:stretch>
        </p:blipFill>
        <p:spPr>
          <a:xfrm>
            <a:off x="408601" y="277989"/>
            <a:ext cx="3731351" cy="5280333"/>
          </a:xfrm>
        </p:spPr>
      </p:pic>
      <p:pic>
        <p:nvPicPr>
          <p:cNvPr id="8" name="Content Placeholder 7">
            <a:extLst>
              <a:ext uri="{FF2B5EF4-FFF2-40B4-BE49-F238E27FC236}">
                <a16:creationId xmlns:a16="http://schemas.microsoft.com/office/drawing/2014/main" id="{F3E0D95F-331F-7142-9AE7-24A7CCD113BC}"/>
              </a:ext>
            </a:extLst>
          </p:cNvPr>
          <p:cNvPicPr>
            <a:picLocks noGrp="1" noChangeAspect="1"/>
          </p:cNvPicPr>
          <p:nvPr>
            <p:ph sz="half" idx="2"/>
          </p:nvPr>
        </p:nvPicPr>
        <p:blipFill>
          <a:blip r:embed="rId4"/>
          <a:stretch>
            <a:fillRect/>
          </a:stretch>
        </p:blipFill>
        <p:spPr>
          <a:xfrm>
            <a:off x="5004051" y="246153"/>
            <a:ext cx="3753848" cy="5312169"/>
          </a:xfrm>
        </p:spPr>
      </p:pic>
    </p:spTree>
    <p:extLst>
      <p:ext uri="{BB962C8B-B14F-4D97-AF65-F5344CB8AC3E}">
        <p14:creationId xmlns:p14="http://schemas.microsoft.com/office/powerpoint/2010/main" val="416769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685CD-0109-D035-82C5-13757E155A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1D95A3-C0DF-AD65-588A-9DD562378C6B}"/>
              </a:ext>
            </a:extLst>
          </p:cNvPr>
          <p:cNvSpPr>
            <a:spLocks noGrp="1"/>
          </p:cNvSpPr>
          <p:nvPr>
            <p:ph type="title"/>
          </p:nvPr>
        </p:nvSpPr>
        <p:spPr>
          <a:xfrm>
            <a:off x="-166073" y="332656"/>
            <a:ext cx="9217024" cy="667626"/>
          </a:xfrm>
        </p:spPr>
        <p:txBody>
          <a:bodyPr>
            <a:normAutofit fontScale="90000"/>
          </a:bodyPr>
          <a:lstStyle/>
          <a:p>
            <a:r>
              <a:rPr lang="en-US" dirty="0"/>
              <a:t>Enabling Environments &amp; Affordances @ </a:t>
            </a:r>
            <a:r>
              <a:rPr lang="en-US" dirty="0" err="1"/>
              <a:t>Tavernspite</a:t>
            </a:r>
            <a:r>
              <a:rPr lang="en-US" dirty="0"/>
              <a:t> Primary School </a:t>
            </a:r>
          </a:p>
        </p:txBody>
      </p:sp>
      <p:sp>
        <p:nvSpPr>
          <p:cNvPr id="3" name="Rectangle 2">
            <a:extLst>
              <a:ext uri="{FF2B5EF4-FFF2-40B4-BE49-F238E27FC236}">
                <a16:creationId xmlns:a16="http://schemas.microsoft.com/office/drawing/2014/main" id="{D2592A31-2747-2B01-899C-DB6BDEF8C773}"/>
              </a:ext>
            </a:extLst>
          </p:cNvPr>
          <p:cNvSpPr/>
          <p:nvPr/>
        </p:nvSpPr>
        <p:spPr>
          <a:xfrm>
            <a:off x="500662" y="1590232"/>
            <a:ext cx="8142675" cy="438582"/>
          </a:xfrm>
          <a:prstGeom prst="rect">
            <a:avLst/>
          </a:prstGeom>
        </p:spPr>
        <p:txBody>
          <a:bodyPr wrap="square">
            <a:spAutoFit/>
          </a:bodyPr>
          <a:lstStyle/>
          <a:p>
            <a:r>
              <a:rPr lang="en-GB" altLang="en-US" sz="2250" dirty="0">
                <a:latin typeface="Arial" panose="020B0604020202020204" pitchFamily="34" charset="0"/>
              </a:rPr>
              <a:t>Create mind map looking at aspects of enabling environment</a:t>
            </a:r>
            <a:r>
              <a:rPr lang="en-GB" altLang="en-US" dirty="0">
                <a:latin typeface="Arial" panose="020B0604020202020204" pitchFamily="34" charset="0"/>
              </a:rPr>
              <a:t>.</a:t>
            </a:r>
            <a:endParaRPr lang="en-US" altLang="en-US" dirty="0">
              <a:latin typeface="Arial" panose="020B0604020202020204" pitchFamily="34" charset="0"/>
            </a:endParaRPr>
          </a:p>
        </p:txBody>
      </p:sp>
      <p:sp>
        <p:nvSpPr>
          <p:cNvPr id="4" name="TextBox 3">
            <a:extLst>
              <a:ext uri="{FF2B5EF4-FFF2-40B4-BE49-F238E27FC236}">
                <a16:creationId xmlns:a16="http://schemas.microsoft.com/office/drawing/2014/main" id="{970549AC-339F-26AD-CB90-9E5D8DB3C7EA}"/>
              </a:ext>
            </a:extLst>
          </p:cNvPr>
          <p:cNvSpPr txBox="1"/>
          <p:nvPr/>
        </p:nvSpPr>
        <p:spPr>
          <a:xfrm>
            <a:off x="167779" y="1988840"/>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EA825968-C2E9-4ACD-EDCC-69872B915664}"/>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dirty="0"/>
              <a:t>Be prepared as you’ll present your thoughts to the whole class</a:t>
            </a:r>
          </a:p>
        </p:txBody>
      </p:sp>
    </p:spTree>
    <p:extLst>
      <p:ext uri="{BB962C8B-B14F-4D97-AF65-F5344CB8AC3E}">
        <p14:creationId xmlns:p14="http://schemas.microsoft.com/office/powerpoint/2010/main" val="266790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81568" y="239547"/>
            <a:ext cx="8580863" cy="683419"/>
          </a:xfrm>
        </p:spPr>
        <p:txBody>
          <a:bodyPr>
            <a:noAutofit/>
          </a:bodyPr>
          <a:lstStyle/>
          <a:p>
            <a:pPr algn="ctr" eaLnBrk="1" hangingPunct="1">
              <a:lnSpc>
                <a:spcPct val="150000"/>
              </a:lnSpc>
            </a:pPr>
            <a:r>
              <a:rPr lang="en-GB" altLang="en-US" sz="2400" b="1" dirty="0" err="1"/>
              <a:t>Amgylchedd</a:t>
            </a:r>
            <a:r>
              <a:rPr lang="en-GB" altLang="en-US" sz="2400" b="1" dirty="0"/>
              <a:t> </a:t>
            </a:r>
            <a:r>
              <a:rPr lang="en-GB" altLang="en-US" sz="2400" b="1" dirty="0" err="1"/>
              <a:t>effeithiol</a:t>
            </a:r>
            <a:r>
              <a:rPr lang="en-GB" altLang="en-US" sz="2400" b="1" dirty="0"/>
              <a:t> </a:t>
            </a:r>
            <a:r>
              <a:rPr lang="en-GB" altLang="en-US" sz="2400" b="1" dirty="0" err="1"/>
              <a:t>ar</a:t>
            </a:r>
            <a:r>
              <a:rPr lang="en-GB" altLang="en-US" sz="2400" b="1" dirty="0"/>
              <a:t> </a:t>
            </a:r>
            <a:r>
              <a:rPr lang="en-GB" altLang="en-US" sz="2400" b="1" dirty="0" err="1"/>
              <a:t>gyfer</a:t>
            </a:r>
            <a:r>
              <a:rPr lang="en-GB" altLang="en-US" sz="2400" b="1" dirty="0"/>
              <a:t> </a:t>
            </a:r>
            <a:r>
              <a:rPr lang="en-GB" altLang="en-US" sz="2400" b="1" dirty="0" err="1"/>
              <a:t>dysgu</a:t>
            </a:r>
            <a:r>
              <a:rPr lang="en-GB" altLang="en-US" sz="2400" b="1" dirty="0"/>
              <a:t> </a:t>
            </a:r>
            <a:r>
              <a:rPr lang="en-GB" altLang="en-US" sz="2400" b="1" dirty="0" err="1"/>
              <a:t>yn</a:t>
            </a:r>
            <a:r>
              <a:rPr lang="en-GB" altLang="en-US" sz="2400" b="1" dirty="0"/>
              <a:t> </a:t>
            </a:r>
            <a:r>
              <a:rPr lang="en-GB" altLang="en-US" sz="2400" b="1" dirty="0" err="1"/>
              <a:t>yr</a:t>
            </a:r>
            <a:r>
              <a:rPr lang="en-GB" altLang="en-US" sz="2400" b="1" dirty="0"/>
              <a:t> </a:t>
            </a:r>
            <a:r>
              <a:rPr lang="en-GB" altLang="en-US" sz="2400" b="1" dirty="0" err="1"/>
              <a:t>awyr</a:t>
            </a:r>
            <a:r>
              <a:rPr lang="en-GB" altLang="en-US" sz="2400" b="1" dirty="0"/>
              <a:t> </a:t>
            </a:r>
            <a:r>
              <a:rPr lang="en-GB" altLang="en-US" sz="2400" b="1" dirty="0" err="1"/>
              <a:t>agored</a:t>
            </a:r>
            <a:r>
              <a:rPr lang="en-GB" altLang="en-US" sz="2400" b="1" dirty="0"/>
              <a:t>. </a:t>
            </a:r>
            <a:br>
              <a:rPr lang="en-GB" altLang="en-US" sz="2400" b="1" dirty="0"/>
            </a:br>
            <a:r>
              <a:rPr lang="en-GB" altLang="en-US" sz="3200" b="1" dirty="0">
                <a:solidFill>
                  <a:schemeClr val="accent5">
                    <a:lumMod val="75000"/>
                  </a:schemeClr>
                </a:solidFill>
              </a:rPr>
              <a:t>Effective outdoor learning environment. </a:t>
            </a:r>
            <a:endParaRPr lang="en-GB" altLang="en-US" b="1" dirty="0">
              <a:solidFill>
                <a:schemeClr val="accent5">
                  <a:lumMod val="75000"/>
                </a:schemeClr>
              </a:solidFill>
            </a:endParaRPr>
          </a:p>
        </p:txBody>
      </p:sp>
      <p:sp>
        <p:nvSpPr>
          <p:cNvPr id="52227" name="Rectangle 3"/>
          <p:cNvSpPr>
            <a:spLocks noGrp="1" noChangeArrowheads="1"/>
          </p:cNvSpPr>
          <p:nvPr>
            <p:ph idx="1"/>
          </p:nvPr>
        </p:nvSpPr>
        <p:spPr>
          <a:xfrm>
            <a:off x="203913" y="1475787"/>
            <a:ext cx="3359975" cy="3906425"/>
          </a:xfrm>
        </p:spPr>
        <p:txBody>
          <a:bodyPr>
            <a:noAutofit/>
          </a:bodyPr>
          <a:lstStyle/>
          <a:p>
            <a:pPr eaLnBrk="1" hangingPunct="1"/>
            <a:r>
              <a:rPr lang="en-GB" altLang="en-US" sz="1800" dirty="0" err="1"/>
              <a:t>Creu</a:t>
            </a:r>
            <a:r>
              <a:rPr lang="en-GB" altLang="en-US" sz="1800" dirty="0"/>
              <a:t> </a:t>
            </a:r>
            <a:r>
              <a:rPr lang="en-GB" altLang="en-US" sz="1800" dirty="0" err="1"/>
              <a:t>amgylchedd</a:t>
            </a:r>
            <a:r>
              <a:rPr lang="en-GB" altLang="en-US" sz="1800" dirty="0"/>
              <a:t> </a:t>
            </a:r>
            <a:r>
              <a:rPr lang="en-GB" altLang="en-US" sz="1800" dirty="0" err="1"/>
              <a:t>yn</a:t>
            </a:r>
            <a:r>
              <a:rPr lang="en-GB" altLang="en-US" sz="1800" dirty="0"/>
              <a:t> </a:t>
            </a:r>
            <a:r>
              <a:rPr lang="en-GB" altLang="en-US" sz="1800" dirty="0" err="1"/>
              <a:t>yr</a:t>
            </a:r>
            <a:r>
              <a:rPr lang="en-GB" altLang="en-US" sz="1800" dirty="0"/>
              <a:t> </a:t>
            </a:r>
            <a:r>
              <a:rPr lang="en-GB" altLang="en-US" sz="1800" dirty="0" err="1"/>
              <a:t>awyr</a:t>
            </a:r>
            <a:r>
              <a:rPr lang="en-GB" altLang="en-US" sz="1800" dirty="0"/>
              <a:t> </a:t>
            </a:r>
            <a:r>
              <a:rPr lang="en-GB" altLang="en-US" sz="1800" dirty="0" err="1"/>
              <a:t>agored</a:t>
            </a:r>
            <a:r>
              <a:rPr lang="en-GB" altLang="en-US" sz="1800" dirty="0"/>
              <a:t> </a:t>
            </a:r>
            <a:r>
              <a:rPr lang="en-GB" altLang="en-US" sz="1800" dirty="0" err="1"/>
              <a:t>sy’n</a:t>
            </a:r>
            <a:r>
              <a:rPr lang="en-GB" altLang="en-US" sz="1800" dirty="0"/>
              <a:t> </a:t>
            </a:r>
            <a:r>
              <a:rPr lang="en-GB" altLang="en-US" sz="1800" dirty="0" err="1"/>
              <a:t>sbardunol</a:t>
            </a:r>
            <a:r>
              <a:rPr lang="en-GB" altLang="en-US" sz="1800" dirty="0"/>
              <a:t>.</a:t>
            </a:r>
          </a:p>
          <a:p>
            <a:pPr eaLnBrk="1" hangingPunct="1"/>
            <a:r>
              <a:rPr lang="en-GB" altLang="en-US" sz="1800" dirty="0" err="1"/>
              <a:t>Sicrhau</a:t>
            </a:r>
            <a:r>
              <a:rPr lang="en-GB" altLang="en-US" sz="1800" dirty="0"/>
              <a:t> </a:t>
            </a:r>
            <a:r>
              <a:rPr lang="en-GB" altLang="en-US" sz="1800" dirty="0" err="1"/>
              <a:t>cyfleoedd</a:t>
            </a:r>
            <a:r>
              <a:rPr lang="en-GB" altLang="en-US" sz="1800" dirty="0"/>
              <a:t> </a:t>
            </a:r>
            <a:r>
              <a:rPr lang="en-GB" altLang="en-US" sz="1800" dirty="0" err="1"/>
              <a:t>i</a:t>
            </a:r>
            <a:r>
              <a:rPr lang="en-GB" altLang="en-US" sz="1800" dirty="0"/>
              <a:t> </a:t>
            </a:r>
            <a:r>
              <a:rPr lang="en-GB" altLang="en-US" sz="1800" dirty="0" err="1"/>
              <a:t>ddatblygu</a:t>
            </a:r>
            <a:r>
              <a:rPr lang="en-GB" altLang="en-US" sz="1800" dirty="0"/>
              <a:t>.</a:t>
            </a:r>
          </a:p>
          <a:p>
            <a:pPr eaLnBrk="1" hangingPunct="1"/>
            <a:r>
              <a:rPr lang="en-GB" altLang="en-US" sz="1800" dirty="0" err="1"/>
              <a:t>Datblygu</a:t>
            </a:r>
            <a:r>
              <a:rPr lang="en-GB" altLang="en-US" sz="1800" dirty="0"/>
              <a:t> </a:t>
            </a:r>
            <a:r>
              <a:rPr lang="en-GB" altLang="en-US" sz="1800" dirty="0" err="1"/>
              <a:t>awyrgylch</a:t>
            </a:r>
            <a:r>
              <a:rPr lang="en-GB" altLang="en-US" sz="1800" dirty="0"/>
              <a:t> </a:t>
            </a:r>
            <a:r>
              <a:rPr lang="en-GB" altLang="en-US" sz="1800" dirty="0" err="1"/>
              <a:t>chwareus</a:t>
            </a:r>
            <a:r>
              <a:rPr lang="en-GB" altLang="en-US" sz="1800" dirty="0"/>
              <a:t>.</a:t>
            </a:r>
          </a:p>
          <a:p>
            <a:pPr eaLnBrk="1" hangingPunct="1"/>
            <a:r>
              <a:rPr lang="en-GB" altLang="en-US" sz="1800" dirty="0" err="1"/>
              <a:t>Galluogi’r</a:t>
            </a:r>
            <a:r>
              <a:rPr lang="en-GB" altLang="en-US" sz="1800" dirty="0"/>
              <a:t> plant </a:t>
            </a:r>
            <a:r>
              <a:rPr lang="en-GB" altLang="en-US" sz="1800" dirty="0" err="1"/>
              <a:t>i</a:t>
            </a:r>
            <a:r>
              <a:rPr lang="en-GB" altLang="en-US" sz="1800" dirty="0"/>
              <a:t> </a:t>
            </a:r>
            <a:r>
              <a:rPr lang="en-GB" altLang="en-US" sz="1800" dirty="0" err="1"/>
              <a:t>ymchwilio</a:t>
            </a:r>
            <a:r>
              <a:rPr lang="en-GB" altLang="en-US" sz="1800" dirty="0"/>
              <a:t>.</a:t>
            </a:r>
          </a:p>
          <a:p>
            <a:pPr eaLnBrk="1" hangingPunct="1"/>
            <a:r>
              <a:rPr lang="en-GB" altLang="en-US" sz="1800" dirty="0"/>
              <a:t>Bod </a:t>
            </a:r>
            <a:r>
              <a:rPr lang="en-GB" altLang="en-US" sz="1800" dirty="0" err="1"/>
              <a:t>yn</a:t>
            </a:r>
            <a:r>
              <a:rPr lang="en-GB" altLang="en-US" sz="1800" dirty="0"/>
              <a:t> </a:t>
            </a:r>
            <a:r>
              <a:rPr lang="en-GB" altLang="en-US" sz="1800" dirty="0" err="1"/>
              <a:t>effro</a:t>
            </a:r>
            <a:r>
              <a:rPr lang="en-GB" altLang="en-US" sz="1800" dirty="0"/>
              <a:t> </a:t>
            </a:r>
            <a:r>
              <a:rPr lang="en-GB" altLang="en-US" sz="1800" dirty="0" err="1"/>
              <a:t>i</a:t>
            </a:r>
            <a:r>
              <a:rPr lang="en-GB" altLang="en-US" sz="1800" dirty="0"/>
              <a:t> ‘</a:t>
            </a:r>
            <a:r>
              <a:rPr lang="en-GB" altLang="en-US" sz="1800" dirty="0" err="1"/>
              <a:t>gyfleoedd</a:t>
            </a:r>
            <a:r>
              <a:rPr lang="en-GB" altLang="en-US" sz="1800" dirty="0"/>
              <a:t> </a:t>
            </a:r>
            <a:r>
              <a:rPr lang="en-GB" altLang="en-US" sz="1800" dirty="0" err="1"/>
              <a:t>dysgu</a:t>
            </a:r>
            <a:r>
              <a:rPr lang="en-GB" altLang="en-US" sz="1800" dirty="0"/>
              <a:t>.’</a:t>
            </a:r>
          </a:p>
          <a:p>
            <a:pPr eaLnBrk="1" hangingPunct="1"/>
            <a:r>
              <a:rPr lang="en-GB" altLang="en-US" sz="1800" dirty="0" err="1"/>
              <a:t>Arsylwi</a:t>
            </a:r>
            <a:r>
              <a:rPr lang="en-GB" altLang="en-US" sz="1800" dirty="0"/>
              <a:t> </a:t>
            </a:r>
            <a:r>
              <a:rPr lang="en-GB" altLang="en-US" sz="1800" dirty="0" err="1"/>
              <a:t>symudiadau</a:t>
            </a:r>
            <a:r>
              <a:rPr lang="en-GB" altLang="en-US" sz="1800" dirty="0"/>
              <a:t>. </a:t>
            </a:r>
          </a:p>
          <a:p>
            <a:pPr eaLnBrk="1" hangingPunct="1"/>
            <a:r>
              <a:rPr lang="en-GB" altLang="en-US" sz="1800" dirty="0" err="1"/>
              <a:t>Gadael</a:t>
            </a:r>
            <a:r>
              <a:rPr lang="en-GB" altLang="en-US" sz="1800" dirty="0"/>
              <a:t> </a:t>
            </a:r>
            <a:r>
              <a:rPr lang="en-GB" altLang="en-US" sz="1800" dirty="0" err="1"/>
              <a:t>amser</a:t>
            </a:r>
            <a:r>
              <a:rPr lang="en-GB" altLang="en-US" sz="1800" dirty="0"/>
              <a:t> </a:t>
            </a:r>
            <a:r>
              <a:rPr lang="en-GB" altLang="en-US" sz="1800" dirty="0" err="1"/>
              <a:t>i’r</a:t>
            </a:r>
            <a:r>
              <a:rPr lang="en-GB" altLang="en-US" sz="1800" dirty="0"/>
              <a:t> ‘</a:t>
            </a:r>
            <a:r>
              <a:rPr lang="en-GB" altLang="en-US" sz="1800" dirty="0" err="1"/>
              <a:t>chwilota</a:t>
            </a:r>
            <a:r>
              <a:rPr lang="en-GB" altLang="en-US" sz="1800" dirty="0"/>
              <a:t>’ ac </a:t>
            </a:r>
            <a:r>
              <a:rPr lang="en-GB" altLang="en-US" sz="1800" dirty="0" err="1"/>
              <a:t>arbrofi</a:t>
            </a:r>
            <a:r>
              <a:rPr lang="en-GB" altLang="en-US" sz="1800" dirty="0"/>
              <a:t> </a:t>
            </a:r>
            <a:r>
              <a:rPr lang="en-GB" altLang="en-US" sz="1800" dirty="0" err="1"/>
              <a:t>i</a:t>
            </a:r>
            <a:r>
              <a:rPr lang="en-GB" altLang="en-US" sz="1800" dirty="0"/>
              <a:t> </a:t>
            </a:r>
            <a:r>
              <a:rPr lang="en-GB" altLang="en-US" sz="1800" dirty="0" err="1"/>
              <a:t>barhau</a:t>
            </a:r>
            <a:r>
              <a:rPr lang="en-GB" altLang="en-US" sz="1800" dirty="0"/>
              <a:t>.</a:t>
            </a:r>
          </a:p>
        </p:txBody>
      </p:sp>
      <p:sp>
        <p:nvSpPr>
          <p:cNvPr id="52228" name="Rectangle 3"/>
          <p:cNvSpPr txBox="1">
            <a:spLocks noChangeArrowheads="1"/>
          </p:cNvSpPr>
          <p:nvPr/>
        </p:nvSpPr>
        <p:spPr bwMode="auto">
          <a:xfrm>
            <a:off x="4211960" y="1268760"/>
            <a:ext cx="4650471" cy="463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ea typeface="ＭＳ Ｐゴシック" panose="020B0600070205080204" pitchFamily="34" charset="-128"/>
              </a:defRPr>
            </a:lvl1pPr>
            <a:lvl2pPr marL="685800" indent="-282575" defTabSz="45720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ea typeface="ＭＳ Ｐゴシック" panose="020B0600070205080204" pitchFamily="34" charset="-128"/>
              </a:defRPr>
            </a:lvl2pPr>
            <a:lvl3pPr marL="958850" indent="-228600" defTabSz="4572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ea typeface="ＭＳ Ｐゴシック" panose="020B0600070205080204" pitchFamily="34" charset="-128"/>
              </a:defRPr>
            </a:lvl3pPr>
            <a:lvl4pPr marL="1233488"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4pPr>
            <a:lvl5pPr marL="1508125"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9pPr>
          </a:lstStyle>
          <a:p>
            <a:pPr eaLnBrk="1" hangingPunct="1"/>
            <a:r>
              <a:rPr lang="en-GB" altLang="en-US" sz="2000" b="1" dirty="0">
                <a:solidFill>
                  <a:schemeClr val="tx1"/>
                </a:solidFill>
              </a:rPr>
              <a:t>Create an engaging outdoor  space.</a:t>
            </a:r>
          </a:p>
          <a:p>
            <a:pPr eaLnBrk="1" hangingPunct="1"/>
            <a:r>
              <a:rPr lang="en-GB" altLang="en-US" sz="2000" b="1" dirty="0">
                <a:solidFill>
                  <a:schemeClr val="tx1"/>
                </a:solidFill>
              </a:rPr>
              <a:t>Ensure there are opportunities to develop.</a:t>
            </a:r>
          </a:p>
          <a:p>
            <a:pPr eaLnBrk="1" hangingPunct="1"/>
            <a:r>
              <a:rPr lang="en-GB" altLang="en-US" sz="2000" b="1" dirty="0">
                <a:solidFill>
                  <a:schemeClr val="tx1"/>
                </a:solidFill>
              </a:rPr>
              <a:t>A playful environment.</a:t>
            </a:r>
          </a:p>
          <a:p>
            <a:pPr eaLnBrk="1" hangingPunct="1"/>
            <a:r>
              <a:rPr lang="en-GB" altLang="en-US" sz="2000" b="1" dirty="0">
                <a:solidFill>
                  <a:schemeClr val="tx1"/>
                </a:solidFill>
              </a:rPr>
              <a:t>Enabling investigation.</a:t>
            </a:r>
          </a:p>
          <a:p>
            <a:pPr eaLnBrk="1" hangingPunct="1"/>
            <a:r>
              <a:rPr lang="en-GB" altLang="en-US" sz="2000" b="1" dirty="0">
                <a:solidFill>
                  <a:schemeClr val="tx1"/>
                </a:solidFill>
              </a:rPr>
              <a:t>Be mindful of learning opportunities.</a:t>
            </a:r>
          </a:p>
          <a:p>
            <a:pPr eaLnBrk="1" hangingPunct="1"/>
            <a:r>
              <a:rPr lang="en-GB" altLang="en-US" sz="2000" b="1" dirty="0">
                <a:solidFill>
                  <a:schemeClr val="tx1"/>
                </a:solidFill>
              </a:rPr>
              <a:t>Observe physical movements.</a:t>
            </a:r>
          </a:p>
          <a:p>
            <a:pPr eaLnBrk="1" hangingPunct="1"/>
            <a:r>
              <a:rPr lang="en-GB" altLang="en-US" sz="2000" b="1" dirty="0">
                <a:solidFill>
                  <a:schemeClr val="tx1"/>
                </a:solidFill>
              </a:rPr>
              <a:t>Allow time to continue on an activity and for progression.</a:t>
            </a:r>
          </a:p>
        </p:txBody>
      </p:sp>
    </p:spTree>
    <p:extLst>
      <p:ext uri="{BB962C8B-B14F-4D97-AF65-F5344CB8AC3E}">
        <p14:creationId xmlns:p14="http://schemas.microsoft.com/office/powerpoint/2010/main" val="368965798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60" y="117701"/>
            <a:ext cx="8585200" cy="1028700"/>
          </a:xfrm>
        </p:spPr>
        <p:txBody>
          <a:bodyPr>
            <a:noAutofit/>
          </a:bodyPr>
          <a:lstStyle/>
          <a:p>
            <a:r>
              <a:rPr lang="en-GB" sz="4000" b="1" dirty="0" err="1">
                <a:solidFill>
                  <a:schemeClr val="accent5">
                    <a:lumMod val="75000"/>
                  </a:schemeClr>
                </a:solidFill>
              </a:rPr>
              <a:t>Amgylchedd</a:t>
            </a:r>
            <a:r>
              <a:rPr lang="en-GB" sz="4000" b="1" dirty="0">
                <a:solidFill>
                  <a:schemeClr val="accent5">
                    <a:lumMod val="75000"/>
                  </a:schemeClr>
                </a:solidFill>
              </a:rPr>
              <a:t> </a:t>
            </a:r>
            <a:r>
              <a:rPr lang="en-GB" sz="4000" b="1" dirty="0" err="1">
                <a:solidFill>
                  <a:schemeClr val="accent5">
                    <a:lumMod val="75000"/>
                  </a:schemeClr>
                </a:solidFill>
              </a:rPr>
              <a:t>effeithiol</a:t>
            </a:r>
            <a:r>
              <a:rPr lang="en-GB" sz="4000" b="1" dirty="0">
                <a:solidFill>
                  <a:schemeClr val="accent5">
                    <a:lumMod val="75000"/>
                  </a:schemeClr>
                </a:solidFill>
              </a:rPr>
              <a:t> </a:t>
            </a:r>
            <a:br>
              <a:rPr lang="en-GB" sz="4000" b="1" dirty="0">
                <a:solidFill>
                  <a:schemeClr val="accent5">
                    <a:lumMod val="75000"/>
                  </a:schemeClr>
                </a:solidFill>
              </a:rPr>
            </a:br>
            <a:r>
              <a:rPr lang="en-GB" sz="4000" b="1" dirty="0">
                <a:solidFill>
                  <a:schemeClr val="accent5">
                    <a:lumMod val="75000"/>
                  </a:schemeClr>
                </a:solidFill>
              </a:rPr>
              <a:t>Effective enabling environments</a:t>
            </a:r>
          </a:p>
        </p:txBody>
      </p:sp>
      <p:sp>
        <p:nvSpPr>
          <p:cNvPr id="4" name="Content Placeholder 3"/>
          <p:cNvSpPr>
            <a:spLocks noGrp="1"/>
          </p:cNvSpPr>
          <p:nvPr>
            <p:ph sz="half" idx="2"/>
          </p:nvPr>
        </p:nvSpPr>
        <p:spPr>
          <a:xfrm>
            <a:off x="4561640" y="1367088"/>
            <a:ext cx="4292600" cy="4858861"/>
          </a:xfrm>
        </p:spPr>
        <p:txBody>
          <a:bodyPr>
            <a:normAutofit/>
          </a:bodyPr>
          <a:lstStyle/>
          <a:p>
            <a:pPr marL="0" indent="0">
              <a:lnSpc>
                <a:spcPct val="80000"/>
              </a:lnSpc>
              <a:buNone/>
            </a:pPr>
            <a:r>
              <a:rPr lang="en-GB" altLang="en-US" sz="2400" dirty="0"/>
              <a:t>Somewhere that encourages:</a:t>
            </a:r>
          </a:p>
          <a:p>
            <a:pPr>
              <a:lnSpc>
                <a:spcPct val="80000"/>
              </a:lnSpc>
            </a:pPr>
            <a:r>
              <a:rPr lang="en-GB" altLang="en-US" sz="2400" dirty="0"/>
              <a:t>Inquisitiveness</a:t>
            </a:r>
          </a:p>
          <a:p>
            <a:pPr>
              <a:lnSpc>
                <a:spcPct val="80000"/>
              </a:lnSpc>
            </a:pPr>
            <a:r>
              <a:rPr lang="en-GB" altLang="en-US" sz="2400" dirty="0"/>
              <a:t>Making decisions</a:t>
            </a:r>
          </a:p>
          <a:p>
            <a:pPr>
              <a:lnSpc>
                <a:spcPct val="80000"/>
              </a:lnSpc>
            </a:pPr>
            <a:r>
              <a:rPr lang="en-GB" altLang="en-US" sz="2400" dirty="0"/>
              <a:t>Independent/ co-operative opportunities</a:t>
            </a:r>
          </a:p>
          <a:p>
            <a:pPr>
              <a:lnSpc>
                <a:spcPct val="80000"/>
              </a:lnSpc>
            </a:pPr>
            <a:r>
              <a:rPr lang="en-GB" altLang="en-US" sz="2400" dirty="0"/>
              <a:t>Problem solving</a:t>
            </a:r>
          </a:p>
          <a:p>
            <a:pPr>
              <a:lnSpc>
                <a:spcPct val="80000"/>
              </a:lnSpc>
            </a:pPr>
            <a:r>
              <a:rPr lang="en-GB" altLang="en-US" sz="2400" dirty="0"/>
              <a:t>Time management</a:t>
            </a:r>
          </a:p>
          <a:p>
            <a:pPr>
              <a:lnSpc>
                <a:spcPct val="80000"/>
              </a:lnSpc>
            </a:pPr>
            <a:r>
              <a:rPr lang="en-GB" altLang="en-US" sz="2400" dirty="0"/>
              <a:t>Develop at their own pace</a:t>
            </a:r>
          </a:p>
          <a:p>
            <a:pPr>
              <a:lnSpc>
                <a:spcPct val="80000"/>
              </a:lnSpc>
            </a:pPr>
            <a:r>
              <a:rPr lang="en-GB" altLang="en-US" sz="2400" dirty="0"/>
              <a:t>Learn social skills</a:t>
            </a:r>
          </a:p>
          <a:p>
            <a:pPr>
              <a:lnSpc>
                <a:spcPct val="80000"/>
              </a:lnSpc>
            </a:pPr>
            <a:r>
              <a:rPr lang="en-GB" altLang="en-US" sz="2400" dirty="0"/>
              <a:t>Develop cognitive, linguistic and physical skills </a:t>
            </a:r>
          </a:p>
          <a:p>
            <a:pPr>
              <a:lnSpc>
                <a:spcPct val="80000"/>
              </a:lnSpc>
            </a:pPr>
            <a:r>
              <a:rPr lang="en-GB" altLang="en-US" sz="2400" dirty="0"/>
              <a:t>Creativity</a:t>
            </a:r>
          </a:p>
        </p:txBody>
      </p:sp>
      <p:sp>
        <p:nvSpPr>
          <p:cNvPr id="5" name="Rectangle 3"/>
          <p:cNvSpPr>
            <a:spLocks noGrp="1" noChangeArrowheads="1"/>
          </p:cNvSpPr>
          <p:nvPr>
            <p:ph sz="half" idx="1"/>
          </p:nvPr>
        </p:nvSpPr>
        <p:spPr>
          <a:xfrm>
            <a:off x="289760" y="1340768"/>
            <a:ext cx="3672408" cy="4977482"/>
          </a:xfrm>
        </p:spPr>
        <p:txBody>
          <a:bodyPr rtlCol="0">
            <a:normAutofit/>
          </a:bodyPr>
          <a:lstStyle/>
          <a:p>
            <a:pPr marL="411480" indent="-308610" defTabSz="342905" fontAlgn="auto">
              <a:lnSpc>
                <a:spcPct val="90000"/>
              </a:lnSpc>
              <a:spcAft>
                <a:spcPts val="0"/>
              </a:spcAft>
              <a:buClr>
                <a:schemeClr val="tx1">
                  <a:shade val="95000"/>
                </a:schemeClr>
              </a:buClr>
              <a:buNone/>
              <a:defRPr/>
            </a:pPr>
            <a:r>
              <a:rPr lang="en-GB" altLang="en-US" sz="1800" dirty="0" err="1"/>
              <a:t>Lle</a:t>
            </a:r>
            <a:r>
              <a:rPr lang="en-GB" altLang="en-US" sz="1800" dirty="0"/>
              <a:t> </a:t>
            </a:r>
            <a:r>
              <a:rPr lang="en-GB" altLang="en-US" sz="1800" dirty="0" err="1"/>
              <a:t>sy’n</a:t>
            </a:r>
            <a:r>
              <a:rPr lang="en-GB" altLang="en-US" sz="1800" dirty="0"/>
              <a:t> </a:t>
            </a:r>
            <a:r>
              <a:rPr lang="en-GB" altLang="en-US" sz="1800" dirty="0" err="1"/>
              <a:t>annog</a:t>
            </a:r>
            <a:r>
              <a:rPr lang="en-GB" altLang="en-US" sz="1800" dirty="0"/>
              <a:t>:</a:t>
            </a:r>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Chwilfrydedd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Gwneud</a:t>
            </a:r>
            <a:r>
              <a:rPr lang="en-GB" altLang="en-US" sz="1800" dirty="0"/>
              <a:t> </a:t>
            </a:r>
            <a:r>
              <a:rPr lang="en-GB" altLang="en-US" sz="1800" dirty="0" err="1"/>
              <a:t>penderfyniadau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Gweithredu’n</a:t>
            </a:r>
            <a:r>
              <a:rPr lang="en-GB" altLang="en-US" sz="1800" dirty="0"/>
              <a:t> </a:t>
            </a:r>
            <a:r>
              <a:rPr lang="en-GB" altLang="en-US" sz="1800" dirty="0" err="1"/>
              <a:t>unigol</a:t>
            </a:r>
            <a:r>
              <a:rPr lang="en-GB" altLang="en-US" sz="1800" dirty="0"/>
              <a:t>/ </a:t>
            </a:r>
            <a:r>
              <a:rPr lang="en-GB" altLang="en-US" sz="1800" dirty="0" err="1"/>
              <a:t>gydag</a:t>
            </a:r>
            <a:r>
              <a:rPr lang="en-GB" altLang="en-US" sz="1800" dirty="0"/>
              <a:t> </a:t>
            </a:r>
            <a:r>
              <a:rPr lang="en-GB" altLang="en-US" sz="1800" dirty="0" err="1"/>
              <a:t>eraill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Datrys</a:t>
            </a:r>
            <a:r>
              <a:rPr lang="en-GB" altLang="en-US" sz="1800" dirty="0"/>
              <a:t> </a:t>
            </a:r>
            <a:r>
              <a:rPr lang="en-GB" altLang="en-US" sz="1800" dirty="0" err="1"/>
              <a:t>problemau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Trefnu</a:t>
            </a:r>
            <a:r>
              <a:rPr lang="en-GB" altLang="en-US" sz="1800" dirty="0"/>
              <a:t> </a:t>
            </a:r>
            <a:r>
              <a:rPr lang="en-GB" altLang="en-US" sz="1800" dirty="0" err="1"/>
              <a:t>amser</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Datblygu</a:t>
            </a:r>
            <a:r>
              <a:rPr lang="en-GB" altLang="en-US" sz="1800" dirty="0"/>
              <a:t> </a:t>
            </a:r>
            <a:r>
              <a:rPr lang="en-GB" altLang="en-US" sz="1800" dirty="0" err="1"/>
              <a:t>ar</a:t>
            </a:r>
            <a:r>
              <a:rPr lang="en-GB" altLang="en-US" sz="1800" dirty="0"/>
              <a:t> </a:t>
            </a:r>
            <a:r>
              <a:rPr lang="en-GB" altLang="en-US" sz="1800" dirty="0" err="1"/>
              <a:t>gyflymder</a:t>
            </a:r>
            <a:r>
              <a:rPr lang="en-GB" altLang="en-US" sz="1800" dirty="0"/>
              <a:t> </a:t>
            </a:r>
            <a:r>
              <a:rPr lang="en-GB" altLang="en-US" sz="1800" dirty="0" err="1"/>
              <a:t>eu</a:t>
            </a:r>
            <a:r>
              <a:rPr lang="en-GB" altLang="en-US" sz="1800" dirty="0"/>
              <a:t> </a:t>
            </a:r>
            <a:r>
              <a:rPr lang="en-GB" altLang="en-US" sz="1800" dirty="0" err="1"/>
              <a:t>hunan</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Dysgu</a:t>
            </a:r>
            <a:r>
              <a:rPr lang="en-GB" altLang="en-US" sz="1800" dirty="0"/>
              <a:t> am </a:t>
            </a:r>
            <a:r>
              <a:rPr lang="en-GB" altLang="en-US" sz="1800" dirty="0" err="1"/>
              <a:t>arferion</a:t>
            </a:r>
            <a:r>
              <a:rPr lang="en-GB" altLang="en-US" sz="1800" dirty="0"/>
              <a:t> </a:t>
            </a:r>
            <a:r>
              <a:rPr lang="en-GB" altLang="en-US" sz="1800" dirty="0" err="1"/>
              <a:t>cymdeithasol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Datblygiad</a:t>
            </a:r>
            <a:r>
              <a:rPr lang="en-GB" altLang="en-US" sz="1800" dirty="0"/>
              <a:t> o </a:t>
            </a:r>
            <a:r>
              <a:rPr lang="en-GB" altLang="en-US" sz="1800" dirty="0" err="1"/>
              <a:t>sgiliau</a:t>
            </a:r>
            <a:r>
              <a:rPr lang="en-GB" altLang="en-US" sz="1800" dirty="0"/>
              <a:t> </a:t>
            </a:r>
            <a:r>
              <a:rPr lang="en-GB" altLang="en-US" sz="1800" dirty="0" err="1"/>
              <a:t>gwybyddol</a:t>
            </a:r>
            <a:r>
              <a:rPr lang="en-GB" altLang="en-US" sz="1800" dirty="0"/>
              <a:t>, </a:t>
            </a:r>
            <a:r>
              <a:rPr lang="en-GB" altLang="en-US" sz="1800" dirty="0" err="1"/>
              <a:t>ieithyddol</a:t>
            </a:r>
            <a:r>
              <a:rPr lang="en-GB" altLang="en-US" sz="1800" dirty="0"/>
              <a:t> a </a:t>
            </a:r>
            <a:r>
              <a:rPr lang="en-GB" altLang="en-US" sz="1800" dirty="0" err="1"/>
              <a:t>chorfforol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Creadigrwydd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endParaRPr lang="en-GB" altLang="en-US" dirty="0"/>
          </a:p>
        </p:txBody>
      </p:sp>
    </p:spTree>
    <p:extLst>
      <p:ext uri="{BB962C8B-B14F-4D97-AF65-F5344CB8AC3E}">
        <p14:creationId xmlns:p14="http://schemas.microsoft.com/office/powerpoint/2010/main" val="1725463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1531" y="2258593"/>
            <a:ext cx="4536536" cy="2093181"/>
          </a:xfrm>
        </p:spPr>
        <p:txBody>
          <a:bodyPr/>
          <a:lstStyle/>
          <a:p>
            <a:r>
              <a:rPr lang="en-GB" altLang="en-US" b="1" dirty="0">
                <a:solidFill>
                  <a:srgbClr val="FF0000"/>
                </a:solidFill>
                <a:latin typeface="+mj-lt"/>
              </a:rPr>
              <a:t>Discuss how was the environment included in your lesson.</a:t>
            </a:r>
          </a:p>
          <a:p>
            <a:r>
              <a:rPr lang="en-GB" altLang="en-US" b="1" dirty="0">
                <a:solidFill>
                  <a:srgbClr val="FF0000"/>
                </a:solidFill>
                <a:latin typeface="+mj-lt"/>
              </a:rPr>
              <a:t>Enabling ? … for what?</a:t>
            </a:r>
          </a:p>
          <a:p>
            <a:pPr algn="ctr"/>
            <a:r>
              <a:rPr lang="en-US" b="1" dirty="0">
                <a:solidFill>
                  <a:srgbClr val="FF0000"/>
                </a:solidFill>
                <a:latin typeface="+mj-lt"/>
              </a:rPr>
              <a:t>What type of materials?</a:t>
            </a:r>
          </a:p>
          <a:p>
            <a:pPr algn="ctr"/>
            <a:r>
              <a:rPr lang="en-US" b="1" dirty="0">
                <a:solidFill>
                  <a:srgbClr val="FF0000"/>
                </a:solidFill>
                <a:latin typeface="+mj-lt"/>
              </a:rPr>
              <a:t>Placing – area &amp; space?</a:t>
            </a:r>
            <a:endParaRPr lang="en-US" altLang="en-US" b="1" dirty="0">
              <a:solidFill>
                <a:srgbClr val="FF0000"/>
              </a:solidFill>
              <a:latin typeface="+mj-lt"/>
            </a:endParaRPr>
          </a:p>
          <a:p>
            <a:pPr marL="0" indent="0">
              <a:buNone/>
            </a:pPr>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110617" y="1747180"/>
            <a:ext cx="3987012" cy="2093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72F5-A0FE-BC47-B198-A9BAD2729B3B}"/>
              </a:ext>
            </a:extLst>
          </p:cNvPr>
          <p:cNvSpPr>
            <a:spLocks noGrp="1"/>
          </p:cNvSpPr>
          <p:nvPr>
            <p:ph type="title"/>
          </p:nvPr>
        </p:nvSpPr>
        <p:spPr>
          <a:xfrm>
            <a:off x="5768" y="20676"/>
            <a:ext cx="8867328" cy="1143000"/>
          </a:xfrm>
        </p:spPr>
        <p:txBody>
          <a:bodyPr/>
          <a:lstStyle/>
          <a:p>
            <a:r>
              <a:rPr lang="en-US" b="1" dirty="0">
                <a:solidFill>
                  <a:schemeClr val="accent5">
                    <a:lumMod val="75000"/>
                  </a:schemeClr>
                </a:solidFill>
              </a:rPr>
              <a:t>Physical literacy - existentialism</a:t>
            </a:r>
          </a:p>
        </p:txBody>
      </p:sp>
      <p:sp>
        <p:nvSpPr>
          <p:cNvPr id="4" name="Content Placeholder 3">
            <a:extLst>
              <a:ext uri="{FF2B5EF4-FFF2-40B4-BE49-F238E27FC236}">
                <a16:creationId xmlns:a16="http://schemas.microsoft.com/office/drawing/2014/main" id="{0C7935D6-B15B-B14D-9420-72122187BB5B}"/>
              </a:ext>
            </a:extLst>
          </p:cNvPr>
          <p:cNvSpPr>
            <a:spLocks noGrp="1"/>
          </p:cNvSpPr>
          <p:nvPr>
            <p:ph sz="half" idx="2"/>
          </p:nvPr>
        </p:nvSpPr>
        <p:spPr>
          <a:xfrm>
            <a:off x="3635897" y="1163676"/>
            <a:ext cx="5050903" cy="3638550"/>
          </a:xfrm>
        </p:spPr>
        <p:txBody>
          <a:bodyPr>
            <a:noAutofit/>
          </a:bodyPr>
          <a:lstStyle/>
          <a:p>
            <a:r>
              <a:rPr lang="en-US" sz="2400" dirty="0"/>
              <a:t>We are created by our interactions with the world</a:t>
            </a:r>
          </a:p>
          <a:p>
            <a:r>
              <a:rPr lang="en-US" sz="2400" dirty="0"/>
              <a:t>The environment we create in the Foundation Phase is very important</a:t>
            </a:r>
          </a:p>
          <a:p>
            <a:r>
              <a:rPr lang="en-US" sz="2400" dirty="0"/>
              <a:t>The diversity of affordances in the natural environment encourages a wide range of physical actions and in so doing develops motor competency (</a:t>
            </a:r>
            <a:r>
              <a:rPr lang="en-US" sz="2400" dirty="0" err="1"/>
              <a:t>Fjortoft</a:t>
            </a:r>
            <a:r>
              <a:rPr lang="en-US" sz="2400" dirty="0"/>
              <a:t>, 2004)</a:t>
            </a:r>
          </a:p>
        </p:txBody>
      </p:sp>
      <p:pic>
        <p:nvPicPr>
          <p:cNvPr id="5" name="Picture 23" descr="ANd9GcQ0FBCws0HnI75waR0c6Mkj9NarRQMprpbs4jXCjmdLXRUkpFF-">
            <a:extLst>
              <a:ext uri="{FF2B5EF4-FFF2-40B4-BE49-F238E27FC236}">
                <a16:creationId xmlns:a16="http://schemas.microsoft.com/office/drawing/2014/main" id="{681A9555-5242-1743-AFC9-027DD89BC0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95" y="2265247"/>
            <a:ext cx="3385502" cy="253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947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4F68712-A8C1-4449-83F7-749551ABED5D}"/>
              </a:ext>
            </a:extLst>
          </p:cNvPr>
          <p:cNvSpPr/>
          <p:nvPr/>
        </p:nvSpPr>
        <p:spPr>
          <a:xfrm>
            <a:off x="514350" y="1604963"/>
            <a:ext cx="5829300" cy="372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Oval 5">
            <a:extLst>
              <a:ext uri="{FF2B5EF4-FFF2-40B4-BE49-F238E27FC236}">
                <a16:creationId xmlns:a16="http://schemas.microsoft.com/office/drawing/2014/main" id="{16D84891-B2BF-204A-8C24-C8AE72A674EE}"/>
              </a:ext>
            </a:extLst>
          </p:cNvPr>
          <p:cNvSpPr/>
          <p:nvPr/>
        </p:nvSpPr>
        <p:spPr>
          <a:xfrm>
            <a:off x="581436" y="1392340"/>
            <a:ext cx="2007908" cy="293366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Promoted Action</a:t>
            </a:r>
          </a:p>
          <a:p>
            <a:pPr algn="ctr"/>
            <a:endParaRPr lang="en-US" dirty="0">
              <a:solidFill>
                <a:sysClr val="windowText" lastClr="000000"/>
              </a:solidFill>
            </a:endParaRPr>
          </a:p>
        </p:txBody>
      </p:sp>
      <p:sp>
        <p:nvSpPr>
          <p:cNvPr id="7" name="Oval 6">
            <a:extLst>
              <a:ext uri="{FF2B5EF4-FFF2-40B4-BE49-F238E27FC236}">
                <a16:creationId xmlns:a16="http://schemas.microsoft.com/office/drawing/2014/main" id="{101E19B5-AF3B-0E4D-8F13-F2BF3EEDCC19}"/>
              </a:ext>
            </a:extLst>
          </p:cNvPr>
          <p:cNvSpPr/>
          <p:nvPr/>
        </p:nvSpPr>
        <p:spPr>
          <a:xfrm>
            <a:off x="4234070" y="1321906"/>
            <a:ext cx="2035038" cy="3004103"/>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Constrained Action</a:t>
            </a:r>
          </a:p>
        </p:txBody>
      </p:sp>
      <p:sp>
        <p:nvSpPr>
          <p:cNvPr id="8" name="Oval 7">
            <a:extLst>
              <a:ext uri="{FF2B5EF4-FFF2-40B4-BE49-F238E27FC236}">
                <a16:creationId xmlns:a16="http://schemas.microsoft.com/office/drawing/2014/main" id="{944D1AA1-DF71-0B47-8D6B-8C2EFDCC4A79}"/>
              </a:ext>
            </a:extLst>
          </p:cNvPr>
          <p:cNvSpPr/>
          <p:nvPr/>
        </p:nvSpPr>
        <p:spPr>
          <a:xfrm>
            <a:off x="2394189" y="984868"/>
            <a:ext cx="2035037" cy="3098521"/>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Free Action</a:t>
            </a:r>
          </a:p>
          <a:p>
            <a:pPr algn="ctr"/>
            <a:endParaRPr lang="en-US" dirty="0">
              <a:solidFill>
                <a:sysClr val="windowText" lastClr="000000"/>
              </a:solidFill>
            </a:endParaRPr>
          </a:p>
          <a:p>
            <a:pPr algn="ctr"/>
            <a:r>
              <a:rPr lang="en-US" dirty="0">
                <a:solidFill>
                  <a:sysClr val="windowText" lastClr="000000"/>
                </a:solidFill>
              </a:rPr>
              <a:t>(Children’s choices in any situation)</a:t>
            </a:r>
          </a:p>
        </p:txBody>
      </p:sp>
      <p:sp>
        <p:nvSpPr>
          <p:cNvPr id="9" name="TextBox 8">
            <a:extLst>
              <a:ext uri="{FF2B5EF4-FFF2-40B4-BE49-F238E27FC236}">
                <a16:creationId xmlns:a16="http://schemas.microsoft.com/office/drawing/2014/main" id="{93E0881A-A58D-D24F-B6D9-CFC004F63100}"/>
              </a:ext>
            </a:extLst>
          </p:cNvPr>
          <p:cNvSpPr txBox="1"/>
          <p:nvPr/>
        </p:nvSpPr>
        <p:spPr>
          <a:xfrm>
            <a:off x="6241979" y="397102"/>
            <a:ext cx="2800350" cy="923330"/>
          </a:xfrm>
          <a:prstGeom prst="rect">
            <a:avLst/>
          </a:prstGeom>
          <a:noFill/>
        </p:spPr>
        <p:txBody>
          <a:bodyPr wrap="square" rtlCol="0">
            <a:spAutoFit/>
          </a:bodyPr>
          <a:lstStyle/>
          <a:p>
            <a:r>
              <a:rPr lang="en-US" dirty="0"/>
              <a:t>(</a:t>
            </a:r>
            <a:r>
              <a:rPr lang="en-US" dirty="0" err="1"/>
              <a:t>Kytta</a:t>
            </a:r>
            <a:r>
              <a:rPr lang="en-US" dirty="0"/>
              <a:t>, 2004, p.182) as cited in Waters (2017, p.47) </a:t>
            </a:r>
          </a:p>
        </p:txBody>
      </p:sp>
      <p:sp>
        <p:nvSpPr>
          <p:cNvPr id="2" name="TextBox 1">
            <a:extLst>
              <a:ext uri="{FF2B5EF4-FFF2-40B4-BE49-F238E27FC236}">
                <a16:creationId xmlns:a16="http://schemas.microsoft.com/office/drawing/2014/main" id="{55A306B1-2685-EB42-ACAD-99956517D733}"/>
              </a:ext>
            </a:extLst>
          </p:cNvPr>
          <p:cNvSpPr txBox="1"/>
          <p:nvPr/>
        </p:nvSpPr>
        <p:spPr>
          <a:xfrm>
            <a:off x="2051720" y="4326009"/>
            <a:ext cx="2649492" cy="1200329"/>
          </a:xfrm>
          <a:prstGeom prst="rect">
            <a:avLst/>
          </a:prstGeom>
          <a:noFill/>
        </p:spPr>
        <p:txBody>
          <a:bodyPr wrap="square" rtlCol="0">
            <a:spAutoFit/>
          </a:bodyPr>
          <a:lstStyle/>
          <a:p>
            <a:pPr algn="ctr"/>
            <a:r>
              <a:rPr lang="en-US" dirty="0">
                <a:solidFill>
                  <a:sysClr val="windowText" lastClr="000000"/>
                </a:solidFill>
              </a:rPr>
              <a:t>Potential Affordances</a:t>
            </a:r>
          </a:p>
          <a:p>
            <a:pPr algn="ctr"/>
            <a:r>
              <a:rPr lang="en-US" dirty="0">
                <a:solidFill>
                  <a:sysClr val="windowText" lastClr="000000"/>
                </a:solidFill>
              </a:rPr>
              <a:t>Who &amp; What is present? </a:t>
            </a:r>
          </a:p>
          <a:p>
            <a:endParaRPr lang="en-US" dirty="0"/>
          </a:p>
        </p:txBody>
      </p:sp>
    </p:spTree>
    <p:extLst>
      <p:ext uri="{BB962C8B-B14F-4D97-AF65-F5344CB8AC3E}">
        <p14:creationId xmlns:p14="http://schemas.microsoft.com/office/powerpoint/2010/main" val="3999378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920E-4974-4813-81F9-15DA83DF521D}"/>
              </a:ext>
            </a:extLst>
          </p:cNvPr>
          <p:cNvSpPr>
            <a:spLocks noGrp="1"/>
          </p:cNvSpPr>
          <p:nvPr>
            <p:ph type="title"/>
          </p:nvPr>
        </p:nvSpPr>
        <p:spPr>
          <a:xfrm>
            <a:off x="-83368" y="125759"/>
            <a:ext cx="9227368" cy="1143000"/>
          </a:xfrm>
        </p:spPr>
        <p:txBody>
          <a:bodyPr/>
          <a:lstStyle/>
          <a:p>
            <a:r>
              <a:rPr lang="en-US" b="1" dirty="0">
                <a:solidFill>
                  <a:schemeClr val="accent5">
                    <a:lumMod val="75000"/>
                  </a:schemeClr>
                </a:solidFill>
              </a:rPr>
              <a:t>Codi </a:t>
            </a:r>
            <a:r>
              <a:rPr lang="en-US" b="1" dirty="0" err="1">
                <a:solidFill>
                  <a:schemeClr val="accent5">
                    <a:lumMod val="75000"/>
                  </a:schemeClr>
                </a:solidFill>
              </a:rPr>
              <a:t>hunan-fri</a:t>
            </a:r>
            <a:r>
              <a:rPr lang="en-US" b="1" dirty="0">
                <a:solidFill>
                  <a:schemeClr val="accent5">
                    <a:lumMod val="75000"/>
                  </a:schemeClr>
                </a:solidFill>
              </a:rPr>
              <a:t> / </a:t>
            </a:r>
            <a:br>
              <a:rPr lang="en-US" b="1" dirty="0">
                <a:solidFill>
                  <a:schemeClr val="accent5">
                    <a:lumMod val="75000"/>
                  </a:schemeClr>
                </a:solidFill>
              </a:rPr>
            </a:br>
            <a:r>
              <a:rPr lang="en-US" b="1" dirty="0">
                <a:solidFill>
                  <a:schemeClr val="accent5">
                    <a:lumMod val="75000"/>
                  </a:schemeClr>
                </a:solidFill>
              </a:rPr>
              <a:t>Raising self esteem </a:t>
            </a:r>
          </a:p>
        </p:txBody>
      </p:sp>
      <p:sp>
        <p:nvSpPr>
          <p:cNvPr id="3" name="Content Placeholder 2">
            <a:extLst>
              <a:ext uri="{FF2B5EF4-FFF2-40B4-BE49-F238E27FC236}">
                <a16:creationId xmlns:a16="http://schemas.microsoft.com/office/drawing/2014/main" id="{B8827CFF-0E77-4219-85B7-ED20C2448ECD}"/>
              </a:ext>
            </a:extLst>
          </p:cNvPr>
          <p:cNvSpPr>
            <a:spLocks noGrp="1"/>
          </p:cNvSpPr>
          <p:nvPr>
            <p:ph sz="half" idx="1"/>
          </p:nvPr>
        </p:nvSpPr>
        <p:spPr/>
        <p:txBody>
          <a:bodyPr vert="horz" wrap="square" lIns="68580" tIns="34290" rIns="68580" bIns="34290" numCol="1" rtlCol="0" anchor="t" anchorCtr="0" compatLnSpc="1">
            <a:prstTxWarp prst="textNoShape">
              <a:avLst/>
            </a:prstTxWarp>
            <a:normAutofit/>
          </a:bodyPr>
          <a:lstStyle/>
          <a:p>
            <a:r>
              <a:rPr lang="en-US" sz="3200" dirty="0" err="1"/>
              <a:t>Cyfranogiad</a:t>
            </a:r>
            <a:endParaRPr lang="en-US" sz="3200" dirty="0"/>
          </a:p>
          <a:p>
            <a:r>
              <a:rPr lang="en-US" sz="3200" dirty="0" err="1"/>
              <a:t>Cydweithrediad</a:t>
            </a:r>
            <a:endParaRPr lang="en-US" sz="3200" dirty="0"/>
          </a:p>
          <a:p>
            <a:r>
              <a:rPr lang="en-US" sz="3200" dirty="0" err="1"/>
              <a:t>Annibyniaeth</a:t>
            </a:r>
            <a:endParaRPr lang="en-US" sz="3200" dirty="0"/>
          </a:p>
          <a:p>
            <a:r>
              <a:rPr lang="en-US" sz="3200" dirty="0" err="1"/>
              <a:t>Grymuso</a:t>
            </a:r>
            <a:endParaRPr lang="en-US" sz="3200" dirty="0"/>
          </a:p>
          <a:p>
            <a:r>
              <a:rPr lang="en-US" sz="3200" dirty="0" err="1"/>
              <a:t>Ymreolaeth</a:t>
            </a:r>
            <a:endParaRPr lang="en-US" sz="3200" dirty="0"/>
          </a:p>
          <a:p>
            <a:r>
              <a:rPr lang="en-US" sz="3200" dirty="0"/>
              <a:t>...a </a:t>
            </a:r>
            <a:r>
              <a:rPr lang="en-US" sz="3200" dirty="0" err="1"/>
              <a:t>mwy</a:t>
            </a:r>
            <a:endParaRPr lang="en-US" sz="3200" dirty="0"/>
          </a:p>
        </p:txBody>
      </p:sp>
      <p:sp>
        <p:nvSpPr>
          <p:cNvPr id="4" name="Content Placeholder 3">
            <a:extLst>
              <a:ext uri="{FF2B5EF4-FFF2-40B4-BE49-F238E27FC236}">
                <a16:creationId xmlns:a16="http://schemas.microsoft.com/office/drawing/2014/main" id="{A432D199-86BB-4224-AC06-F746CACAC30F}"/>
              </a:ext>
            </a:extLst>
          </p:cNvPr>
          <p:cNvSpPr>
            <a:spLocks noGrp="1"/>
          </p:cNvSpPr>
          <p:nvPr>
            <p:ph sz="half" idx="2"/>
          </p:nvPr>
        </p:nvSpPr>
        <p:spPr>
          <a:xfrm>
            <a:off x="5135080" y="1466505"/>
            <a:ext cx="4038600" cy="4256432"/>
          </a:xfrm>
        </p:spPr>
        <p:txBody>
          <a:bodyPr vert="horz" wrap="square" lIns="68580" tIns="34290" rIns="68580" bIns="34290" numCol="1" rtlCol="0" anchor="t" anchorCtr="0" compatLnSpc="1">
            <a:prstTxWarp prst="textNoShape">
              <a:avLst/>
            </a:prstTxWarp>
            <a:noAutofit/>
          </a:bodyPr>
          <a:lstStyle/>
          <a:p>
            <a:r>
              <a:rPr lang="en-US" sz="3200" dirty="0"/>
              <a:t>Participation</a:t>
            </a:r>
          </a:p>
          <a:p>
            <a:r>
              <a:rPr lang="en-US" sz="3200" dirty="0"/>
              <a:t>Co-operation</a:t>
            </a:r>
          </a:p>
          <a:p>
            <a:r>
              <a:rPr lang="en-US" sz="3200" dirty="0"/>
              <a:t>Collaboration</a:t>
            </a:r>
          </a:p>
          <a:p>
            <a:r>
              <a:rPr lang="en-US" sz="3200" dirty="0"/>
              <a:t>Independence</a:t>
            </a:r>
          </a:p>
          <a:p>
            <a:r>
              <a:rPr lang="en-US" sz="3200" dirty="0"/>
              <a:t>Empowerment</a:t>
            </a:r>
          </a:p>
          <a:p>
            <a:r>
              <a:rPr lang="en-US" sz="3200" dirty="0"/>
              <a:t>Autonomy</a:t>
            </a:r>
          </a:p>
          <a:p>
            <a:r>
              <a:rPr lang="en-US" sz="3200" dirty="0"/>
              <a:t>...and more</a:t>
            </a:r>
          </a:p>
        </p:txBody>
      </p:sp>
    </p:spTree>
    <p:extLst>
      <p:ext uri="{BB962C8B-B14F-4D97-AF65-F5344CB8AC3E}">
        <p14:creationId xmlns:p14="http://schemas.microsoft.com/office/powerpoint/2010/main" val="3300652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0100" y="1628800"/>
            <a:ext cx="7543800" cy="4069080"/>
          </a:xfrm>
        </p:spPr>
        <p:txBody>
          <a:bodyPr>
            <a:noAutofit/>
          </a:bodyPr>
          <a:lstStyle/>
          <a:p>
            <a:pPr marL="0" indent="0" algn="ctr">
              <a:buNone/>
            </a:pPr>
            <a:r>
              <a:rPr lang="en-GB" sz="2700" dirty="0" err="1"/>
              <a:t>Fjortoft</a:t>
            </a:r>
            <a:r>
              <a:rPr lang="en-GB" sz="2700" dirty="0"/>
              <a:t> (2000) explored the learning effects from playing in a natural environment on motor development.   </a:t>
            </a:r>
            <a:r>
              <a:rPr lang="en-GB" sz="2700" dirty="0" err="1"/>
              <a:t>Grahn</a:t>
            </a:r>
            <a:r>
              <a:rPr lang="en-GB" sz="2700" dirty="0"/>
              <a:t> </a:t>
            </a:r>
            <a:r>
              <a:rPr lang="en-GB" sz="2700" i="1" dirty="0"/>
              <a:t>et al</a:t>
            </a:r>
            <a:r>
              <a:rPr lang="en-GB" sz="2700" dirty="0"/>
              <a:t>., (1997, cited in </a:t>
            </a:r>
            <a:r>
              <a:rPr lang="en-GB" sz="2700" dirty="0" err="1"/>
              <a:t>Fjortoft</a:t>
            </a:r>
            <a:r>
              <a:rPr lang="en-GB" sz="2700" dirty="0"/>
              <a:t>, 2000 and </a:t>
            </a:r>
            <a:r>
              <a:rPr lang="en-GB" sz="2700" dirty="0" err="1"/>
              <a:t>Mygind</a:t>
            </a:r>
            <a:r>
              <a:rPr lang="en-GB" sz="2700"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sz="2700" dirty="0"/>
          </a:p>
        </p:txBody>
      </p:sp>
      <p:sp>
        <p:nvSpPr>
          <p:cNvPr id="4" name="Title 1">
            <a:extLst>
              <a:ext uri="{FF2B5EF4-FFF2-40B4-BE49-F238E27FC236}">
                <a16:creationId xmlns:a16="http://schemas.microsoft.com/office/drawing/2014/main" id="{D9F8F680-A308-974F-A40D-5B77A5CB75E4}"/>
              </a:ext>
            </a:extLst>
          </p:cNvPr>
          <p:cNvSpPr>
            <a:spLocks noGrp="1"/>
          </p:cNvSpPr>
          <p:nvPr>
            <p:ph type="title"/>
          </p:nvPr>
        </p:nvSpPr>
        <p:spPr>
          <a:xfrm>
            <a:off x="457200" y="274638"/>
            <a:ext cx="8229600" cy="1143000"/>
          </a:xfrm>
        </p:spPr>
        <p:txBody>
          <a:bodyPr/>
          <a:lstStyle/>
          <a:p>
            <a:r>
              <a:rPr lang="en-GB" b="1" dirty="0">
                <a:solidFill>
                  <a:schemeClr val="accent5">
                    <a:lumMod val="75000"/>
                  </a:schemeClr>
                </a:solidFill>
              </a:rPr>
              <a:t>Developing motor skills</a:t>
            </a:r>
            <a:br>
              <a:rPr lang="en-GB" b="1" dirty="0">
                <a:solidFill>
                  <a:schemeClr val="accent5">
                    <a:lumMod val="75000"/>
                  </a:schemeClr>
                </a:solidFill>
              </a:rPr>
            </a:br>
            <a:r>
              <a:rPr lang="en-GB" b="1" dirty="0">
                <a:solidFill>
                  <a:schemeClr val="accent5">
                    <a:lumMod val="75000"/>
                  </a:schemeClr>
                </a:solidFill>
              </a:rPr>
              <a:t>in the outdoors</a:t>
            </a:r>
          </a:p>
        </p:txBody>
      </p:sp>
    </p:spTree>
    <p:extLst>
      <p:ext uri="{BB962C8B-B14F-4D97-AF65-F5344CB8AC3E}">
        <p14:creationId xmlns:p14="http://schemas.microsoft.com/office/powerpoint/2010/main" val="3619100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166" y="692696"/>
            <a:ext cx="8643667" cy="4510178"/>
          </a:xfrm>
        </p:spPr>
        <p:txBody>
          <a:bodyPr>
            <a:noAutofit/>
          </a:bodyPr>
          <a:lstStyle/>
          <a:p>
            <a:r>
              <a:rPr lang="en-GB" sz="2400" dirty="0" err="1"/>
              <a:t>Fjortoft</a:t>
            </a:r>
            <a:r>
              <a:rPr lang="en-GB" sz="2400" dirty="0"/>
              <a:t> (2004) maintains that the diversity of affordances in the natural environment encourages a wide range of physical actions and in so doing develops motor competency</a:t>
            </a:r>
          </a:p>
          <a:p>
            <a:pPr marL="0" indent="0">
              <a:buNone/>
            </a:pPr>
            <a:endParaRPr lang="en-GB" sz="2400" dirty="0"/>
          </a:p>
          <a:p>
            <a:r>
              <a:rPr lang="en-GB" sz="2400" dirty="0"/>
              <a:t>She highlights the importance of the environmental complexity and diversity in nature as an important influence on physically active play (</a:t>
            </a:r>
            <a:r>
              <a:rPr lang="en-GB" sz="2400" dirty="0" err="1"/>
              <a:t>Fjortoft</a:t>
            </a:r>
            <a:r>
              <a:rPr lang="en-GB" sz="2400" dirty="0"/>
              <a:t>, 2000, 2004).</a:t>
            </a:r>
          </a:p>
          <a:p>
            <a:endParaRPr lang="en-GB" sz="2400" dirty="0"/>
          </a:p>
          <a:p>
            <a:pPr marL="0" indent="0">
              <a:buNone/>
            </a:pPr>
            <a:r>
              <a:rPr lang="en-GB" sz="2000" i="1" dirty="0"/>
              <a:t>The above therefore aids to develop physical competence </a:t>
            </a:r>
            <a:r>
              <a:rPr lang="is-IS" sz="2000" i="1" dirty="0"/>
              <a:t>…which is an attribute of physical literacy</a:t>
            </a:r>
            <a:endParaRPr lang="en-US" sz="2000" i="1" dirty="0"/>
          </a:p>
        </p:txBody>
      </p:sp>
    </p:spTree>
    <p:extLst>
      <p:ext uri="{BB962C8B-B14F-4D97-AF65-F5344CB8AC3E}">
        <p14:creationId xmlns:p14="http://schemas.microsoft.com/office/powerpoint/2010/main" val="1867291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9EB1-3ED3-E948-93A6-AA2C000BA799}"/>
              </a:ext>
            </a:extLst>
          </p:cNvPr>
          <p:cNvSpPr>
            <a:spLocks noGrp="1"/>
          </p:cNvSpPr>
          <p:nvPr>
            <p:ph type="title"/>
          </p:nvPr>
        </p:nvSpPr>
        <p:spPr>
          <a:xfrm>
            <a:off x="2411760" y="274638"/>
            <a:ext cx="6732240" cy="1143000"/>
          </a:xfrm>
        </p:spPr>
        <p:txBody>
          <a:bodyPr/>
          <a:lstStyle/>
          <a:p>
            <a:r>
              <a:rPr lang="en-GB" sz="4000" b="1" dirty="0">
                <a:solidFill>
                  <a:schemeClr val="accent5">
                    <a:lumMod val="75000"/>
                  </a:schemeClr>
                </a:solidFill>
              </a:rPr>
              <a:t>What were the challenges of your activity?</a:t>
            </a:r>
          </a:p>
        </p:txBody>
      </p:sp>
      <p:sp>
        <p:nvSpPr>
          <p:cNvPr id="3" name="Content Placeholder 2">
            <a:extLst>
              <a:ext uri="{FF2B5EF4-FFF2-40B4-BE49-F238E27FC236}">
                <a16:creationId xmlns:a16="http://schemas.microsoft.com/office/drawing/2014/main" id="{5306D9DB-D0E2-7944-AEF9-9A5E7974F02D}"/>
              </a:ext>
            </a:extLst>
          </p:cNvPr>
          <p:cNvSpPr>
            <a:spLocks noGrp="1"/>
          </p:cNvSpPr>
          <p:nvPr>
            <p:ph idx="1"/>
          </p:nvPr>
        </p:nvSpPr>
        <p:spPr>
          <a:xfrm>
            <a:off x="1259632" y="2060847"/>
            <a:ext cx="7427168" cy="3456385"/>
          </a:xfrm>
        </p:spPr>
        <p:txBody>
          <a:bodyPr/>
          <a:lstStyle/>
          <a:p>
            <a:pPr marL="0" indent="0" algn="just">
              <a:spcBef>
                <a:spcPts val="1968"/>
              </a:spcBef>
              <a:buNone/>
            </a:pPr>
            <a:r>
              <a:rPr lang="en-GB" dirty="0"/>
              <a:t>Too difficult – physically demanding? </a:t>
            </a:r>
          </a:p>
          <a:p>
            <a:pPr marL="0" indent="0" algn="just">
              <a:spcBef>
                <a:spcPts val="1968"/>
              </a:spcBef>
              <a:buNone/>
            </a:pPr>
            <a:r>
              <a:rPr lang="en-GB" dirty="0"/>
              <a:t>The environment? Not enough variety / levels of ground to travel on?</a:t>
            </a:r>
          </a:p>
          <a:p>
            <a:pPr marL="0" indent="0" algn="just">
              <a:spcBef>
                <a:spcPts val="1968"/>
              </a:spcBef>
              <a:buNone/>
            </a:pPr>
            <a:r>
              <a:rPr lang="en-GB" dirty="0"/>
              <a:t>Not enough progression?</a:t>
            </a:r>
          </a:p>
          <a:p>
            <a:pPr marL="0" indent="0" algn="just">
              <a:spcBef>
                <a:spcPts val="1968"/>
              </a:spcBef>
              <a:buNone/>
            </a:pPr>
            <a:r>
              <a:rPr lang="en-GB" dirty="0"/>
              <a:t> Inclusion? Were all learners involved?</a:t>
            </a:r>
          </a:p>
        </p:txBody>
      </p:sp>
      <p:pic>
        <p:nvPicPr>
          <p:cNvPr id="4" name="Picture 3" descr="Graphical user interface&#10;&#10;Description automatically generated">
            <a:extLst>
              <a:ext uri="{FF2B5EF4-FFF2-40B4-BE49-F238E27FC236}">
                <a16:creationId xmlns:a16="http://schemas.microsoft.com/office/drawing/2014/main" id="{2AD98C82-F2BA-6646-801B-D678C5807608}"/>
              </a:ext>
            </a:extLst>
          </p:cNvPr>
          <p:cNvPicPr>
            <a:picLocks noChangeAspect="1"/>
          </p:cNvPicPr>
          <p:nvPr/>
        </p:nvPicPr>
        <p:blipFill rotWithShape="1">
          <a:blip r:embed="rId2">
            <a:extLst>
              <a:ext uri="{28A0092B-C50C-407E-A947-70E740481C1C}">
                <a14:useLocalDpi xmlns:a14="http://schemas.microsoft.com/office/drawing/2010/main" val="0"/>
              </a:ext>
            </a:extLst>
          </a:blip>
          <a:srcRect l="63250" t="32456" r="24710" b="52791"/>
          <a:stretch/>
        </p:blipFill>
        <p:spPr>
          <a:xfrm>
            <a:off x="0" y="1"/>
            <a:ext cx="2411760" cy="1667968"/>
          </a:xfrm>
          <a:prstGeom prst="rect">
            <a:avLst/>
          </a:prstGeom>
        </p:spPr>
      </p:pic>
      <p:sp>
        <p:nvSpPr>
          <p:cNvPr id="5" name="Heptagon 4">
            <a:extLst>
              <a:ext uri="{FF2B5EF4-FFF2-40B4-BE49-F238E27FC236}">
                <a16:creationId xmlns:a16="http://schemas.microsoft.com/office/drawing/2014/main" id="{7804AACD-BD81-014B-B118-67FB72EB188F}"/>
              </a:ext>
            </a:extLst>
          </p:cNvPr>
          <p:cNvSpPr/>
          <p:nvPr/>
        </p:nvSpPr>
        <p:spPr>
          <a:xfrm>
            <a:off x="323528" y="1954076"/>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1</a:t>
            </a:r>
          </a:p>
        </p:txBody>
      </p:sp>
      <p:sp>
        <p:nvSpPr>
          <p:cNvPr id="6" name="Heptagon 5">
            <a:extLst>
              <a:ext uri="{FF2B5EF4-FFF2-40B4-BE49-F238E27FC236}">
                <a16:creationId xmlns:a16="http://schemas.microsoft.com/office/drawing/2014/main" id="{FE81EA3E-A8F4-6A47-BE22-0085B9D18CC1}"/>
              </a:ext>
            </a:extLst>
          </p:cNvPr>
          <p:cNvSpPr/>
          <p:nvPr/>
        </p:nvSpPr>
        <p:spPr>
          <a:xfrm>
            <a:off x="287905" y="2960263"/>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2</a:t>
            </a:r>
          </a:p>
        </p:txBody>
      </p:sp>
      <p:sp>
        <p:nvSpPr>
          <p:cNvPr id="7" name="Heptagon 6">
            <a:extLst>
              <a:ext uri="{FF2B5EF4-FFF2-40B4-BE49-F238E27FC236}">
                <a16:creationId xmlns:a16="http://schemas.microsoft.com/office/drawing/2014/main" id="{CE990CD7-C4A7-C449-845F-43AB306C0140}"/>
              </a:ext>
            </a:extLst>
          </p:cNvPr>
          <p:cNvSpPr/>
          <p:nvPr/>
        </p:nvSpPr>
        <p:spPr>
          <a:xfrm>
            <a:off x="323528" y="4007112"/>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3</a:t>
            </a:r>
          </a:p>
        </p:txBody>
      </p:sp>
      <p:sp>
        <p:nvSpPr>
          <p:cNvPr id="8" name="Heptagon 7">
            <a:extLst>
              <a:ext uri="{FF2B5EF4-FFF2-40B4-BE49-F238E27FC236}">
                <a16:creationId xmlns:a16="http://schemas.microsoft.com/office/drawing/2014/main" id="{B313EF8E-CE5B-FC9A-3872-727BA7A9B335}"/>
              </a:ext>
            </a:extLst>
          </p:cNvPr>
          <p:cNvSpPr/>
          <p:nvPr/>
        </p:nvSpPr>
        <p:spPr>
          <a:xfrm>
            <a:off x="323528" y="4972637"/>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4</a:t>
            </a:r>
          </a:p>
        </p:txBody>
      </p:sp>
    </p:spTree>
    <p:extLst>
      <p:ext uri="{BB962C8B-B14F-4D97-AF65-F5344CB8AC3E}">
        <p14:creationId xmlns:p14="http://schemas.microsoft.com/office/powerpoint/2010/main" val="322744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your practical activities</a:t>
            </a:r>
          </a:p>
          <a:p>
            <a:r>
              <a:rPr lang="en-US" dirty="0"/>
              <a:t>Consider impact of the activities on …</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3638EE76-B402-4DB4-8E16-B6A698705A82}" type="slidenum">
              <a:rPr lang="en-US" altLang="en-US"/>
              <a:pPr/>
              <a:t>27</a:t>
            </a:fld>
            <a:endParaRPr lang="en-US" altLang="en-US"/>
          </a:p>
        </p:txBody>
      </p:sp>
      <p:sp>
        <p:nvSpPr>
          <p:cNvPr id="5124" name="Rectangle 4"/>
          <p:cNvSpPr>
            <a:spLocks noGrp="1" noChangeArrowheads="1"/>
          </p:cNvSpPr>
          <p:nvPr>
            <p:ph type="title"/>
          </p:nvPr>
        </p:nvSpPr>
        <p:spPr/>
        <p:txBody>
          <a:bodyPr/>
          <a:lstStyle/>
          <a:p>
            <a:r>
              <a:rPr lang="en-GB" altLang="en-US" sz="3600" dirty="0">
                <a:latin typeface="Berlin Sans FB" panose="020E0602020502020306" pitchFamily="34" charset="0"/>
              </a:rPr>
              <a:t>Gall </a:t>
            </a:r>
            <a:r>
              <a:rPr lang="en-GB" altLang="en-US" sz="3600" dirty="0" err="1">
                <a:latin typeface="Berlin Sans FB" panose="020E0602020502020306" pitchFamily="34" charset="0"/>
              </a:rPr>
              <a:t>pren</a:t>
            </a:r>
            <a:r>
              <a:rPr lang="en-GB" altLang="en-US" sz="3600" dirty="0">
                <a:latin typeface="Berlin Sans FB" panose="020E0602020502020306" pitchFamily="34" charset="0"/>
              </a:rPr>
              <a:t> </a:t>
            </a:r>
            <a:r>
              <a:rPr lang="en-GB" altLang="en-US" sz="3600" dirty="0" err="1">
                <a:latin typeface="Berlin Sans FB" panose="020E0602020502020306" pitchFamily="34" charset="0"/>
              </a:rPr>
              <a:t>fod</a:t>
            </a:r>
            <a:r>
              <a:rPr lang="en-GB" altLang="en-US" sz="3600" dirty="0">
                <a:latin typeface="Berlin Sans FB" panose="020E0602020502020306" pitchFamily="34" charset="0"/>
              </a:rPr>
              <a:t> </a:t>
            </a:r>
            <a:r>
              <a:rPr lang="en-GB" altLang="en-US" sz="3600" dirty="0" err="1">
                <a:latin typeface="Berlin Sans FB" panose="020E0602020502020306" pitchFamily="34" charset="0"/>
              </a:rPr>
              <a:t>yn</a:t>
            </a:r>
            <a:r>
              <a:rPr lang="en-GB" altLang="en-US" sz="3600" dirty="0">
                <a:latin typeface="Berlin Sans FB" panose="020E0602020502020306" pitchFamily="34" charset="0"/>
              </a:rPr>
              <a:t> </a:t>
            </a:r>
            <a:r>
              <a:rPr lang="en-GB" altLang="en-US" sz="3600" dirty="0" err="1">
                <a:latin typeface="Berlin Sans FB" panose="020E0602020502020306" pitchFamily="34" charset="0"/>
              </a:rPr>
              <a:t>wefreiddiol</a:t>
            </a:r>
            <a:r>
              <a:rPr lang="en-GB" altLang="en-US" sz="3600" dirty="0">
                <a:latin typeface="Berlin Sans FB" panose="020E0602020502020306" pitchFamily="34" charset="0"/>
              </a:rPr>
              <a:t>?</a:t>
            </a:r>
            <a:br>
              <a:rPr lang="en-GB" altLang="en-US" sz="3600" dirty="0">
                <a:latin typeface="Berlin Sans FB" panose="020E0602020502020306" pitchFamily="34" charset="0"/>
              </a:rPr>
            </a:br>
            <a:r>
              <a:rPr lang="en-GB" altLang="en-US" sz="3600" dirty="0">
                <a:latin typeface="Berlin Sans FB" panose="020E0602020502020306" pitchFamily="34" charset="0"/>
              </a:rPr>
              <a:t>                   Can wood really be inspiring?</a:t>
            </a:r>
            <a:endParaRPr lang="en-US" altLang="en-US" sz="3600" dirty="0">
              <a:latin typeface="Berlin Sans FB" panose="020E0602020502020306"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200" y="1454112"/>
            <a:ext cx="2362200" cy="23622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46" y="1524000"/>
            <a:ext cx="2619375" cy="174307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55500" y="4495800"/>
            <a:ext cx="2554754" cy="130872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9824" y="4114800"/>
            <a:ext cx="2106940" cy="1583532"/>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21924" y="1451893"/>
            <a:ext cx="1743075" cy="2619375"/>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4071268"/>
            <a:ext cx="2495550" cy="1838325"/>
          </a:xfrm>
          <a:prstGeom prst="rect">
            <a:avLst/>
          </a:prstGeom>
        </p:spPr>
      </p:pic>
      <p:sp>
        <p:nvSpPr>
          <p:cNvPr id="4" name="TextBox 3">
            <a:extLst>
              <a:ext uri="{FF2B5EF4-FFF2-40B4-BE49-F238E27FC236}">
                <a16:creationId xmlns:a16="http://schemas.microsoft.com/office/drawing/2014/main" id="{7648BB36-0B06-2E43-B7D1-E08396C14EF0}"/>
              </a:ext>
            </a:extLst>
          </p:cNvPr>
          <p:cNvSpPr txBox="1"/>
          <p:nvPr/>
        </p:nvSpPr>
        <p:spPr>
          <a:xfrm>
            <a:off x="457200" y="6172200"/>
            <a:ext cx="5257800" cy="461665"/>
          </a:xfrm>
          <a:prstGeom prst="rect">
            <a:avLst/>
          </a:prstGeom>
          <a:noFill/>
        </p:spPr>
        <p:txBody>
          <a:bodyPr wrap="square" rtlCol="0">
            <a:spAutoFit/>
          </a:bodyPr>
          <a:lstStyle/>
          <a:p>
            <a:r>
              <a:rPr lang="en-US" sz="2400" b="1" dirty="0">
                <a:solidFill>
                  <a:schemeClr val="bg1"/>
                </a:solidFill>
              </a:rPr>
              <a:t>Slides created by Jennings, 2020</a:t>
            </a:r>
            <a:r>
              <a:rPr lang="en-US" dirty="0"/>
              <a:t>. </a:t>
            </a:r>
          </a:p>
        </p:txBody>
      </p:sp>
    </p:spTree>
    <p:extLst>
      <p:ext uri="{BB962C8B-B14F-4D97-AF65-F5344CB8AC3E}">
        <p14:creationId xmlns:p14="http://schemas.microsoft.com/office/powerpoint/2010/main" val="3885247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Y Tu Allan           The Outdoors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38362" y="1600200"/>
            <a:ext cx="2590800" cy="25908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28</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341426">
            <a:off x="69491" y="2172798"/>
            <a:ext cx="3089742" cy="19256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004587">
            <a:off x="5713283" y="2303334"/>
            <a:ext cx="3019425" cy="1514475"/>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76600" y="4191000"/>
            <a:ext cx="2286000" cy="1564481"/>
          </a:xfrm>
          <a:prstGeom prst="rect">
            <a:avLst/>
          </a:prstGeom>
        </p:spPr>
      </p:pic>
    </p:spTree>
    <p:extLst>
      <p:ext uri="{BB962C8B-B14F-4D97-AF65-F5344CB8AC3E}">
        <p14:creationId xmlns:p14="http://schemas.microsoft.com/office/powerpoint/2010/main" val="877668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Berlin Sans FB" panose="020E0602020502020306" pitchFamily="34" charset="0"/>
              </a:rPr>
              <a:t>Syniadau</a:t>
            </a:r>
            <a:r>
              <a:rPr lang="en-GB" dirty="0">
                <a:latin typeface="Berlin Sans FB" panose="020E0602020502020306" pitchFamily="34" charset="0"/>
              </a:rPr>
              <a:t>                       Ideas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597971">
            <a:off x="381000" y="1447800"/>
            <a:ext cx="2160398" cy="2163763"/>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29</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13751">
            <a:off x="6607445" y="1635059"/>
            <a:ext cx="2252663" cy="236730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10000" y="1181550"/>
            <a:ext cx="1548014" cy="232365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65899" y="3352800"/>
            <a:ext cx="1447800" cy="2435664"/>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06918" y="3429000"/>
            <a:ext cx="1626947" cy="2435664"/>
          </a:xfrm>
          <a:prstGeom prst="rect">
            <a:avLst/>
          </a:prstGeom>
        </p:spPr>
      </p:pic>
    </p:spTree>
    <p:extLst>
      <p:ext uri="{BB962C8B-B14F-4D97-AF65-F5344CB8AC3E}">
        <p14:creationId xmlns:p14="http://schemas.microsoft.com/office/powerpoint/2010/main" val="1797654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Pethau</a:t>
            </a:r>
            <a:r>
              <a:rPr lang="en-GB" dirty="0">
                <a:latin typeface="Berlin Sans FB" panose="020E0602020502020306" pitchFamily="34" charset="0"/>
              </a:rPr>
              <a:t> </a:t>
            </a:r>
            <a:r>
              <a:rPr lang="en-GB" dirty="0" err="1">
                <a:latin typeface="Berlin Sans FB" panose="020E0602020502020306" pitchFamily="34" charset="0"/>
              </a:rPr>
              <a:t>i’w</a:t>
            </a:r>
            <a:r>
              <a:rPr lang="en-GB" dirty="0">
                <a:latin typeface="Berlin Sans FB" panose="020E0602020502020306" pitchFamily="34" charset="0"/>
              </a:rPr>
              <a:t> </a:t>
            </a:r>
            <a:r>
              <a:rPr lang="en-GB" dirty="0" err="1">
                <a:latin typeface="Berlin Sans FB" panose="020E0602020502020306" pitchFamily="34" charset="0"/>
              </a:rPr>
              <a:t>gwneud</a:t>
            </a:r>
            <a:r>
              <a:rPr lang="en-GB" dirty="0">
                <a:latin typeface="Berlin Sans FB" panose="020E0602020502020306" pitchFamily="34" charset="0"/>
              </a:rPr>
              <a:t>…  Things to make…</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768513">
            <a:off x="203742" y="1392239"/>
            <a:ext cx="1676400" cy="19050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30</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24048">
            <a:off x="6312847" y="1464336"/>
            <a:ext cx="2466975" cy="184785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5600" y="1600200"/>
            <a:ext cx="2514600" cy="25146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77203">
            <a:off x="621044" y="3719965"/>
            <a:ext cx="2346830" cy="189946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58996">
            <a:off x="5393196" y="3470811"/>
            <a:ext cx="1917454" cy="2223135"/>
          </a:xfrm>
          <a:prstGeom prst="rect">
            <a:avLst/>
          </a:prstGeom>
        </p:spPr>
      </p:pic>
    </p:spTree>
    <p:extLst>
      <p:ext uri="{BB962C8B-B14F-4D97-AF65-F5344CB8AC3E}">
        <p14:creationId xmlns:p14="http://schemas.microsoft.com/office/powerpoint/2010/main" val="2259756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a:latin typeface="Berlin Sans FB" panose="020E0602020502020306" pitchFamily="34" charset="0"/>
              </a:rPr>
              <a:t>Rhagor</a:t>
            </a:r>
            <a:r>
              <a:rPr lang="en-GB" sz="3600" dirty="0">
                <a:latin typeface="Berlin Sans FB" panose="020E0602020502020306" pitchFamily="34" charset="0"/>
              </a:rPr>
              <a:t> o </a:t>
            </a:r>
            <a:r>
              <a:rPr lang="en-GB" sz="3600" dirty="0" err="1">
                <a:latin typeface="Berlin Sans FB" panose="020E0602020502020306" pitchFamily="34" charset="0"/>
              </a:rPr>
              <a:t>syniadau</a:t>
            </a:r>
            <a:r>
              <a:rPr lang="en-GB" sz="3600" dirty="0">
                <a:latin typeface="Berlin Sans FB" panose="020E0602020502020306" pitchFamily="34" charset="0"/>
              </a:rPr>
              <a:t>…</a:t>
            </a:r>
            <a:br>
              <a:rPr lang="en-GB" sz="3600" dirty="0">
                <a:latin typeface="Berlin Sans FB" panose="020E0602020502020306" pitchFamily="34" charset="0"/>
              </a:rPr>
            </a:br>
            <a:r>
              <a:rPr lang="en-GB" sz="3600" dirty="0">
                <a:latin typeface="Berlin Sans FB" panose="020E0602020502020306" pitchFamily="34" charset="0"/>
              </a:rPr>
              <a:t>                 More ideas…</a:t>
            </a:r>
            <a:endParaRPr lang="en-US" sz="36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31</a:t>
            </a:fld>
            <a:endParaRPr lang="en-US" alt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326624"/>
            <a:ext cx="2228850" cy="2057400"/>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6325" y="3352800"/>
            <a:ext cx="3943350" cy="2567433"/>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 y="3733800"/>
            <a:ext cx="2667000" cy="200025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23658" y="1544300"/>
            <a:ext cx="2777142" cy="1679445"/>
          </a:xfrm>
          <a:prstGeom prst="rect">
            <a:avLst/>
          </a:prstGeom>
        </p:spPr>
      </p:pic>
      <p:pic>
        <p:nvPicPr>
          <p:cNvPr id="12" name="Content Placeholder 11"/>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90512" y="1367161"/>
            <a:ext cx="2912757" cy="2061839"/>
          </a:xfrm>
        </p:spPr>
      </p:pic>
    </p:spTree>
    <p:extLst>
      <p:ext uri="{BB962C8B-B14F-4D97-AF65-F5344CB8AC3E}">
        <p14:creationId xmlns:p14="http://schemas.microsoft.com/office/powerpoint/2010/main" val="27809886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bwMode="auto">
          <a:xfrm>
            <a:off x="8229600" y="6629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2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18AD5695-B070-4D17-B1BF-80D9266CDA93}" type="slidenum">
              <a:rPr lang="en-US" altLang="en-US" smtClean="0"/>
              <a:pPr/>
              <a:t>32</a:t>
            </a:fld>
            <a:endParaRPr lang="en-US"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752600"/>
            <a:ext cx="2667000" cy="3390708"/>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8400" y="1828800"/>
            <a:ext cx="2631871" cy="342899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2596" y="2675708"/>
            <a:ext cx="2698604" cy="313972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1800" y="457200"/>
            <a:ext cx="3167849" cy="1749990"/>
          </a:xfrm>
          <a:prstGeom prst="rect">
            <a:avLst/>
          </a:prstGeom>
        </p:spPr>
      </p:pic>
    </p:spTree>
    <p:extLst>
      <p:ext uri="{BB962C8B-B14F-4D97-AF65-F5344CB8AC3E}">
        <p14:creationId xmlns:p14="http://schemas.microsoft.com/office/powerpoint/2010/main" val="3400983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1278-3DDD-5543-A145-CC81B293CC11}"/>
              </a:ext>
            </a:extLst>
          </p:cNvPr>
          <p:cNvSpPr>
            <a:spLocks noGrp="1"/>
          </p:cNvSpPr>
          <p:nvPr>
            <p:ph type="title"/>
          </p:nvPr>
        </p:nvSpPr>
        <p:spPr/>
        <p:txBody>
          <a:bodyPr/>
          <a:lstStyle/>
          <a:p>
            <a:r>
              <a:rPr lang="en-US" sz="4000" b="1" dirty="0">
                <a:solidFill>
                  <a:schemeClr val="accent5">
                    <a:lumMod val="75000"/>
                  </a:schemeClr>
                </a:solidFill>
              </a:rPr>
              <a:t>Reading Map &amp; Solving Puzzles</a:t>
            </a:r>
            <a:endParaRPr lang="en-US" sz="4000" dirty="0"/>
          </a:p>
        </p:txBody>
      </p:sp>
      <p:sp>
        <p:nvSpPr>
          <p:cNvPr id="3" name="Content Placeholder 2">
            <a:extLst>
              <a:ext uri="{FF2B5EF4-FFF2-40B4-BE49-F238E27FC236}">
                <a16:creationId xmlns:a16="http://schemas.microsoft.com/office/drawing/2014/main" id="{3B11908F-917D-5343-B555-F8E5AD6AA19C}"/>
              </a:ext>
            </a:extLst>
          </p:cNvPr>
          <p:cNvSpPr>
            <a:spLocks noGrp="1"/>
          </p:cNvSpPr>
          <p:nvPr>
            <p:ph sz="half" idx="1"/>
          </p:nvPr>
        </p:nvSpPr>
        <p:spPr/>
        <p:txBody>
          <a:bodyPr/>
          <a:lstStyle/>
          <a:p>
            <a:r>
              <a:rPr lang="en-US" dirty="0"/>
              <a:t>Draw a map of site – (audit of site) or of one area from within the site. Label the affordances that can be provided in the different areas of the site. </a:t>
            </a:r>
          </a:p>
        </p:txBody>
      </p:sp>
      <p:sp>
        <p:nvSpPr>
          <p:cNvPr id="4" name="Content Placeholder 3">
            <a:extLst>
              <a:ext uri="{FF2B5EF4-FFF2-40B4-BE49-F238E27FC236}">
                <a16:creationId xmlns:a16="http://schemas.microsoft.com/office/drawing/2014/main" id="{4F3A4D11-C704-5849-BFA3-E8DA0D0E2BD5}"/>
              </a:ext>
            </a:extLst>
          </p:cNvPr>
          <p:cNvSpPr>
            <a:spLocks noGrp="1"/>
          </p:cNvSpPr>
          <p:nvPr>
            <p:ph sz="half" idx="2"/>
          </p:nvPr>
        </p:nvSpPr>
        <p:spPr/>
        <p:txBody>
          <a:bodyPr/>
          <a:lstStyle/>
          <a:p>
            <a:r>
              <a:rPr lang="en-US" dirty="0"/>
              <a:t>Place / find the control areas noted on your map. </a:t>
            </a:r>
          </a:p>
          <a:p>
            <a:r>
              <a:rPr lang="en-US" dirty="0"/>
              <a:t>Solve the challenges!</a:t>
            </a:r>
          </a:p>
        </p:txBody>
      </p:sp>
    </p:spTree>
    <p:extLst>
      <p:ext uri="{BB962C8B-B14F-4D97-AF65-F5344CB8AC3E}">
        <p14:creationId xmlns:p14="http://schemas.microsoft.com/office/powerpoint/2010/main" val="22579986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164590"/>
            <a:ext cx="5573934" cy="4528819"/>
          </a:xfrm>
          <a:prstGeom prst="rect">
            <a:avLst/>
          </a:prstGeom>
          <a:noFill/>
        </p:spPr>
      </p:pic>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
        <p:nvSpPr>
          <p:cNvPr id="9" name="TextBox 8">
            <a:extLst>
              <a:ext uri="{FF2B5EF4-FFF2-40B4-BE49-F238E27FC236}">
                <a16:creationId xmlns:a16="http://schemas.microsoft.com/office/drawing/2014/main" id="{40010FF1-F94D-4227-08CA-BAFD15E507EC}"/>
              </a:ext>
            </a:extLst>
          </p:cNvPr>
          <p:cNvSpPr txBox="1"/>
          <p:nvPr/>
        </p:nvSpPr>
        <p:spPr>
          <a:xfrm>
            <a:off x="539552" y="260648"/>
            <a:ext cx="7488832" cy="646331"/>
          </a:xfrm>
          <a:prstGeom prst="rect">
            <a:avLst/>
          </a:prstGeom>
          <a:noFill/>
        </p:spPr>
        <p:txBody>
          <a:bodyPr wrap="square" rtlCol="0">
            <a:spAutoFit/>
          </a:bodyPr>
          <a:lstStyle/>
          <a:p>
            <a:r>
              <a:rPr lang="en-GB" sz="3600" b="1" dirty="0">
                <a:solidFill>
                  <a:schemeClr val="accent5">
                    <a:lumMod val="75000"/>
                  </a:schemeClr>
                </a:solidFill>
                <a:latin typeface="Myriad Pro"/>
              </a:rPr>
              <a:t>Adventure Course / </a:t>
            </a:r>
            <a:r>
              <a:rPr lang="en-GB" sz="3600" b="1" dirty="0" err="1">
                <a:solidFill>
                  <a:schemeClr val="accent5">
                    <a:lumMod val="75000"/>
                  </a:schemeClr>
                </a:solidFill>
                <a:latin typeface="Myriad Pro"/>
              </a:rPr>
              <a:t>Cwrs</a:t>
            </a:r>
            <a:r>
              <a:rPr lang="en-GB" sz="3600" b="1" dirty="0">
                <a:solidFill>
                  <a:schemeClr val="accent5">
                    <a:lumMod val="75000"/>
                  </a:schemeClr>
                </a:solidFill>
                <a:latin typeface="Myriad Pro"/>
              </a:rPr>
              <a:t> </a:t>
            </a:r>
            <a:r>
              <a:rPr lang="en-GB" sz="3600" b="1" dirty="0" err="1">
                <a:solidFill>
                  <a:schemeClr val="accent5">
                    <a:lumMod val="75000"/>
                  </a:schemeClr>
                </a:solidFill>
                <a:latin typeface="Myriad Pro"/>
              </a:rPr>
              <a:t>Rwystr</a:t>
            </a:r>
            <a:endParaRPr lang="en-GB" sz="3600" b="1" dirty="0">
              <a:solidFill>
                <a:schemeClr val="accent5">
                  <a:lumMod val="75000"/>
                </a:schemeClr>
              </a:solidFill>
              <a:latin typeface="Myriad Pro"/>
            </a:endParaRPr>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A6C0-96BE-834B-A4F1-EB2392E01083}"/>
              </a:ext>
            </a:extLst>
          </p:cNvPr>
          <p:cNvSpPr>
            <a:spLocks noGrp="1"/>
          </p:cNvSpPr>
          <p:nvPr>
            <p:ph type="title"/>
          </p:nvPr>
        </p:nvSpPr>
        <p:spPr>
          <a:xfrm>
            <a:off x="457200" y="0"/>
            <a:ext cx="8229600" cy="1143000"/>
          </a:xfrm>
        </p:spPr>
        <p:txBody>
          <a:bodyPr/>
          <a:lstStyle/>
          <a:p>
            <a:r>
              <a:rPr lang="en-US" sz="3800" dirty="0" err="1"/>
              <a:t>Symud</a:t>
            </a:r>
            <a:r>
              <a:rPr lang="en-US" sz="3800" dirty="0"/>
              <a:t> </a:t>
            </a:r>
            <a:r>
              <a:rPr lang="en-US" sz="3800" dirty="0" err="1"/>
              <a:t>Sylfaenol</a:t>
            </a:r>
            <a:r>
              <a:rPr lang="en-US" sz="3800" dirty="0"/>
              <a:t> / Basic Movement</a:t>
            </a:r>
          </a:p>
        </p:txBody>
      </p:sp>
      <p:sp>
        <p:nvSpPr>
          <p:cNvPr id="3" name="Content Placeholder 2">
            <a:extLst>
              <a:ext uri="{FF2B5EF4-FFF2-40B4-BE49-F238E27FC236}">
                <a16:creationId xmlns:a16="http://schemas.microsoft.com/office/drawing/2014/main" id="{86CB167A-8F5D-0844-B721-FE6C26395427}"/>
              </a:ext>
            </a:extLst>
          </p:cNvPr>
          <p:cNvSpPr>
            <a:spLocks noGrp="1"/>
          </p:cNvSpPr>
          <p:nvPr>
            <p:ph sz="half" idx="1"/>
          </p:nvPr>
        </p:nvSpPr>
        <p:spPr>
          <a:xfrm>
            <a:off x="179512" y="1375306"/>
            <a:ext cx="4316288" cy="3989040"/>
          </a:xfrm>
        </p:spPr>
        <p:txBody>
          <a:bodyPr/>
          <a:lstStyle/>
          <a:p>
            <a:r>
              <a:rPr lang="en-US" dirty="0" err="1"/>
              <a:t>Defnydd</a:t>
            </a:r>
            <a:r>
              <a:rPr lang="en-US" dirty="0"/>
              <a:t> o </a:t>
            </a:r>
            <a:r>
              <a:rPr lang="en-US" dirty="0" err="1"/>
              <a:t>ofod</a:t>
            </a:r>
            <a:endParaRPr lang="en-US" dirty="0"/>
          </a:p>
          <a:p>
            <a:r>
              <a:rPr lang="en-US" dirty="0" err="1"/>
              <a:t>Symudiadau</a:t>
            </a:r>
            <a:r>
              <a:rPr lang="en-US" dirty="0"/>
              <a:t> </a:t>
            </a:r>
            <a:r>
              <a:rPr lang="en-US" dirty="0" err="1"/>
              <a:t>corfforol</a:t>
            </a:r>
            <a:endParaRPr lang="en-US" dirty="0"/>
          </a:p>
          <a:p>
            <a:r>
              <a:rPr lang="en-US" dirty="0" err="1"/>
              <a:t>Gweithgareddau</a:t>
            </a:r>
            <a:r>
              <a:rPr lang="en-US" dirty="0"/>
              <a:t> </a:t>
            </a:r>
            <a:r>
              <a:rPr lang="en-US" dirty="0" err="1"/>
              <a:t>gyda</a:t>
            </a:r>
            <a:r>
              <a:rPr lang="en-US" dirty="0"/>
              <a:t> offer</a:t>
            </a:r>
          </a:p>
          <a:p>
            <a:r>
              <a:rPr lang="en-US" dirty="0" err="1"/>
              <a:t>Cydsymud</a:t>
            </a:r>
            <a:r>
              <a:rPr lang="en-US" dirty="0"/>
              <a:t> </a:t>
            </a:r>
            <a:r>
              <a:rPr lang="en-US" dirty="0" err="1"/>
              <a:t>llaw-llygad</a:t>
            </a:r>
            <a:endParaRPr lang="en-US" dirty="0"/>
          </a:p>
          <a:p>
            <a:r>
              <a:rPr lang="en-US" dirty="0" err="1"/>
              <a:t>Sgiliau</a:t>
            </a:r>
            <a:r>
              <a:rPr lang="en-US" dirty="0"/>
              <a:t> </a:t>
            </a:r>
            <a:r>
              <a:rPr lang="en-US" dirty="0" err="1"/>
              <a:t>llawdrin</a:t>
            </a:r>
            <a:r>
              <a:rPr lang="en-US" dirty="0"/>
              <a:t> </a:t>
            </a:r>
            <a:r>
              <a:rPr lang="en-US" dirty="0" err="1"/>
              <a:t>manwl</a:t>
            </a:r>
            <a:endParaRPr lang="en-US" dirty="0"/>
          </a:p>
          <a:p>
            <a:r>
              <a:rPr lang="en-US" dirty="0" err="1"/>
              <a:t>Sgiliau</a:t>
            </a:r>
            <a:r>
              <a:rPr lang="en-US" dirty="0"/>
              <a:t> </a:t>
            </a:r>
            <a:r>
              <a:rPr lang="en-US" dirty="0" err="1"/>
              <a:t>llawdrin</a:t>
            </a:r>
            <a:r>
              <a:rPr lang="en-US" dirty="0"/>
              <a:t> bras / </a:t>
            </a:r>
            <a:r>
              <a:rPr lang="en-US" dirty="0" err="1"/>
              <a:t>mawr</a:t>
            </a:r>
            <a:r>
              <a:rPr lang="en-US" dirty="0"/>
              <a:t> </a:t>
            </a:r>
          </a:p>
        </p:txBody>
      </p:sp>
      <p:sp>
        <p:nvSpPr>
          <p:cNvPr id="4" name="Content Placeholder 3">
            <a:extLst>
              <a:ext uri="{FF2B5EF4-FFF2-40B4-BE49-F238E27FC236}">
                <a16:creationId xmlns:a16="http://schemas.microsoft.com/office/drawing/2014/main" id="{6FB88730-3EF4-1B4F-A845-6A2E872A56ED}"/>
              </a:ext>
            </a:extLst>
          </p:cNvPr>
          <p:cNvSpPr>
            <a:spLocks noGrp="1"/>
          </p:cNvSpPr>
          <p:nvPr>
            <p:ph sz="half" idx="2"/>
          </p:nvPr>
        </p:nvSpPr>
        <p:spPr>
          <a:xfrm>
            <a:off x="4827712" y="1379012"/>
            <a:ext cx="4211960" cy="3989040"/>
          </a:xfrm>
        </p:spPr>
        <p:txBody>
          <a:bodyPr/>
          <a:lstStyle/>
          <a:p>
            <a:r>
              <a:rPr lang="en-US" dirty="0"/>
              <a:t>Use of space</a:t>
            </a:r>
          </a:p>
          <a:p>
            <a:r>
              <a:rPr lang="en-US" dirty="0"/>
              <a:t>Use of body</a:t>
            </a:r>
          </a:p>
          <a:p>
            <a:r>
              <a:rPr lang="en-US" dirty="0"/>
              <a:t>Activities with small apparatus</a:t>
            </a:r>
          </a:p>
          <a:p>
            <a:r>
              <a:rPr lang="en-US" dirty="0"/>
              <a:t>Hand–eye coordination</a:t>
            </a:r>
          </a:p>
          <a:p>
            <a:r>
              <a:rPr lang="en-US" dirty="0"/>
              <a:t>Fine manipulative skills</a:t>
            </a:r>
          </a:p>
          <a:p>
            <a:r>
              <a:rPr lang="en-US" dirty="0"/>
              <a:t>Gross manipulative skills</a:t>
            </a:r>
          </a:p>
        </p:txBody>
      </p:sp>
    </p:spTree>
    <p:extLst>
      <p:ext uri="{BB962C8B-B14F-4D97-AF65-F5344CB8AC3E}">
        <p14:creationId xmlns:p14="http://schemas.microsoft.com/office/powerpoint/2010/main" val="2886238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Cynnwys</a:t>
            </a:r>
            <a:r>
              <a:rPr lang="en-US" dirty="0"/>
              <a:t> </a:t>
            </a:r>
            <a:r>
              <a:rPr lang="en-US" dirty="0" err="1"/>
              <a:t>Sesiwn</a:t>
            </a:r>
            <a:r>
              <a:rPr lang="en-US" dirty="0"/>
              <a:t> </a:t>
            </a:r>
            <a:r>
              <a:rPr lang="en-US" dirty="0" err="1"/>
              <a:t>Ymarferol</a:t>
            </a:r>
            <a:r>
              <a:rPr lang="en-US" dirty="0"/>
              <a:t>  </a:t>
            </a:r>
            <a:br>
              <a:rPr lang="en-US" dirty="0"/>
            </a:br>
            <a:r>
              <a:rPr lang="en-US" dirty="0"/>
              <a:t>Content of Practical Session</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5724128" y="1600201"/>
            <a:ext cx="2962672" cy="3917032"/>
          </a:xfrm>
        </p:spPr>
        <p:txBody>
          <a:bodyPr/>
          <a:lstStyle/>
          <a:p>
            <a:r>
              <a:rPr lang="en-US" dirty="0"/>
              <a:t>Balance</a:t>
            </a:r>
          </a:p>
          <a:p>
            <a:r>
              <a:rPr lang="en-US" dirty="0"/>
              <a:t>Hop</a:t>
            </a:r>
          </a:p>
          <a:p>
            <a:r>
              <a:rPr lang="en-US" dirty="0"/>
              <a:t>Jump</a:t>
            </a:r>
          </a:p>
          <a:p>
            <a:r>
              <a:rPr lang="en-US" dirty="0"/>
              <a:t>Throw</a:t>
            </a:r>
          </a:p>
          <a:p>
            <a:r>
              <a:rPr lang="en-US" dirty="0"/>
              <a:t>Catch</a:t>
            </a:r>
          </a:p>
          <a:p>
            <a:r>
              <a:rPr lang="en-US" dirty="0"/>
              <a:t>Kick</a:t>
            </a:r>
          </a:p>
          <a:p>
            <a:r>
              <a:rPr lang="en-US" dirty="0"/>
              <a:t>Climb</a:t>
            </a:r>
          </a:p>
        </p:txBody>
      </p:sp>
      <p:sp>
        <p:nvSpPr>
          <p:cNvPr id="5" name="Content Placeholder 3">
            <a:extLst>
              <a:ext uri="{FF2B5EF4-FFF2-40B4-BE49-F238E27FC236}">
                <a16:creationId xmlns:a16="http://schemas.microsoft.com/office/drawing/2014/main" id="{4975152E-3572-F449-9648-3347C493171E}"/>
              </a:ext>
            </a:extLst>
          </p:cNvPr>
          <p:cNvSpPr txBox="1">
            <a:spLocks/>
          </p:cNvSpPr>
          <p:nvPr/>
        </p:nvSpPr>
        <p:spPr bwMode="auto">
          <a:xfrm>
            <a:off x="755576" y="1634361"/>
            <a:ext cx="296267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Cydbwysedd</a:t>
            </a:r>
            <a:endParaRPr lang="en-US" dirty="0"/>
          </a:p>
          <a:p>
            <a:pPr eaLnBrk="1" hangingPunct="1"/>
            <a:r>
              <a:rPr lang="en-US" dirty="0"/>
              <a:t>Hop</a:t>
            </a:r>
          </a:p>
          <a:p>
            <a:pPr eaLnBrk="1" hangingPunct="1"/>
            <a:r>
              <a:rPr lang="en-US" dirty="0" err="1"/>
              <a:t>Neidio</a:t>
            </a:r>
            <a:endParaRPr lang="en-US" dirty="0"/>
          </a:p>
          <a:p>
            <a:pPr eaLnBrk="1" hangingPunct="1"/>
            <a:r>
              <a:rPr lang="en-US" dirty="0" err="1"/>
              <a:t>Taflu</a:t>
            </a:r>
            <a:endParaRPr lang="en-US" dirty="0"/>
          </a:p>
          <a:p>
            <a:pPr eaLnBrk="1" hangingPunct="1"/>
            <a:r>
              <a:rPr lang="en-US" dirty="0"/>
              <a:t>Dal</a:t>
            </a:r>
          </a:p>
          <a:p>
            <a:pPr eaLnBrk="1" hangingPunct="1"/>
            <a:r>
              <a:rPr lang="en-US" dirty="0" err="1"/>
              <a:t>Cic</a:t>
            </a:r>
            <a:endParaRPr lang="en-US" dirty="0"/>
          </a:p>
          <a:p>
            <a:pPr eaLnBrk="1" hangingPunct="1"/>
            <a:r>
              <a:rPr lang="en-US" dirty="0" err="1"/>
              <a:t>Dringo</a:t>
            </a:r>
            <a:endParaRPr lang="en-US" dirty="0"/>
          </a:p>
        </p:txBody>
      </p:sp>
    </p:spTree>
    <p:extLst>
      <p:ext uri="{BB962C8B-B14F-4D97-AF65-F5344CB8AC3E}">
        <p14:creationId xmlns:p14="http://schemas.microsoft.com/office/powerpoint/2010/main" val="17418243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98604" y="5007441"/>
            <a:ext cx="2459753" cy="1844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644" y="4861693"/>
            <a:ext cx="2773574" cy="1844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C39334C5-E2B3-5E49-B13F-EEF334CC4D04}"/>
              </a:ext>
            </a:extLst>
          </p:cNvPr>
          <p:cNvSpPr txBox="1"/>
          <p:nvPr/>
        </p:nvSpPr>
        <p:spPr>
          <a:xfrm>
            <a:off x="219331" y="185735"/>
            <a:ext cx="8225069" cy="584775"/>
          </a:xfrm>
          <a:prstGeom prst="rect">
            <a:avLst/>
          </a:prstGeom>
          <a:noFill/>
        </p:spPr>
        <p:txBody>
          <a:bodyPr wrap="square" rtlCol="0">
            <a:spAutoFit/>
          </a:bodyPr>
          <a:lstStyle/>
          <a:p>
            <a:pPr algn="ctr"/>
            <a:r>
              <a:rPr lang="en-US" sz="3200" b="1" dirty="0">
                <a:solidFill>
                  <a:schemeClr val="accent5">
                    <a:lumMod val="75000"/>
                  </a:schemeClr>
                </a:solidFill>
              </a:rPr>
              <a:t>Practical Activities to choose from</a:t>
            </a:r>
          </a:p>
        </p:txBody>
      </p:sp>
      <p:sp>
        <p:nvSpPr>
          <p:cNvPr id="4" name="TextBox 3">
            <a:extLst>
              <a:ext uri="{FF2B5EF4-FFF2-40B4-BE49-F238E27FC236}">
                <a16:creationId xmlns:a16="http://schemas.microsoft.com/office/drawing/2014/main" id="{7A353253-9062-EF4D-B90F-000F86E0C93E}"/>
              </a:ext>
            </a:extLst>
          </p:cNvPr>
          <p:cNvSpPr txBox="1"/>
          <p:nvPr/>
        </p:nvSpPr>
        <p:spPr>
          <a:xfrm>
            <a:off x="235363" y="843677"/>
            <a:ext cx="8707430" cy="4247317"/>
          </a:xfrm>
          <a:prstGeom prst="rect">
            <a:avLst/>
          </a:prstGeom>
          <a:noFill/>
        </p:spPr>
        <p:txBody>
          <a:bodyPr wrap="square" rtlCol="0">
            <a:spAutoFit/>
          </a:bodyPr>
          <a:lstStyle/>
          <a:p>
            <a:r>
              <a:rPr lang="en-US" sz="2400" dirty="0"/>
              <a:t>1</a:t>
            </a:r>
            <a:r>
              <a:rPr lang="en-US" sz="2800" dirty="0"/>
              <a:t>. Nature Olympics (from Nature Fun and Play) make a circuit for a friend</a:t>
            </a:r>
          </a:p>
          <a:p>
            <a:r>
              <a:rPr lang="en-US" sz="2800" dirty="0"/>
              <a:t>2. Build and make a Camp Fire for the group</a:t>
            </a:r>
          </a:p>
          <a:p>
            <a:r>
              <a:rPr lang="en-US" sz="2800" dirty="0"/>
              <a:t>3. Weave blanket &amp; complete with natural objects</a:t>
            </a:r>
          </a:p>
          <a:p>
            <a:r>
              <a:rPr lang="en-US" sz="2800" dirty="0"/>
              <a:t>4. Quiz / Treasure Trail using QR codes &amp; self-made maps</a:t>
            </a:r>
          </a:p>
          <a:p>
            <a:r>
              <a:rPr lang="en-US" sz="2800" dirty="0"/>
              <a:t>5. Make a shelter large enough for four!</a:t>
            </a:r>
          </a:p>
          <a:p>
            <a:r>
              <a:rPr lang="en-US" sz="2800" dirty="0"/>
              <a:t>6. Make Flower Bombs for meadows / gardens</a:t>
            </a:r>
          </a:p>
          <a:p>
            <a:r>
              <a:rPr lang="en-US" dirty="0"/>
              <a:t> </a:t>
            </a:r>
          </a:p>
        </p:txBody>
      </p:sp>
    </p:spTree>
    <p:extLst>
      <p:ext uri="{BB962C8B-B14F-4D97-AF65-F5344CB8AC3E}">
        <p14:creationId xmlns:p14="http://schemas.microsoft.com/office/powerpoint/2010/main" val="2223548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a:xfrm>
            <a:off x="455514" y="-109661"/>
            <a:ext cx="8229600" cy="1143000"/>
          </a:xfrm>
        </p:spPr>
        <p:txBody>
          <a:bodyPr/>
          <a:lstStyle/>
          <a:p>
            <a:r>
              <a:rPr lang="en-US" dirty="0"/>
              <a:t>  </a:t>
            </a:r>
            <a:br>
              <a:rPr lang="en-US" dirty="0"/>
            </a:br>
            <a:r>
              <a:rPr lang="en-US" dirty="0"/>
              <a:t>Content of Practical Session</a:t>
            </a:r>
            <a:br>
              <a:rPr lang="en-US" dirty="0"/>
            </a:br>
            <a:r>
              <a:rPr lang="en-US" dirty="0"/>
              <a:t>Fundamental Movement Skills</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p:txBody>
          <a:bodyPr/>
          <a:lstStyle/>
          <a:p>
            <a:r>
              <a:rPr lang="en-US" sz="2800" dirty="0"/>
              <a:t>Problem solving with confidence and ability  </a:t>
            </a:r>
          </a:p>
          <a:p>
            <a:r>
              <a:rPr lang="en-US" sz="2800" dirty="0"/>
              <a:t>Impacts cognitive ability </a:t>
            </a:r>
          </a:p>
          <a:p>
            <a:r>
              <a:rPr lang="en-US" sz="2800" dirty="0"/>
              <a:t>Makes more competent and confident movers</a:t>
            </a:r>
          </a:p>
          <a:p>
            <a:r>
              <a:rPr lang="en-US" sz="2800" dirty="0"/>
              <a:t>Stronger bones and less likely to be overweight.</a:t>
            </a:r>
          </a:p>
          <a:p>
            <a:r>
              <a:rPr lang="en-US" sz="2800" dirty="0"/>
              <a:t>Social and emotional development can be very well developed. </a:t>
            </a:r>
          </a:p>
          <a:p>
            <a:r>
              <a:rPr lang="en-US" sz="2800" dirty="0"/>
              <a:t>Well-being is promoted by developing a good level of motor development </a:t>
            </a:r>
          </a:p>
        </p:txBody>
      </p:sp>
    </p:spTree>
    <p:extLst>
      <p:ext uri="{BB962C8B-B14F-4D97-AF65-F5344CB8AC3E}">
        <p14:creationId xmlns:p14="http://schemas.microsoft.com/office/powerpoint/2010/main" val="125176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9CD9-A5DF-4A4C-9CEC-2A67FFC96354}"/>
              </a:ext>
            </a:extLst>
          </p:cNvPr>
          <p:cNvSpPr>
            <a:spLocks noGrp="1"/>
          </p:cNvSpPr>
          <p:nvPr>
            <p:ph type="title"/>
          </p:nvPr>
        </p:nvSpPr>
        <p:spPr/>
        <p:txBody>
          <a:bodyPr/>
          <a:lstStyle/>
          <a:p>
            <a:r>
              <a:rPr lang="en-US" b="1" dirty="0">
                <a:solidFill>
                  <a:schemeClr val="accent5">
                    <a:lumMod val="75000"/>
                  </a:schemeClr>
                </a:solidFill>
              </a:rPr>
              <a:t>Mountain Motor Development</a:t>
            </a:r>
          </a:p>
        </p:txBody>
      </p:sp>
      <p:sp>
        <p:nvSpPr>
          <p:cNvPr id="3" name="Content Placeholder 2">
            <a:extLst>
              <a:ext uri="{FF2B5EF4-FFF2-40B4-BE49-F238E27FC236}">
                <a16:creationId xmlns:a16="http://schemas.microsoft.com/office/drawing/2014/main" id="{83547403-5D89-A146-B468-73920D04BC5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612465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B51F-E347-7948-8913-A52DF9C75FE9}"/>
              </a:ext>
            </a:extLst>
          </p:cNvPr>
          <p:cNvSpPr>
            <a:spLocks noGrp="1"/>
          </p:cNvSpPr>
          <p:nvPr>
            <p:ph type="title"/>
          </p:nvPr>
        </p:nvSpPr>
        <p:spPr>
          <a:xfrm>
            <a:off x="457200" y="119637"/>
            <a:ext cx="8229600" cy="1143000"/>
          </a:xfrm>
        </p:spPr>
        <p:txBody>
          <a:bodyPr/>
          <a:lstStyle/>
          <a:p>
            <a:r>
              <a:rPr lang="en-US" dirty="0" err="1"/>
              <a:t>Cynnwys</a:t>
            </a:r>
            <a:r>
              <a:rPr lang="en-US" dirty="0"/>
              <a:t> </a:t>
            </a:r>
            <a:r>
              <a:rPr lang="en-US" dirty="0" err="1"/>
              <a:t>Sesiwn</a:t>
            </a:r>
            <a:r>
              <a:rPr lang="en-US" dirty="0"/>
              <a:t> </a:t>
            </a:r>
            <a:r>
              <a:rPr lang="en-US" dirty="0" err="1"/>
              <a:t>Ymarferol</a:t>
            </a:r>
            <a:br>
              <a:rPr lang="en-US" dirty="0"/>
            </a:br>
            <a:r>
              <a:rPr lang="en-US" dirty="0" err="1"/>
              <a:t>Sgiliau</a:t>
            </a:r>
            <a:r>
              <a:rPr lang="en-US" dirty="0"/>
              <a:t> </a:t>
            </a:r>
            <a:r>
              <a:rPr lang="en-US" dirty="0" err="1"/>
              <a:t>Symud</a:t>
            </a:r>
            <a:r>
              <a:rPr lang="en-US" dirty="0"/>
              <a:t> </a:t>
            </a:r>
            <a:r>
              <a:rPr lang="en-US" dirty="0" err="1"/>
              <a:t>Sylfaenol</a:t>
            </a:r>
            <a:r>
              <a:rPr lang="en-US" dirty="0"/>
              <a:t> (SSS) </a:t>
            </a:r>
          </a:p>
        </p:txBody>
      </p:sp>
      <p:sp>
        <p:nvSpPr>
          <p:cNvPr id="3" name="Content Placeholder 2">
            <a:extLst>
              <a:ext uri="{FF2B5EF4-FFF2-40B4-BE49-F238E27FC236}">
                <a16:creationId xmlns:a16="http://schemas.microsoft.com/office/drawing/2014/main" id="{BC7E8F12-8975-8944-857F-8864FAC1EAC3}"/>
              </a:ext>
            </a:extLst>
          </p:cNvPr>
          <p:cNvSpPr>
            <a:spLocks noGrp="1"/>
          </p:cNvSpPr>
          <p:nvPr>
            <p:ph idx="1"/>
          </p:nvPr>
        </p:nvSpPr>
        <p:spPr/>
        <p:txBody>
          <a:bodyPr/>
          <a:lstStyle/>
          <a:p>
            <a:r>
              <a:rPr lang="en-US" sz="2800" dirty="0" err="1"/>
              <a:t>Datrys</a:t>
            </a:r>
            <a:r>
              <a:rPr lang="en-US" sz="2800" dirty="0"/>
              <a:t> </a:t>
            </a:r>
            <a:r>
              <a:rPr lang="en-US" sz="2800" dirty="0" err="1"/>
              <a:t>problemau</a:t>
            </a:r>
            <a:endParaRPr lang="en-US" sz="2800" dirty="0"/>
          </a:p>
          <a:p>
            <a:r>
              <a:rPr lang="en-US" sz="2800" dirty="0" err="1"/>
              <a:t>Dylanwadu</a:t>
            </a:r>
            <a:r>
              <a:rPr lang="en-US" sz="2800" dirty="0"/>
              <a:t> </a:t>
            </a:r>
            <a:r>
              <a:rPr lang="en-US" sz="2800" dirty="0" err="1"/>
              <a:t>ar</a:t>
            </a:r>
            <a:r>
              <a:rPr lang="en-US" sz="2800" dirty="0"/>
              <a:t> </a:t>
            </a:r>
            <a:r>
              <a:rPr lang="en-US" sz="2800" dirty="0" err="1"/>
              <a:t>ddealltwriaeth</a:t>
            </a:r>
            <a:r>
              <a:rPr lang="en-US" sz="2800" dirty="0"/>
              <a:t> </a:t>
            </a:r>
            <a:r>
              <a:rPr lang="en-US" sz="2800" dirty="0" err="1"/>
              <a:t>gwybyddol</a:t>
            </a:r>
            <a:r>
              <a:rPr lang="en-US" sz="2800" dirty="0"/>
              <a:t> (cognitive ability)</a:t>
            </a:r>
          </a:p>
          <a:p>
            <a:r>
              <a:rPr lang="en-US" sz="2800" dirty="0"/>
              <a:t>Plant </a:t>
            </a:r>
            <a:r>
              <a:rPr lang="en-US" sz="2800" dirty="0" err="1"/>
              <a:t>yn</a:t>
            </a:r>
            <a:r>
              <a:rPr lang="en-US" sz="2800" dirty="0"/>
              <a:t> </a:t>
            </a:r>
            <a:r>
              <a:rPr lang="en-US" sz="2800" dirty="0" err="1"/>
              <a:t>fwy</a:t>
            </a:r>
            <a:r>
              <a:rPr lang="en-US" sz="2800" dirty="0"/>
              <a:t> </a:t>
            </a:r>
            <a:r>
              <a:rPr lang="en-US" sz="2800" dirty="0" err="1"/>
              <a:t>hyderus</a:t>
            </a:r>
            <a:r>
              <a:rPr lang="en-US" sz="2800" dirty="0"/>
              <a:t> (confident) </a:t>
            </a:r>
            <a:r>
              <a:rPr lang="en-US" sz="2800" dirty="0" err="1"/>
              <a:t>wrth</a:t>
            </a:r>
            <a:r>
              <a:rPr lang="en-US" sz="2800" dirty="0"/>
              <a:t> </a:t>
            </a:r>
            <a:r>
              <a:rPr lang="en-US" sz="2800" dirty="0" err="1"/>
              <a:t>symud</a:t>
            </a:r>
            <a:endParaRPr lang="en-US" sz="2800" dirty="0"/>
          </a:p>
          <a:p>
            <a:r>
              <a:rPr lang="en-US" sz="2800" dirty="0"/>
              <a:t>Plant </a:t>
            </a:r>
            <a:r>
              <a:rPr lang="en-US" sz="2800" dirty="0" err="1"/>
              <a:t>yn</a:t>
            </a:r>
            <a:r>
              <a:rPr lang="en-US" sz="2800" dirty="0"/>
              <a:t> </a:t>
            </a:r>
            <a:r>
              <a:rPr lang="en-US" sz="2800" dirty="0" err="1"/>
              <a:t>fwy</a:t>
            </a:r>
            <a:r>
              <a:rPr lang="en-US" sz="2800" dirty="0"/>
              <a:t> </a:t>
            </a:r>
            <a:r>
              <a:rPr lang="en-US" sz="2800" dirty="0" err="1"/>
              <a:t>cymwys</a:t>
            </a:r>
            <a:r>
              <a:rPr lang="en-US" sz="2800" dirty="0"/>
              <a:t> (competent) </a:t>
            </a:r>
            <a:r>
              <a:rPr lang="en-US" sz="2800" dirty="0" err="1"/>
              <a:t>wrth</a:t>
            </a:r>
            <a:r>
              <a:rPr lang="en-US" sz="2800" dirty="0"/>
              <a:t> </a:t>
            </a:r>
            <a:r>
              <a:rPr lang="en-US" sz="2800" dirty="0" err="1"/>
              <a:t>symud</a:t>
            </a:r>
            <a:endParaRPr lang="en-US" sz="2800" dirty="0"/>
          </a:p>
          <a:p>
            <a:r>
              <a:rPr lang="en-US" sz="2800" dirty="0" err="1"/>
              <a:t>Esgyrn</a:t>
            </a:r>
            <a:r>
              <a:rPr lang="en-US" sz="2800" dirty="0"/>
              <a:t> </a:t>
            </a:r>
            <a:r>
              <a:rPr lang="en-US" sz="2800" dirty="0" err="1"/>
              <a:t>gryfach</a:t>
            </a:r>
            <a:r>
              <a:rPr lang="en-US" sz="2800" dirty="0"/>
              <a:t> a </a:t>
            </a:r>
            <a:r>
              <a:rPr lang="en-US" sz="2800" dirty="0" err="1"/>
              <a:t>llai</a:t>
            </a:r>
            <a:r>
              <a:rPr lang="en-US" sz="2800" dirty="0"/>
              <a:t> </a:t>
            </a:r>
            <a:r>
              <a:rPr lang="en-US" sz="2800" dirty="0" err="1"/>
              <a:t>debygol</a:t>
            </a:r>
            <a:r>
              <a:rPr lang="en-US" sz="2800" dirty="0"/>
              <a:t> o </a:t>
            </a:r>
            <a:r>
              <a:rPr lang="en-US" sz="2800" dirty="0" err="1"/>
              <a:t>fod</a:t>
            </a:r>
            <a:r>
              <a:rPr lang="en-US" sz="2800" dirty="0"/>
              <a:t> </a:t>
            </a:r>
            <a:r>
              <a:rPr lang="en-US" sz="2800" dirty="0" err="1"/>
              <a:t>yn</a:t>
            </a:r>
            <a:r>
              <a:rPr lang="en-US" sz="2800" dirty="0"/>
              <a:t> or-dew</a:t>
            </a:r>
          </a:p>
          <a:p>
            <a:r>
              <a:rPr lang="en-US" sz="2800" dirty="0" err="1"/>
              <a:t>Sgiliau</a:t>
            </a:r>
            <a:r>
              <a:rPr lang="en-US" sz="2800" dirty="0"/>
              <a:t> </a:t>
            </a:r>
            <a:r>
              <a:rPr lang="en-US" sz="2800" dirty="0" err="1"/>
              <a:t>cymdeithasol</a:t>
            </a:r>
            <a:r>
              <a:rPr lang="en-US" sz="2800" dirty="0"/>
              <a:t> ac </a:t>
            </a:r>
            <a:r>
              <a:rPr lang="en-US" sz="2800" dirty="0" err="1"/>
              <a:t>emosiynol</a:t>
            </a:r>
            <a:r>
              <a:rPr lang="en-US" sz="2800" dirty="0"/>
              <a:t> da. </a:t>
            </a:r>
          </a:p>
          <a:p>
            <a:r>
              <a:rPr lang="en-US" sz="2800" dirty="0" err="1"/>
              <a:t>Hyrwyddo</a:t>
            </a:r>
            <a:r>
              <a:rPr lang="en-US" sz="2800" dirty="0"/>
              <a:t> </a:t>
            </a:r>
            <a:r>
              <a:rPr lang="en-US" sz="2800" dirty="0" err="1"/>
              <a:t>lles</a:t>
            </a:r>
            <a:r>
              <a:rPr lang="en-US" sz="2800" dirty="0"/>
              <a:t> </a:t>
            </a:r>
            <a:r>
              <a:rPr lang="en-US" sz="2800" dirty="0" err="1"/>
              <a:t>wrth</a:t>
            </a:r>
            <a:r>
              <a:rPr lang="en-US" sz="2800" dirty="0"/>
              <a:t> </a:t>
            </a:r>
            <a:r>
              <a:rPr lang="en-US" sz="2800" dirty="0" err="1"/>
              <a:t>sicrhau</a:t>
            </a:r>
            <a:r>
              <a:rPr lang="en-US" sz="2800" dirty="0"/>
              <a:t> </a:t>
            </a:r>
            <a:r>
              <a:rPr lang="en-US" sz="2800" dirty="0" err="1"/>
              <a:t>sgiliau</a:t>
            </a:r>
            <a:r>
              <a:rPr lang="en-US" sz="2800" dirty="0"/>
              <a:t> motor </a:t>
            </a:r>
            <a:r>
              <a:rPr lang="en-US" sz="2800" dirty="0" err="1"/>
              <a:t>cadarn</a:t>
            </a:r>
            <a:r>
              <a:rPr lang="en-US" sz="2800" dirty="0"/>
              <a:t> </a:t>
            </a:r>
          </a:p>
          <a:p>
            <a:endParaRPr lang="en-US" dirty="0"/>
          </a:p>
        </p:txBody>
      </p:sp>
    </p:spTree>
    <p:extLst>
      <p:ext uri="{BB962C8B-B14F-4D97-AF65-F5344CB8AC3E}">
        <p14:creationId xmlns:p14="http://schemas.microsoft.com/office/powerpoint/2010/main" val="1488250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1B0-CBD1-1545-B1EF-E883ABF290F3}"/>
              </a:ext>
            </a:extLst>
          </p:cNvPr>
          <p:cNvSpPr>
            <a:spLocks noGrp="1"/>
          </p:cNvSpPr>
          <p:nvPr>
            <p:ph type="title"/>
          </p:nvPr>
        </p:nvSpPr>
        <p:spPr>
          <a:xfrm>
            <a:off x="-324544" y="260648"/>
            <a:ext cx="9793088" cy="1143000"/>
          </a:xfrm>
        </p:spPr>
        <p:txBody>
          <a:bodyPr/>
          <a:lstStyle/>
          <a:p>
            <a:r>
              <a:rPr lang="en-US" sz="3600" dirty="0"/>
              <a:t>Enabling Environments &amp; Affordances </a:t>
            </a:r>
          </a:p>
        </p:txBody>
      </p:sp>
      <p:sp>
        <p:nvSpPr>
          <p:cNvPr id="3" name="Content Placeholder 2">
            <a:extLst>
              <a:ext uri="{FF2B5EF4-FFF2-40B4-BE49-F238E27FC236}">
                <a16:creationId xmlns:a16="http://schemas.microsoft.com/office/drawing/2014/main" id="{D8E6C033-F2A0-B94F-B195-9BC0DC1BB83A}"/>
              </a:ext>
            </a:extLst>
          </p:cNvPr>
          <p:cNvSpPr>
            <a:spLocks noGrp="1"/>
          </p:cNvSpPr>
          <p:nvPr>
            <p:ph idx="1"/>
          </p:nvPr>
        </p:nvSpPr>
        <p:spPr>
          <a:xfrm>
            <a:off x="683568" y="2265432"/>
            <a:ext cx="7488832" cy="1143000"/>
          </a:xfrm>
        </p:spPr>
        <p:txBody>
          <a:bodyPr/>
          <a:lstStyle/>
          <a:p>
            <a:pPr marL="0" indent="0" algn="ctr">
              <a:buNone/>
            </a:pPr>
            <a:r>
              <a:rPr lang="en-US" sz="4400" b="1" dirty="0"/>
              <a:t>Reflection : what is the ‘big deal’ in ‘moving’ in outdoor spaces?</a:t>
            </a:r>
          </a:p>
        </p:txBody>
      </p:sp>
    </p:spTree>
    <p:extLst>
      <p:ext uri="{BB962C8B-B14F-4D97-AF65-F5344CB8AC3E}">
        <p14:creationId xmlns:p14="http://schemas.microsoft.com/office/powerpoint/2010/main" val="37993709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E84D5-0F4A-5D11-AD08-2DC8D501A6D4}"/>
              </a:ext>
            </a:extLst>
          </p:cNvPr>
          <p:cNvSpPr>
            <a:spLocks noGrp="1"/>
          </p:cNvSpPr>
          <p:nvPr>
            <p:ph type="title"/>
          </p:nvPr>
        </p:nvSpPr>
        <p:spPr/>
        <p:txBody>
          <a:bodyPr/>
          <a:lstStyle/>
          <a:p>
            <a:r>
              <a:rPr lang="en-US" b="1" dirty="0">
                <a:solidFill>
                  <a:schemeClr val="accent5">
                    <a:lumMod val="75000"/>
                  </a:schemeClr>
                </a:solidFill>
              </a:rPr>
              <a:t>Pause / Saib</a:t>
            </a:r>
            <a:endParaRPr lang="en-GB" dirty="0"/>
          </a:p>
        </p:txBody>
      </p:sp>
      <p:sp>
        <p:nvSpPr>
          <p:cNvPr id="3" name="Content Placeholder 2">
            <a:extLst>
              <a:ext uri="{FF2B5EF4-FFF2-40B4-BE49-F238E27FC236}">
                <a16:creationId xmlns:a16="http://schemas.microsoft.com/office/drawing/2014/main" id="{CF7C49E2-2746-8035-6349-B3486631A43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F7A7E092-C187-5B0E-055B-53367C552B0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7708443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55909"/>
            <a:ext cx="8229600" cy="1143000"/>
          </a:xfrm>
        </p:spPr>
        <p:txBody>
          <a:bodyPr/>
          <a:lstStyle/>
          <a:p>
            <a:r>
              <a:rPr lang="en-US" dirty="0" err="1"/>
              <a:t>Tasg</a:t>
            </a:r>
            <a:r>
              <a:rPr lang="en-US" dirty="0"/>
              <a:t> /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13226" y="908720"/>
            <a:ext cx="4324672" cy="3989040"/>
          </a:xfrm>
        </p:spPr>
        <p:txBody>
          <a:bodyPr/>
          <a:lstStyle/>
          <a:p>
            <a:r>
              <a:rPr lang="en-US" sz="2600" dirty="0"/>
              <a:t>…</a:t>
            </a:r>
            <a:r>
              <a:rPr lang="en-US" sz="2600" dirty="0" err="1"/>
              <a:t>ysgrifennwch</a:t>
            </a:r>
            <a:r>
              <a:rPr lang="en-US" sz="2600" dirty="0"/>
              <a:t> am…</a:t>
            </a:r>
          </a:p>
          <a:p>
            <a:pPr marL="0" indent="0">
              <a:buNone/>
            </a:pPr>
            <a:r>
              <a:rPr lang="en-US" sz="2600" dirty="0"/>
              <a:t>(</a:t>
            </a:r>
            <a:r>
              <a:rPr lang="en-US" sz="2600" dirty="0" err="1"/>
              <a:t>i</a:t>
            </a:r>
            <a:r>
              <a:rPr lang="en-US" sz="2600" dirty="0"/>
              <a:t>)Y </a:t>
            </a:r>
            <a:r>
              <a:rPr lang="en-US" sz="2600" dirty="0" err="1"/>
              <a:t>sgiliau</a:t>
            </a:r>
            <a:r>
              <a:rPr lang="en-US" sz="2600" dirty="0"/>
              <a:t> </a:t>
            </a:r>
            <a:r>
              <a:rPr lang="en-US" sz="2600" dirty="0" err="1"/>
              <a:t>symud</a:t>
            </a:r>
            <a:r>
              <a:rPr lang="en-US" sz="2600" dirty="0"/>
              <a:t> </a:t>
            </a:r>
            <a:r>
              <a:rPr lang="en-US" sz="2600" dirty="0" err="1"/>
              <a:t>sylfaenol</a:t>
            </a:r>
            <a:r>
              <a:rPr lang="en-US" sz="2600" dirty="0"/>
              <a:t> </a:t>
            </a:r>
            <a:r>
              <a:rPr lang="en-US" sz="2600" dirty="0" err="1"/>
              <a:t>gwnaeth</a:t>
            </a:r>
            <a:r>
              <a:rPr lang="en-US" sz="2600" dirty="0"/>
              <a:t> </a:t>
            </a:r>
            <a:r>
              <a:rPr lang="en-US" sz="2600" dirty="0" err="1"/>
              <a:t>ddatblygu</a:t>
            </a:r>
            <a:r>
              <a:rPr lang="en-US" sz="2600" dirty="0"/>
              <a:t> </a:t>
            </a:r>
            <a:r>
              <a:rPr lang="en-US" sz="2600" dirty="0" err="1"/>
              <a:t>yn</a:t>
            </a:r>
            <a:r>
              <a:rPr lang="en-US" sz="2600" dirty="0"/>
              <a:t> </a:t>
            </a:r>
            <a:r>
              <a:rPr lang="en-US" sz="2600" dirty="0" err="1"/>
              <a:t>ystod</a:t>
            </a:r>
            <a:r>
              <a:rPr lang="en-US" sz="2600" dirty="0"/>
              <a:t> </a:t>
            </a:r>
            <a:r>
              <a:rPr lang="en-US" sz="2600" dirty="0" err="1"/>
              <a:t>fy</a:t>
            </a:r>
            <a:r>
              <a:rPr lang="en-US" sz="2600" dirty="0"/>
              <a:t> </a:t>
            </a:r>
            <a:r>
              <a:rPr lang="en-US" sz="2600" dirty="0" err="1"/>
              <a:t>ngwers</a:t>
            </a:r>
            <a:r>
              <a:rPr lang="en-US" sz="2600" dirty="0"/>
              <a:t> </a:t>
            </a:r>
            <a:r>
              <a:rPr lang="en-US" sz="2600" dirty="0" err="1"/>
              <a:t>oedd</a:t>
            </a:r>
            <a:r>
              <a:rPr lang="en-US" sz="2600" dirty="0"/>
              <a:t> … a </a:t>
            </a:r>
            <a:r>
              <a:rPr lang="en-US" sz="2600" dirty="0" err="1"/>
              <a:t>phaham</a:t>
            </a:r>
            <a:r>
              <a:rPr lang="en-US" sz="2600" dirty="0"/>
              <a:t> </a:t>
            </a:r>
            <a:r>
              <a:rPr lang="en-US" sz="2600" dirty="0" err="1"/>
              <a:t>mae</a:t>
            </a:r>
            <a:r>
              <a:rPr lang="en-US" sz="2600" dirty="0"/>
              <a:t> </a:t>
            </a:r>
            <a:r>
              <a:rPr lang="en-US" sz="2600" dirty="0" err="1"/>
              <a:t>nhw’n</a:t>
            </a:r>
            <a:r>
              <a:rPr lang="en-US" sz="2600" dirty="0"/>
              <a:t> </a:t>
            </a:r>
            <a:r>
              <a:rPr lang="en-US" sz="2600" dirty="0" err="1"/>
              <a:t>bwysig</a:t>
            </a:r>
            <a:r>
              <a:rPr lang="en-US" sz="2600" dirty="0"/>
              <a:t>?</a:t>
            </a:r>
          </a:p>
          <a:p>
            <a:pPr marL="0" indent="0">
              <a:buNone/>
            </a:pPr>
            <a:r>
              <a:rPr lang="en-US" sz="2600" dirty="0"/>
              <a:t>(ii)Fy </a:t>
            </a:r>
            <a:r>
              <a:rPr lang="en-US" sz="2600" dirty="0" err="1"/>
              <a:t>nealltwriaeth</a:t>
            </a:r>
            <a:r>
              <a:rPr lang="en-US" sz="2600" dirty="0"/>
              <a:t> o </a:t>
            </a:r>
            <a:r>
              <a:rPr lang="en-US" sz="2600" dirty="0" err="1"/>
              <a:t>bwysigrwydd</a:t>
            </a:r>
            <a:r>
              <a:rPr lang="en-US" sz="2600" dirty="0"/>
              <a:t> </a:t>
            </a:r>
            <a:r>
              <a:rPr lang="en-US" sz="2600" dirty="0" err="1"/>
              <a:t>symud</a:t>
            </a:r>
            <a:r>
              <a:rPr lang="en-US" sz="2600" dirty="0"/>
              <a:t> </a:t>
            </a:r>
            <a:r>
              <a:rPr lang="en-US" sz="2600" dirty="0" err="1"/>
              <a:t>corfforol</a:t>
            </a:r>
            <a:r>
              <a:rPr lang="en-US" sz="2600" dirty="0"/>
              <a:t> o </a:t>
            </a:r>
            <a:r>
              <a:rPr lang="en-US" sz="2600" dirty="0" err="1"/>
              <a:t>ansawdd</a:t>
            </a:r>
            <a:r>
              <a:rPr lang="en-US" sz="2600" dirty="0"/>
              <a:t> da </a:t>
            </a:r>
            <a:r>
              <a:rPr lang="en-US" sz="2600" dirty="0" err="1"/>
              <a:t>ydy</a:t>
            </a:r>
            <a:r>
              <a:rPr lang="en-US" sz="2600" dirty="0"/>
              <a:t> ...</a:t>
            </a:r>
          </a:p>
          <a:p>
            <a:pPr marL="0" indent="0">
              <a:buNone/>
            </a:pPr>
            <a:r>
              <a:rPr lang="en-US" sz="2600" dirty="0"/>
              <a:t>(iii)</a:t>
            </a:r>
            <a:r>
              <a:rPr lang="en-US" sz="2600" dirty="0" err="1"/>
              <a:t>Gwnes</a:t>
            </a:r>
            <a:r>
              <a:rPr lang="en-US" sz="2600" dirty="0"/>
              <a:t> </a:t>
            </a:r>
            <a:r>
              <a:rPr lang="en-US" sz="2600" dirty="0" err="1"/>
              <a:t>i</a:t>
            </a:r>
            <a:r>
              <a:rPr lang="en-US" sz="2600" dirty="0"/>
              <a:t> </a:t>
            </a:r>
            <a:r>
              <a:rPr lang="en-US" sz="2600" dirty="0" err="1"/>
              <a:t>greu</a:t>
            </a:r>
            <a:r>
              <a:rPr lang="en-US" sz="2600" dirty="0"/>
              <a:t> </a:t>
            </a:r>
            <a:r>
              <a:rPr lang="en-US" sz="2600" dirty="0" err="1"/>
              <a:t>amgylchedd</a:t>
            </a:r>
            <a:r>
              <a:rPr lang="en-US" sz="2600" dirty="0"/>
              <a:t> </a:t>
            </a:r>
            <a:r>
              <a:rPr lang="en-US" sz="2600" dirty="0" err="1"/>
              <a:t>hwylus</a:t>
            </a:r>
            <a:r>
              <a:rPr lang="en-US" sz="2600" dirty="0"/>
              <a:t>? Sut?</a:t>
            </a:r>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819328" y="1023985"/>
            <a:ext cx="4324672" cy="3989040"/>
          </a:xfrm>
        </p:spPr>
        <p:txBody>
          <a:bodyPr/>
          <a:lstStyle/>
          <a:p>
            <a:r>
              <a:rPr lang="en-US" sz="2600" dirty="0"/>
              <a:t>…write paragraph about: </a:t>
            </a:r>
          </a:p>
          <a:p>
            <a:pPr marL="0" indent="0">
              <a:buNone/>
            </a:pPr>
            <a:r>
              <a:rPr lang="en-US" sz="2600" dirty="0"/>
              <a:t>(</a:t>
            </a:r>
            <a:r>
              <a:rPr lang="en-US" sz="2600" dirty="0" err="1"/>
              <a:t>i</a:t>
            </a:r>
            <a:r>
              <a:rPr lang="en-US" sz="2600" dirty="0"/>
              <a:t>)fundamental movement skills that were developed in my lesson were … &amp; why are they important?  </a:t>
            </a:r>
          </a:p>
          <a:p>
            <a:pPr marL="0" indent="0">
              <a:buNone/>
            </a:pPr>
            <a:r>
              <a:rPr lang="en-US" sz="2600" dirty="0"/>
              <a:t>(ii)My understanding of the importance of high-quality physical activity is ... </a:t>
            </a:r>
          </a:p>
          <a:p>
            <a:pPr marL="0" indent="0">
              <a:buNone/>
            </a:pPr>
            <a:r>
              <a:rPr lang="en-US" sz="2600" dirty="0"/>
              <a:t>(iii)Did I create enabling environments? How?</a:t>
            </a:r>
          </a:p>
        </p:txBody>
      </p:sp>
    </p:spTree>
    <p:extLst>
      <p:ext uri="{BB962C8B-B14F-4D97-AF65-F5344CB8AC3E}">
        <p14:creationId xmlns:p14="http://schemas.microsoft.com/office/powerpoint/2010/main" val="27748459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DFAD9-189C-4FC4-1A13-CC336ECB0D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429FF5-E4E1-0FBE-0220-7EC1CB9A79C6}"/>
              </a:ext>
            </a:extLst>
          </p:cNvPr>
          <p:cNvSpPr>
            <a:spLocks noGrp="1"/>
          </p:cNvSpPr>
          <p:nvPr>
            <p:ph type="title"/>
          </p:nvPr>
        </p:nvSpPr>
        <p:spPr>
          <a:xfrm>
            <a:off x="2411760" y="274638"/>
            <a:ext cx="6732240" cy="1143000"/>
          </a:xfrm>
        </p:spPr>
        <p:txBody>
          <a:bodyPr/>
          <a:lstStyle/>
          <a:p>
            <a:r>
              <a:rPr lang="en-GB" sz="4000" b="1" dirty="0">
                <a:solidFill>
                  <a:schemeClr val="accent5">
                    <a:lumMod val="75000"/>
                  </a:schemeClr>
                </a:solidFill>
              </a:rPr>
              <a:t>What were the challenges of your teaching?</a:t>
            </a:r>
          </a:p>
        </p:txBody>
      </p:sp>
      <p:sp>
        <p:nvSpPr>
          <p:cNvPr id="3" name="Content Placeholder 2">
            <a:extLst>
              <a:ext uri="{FF2B5EF4-FFF2-40B4-BE49-F238E27FC236}">
                <a16:creationId xmlns:a16="http://schemas.microsoft.com/office/drawing/2014/main" id="{5E5D4DFD-1F27-2E81-F097-59351CA56C90}"/>
              </a:ext>
            </a:extLst>
          </p:cNvPr>
          <p:cNvSpPr>
            <a:spLocks noGrp="1"/>
          </p:cNvSpPr>
          <p:nvPr>
            <p:ph idx="1"/>
          </p:nvPr>
        </p:nvSpPr>
        <p:spPr>
          <a:xfrm>
            <a:off x="1259632" y="2060847"/>
            <a:ext cx="7427168" cy="3456385"/>
          </a:xfrm>
        </p:spPr>
        <p:txBody>
          <a:bodyPr/>
          <a:lstStyle/>
          <a:p>
            <a:pPr marL="0" indent="0" algn="just">
              <a:spcBef>
                <a:spcPts val="1968"/>
              </a:spcBef>
              <a:buNone/>
            </a:pPr>
            <a:r>
              <a:rPr lang="en-GB" sz="3000" dirty="0"/>
              <a:t>Too broad – not enough scaffolding? </a:t>
            </a:r>
          </a:p>
          <a:p>
            <a:pPr marL="0" indent="0" algn="just">
              <a:spcBef>
                <a:spcPts val="1968"/>
              </a:spcBef>
              <a:buNone/>
            </a:pPr>
            <a:r>
              <a:rPr lang="en-GB" sz="3000" dirty="0"/>
              <a:t>The environment - was I aware of where I was standing in relation to the children? </a:t>
            </a:r>
          </a:p>
          <a:p>
            <a:pPr marL="0" indent="0" algn="just">
              <a:spcBef>
                <a:spcPts val="1968"/>
              </a:spcBef>
              <a:buNone/>
            </a:pPr>
            <a:r>
              <a:rPr lang="en-GB" sz="3000" dirty="0"/>
              <a:t>Did my lesson have progression?</a:t>
            </a:r>
          </a:p>
          <a:p>
            <a:pPr marL="0" indent="0" algn="just">
              <a:spcBef>
                <a:spcPts val="1968"/>
              </a:spcBef>
              <a:buNone/>
            </a:pPr>
            <a:r>
              <a:rPr lang="en-GB" sz="3000" dirty="0"/>
              <a:t> Inclusion i.e. did I use STEP at any point in the lesson?</a:t>
            </a:r>
          </a:p>
        </p:txBody>
      </p:sp>
      <p:pic>
        <p:nvPicPr>
          <p:cNvPr id="4" name="Picture 3" descr="Graphical user interface&#10;&#10;Description automatically generated">
            <a:extLst>
              <a:ext uri="{FF2B5EF4-FFF2-40B4-BE49-F238E27FC236}">
                <a16:creationId xmlns:a16="http://schemas.microsoft.com/office/drawing/2014/main" id="{7AAE8018-9E53-E390-A8AC-75D7B4A35C33}"/>
              </a:ext>
            </a:extLst>
          </p:cNvPr>
          <p:cNvPicPr>
            <a:picLocks noChangeAspect="1"/>
          </p:cNvPicPr>
          <p:nvPr/>
        </p:nvPicPr>
        <p:blipFill rotWithShape="1">
          <a:blip r:embed="rId2">
            <a:extLst>
              <a:ext uri="{28A0092B-C50C-407E-A947-70E740481C1C}">
                <a14:useLocalDpi xmlns:a14="http://schemas.microsoft.com/office/drawing/2010/main" val="0"/>
              </a:ext>
            </a:extLst>
          </a:blip>
          <a:srcRect l="63250" t="32456" r="24710" b="52791"/>
          <a:stretch/>
        </p:blipFill>
        <p:spPr>
          <a:xfrm>
            <a:off x="0" y="1"/>
            <a:ext cx="2411760" cy="1667968"/>
          </a:xfrm>
          <a:prstGeom prst="rect">
            <a:avLst/>
          </a:prstGeom>
        </p:spPr>
      </p:pic>
      <p:sp>
        <p:nvSpPr>
          <p:cNvPr id="5" name="Heptagon 4">
            <a:extLst>
              <a:ext uri="{FF2B5EF4-FFF2-40B4-BE49-F238E27FC236}">
                <a16:creationId xmlns:a16="http://schemas.microsoft.com/office/drawing/2014/main" id="{731962AC-257D-357C-973A-E6AA9D8C6D50}"/>
              </a:ext>
            </a:extLst>
          </p:cNvPr>
          <p:cNvSpPr/>
          <p:nvPr/>
        </p:nvSpPr>
        <p:spPr>
          <a:xfrm>
            <a:off x="323528" y="1954076"/>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1</a:t>
            </a:r>
          </a:p>
        </p:txBody>
      </p:sp>
      <p:sp>
        <p:nvSpPr>
          <p:cNvPr id="6" name="Heptagon 5">
            <a:extLst>
              <a:ext uri="{FF2B5EF4-FFF2-40B4-BE49-F238E27FC236}">
                <a16:creationId xmlns:a16="http://schemas.microsoft.com/office/drawing/2014/main" id="{068A112F-5E5E-4383-0A94-EECEC2F89AB9}"/>
              </a:ext>
            </a:extLst>
          </p:cNvPr>
          <p:cNvSpPr/>
          <p:nvPr/>
        </p:nvSpPr>
        <p:spPr>
          <a:xfrm>
            <a:off x="287905" y="2960263"/>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2</a:t>
            </a:r>
          </a:p>
        </p:txBody>
      </p:sp>
      <p:sp>
        <p:nvSpPr>
          <p:cNvPr id="7" name="Heptagon 6">
            <a:extLst>
              <a:ext uri="{FF2B5EF4-FFF2-40B4-BE49-F238E27FC236}">
                <a16:creationId xmlns:a16="http://schemas.microsoft.com/office/drawing/2014/main" id="{BB21A7BE-11D0-DF0C-3458-8FBA4BC7AFB9}"/>
              </a:ext>
            </a:extLst>
          </p:cNvPr>
          <p:cNvSpPr/>
          <p:nvPr/>
        </p:nvSpPr>
        <p:spPr>
          <a:xfrm>
            <a:off x="323528" y="4007112"/>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3</a:t>
            </a:r>
          </a:p>
        </p:txBody>
      </p:sp>
      <p:sp>
        <p:nvSpPr>
          <p:cNvPr id="8" name="Heptagon 7">
            <a:extLst>
              <a:ext uri="{FF2B5EF4-FFF2-40B4-BE49-F238E27FC236}">
                <a16:creationId xmlns:a16="http://schemas.microsoft.com/office/drawing/2014/main" id="{15908116-0F65-CBBE-B0A8-8C9479B01A4E}"/>
              </a:ext>
            </a:extLst>
          </p:cNvPr>
          <p:cNvSpPr/>
          <p:nvPr/>
        </p:nvSpPr>
        <p:spPr>
          <a:xfrm>
            <a:off x="323528" y="4972637"/>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4</a:t>
            </a:r>
          </a:p>
        </p:txBody>
      </p:sp>
    </p:spTree>
    <p:extLst>
      <p:ext uri="{BB962C8B-B14F-4D97-AF65-F5344CB8AC3E}">
        <p14:creationId xmlns:p14="http://schemas.microsoft.com/office/powerpoint/2010/main" val="410200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C6FC-8927-BF1D-A090-86D2F525EEA0}"/>
              </a:ext>
            </a:extLst>
          </p:cNvPr>
          <p:cNvSpPr>
            <a:spLocks noGrp="1"/>
          </p:cNvSpPr>
          <p:nvPr>
            <p:ph type="title"/>
          </p:nvPr>
        </p:nvSpPr>
        <p:spPr/>
        <p:txBody>
          <a:bodyPr/>
          <a:lstStyle/>
          <a:p>
            <a:r>
              <a:rPr lang="en-GB" dirty="0"/>
              <a:t>Spectrum of Teaching Styles</a:t>
            </a:r>
          </a:p>
        </p:txBody>
      </p:sp>
      <p:sp>
        <p:nvSpPr>
          <p:cNvPr id="3" name="Content Placeholder 2">
            <a:extLst>
              <a:ext uri="{FF2B5EF4-FFF2-40B4-BE49-F238E27FC236}">
                <a16:creationId xmlns:a16="http://schemas.microsoft.com/office/drawing/2014/main" id="{E2A77CBF-3DA5-4B0E-E343-E12F29D7FFFB}"/>
              </a:ext>
            </a:extLst>
          </p:cNvPr>
          <p:cNvSpPr>
            <a:spLocks noGrp="1"/>
          </p:cNvSpPr>
          <p:nvPr>
            <p:ph idx="1"/>
          </p:nvPr>
        </p:nvSpPr>
        <p:spPr/>
        <p:txBody>
          <a:bodyPr/>
          <a:lstStyle/>
          <a:p>
            <a:pPr marL="0" indent="0">
              <a:buNone/>
            </a:pPr>
            <a:r>
              <a:rPr lang="en-GB" dirty="0"/>
              <a:t>Skim read paper ‘Brief review of Literature about the Spectrum of Teaching Styles’.</a:t>
            </a:r>
          </a:p>
          <a:p>
            <a:pPr marL="0" indent="0">
              <a:buNone/>
            </a:pPr>
            <a:r>
              <a:rPr lang="en-GB" dirty="0"/>
              <a:t>                                    Zeng and Gao, (2012)</a:t>
            </a:r>
          </a:p>
          <a:p>
            <a:pPr marL="0" indent="0">
              <a:buNone/>
            </a:pPr>
            <a:endParaRPr lang="en-GB" dirty="0"/>
          </a:p>
          <a:p>
            <a:pPr marL="0" indent="0">
              <a:buNone/>
            </a:pPr>
            <a:endParaRPr lang="en-GB" dirty="0"/>
          </a:p>
          <a:p>
            <a:pPr marL="0" indent="0">
              <a:buNone/>
            </a:pPr>
            <a:r>
              <a:rPr lang="en-GB" dirty="0" err="1"/>
              <a:t>Mosston</a:t>
            </a:r>
            <a:r>
              <a:rPr lang="en-GB" dirty="0"/>
              <a:t> &amp; Ashworth, 1994, 2002, 2008</a:t>
            </a:r>
          </a:p>
        </p:txBody>
      </p:sp>
    </p:spTree>
    <p:extLst>
      <p:ext uri="{BB962C8B-B14F-4D97-AF65-F5344CB8AC3E}">
        <p14:creationId xmlns:p14="http://schemas.microsoft.com/office/powerpoint/2010/main" val="27045411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Phase 1: Inspiration:"/>
          <p:cNvSpPr txBox="1"/>
          <p:nvPr/>
        </p:nvSpPr>
        <p:spPr>
          <a:xfrm>
            <a:off x="1331639" y="231139"/>
            <a:ext cx="6676415" cy="7893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tIns="45719" rIns="45719" bIns="45719" anchor="ctr">
            <a:normAutofit lnSpcReduction="10000"/>
          </a:bodyPr>
          <a:lstStyle>
            <a:lvl1pPr algn="l" defTabSz="650240">
              <a:defRPr sz="6600" b="0">
                <a:solidFill>
                  <a:srgbClr val="011993"/>
                </a:solidFill>
                <a:latin typeface="Helvetica Neue Bold Condensed"/>
                <a:ea typeface="Helvetica Neue Bold Condensed"/>
                <a:cs typeface="Helvetica Neue Bold Condensed"/>
                <a:sym typeface="Helvetica Neue Bold Condensed"/>
              </a:defRPr>
            </a:lvl1pPr>
          </a:lstStyle>
          <a:p>
            <a:r>
              <a:rPr lang="en-GB" sz="4640" b="1" dirty="0">
                <a:solidFill>
                  <a:schemeClr val="accent5">
                    <a:lumMod val="75000"/>
                  </a:schemeClr>
                </a:solidFill>
                <a:latin typeface="+mn-lt"/>
              </a:rPr>
              <a:t>Planning &amp; Doing</a:t>
            </a:r>
            <a:endParaRPr sz="4640" b="1" dirty="0">
              <a:solidFill>
                <a:schemeClr val="accent5">
                  <a:lumMod val="75000"/>
                </a:schemeClr>
              </a:solidFill>
              <a:latin typeface="+mn-lt"/>
            </a:endParaRPr>
          </a:p>
        </p:txBody>
      </p:sp>
      <p:sp>
        <p:nvSpPr>
          <p:cNvPr id="189" name="Discuss within and between your group what knowledge, skills and attributes are needed"/>
          <p:cNvSpPr/>
          <p:nvPr/>
        </p:nvSpPr>
        <p:spPr>
          <a:xfrm>
            <a:off x="6261802" y="3739583"/>
            <a:ext cx="2270637" cy="1764851"/>
          </a:xfrm>
          <a:prstGeom prst="wedgeEllipseCallout">
            <a:avLst>
              <a:gd name="adj1" fmla="val -54673"/>
              <a:gd name="adj2" fmla="val -55432"/>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lang="en-GB" sz="1547" dirty="0"/>
              <a:t>What should you know about the child?</a:t>
            </a:r>
            <a:endParaRPr sz="1547" dirty="0"/>
          </a:p>
        </p:txBody>
      </p:sp>
      <p:sp>
        <p:nvSpPr>
          <p:cNvPr id="190" name="Inspiration phase involves:…"/>
          <p:cNvSpPr txBox="1"/>
          <p:nvPr/>
        </p:nvSpPr>
        <p:spPr>
          <a:xfrm>
            <a:off x="306802" y="1140756"/>
            <a:ext cx="6209414" cy="2683300"/>
          </a:xfrm>
          <a:prstGeom prst="rect">
            <a:avLst/>
          </a:prstGeom>
          <a:ln w="25400">
            <a:solidFill>
              <a:srgbClr val="000000"/>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5719" tIns="35719" rIns="35719" bIns="35719" anchor="ctr">
            <a:spAutoFit/>
          </a:bodyPr>
          <a:lstStyle/>
          <a:p>
            <a:pPr defTabSz="457184">
              <a:lnSpc>
                <a:spcPct val="150000"/>
              </a:lnSpc>
              <a:buSzPct val="100000"/>
              <a:defRPr sz="3300" b="0">
                <a:solidFill>
                  <a:srgbClr val="011993"/>
                </a:solidFill>
                <a:latin typeface="+mn-lt"/>
                <a:ea typeface="+mn-ea"/>
                <a:cs typeface="+mn-cs"/>
                <a:sym typeface="Helvetica Neue Medium"/>
              </a:defRPr>
            </a:pPr>
            <a:r>
              <a:rPr lang="en-GB" sz="2320" b="1" dirty="0">
                <a:solidFill>
                  <a:srgbClr val="011993"/>
                </a:solidFill>
                <a:sym typeface="Helvetica Neue Medium"/>
              </a:rPr>
              <a:t>Choose the activity? What sources were needed? Did you adapt anything? </a:t>
            </a:r>
          </a:p>
          <a:p>
            <a:pPr defTabSz="457184">
              <a:lnSpc>
                <a:spcPct val="150000"/>
              </a:lnSpc>
              <a:buSzPct val="100000"/>
              <a:defRPr sz="3300" b="0">
                <a:solidFill>
                  <a:srgbClr val="011993"/>
                </a:solidFill>
                <a:latin typeface="+mn-lt"/>
                <a:ea typeface="+mn-ea"/>
                <a:cs typeface="+mn-cs"/>
                <a:sym typeface="Helvetica Neue Medium"/>
              </a:defRPr>
            </a:pPr>
            <a:r>
              <a:rPr lang="en-GB" sz="2320" dirty="0"/>
              <a:t>When teaching what did you : </a:t>
            </a:r>
          </a:p>
          <a:p>
            <a:pPr defTabSz="457184">
              <a:lnSpc>
                <a:spcPct val="150000"/>
              </a:lnSpc>
              <a:defRPr sz="3300" b="0">
                <a:solidFill>
                  <a:srgbClr val="011993"/>
                </a:solidFill>
                <a:latin typeface="+mn-lt"/>
                <a:ea typeface="+mn-ea"/>
                <a:cs typeface="+mn-cs"/>
                <a:sym typeface="Helvetica Neue Medium"/>
              </a:defRPr>
            </a:pPr>
            <a:r>
              <a:rPr sz="2320" b="1" dirty="0"/>
              <a:t>Observe</a:t>
            </a:r>
            <a:r>
              <a:rPr lang="en-GB" sz="2320" b="1" dirty="0"/>
              <a:t>?</a:t>
            </a:r>
            <a:r>
              <a:rPr sz="2320" b="1" dirty="0"/>
              <a:t> </a:t>
            </a:r>
            <a:r>
              <a:rPr lang="en-GB" sz="2320" b="1" dirty="0"/>
              <a:t>Hear – l</a:t>
            </a:r>
            <a:r>
              <a:rPr sz="2320" b="1" dirty="0" err="1"/>
              <a:t>isten</a:t>
            </a:r>
            <a:r>
              <a:rPr lang="en-GB" sz="2320" b="1" dirty="0"/>
              <a:t>? Provide </a:t>
            </a:r>
            <a:r>
              <a:rPr lang="en-GB" sz="2320" b="1" dirty="0">
                <a:solidFill>
                  <a:srgbClr val="011993"/>
                </a:solidFill>
                <a:sym typeface="Helvetica Neue Medium"/>
              </a:rPr>
              <a:t>to support the learning? Participate - model?</a:t>
            </a:r>
            <a:endParaRPr lang="en-GB" sz="2320" b="1" dirty="0"/>
          </a:p>
        </p:txBody>
      </p:sp>
      <p:sp>
        <p:nvSpPr>
          <p:cNvPr id="191" name="What do individuals think the knowledge, skills and beliefs are needed?"/>
          <p:cNvSpPr/>
          <p:nvPr/>
        </p:nvSpPr>
        <p:spPr>
          <a:xfrm>
            <a:off x="3404424" y="4067644"/>
            <a:ext cx="2016224" cy="1764851"/>
          </a:xfrm>
          <a:prstGeom prst="wedgeEllipseCallout">
            <a:avLst>
              <a:gd name="adj1" fmla="val -37689"/>
              <a:gd name="adj2" fmla="val -68825"/>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sz="1800" dirty="0"/>
              <a:t>What </a:t>
            </a:r>
            <a:r>
              <a:rPr lang="en-GB" sz="1800" dirty="0"/>
              <a:t>resources will you need / use?</a:t>
            </a:r>
          </a:p>
        </p:txBody>
      </p:sp>
      <p:sp>
        <p:nvSpPr>
          <p:cNvPr id="193" name="Where else might we seek inspiration?"/>
          <p:cNvSpPr/>
          <p:nvPr/>
        </p:nvSpPr>
        <p:spPr>
          <a:xfrm>
            <a:off x="145043" y="3950860"/>
            <a:ext cx="2433051" cy="1998420"/>
          </a:xfrm>
          <a:prstGeom prst="wedgeEllipseCallout">
            <a:avLst>
              <a:gd name="adj1" fmla="val 43616"/>
              <a:gd name="adj2" fmla="val -57879"/>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r>
              <a:rPr sz="2000" b="1" dirty="0"/>
              <a:t>Where else might </a:t>
            </a:r>
            <a:r>
              <a:rPr lang="en-GB" sz="2000" b="1" dirty="0"/>
              <a:t>the activity progress onto? </a:t>
            </a:r>
            <a:endParaRPr sz="2000" b="1" dirty="0"/>
          </a:p>
        </p:txBody>
      </p:sp>
      <p:sp>
        <p:nvSpPr>
          <p:cNvPr id="8" name="Discuss within and between your group what knowledge, skills and attributes are needed">
            <a:extLst>
              <a:ext uri="{FF2B5EF4-FFF2-40B4-BE49-F238E27FC236}">
                <a16:creationId xmlns:a16="http://schemas.microsoft.com/office/drawing/2014/main" id="{511F689A-6B78-9848-A18F-8ED3BF274A1B}"/>
              </a:ext>
            </a:extLst>
          </p:cNvPr>
          <p:cNvSpPr/>
          <p:nvPr/>
        </p:nvSpPr>
        <p:spPr>
          <a:xfrm>
            <a:off x="5975648" y="1043109"/>
            <a:ext cx="2988840" cy="2147768"/>
          </a:xfrm>
          <a:prstGeom prst="wedgeEllipseCallout">
            <a:avLst>
              <a:gd name="adj1" fmla="val -38093"/>
              <a:gd name="adj2" fmla="val 1777"/>
            </a:avLst>
          </a:prstGeom>
          <a:solidFill>
            <a:schemeClr val="accent1">
              <a:lumOff val="13529"/>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5719" tIns="35719" rIns="35719" bIns="35719" anchor="ctr"/>
          <a:lstStyle>
            <a:lvl1pPr>
              <a:defRPr sz="2200" b="0">
                <a:latin typeface="+mn-lt"/>
                <a:ea typeface="+mn-ea"/>
                <a:cs typeface="+mn-cs"/>
                <a:sym typeface="Helvetica Neue Medium"/>
              </a:defRPr>
            </a:lvl1pPr>
          </a:lstStyle>
          <a:p>
            <a:pPr algn="ctr"/>
            <a:r>
              <a:rPr lang="en-GB" sz="1800" b="1" dirty="0"/>
              <a:t>IMPORTANT</a:t>
            </a:r>
          </a:p>
          <a:p>
            <a:pPr algn="ctr"/>
            <a:r>
              <a:rPr lang="en-GB" sz="1800" b="1" dirty="0"/>
              <a:t>How are you going to organise yourself?</a:t>
            </a:r>
            <a:endParaRPr sz="1800" b="1" dirty="0"/>
          </a:p>
        </p:txBody>
      </p:sp>
    </p:spTree>
    <p:extLst>
      <p:ext uri="{BB962C8B-B14F-4D97-AF65-F5344CB8AC3E}">
        <p14:creationId xmlns:p14="http://schemas.microsoft.com/office/powerpoint/2010/main" val="548368700"/>
      </p:ext>
    </p:extLst>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 xmlns:m="http://schemas.openxmlformats.org/officeDocument/2006/math" xmlns:a14="http://schemas.microsoft.com/office/drawing/2010/main">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250"/>
                                  </p:stCondLst>
                                  <p:childTnLst>
                                    <p:set>
                                      <p:cBhvr>
                                        <p:cTn id="18" dur="1" fill="hold">
                                          <p:stCondLst>
                                            <p:cond delay="249"/>
                                          </p:stCondLst>
                                        </p:cTn>
                                        <p:tgtEl>
                                          <p:spTgt spid="1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1" grpId="0" animBg="1"/>
      <p:bldP spid="193" grpId="0" animBg="1"/>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DDD76-BADA-C74C-8BAE-50C3313B0E94}"/>
              </a:ext>
            </a:extLst>
          </p:cNvPr>
          <p:cNvSpPr>
            <a:spLocks noGrp="1"/>
          </p:cNvSpPr>
          <p:nvPr>
            <p:ph sz="half" idx="1"/>
          </p:nvPr>
        </p:nvSpPr>
        <p:spPr>
          <a:xfrm>
            <a:off x="251520" y="404664"/>
            <a:ext cx="4536504" cy="3989040"/>
          </a:xfrm>
        </p:spPr>
        <p:txBody>
          <a:bodyPr/>
          <a:lstStyle/>
          <a:p>
            <a:r>
              <a:rPr lang="en-US" dirty="0"/>
              <a:t>Could children design and create an obstacle course using natural made resources? </a:t>
            </a:r>
          </a:p>
          <a:p>
            <a:endParaRPr lang="en-US" dirty="0"/>
          </a:p>
          <a:p>
            <a:r>
              <a:rPr lang="en-US" dirty="0"/>
              <a:t>Could you vary the way you travel (direction) and how you travel? (skipping or jumping or walking – forwards &amp;/or backwards?)</a:t>
            </a:r>
          </a:p>
        </p:txBody>
      </p:sp>
      <p:sp>
        <p:nvSpPr>
          <p:cNvPr id="4" name="Content Placeholder 3">
            <a:extLst>
              <a:ext uri="{FF2B5EF4-FFF2-40B4-BE49-F238E27FC236}">
                <a16:creationId xmlns:a16="http://schemas.microsoft.com/office/drawing/2014/main" id="{8CDDAD0F-F2BA-E649-A3DA-6C45DEBFFD39}"/>
              </a:ext>
            </a:extLst>
          </p:cNvPr>
          <p:cNvSpPr>
            <a:spLocks noGrp="1"/>
          </p:cNvSpPr>
          <p:nvPr>
            <p:ph sz="half" idx="2"/>
          </p:nvPr>
        </p:nvSpPr>
        <p:spPr>
          <a:xfrm>
            <a:off x="5004048" y="692696"/>
            <a:ext cx="3682752" cy="4896545"/>
          </a:xfrm>
        </p:spPr>
        <p:txBody>
          <a:bodyPr/>
          <a:lstStyle/>
          <a:p>
            <a:pPr marL="0" indent="0" algn="ctr">
              <a:buNone/>
            </a:pPr>
            <a:r>
              <a:rPr lang="en-US" sz="3600" b="1" dirty="0">
                <a:solidFill>
                  <a:schemeClr val="accent5">
                    <a:lumMod val="75000"/>
                  </a:schemeClr>
                </a:solidFill>
              </a:rPr>
              <a:t>REFLECT</a:t>
            </a:r>
          </a:p>
          <a:p>
            <a:endParaRPr lang="en-US" dirty="0"/>
          </a:p>
          <a:p>
            <a:r>
              <a:rPr lang="en-US" dirty="0"/>
              <a:t>Did the course have progression? </a:t>
            </a:r>
          </a:p>
          <a:p>
            <a:endParaRPr lang="en-US" dirty="0"/>
          </a:p>
          <a:p>
            <a:r>
              <a:rPr lang="en-US" dirty="0"/>
              <a:t>Could you find another person and teach your obstacle course to them to attempt? </a:t>
            </a:r>
          </a:p>
        </p:txBody>
      </p:sp>
    </p:spTree>
    <p:extLst>
      <p:ext uri="{BB962C8B-B14F-4D97-AF65-F5344CB8AC3E}">
        <p14:creationId xmlns:p14="http://schemas.microsoft.com/office/powerpoint/2010/main" val="612018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a:xfrm>
            <a:off x="478993" y="1052736"/>
            <a:ext cx="8229600" cy="1143000"/>
          </a:xfrm>
        </p:spPr>
        <p:txBody>
          <a:bodyPr/>
          <a:lstStyle/>
          <a:p>
            <a:r>
              <a:rPr lang="en-US" sz="3600" b="1" dirty="0">
                <a:solidFill>
                  <a:schemeClr val="accent5">
                    <a:lumMod val="75000"/>
                  </a:schemeClr>
                </a:solidFill>
              </a:rPr>
              <a:t>Time to share :-</a:t>
            </a:r>
            <a:br>
              <a:rPr lang="en-US" sz="3600" b="1" dirty="0">
                <a:solidFill>
                  <a:schemeClr val="accent5">
                    <a:lumMod val="75000"/>
                  </a:schemeClr>
                </a:solidFill>
              </a:rPr>
            </a:br>
            <a:br>
              <a:rPr lang="en-US" sz="3600" b="1" dirty="0">
                <a:solidFill>
                  <a:schemeClr val="accent5">
                    <a:lumMod val="75000"/>
                  </a:schemeClr>
                </a:solidFill>
              </a:rPr>
            </a:br>
            <a:r>
              <a:rPr lang="en-GB" b="1" dirty="0">
                <a:solidFill>
                  <a:schemeClr val="accent5">
                    <a:lumMod val="75000"/>
                  </a:schemeClr>
                </a:solidFill>
              </a:rPr>
              <a:t>What were the challenges of your teaching?</a:t>
            </a:r>
            <a:endParaRPr lang="en-US" sz="3600" b="1" dirty="0">
              <a:solidFill>
                <a:schemeClr val="accent5">
                  <a:lumMod val="75000"/>
                </a:schemeClr>
              </a:solidFill>
            </a:endParaRPr>
          </a:p>
        </p:txBody>
      </p:sp>
      <p:sp>
        <p:nvSpPr>
          <p:cNvPr id="4" name="Title 1">
            <a:extLst>
              <a:ext uri="{FF2B5EF4-FFF2-40B4-BE49-F238E27FC236}">
                <a16:creationId xmlns:a16="http://schemas.microsoft.com/office/drawing/2014/main" id="{802AE817-54B8-B609-BDFD-E6E312A7341C}"/>
              </a:ext>
            </a:extLst>
          </p:cNvPr>
          <p:cNvSpPr txBox="1">
            <a:spLocks/>
          </p:cNvSpPr>
          <p:nvPr/>
        </p:nvSpPr>
        <p:spPr bwMode="auto">
          <a:xfrm>
            <a:off x="539552" y="3519265"/>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br>
              <a:rPr lang="en-US" sz="3600" b="1" dirty="0">
                <a:solidFill>
                  <a:schemeClr val="accent5">
                    <a:lumMod val="75000"/>
                  </a:schemeClr>
                </a:solidFill>
              </a:rPr>
            </a:br>
            <a:r>
              <a:rPr lang="en-GB" b="1" dirty="0">
                <a:solidFill>
                  <a:schemeClr val="accent5">
                    <a:lumMod val="75000"/>
                  </a:schemeClr>
                </a:solidFill>
              </a:rPr>
              <a:t>What were the ‘Highs’ of your teaching?</a:t>
            </a:r>
            <a:endParaRPr lang="en-US" sz="3600" b="1" dirty="0">
              <a:solidFill>
                <a:schemeClr val="accent5">
                  <a:lumMod val="75000"/>
                </a:schemeClr>
              </a:solidFill>
            </a:endParaRPr>
          </a:p>
        </p:txBody>
      </p:sp>
    </p:spTree>
    <p:extLst>
      <p:ext uri="{BB962C8B-B14F-4D97-AF65-F5344CB8AC3E}">
        <p14:creationId xmlns:p14="http://schemas.microsoft.com/office/powerpoint/2010/main" val="261035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7E429-C516-BA0A-57B8-A9EBC33AE654}"/>
              </a:ext>
            </a:extLst>
          </p:cNvPr>
          <p:cNvSpPr>
            <a:spLocks noGrp="1"/>
          </p:cNvSpPr>
          <p:nvPr>
            <p:ph type="title"/>
          </p:nvPr>
        </p:nvSpPr>
        <p:spPr>
          <a:xfrm>
            <a:off x="457200" y="-35880"/>
            <a:ext cx="8229600" cy="1143000"/>
          </a:xfrm>
        </p:spPr>
        <p:txBody>
          <a:bodyPr/>
          <a:lstStyle/>
          <a:p>
            <a:r>
              <a:rPr lang="en-GB" b="1" dirty="0">
                <a:solidFill>
                  <a:schemeClr val="accent5">
                    <a:lumMod val="75000"/>
                  </a:schemeClr>
                </a:solidFill>
              </a:rPr>
              <a:t>Conclusion / </a:t>
            </a:r>
            <a:r>
              <a:rPr lang="en-GB" b="1" dirty="0" err="1">
                <a:solidFill>
                  <a:schemeClr val="accent5">
                    <a:lumMod val="75000"/>
                  </a:schemeClr>
                </a:solidFill>
              </a:rPr>
              <a:t>Casgliad</a:t>
            </a:r>
            <a:endParaRPr lang="en-GB" b="1" dirty="0">
              <a:solidFill>
                <a:schemeClr val="accent5">
                  <a:lumMod val="75000"/>
                </a:schemeClr>
              </a:solidFill>
            </a:endParaRPr>
          </a:p>
        </p:txBody>
      </p:sp>
      <p:sp>
        <p:nvSpPr>
          <p:cNvPr id="3" name="Content Placeholder 2">
            <a:extLst>
              <a:ext uri="{FF2B5EF4-FFF2-40B4-BE49-F238E27FC236}">
                <a16:creationId xmlns:a16="http://schemas.microsoft.com/office/drawing/2014/main" id="{C2E8F758-1A72-7659-6FE8-C60189319B40}"/>
              </a:ext>
            </a:extLst>
          </p:cNvPr>
          <p:cNvSpPr>
            <a:spLocks noGrp="1"/>
          </p:cNvSpPr>
          <p:nvPr>
            <p:ph idx="1"/>
          </p:nvPr>
        </p:nvSpPr>
        <p:spPr>
          <a:xfrm>
            <a:off x="189856" y="980728"/>
            <a:ext cx="8496944" cy="3917032"/>
          </a:xfrm>
        </p:spPr>
        <p:txBody>
          <a:bodyPr/>
          <a:lstStyle/>
          <a:p>
            <a:r>
              <a:rPr lang="en-GB" dirty="0"/>
              <a:t>What are your main take homes from this experience?</a:t>
            </a:r>
          </a:p>
          <a:p>
            <a:r>
              <a:rPr lang="en-GB" dirty="0"/>
              <a:t>What have I learnt about myself? </a:t>
            </a:r>
            <a:r>
              <a:rPr lang="en-GB" sz="2400" dirty="0"/>
              <a:t>(in the preparation and the teaching phases)</a:t>
            </a:r>
          </a:p>
          <a:p>
            <a:r>
              <a:rPr lang="en-GB" dirty="0"/>
              <a:t>What would you consider doing differently when planning for an outdoor adventurous lesson for primary school children?</a:t>
            </a:r>
          </a:p>
          <a:p>
            <a:r>
              <a:rPr lang="en-GB" dirty="0"/>
              <a:t>How do I feel I’ve valued from the experience?</a:t>
            </a:r>
          </a:p>
        </p:txBody>
      </p:sp>
    </p:spTree>
    <p:extLst>
      <p:ext uri="{BB962C8B-B14F-4D97-AF65-F5344CB8AC3E}">
        <p14:creationId xmlns:p14="http://schemas.microsoft.com/office/powerpoint/2010/main" val="26762754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C81C-052B-4639-8780-AEA3C81FBA80}"/>
              </a:ext>
            </a:extLst>
          </p:cNvPr>
          <p:cNvSpPr>
            <a:spLocks noGrp="1"/>
          </p:cNvSpPr>
          <p:nvPr>
            <p:ph type="title"/>
          </p:nvPr>
        </p:nvSpPr>
        <p:spPr/>
        <p:txBody>
          <a:bodyPr/>
          <a:lstStyle/>
          <a:p>
            <a:r>
              <a:rPr lang="en-GB" b="1" dirty="0" err="1">
                <a:solidFill>
                  <a:schemeClr val="accent5">
                    <a:lumMod val="75000"/>
                  </a:schemeClr>
                </a:solidFill>
              </a:rPr>
              <a:t>Tiwtorial</a:t>
            </a:r>
            <a:r>
              <a:rPr lang="en-GB" b="1" dirty="0">
                <a:solidFill>
                  <a:schemeClr val="accent5">
                    <a:lumMod val="75000"/>
                  </a:schemeClr>
                </a:solidFill>
              </a:rPr>
              <a:t> / Tutorial</a:t>
            </a:r>
          </a:p>
        </p:txBody>
      </p:sp>
      <p:sp>
        <p:nvSpPr>
          <p:cNvPr id="4" name="Content Placeholder 2">
            <a:extLst>
              <a:ext uri="{FF2B5EF4-FFF2-40B4-BE49-F238E27FC236}">
                <a16:creationId xmlns:a16="http://schemas.microsoft.com/office/drawing/2014/main" id="{A83F2D94-142D-124C-8573-A035FC41E93D}"/>
              </a:ext>
            </a:extLst>
          </p:cNvPr>
          <p:cNvSpPr>
            <a:spLocks noGrp="1"/>
          </p:cNvSpPr>
          <p:nvPr>
            <p:ph idx="1"/>
          </p:nvPr>
        </p:nvSpPr>
        <p:spPr>
          <a:xfrm>
            <a:off x="539552" y="1628800"/>
            <a:ext cx="8229600" cy="5068491"/>
          </a:xfrm>
        </p:spPr>
        <p:txBody>
          <a:bodyPr/>
          <a:lstStyle/>
          <a:p>
            <a:pPr marL="0" indent="0" algn="ctr">
              <a:buNone/>
            </a:pPr>
            <a:r>
              <a:rPr lang="en-US" sz="4000" dirty="0"/>
              <a:t>Book slot via Moodle</a:t>
            </a:r>
          </a:p>
          <a:p>
            <a:pPr marL="0" indent="0" algn="ctr">
              <a:buNone/>
            </a:pPr>
            <a:r>
              <a:rPr lang="en-US" sz="2800" dirty="0"/>
              <a:t>Drafts – send on to by 19</a:t>
            </a:r>
            <a:r>
              <a:rPr lang="en-US" sz="2800" baseline="30000" dirty="0"/>
              <a:t>th</a:t>
            </a:r>
            <a:r>
              <a:rPr lang="en-US" sz="2800" dirty="0"/>
              <a:t> January – to receive feedback by following Monday 26</a:t>
            </a:r>
            <a:r>
              <a:rPr lang="en-US" sz="2800" baseline="30000" dirty="0"/>
              <a:t>th</a:t>
            </a:r>
            <a:r>
              <a:rPr lang="en-US" sz="2800" dirty="0"/>
              <a:t> January, 2026</a:t>
            </a:r>
          </a:p>
          <a:p>
            <a:pPr marL="0" indent="0" algn="ctr">
              <a:buNone/>
            </a:pPr>
            <a:endParaRPr lang="en-US" sz="2800" dirty="0"/>
          </a:p>
          <a:p>
            <a:pPr marL="0" indent="0" algn="ctr">
              <a:buNone/>
            </a:pPr>
            <a:r>
              <a:rPr lang="en-US" sz="4000" dirty="0"/>
              <a:t>E-</a:t>
            </a:r>
            <a:r>
              <a:rPr lang="en-US" sz="4000" dirty="0" err="1"/>
              <a:t>bostio</a:t>
            </a:r>
            <a:r>
              <a:rPr lang="en-US" sz="4000" dirty="0"/>
              <a:t> : / E-mail</a:t>
            </a:r>
          </a:p>
          <a:p>
            <a:pPr marL="0" indent="0" algn="ctr">
              <a:buNone/>
            </a:pPr>
            <a:r>
              <a:rPr lang="en-US" sz="4000" dirty="0"/>
              <a:t> </a:t>
            </a:r>
            <a:r>
              <a:rPr lang="en-US" sz="4000" b="1" dirty="0"/>
              <a:t>Heddwen.davies@uwtsd.ac.uk</a:t>
            </a:r>
          </a:p>
        </p:txBody>
      </p:sp>
    </p:spTree>
    <p:extLst>
      <p:ext uri="{BB962C8B-B14F-4D97-AF65-F5344CB8AC3E}">
        <p14:creationId xmlns:p14="http://schemas.microsoft.com/office/powerpoint/2010/main" val="10818600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5B74-0D5F-8A41-8D35-13C567B1674B}"/>
              </a:ext>
            </a:extLst>
          </p:cNvPr>
          <p:cNvSpPr>
            <a:spLocks noGrp="1"/>
          </p:cNvSpPr>
          <p:nvPr>
            <p:ph type="title"/>
          </p:nvPr>
        </p:nvSpPr>
        <p:spPr/>
        <p:txBody>
          <a:bodyPr/>
          <a:lstStyle/>
          <a:p>
            <a:r>
              <a:rPr lang="en-GB" b="1" dirty="0">
                <a:solidFill>
                  <a:schemeClr val="accent5">
                    <a:lumMod val="75000"/>
                  </a:schemeClr>
                </a:solidFill>
              </a:rPr>
              <a:t>References / </a:t>
            </a:r>
            <a:r>
              <a:rPr lang="en-GB" b="1" i="1" dirty="0" err="1">
                <a:solidFill>
                  <a:schemeClr val="accent5">
                    <a:lumMod val="75000"/>
                  </a:schemeClr>
                </a:solidFill>
              </a:rPr>
              <a:t>Cyfeirnodi</a:t>
            </a:r>
            <a:endParaRPr lang="en-GB" b="1" i="1" dirty="0">
              <a:solidFill>
                <a:schemeClr val="accent5">
                  <a:lumMod val="75000"/>
                </a:schemeClr>
              </a:solidFill>
            </a:endParaRPr>
          </a:p>
        </p:txBody>
      </p:sp>
      <p:sp>
        <p:nvSpPr>
          <p:cNvPr id="3" name="Content Placeholder 2">
            <a:extLst>
              <a:ext uri="{FF2B5EF4-FFF2-40B4-BE49-F238E27FC236}">
                <a16:creationId xmlns:a16="http://schemas.microsoft.com/office/drawing/2014/main" id="{F9352666-BE8E-F841-9576-C82CB4D12535}"/>
              </a:ext>
            </a:extLst>
          </p:cNvPr>
          <p:cNvSpPr>
            <a:spLocks noGrp="1"/>
          </p:cNvSpPr>
          <p:nvPr>
            <p:ph idx="1"/>
          </p:nvPr>
        </p:nvSpPr>
        <p:spPr/>
        <p:txBody>
          <a:bodyPr/>
          <a:lstStyle/>
          <a:p>
            <a:pPr>
              <a:lnSpc>
                <a:spcPct val="90000"/>
              </a:lnSpc>
              <a:buFontTx/>
              <a:buNone/>
            </a:pPr>
            <a:r>
              <a:rPr lang="en-GB" altLang="en-US" sz="1600" dirty="0"/>
              <a:t>Donaldson, G (2015) </a:t>
            </a:r>
            <a:r>
              <a:rPr lang="en-GB" altLang="en-US" sz="1600" i="1" dirty="0"/>
              <a:t>Successful Futures. </a:t>
            </a:r>
            <a:r>
              <a:rPr lang="en-GB" altLang="en-US" sz="1600" dirty="0"/>
              <a:t>Welsh Government: Cardiff.</a:t>
            </a:r>
          </a:p>
          <a:p>
            <a:pPr>
              <a:lnSpc>
                <a:spcPct val="90000"/>
              </a:lnSpc>
              <a:buFontTx/>
              <a:buNone/>
            </a:pPr>
            <a:endParaRPr lang="en-GB" altLang="en-US" sz="1600" dirty="0"/>
          </a:p>
          <a:p>
            <a:pPr>
              <a:lnSpc>
                <a:spcPct val="90000"/>
              </a:lnSpc>
              <a:buNone/>
            </a:pPr>
            <a:r>
              <a:rPr lang="en-US" sz="1600" dirty="0"/>
              <a:t>Claxton, G. &amp; Lucas, B. (2009) </a:t>
            </a:r>
            <a:r>
              <a:rPr lang="en-US" sz="1600" i="1" dirty="0"/>
              <a:t>School as a Foundation for Lifelong Learning. </a:t>
            </a:r>
            <a:r>
              <a:rPr lang="en-US" sz="1600" dirty="0"/>
              <a:t>Leicester: National Institute of Adult Continuing Education.</a:t>
            </a:r>
          </a:p>
          <a:p>
            <a:pPr>
              <a:lnSpc>
                <a:spcPct val="90000"/>
              </a:lnSpc>
              <a:buFontTx/>
              <a:buNone/>
            </a:pPr>
            <a:endParaRPr lang="en-GB" altLang="en-US" sz="1600" dirty="0"/>
          </a:p>
          <a:p>
            <a:pPr>
              <a:lnSpc>
                <a:spcPct val="90000"/>
              </a:lnSpc>
              <a:buFont typeface="Wingdings 2" panose="05020102010507070707" pitchFamily="18" charset="2"/>
              <a:buNone/>
            </a:pPr>
            <a:r>
              <a:rPr lang="en-GB" altLang="en-US" sz="1600" dirty="0"/>
              <a:t>Pound, Linda (2014) </a:t>
            </a:r>
            <a:r>
              <a:rPr lang="en-GB" altLang="en-US" sz="1600" i="1" dirty="0"/>
              <a:t>How Children Learn. </a:t>
            </a:r>
            <a:r>
              <a:rPr lang="en-GB" altLang="en-US" sz="1600" dirty="0"/>
              <a:t>Practical Preschool Publishing. UK</a:t>
            </a:r>
          </a:p>
          <a:p>
            <a:pPr>
              <a:lnSpc>
                <a:spcPct val="90000"/>
              </a:lnSpc>
              <a:buFontTx/>
              <a:buNone/>
            </a:pPr>
            <a:endParaRPr lang="en-GB" altLang="en-US" sz="1600" dirty="0"/>
          </a:p>
          <a:p>
            <a:pPr>
              <a:lnSpc>
                <a:spcPct val="90000"/>
              </a:lnSpc>
              <a:buFontTx/>
              <a:buNone/>
            </a:pPr>
            <a:r>
              <a:rPr lang="en-GB" altLang="en-US" sz="1600" dirty="0"/>
              <a:t>WAG (2008)Play and Active Learning</a:t>
            </a:r>
            <a:r>
              <a:rPr lang="en-GB" altLang="en-US" sz="1600" i="1" dirty="0"/>
              <a:t>, </a:t>
            </a:r>
            <a:r>
              <a:rPr lang="en-GB" altLang="en-US" sz="1600" dirty="0"/>
              <a:t>Cardiff: DCELLS </a:t>
            </a:r>
            <a:r>
              <a:rPr lang="en-GB" altLang="en-US" sz="1600" dirty="0" err="1"/>
              <a:t>i</a:t>
            </a:r>
            <a:endParaRPr lang="en-GB" altLang="en-US" sz="1600" dirty="0"/>
          </a:p>
          <a:p>
            <a:pPr>
              <a:lnSpc>
                <a:spcPct val="90000"/>
              </a:lnSpc>
              <a:buFontTx/>
              <a:buNone/>
            </a:pPr>
            <a:endParaRPr lang="en-GB" altLang="en-US" sz="1600" dirty="0"/>
          </a:p>
          <a:p>
            <a:pPr>
              <a:lnSpc>
                <a:spcPct val="90000"/>
              </a:lnSpc>
              <a:buFontTx/>
              <a:buNone/>
            </a:pPr>
            <a:r>
              <a:rPr lang="en-GB" altLang="en-US" sz="1600" dirty="0"/>
              <a:t>WAG (2008)Learning and Teaching Pedagogy</a:t>
            </a:r>
            <a:r>
              <a:rPr lang="en-GB" altLang="en-US" sz="1600" i="1" dirty="0"/>
              <a:t>,</a:t>
            </a:r>
            <a:r>
              <a:rPr lang="en-GB" altLang="en-US" sz="1600" dirty="0"/>
              <a:t> Cardiff: </a:t>
            </a:r>
          </a:p>
          <a:p>
            <a:pPr>
              <a:lnSpc>
                <a:spcPct val="90000"/>
              </a:lnSpc>
              <a:buFontTx/>
              <a:buNone/>
            </a:pPr>
            <a:r>
              <a:rPr lang="en-GB" altLang="en-US" sz="1600" dirty="0"/>
              <a:t>                    DCELLS ii</a:t>
            </a:r>
          </a:p>
          <a:p>
            <a:pPr>
              <a:lnSpc>
                <a:spcPct val="90000"/>
              </a:lnSpc>
              <a:buNone/>
            </a:pPr>
            <a:r>
              <a:rPr lang="en-US" sz="1600" dirty="0"/>
              <a:t>Welsh Government (2015) </a:t>
            </a:r>
            <a:r>
              <a:rPr lang="en-US" sz="1600" i="1" dirty="0"/>
              <a:t>Well-being of Future Generation (Wales) Act. </a:t>
            </a:r>
            <a:r>
              <a:rPr lang="en-US" sz="1600" dirty="0"/>
              <a:t>Cardiff: Welsh Government.</a:t>
            </a:r>
            <a:endParaRPr lang="en-GB" altLang="en-US" sz="1600" dirty="0"/>
          </a:p>
          <a:p>
            <a:pPr>
              <a:lnSpc>
                <a:spcPct val="90000"/>
              </a:lnSpc>
              <a:buFontTx/>
              <a:buNone/>
            </a:pPr>
            <a:r>
              <a:rPr lang="en-GB" altLang="en-US" sz="1600" dirty="0">
                <a:hlinkClick r:id="rId2"/>
              </a:rPr>
              <a:t>www.wales.gov.uk/docs/drah/publications/120221foundationtoolkitcy.pdf</a:t>
            </a:r>
            <a:endParaRPr lang="en-GB" sz="1600" dirty="0"/>
          </a:p>
        </p:txBody>
      </p:sp>
    </p:spTree>
    <p:extLst>
      <p:ext uri="{BB962C8B-B14F-4D97-AF65-F5344CB8AC3E}">
        <p14:creationId xmlns:p14="http://schemas.microsoft.com/office/powerpoint/2010/main" val="6004018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763688" y="2852936"/>
            <a:ext cx="5094312" cy="244827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4000" b="1" dirty="0">
                <a:solidFill>
                  <a:schemeClr val="bg1"/>
                </a:solidFill>
              </a:rPr>
              <a:t>Thank you</a:t>
            </a:r>
          </a:p>
          <a:p>
            <a:pPr eaLnBrk="1" hangingPunct="1"/>
            <a:r>
              <a:rPr lang="en-US" altLang="en-US" sz="4000" b="1" dirty="0" err="1">
                <a:solidFill>
                  <a:schemeClr val="bg1"/>
                </a:solidFill>
              </a:rPr>
              <a:t>Diolch</a:t>
            </a:r>
            <a:endParaRPr lang="en-US" altLang="en-US" sz="4000" b="1" dirty="0">
              <a:solidFill>
                <a:schemeClr val="bg1"/>
              </a:solidFill>
            </a:endParaRPr>
          </a:p>
          <a:p>
            <a:pPr eaLnBrk="1" hangingPunct="1"/>
            <a:r>
              <a:rPr lang="en-US" altLang="en-US" sz="4000" b="1" dirty="0" err="1">
                <a:solidFill>
                  <a:schemeClr val="bg1"/>
                </a:solidFill>
              </a:rPr>
              <a:t>Obrigada</a:t>
            </a:r>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895073"/>
            <a:ext cx="7740352" cy="1323439"/>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a:p>
            <a:pPr algn="ctr"/>
            <a:r>
              <a:rPr lang="en-US" sz="4000" b="1" i="1" dirty="0">
                <a:solidFill>
                  <a:schemeClr val="accent5">
                    <a:lumMod val="75000"/>
                  </a:schemeClr>
                </a:solidFill>
                <a:latin typeface="+mn-lt"/>
              </a:rPr>
              <a:t>Pa </a:t>
            </a:r>
            <a:r>
              <a:rPr lang="en-US" sz="4000" b="1" i="1" dirty="0" err="1">
                <a:solidFill>
                  <a:schemeClr val="accent5">
                    <a:lumMod val="75000"/>
                  </a:schemeClr>
                </a:solidFill>
                <a:latin typeface="+mn-lt"/>
              </a:rPr>
              <a:t>gwestiynau</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sydd</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gyda</a:t>
            </a:r>
            <a:r>
              <a:rPr lang="en-US" sz="4000" b="1" i="1" dirty="0">
                <a:solidFill>
                  <a:schemeClr val="accent5">
                    <a:lumMod val="75000"/>
                  </a:schemeClr>
                </a:solidFill>
                <a:latin typeface="+mn-lt"/>
              </a:rPr>
              <a:t> chi?</a:t>
            </a:r>
          </a:p>
        </p:txBody>
      </p:sp>
    </p:spTree>
    <p:extLst>
      <p:ext uri="{BB962C8B-B14F-4D97-AF65-F5344CB8AC3E}">
        <p14:creationId xmlns:p14="http://schemas.microsoft.com/office/powerpoint/2010/main" val="49188260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1078</TotalTime>
  <Words>4164</Words>
  <Application>Microsoft Office PowerPoint</Application>
  <PresentationFormat>On-screen Show (4:3)</PresentationFormat>
  <Paragraphs>440</Paragraphs>
  <Slides>52</Slides>
  <Notes>30</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Helvetica Neue Medium</vt:lpstr>
      <vt:lpstr>Myriad Pro</vt:lpstr>
      <vt:lpstr>Arial</vt:lpstr>
      <vt:lpstr>Berlin Sans FB</vt:lpstr>
      <vt:lpstr>Calibri</vt:lpstr>
      <vt:lpstr>Comic Sans MS</vt:lpstr>
      <vt:lpstr>Verdana</vt:lpstr>
      <vt:lpstr>Wingdings</vt:lpstr>
      <vt:lpstr>Wingdings 2</vt:lpstr>
      <vt:lpstr>Theme2</vt:lpstr>
      <vt:lpstr>BMPE  5005  Foundations of High Quality Physical and Outdoor Learning  </vt:lpstr>
      <vt:lpstr>Amcanion y modiwl : Aims of the module :</vt:lpstr>
      <vt:lpstr>PowerPoint Presentation</vt:lpstr>
      <vt:lpstr>Amcanion y modiwl : Aims of the module :</vt:lpstr>
      <vt:lpstr>PowerPoint Presentation</vt:lpstr>
      <vt:lpstr>Astudiaeth Achos Personol </vt:lpstr>
      <vt:lpstr>LO 1:  Evaluate the contribution of constructivist theory and educational ideologies to early years education and the underlying principles and philosophy of the Foundation Phase and/or Successful Futures in Wales.</vt:lpstr>
      <vt:lpstr>Personal Case Study</vt:lpstr>
      <vt:lpstr>Personal Case Study</vt:lpstr>
      <vt:lpstr>Personal Case Study</vt:lpstr>
      <vt:lpstr>Researching, Creating and Writing a Case Study Ymchwilio, Creu ac Ysgrifennu Astudiaeth Achos</vt:lpstr>
      <vt:lpstr>Documents to support lecture</vt:lpstr>
      <vt:lpstr>PowerPoint Presentation</vt:lpstr>
      <vt:lpstr>PowerPoint Presentation</vt:lpstr>
      <vt:lpstr>PowerPoint Presentation</vt:lpstr>
      <vt:lpstr>Enabling Environments &amp; Affordances @ Tavernspite Primary School </vt:lpstr>
      <vt:lpstr>Amgylchedd effeithiol ar gyfer dysgu yn yr awyr agored.  Effective outdoor learning environment. </vt:lpstr>
      <vt:lpstr>Amgylchedd effeithiol  Effective enabling environments</vt:lpstr>
      <vt:lpstr>Amgylcheddau sy’n galluogi Enabling environments</vt:lpstr>
      <vt:lpstr>Physical literacy - existentialism</vt:lpstr>
      <vt:lpstr>PowerPoint Presentation</vt:lpstr>
      <vt:lpstr>Codi hunan-fri /  Raising self esteem </vt:lpstr>
      <vt:lpstr>Developing motor skills in the outdoors</vt:lpstr>
      <vt:lpstr>PowerPoint Presentation</vt:lpstr>
      <vt:lpstr>What were the challenges of your activity?</vt:lpstr>
      <vt:lpstr>Consider / Ystyriwch </vt:lpstr>
      <vt:lpstr>Gall pren fod yn wefreiddiol?                    Can wood really be inspiring?</vt:lpstr>
      <vt:lpstr>Y Tu Allan           The Outdoors</vt:lpstr>
      <vt:lpstr> Syniadau                       Ideas</vt:lpstr>
      <vt:lpstr>Pethau i’w gwneud…  Things to make…</vt:lpstr>
      <vt:lpstr>Rhagor o syniadau…                  More ideas…</vt:lpstr>
      <vt:lpstr>PowerPoint Presentation</vt:lpstr>
      <vt:lpstr>Reading Map &amp; Solving Puzzles</vt:lpstr>
      <vt:lpstr>PowerPoint Presentation</vt:lpstr>
      <vt:lpstr>Symud Sylfaenol / Basic Movement</vt:lpstr>
      <vt:lpstr>Cynnwys Sesiwn Ymarferol   Content of Practical Session</vt:lpstr>
      <vt:lpstr>PowerPoint Presentation</vt:lpstr>
      <vt:lpstr>   Content of Practical Session Fundamental Movement Skills</vt:lpstr>
      <vt:lpstr>Mountain Motor Development</vt:lpstr>
      <vt:lpstr>Cynnwys Sesiwn Ymarferol Sgiliau Symud Sylfaenol (SSS) </vt:lpstr>
      <vt:lpstr>Enabling Environments &amp; Affordances </vt:lpstr>
      <vt:lpstr>Pause / Saib</vt:lpstr>
      <vt:lpstr>Tasg / Task</vt:lpstr>
      <vt:lpstr>What were the challenges of your teaching?</vt:lpstr>
      <vt:lpstr>Spectrum of Teaching Styles</vt:lpstr>
      <vt:lpstr>PowerPoint Presentation</vt:lpstr>
      <vt:lpstr>PowerPoint Presentation</vt:lpstr>
      <vt:lpstr>Time to share :-  What were the challenges of your teaching?</vt:lpstr>
      <vt:lpstr>Conclusion / Casgliad</vt:lpstr>
      <vt:lpstr>Tiwtorial / Tutorial</vt:lpstr>
      <vt:lpstr>References /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64</cp:revision>
  <dcterms:created xsi:type="dcterms:W3CDTF">2020-09-28T16:36:29Z</dcterms:created>
  <dcterms:modified xsi:type="dcterms:W3CDTF">2025-12-02T12:41:43Z</dcterms:modified>
</cp:coreProperties>
</file>