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9" r:id="rId2"/>
    <p:sldId id="259" r:id="rId3"/>
    <p:sldId id="260" r:id="rId4"/>
    <p:sldId id="273" r:id="rId5"/>
    <p:sldId id="277" r:id="rId6"/>
    <p:sldId id="279" r:id="rId7"/>
    <p:sldId id="278" r:id="rId8"/>
    <p:sldId id="280" r:id="rId9"/>
    <p:sldId id="289" r:id="rId10"/>
    <p:sldId id="281" r:id="rId11"/>
    <p:sldId id="282" r:id="rId12"/>
    <p:sldId id="283" r:id="rId13"/>
    <p:sldId id="261" r:id="rId14"/>
    <p:sldId id="286" r:id="rId15"/>
    <p:sldId id="290" r:id="rId16"/>
    <p:sldId id="291" r:id="rId17"/>
    <p:sldId id="284" r:id="rId18"/>
    <p:sldId id="285" r:id="rId19"/>
    <p:sldId id="262" r:id="rId20"/>
    <p:sldId id="263" r:id="rId21"/>
    <p:sldId id="264" r:id="rId22"/>
    <p:sldId id="265" r:id="rId23"/>
    <p:sldId id="266" r:id="rId24"/>
    <p:sldId id="267" r:id="rId25"/>
    <p:sldId id="268" r:id="rId26"/>
    <p:sldId id="28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80" autoAdjust="0"/>
  </p:normalViewPr>
  <p:slideViewPr>
    <p:cSldViewPr snapToGrid="0">
      <p:cViewPr varScale="1">
        <p:scale>
          <a:sx n="68" d="100"/>
          <a:sy n="68" d="100"/>
        </p:scale>
        <p:origin x="8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B692AC-7BA6-4FD9-85C6-E74769805214}" type="datetimeFigureOut">
              <a:rPr lang="en-GB" smtClean="0"/>
              <a:t>02/10/2017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D7D0FF-17A7-4C29-A0AC-820B7A248F79}" type="slidenum">
              <a:rPr lang="en-GB" smtClean="0"/>
              <a:t>‹#›</a:t>
            </a:fld>
            <a:endParaRPr lang="en-GB"/>
          </a:p>
        </p:txBody>
      </p:sp>
    </p:spTree>
    <p:extLst>
      <p:ext uri="{BB962C8B-B14F-4D97-AF65-F5344CB8AC3E}">
        <p14:creationId xmlns:p14="http://schemas.microsoft.com/office/powerpoint/2010/main" val="2572334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493DC-34F6-483F-9810-982BF15527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93242-D3C9-4E7B-8280-C58E253A2C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9C18C7-033F-40B2-BF2F-FF68F6963516}"/>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5" name="Footer Placeholder 4">
            <a:extLst>
              <a:ext uri="{FF2B5EF4-FFF2-40B4-BE49-F238E27FC236}">
                <a16:creationId xmlns:a16="http://schemas.microsoft.com/office/drawing/2014/main" id="{F4B6A327-05CE-460A-B4F5-18B4E64A7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9D5F-514D-4A18-AECD-727ABA086032}"/>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3215716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B9AD-1950-490F-9247-415430AC0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751AA8-7843-44D7-967A-D8A88C56035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337D9B-5AE1-4376-A0CC-BEB7FC57B45F}"/>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5" name="Footer Placeholder 4">
            <a:extLst>
              <a:ext uri="{FF2B5EF4-FFF2-40B4-BE49-F238E27FC236}">
                <a16:creationId xmlns:a16="http://schemas.microsoft.com/office/drawing/2014/main" id="{F4164FAD-118B-4094-A48F-314AC8AEC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C1DF98-CC2A-428C-8990-B80E5B2E1814}"/>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3525374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1980F-AA9A-4B3C-A48D-05B9176BCE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351725-3426-489F-894D-FD0AB045BB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3FA22C-755C-48ED-9927-CEAAD07449E4}"/>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5" name="Footer Placeholder 4">
            <a:extLst>
              <a:ext uri="{FF2B5EF4-FFF2-40B4-BE49-F238E27FC236}">
                <a16:creationId xmlns:a16="http://schemas.microsoft.com/office/drawing/2014/main" id="{3E8AF7F9-B4F3-435A-843D-56C23B6A5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B13AF8-5319-4D17-808A-347D9F8E2E1B}"/>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1953744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96F82-900F-4EAC-BB69-4C1D6F8B30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A6B3C7-BC01-4768-AE79-CCAE0CAC902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9793D2-48CE-4DC6-8774-4D64F40A9B9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064D0D-3FED-4072-889E-FDF8CB103852}"/>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6" name="Footer Placeholder 5">
            <a:extLst>
              <a:ext uri="{FF2B5EF4-FFF2-40B4-BE49-F238E27FC236}">
                <a16:creationId xmlns:a16="http://schemas.microsoft.com/office/drawing/2014/main" id="{3F344E36-1566-4475-9D12-FD504889C3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5DAFA4-FFF8-4C75-8660-71CFB88D23B3}"/>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3941608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A12EC-F19E-44BF-AA8B-C0821E67C9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A77E6B-968E-4EA8-AEDA-E5BD10163B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D69AA29-792B-4FCD-B4EB-80EED2CB424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9B9C49-B4EB-4E6F-9B72-E6CD4E6046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53AEFAB-C065-4FC7-B9B3-114F40CE18E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398DD0-2824-411B-A41B-ED4044B8D30B}"/>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8" name="Footer Placeholder 7">
            <a:extLst>
              <a:ext uri="{FF2B5EF4-FFF2-40B4-BE49-F238E27FC236}">
                <a16:creationId xmlns:a16="http://schemas.microsoft.com/office/drawing/2014/main" id="{46DFE9C3-4166-44A0-A1B7-0BE824222A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125FBF-F323-4FBB-BFF5-15A4145D79D0}"/>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3413319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1472A-4FD6-422A-B92D-4A390D0DE0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B193C3-5CAA-4338-87FD-C90B28143EA8}"/>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4" name="Footer Placeholder 3">
            <a:extLst>
              <a:ext uri="{FF2B5EF4-FFF2-40B4-BE49-F238E27FC236}">
                <a16:creationId xmlns:a16="http://schemas.microsoft.com/office/drawing/2014/main" id="{733DE2CA-9512-4620-8273-D223B68077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824E3-7574-495C-98DB-347F14E8BDE7}"/>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1638717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E09E78-D323-45BC-A70A-C99783D1115B}"/>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3" name="Footer Placeholder 2">
            <a:extLst>
              <a:ext uri="{FF2B5EF4-FFF2-40B4-BE49-F238E27FC236}">
                <a16:creationId xmlns:a16="http://schemas.microsoft.com/office/drawing/2014/main" id="{17F9EA0A-6B5A-4C4F-8448-C2B4F34479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3C7FFB-159B-4345-8D05-61E6529691F6}"/>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1514889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4E50D-6931-4D77-BD4B-5D6A1C3B44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F687A3-4B19-4E39-B842-45CF2A7149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3FE2D-DB20-4FA5-A1C1-1979382D27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ED233B3-0F51-4267-A8C5-FB694ADD9F74}"/>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6" name="Footer Placeholder 5">
            <a:extLst>
              <a:ext uri="{FF2B5EF4-FFF2-40B4-BE49-F238E27FC236}">
                <a16:creationId xmlns:a16="http://schemas.microsoft.com/office/drawing/2014/main" id="{4B1C3FF0-823E-4FBE-94BA-2833ACF3E7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BB65DD-41BA-4A30-8757-EB97BB4E7B73}"/>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183242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5B98A-B859-41BB-8690-C5F1955029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FE4A8D-AD4E-4EFC-823F-48C67012FF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9BF289-D0D8-4CF4-8371-DD46D4E54A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2DFC3B-D679-478D-93C0-8D558AABA9C3}"/>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6" name="Footer Placeholder 5">
            <a:extLst>
              <a:ext uri="{FF2B5EF4-FFF2-40B4-BE49-F238E27FC236}">
                <a16:creationId xmlns:a16="http://schemas.microsoft.com/office/drawing/2014/main" id="{B80E1850-3020-4EB1-8617-438A05E9B5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022D00-AD90-473D-A51D-DCFBDAEE9754}"/>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4117485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1B05A-FFA2-4371-89D4-3A74BB14C8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FE2E8D-9E20-426B-BD84-AE4E070E4AF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B37B37-257B-4C6C-B192-002FC2862706}"/>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5" name="Footer Placeholder 4">
            <a:extLst>
              <a:ext uri="{FF2B5EF4-FFF2-40B4-BE49-F238E27FC236}">
                <a16:creationId xmlns:a16="http://schemas.microsoft.com/office/drawing/2014/main" id="{584E1C2C-4C06-4A24-A2A5-F1FEE82D7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68DD2-641D-4002-99F7-A2B49236EE1A}"/>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1445948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ADA2CD-9670-43CE-B8CA-4ABC3BDB6B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DBFC50-E2AF-4E4F-99A2-8EAEC5B15F9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BB1B3-A426-417B-91DE-716B6AFC8169}"/>
              </a:ext>
            </a:extLst>
          </p:cNvPr>
          <p:cNvSpPr>
            <a:spLocks noGrp="1"/>
          </p:cNvSpPr>
          <p:nvPr>
            <p:ph type="dt" sz="half" idx="10"/>
          </p:nvPr>
        </p:nvSpPr>
        <p:spPr/>
        <p:txBody>
          <a:bodyPr/>
          <a:lstStyle/>
          <a:p>
            <a:fld id="{82826826-4802-45C7-9C64-DF011A722A8C}" type="datetimeFigureOut">
              <a:rPr lang="en-GB" smtClean="0"/>
              <a:t>02/10/2017</a:t>
            </a:fld>
            <a:endParaRPr lang="en-GB"/>
          </a:p>
        </p:txBody>
      </p:sp>
      <p:sp>
        <p:nvSpPr>
          <p:cNvPr id="5" name="Footer Placeholder 4">
            <a:extLst>
              <a:ext uri="{FF2B5EF4-FFF2-40B4-BE49-F238E27FC236}">
                <a16:creationId xmlns:a16="http://schemas.microsoft.com/office/drawing/2014/main" id="{03583B94-6416-4025-8DDE-77CCC004C7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C1A587-C0CF-465B-BDAD-EE757F833711}"/>
              </a:ext>
            </a:extLst>
          </p:cNvPr>
          <p:cNvSpPr>
            <a:spLocks noGrp="1"/>
          </p:cNvSpPr>
          <p:nvPr>
            <p:ph type="sldNum" sz="quarter" idx="12"/>
          </p:nvPr>
        </p:nvSpPr>
        <p:spPr/>
        <p:txBody>
          <a:bodyPr/>
          <a:lstStyle/>
          <a:p>
            <a:fld id="{4329B59F-3CF6-437B-9F9E-DB7A55383E36}" type="slidenum">
              <a:rPr lang="en-GB" smtClean="0"/>
              <a:t>‹#›</a:t>
            </a:fld>
            <a:endParaRPr lang="en-GB"/>
          </a:p>
        </p:txBody>
      </p:sp>
    </p:spTree>
    <p:extLst>
      <p:ext uri="{BB962C8B-B14F-4D97-AF65-F5344CB8AC3E}">
        <p14:creationId xmlns:p14="http://schemas.microsoft.com/office/powerpoint/2010/main" val="1069871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EF566-0D20-4DBC-9D03-478D478802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47CA42-0931-48B6-9F98-0C3CF1AAE9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A9D625-73FA-4A4C-8FAC-891AC19057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826826-4802-45C7-9C64-DF011A722A8C}" type="datetimeFigureOut">
              <a:rPr lang="en-GB" smtClean="0"/>
              <a:t>02/10/2017</a:t>
            </a:fld>
            <a:endParaRPr lang="en-GB"/>
          </a:p>
        </p:txBody>
      </p:sp>
      <p:sp>
        <p:nvSpPr>
          <p:cNvPr id="5" name="Footer Placeholder 4">
            <a:extLst>
              <a:ext uri="{FF2B5EF4-FFF2-40B4-BE49-F238E27FC236}">
                <a16:creationId xmlns:a16="http://schemas.microsoft.com/office/drawing/2014/main" id="{1B793E88-5BAF-4492-89C9-A355EC44C7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F99DB1-B386-4510-B155-12019887BC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29B59F-3CF6-437B-9F9E-DB7A55383E36}" type="slidenum">
              <a:rPr lang="en-GB" smtClean="0"/>
              <a:t>‹#›</a:t>
            </a:fld>
            <a:endParaRPr lang="en-GB"/>
          </a:p>
        </p:txBody>
      </p:sp>
    </p:spTree>
    <p:extLst>
      <p:ext uri="{BB962C8B-B14F-4D97-AF65-F5344CB8AC3E}">
        <p14:creationId xmlns:p14="http://schemas.microsoft.com/office/powerpoint/2010/main" val="2047392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hyperlink" Target="https://en.wikipedia.org/wiki/Highways_Act_1562" TargetMode="External"/><Relationship Id="rId3" Type="http://schemas.openxmlformats.org/officeDocument/2006/relationships/hyperlink" Target="https://en.wikipedia.org/w/index.php?title=Surveyor_of_Highways&amp;action=edit&amp;redlink=1" TargetMode="External"/><Relationship Id="rId7" Type="http://schemas.openxmlformats.org/officeDocument/2006/relationships/hyperlink" Target="https://en.wikipedia.org/wiki/Highways_Act_1555#cite_note-5" TargetMode="External"/><Relationship Id="rId2" Type="http://schemas.openxmlformats.org/officeDocument/2006/relationships/hyperlink" Target="https://en.wikipedia.org/wiki/Easter" TargetMode="External"/><Relationship Id="rId1" Type="http://schemas.openxmlformats.org/officeDocument/2006/relationships/slideLayout" Target="../slideLayouts/slideLayout2.xml"/><Relationship Id="rId6" Type="http://schemas.openxmlformats.org/officeDocument/2006/relationships/hyperlink" Target="https://en.wikipedia.org/wiki/Highways_Act_1555#cite_note-4" TargetMode="External"/><Relationship Id="rId5" Type="http://schemas.openxmlformats.org/officeDocument/2006/relationships/hyperlink" Target="https://en.wikipedia.org/wiki/Highways_Act_1555#cite_note-2" TargetMode="External"/><Relationship Id="rId4" Type="http://schemas.openxmlformats.org/officeDocument/2006/relationships/hyperlink" Target="https://en.wikipedia.org/wiki/Market_tow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www.bridgewatercanal.co.uk/history/"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canalrivertrust.org.uk/enjoy-the-waterways/canal-history/the-canal-agehttps:/en.wikisource.org/wiki/A_History_of_Inland_Transport_and_Communication_in_England/Chapter_16"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ndex.php?title=Parish_surveyors&amp;action=edit&amp;redlink=1" TargetMode="External"/><Relationship Id="rId2" Type="http://schemas.openxmlformats.org/officeDocument/2006/relationships/hyperlink" Target="https://en.wikipedia.org/wiki/Highway" TargetMode="External"/><Relationship Id="rId1" Type="http://schemas.openxmlformats.org/officeDocument/2006/relationships/slideLayout" Target="../slideLayouts/slideLayout7.xml"/><Relationship Id="rId5" Type="http://schemas.openxmlformats.org/officeDocument/2006/relationships/hyperlink" Target="https://en.wikipedia.org/wiki/Common_law" TargetMode="External"/><Relationship Id="rId4" Type="http://schemas.openxmlformats.org/officeDocument/2006/relationships/hyperlink" Target="https://en.wikipedia.org/wiki/Rates_(tax)"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Football" TargetMode="External"/><Relationship Id="rId2" Type="http://schemas.openxmlformats.org/officeDocument/2006/relationships/hyperlink" Target="https://en.wikipedia.org/wiki/Sidewalk" TargetMode="External"/><Relationship Id="rId1" Type="http://schemas.openxmlformats.org/officeDocument/2006/relationships/slideLayout" Target="../slideLayouts/slideLayout7.xml"/><Relationship Id="rId6" Type="http://schemas.openxmlformats.org/officeDocument/2006/relationships/hyperlink" Target="https://en.wikipedia.org/wiki/Highway_Act_1835#cite_note-7" TargetMode="External"/><Relationship Id="rId5" Type="http://schemas.openxmlformats.org/officeDocument/2006/relationships/hyperlink" Target="https://en.wikipedia.org/wiki/Shillings" TargetMode="External"/><Relationship Id="rId4" Type="http://schemas.openxmlformats.org/officeDocument/2006/relationships/hyperlink" Target="https://en.wikipedia.org/wiki/Highway_Act_1835#cite_note-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Parliament_of_the_United_Kingdom" TargetMode="External"/><Relationship Id="rId7" Type="http://schemas.openxmlformats.org/officeDocument/2006/relationships/hyperlink" Target="https://en.wikipedia.org/wiki/Her_Majesty's_Railway_Inspectorate" TargetMode="External"/><Relationship Id="rId2" Type="http://schemas.openxmlformats.org/officeDocument/2006/relationships/hyperlink" Target="https://en.wikipedia.org/wiki/Acts_of_Parliament_in_the_United_Kingdom" TargetMode="External"/><Relationship Id="rId1" Type="http://schemas.openxmlformats.org/officeDocument/2006/relationships/slideLayout" Target="../slideLayouts/slideLayout7.xml"/><Relationship Id="rId6" Type="http://schemas.openxmlformats.org/officeDocument/2006/relationships/hyperlink" Target="https://en.wikipedia.org/wiki/Board_of_Trade" TargetMode="External"/><Relationship Id="rId5" Type="http://schemas.openxmlformats.org/officeDocument/2006/relationships/hyperlink" Target="https://en.wikipedia.org/wiki/Railway_Regulation_Acts_1840_to_1893" TargetMode="External"/><Relationship Id="rId4" Type="http://schemas.openxmlformats.org/officeDocument/2006/relationships/hyperlink" Target="https://en.wikipedia.org/wiki/United_Kingdo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pedia.org/wiki/Railway_and_Canal_Traffic_Acts_1854_to_1894" TargetMode="External"/><Relationship Id="rId2" Type="http://schemas.openxmlformats.org/officeDocument/2006/relationships/hyperlink" Target="https://en.wikipedia.org/wiki/English_law" TargetMode="External"/><Relationship Id="rId1" Type="http://schemas.openxmlformats.org/officeDocument/2006/relationships/slideLayout" Target="../slideLayouts/slideLayout7.xml"/><Relationship Id="rId4" Type="http://schemas.openxmlformats.org/officeDocument/2006/relationships/hyperlink" Target="https://en.wikipedia.org/wiki/Railway_and_Canal_Traffic_Act_1854#cite_note-2"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01AA7F-ED58-490D-94E1-F11CC3E35157}"/>
              </a:ext>
            </a:extLst>
          </p:cNvPr>
          <p:cNvSpPr/>
          <p:nvPr/>
        </p:nvSpPr>
        <p:spPr>
          <a:xfrm>
            <a:off x="1020417" y="3105835"/>
            <a:ext cx="9872870" cy="1200329"/>
          </a:xfrm>
          <a:prstGeom prst="rect">
            <a:avLst/>
          </a:prstGeom>
        </p:spPr>
        <p:txBody>
          <a:bodyPr wrap="square">
            <a:spAutoFit/>
          </a:bodyPr>
          <a:lstStyle/>
          <a:p>
            <a:pPr algn="ctr"/>
            <a:r>
              <a:rPr lang="en-GB" altLang="en-US" sz="3600" dirty="0">
                <a:latin typeface="Arial" panose="020B0604020202020204" pitchFamily="34" charset="0"/>
                <a:cs typeface="Arial" panose="020B0604020202020204" pitchFamily="34" charset="0"/>
              </a:rPr>
              <a:t>Transport Policy and Planning in Britain:</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 An Historical Context</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7205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F1C562EA-E802-4079-A30A-E7158D87AD5B}"/>
              </a:ext>
            </a:extLst>
          </p:cNvPr>
          <p:cNvSpPr>
            <a:spLocks noGrp="1"/>
          </p:cNvSpPr>
          <p:nvPr>
            <p:ph type="title"/>
          </p:nvPr>
        </p:nvSpPr>
        <p:spPr/>
        <p:txBody>
          <a:bodyPr/>
          <a:lstStyle/>
          <a:p>
            <a:pPr algn="ctr"/>
            <a:r>
              <a:rPr lang="en-US" altLang="en-US" sz="3200" dirty="0"/>
              <a:t>What is transport planning?</a:t>
            </a:r>
            <a:endParaRPr lang="en-GB" altLang="en-US" sz="3200" dirty="0"/>
          </a:p>
        </p:txBody>
      </p:sp>
      <p:sp>
        <p:nvSpPr>
          <p:cNvPr id="3" name="Content Placeholder 2">
            <a:extLst>
              <a:ext uri="{FF2B5EF4-FFF2-40B4-BE49-F238E27FC236}">
                <a16:creationId xmlns:a16="http://schemas.microsoft.com/office/drawing/2014/main" id="{4EAF2B6B-2293-4787-9564-0A728357BC89}"/>
              </a:ext>
            </a:extLst>
          </p:cNvPr>
          <p:cNvSpPr>
            <a:spLocks noGrp="1"/>
          </p:cNvSpPr>
          <p:nvPr>
            <p:ph sz="half" idx="1"/>
          </p:nvPr>
        </p:nvSpPr>
        <p:spPr/>
        <p:txBody>
          <a:bodyPr/>
          <a:lstStyle/>
          <a:p>
            <a:pPr>
              <a:defRPr/>
            </a:pPr>
            <a:r>
              <a:rPr lang="en-US" sz="1800" dirty="0">
                <a:latin typeface="+mj-lt"/>
              </a:rPr>
              <a:t>Types of city</a:t>
            </a:r>
          </a:p>
          <a:p>
            <a:pPr>
              <a:defRPr/>
            </a:pPr>
            <a:r>
              <a:rPr lang="en-US" sz="1800" dirty="0">
                <a:latin typeface="+mj-lt"/>
              </a:rPr>
              <a:t>Planning vs market forces</a:t>
            </a:r>
          </a:p>
          <a:p>
            <a:pPr>
              <a:defRPr/>
            </a:pPr>
            <a:r>
              <a:rPr lang="en-US" sz="1800" dirty="0">
                <a:latin typeface="+mj-lt"/>
              </a:rPr>
              <a:t>Land use (</a:t>
            </a:r>
            <a:r>
              <a:rPr lang="en-GB" sz="1800" dirty="0">
                <a:latin typeface="+mj-lt"/>
              </a:rPr>
              <a:t>The Detroit studies-LUTS)</a:t>
            </a:r>
          </a:p>
          <a:p>
            <a:pPr>
              <a:defRPr/>
            </a:pPr>
            <a:r>
              <a:rPr lang="en-US" sz="1800" dirty="0">
                <a:latin typeface="+mj-lt"/>
              </a:rPr>
              <a:t>Economic and social influence</a:t>
            </a:r>
          </a:p>
          <a:p>
            <a:pPr>
              <a:defRPr/>
            </a:pPr>
            <a:r>
              <a:rPr lang="en-GB" sz="1800" dirty="0">
                <a:latin typeface="+mj-lt"/>
              </a:rPr>
              <a:t>Environmental demands</a:t>
            </a:r>
          </a:p>
          <a:p>
            <a:pPr>
              <a:defRPr/>
            </a:pPr>
            <a:r>
              <a:rPr lang="en-US" sz="1800" dirty="0">
                <a:latin typeface="+mj-lt"/>
              </a:rPr>
              <a:t>Transport influence on land use</a:t>
            </a:r>
          </a:p>
          <a:p>
            <a:pPr>
              <a:defRPr/>
            </a:pPr>
            <a:r>
              <a:rPr lang="en-US" sz="1800" dirty="0">
                <a:latin typeface="+mj-lt"/>
              </a:rPr>
              <a:t>Traffic generators</a:t>
            </a:r>
          </a:p>
          <a:p>
            <a:pPr>
              <a:defRPr/>
            </a:pPr>
            <a:r>
              <a:rPr lang="en-US" sz="1800" dirty="0">
                <a:latin typeface="+mj-lt"/>
              </a:rPr>
              <a:t>Scheme evaluation</a:t>
            </a:r>
          </a:p>
          <a:p>
            <a:pPr>
              <a:defRPr/>
            </a:pPr>
            <a:r>
              <a:rPr lang="en-US" sz="1800" dirty="0">
                <a:latin typeface="+mj-lt"/>
              </a:rPr>
              <a:t>Financial evaluation</a:t>
            </a:r>
          </a:p>
          <a:p>
            <a:pPr>
              <a:defRPr/>
            </a:pPr>
            <a:r>
              <a:rPr lang="en-US" sz="1800" dirty="0">
                <a:latin typeface="+mj-lt"/>
              </a:rPr>
              <a:t>Cost benefit analysis</a:t>
            </a:r>
          </a:p>
          <a:p>
            <a:pPr>
              <a:defRPr/>
            </a:pPr>
            <a:r>
              <a:rPr lang="en-US" sz="1800" dirty="0">
                <a:latin typeface="+mj-lt"/>
              </a:rPr>
              <a:t>Multi-criteria evaluations</a:t>
            </a:r>
          </a:p>
          <a:p>
            <a:pPr>
              <a:defRPr/>
            </a:pPr>
            <a:endParaRPr lang="en-GB" sz="2000" b="1" dirty="0"/>
          </a:p>
          <a:p>
            <a:pPr>
              <a:defRPr/>
            </a:pPr>
            <a:endParaRPr lang="en-GB" sz="2000" b="1" dirty="0"/>
          </a:p>
          <a:p>
            <a:pPr>
              <a:defRPr/>
            </a:pPr>
            <a:endParaRPr lang="en-US" dirty="0"/>
          </a:p>
          <a:p>
            <a:pPr>
              <a:defRPr/>
            </a:pPr>
            <a:endParaRPr lang="en-US" dirty="0"/>
          </a:p>
          <a:p>
            <a:pPr>
              <a:defRPr/>
            </a:pPr>
            <a:endParaRPr lang="en-GB" dirty="0"/>
          </a:p>
        </p:txBody>
      </p:sp>
      <p:sp>
        <p:nvSpPr>
          <p:cNvPr id="3076" name="Content Placeholder 4">
            <a:extLst>
              <a:ext uri="{FF2B5EF4-FFF2-40B4-BE49-F238E27FC236}">
                <a16:creationId xmlns:a16="http://schemas.microsoft.com/office/drawing/2014/main" id="{F2AC3D75-8226-495C-84AB-438A62E6EDA0}"/>
              </a:ext>
            </a:extLst>
          </p:cNvPr>
          <p:cNvSpPr>
            <a:spLocks noGrp="1"/>
          </p:cNvSpPr>
          <p:nvPr>
            <p:ph sz="half" idx="2"/>
          </p:nvPr>
        </p:nvSpPr>
        <p:spPr/>
        <p:txBody>
          <a:bodyPr/>
          <a:lstStyle/>
          <a:p>
            <a:r>
              <a:rPr lang="en-GB" altLang="en-US" sz="1800" dirty="0"/>
              <a:t>The application of transport planning</a:t>
            </a:r>
          </a:p>
          <a:p>
            <a:r>
              <a:rPr lang="en-GB" altLang="en-US" sz="1800" dirty="0"/>
              <a:t>What does the planning process consist of?</a:t>
            </a:r>
          </a:p>
          <a:p>
            <a:r>
              <a:rPr lang="en-GB" altLang="en-US" sz="1800" dirty="0"/>
              <a:t>The need for monitoring plans</a:t>
            </a:r>
          </a:p>
          <a:p>
            <a:r>
              <a:rPr lang="en-US" altLang="en-US" sz="1800" dirty="0"/>
              <a:t>Goals, objectives, problems</a:t>
            </a:r>
          </a:p>
          <a:p>
            <a:r>
              <a:rPr lang="en-US" altLang="en-US" sz="1800" dirty="0"/>
              <a:t>Forecasting – modelling</a:t>
            </a:r>
          </a:p>
          <a:p>
            <a:r>
              <a:rPr lang="en-GB" altLang="en-US" sz="1800" dirty="0"/>
              <a:t>Forecasting has four stages:</a:t>
            </a:r>
          </a:p>
          <a:p>
            <a:pPr>
              <a:buFont typeface="Times New Roman" panose="02020603050405020304" pitchFamily="18" charset="0"/>
              <a:buAutoNum type="arabicPeriod"/>
            </a:pPr>
            <a:r>
              <a:rPr lang="en-GB" altLang="en-US" sz="1800" dirty="0"/>
              <a:t>Trip end forecasting</a:t>
            </a:r>
          </a:p>
          <a:p>
            <a:pPr>
              <a:buFont typeface="Times New Roman" panose="02020603050405020304" pitchFamily="18" charset="0"/>
              <a:buAutoNum type="arabicPeriod"/>
            </a:pPr>
            <a:r>
              <a:rPr lang="en-GB" altLang="en-US" sz="1800" dirty="0"/>
              <a:t>Trip distribution forecasting</a:t>
            </a:r>
          </a:p>
          <a:p>
            <a:pPr>
              <a:buFont typeface="Times New Roman" panose="02020603050405020304" pitchFamily="18" charset="0"/>
              <a:buAutoNum type="arabicPeriod"/>
            </a:pPr>
            <a:r>
              <a:rPr lang="en-GB" altLang="en-US" sz="1800" dirty="0"/>
              <a:t>Modal split forecasting</a:t>
            </a:r>
          </a:p>
          <a:p>
            <a:pPr>
              <a:buFont typeface="Times New Roman" panose="02020603050405020304" pitchFamily="18" charset="0"/>
              <a:buAutoNum type="arabicPeriod"/>
            </a:pPr>
            <a:r>
              <a:rPr lang="en-GB" altLang="en-US" sz="1800" dirty="0"/>
              <a:t>Assignment forecasting</a:t>
            </a:r>
          </a:p>
          <a:p>
            <a:pPr>
              <a:buFont typeface="Times New Roman" panose="02020603050405020304" pitchFamily="18" charset="0"/>
              <a:buAutoNum type="arabicPeriod"/>
            </a:pPr>
            <a:endParaRPr lang="en-GB" altLang="en-US" sz="1800" dirty="0"/>
          </a:p>
        </p:txBody>
      </p:sp>
      <p:sp>
        <p:nvSpPr>
          <p:cNvPr id="3077" name="Slide Number Placeholder 3">
            <a:extLst>
              <a:ext uri="{FF2B5EF4-FFF2-40B4-BE49-F238E27FC236}">
                <a16:creationId xmlns:a16="http://schemas.microsoft.com/office/drawing/2014/main" id="{9910C0C6-784A-4274-B1B1-CC321232E8B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D7E297C-98C9-46E7-8D1D-F27881472655}" type="slidenum">
              <a:rPr lang="en-GB" altLang="en-US" sz="1400"/>
              <a:pPr/>
              <a:t>2</a:t>
            </a:fld>
            <a:endParaRPr lang="en-GB" altLang="en-US" sz="1400"/>
          </a:p>
        </p:txBody>
      </p:sp>
    </p:spTree>
    <p:extLst>
      <p:ext uri="{BB962C8B-B14F-4D97-AF65-F5344CB8AC3E}">
        <p14:creationId xmlns:p14="http://schemas.microsoft.com/office/powerpoint/2010/main" val="2728985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a:extLst>
              <a:ext uri="{FF2B5EF4-FFF2-40B4-BE49-F238E27FC236}">
                <a16:creationId xmlns:a16="http://schemas.microsoft.com/office/drawing/2014/main" id="{B8818787-DBDC-4762-B103-B74EC808E152}"/>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EA1A840-EEC9-4013-8C2F-2CCA86347A8E}" type="slidenum">
              <a:rPr lang="en-GB" altLang="en-US" sz="1400"/>
              <a:pPr/>
              <a:t>3</a:t>
            </a:fld>
            <a:endParaRPr lang="en-GB" altLang="en-US" sz="1400"/>
          </a:p>
        </p:txBody>
      </p:sp>
      <p:sp>
        <p:nvSpPr>
          <p:cNvPr id="4099" name="Rectangle 2">
            <a:extLst>
              <a:ext uri="{FF2B5EF4-FFF2-40B4-BE49-F238E27FC236}">
                <a16:creationId xmlns:a16="http://schemas.microsoft.com/office/drawing/2014/main" id="{B11FD2E7-BF48-4E23-B3D7-0FB9535F6F0D}"/>
              </a:ext>
            </a:extLst>
          </p:cNvPr>
          <p:cNvSpPr>
            <a:spLocks noGrp="1" noChangeArrowheads="1"/>
          </p:cNvSpPr>
          <p:nvPr>
            <p:ph type="title"/>
          </p:nvPr>
        </p:nvSpPr>
        <p:spPr/>
        <p:txBody>
          <a:bodyPr/>
          <a:lstStyle/>
          <a:p>
            <a:r>
              <a:rPr lang="en-GB" altLang="en-US" sz="4000"/>
              <a:t>Early Development</a:t>
            </a:r>
            <a:br>
              <a:rPr lang="en-GB" altLang="en-US" sz="4000"/>
            </a:br>
            <a:r>
              <a:rPr lang="en-GB" altLang="en-US" sz="4000"/>
              <a:t>(1555-1914)</a:t>
            </a:r>
          </a:p>
        </p:txBody>
      </p:sp>
      <p:sp>
        <p:nvSpPr>
          <p:cNvPr id="4100" name="Rectangle 3">
            <a:extLst>
              <a:ext uri="{FF2B5EF4-FFF2-40B4-BE49-F238E27FC236}">
                <a16:creationId xmlns:a16="http://schemas.microsoft.com/office/drawing/2014/main" id="{F1AFF7C6-8209-4231-AD36-9745E23DC36C}"/>
              </a:ext>
            </a:extLst>
          </p:cNvPr>
          <p:cNvSpPr>
            <a:spLocks noGrp="1" noChangeArrowheads="1"/>
          </p:cNvSpPr>
          <p:nvPr>
            <p:ph type="body" idx="1"/>
          </p:nvPr>
        </p:nvSpPr>
        <p:spPr/>
        <p:txBody>
          <a:bodyPr>
            <a:normAutofit fontScale="55000" lnSpcReduction="20000"/>
          </a:bodyPr>
          <a:lstStyle/>
          <a:p>
            <a:r>
              <a:rPr lang="en-GB" altLang="en-US" sz="4400" dirty="0"/>
              <a:t>1555 Highways Act </a:t>
            </a:r>
            <a:r>
              <a:rPr lang="en-GB" altLang="en-US" sz="3300" dirty="0"/>
              <a:t>– road maintenance.</a:t>
            </a:r>
            <a:r>
              <a:rPr lang="en-GB" sz="3300" dirty="0"/>
              <a:t> The Act enacted that each year, in the </a:t>
            </a:r>
            <a:r>
              <a:rPr lang="en-GB" sz="3300" dirty="0">
                <a:hlinkClick r:id="rId2" tooltip="Easter"/>
              </a:rPr>
              <a:t>Easter</a:t>
            </a:r>
            <a:r>
              <a:rPr lang="en-GB" sz="3300" dirty="0"/>
              <a:t> week, every parish was to elect "two honest persons" of the parish to serve as the </a:t>
            </a:r>
            <a:r>
              <a:rPr lang="en-GB" sz="3300" dirty="0">
                <a:hlinkClick r:id="rId3" tooltip="Surveyor of Highways (page does not exist)"/>
              </a:rPr>
              <a:t>Surveyor of Highways</a:t>
            </a:r>
            <a:r>
              <a:rPr lang="en-GB" sz="3300" dirty="0"/>
              <a:t>, who would be responsible for the upkeep of those highways within the parish boundaries which ran to </a:t>
            </a:r>
            <a:r>
              <a:rPr lang="en-GB" sz="3300" dirty="0">
                <a:hlinkClick r:id="rId4" tooltip="Market town"/>
              </a:rPr>
              <a:t>market towns</a:t>
            </a:r>
            <a:r>
              <a:rPr lang="en-GB" sz="3300" dirty="0"/>
              <a:t>.</a:t>
            </a:r>
          </a:p>
          <a:p>
            <a:r>
              <a:rPr lang="en-GB" sz="3300" dirty="0"/>
              <a:t>The Surveyors would announce, on the first Sunday after Easter, four days before June 24</a:t>
            </a:r>
            <a:r>
              <a:rPr lang="en-GB" sz="3300" baseline="30000" dirty="0">
                <a:hlinkClick r:id="rId5"/>
              </a:rPr>
              <a:t>[2]</a:t>
            </a:r>
            <a:r>
              <a:rPr lang="en-GB" sz="3300" dirty="0"/>
              <a:t> on which the maintenance work was to be carried out, and for these four days the whole parish was to work on the highways.</a:t>
            </a:r>
          </a:p>
          <a:p>
            <a:r>
              <a:rPr lang="en-GB" sz="3300" dirty="0"/>
              <a:t>Every person, for every ploughland they held in the parish, and every other person keeping a draught</a:t>
            </a:r>
            <a:r>
              <a:rPr lang="en-GB" sz="3300" baseline="30000" dirty="0">
                <a:hlinkClick r:id="rId6"/>
              </a:rPr>
              <a:t>[4]</a:t>
            </a:r>
            <a:r>
              <a:rPr lang="en-GB" sz="3300" dirty="0"/>
              <a:t> or plough there, was to provide a cart or wain equipped for the work, and two able-bodied men, on a penalty of 10</a:t>
            </a:r>
            <a:r>
              <a:rPr lang="en-GB" sz="3300" i="1" dirty="0"/>
              <a:t>s</a:t>
            </a:r>
            <a:r>
              <a:rPr lang="en-GB" sz="3300" dirty="0"/>
              <a:t> per draught; the Surveyors could, at their discretion, require a further two men instead of the cart. Every other householder, as well as every other cottager and labourer free to labour,</a:t>
            </a:r>
            <a:r>
              <a:rPr lang="en-GB" sz="3300" baseline="30000" dirty="0">
                <a:hlinkClick r:id="rId7"/>
              </a:rPr>
              <a:t>[5]</a:t>
            </a:r>
            <a:r>
              <a:rPr lang="en-GB" sz="3300" dirty="0"/>
              <a:t> was to send themselves or a substitute able-bodied labourer to work for the four days, on a penalty of 12</a:t>
            </a:r>
            <a:r>
              <a:rPr lang="en-GB" sz="3300" i="1" dirty="0"/>
              <a:t>d</a:t>
            </a:r>
            <a:r>
              <a:rPr lang="en-GB" sz="3300" dirty="0"/>
              <a:t> per day apiece. All labourers were to provide their own equipment, and bound to work for eight hours each day upon the roads.</a:t>
            </a:r>
          </a:p>
          <a:p>
            <a:r>
              <a:rPr lang="en-GB" sz="3300" dirty="0"/>
              <a:t>The Act was originally in force for seven years, but its provisions were extended to run for another twenty years by the </a:t>
            </a:r>
            <a:r>
              <a:rPr lang="en-GB" sz="3300" dirty="0">
                <a:hlinkClick r:id="rId8" tooltip="Highways Act 1562"/>
              </a:rPr>
              <a:t>Highways Act 1562</a:t>
            </a:r>
            <a:r>
              <a:rPr lang="en-GB" sz="3300" dirty="0"/>
              <a:t>.</a:t>
            </a:r>
          </a:p>
          <a:p>
            <a:r>
              <a:rPr lang="en-GB" sz="3300" dirty="0"/>
              <a:t>It was repealed by section 57 of the Act 7 Geo.3 c.42.</a:t>
            </a:r>
          </a:p>
          <a:p>
            <a:pPr>
              <a:lnSpc>
                <a:spcPct val="80000"/>
              </a:lnSpc>
            </a:pPr>
            <a:endParaRPr lang="en-GB" altLang="en-US" sz="3300" dirty="0"/>
          </a:p>
          <a:p>
            <a:pPr marL="0" indent="0">
              <a:lnSpc>
                <a:spcPct val="80000"/>
              </a:lnSpc>
              <a:buNone/>
            </a:pPr>
            <a:r>
              <a:rPr lang="en-GB" altLang="en-US" sz="3300" dirty="0"/>
              <a:t>.</a:t>
            </a:r>
          </a:p>
          <a:p>
            <a:pPr>
              <a:lnSpc>
                <a:spcPct val="80000"/>
              </a:lnSpc>
            </a:pPr>
            <a:endParaRPr lang="en-GB" altLang="en-US" sz="2400" b="1" dirty="0"/>
          </a:p>
        </p:txBody>
      </p:sp>
    </p:spTree>
    <p:extLst>
      <p:ext uri="{BB962C8B-B14F-4D97-AF65-F5344CB8AC3E}">
        <p14:creationId xmlns:p14="http://schemas.microsoft.com/office/powerpoint/2010/main" val="3743632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A82D81-7533-4616-BDEE-C7B8258EAB4C}"/>
              </a:ext>
            </a:extLst>
          </p:cNvPr>
          <p:cNvSpPr/>
          <p:nvPr/>
        </p:nvSpPr>
        <p:spPr>
          <a:xfrm>
            <a:off x="132522" y="463825"/>
            <a:ext cx="11966713" cy="6758773"/>
          </a:xfrm>
          <a:prstGeom prst="rect">
            <a:avLst/>
          </a:prstGeom>
        </p:spPr>
        <p:txBody>
          <a:bodyPr wrap="square">
            <a:spAutoFit/>
          </a:bodyPr>
          <a:lstStyle/>
          <a:p>
            <a:pPr>
              <a:lnSpc>
                <a:spcPct val="80000"/>
              </a:lnSpc>
            </a:pPr>
            <a:r>
              <a:rPr lang="en-GB" altLang="en-US" sz="2400" b="1" dirty="0">
                <a:latin typeface="Arial" panose="020B0604020202020204" pitchFamily="34" charset="0"/>
                <a:cs typeface="Arial" panose="020B0604020202020204" pitchFamily="34" charset="0"/>
              </a:rPr>
              <a:t>1663</a:t>
            </a:r>
            <a:r>
              <a:rPr lang="en-GB" altLang="en-US" sz="2400" dirty="0">
                <a:latin typeface="Arial" panose="020B0604020202020204" pitchFamily="34" charset="0"/>
                <a:cs typeface="Arial" panose="020B0604020202020204" pitchFamily="34" charset="0"/>
              </a:rPr>
              <a:t> First Turnpike Trust (Act of Parliament).</a:t>
            </a:r>
            <a:r>
              <a:rPr lang="en-GB" altLang="en-US" dirty="0">
                <a:latin typeface="Arial" panose="020B0604020202020204" pitchFamily="34" charset="0"/>
                <a:cs typeface="Arial" panose="020B0604020202020204" pitchFamily="34" charset="0"/>
              </a:rPr>
              <a:t> </a:t>
            </a:r>
          </a:p>
          <a:p>
            <a:pPr>
              <a:lnSpc>
                <a:spcPct val="80000"/>
              </a:lnSpc>
            </a:pPr>
            <a:endParaRPr lang="en-GB" altLang="en-US" dirty="0">
              <a:latin typeface="Arial" panose="020B0604020202020204" pitchFamily="34" charset="0"/>
              <a:cs typeface="Arial" panose="020B0604020202020204" pitchFamily="34" charset="0"/>
            </a:endParaRPr>
          </a:p>
          <a:p>
            <a:pPr>
              <a:lnSpc>
                <a:spcPct val="80000"/>
              </a:lnSpc>
            </a:pPr>
            <a:r>
              <a:rPr lang="en-GB" altLang="en-US" dirty="0">
                <a:latin typeface="Arial" panose="020B0604020202020204" pitchFamily="34" charset="0"/>
                <a:cs typeface="Arial" panose="020B0604020202020204" pitchFamily="34" charset="0"/>
              </a:rPr>
              <a:t>Creation of 1,000 trusts some 22,000 miles of road by 1830.</a:t>
            </a:r>
            <a:endParaRPr lang="en-GB" b="1" dirty="0">
              <a:latin typeface="Arial" panose="020B0604020202020204" pitchFamily="34" charset="0"/>
              <a:cs typeface="Arial" panose="020B0604020202020204" pitchFamily="34" charset="0"/>
            </a:endParaRPr>
          </a:p>
          <a:p>
            <a:pPr algn="just" fontAlgn="base"/>
            <a:r>
              <a:rPr lang="en-GB" b="1" dirty="0">
                <a:latin typeface="Arial" panose="020B0604020202020204" pitchFamily="34" charset="0"/>
                <a:cs typeface="Arial" panose="020B0604020202020204" pitchFamily="34" charset="0"/>
              </a:rPr>
              <a:t>Turnpikes have been called "one of the central pillars on which the industrial revolution was based". The quality of roads was vital, because many industries producing light high-value goods, notably textiles, depended on them for relatively fast and reliable transport which rivers and coastal vessels could not provide.</a:t>
            </a:r>
          </a:p>
          <a:p>
            <a:pPr algn="just" fontAlgn="base"/>
            <a:endParaRPr lang="en-GB" b="1" dirty="0">
              <a:latin typeface="Arial" panose="020B0604020202020204" pitchFamily="34" charset="0"/>
              <a:cs typeface="Arial" panose="020B0604020202020204" pitchFamily="34" charset="0"/>
            </a:endParaRPr>
          </a:p>
          <a:p>
            <a:pPr algn="just" fontAlgn="base"/>
            <a:r>
              <a:rPr lang="en-GB" b="1" dirty="0">
                <a:latin typeface="Arial" panose="020B0604020202020204" pitchFamily="34" charset="0"/>
                <a:cs typeface="Arial" panose="020B0604020202020204" pitchFamily="34" charset="0"/>
              </a:rPr>
              <a:t>Turnpike Acts</a:t>
            </a:r>
          </a:p>
          <a:p>
            <a:pPr algn="just" fontAlgn="base"/>
            <a:r>
              <a:rPr lang="en-GB" dirty="0">
                <a:latin typeface="Arial" panose="020B0604020202020204" pitchFamily="34" charset="0"/>
                <a:cs typeface="Arial" panose="020B0604020202020204" pitchFamily="34" charset="0"/>
              </a:rPr>
              <a:t>From the late 17th century, Parliament increasingly took responsibility for repairing and maintaining roads from local authorities. Turnpike Acts authorised a trust to levy tolls on those using the road and to use that income to repair and improve the road. They could also purchase property to widen or divert existing roads. The trusts were not-for-profit and maximum tolls were set. The 'turnpike' was the gate which blocked the road until the toll was paid.</a:t>
            </a:r>
          </a:p>
          <a:p>
            <a:pPr algn="just" fontAlgn="base"/>
            <a:endParaRPr lang="en-GB" dirty="0">
              <a:latin typeface="Arial" panose="020B0604020202020204" pitchFamily="34" charset="0"/>
              <a:cs typeface="Arial" panose="020B0604020202020204" pitchFamily="34" charset="0"/>
            </a:endParaRPr>
          </a:p>
          <a:p>
            <a:pPr algn="just" fontAlgn="base"/>
            <a:r>
              <a:rPr lang="en-GB" dirty="0">
                <a:latin typeface="Arial" panose="020B0604020202020204" pitchFamily="34" charset="0"/>
                <a:cs typeface="Arial" panose="020B0604020202020204" pitchFamily="34" charset="0"/>
              </a:rPr>
              <a:t>The first such Act, of 1663, turnpiked the Great North Road between Wadesmill in Hertfordshire and Stilton in Huntingdonshire. The next was not until 1695 (Shenfield to Harwich), but after that there were several a year, and by 1750 most of the main roads from London were turnpiked.</a:t>
            </a:r>
          </a:p>
          <a:p>
            <a:pPr algn="just" fontAlgn="base"/>
            <a:endParaRPr lang="en-GB" dirty="0">
              <a:latin typeface="Arial" panose="020B0604020202020204" pitchFamily="34" charset="0"/>
              <a:cs typeface="Arial" panose="020B0604020202020204" pitchFamily="34" charset="0"/>
            </a:endParaRPr>
          </a:p>
          <a:p>
            <a:pPr algn="just" fontAlgn="base"/>
            <a:r>
              <a:rPr lang="en-GB" b="1" dirty="0">
                <a:latin typeface="Arial" panose="020B0604020202020204" pitchFamily="34" charset="0"/>
                <a:cs typeface="Arial" panose="020B0604020202020204" pitchFamily="34" charset="0"/>
              </a:rPr>
              <a:t>Turnpike mania</a:t>
            </a:r>
          </a:p>
          <a:p>
            <a:pPr algn="just" fontAlgn="base"/>
            <a:r>
              <a:rPr lang="en-GB" dirty="0">
                <a:latin typeface="Arial" panose="020B0604020202020204" pitchFamily="34" charset="0"/>
                <a:cs typeface="Arial" panose="020B0604020202020204" pitchFamily="34" charset="0"/>
              </a:rPr>
              <a:t>"Turnpike mania" followed between 1751-72, when trusts covered more than 11,500 miles of road. By the time the last was passed in 1836, there had been 942 Acts for new turnpike trusts in England and Wales. By then, turnpikes covered around 22,000 miles of road, about a fifth of the entire road network.</a:t>
            </a:r>
          </a:p>
          <a:p>
            <a:pPr algn="just">
              <a:lnSpc>
                <a:spcPct val="80000"/>
              </a:lnSpc>
            </a:pPr>
            <a:endParaRPr lang="en-GB" altLang="en-US" dirty="0"/>
          </a:p>
          <a:p>
            <a:pPr>
              <a:lnSpc>
                <a:spcPct val="80000"/>
              </a:lnSpc>
            </a:pPr>
            <a:endParaRPr lang="en-GB" altLang="en-US" dirty="0"/>
          </a:p>
          <a:p>
            <a:pPr>
              <a:lnSpc>
                <a:spcPct val="80000"/>
              </a:lnSpc>
            </a:pPr>
            <a:endParaRPr lang="en-GB" altLang="en-US" dirty="0"/>
          </a:p>
        </p:txBody>
      </p:sp>
    </p:spTree>
    <p:extLst>
      <p:ext uri="{BB962C8B-B14F-4D97-AF65-F5344CB8AC3E}">
        <p14:creationId xmlns:p14="http://schemas.microsoft.com/office/powerpoint/2010/main" val="3466464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9AF730-E762-4635-9D3C-01C3511BBBBD}"/>
              </a:ext>
            </a:extLst>
          </p:cNvPr>
          <p:cNvSpPr/>
          <p:nvPr/>
        </p:nvSpPr>
        <p:spPr>
          <a:xfrm>
            <a:off x="384313" y="185530"/>
            <a:ext cx="8759687" cy="395173"/>
          </a:xfrm>
          <a:prstGeom prst="rect">
            <a:avLst/>
          </a:prstGeom>
        </p:spPr>
        <p:txBody>
          <a:bodyPr wrap="square">
            <a:spAutoFit/>
          </a:bodyPr>
          <a:lstStyle/>
          <a:p>
            <a:pPr>
              <a:lnSpc>
                <a:spcPct val="80000"/>
              </a:lnSpc>
            </a:pPr>
            <a:r>
              <a:rPr lang="en-GB" altLang="en-US" sz="2400" b="1" dirty="0"/>
              <a:t>1767</a:t>
            </a:r>
            <a:r>
              <a:rPr lang="en-GB" altLang="en-US" sz="2400" dirty="0"/>
              <a:t> Bridgewater Canal opened (Manchester - Liverpool).</a:t>
            </a:r>
          </a:p>
        </p:txBody>
      </p:sp>
      <p:pic>
        <p:nvPicPr>
          <p:cNvPr id="4" name="Picture 3">
            <a:extLst>
              <a:ext uri="{FF2B5EF4-FFF2-40B4-BE49-F238E27FC236}">
                <a16:creationId xmlns:a16="http://schemas.microsoft.com/office/drawing/2014/main" id="{4B7567B3-E568-439C-BE7B-062EC77C0BD7}"/>
              </a:ext>
            </a:extLst>
          </p:cNvPr>
          <p:cNvPicPr>
            <a:picLocks noChangeAspect="1"/>
          </p:cNvPicPr>
          <p:nvPr/>
        </p:nvPicPr>
        <p:blipFill>
          <a:blip r:embed="rId2"/>
          <a:stretch>
            <a:fillRect/>
          </a:stretch>
        </p:blipFill>
        <p:spPr>
          <a:xfrm>
            <a:off x="384313" y="742122"/>
            <a:ext cx="11542644" cy="5685182"/>
          </a:xfrm>
          <a:prstGeom prst="rect">
            <a:avLst/>
          </a:prstGeom>
        </p:spPr>
      </p:pic>
    </p:spTree>
    <p:extLst>
      <p:ext uri="{BB962C8B-B14F-4D97-AF65-F5344CB8AC3E}">
        <p14:creationId xmlns:p14="http://schemas.microsoft.com/office/powerpoint/2010/main" val="3333781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160F8E-94D3-45E6-8AAB-9674C6F0E14E}"/>
              </a:ext>
            </a:extLst>
          </p:cNvPr>
          <p:cNvSpPr/>
          <p:nvPr/>
        </p:nvSpPr>
        <p:spPr>
          <a:xfrm>
            <a:off x="410817" y="0"/>
            <a:ext cx="11423373" cy="6494085"/>
          </a:xfrm>
          <a:prstGeom prst="rect">
            <a:avLst/>
          </a:prstGeom>
        </p:spPr>
        <p:txBody>
          <a:bodyPr wrap="square">
            <a:spAutoFit/>
          </a:bodyPr>
          <a:lstStyle/>
          <a:p>
            <a:endParaRPr lang="en-GB" sz="1600" b="0" i="0" u="none" strike="noStrike" dirty="0">
              <a:solidFill>
                <a:srgbClr val="3A8B9B"/>
              </a:solidFill>
              <a:effectLst/>
              <a:latin typeface="Verdana" panose="020B0604030504040204" pitchFamily="34" charset="0"/>
              <a:hlinkClick r:id="rId2" tooltip="Expand/Collapse"/>
            </a:endParaRPr>
          </a:p>
          <a:p>
            <a:endParaRPr lang="en-GB" sz="1600" dirty="0">
              <a:solidFill>
                <a:srgbClr val="3A8B9B"/>
              </a:solidFill>
              <a:latin typeface="Verdana" panose="020B0604030504040204" pitchFamily="34" charset="0"/>
              <a:hlinkClick r:id="rId2" tooltip="Expand/Collapse"/>
            </a:endParaRPr>
          </a:p>
          <a:p>
            <a:r>
              <a:rPr lang="en-GB" sz="1600" b="0" i="0" u="none" strike="noStrike" dirty="0">
                <a:solidFill>
                  <a:srgbClr val="3A8B9B"/>
                </a:solidFill>
                <a:effectLst/>
                <a:latin typeface="Verdana" panose="020B0604030504040204" pitchFamily="34" charset="0"/>
                <a:hlinkClick r:id="rId2" tooltip="Expand/Collapse"/>
              </a:rPr>
              <a:t>1759-1761 - The process begins</a:t>
            </a:r>
            <a:endParaRPr lang="en-GB" sz="1600" b="0" i="0" dirty="0">
              <a:solidFill>
                <a:srgbClr val="3A8B9B"/>
              </a:solidFill>
              <a:effectLst/>
              <a:latin typeface="Verdana" panose="020B0604030504040204" pitchFamily="34" charset="0"/>
            </a:endParaRPr>
          </a:p>
          <a:p>
            <a:r>
              <a:rPr lang="en-GB" sz="1600" b="1" i="0" dirty="0">
                <a:solidFill>
                  <a:srgbClr val="444444"/>
                </a:solidFill>
                <a:effectLst/>
                <a:latin typeface="Verdana" panose="020B0604030504040204" pitchFamily="34" charset="0"/>
              </a:rPr>
              <a:t>The Duke's Bill, which received Royal Assent on 23rd March 1759</a:t>
            </a:r>
            <a:r>
              <a:rPr lang="en-GB" sz="1600" b="0" i="0" dirty="0">
                <a:solidFill>
                  <a:srgbClr val="444444"/>
                </a:solidFill>
                <a:effectLst/>
                <a:latin typeface="Verdana" panose="020B0604030504040204" pitchFamily="34" charset="0"/>
              </a:rPr>
              <a:t>, proposed two separate cuts from Worsley keeping north of the River Irwell, one via Patricroft to Salford and the other in the direction of Warrington to link with the River Mersey at Hollins Ferry. </a:t>
            </a:r>
            <a:br>
              <a:rPr lang="en-GB" sz="1600" b="0" i="0" dirty="0">
                <a:solidFill>
                  <a:srgbClr val="444444"/>
                </a:solidFill>
                <a:effectLst/>
                <a:latin typeface="Verdana" panose="020B0604030504040204" pitchFamily="34" charset="0"/>
              </a:rPr>
            </a:br>
            <a:br>
              <a:rPr lang="en-GB" sz="1600" b="0" i="0" dirty="0">
                <a:solidFill>
                  <a:srgbClr val="444444"/>
                </a:solidFill>
                <a:effectLst/>
                <a:latin typeface="Verdana" panose="020B0604030504040204" pitchFamily="34" charset="0"/>
              </a:rPr>
            </a:br>
            <a:r>
              <a:rPr lang="en-GB" sz="1600" b="0" i="0" dirty="0">
                <a:solidFill>
                  <a:srgbClr val="444444"/>
                </a:solidFill>
                <a:effectLst/>
                <a:latin typeface="Verdana" panose="020B0604030504040204" pitchFamily="34" charset="0"/>
              </a:rPr>
              <a:t>The route towards Patricroft made good progress but the cut to Hollins Ferry ran into difficulties with peat deposits, forcing them the re-examine the route.</a:t>
            </a:r>
          </a:p>
          <a:p>
            <a:r>
              <a:rPr lang="en-GB" sz="1600" b="0" i="0" dirty="0">
                <a:solidFill>
                  <a:srgbClr val="444444"/>
                </a:solidFill>
                <a:effectLst/>
                <a:latin typeface="Verdana" panose="020B0604030504040204" pitchFamily="34" charset="0"/>
              </a:rPr>
              <a:t>At the time James Brindley, who had established a reputation for mine and other workings involving water, was surveying the route of a proposed Canal from the Trent to the Mersey on behalf of Earl Gower, the brother-in law of the Canal Duke. </a:t>
            </a:r>
          </a:p>
          <a:p>
            <a:endParaRPr lang="en-GB" sz="1600" dirty="0">
              <a:solidFill>
                <a:srgbClr val="444444"/>
              </a:solidFill>
              <a:latin typeface="Verdana" panose="020B0604030504040204" pitchFamily="34" charset="0"/>
            </a:endParaRPr>
          </a:p>
          <a:p>
            <a:r>
              <a:rPr lang="en-GB" sz="1600" b="0" i="0" dirty="0">
                <a:solidFill>
                  <a:srgbClr val="444444"/>
                </a:solidFill>
                <a:effectLst/>
                <a:latin typeface="Verdana" panose="020B0604030504040204" pitchFamily="34" charset="0"/>
              </a:rPr>
              <a:t>Consequently, Brindley was invited to a meeting at Worsley Old Hall with the Duke and Gilbert and a complete change of plan emerged. The new route abandoned the Hollins Ferry line and the section which had reached Patricroft was altered to cross the Irwell by a Stone Aqueduct, therefore joining Trafford Park to Streford and Manchester.</a:t>
            </a:r>
          </a:p>
          <a:p>
            <a:endParaRPr lang="en-GB" sz="1600" b="0" i="0" dirty="0">
              <a:solidFill>
                <a:srgbClr val="444444"/>
              </a:solidFill>
              <a:effectLst/>
              <a:latin typeface="Verdana" panose="020B0604030504040204" pitchFamily="34" charset="0"/>
            </a:endParaRPr>
          </a:p>
          <a:p>
            <a:r>
              <a:rPr lang="en-GB" sz="1600" b="0" i="0" dirty="0">
                <a:solidFill>
                  <a:srgbClr val="444444"/>
                </a:solidFill>
                <a:effectLst/>
                <a:latin typeface="Verdana" panose="020B0604030504040204" pitchFamily="34" charset="0"/>
              </a:rPr>
              <a:t>Worsley Old Hall, a fine timbered house, was the scene of prolonged meetings between the Duke and his advisers when preparing to submit a change to the Bill which was being presented to Parliament. This was passed in March 1760 to give approval to the change of route. Brindley was able to appease any doubters in the Parliamentary Committee by demonstrating his ideas for Barton Aqueduct by making a model from a cheese.</a:t>
            </a:r>
          </a:p>
          <a:p>
            <a:endParaRPr lang="en-GB" sz="1600" b="0" i="0" dirty="0">
              <a:solidFill>
                <a:srgbClr val="444444"/>
              </a:solidFill>
              <a:effectLst/>
              <a:latin typeface="Verdana" panose="020B0604030504040204" pitchFamily="34" charset="0"/>
            </a:endParaRPr>
          </a:p>
          <a:p>
            <a:r>
              <a:rPr lang="en-GB" sz="1600" b="0" i="0" dirty="0">
                <a:solidFill>
                  <a:srgbClr val="444444"/>
                </a:solidFill>
                <a:effectLst/>
                <a:latin typeface="Verdana" panose="020B0604030504040204" pitchFamily="34" charset="0"/>
              </a:rPr>
              <a:t>This renowned engineering feat, ridiculed by many, crowned the success of the Opening of the Canal on 17th July, 1761.</a:t>
            </a:r>
          </a:p>
        </p:txBody>
      </p:sp>
    </p:spTree>
    <p:extLst>
      <p:ext uri="{BB962C8B-B14F-4D97-AF65-F5344CB8AC3E}">
        <p14:creationId xmlns:p14="http://schemas.microsoft.com/office/powerpoint/2010/main" val="2471245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DA325D-D768-47CA-8BE2-2E7AE426799E}"/>
              </a:ext>
            </a:extLst>
          </p:cNvPr>
          <p:cNvSpPr/>
          <p:nvPr/>
        </p:nvSpPr>
        <p:spPr>
          <a:xfrm>
            <a:off x="159025" y="304800"/>
            <a:ext cx="11476383" cy="690638"/>
          </a:xfrm>
          <a:prstGeom prst="rect">
            <a:avLst/>
          </a:prstGeom>
        </p:spPr>
        <p:txBody>
          <a:bodyPr wrap="square">
            <a:spAutoFit/>
          </a:bodyPr>
          <a:lstStyle/>
          <a:p>
            <a:pPr>
              <a:lnSpc>
                <a:spcPct val="80000"/>
              </a:lnSpc>
            </a:pPr>
            <a:r>
              <a:rPr lang="en-GB" altLang="en-US" sz="2400" b="1" dirty="0"/>
              <a:t>1791-4</a:t>
            </a:r>
            <a:r>
              <a:rPr lang="en-GB" altLang="en-US" sz="2400" dirty="0"/>
              <a:t> Height of canal investment boom - 81 canal bills in Parliament. Main network in place by 1800.</a:t>
            </a:r>
          </a:p>
        </p:txBody>
      </p:sp>
      <p:sp>
        <p:nvSpPr>
          <p:cNvPr id="3" name="Rectangle 2">
            <a:extLst>
              <a:ext uri="{FF2B5EF4-FFF2-40B4-BE49-F238E27FC236}">
                <a16:creationId xmlns:a16="http://schemas.microsoft.com/office/drawing/2014/main" id="{94B87206-BD41-4705-87EC-5318C7273122}"/>
              </a:ext>
            </a:extLst>
          </p:cNvPr>
          <p:cNvSpPr/>
          <p:nvPr/>
        </p:nvSpPr>
        <p:spPr>
          <a:xfrm>
            <a:off x="874643" y="3105835"/>
            <a:ext cx="8269357" cy="2031325"/>
          </a:xfrm>
          <a:prstGeom prst="rect">
            <a:avLst/>
          </a:prstGeom>
        </p:spPr>
        <p:txBody>
          <a:bodyPr wrap="square">
            <a:spAutoFit/>
          </a:bodyPr>
          <a:lstStyle/>
          <a:p>
            <a:r>
              <a:rPr lang="en-GB" dirty="0">
                <a:hlinkClick r:id="rId2"/>
              </a:rPr>
              <a:t>https://canalrivertrust.org.uk/enjoy-the-waterways/canal-history/the-canal-age</a:t>
            </a:r>
          </a:p>
          <a:p>
            <a:endParaRPr lang="en-GB" dirty="0">
              <a:hlinkClick r:id="rId2"/>
            </a:endParaRPr>
          </a:p>
          <a:p>
            <a:r>
              <a:rPr lang="en-GB" dirty="0">
                <a:hlinkClick r:id="rId2"/>
              </a:rPr>
              <a:t>https://en.wikisource.org/wiki/A_History_of_Inland_Transport_and_Communication_in_England/Chapter_16</a:t>
            </a:r>
            <a:r>
              <a:rPr lang="en-GB" dirty="0"/>
              <a:t> </a:t>
            </a:r>
          </a:p>
          <a:p>
            <a:endParaRPr lang="en-GB" dirty="0"/>
          </a:p>
          <a:p>
            <a:endParaRPr lang="en-GB" dirty="0"/>
          </a:p>
          <a:p>
            <a:r>
              <a:rPr lang="en-GB" dirty="0"/>
              <a:t> </a:t>
            </a:r>
          </a:p>
        </p:txBody>
      </p:sp>
    </p:spTree>
    <p:extLst>
      <p:ext uri="{BB962C8B-B14F-4D97-AF65-F5344CB8AC3E}">
        <p14:creationId xmlns:p14="http://schemas.microsoft.com/office/powerpoint/2010/main" val="1051952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194DDC-6BDA-420B-B262-72FEDD618927}"/>
              </a:ext>
            </a:extLst>
          </p:cNvPr>
          <p:cNvSpPr/>
          <p:nvPr/>
        </p:nvSpPr>
        <p:spPr>
          <a:xfrm>
            <a:off x="344557" y="357810"/>
            <a:ext cx="11741426" cy="7780592"/>
          </a:xfrm>
          <a:prstGeom prst="rect">
            <a:avLst/>
          </a:prstGeom>
        </p:spPr>
        <p:txBody>
          <a:bodyPr wrap="square">
            <a:spAutoFit/>
          </a:bodyPr>
          <a:lstStyle/>
          <a:p>
            <a:pPr>
              <a:lnSpc>
                <a:spcPct val="80000"/>
              </a:lnSpc>
            </a:pPr>
            <a:r>
              <a:rPr lang="en-GB" altLang="en-US" sz="3200" b="1" dirty="0"/>
              <a:t>1820</a:t>
            </a:r>
            <a:r>
              <a:rPr lang="en-GB" altLang="en-US" sz="3200" dirty="0"/>
              <a:t> Macadam pioneered improved road surfaces. Telford road engineering.</a:t>
            </a:r>
          </a:p>
          <a:p>
            <a:pPr>
              <a:lnSpc>
                <a:spcPct val="80000"/>
              </a:lnSpc>
            </a:pPr>
            <a:endParaRPr lang="en-GB" altLang="en-US" sz="900" dirty="0"/>
          </a:p>
          <a:p>
            <a:r>
              <a:rPr lang="en-GB" dirty="0"/>
              <a:t>Around 1820, John MacAdam, a Scottish engineer building roads, upended the premises about proper road construction. Rather than place massive stones as the foundation and surface of a road, he determined that the roads could be build of successive layers of fine gravel, rolled in place, often bound together with tar or bitumen and crushed stone. The ordinary ground would support the weight of traffic and the road would last if designed with proper drainage.</a:t>
            </a:r>
          </a:p>
          <a:p>
            <a:r>
              <a:rPr lang="en-GB" dirty="0"/>
              <a:t>The previous approach was to approximate a flat surface by laying huge rocks, fit together. The logic was that being huge, those rocks would not shift or press into the soil with use.</a:t>
            </a:r>
          </a:p>
          <a:p>
            <a:r>
              <a:rPr lang="en-GB" dirty="0"/>
              <a:t>Not only did MacAdam’s design result in a smoother surface and carriage ride, but it was cheaper to build and lasted longer. Modern asphalt is quite similar. The roadway surface and construction process took MacAdam’s name.</a:t>
            </a:r>
            <a:endParaRPr lang="en-GB" altLang="en-US" sz="3200" dirty="0"/>
          </a:p>
          <a:p>
            <a:pPr>
              <a:lnSpc>
                <a:spcPct val="80000"/>
              </a:lnSpc>
            </a:pPr>
            <a:endParaRPr lang="en-GB" altLang="en-US" sz="3200" b="1" dirty="0"/>
          </a:p>
          <a:p>
            <a:pPr>
              <a:lnSpc>
                <a:spcPct val="80000"/>
              </a:lnSpc>
            </a:pPr>
            <a:r>
              <a:rPr lang="en-GB" altLang="en-US" sz="3200" b="1" dirty="0"/>
              <a:t>1830</a:t>
            </a:r>
            <a:r>
              <a:rPr lang="en-GB" altLang="en-US" sz="3200" dirty="0"/>
              <a:t> Opening Liverpool and Manchester railway.</a:t>
            </a:r>
          </a:p>
          <a:p>
            <a:r>
              <a:rPr lang="en-GB" sz="2400" b="1" dirty="0"/>
              <a:t>Liverpool to Manchester Railway</a:t>
            </a:r>
          </a:p>
          <a:p>
            <a:r>
              <a:rPr lang="en-GB" dirty="0"/>
              <a:t>The Liverpool to Manchester Railway was a much needed link between the two major cities in the northwest for factory owners in Manchester and Lancashire. </a:t>
            </a:r>
            <a:r>
              <a:rPr lang="en-GB" b="1" dirty="0"/>
              <a:t>George Stephenson</a:t>
            </a:r>
            <a:r>
              <a:rPr lang="en-GB" dirty="0"/>
              <a:t> was commissioned to design and build the line.</a:t>
            </a:r>
          </a:p>
          <a:p>
            <a:r>
              <a:rPr lang="en-GB" dirty="0"/>
              <a:t>Factory owners in Manchester and Lancashire had been upset at the high costs that it took to transport raw materials from the Port of Liverpool to Manchester using the Bridgewater Canal; they wanted a cheaper method of transport so applied for an Act of Parliament to build a rail track between the two major northwest cities. George Stephenson faced - and eventually overcame - a few problems.</a:t>
            </a:r>
          </a:p>
          <a:p>
            <a:r>
              <a:rPr lang="en-GB" dirty="0"/>
              <a:t>The Liverpool to Manchester Railway, completed in 1830, was </a:t>
            </a:r>
            <a:r>
              <a:rPr lang="en-GB" b="1" dirty="0"/>
              <a:t>the first successful railway line to open in Britain</a:t>
            </a:r>
            <a:r>
              <a:rPr lang="en-GB" dirty="0"/>
              <a:t>.</a:t>
            </a:r>
          </a:p>
          <a:p>
            <a:pPr>
              <a:lnSpc>
                <a:spcPct val="80000"/>
              </a:lnSpc>
            </a:pPr>
            <a:endParaRPr lang="en-GB" altLang="en-US" sz="900" dirty="0"/>
          </a:p>
          <a:p>
            <a:pPr>
              <a:lnSpc>
                <a:spcPct val="80000"/>
              </a:lnSpc>
            </a:pPr>
            <a:endParaRPr lang="en-GB" altLang="en-US" sz="3200" dirty="0"/>
          </a:p>
          <a:p>
            <a:pPr>
              <a:lnSpc>
                <a:spcPct val="80000"/>
              </a:lnSpc>
            </a:pPr>
            <a:endParaRPr lang="en-GB" altLang="en-US" sz="3200" dirty="0"/>
          </a:p>
          <a:p>
            <a:pPr>
              <a:lnSpc>
                <a:spcPct val="80000"/>
              </a:lnSpc>
            </a:pPr>
            <a:endParaRPr lang="en-GB" altLang="en-US" sz="3200" b="1" dirty="0"/>
          </a:p>
        </p:txBody>
      </p:sp>
    </p:spTree>
    <p:extLst>
      <p:ext uri="{BB962C8B-B14F-4D97-AF65-F5344CB8AC3E}">
        <p14:creationId xmlns:p14="http://schemas.microsoft.com/office/powerpoint/2010/main" val="2049481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0D7573-F944-4E3D-B0F0-CE7E67992925}"/>
              </a:ext>
            </a:extLst>
          </p:cNvPr>
          <p:cNvPicPr>
            <a:picLocks noChangeAspect="1"/>
          </p:cNvPicPr>
          <p:nvPr/>
        </p:nvPicPr>
        <p:blipFill>
          <a:blip r:embed="rId2"/>
          <a:stretch>
            <a:fillRect/>
          </a:stretch>
        </p:blipFill>
        <p:spPr>
          <a:xfrm>
            <a:off x="3193774" y="106017"/>
            <a:ext cx="5300869" cy="6652591"/>
          </a:xfrm>
          <a:prstGeom prst="rect">
            <a:avLst/>
          </a:prstGeom>
        </p:spPr>
      </p:pic>
    </p:spTree>
    <p:extLst>
      <p:ext uri="{BB962C8B-B14F-4D97-AF65-F5344CB8AC3E}">
        <p14:creationId xmlns:p14="http://schemas.microsoft.com/office/powerpoint/2010/main" val="4191513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17E4DA-6464-4C7C-A74A-AB37C9C7E3A2}"/>
              </a:ext>
            </a:extLst>
          </p:cNvPr>
          <p:cNvSpPr/>
          <p:nvPr/>
        </p:nvSpPr>
        <p:spPr>
          <a:xfrm>
            <a:off x="238538" y="222941"/>
            <a:ext cx="11728175" cy="6414064"/>
          </a:xfrm>
          <a:prstGeom prst="rect">
            <a:avLst/>
          </a:prstGeom>
        </p:spPr>
        <p:txBody>
          <a:bodyPr wrap="square">
            <a:spAutoFit/>
          </a:bodyPr>
          <a:lstStyle/>
          <a:p>
            <a:pPr>
              <a:lnSpc>
                <a:spcPct val="80000"/>
              </a:lnSpc>
            </a:pPr>
            <a:r>
              <a:rPr lang="en-GB" altLang="en-US" sz="3200" b="1" dirty="0"/>
              <a:t>1835</a:t>
            </a:r>
            <a:r>
              <a:rPr lang="en-GB" altLang="en-US" sz="3200" dirty="0"/>
              <a:t> General Highway Act – power to levy a rate</a:t>
            </a:r>
          </a:p>
          <a:p>
            <a:pPr>
              <a:lnSpc>
                <a:spcPct val="80000"/>
              </a:lnSpc>
            </a:pPr>
            <a:endParaRPr lang="en-GB" altLang="en-US" sz="900" dirty="0"/>
          </a:p>
          <a:p>
            <a:pPr algn="just"/>
            <a:r>
              <a:rPr lang="en-GB" b="1" dirty="0"/>
              <a:t>Parish boards</a:t>
            </a:r>
          </a:p>
          <a:p>
            <a:pPr algn="just"/>
            <a:r>
              <a:rPr lang="en-GB" dirty="0"/>
              <a:t>The Highway Act 1835 placed </a:t>
            </a:r>
            <a:r>
              <a:rPr lang="en-GB" dirty="0">
                <a:hlinkClick r:id="rId2" tooltip="Highway"/>
              </a:rPr>
              <a:t>highways</a:t>
            </a:r>
            <a:r>
              <a:rPr lang="en-GB" dirty="0"/>
              <a:t> under the direction of </a:t>
            </a:r>
            <a:r>
              <a:rPr lang="en-GB" dirty="0">
                <a:hlinkClick r:id="rId3" tooltip="Parish surveyors (page does not exist)"/>
              </a:rPr>
              <a:t>parish surveyors</a:t>
            </a:r>
            <a:r>
              <a:rPr lang="en-GB" dirty="0"/>
              <a:t>, and allowed them to pay for the costs involved by </a:t>
            </a:r>
            <a:r>
              <a:rPr lang="en-GB" dirty="0">
                <a:hlinkClick r:id="rId4" tooltip="Rates (tax)"/>
              </a:rPr>
              <a:t>rates</a:t>
            </a:r>
            <a:r>
              <a:rPr lang="en-GB" dirty="0"/>
              <a:t> levied on the occupiers of land. The surveyor's duty is to keep the highways in repair, and if a highway is out of repair, the surveyor may be summoned before the courts and ordered to complete the repairs within a limited time. The surveyor is also charged with the removal of nuisances on the highway. A highway nuisance may be abated by any person, and may be made the subject of indictment at </a:t>
            </a:r>
            <a:r>
              <a:rPr lang="en-GB" dirty="0">
                <a:hlinkClick r:id="rId5" tooltip="Common law"/>
              </a:rPr>
              <a:t>common law</a:t>
            </a:r>
            <a:r>
              <a:rPr lang="en-GB" dirty="0"/>
              <a:t>.</a:t>
            </a:r>
          </a:p>
          <a:p>
            <a:pPr algn="just"/>
            <a:r>
              <a:rPr lang="en-GB" dirty="0"/>
              <a:t>The board consists of representatives of the various parishes, called "way wardens" together with the justices for the county residing within the district. Salaries and similar expenses incurred by the board are charged on a district fund to which the several parishes contribute; but each parish remains separately responsible for the expenses of maintaining its own highways.</a:t>
            </a:r>
          </a:p>
          <a:p>
            <a:pPr algn="just"/>
            <a:endParaRPr lang="en-GB" dirty="0"/>
          </a:p>
          <a:p>
            <a:pPr algn="just"/>
            <a:r>
              <a:rPr lang="en-GB" dirty="0"/>
              <a:t>The amending acts, while not interfering with the operation of the principal act, authorize the creation of highway districts on a larger scale. The justices of a county may convert it or any portion of it into a highway district to be governed by a highway board, the powers and responsibilities of which will be the same as those of the parish surveyor under the former act.</a:t>
            </a:r>
          </a:p>
          <a:p>
            <a:pPr algn="just"/>
            <a:endParaRPr lang="en-GB" dirty="0"/>
          </a:p>
          <a:p>
            <a:pPr algn="just"/>
            <a:r>
              <a:rPr lang="en-GB" b="1" dirty="0"/>
              <a:t>New road offences</a:t>
            </a:r>
          </a:p>
          <a:p>
            <a:pPr algn="just"/>
            <a:r>
              <a:rPr lang="en-GB" dirty="0"/>
              <a:t>The Highway Act 1835 specified as offences for which the driver of a carriage on the public highway might be punished by a fine, in addition to any civil action that might be brought against him:</a:t>
            </a:r>
          </a:p>
          <a:p>
            <a:pPr algn="just"/>
            <a:r>
              <a:rPr lang="en-GB" dirty="0"/>
              <a:t>Riding upon the cart, or upon any horse drawing it, and not having some other person to guide it, unless there be some person driving it.</a:t>
            </a:r>
          </a:p>
        </p:txBody>
      </p:sp>
    </p:spTree>
    <p:extLst>
      <p:ext uri="{BB962C8B-B14F-4D97-AF65-F5344CB8AC3E}">
        <p14:creationId xmlns:p14="http://schemas.microsoft.com/office/powerpoint/2010/main" val="1441839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414452E-39D7-4296-8361-A6C97F2DD493}"/>
              </a:ext>
            </a:extLst>
          </p:cNvPr>
          <p:cNvSpPr/>
          <p:nvPr/>
        </p:nvSpPr>
        <p:spPr>
          <a:xfrm>
            <a:off x="318052" y="569844"/>
            <a:ext cx="11608905" cy="6764929"/>
          </a:xfrm>
          <a:prstGeom prst="rect">
            <a:avLst/>
          </a:prstGeom>
        </p:spPr>
        <p:txBody>
          <a:bodyPr wrap="square">
            <a:spAutoFit/>
          </a:bodyPr>
          <a:lstStyle/>
          <a:p>
            <a:pPr algn="just"/>
            <a:r>
              <a:rPr lang="en-GB" dirty="0"/>
              <a:t>Negligence causing damage to person or goods being conveyed on the highway.</a:t>
            </a:r>
          </a:p>
          <a:p>
            <a:pPr algn="just"/>
            <a:endParaRPr lang="en-GB" dirty="0"/>
          </a:p>
          <a:p>
            <a:pPr algn="just"/>
            <a:r>
              <a:rPr lang="en-GB" dirty="0"/>
              <a:t>Quitting his cart, or leaving control of the horses, or leaving the cart so as to be an obstruction on the highway.</a:t>
            </a:r>
          </a:p>
          <a:p>
            <a:pPr algn="just"/>
            <a:endParaRPr lang="en-GB" dirty="0"/>
          </a:p>
          <a:p>
            <a:pPr algn="just"/>
            <a:r>
              <a:rPr lang="en-GB" dirty="0"/>
              <a:t>Not having the owner's name painted up.</a:t>
            </a:r>
          </a:p>
          <a:p>
            <a:pPr algn="just"/>
            <a:endParaRPr lang="en-GB" dirty="0"/>
          </a:p>
          <a:p>
            <a:pPr algn="just"/>
            <a:r>
              <a:rPr lang="en-GB" dirty="0"/>
              <a:t>Refusing to give the same.</a:t>
            </a:r>
            <a:r>
              <a:rPr lang="en-GB" baseline="30000" dirty="0"/>
              <a:t>[</a:t>
            </a:r>
          </a:p>
          <a:p>
            <a:pPr algn="just"/>
            <a:endParaRPr lang="en-GB" dirty="0"/>
          </a:p>
          <a:p>
            <a:pPr algn="just"/>
            <a:r>
              <a:rPr lang="en-GB" dirty="0"/>
              <a:t>Driving animals or a 'carriage of any description' on the </a:t>
            </a:r>
            <a:r>
              <a:rPr lang="en-GB" dirty="0">
                <a:hlinkClick r:id="rId2" tooltip="Sidewalk"/>
              </a:rPr>
              <a:t>footway</a:t>
            </a:r>
            <a:r>
              <a:rPr lang="en-GB" dirty="0"/>
              <a:t>.</a:t>
            </a:r>
          </a:p>
          <a:p>
            <a:pPr algn="just"/>
            <a:endParaRPr lang="en-GB" dirty="0"/>
          </a:p>
          <a:p>
            <a:pPr algn="just"/>
            <a:r>
              <a:rPr lang="en-GB" b="1" dirty="0"/>
              <a:t>Not keeping on the left or near side of the road</a:t>
            </a:r>
            <a:r>
              <a:rPr lang="en-GB" dirty="0"/>
              <a:t>, when meeting any other carriage or horse. This rule does not apply in the case of a carriage meeting a foot-passenger, but a driver is bound to use due care to avoid driving against any person crossing the highway on foot. </a:t>
            </a:r>
          </a:p>
          <a:p>
            <a:pPr algn="just"/>
            <a:endParaRPr lang="en-GB" dirty="0"/>
          </a:p>
          <a:p>
            <a:pPr algn="just"/>
            <a:r>
              <a:rPr lang="en-GB" dirty="0"/>
              <a:t>At the same time a passenger crossing the highway is also bound to use due care in avoiding vehicles, and the mere fact of a driver being on the wrong side of the road would not be evidence of negligence in such a case.</a:t>
            </a:r>
            <a:endParaRPr lang="en-GB" baseline="30000" dirty="0"/>
          </a:p>
          <a:p>
            <a:pPr algn="just"/>
            <a:endParaRPr lang="en-GB" dirty="0"/>
          </a:p>
          <a:p>
            <a:pPr algn="just"/>
            <a:r>
              <a:rPr lang="en-GB" dirty="0"/>
              <a:t>The playing of </a:t>
            </a:r>
            <a:r>
              <a:rPr lang="en-GB" dirty="0">
                <a:hlinkClick r:id="rId3" tooltip="Football"/>
              </a:rPr>
              <a:t>football</a:t>
            </a:r>
            <a:r>
              <a:rPr lang="en-GB" dirty="0"/>
              <a:t> on public highways,</a:t>
            </a:r>
            <a:r>
              <a:rPr lang="en-GB" baseline="30000" dirty="0">
                <a:hlinkClick r:id="rId4"/>
              </a:rPr>
              <a:t>[2]</a:t>
            </a:r>
            <a:r>
              <a:rPr lang="en-GB" dirty="0"/>
              <a:t> with a maximum penalty of forty </a:t>
            </a:r>
            <a:r>
              <a:rPr lang="en-GB" dirty="0">
                <a:hlinkClick r:id="rId5" tooltip="Shillings"/>
              </a:rPr>
              <a:t>shillings</a:t>
            </a:r>
            <a:r>
              <a:rPr lang="en-GB" dirty="0"/>
              <a:t>.</a:t>
            </a:r>
            <a:r>
              <a:rPr lang="en-GB" baseline="30000" dirty="0">
                <a:hlinkClick r:id="rId6"/>
              </a:rPr>
              <a:t>[n 5</a:t>
            </a:r>
            <a:endParaRPr lang="en-GB" dirty="0"/>
          </a:p>
          <a:p>
            <a:pPr>
              <a:lnSpc>
                <a:spcPct val="80000"/>
              </a:lnSpc>
            </a:pPr>
            <a:endParaRPr lang="en-GB" altLang="en-US" sz="900" dirty="0"/>
          </a:p>
          <a:p>
            <a:pPr>
              <a:lnSpc>
                <a:spcPct val="80000"/>
              </a:lnSpc>
            </a:pPr>
            <a:endParaRPr lang="en-GB" altLang="en-US" sz="3200" dirty="0"/>
          </a:p>
          <a:p>
            <a:pPr>
              <a:lnSpc>
                <a:spcPct val="80000"/>
              </a:lnSpc>
            </a:pPr>
            <a:endParaRPr lang="en-GB" altLang="en-US" sz="3200" dirty="0"/>
          </a:p>
          <a:p>
            <a:pPr>
              <a:lnSpc>
                <a:spcPct val="80000"/>
              </a:lnSpc>
            </a:pPr>
            <a:endParaRPr lang="en-GB" altLang="en-US" sz="3200" dirty="0"/>
          </a:p>
          <a:p>
            <a:pPr>
              <a:lnSpc>
                <a:spcPct val="80000"/>
              </a:lnSpc>
            </a:pPr>
            <a:endParaRPr lang="en-GB" altLang="en-US" sz="3200" dirty="0"/>
          </a:p>
        </p:txBody>
      </p:sp>
    </p:spTree>
    <p:extLst>
      <p:ext uri="{BB962C8B-B14F-4D97-AF65-F5344CB8AC3E}">
        <p14:creationId xmlns:p14="http://schemas.microsoft.com/office/powerpoint/2010/main" val="1633887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BDE4E1-AB24-44D8-A8EB-3B083B26FDB2}"/>
              </a:ext>
            </a:extLst>
          </p:cNvPr>
          <p:cNvSpPr/>
          <p:nvPr/>
        </p:nvSpPr>
        <p:spPr>
          <a:xfrm>
            <a:off x="304799" y="119271"/>
            <a:ext cx="11542643" cy="9387185"/>
          </a:xfrm>
          <a:prstGeom prst="rect">
            <a:avLst/>
          </a:prstGeom>
        </p:spPr>
        <p:txBody>
          <a:bodyPr wrap="square">
            <a:spAutoFit/>
          </a:bodyPr>
          <a:lstStyle/>
          <a:p>
            <a:pPr>
              <a:lnSpc>
                <a:spcPct val="80000"/>
              </a:lnSpc>
            </a:pPr>
            <a:r>
              <a:rPr lang="en-GB" altLang="en-US" sz="3200" b="1" dirty="0"/>
              <a:t>1840</a:t>
            </a:r>
            <a:r>
              <a:rPr lang="en-GB" altLang="en-US" sz="3200" dirty="0"/>
              <a:t> Railway Regulation Act: Board of Trade could appoint railway inspectors</a:t>
            </a:r>
          </a:p>
          <a:p>
            <a:r>
              <a:rPr lang="en-GB" b="1" dirty="0"/>
              <a:t>The Railway Regulation Act 1840</a:t>
            </a:r>
            <a:r>
              <a:rPr lang="en-GB" dirty="0"/>
              <a:t> (3 &amp; 4 Vict c 97) is an </a:t>
            </a:r>
            <a:r>
              <a:rPr lang="en-GB" dirty="0">
                <a:hlinkClick r:id="rId2" tooltip="Acts of Parliament in the United Kingdom"/>
              </a:rPr>
              <a:t>Act</a:t>
            </a:r>
            <a:r>
              <a:rPr lang="en-GB" dirty="0"/>
              <a:t> of the </a:t>
            </a:r>
            <a:r>
              <a:rPr lang="en-GB" dirty="0">
                <a:hlinkClick r:id="rId3" tooltip="Parliament of the United Kingdom"/>
              </a:rPr>
              <a:t>Parliament of the United Kingdom</a:t>
            </a:r>
            <a:r>
              <a:rPr lang="en-GB" dirty="0"/>
              <a:t>. It brought regulation to the fast-growing railway industry in the </a:t>
            </a:r>
            <a:r>
              <a:rPr lang="en-GB" dirty="0">
                <a:hlinkClick r:id="rId4" tooltip="United Kingdom"/>
              </a:rPr>
              <a:t>United Kingdom</a:t>
            </a:r>
            <a:r>
              <a:rPr lang="en-GB" dirty="0"/>
              <a:t>.</a:t>
            </a:r>
          </a:p>
          <a:p>
            <a:r>
              <a:rPr lang="en-GB" dirty="0"/>
              <a:t>It is one of the </a:t>
            </a:r>
            <a:r>
              <a:rPr lang="en-GB" dirty="0">
                <a:hlinkClick r:id="rId5" tooltip="Railway Regulation Acts 1840 to 1893"/>
              </a:rPr>
              <a:t>Railway Regulation Acts 1840 to 1893</a:t>
            </a:r>
            <a:r>
              <a:rPr lang="en-GB" dirty="0"/>
              <a:t>.</a:t>
            </a:r>
            <a:endParaRPr lang="en-GB" baseline="30000" dirty="0"/>
          </a:p>
          <a:p>
            <a:endParaRPr lang="en-GB" dirty="0"/>
          </a:p>
          <a:p>
            <a:r>
              <a:rPr lang="en-GB" dirty="0"/>
              <a:t>The Railways Department of the </a:t>
            </a:r>
            <a:r>
              <a:rPr lang="en-GB" dirty="0">
                <a:hlinkClick r:id="rId6" tooltip="Board of Trade"/>
              </a:rPr>
              <a:t>Board of Trade</a:t>
            </a:r>
            <a:r>
              <a:rPr lang="en-GB" dirty="0"/>
              <a:t> (the predecessor of </a:t>
            </a:r>
            <a:r>
              <a:rPr lang="en-GB" dirty="0">
                <a:hlinkClick r:id="rId7" tooltip="Her Majesty's Railway Inspectorate"/>
              </a:rPr>
              <a:t>Her Majesty's Railway Inspectorate</a:t>
            </a:r>
            <a:r>
              <a:rPr lang="en-GB" dirty="0"/>
              <a:t>) was created to fulfil this task</a:t>
            </a:r>
          </a:p>
          <a:p>
            <a:r>
              <a:rPr lang="en-GB" sz="2400" b="1" dirty="0"/>
              <a:t>Provisions</a:t>
            </a:r>
          </a:p>
          <a:p>
            <a:r>
              <a:rPr lang="en-GB" dirty="0"/>
              <a:t>Measures contained in the Act were;</a:t>
            </a:r>
          </a:p>
          <a:p>
            <a:r>
              <a:rPr lang="en-GB" dirty="0"/>
              <a:t>No railway to be opened without notice to the Board of Trade</a:t>
            </a:r>
          </a:p>
          <a:p>
            <a:r>
              <a:rPr lang="en-GB" dirty="0"/>
              <a:t>Returns to be made by railway companies</a:t>
            </a:r>
          </a:p>
          <a:p>
            <a:r>
              <a:rPr lang="en-GB" dirty="0"/>
              <a:t>Appointment of Board of Trade railway inspectors</a:t>
            </a:r>
          </a:p>
          <a:p>
            <a:r>
              <a:rPr lang="en-GB" dirty="0"/>
              <a:t>Railway byelaws to be approved by the Board</a:t>
            </a:r>
          </a:p>
          <a:p>
            <a:r>
              <a:rPr lang="en-GB" dirty="0"/>
              <a:t>Prohibition of drunkenness by railway employees</a:t>
            </a:r>
          </a:p>
          <a:p>
            <a:r>
              <a:rPr lang="en-GB" dirty="0"/>
              <a:t>Prohibition of obstruction of the railway</a:t>
            </a:r>
          </a:p>
          <a:p>
            <a:r>
              <a:rPr lang="en-GB" dirty="0"/>
              <a:t>Prohibition of trespass on railways</a:t>
            </a:r>
          </a:p>
          <a:p>
            <a:r>
              <a:rPr lang="en-GB" b="1" dirty="0"/>
              <a:t>As of 2011, Section 16 of the Act, </a:t>
            </a:r>
            <a:r>
              <a:rPr lang="en-GB" b="1" i="1" dirty="0"/>
              <a:t>For punishment of persons obstructing the officers of any railway company, or trespassing upon any railway</a:t>
            </a:r>
            <a:r>
              <a:rPr lang="en-GB" b="1" dirty="0"/>
              <a:t> remains in force, as subsequently amended. The remainder has been repealed and replaced.</a:t>
            </a:r>
          </a:p>
          <a:p>
            <a:endParaRPr lang="en-GB" b="1" dirty="0"/>
          </a:p>
          <a:p>
            <a:pPr>
              <a:lnSpc>
                <a:spcPct val="80000"/>
              </a:lnSpc>
            </a:pPr>
            <a:endParaRPr lang="en-GB" sz="3200" dirty="0"/>
          </a:p>
          <a:p>
            <a:pPr>
              <a:lnSpc>
                <a:spcPct val="80000"/>
              </a:lnSpc>
            </a:pPr>
            <a:endParaRPr lang="en-GB" sz="3200" dirty="0"/>
          </a:p>
          <a:p>
            <a:pPr>
              <a:lnSpc>
                <a:spcPct val="80000"/>
              </a:lnSpc>
            </a:pPr>
            <a:endParaRPr lang="en-GB" sz="3200" dirty="0"/>
          </a:p>
          <a:p>
            <a:pPr>
              <a:lnSpc>
                <a:spcPct val="80000"/>
              </a:lnSpc>
            </a:pPr>
            <a:endParaRPr lang="en-GB" sz="3200" dirty="0"/>
          </a:p>
          <a:p>
            <a:pPr>
              <a:lnSpc>
                <a:spcPct val="80000"/>
              </a:lnSpc>
            </a:pPr>
            <a:endParaRPr lang="en-GB" sz="3200" dirty="0"/>
          </a:p>
          <a:p>
            <a:pPr>
              <a:lnSpc>
                <a:spcPct val="80000"/>
              </a:lnSpc>
            </a:pPr>
            <a:endParaRPr lang="en-GB" sz="3200" dirty="0"/>
          </a:p>
          <a:p>
            <a:pPr>
              <a:lnSpc>
                <a:spcPct val="80000"/>
              </a:lnSpc>
            </a:pPr>
            <a:endParaRPr lang="en-GB" sz="3200" dirty="0"/>
          </a:p>
          <a:p>
            <a:pPr>
              <a:lnSpc>
                <a:spcPct val="80000"/>
              </a:lnSpc>
            </a:pPr>
            <a:endParaRPr lang="en-GB" sz="3200" dirty="0"/>
          </a:p>
        </p:txBody>
      </p:sp>
    </p:spTree>
    <p:extLst>
      <p:ext uri="{BB962C8B-B14F-4D97-AF65-F5344CB8AC3E}">
        <p14:creationId xmlns:p14="http://schemas.microsoft.com/office/powerpoint/2010/main" val="529121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A5B184-C33B-41D7-8646-AA2B692CFDE2}"/>
              </a:ext>
            </a:extLst>
          </p:cNvPr>
          <p:cNvPicPr>
            <a:picLocks noChangeAspect="1"/>
          </p:cNvPicPr>
          <p:nvPr/>
        </p:nvPicPr>
        <p:blipFill rotWithShape="1">
          <a:blip r:embed="rId2"/>
          <a:srcRect r="341" b="3"/>
          <a:stretch/>
        </p:blipFill>
        <p:spPr>
          <a:xfrm>
            <a:off x="6090613" y="640082"/>
            <a:ext cx="5461724" cy="5577837"/>
          </a:xfrm>
          <a:prstGeom prst="rect">
            <a:avLst/>
          </a:prstGeom>
          <a:effectLst/>
        </p:spPr>
      </p:pic>
      <p:sp>
        <p:nvSpPr>
          <p:cNvPr id="5122" name="Slide Number Placeholder 5">
            <a:extLst>
              <a:ext uri="{FF2B5EF4-FFF2-40B4-BE49-F238E27FC236}">
                <a16:creationId xmlns:a16="http://schemas.microsoft.com/office/drawing/2014/main" id="{35566C84-EEB6-46B6-A30A-A2440DCCF153}"/>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90000"/>
              </a:lnSpc>
              <a:spcAft>
                <a:spcPts val="600"/>
              </a:spcAft>
            </a:pPr>
            <a:fld id="{5204FE7A-3F8F-4C5D-BF23-BFEFB8274167}" type="slidenum">
              <a:rPr lang="en-GB" altLang="en-US" sz="1900"/>
              <a:pPr>
                <a:lnSpc>
                  <a:spcPct val="90000"/>
                </a:lnSpc>
                <a:spcAft>
                  <a:spcPts val="600"/>
                </a:spcAft>
              </a:pPr>
              <a:t>3</a:t>
            </a:fld>
            <a:endParaRPr lang="en-GB" altLang="en-US" sz="1900"/>
          </a:p>
        </p:txBody>
      </p:sp>
      <p:sp>
        <p:nvSpPr>
          <p:cNvPr id="5123" name="Rectangle 2">
            <a:extLst>
              <a:ext uri="{FF2B5EF4-FFF2-40B4-BE49-F238E27FC236}">
                <a16:creationId xmlns:a16="http://schemas.microsoft.com/office/drawing/2014/main" id="{CF23CC6B-B0A7-4368-A788-4190EA804C9A}"/>
              </a:ext>
            </a:extLst>
          </p:cNvPr>
          <p:cNvSpPr>
            <a:spLocks noGrp="1" noChangeArrowheads="1"/>
          </p:cNvSpPr>
          <p:nvPr>
            <p:ph type="title"/>
          </p:nvPr>
        </p:nvSpPr>
        <p:spPr>
          <a:xfrm>
            <a:off x="648929" y="629266"/>
            <a:ext cx="5127031" cy="1676603"/>
          </a:xfrm>
        </p:spPr>
        <p:txBody>
          <a:bodyPr>
            <a:normAutofit/>
          </a:bodyPr>
          <a:lstStyle/>
          <a:p>
            <a:r>
              <a:rPr lang="en-GB" altLang="en-US" sz="3700" b="1"/>
              <a:t>Transport Policy (1555-1914)-Early Development</a:t>
            </a:r>
            <a:br>
              <a:rPr lang="en-GB" altLang="en-US" sz="3700" b="1"/>
            </a:br>
            <a:endParaRPr lang="en-GB" altLang="en-US" sz="3700" b="1"/>
          </a:p>
        </p:txBody>
      </p:sp>
      <p:sp>
        <p:nvSpPr>
          <p:cNvPr id="5124" name="Rectangle 3">
            <a:extLst>
              <a:ext uri="{FF2B5EF4-FFF2-40B4-BE49-F238E27FC236}">
                <a16:creationId xmlns:a16="http://schemas.microsoft.com/office/drawing/2014/main" id="{DBFCCCBA-FEB4-4879-A319-262FA9662C67}"/>
              </a:ext>
            </a:extLst>
          </p:cNvPr>
          <p:cNvSpPr>
            <a:spLocks noGrp="1" noChangeArrowheads="1"/>
          </p:cNvSpPr>
          <p:nvPr>
            <p:ph type="body" idx="1"/>
          </p:nvPr>
        </p:nvSpPr>
        <p:spPr>
          <a:xfrm>
            <a:off x="648930" y="2438400"/>
            <a:ext cx="5127029" cy="3785419"/>
          </a:xfrm>
        </p:spPr>
        <p:txBody>
          <a:bodyPr>
            <a:normAutofit/>
          </a:bodyPr>
          <a:lstStyle/>
          <a:p>
            <a:r>
              <a:rPr lang="en-GB" altLang="en-US" b="1"/>
              <a:t>1910</a:t>
            </a:r>
            <a:r>
              <a:rPr lang="en-GB" altLang="en-US"/>
              <a:t> Lloyd George introduced Road Fund/Road Board. All revenue from vehicle licences and fuel duty put in Road Fund. Raided from 1926, subsumed into general budget from 1937.</a:t>
            </a:r>
            <a:endParaRPr lang="en-GB" altLang="en-US" b="1"/>
          </a:p>
          <a:p>
            <a:pPr>
              <a:buFontTx/>
              <a:buNone/>
            </a:pPr>
            <a:endParaRPr lang="en-GB" altLang="en-US"/>
          </a:p>
        </p:txBody>
      </p:sp>
    </p:spTree>
    <p:extLst>
      <p:ext uri="{BB962C8B-B14F-4D97-AF65-F5344CB8AC3E}">
        <p14:creationId xmlns:p14="http://schemas.microsoft.com/office/powerpoint/2010/main" val="2167348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E3C951-0AE3-460D-B669-AE8A6C7499C5}"/>
              </a:ext>
            </a:extLst>
          </p:cNvPr>
          <p:cNvSpPr/>
          <p:nvPr/>
        </p:nvSpPr>
        <p:spPr>
          <a:xfrm>
            <a:off x="294118" y="722145"/>
            <a:ext cx="11685847" cy="1815882"/>
          </a:xfrm>
          <a:prstGeom prst="rect">
            <a:avLst/>
          </a:prstGeom>
        </p:spPr>
        <p:txBody>
          <a:bodyPr wrap="square">
            <a:spAutoFit/>
          </a:bodyPr>
          <a:lstStyle/>
          <a:p>
            <a:r>
              <a:rPr lang="en-GB" altLang="en-US" sz="2800" b="1" dirty="0"/>
              <a:t>1846</a:t>
            </a:r>
            <a:r>
              <a:rPr lang="en-GB" altLang="en-US" sz="2800" dirty="0"/>
              <a:t> Railway gauge standardized at four feet eight-and-a-half-inches. Height of railway investment boom, 219 private bills in Parliament. Mileage increased from 2,000 miles in 1843 to nearly 10,000 miles by 1854. Mileage reached 15,000 in 1870, 23,000 in 1910, falling back to 15,00 in 1960 and 10,000 today</a:t>
            </a:r>
            <a:endParaRPr lang="en-GB" sz="2800" dirty="0"/>
          </a:p>
        </p:txBody>
      </p:sp>
      <p:pic>
        <p:nvPicPr>
          <p:cNvPr id="3" name="Picture 2">
            <a:extLst>
              <a:ext uri="{FF2B5EF4-FFF2-40B4-BE49-F238E27FC236}">
                <a16:creationId xmlns:a16="http://schemas.microsoft.com/office/drawing/2014/main" id="{4C2406AE-A677-4D1C-8FBC-402CF1D52C8A}"/>
              </a:ext>
            </a:extLst>
          </p:cNvPr>
          <p:cNvPicPr>
            <a:picLocks noChangeAspect="1"/>
          </p:cNvPicPr>
          <p:nvPr/>
        </p:nvPicPr>
        <p:blipFill>
          <a:blip r:embed="rId2"/>
          <a:stretch>
            <a:fillRect/>
          </a:stretch>
        </p:blipFill>
        <p:spPr>
          <a:xfrm>
            <a:off x="1378633" y="2827605"/>
            <a:ext cx="10269415" cy="3474721"/>
          </a:xfrm>
          <a:prstGeom prst="rect">
            <a:avLst/>
          </a:prstGeom>
        </p:spPr>
      </p:pic>
    </p:spTree>
    <p:extLst>
      <p:ext uri="{BB962C8B-B14F-4D97-AF65-F5344CB8AC3E}">
        <p14:creationId xmlns:p14="http://schemas.microsoft.com/office/powerpoint/2010/main" val="1315154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rain traveling down train tracks near a field&#10;&#10;Description generated with very high confidence">
            <a:extLst>
              <a:ext uri="{FF2B5EF4-FFF2-40B4-BE49-F238E27FC236}">
                <a16:creationId xmlns:a16="http://schemas.microsoft.com/office/drawing/2014/main" id="{99D61F47-34C5-4D65-83F2-52A936AC4868}"/>
              </a:ext>
            </a:extLst>
          </p:cNvPr>
          <p:cNvPicPr>
            <a:picLocks noChangeAspect="1"/>
          </p:cNvPicPr>
          <p:nvPr/>
        </p:nvPicPr>
        <p:blipFill rotWithShape="1">
          <a:blip r:embed="rId2">
            <a:extLst>
              <a:ext uri="{28A0092B-C50C-407E-A947-70E740481C1C}">
                <a14:useLocalDpi xmlns:a14="http://schemas.microsoft.com/office/drawing/2010/main" val="0"/>
              </a:ext>
            </a:extLst>
          </a:blip>
          <a:srcRect t="27945" b="30008"/>
          <a:stretch/>
        </p:blipFill>
        <p:spPr>
          <a:xfrm>
            <a:off x="20" y="10"/>
            <a:ext cx="12191980" cy="6857990"/>
          </a:xfrm>
          <a:prstGeom prst="rect">
            <a:avLst/>
          </a:prstGeom>
        </p:spPr>
      </p:pic>
    </p:spTree>
    <p:extLst>
      <p:ext uri="{BB962C8B-B14F-4D97-AF65-F5344CB8AC3E}">
        <p14:creationId xmlns:p14="http://schemas.microsoft.com/office/powerpoint/2010/main" val="4076666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B5F6D5-2669-45FB-B4F0-5ED05B910926}"/>
              </a:ext>
            </a:extLst>
          </p:cNvPr>
          <p:cNvPicPr>
            <a:picLocks noChangeAspect="1"/>
          </p:cNvPicPr>
          <p:nvPr/>
        </p:nvPicPr>
        <p:blipFill rotWithShape="1">
          <a:blip r:embed="rId2"/>
          <a:srcRect b="443"/>
          <a:stretch/>
        </p:blipFill>
        <p:spPr>
          <a:xfrm>
            <a:off x="20" y="10"/>
            <a:ext cx="12191980" cy="6857990"/>
          </a:xfrm>
          <a:prstGeom prst="rect">
            <a:avLst/>
          </a:prstGeom>
        </p:spPr>
      </p:pic>
    </p:spTree>
    <p:extLst>
      <p:ext uri="{BB962C8B-B14F-4D97-AF65-F5344CB8AC3E}">
        <p14:creationId xmlns:p14="http://schemas.microsoft.com/office/powerpoint/2010/main" val="229260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9474E4-8414-473A-800E-FC188A2F1E4F}"/>
              </a:ext>
            </a:extLst>
          </p:cNvPr>
          <p:cNvSpPr/>
          <p:nvPr/>
        </p:nvSpPr>
        <p:spPr>
          <a:xfrm>
            <a:off x="92765" y="0"/>
            <a:ext cx="12099235" cy="6001643"/>
          </a:xfrm>
          <a:prstGeom prst="rect">
            <a:avLst/>
          </a:prstGeom>
        </p:spPr>
        <p:txBody>
          <a:bodyPr wrap="square">
            <a:spAutoFit/>
          </a:bodyPr>
          <a:lstStyle/>
          <a:p>
            <a:endParaRPr lang="en-GB" b="0" i="0" dirty="0">
              <a:solidFill>
                <a:srgbClr val="000000"/>
              </a:solidFill>
              <a:effectLst/>
              <a:latin typeface="Open Sans"/>
            </a:endParaRPr>
          </a:p>
          <a:p>
            <a:r>
              <a:rPr lang="en-GB" altLang="en-US" sz="3200" b="1" dirty="0"/>
              <a:t>1873</a:t>
            </a:r>
            <a:r>
              <a:rPr lang="en-GB" altLang="en-US" sz="3200" dirty="0"/>
              <a:t> Railway Commission, regulator at arm’s length from Board of Trade</a:t>
            </a:r>
          </a:p>
          <a:p>
            <a:endParaRPr lang="en-GB" sz="1400" dirty="0">
              <a:solidFill>
                <a:srgbClr val="000000"/>
              </a:solidFill>
              <a:latin typeface="Open Sans"/>
            </a:endParaRPr>
          </a:p>
          <a:p>
            <a:r>
              <a:rPr lang="en-GB" b="0" i="0" dirty="0">
                <a:solidFill>
                  <a:srgbClr val="000000"/>
                </a:solidFill>
                <a:effectLst/>
                <a:latin typeface="Open Sans"/>
              </a:rPr>
              <a:t>In the early years the Railway Commissions' main functions were to administer the Railway and Canal Traffic Acts 1854 and 1873 by sanctioning agreements between companies and determining disputes involving railway and canal companies on the one hand, and public authorities, private industries and members of the public on the other, concerning facilities and charges. They also had certain responsibilities under the Telegraph Acts 1863-1926, when differences arose regarding the installation by the Post Office of telegraph lines and posts. In 1916 the government assigned to the Railway and Canal Commission certain powers regarding the compulsory acquisition by departments of land for defence purposes.</a:t>
            </a:r>
          </a:p>
          <a:p>
            <a:endParaRPr lang="en-GB" dirty="0">
              <a:solidFill>
                <a:srgbClr val="000000"/>
              </a:solidFill>
              <a:latin typeface="Open Sans"/>
            </a:endParaRPr>
          </a:p>
          <a:p>
            <a:endParaRPr lang="en-GB" b="0" i="0" dirty="0">
              <a:solidFill>
                <a:srgbClr val="000000"/>
              </a:solidFill>
              <a:effectLst/>
              <a:latin typeface="Open Sans"/>
            </a:endParaRPr>
          </a:p>
          <a:p>
            <a:r>
              <a:rPr lang="en-GB" b="0" i="0" dirty="0">
                <a:solidFill>
                  <a:srgbClr val="000000"/>
                </a:solidFill>
                <a:effectLst/>
                <a:latin typeface="Open Sans"/>
              </a:rPr>
              <a:t>After the First World War this commission's jurisdiction over railway and canal company charges was largely transferred to a Railway Rates Tribunal, re-named the Transport Tribunal in 1947. However, from 1923 it was given certain powers to grant colliery and other mining undertakings the right to search for, and work, minerals. From 1930 the commission also heard appeals by railway companies, local authorities, private firms, </a:t>
            </a:r>
            <a:r>
              <a:rPr lang="en-GB" b="0" i="0" dirty="0" err="1">
                <a:solidFill>
                  <a:srgbClr val="000000"/>
                </a:solidFill>
                <a:effectLst/>
                <a:latin typeface="Open Sans"/>
              </a:rPr>
              <a:t>etc</a:t>
            </a:r>
            <a:r>
              <a:rPr lang="en-GB" b="0" i="0" dirty="0">
                <a:solidFill>
                  <a:srgbClr val="000000"/>
                </a:solidFill>
                <a:effectLst/>
                <a:latin typeface="Open Sans"/>
              </a:rPr>
              <a:t>, against rating decisions of the Railway Assessment Authority, until that work was ended under the Local Government Act 1948. The commission itself was finally abolished under the Railway and Canal Commission (Abolition) Act 1949, its remaining jurisdiction concerning mine workings passing to the Chancery Division of the High Court in the same year.</a:t>
            </a:r>
          </a:p>
        </p:txBody>
      </p:sp>
    </p:spTree>
    <p:extLst>
      <p:ext uri="{BB962C8B-B14F-4D97-AF65-F5344CB8AC3E}">
        <p14:creationId xmlns:p14="http://schemas.microsoft.com/office/powerpoint/2010/main" val="2135236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F02D1B-9A92-4024-9F0B-716A91BD7B5D}"/>
              </a:ext>
            </a:extLst>
          </p:cNvPr>
          <p:cNvSpPr/>
          <p:nvPr/>
        </p:nvSpPr>
        <p:spPr>
          <a:xfrm>
            <a:off x="675861" y="251791"/>
            <a:ext cx="10999304" cy="5986254"/>
          </a:xfrm>
          <a:prstGeom prst="rect">
            <a:avLst/>
          </a:prstGeom>
        </p:spPr>
        <p:txBody>
          <a:bodyPr wrap="square">
            <a:spAutoFit/>
          </a:bodyPr>
          <a:lstStyle/>
          <a:p>
            <a:r>
              <a:rPr lang="en-GB" altLang="en-US" sz="3200" b="1" dirty="0"/>
              <a:t>1894</a:t>
            </a:r>
            <a:r>
              <a:rPr lang="en-GB" altLang="en-US" sz="3200" dirty="0"/>
              <a:t> Railways and Canal Traffic Act, froze rail freight rates, competition</a:t>
            </a:r>
          </a:p>
          <a:p>
            <a:endParaRPr lang="en-GB" altLang="en-US" sz="3200" dirty="0"/>
          </a:p>
          <a:p>
            <a:pPr algn="just"/>
            <a:r>
              <a:rPr lang="en-GB" sz="2400" b="1" dirty="0"/>
              <a:t>The Railway and Canal Traffic Act 1854</a:t>
            </a:r>
            <a:r>
              <a:rPr lang="en-GB" dirty="0"/>
              <a:t>, also known as </a:t>
            </a:r>
            <a:r>
              <a:rPr lang="en-GB" b="1" dirty="0"/>
              <a:t>Cardwell's Act</a:t>
            </a:r>
            <a:r>
              <a:rPr lang="en-GB" dirty="0"/>
              <a:t>, was an Act of the United Kingdom Parliament regulating the operation of railways. The railways were already considered to be Common Carriers and thus subject to the Carriers Act of 1830, but the 1854 Act placed additional obligations on the railways due to their monopoly status. Each railway company was now required to take all trade offered and to set and publish the same levels of fares to all in respect of any particular service.</a:t>
            </a:r>
          </a:p>
          <a:p>
            <a:pPr algn="just"/>
            <a:r>
              <a:rPr lang="en-GB" dirty="0"/>
              <a:t>The Act marked a milestone in </a:t>
            </a:r>
            <a:r>
              <a:rPr lang="en-GB" dirty="0">
                <a:hlinkClick r:id="rId2" tooltip="English law"/>
              </a:rPr>
              <a:t>English law</a:t>
            </a:r>
            <a:r>
              <a:rPr lang="en-GB" dirty="0"/>
              <a:t> and has also served as the foundation of similar legislation in the United States.</a:t>
            </a:r>
          </a:p>
          <a:p>
            <a:pPr algn="just"/>
            <a:r>
              <a:rPr lang="en-GB" dirty="0"/>
              <a:t>It is one of the </a:t>
            </a:r>
            <a:r>
              <a:rPr lang="en-GB" dirty="0">
                <a:hlinkClick r:id="rId3" tooltip="Railway and Canal Traffic Acts 1854 to 1894"/>
              </a:rPr>
              <a:t>Railway and Canal Traffic Acts 1854 to 1894</a:t>
            </a:r>
            <a:r>
              <a:rPr lang="en-GB" dirty="0"/>
              <a:t>.</a:t>
            </a:r>
            <a:r>
              <a:rPr lang="en-GB" baseline="30000" dirty="0">
                <a:hlinkClick r:id="rId4"/>
              </a:rPr>
              <a:t>[2]</a:t>
            </a:r>
            <a:endParaRPr lang="en-GB" dirty="0"/>
          </a:p>
          <a:p>
            <a:endParaRPr lang="en-GB" altLang="en-US" sz="3200" dirty="0"/>
          </a:p>
          <a:p>
            <a:endParaRPr lang="en-GB" sz="900" dirty="0"/>
          </a:p>
          <a:p>
            <a:endParaRPr lang="en-GB" sz="3200" dirty="0"/>
          </a:p>
          <a:p>
            <a:endParaRPr lang="en-GB" sz="3200" dirty="0"/>
          </a:p>
          <a:p>
            <a:endParaRPr lang="en-GB" sz="3200" dirty="0"/>
          </a:p>
        </p:txBody>
      </p:sp>
    </p:spTree>
    <p:extLst>
      <p:ext uri="{BB962C8B-B14F-4D97-AF65-F5344CB8AC3E}">
        <p14:creationId xmlns:p14="http://schemas.microsoft.com/office/powerpoint/2010/main" val="16767818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a:extLst>
              <a:ext uri="{FF2B5EF4-FFF2-40B4-BE49-F238E27FC236}">
                <a16:creationId xmlns:a16="http://schemas.microsoft.com/office/drawing/2014/main" id="{3BC649E1-45E3-478C-8FC7-01F7D8FB7589}"/>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F25B664-BD61-4A11-9971-9591749CA3F9}" type="slidenum">
              <a:rPr lang="en-GB" altLang="en-US" sz="1400"/>
              <a:pPr/>
              <a:t>19</a:t>
            </a:fld>
            <a:endParaRPr lang="en-GB" altLang="en-US" sz="1400"/>
          </a:p>
        </p:txBody>
      </p:sp>
      <p:sp>
        <p:nvSpPr>
          <p:cNvPr id="6147" name="Rectangle 2">
            <a:extLst>
              <a:ext uri="{FF2B5EF4-FFF2-40B4-BE49-F238E27FC236}">
                <a16:creationId xmlns:a16="http://schemas.microsoft.com/office/drawing/2014/main" id="{30E302C8-1A0B-4443-8742-9506971FE18A}"/>
              </a:ext>
            </a:extLst>
          </p:cNvPr>
          <p:cNvSpPr>
            <a:spLocks noGrp="1" noChangeArrowheads="1"/>
          </p:cNvSpPr>
          <p:nvPr>
            <p:ph type="title"/>
          </p:nvPr>
        </p:nvSpPr>
        <p:spPr/>
        <p:txBody>
          <a:bodyPr>
            <a:normAutofit fontScale="90000"/>
          </a:bodyPr>
          <a:lstStyle/>
          <a:p>
            <a:br>
              <a:rPr lang="en-GB" altLang="en-US" sz="3200" b="1"/>
            </a:br>
            <a:r>
              <a:rPr lang="en-GB" altLang="en-US" sz="3200" b="1"/>
              <a:t>Transport Policy (1914-1950)</a:t>
            </a:r>
            <a:br>
              <a:rPr lang="en-GB" altLang="en-US" sz="3200" b="1"/>
            </a:br>
            <a:r>
              <a:rPr lang="en-GB" altLang="en-US" sz="3200" b="1"/>
              <a:t>Coordination and Control</a:t>
            </a:r>
            <a:br>
              <a:rPr lang="en-GB" altLang="en-US" sz="4000"/>
            </a:br>
            <a:endParaRPr lang="en-GB" altLang="en-US" sz="4000"/>
          </a:p>
        </p:txBody>
      </p:sp>
      <p:sp>
        <p:nvSpPr>
          <p:cNvPr id="6148" name="Rectangle 3">
            <a:extLst>
              <a:ext uri="{FF2B5EF4-FFF2-40B4-BE49-F238E27FC236}">
                <a16:creationId xmlns:a16="http://schemas.microsoft.com/office/drawing/2014/main" id="{50E043B4-371E-4C91-AFD6-79A879646D8A}"/>
              </a:ext>
            </a:extLst>
          </p:cNvPr>
          <p:cNvSpPr>
            <a:spLocks noGrp="1" noChangeArrowheads="1"/>
          </p:cNvSpPr>
          <p:nvPr>
            <p:ph type="body" idx="1"/>
          </p:nvPr>
        </p:nvSpPr>
        <p:spPr/>
        <p:txBody>
          <a:bodyPr/>
          <a:lstStyle/>
          <a:p>
            <a:r>
              <a:rPr lang="en-GB" altLang="en-US" sz="2400" b="1"/>
              <a:t>1914-18</a:t>
            </a:r>
            <a:r>
              <a:rPr lang="en-GB" altLang="en-US" sz="2400"/>
              <a:t> First World War. Railways controlled by government.</a:t>
            </a:r>
          </a:p>
          <a:p>
            <a:r>
              <a:rPr lang="en-GB" altLang="en-US" sz="2400" b="1"/>
              <a:t>1919</a:t>
            </a:r>
            <a:r>
              <a:rPr lang="en-GB" altLang="en-US" sz="2400"/>
              <a:t> Creation of Ministry of Transport, which subsumes Road Board.</a:t>
            </a:r>
          </a:p>
          <a:p>
            <a:r>
              <a:rPr lang="en-GB" altLang="en-US" sz="2400" b="1"/>
              <a:t>1921</a:t>
            </a:r>
            <a:r>
              <a:rPr lang="en-GB" altLang="en-US" sz="2400"/>
              <a:t> Railways Act moved towards state control. Railways amalgamated into four regional groups; maximum rates under 1894 Act replaced from 1928 by standard rates, which could be varied to achieve net revenue equivalent to that earned in 1913.</a:t>
            </a:r>
            <a:endParaRPr lang="en-GB" altLang="en-US" sz="2400" b="1"/>
          </a:p>
          <a:p>
            <a:r>
              <a:rPr lang="en-GB" altLang="en-US" sz="2400" b="1"/>
              <a:t>1928 </a:t>
            </a:r>
            <a:r>
              <a:rPr lang="en-GB" altLang="en-US" sz="2400"/>
              <a:t>Royal Commission on Transport (Final report 1930) established to improve regulation and control, promote coordination.</a:t>
            </a:r>
          </a:p>
          <a:p>
            <a:endParaRPr lang="en-GB" altLang="en-US" sz="2400"/>
          </a:p>
          <a:p>
            <a:endParaRPr lang="en-GB" altLang="en-US"/>
          </a:p>
        </p:txBody>
      </p:sp>
    </p:spTree>
    <p:extLst>
      <p:ext uri="{BB962C8B-B14F-4D97-AF65-F5344CB8AC3E}">
        <p14:creationId xmlns:p14="http://schemas.microsoft.com/office/powerpoint/2010/main" val="3214301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a:extLst>
              <a:ext uri="{FF2B5EF4-FFF2-40B4-BE49-F238E27FC236}">
                <a16:creationId xmlns:a16="http://schemas.microsoft.com/office/drawing/2014/main" id="{EC621261-DFAE-4DF9-812A-37D5A36AF0D8}"/>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75AEE97-44DD-47B2-9272-191430F3CF3B}" type="slidenum">
              <a:rPr lang="en-GB" altLang="en-US" sz="1400"/>
              <a:pPr/>
              <a:t>20</a:t>
            </a:fld>
            <a:endParaRPr lang="en-GB" altLang="en-US" sz="1400"/>
          </a:p>
        </p:txBody>
      </p:sp>
      <p:sp>
        <p:nvSpPr>
          <p:cNvPr id="7171" name="Rectangle 2">
            <a:extLst>
              <a:ext uri="{FF2B5EF4-FFF2-40B4-BE49-F238E27FC236}">
                <a16:creationId xmlns:a16="http://schemas.microsoft.com/office/drawing/2014/main" id="{A8270B73-C7CF-4D8D-9D6A-CEB9DC0B126A}"/>
              </a:ext>
            </a:extLst>
          </p:cNvPr>
          <p:cNvSpPr>
            <a:spLocks noGrp="1" noChangeArrowheads="1"/>
          </p:cNvSpPr>
          <p:nvPr>
            <p:ph type="title"/>
          </p:nvPr>
        </p:nvSpPr>
        <p:spPr/>
        <p:txBody>
          <a:bodyPr/>
          <a:lstStyle/>
          <a:p>
            <a:r>
              <a:rPr lang="en-GB" altLang="en-US" sz="3200" b="1"/>
              <a:t>Transport Policy (1914-1950)</a:t>
            </a:r>
            <a:br>
              <a:rPr lang="en-GB" altLang="en-US" sz="3200" b="1"/>
            </a:br>
            <a:r>
              <a:rPr lang="en-GB" altLang="en-US" sz="3200" b="1"/>
              <a:t>Coordination and Control</a:t>
            </a:r>
          </a:p>
        </p:txBody>
      </p:sp>
      <p:sp>
        <p:nvSpPr>
          <p:cNvPr id="7172" name="Rectangle 3">
            <a:extLst>
              <a:ext uri="{FF2B5EF4-FFF2-40B4-BE49-F238E27FC236}">
                <a16:creationId xmlns:a16="http://schemas.microsoft.com/office/drawing/2014/main" id="{E8FDADBB-6B01-4930-98B3-B25B6E5E47EF}"/>
              </a:ext>
            </a:extLst>
          </p:cNvPr>
          <p:cNvSpPr>
            <a:spLocks noGrp="1" noChangeArrowheads="1"/>
          </p:cNvSpPr>
          <p:nvPr>
            <p:ph type="body" idx="1"/>
          </p:nvPr>
        </p:nvSpPr>
        <p:spPr/>
        <p:txBody>
          <a:bodyPr/>
          <a:lstStyle/>
          <a:p>
            <a:pPr>
              <a:lnSpc>
                <a:spcPct val="90000"/>
              </a:lnSpc>
            </a:pPr>
            <a:r>
              <a:rPr lang="en-GB" altLang="en-US" sz="2000" b="1"/>
              <a:t>1930 </a:t>
            </a:r>
            <a:r>
              <a:rPr lang="en-GB" altLang="en-US" sz="2000"/>
              <a:t>Road Traffic Act, Area Traffic Commissioners responsible for licensing vehicles and services (bus services).</a:t>
            </a:r>
          </a:p>
          <a:p>
            <a:pPr>
              <a:lnSpc>
                <a:spcPct val="90000"/>
              </a:lnSpc>
            </a:pPr>
            <a:r>
              <a:rPr lang="en-GB" altLang="en-US" sz="2000" b="1"/>
              <a:t>1933</a:t>
            </a:r>
            <a:r>
              <a:rPr lang="en-GB" altLang="en-US" sz="2000"/>
              <a:t> Road and Rail Traffic Act, goods licensing system, licences granted on proof of public need. </a:t>
            </a:r>
            <a:endParaRPr lang="en-GB" altLang="en-US" sz="2000" b="1"/>
          </a:p>
          <a:p>
            <a:pPr>
              <a:lnSpc>
                <a:spcPct val="90000"/>
              </a:lnSpc>
            </a:pPr>
            <a:r>
              <a:rPr lang="en-GB" altLang="en-US" sz="2000" b="1"/>
              <a:t>1933</a:t>
            </a:r>
            <a:r>
              <a:rPr lang="en-GB" altLang="en-US" sz="2000"/>
              <a:t> London Passenger Transport Act, Board owns all underground railways and bus companies serving London.</a:t>
            </a:r>
            <a:endParaRPr lang="en-GB" altLang="en-US" sz="2000" b="1"/>
          </a:p>
          <a:p>
            <a:pPr>
              <a:lnSpc>
                <a:spcPct val="90000"/>
              </a:lnSpc>
            </a:pPr>
            <a:r>
              <a:rPr lang="en-GB" altLang="en-US" sz="2000" b="1"/>
              <a:t>1936</a:t>
            </a:r>
            <a:r>
              <a:rPr lang="en-GB" altLang="en-US" sz="2000"/>
              <a:t> Trunk Roads Act, responsibility of 4,500 miles of trunk roads transferred to Ministry of Transport.</a:t>
            </a:r>
            <a:endParaRPr lang="en-GB" altLang="en-US" sz="2000" b="1"/>
          </a:p>
          <a:p>
            <a:pPr>
              <a:lnSpc>
                <a:spcPct val="90000"/>
              </a:lnSpc>
            </a:pPr>
            <a:r>
              <a:rPr lang="en-GB" altLang="en-US" sz="2000" b="1"/>
              <a:t>1939 </a:t>
            </a:r>
            <a:r>
              <a:rPr lang="en-GB" altLang="en-US" sz="2000"/>
              <a:t>State corporation of Imperial and British Airways. Monopoly on scheduled services from 1946.</a:t>
            </a:r>
            <a:endParaRPr lang="en-GB" altLang="en-US" sz="2000" b="1"/>
          </a:p>
          <a:p>
            <a:pPr>
              <a:lnSpc>
                <a:spcPct val="90000"/>
              </a:lnSpc>
            </a:pPr>
            <a:r>
              <a:rPr lang="en-GB" altLang="en-US" sz="2000" b="1"/>
              <a:t>1939-45</a:t>
            </a:r>
            <a:r>
              <a:rPr lang="en-GB" altLang="en-US" sz="2000"/>
              <a:t> Second World War, most transport government control.</a:t>
            </a:r>
            <a:endParaRPr lang="en-GB" altLang="en-US" sz="2000" b="1"/>
          </a:p>
          <a:p>
            <a:pPr>
              <a:lnSpc>
                <a:spcPct val="90000"/>
              </a:lnSpc>
            </a:pPr>
            <a:r>
              <a:rPr lang="en-GB" altLang="en-US" sz="2000" b="1"/>
              <a:t>1947</a:t>
            </a:r>
            <a:r>
              <a:rPr lang="en-GB" altLang="en-US" sz="2000"/>
              <a:t> Transport Act nationalized railways, long-distance road haulage, parts of road passenger transport. Integrated system of public transport.</a:t>
            </a:r>
            <a:endParaRPr lang="en-GB" altLang="en-US" sz="2000" b="1"/>
          </a:p>
        </p:txBody>
      </p:sp>
    </p:spTree>
    <p:extLst>
      <p:ext uri="{BB962C8B-B14F-4D97-AF65-F5344CB8AC3E}">
        <p14:creationId xmlns:p14="http://schemas.microsoft.com/office/powerpoint/2010/main" val="499211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a:extLst>
              <a:ext uri="{FF2B5EF4-FFF2-40B4-BE49-F238E27FC236}">
                <a16:creationId xmlns:a16="http://schemas.microsoft.com/office/drawing/2014/main" id="{048181D4-D652-44AA-8A3E-C0BFFD511B15}"/>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2414B4C-0653-484F-8A69-99AE0CBF1F1C}" type="slidenum">
              <a:rPr lang="en-GB" altLang="en-US" sz="1400"/>
              <a:pPr/>
              <a:t>21</a:t>
            </a:fld>
            <a:endParaRPr lang="en-GB" altLang="en-US" sz="1400"/>
          </a:p>
        </p:txBody>
      </p:sp>
      <p:sp>
        <p:nvSpPr>
          <p:cNvPr id="8195" name="Rectangle 2">
            <a:extLst>
              <a:ext uri="{FF2B5EF4-FFF2-40B4-BE49-F238E27FC236}">
                <a16:creationId xmlns:a16="http://schemas.microsoft.com/office/drawing/2014/main" id="{E26AAA5E-213F-4B8C-92E8-557CBE51B776}"/>
              </a:ext>
            </a:extLst>
          </p:cNvPr>
          <p:cNvSpPr>
            <a:spLocks noGrp="1" noChangeArrowheads="1"/>
          </p:cNvSpPr>
          <p:nvPr>
            <p:ph type="title"/>
          </p:nvPr>
        </p:nvSpPr>
        <p:spPr/>
        <p:txBody>
          <a:bodyPr/>
          <a:lstStyle/>
          <a:p>
            <a:r>
              <a:rPr lang="en-GB" altLang="en-US" sz="3200" b="1"/>
              <a:t>Transport Policy after 1951</a:t>
            </a:r>
            <a:br>
              <a:rPr lang="en-GB" altLang="en-US" sz="3200" b="1"/>
            </a:br>
            <a:r>
              <a:rPr lang="en-GB" altLang="en-US" sz="3200" b="1"/>
              <a:t>Rediscovering Competition</a:t>
            </a:r>
          </a:p>
        </p:txBody>
      </p:sp>
      <p:sp>
        <p:nvSpPr>
          <p:cNvPr id="8196" name="Rectangle 3">
            <a:extLst>
              <a:ext uri="{FF2B5EF4-FFF2-40B4-BE49-F238E27FC236}">
                <a16:creationId xmlns:a16="http://schemas.microsoft.com/office/drawing/2014/main" id="{96BD9268-6A95-4DA2-B16A-1D99956CE6A2}"/>
              </a:ext>
            </a:extLst>
          </p:cNvPr>
          <p:cNvSpPr>
            <a:spLocks noGrp="1" noChangeArrowheads="1"/>
          </p:cNvSpPr>
          <p:nvPr>
            <p:ph type="body" idx="1"/>
          </p:nvPr>
        </p:nvSpPr>
        <p:spPr/>
        <p:txBody>
          <a:bodyPr/>
          <a:lstStyle/>
          <a:p>
            <a:pPr>
              <a:lnSpc>
                <a:spcPct val="90000"/>
              </a:lnSpc>
            </a:pPr>
            <a:r>
              <a:rPr lang="en-GB" altLang="en-US" sz="2400" b="1"/>
              <a:t>1953</a:t>
            </a:r>
            <a:r>
              <a:rPr lang="en-GB" altLang="en-US" sz="2400"/>
              <a:t> Transport Act denationalized long-distance road haulage.</a:t>
            </a:r>
            <a:endParaRPr lang="en-GB" altLang="en-US" sz="2400" b="1"/>
          </a:p>
          <a:p>
            <a:pPr>
              <a:lnSpc>
                <a:spcPct val="90000"/>
              </a:lnSpc>
            </a:pPr>
            <a:r>
              <a:rPr lang="en-GB" altLang="en-US" sz="2400" b="1"/>
              <a:t>1960</a:t>
            </a:r>
            <a:r>
              <a:rPr lang="en-GB" altLang="en-US" sz="2400"/>
              <a:t> Civil Aviation (Licensing) Act creates Air Transport Licensing Board with the duty to ‘foster the development of British civil aviation’.</a:t>
            </a:r>
            <a:endParaRPr lang="en-GB" altLang="en-US" sz="2400" b="1"/>
          </a:p>
          <a:p>
            <a:pPr>
              <a:lnSpc>
                <a:spcPct val="90000"/>
              </a:lnSpc>
            </a:pPr>
            <a:r>
              <a:rPr lang="en-GB" altLang="en-US" sz="2400" b="1"/>
              <a:t>1962</a:t>
            </a:r>
            <a:r>
              <a:rPr lang="en-GB" altLang="en-US" sz="2400"/>
              <a:t> Transport Act abolishes British Transport Commission, but retains railways, docks, canals, London Transport in separate public ownership.</a:t>
            </a:r>
            <a:endParaRPr lang="en-GB" altLang="en-US" sz="2400" b="1"/>
          </a:p>
          <a:p>
            <a:pPr>
              <a:lnSpc>
                <a:spcPct val="90000"/>
              </a:lnSpc>
            </a:pPr>
            <a:r>
              <a:rPr lang="en-GB" altLang="en-US" sz="2400" b="1"/>
              <a:t>1963</a:t>
            </a:r>
            <a:r>
              <a:rPr lang="en-GB" altLang="en-US" sz="2400"/>
              <a:t> Beeching Report, ‘Reshaping of British Railways’ recommends closure 2,000 stations &amp; 5,000 miles of track. </a:t>
            </a:r>
            <a:endParaRPr lang="en-GB" altLang="en-US" sz="2400" b="1"/>
          </a:p>
          <a:p>
            <a:pPr>
              <a:lnSpc>
                <a:spcPct val="90000"/>
              </a:lnSpc>
            </a:pPr>
            <a:r>
              <a:rPr lang="en-GB" altLang="en-US" sz="2400" b="1"/>
              <a:t>1963</a:t>
            </a:r>
            <a:r>
              <a:rPr lang="en-GB" altLang="en-US" sz="2400"/>
              <a:t> Buchanan Report, ‘Traffic in Towns’.</a:t>
            </a:r>
            <a:endParaRPr lang="en-GB" altLang="en-US" sz="2400" b="1"/>
          </a:p>
          <a:p>
            <a:pPr>
              <a:lnSpc>
                <a:spcPct val="90000"/>
              </a:lnSpc>
            </a:pPr>
            <a:endParaRPr lang="en-GB" altLang="en-US" sz="2400" b="1"/>
          </a:p>
          <a:p>
            <a:pPr>
              <a:lnSpc>
                <a:spcPct val="90000"/>
              </a:lnSpc>
            </a:pPr>
            <a:endParaRPr lang="en-GB" altLang="en-US" sz="2400" b="1"/>
          </a:p>
        </p:txBody>
      </p:sp>
    </p:spTree>
    <p:extLst>
      <p:ext uri="{BB962C8B-B14F-4D97-AF65-F5344CB8AC3E}">
        <p14:creationId xmlns:p14="http://schemas.microsoft.com/office/powerpoint/2010/main" val="1821137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a:extLst>
              <a:ext uri="{FF2B5EF4-FFF2-40B4-BE49-F238E27FC236}">
                <a16:creationId xmlns:a16="http://schemas.microsoft.com/office/drawing/2014/main" id="{693D2D4D-CA86-40A1-AA21-FFD14C9C6CE4}"/>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232F63E-A868-44B6-A9FA-7AD2256364ED}" type="slidenum">
              <a:rPr lang="en-GB" altLang="en-US" sz="1400"/>
              <a:pPr/>
              <a:t>22</a:t>
            </a:fld>
            <a:endParaRPr lang="en-GB" altLang="en-US" sz="1400"/>
          </a:p>
        </p:txBody>
      </p:sp>
      <p:sp>
        <p:nvSpPr>
          <p:cNvPr id="9219" name="Rectangle 2">
            <a:extLst>
              <a:ext uri="{FF2B5EF4-FFF2-40B4-BE49-F238E27FC236}">
                <a16:creationId xmlns:a16="http://schemas.microsoft.com/office/drawing/2014/main" id="{3F54DBBC-D19B-4EC9-8CB4-6766FDD1FD7C}"/>
              </a:ext>
            </a:extLst>
          </p:cNvPr>
          <p:cNvSpPr>
            <a:spLocks noGrp="1" noChangeArrowheads="1"/>
          </p:cNvSpPr>
          <p:nvPr>
            <p:ph type="title"/>
          </p:nvPr>
        </p:nvSpPr>
        <p:spPr/>
        <p:txBody>
          <a:bodyPr/>
          <a:lstStyle/>
          <a:p>
            <a:r>
              <a:rPr lang="en-GB" altLang="en-US" sz="3200" b="1"/>
              <a:t>Transport Policy after 1951</a:t>
            </a:r>
            <a:br>
              <a:rPr lang="en-GB" altLang="en-US" sz="3200" b="1"/>
            </a:br>
            <a:r>
              <a:rPr lang="en-GB" altLang="en-US" sz="3200" b="1"/>
              <a:t>Rediscovering Competition</a:t>
            </a:r>
          </a:p>
        </p:txBody>
      </p:sp>
      <p:sp>
        <p:nvSpPr>
          <p:cNvPr id="9220" name="Rectangle 3">
            <a:extLst>
              <a:ext uri="{FF2B5EF4-FFF2-40B4-BE49-F238E27FC236}">
                <a16:creationId xmlns:a16="http://schemas.microsoft.com/office/drawing/2014/main" id="{2B300BF5-928A-45C2-AEA4-A4FD59F34D61}"/>
              </a:ext>
            </a:extLst>
          </p:cNvPr>
          <p:cNvSpPr>
            <a:spLocks noGrp="1" noChangeArrowheads="1"/>
          </p:cNvSpPr>
          <p:nvPr>
            <p:ph type="body" idx="1"/>
          </p:nvPr>
        </p:nvSpPr>
        <p:spPr/>
        <p:txBody>
          <a:bodyPr/>
          <a:lstStyle/>
          <a:p>
            <a:r>
              <a:rPr lang="en-GB" altLang="en-US" sz="2400" b="1"/>
              <a:t>1968</a:t>
            </a:r>
            <a:r>
              <a:rPr lang="en-GB" altLang="en-US" sz="2400"/>
              <a:t> Transport Act, put railways on more commercial footing. Road haulage released from capacity controls.</a:t>
            </a:r>
            <a:endParaRPr lang="en-GB" altLang="en-US" sz="2400" b="1"/>
          </a:p>
          <a:p>
            <a:r>
              <a:rPr lang="en-GB" altLang="en-US" sz="2400" b="1"/>
              <a:t>1969-72</a:t>
            </a:r>
            <a:r>
              <a:rPr lang="en-GB" altLang="en-US" sz="2400"/>
              <a:t> Passenger Transport Authorities created in 6 major English metropolitan areas.</a:t>
            </a:r>
            <a:endParaRPr lang="en-GB" altLang="en-US" sz="2400" b="1"/>
          </a:p>
          <a:p>
            <a:r>
              <a:rPr lang="en-GB" altLang="en-US" sz="2400" b="1"/>
              <a:t>1971</a:t>
            </a:r>
            <a:r>
              <a:rPr lang="en-GB" altLang="en-US" sz="2400"/>
              <a:t> Civil Aviation Act creates Civil Aviation Authority leading to the gradual licensing of more competition.</a:t>
            </a:r>
          </a:p>
          <a:p>
            <a:r>
              <a:rPr lang="en-GB" altLang="en-US" sz="2400" b="1"/>
              <a:t>1980</a:t>
            </a:r>
            <a:r>
              <a:rPr lang="en-GB" altLang="en-US" sz="2400"/>
              <a:t> Transport Act deregulates long-distance coach services.</a:t>
            </a:r>
          </a:p>
          <a:p>
            <a:r>
              <a:rPr lang="en-GB" altLang="en-US" sz="2400" b="1"/>
              <a:t>1982</a:t>
            </a:r>
            <a:r>
              <a:rPr lang="en-GB" altLang="en-US" sz="2400"/>
              <a:t> Sale of National Freight Corporation completes the privatization of the road haulage industry.</a:t>
            </a:r>
            <a:endParaRPr lang="en-GB" altLang="en-US" sz="2400" b="1"/>
          </a:p>
          <a:p>
            <a:endParaRPr lang="en-GB" altLang="en-US" sz="2400" b="1"/>
          </a:p>
          <a:p>
            <a:endParaRPr lang="en-GB" altLang="en-US"/>
          </a:p>
        </p:txBody>
      </p:sp>
    </p:spTree>
    <p:extLst>
      <p:ext uri="{BB962C8B-B14F-4D97-AF65-F5344CB8AC3E}">
        <p14:creationId xmlns:p14="http://schemas.microsoft.com/office/powerpoint/2010/main" val="1935018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a:extLst>
              <a:ext uri="{FF2B5EF4-FFF2-40B4-BE49-F238E27FC236}">
                <a16:creationId xmlns:a16="http://schemas.microsoft.com/office/drawing/2014/main" id="{364F7A19-8426-4FE3-AA6C-62A988024CAB}"/>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3971349-5FE7-4342-92B8-5CF1ADD190C7}" type="slidenum">
              <a:rPr lang="en-GB" altLang="en-US" sz="1400"/>
              <a:pPr/>
              <a:t>23</a:t>
            </a:fld>
            <a:endParaRPr lang="en-GB" altLang="en-US" sz="1400"/>
          </a:p>
        </p:txBody>
      </p:sp>
      <p:sp>
        <p:nvSpPr>
          <p:cNvPr id="10243" name="Rectangle 2">
            <a:extLst>
              <a:ext uri="{FF2B5EF4-FFF2-40B4-BE49-F238E27FC236}">
                <a16:creationId xmlns:a16="http://schemas.microsoft.com/office/drawing/2014/main" id="{1415AF78-BECC-4990-AC18-A1D9185F1A73}"/>
              </a:ext>
            </a:extLst>
          </p:cNvPr>
          <p:cNvSpPr>
            <a:spLocks noGrp="1" noChangeArrowheads="1"/>
          </p:cNvSpPr>
          <p:nvPr>
            <p:ph type="title"/>
          </p:nvPr>
        </p:nvSpPr>
        <p:spPr/>
        <p:txBody>
          <a:bodyPr/>
          <a:lstStyle/>
          <a:p>
            <a:r>
              <a:rPr lang="en-GB" altLang="en-US" sz="3200" b="1"/>
              <a:t>Transport Policy after 1951</a:t>
            </a:r>
            <a:br>
              <a:rPr lang="en-GB" altLang="en-US" sz="3200" b="1"/>
            </a:br>
            <a:r>
              <a:rPr lang="en-GB" altLang="en-US" sz="3200" b="1"/>
              <a:t>Rediscovering Competition</a:t>
            </a:r>
          </a:p>
        </p:txBody>
      </p:sp>
      <p:sp>
        <p:nvSpPr>
          <p:cNvPr id="10244" name="Rectangle 3">
            <a:extLst>
              <a:ext uri="{FF2B5EF4-FFF2-40B4-BE49-F238E27FC236}">
                <a16:creationId xmlns:a16="http://schemas.microsoft.com/office/drawing/2014/main" id="{82FF6720-D685-4167-B424-973CD1729C79}"/>
              </a:ext>
            </a:extLst>
          </p:cNvPr>
          <p:cNvSpPr>
            <a:spLocks noGrp="1" noChangeArrowheads="1"/>
          </p:cNvSpPr>
          <p:nvPr>
            <p:ph type="body" idx="1"/>
          </p:nvPr>
        </p:nvSpPr>
        <p:spPr/>
        <p:txBody>
          <a:bodyPr/>
          <a:lstStyle/>
          <a:p>
            <a:pPr>
              <a:lnSpc>
                <a:spcPct val="90000"/>
              </a:lnSpc>
            </a:pPr>
            <a:r>
              <a:rPr lang="en-GB" altLang="en-US" sz="2400" b="1"/>
              <a:t>1984</a:t>
            </a:r>
            <a:r>
              <a:rPr lang="en-GB" altLang="en-US" sz="2400"/>
              <a:t> White Paper on buses, implemented through Transport Act 1985, leads to deregulation of bus services, break-up and sale of National Bus Company.</a:t>
            </a:r>
          </a:p>
          <a:p>
            <a:pPr>
              <a:lnSpc>
                <a:spcPct val="90000"/>
              </a:lnSpc>
            </a:pPr>
            <a:r>
              <a:rPr lang="en-GB" altLang="en-US" sz="2400" b="1"/>
              <a:t>1984</a:t>
            </a:r>
            <a:r>
              <a:rPr lang="en-GB" altLang="en-US" sz="2400"/>
              <a:t> White Paper on Airline Competition opens domestic market to competition</a:t>
            </a:r>
          </a:p>
          <a:p>
            <a:pPr>
              <a:lnSpc>
                <a:spcPct val="90000"/>
              </a:lnSpc>
            </a:pPr>
            <a:r>
              <a:rPr lang="en-GB" altLang="en-US" sz="2400" b="1"/>
              <a:t>1985</a:t>
            </a:r>
            <a:r>
              <a:rPr lang="en-GB" altLang="en-US" sz="2400"/>
              <a:t> White paper on Airports leads to privatization of British Airports Authority.</a:t>
            </a:r>
          </a:p>
          <a:p>
            <a:pPr>
              <a:lnSpc>
                <a:spcPct val="90000"/>
              </a:lnSpc>
            </a:pPr>
            <a:r>
              <a:rPr lang="en-GB" altLang="en-US" sz="2400" b="1"/>
              <a:t>1987</a:t>
            </a:r>
            <a:r>
              <a:rPr lang="en-GB" altLang="en-US" sz="2400"/>
              <a:t> Privatization of British Airways. The Channel Tunnel Act (1994)</a:t>
            </a:r>
          </a:p>
          <a:p>
            <a:pPr>
              <a:lnSpc>
                <a:spcPct val="90000"/>
              </a:lnSpc>
            </a:pPr>
            <a:r>
              <a:rPr lang="en-GB" altLang="en-US" sz="2400" b="1"/>
              <a:t>1989</a:t>
            </a:r>
            <a:r>
              <a:rPr lang="en-GB" altLang="en-US" sz="2400"/>
              <a:t> Dock Work Act abolishes dock labour scheme, opening market to competition</a:t>
            </a:r>
            <a:endParaRPr lang="en-GB" altLang="en-US" sz="2400" b="1"/>
          </a:p>
          <a:p>
            <a:pPr>
              <a:lnSpc>
                <a:spcPct val="90000"/>
              </a:lnSpc>
            </a:pPr>
            <a:endParaRPr lang="en-GB" altLang="en-US" sz="2400" b="1"/>
          </a:p>
          <a:p>
            <a:pPr>
              <a:lnSpc>
                <a:spcPct val="90000"/>
              </a:lnSpc>
            </a:pPr>
            <a:endParaRPr lang="en-GB" altLang="en-US"/>
          </a:p>
        </p:txBody>
      </p:sp>
    </p:spTree>
    <p:extLst>
      <p:ext uri="{BB962C8B-B14F-4D97-AF65-F5344CB8AC3E}">
        <p14:creationId xmlns:p14="http://schemas.microsoft.com/office/powerpoint/2010/main" val="4008548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a:extLst>
              <a:ext uri="{FF2B5EF4-FFF2-40B4-BE49-F238E27FC236}">
                <a16:creationId xmlns:a16="http://schemas.microsoft.com/office/drawing/2014/main" id="{7F2C3382-0B8E-4AD3-8DA4-18430CF793D0}"/>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34ADF3F-8DA1-470E-956E-E1F0054AE13C}" type="slidenum">
              <a:rPr lang="en-GB" altLang="en-US" sz="1400"/>
              <a:pPr/>
              <a:t>24</a:t>
            </a:fld>
            <a:endParaRPr lang="en-GB" altLang="en-US" sz="1400"/>
          </a:p>
        </p:txBody>
      </p:sp>
      <p:sp>
        <p:nvSpPr>
          <p:cNvPr id="11267" name="Rectangle 2">
            <a:extLst>
              <a:ext uri="{FF2B5EF4-FFF2-40B4-BE49-F238E27FC236}">
                <a16:creationId xmlns:a16="http://schemas.microsoft.com/office/drawing/2014/main" id="{84958977-97EE-461D-A696-98C74775910B}"/>
              </a:ext>
            </a:extLst>
          </p:cNvPr>
          <p:cNvSpPr>
            <a:spLocks noGrp="1" noChangeArrowheads="1"/>
          </p:cNvSpPr>
          <p:nvPr>
            <p:ph type="title"/>
          </p:nvPr>
        </p:nvSpPr>
        <p:spPr/>
        <p:txBody>
          <a:bodyPr/>
          <a:lstStyle/>
          <a:p>
            <a:r>
              <a:rPr lang="en-GB" altLang="en-US" sz="3200" b="1"/>
              <a:t>Transport Policy after 1951</a:t>
            </a:r>
            <a:br>
              <a:rPr lang="en-GB" altLang="en-US" sz="3200" b="1"/>
            </a:br>
            <a:r>
              <a:rPr lang="en-GB" altLang="en-US" sz="3200" b="1"/>
              <a:t>Rediscovering Competition</a:t>
            </a:r>
          </a:p>
        </p:txBody>
      </p:sp>
      <p:sp>
        <p:nvSpPr>
          <p:cNvPr id="11268" name="Rectangle 3">
            <a:extLst>
              <a:ext uri="{FF2B5EF4-FFF2-40B4-BE49-F238E27FC236}">
                <a16:creationId xmlns:a16="http://schemas.microsoft.com/office/drawing/2014/main" id="{7E3181DB-4E16-41DE-955A-2D57A8B266B4}"/>
              </a:ext>
            </a:extLst>
          </p:cNvPr>
          <p:cNvSpPr>
            <a:spLocks noGrp="1" noChangeArrowheads="1"/>
          </p:cNvSpPr>
          <p:nvPr>
            <p:ph type="body" idx="1"/>
          </p:nvPr>
        </p:nvSpPr>
        <p:spPr/>
        <p:txBody>
          <a:bodyPr>
            <a:normAutofit/>
          </a:bodyPr>
          <a:lstStyle/>
          <a:p>
            <a:r>
              <a:rPr lang="en-GB" altLang="en-US" sz="2400" b="1" dirty="0"/>
              <a:t>1991 </a:t>
            </a:r>
            <a:r>
              <a:rPr lang="en-GB" altLang="en-US" sz="2400" dirty="0"/>
              <a:t>Port Act enables trust ports to become private sector companies</a:t>
            </a:r>
          </a:p>
          <a:p>
            <a:r>
              <a:rPr lang="en-GB" altLang="en-US" sz="2400" b="1" dirty="0"/>
              <a:t>1993-97</a:t>
            </a:r>
            <a:r>
              <a:rPr lang="en-GB" altLang="en-US" sz="2400" dirty="0"/>
              <a:t> Break-up and privatization of British Rail under Railways Act 1993.</a:t>
            </a:r>
          </a:p>
          <a:p>
            <a:r>
              <a:rPr lang="en-GB" altLang="en-US" sz="2400" b="1" dirty="0"/>
              <a:t>1996</a:t>
            </a:r>
            <a:r>
              <a:rPr lang="en-GB" altLang="en-US" sz="2400" dirty="0"/>
              <a:t> National Air Traffic Services becomes public limited company with the Civil Aviation Authority; converted to Public-Private Partnership in 2001.</a:t>
            </a:r>
          </a:p>
          <a:p>
            <a:endParaRPr lang="en-GB" altLang="en-US" sz="900" b="1" dirty="0"/>
          </a:p>
          <a:p>
            <a:pPr lvl="1"/>
            <a:r>
              <a:rPr lang="en-GB" sz="1800" dirty="0"/>
              <a:t>A </a:t>
            </a:r>
            <a:r>
              <a:rPr lang="en-GB" sz="1800" b="1" dirty="0"/>
              <a:t>public</a:t>
            </a:r>
            <a:r>
              <a:rPr lang="en-GB" sz="1800" dirty="0"/>
              <a:t>-</a:t>
            </a:r>
            <a:r>
              <a:rPr lang="en-GB" sz="1800" b="1" dirty="0"/>
              <a:t>private partnership</a:t>
            </a:r>
            <a:r>
              <a:rPr lang="en-GB" sz="1800" dirty="0"/>
              <a:t> (P3) is a contractual arrangement between a </a:t>
            </a:r>
            <a:r>
              <a:rPr lang="en-GB" sz="1800" b="1" dirty="0"/>
              <a:t>public</a:t>
            </a:r>
            <a:r>
              <a:rPr lang="en-GB" sz="1800" dirty="0"/>
              <a:t> agency (federal, state or local) and a </a:t>
            </a:r>
            <a:r>
              <a:rPr lang="en-GB" sz="1800" b="1" dirty="0"/>
              <a:t>private</a:t>
            </a:r>
            <a:r>
              <a:rPr lang="en-GB" sz="1800" dirty="0"/>
              <a:t> sector entity. Through this agreement, the skills and assets of each sector (</a:t>
            </a:r>
            <a:r>
              <a:rPr lang="en-GB" sz="1800" b="1" dirty="0"/>
              <a:t>public</a:t>
            </a:r>
            <a:r>
              <a:rPr lang="en-GB" sz="1800" dirty="0"/>
              <a:t> and </a:t>
            </a:r>
            <a:r>
              <a:rPr lang="en-GB" sz="1800" b="1" dirty="0"/>
              <a:t>private</a:t>
            </a:r>
            <a:r>
              <a:rPr lang="en-GB" sz="1800" dirty="0"/>
              <a:t>) are shared in delivering a service or facility for the use of the general </a:t>
            </a:r>
            <a:r>
              <a:rPr lang="en-GB" sz="1800" b="1" dirty="0"/>
              <a:t>public</a:t>
            </a:r>
            <a:r>
              <a:rPr lang="en-GB" sz="1800" dirty="0"/>
              <a:t>.</a:t>
            </a:r>
            <a:endParaRPr lang="en-GB" altLang="en-US" sz="1800" b="1" dirty="0"/>
          </a:p>
          <a:p>
            <a:r>
              <a:rPr lang="en-GB" altLang="en-US" sz="2400" b="1" dirty="0"/>
              <a:t>2001</a:t>
            </a:r>
            <a:r>
              <a:rPr lang="en-GB" altLang="en-US" sz="2400" dirty="0"/>
              <a:t> Public-Private Partnership established for London Underground.</a:t>
            </a:r>
            <a:endParaRPr lang="en-GB" altLang="en-US" sz="2400" b="1" dirty="0"/>
          </a:p>
          <a:p>
            <a:endParaRPr lang="en-GB" altLang="en-US" dirty="0"/>
          </a:p>
        </p:txBody>
      </p:sp>
    </p:spTree>
    <p:extLst>
      <p:ext uri="{BB962C8B-B14F-4D97-AF65-F5344CB8AC3E}">
        <p14:creationId xmlns:p14="http://schemas.microsoft.com/office/powerpoint/2010/main" val="19485372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Slide Number Placeholder 5">
            <a:extLst>
              <a:ext uri="{FF2B5EF4-FFF2-40B4-BE49-F238E27FC236}">
                <a16:creationId xmlns:a16="http://schemas.microsoft.com/office/drawing/2014/main" id="{8FB5A6A1-5C56-4F31-9905-67E6802ED6F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C3879F1-FBBA-4590-B8B3-9DF267813DBD}" type="slidenum">
              <a:rPr lang="en-GB" altLang="en-US" sz="1400"/>
              <a:pPr/>
              <a:t>25</a:t>
            </a:fld>
            <a:endParaRPr lang="en-GB" altLang="en-US" sz="1400"/>
          </a:p>
        </p:txBody>
      </p:sp>
      <p:sp>
        <p:nvSpPr>
          <p:cNvPr id="12291" name="Rectangle 2">
            <a:extLst>
              <a:ext uri="{FF2B5EF4-FFF2-40B4-BE49-F238E27FC236}">
                <a16:creationId xmlns:a16="http://schemas.microsoft.com/office/drawing/2014/main" id="{11B7FE69-7DC2-4A8D-AFD4-9561D1C2B042}"/>
              </a:ext>
            </a:extLst>
          </p:cNvPr>
          <p:cNvSpPr>
            <a:spLocks noGrp="1" noChangeArrowheads="1"/>
          </p:cNvSpPr>
          <p:nvPr>
            <p:ph type="title"/>
          </p:nvPr>
        </p:nvSpPr>
        <p:spPr/>
        <p:txBody>
          <a:bodyPr/>
          <a:lstStyle/>
          <a:p>
            <a:r>
              <a:rPr lang="en-US" altLang="en-US" sz="3200"/>
              <a:t>The Future</a:t>
            </a:r>
          </a:p>
        </p:txBody>
      </p:sp>
      <p:sp>
        <p:nvSpPr>
          <p:cNvPr id="30723" name="Rectangle 3">
            <a:extLst>
              <a:ext uri="{FF2B5EF4-FFF2-40B4-BE49-F238E27FC236}">
                <a16:creationId xmlns:a16="http://schemas.microsoft.com/office/drawing/2014/main" id="{EF8D8C57-166B-47F6-9D94-2FA16F86D5A1}"/>
              </a:ext>
            </a:extLst>
          </p:cNvPr>
          <p:cNvSpPr>
            <a:spLocks noGrp="1" noChangeArrowheads="1"/>
          </p:cNvSpPr>
          <p:nvPr>
            <p:ph type="body" idx="1"/>
          </p:nvPr>
        </p:nvSpPr>
        <p:spPr/>
        <p:txBody>
          <a:bodyPr/>
          <a:lstStyle/>
          <a:p>
            <a:pPr>
              <a:lnSpc>
                <a:spcPct val="80000"/>
              </a:lnSpc>
            </a:pPr>
            <a:r>
              <a:rPr lang="en-GB" altLang="en-US"/>
              <a:t>Increased accessibility and mobility?</a:t>
            </a:r>
          </a:p>
          <a:p>
            <a:pPr>
              <a:lnSpc>
                <a:spcPct val="80000"/>
              </a:lnSpc>
            </a:pPr>
            <a:r>
              <a:rPr lang="en-GB" altLang="en-US"/>
              <a:t>Road, air, and rail congestion?</a:t>
            </a:r>
          </a:p>
          <a:p>
            <a:pPr>
              <a:lnSpc>
                <a:spcPct val="80000"/>
              </a:lnSpc>
            </a:pPr>
            <a:r>
              <a:rPr lang="en-GB" altLang="en-US"/>
              <a:t>Environmental externalities?</a:t>
            </a:r>
          </a:p>
          <a:p>
            <a:pPr>
              <a:lnSpc>
                <a:spcPct val="80000"/>
              </a:lnSpc>
            </a:pPr>
            <a:r>
              <a:rPr lang="en-GB" altLang="en-US"/>
              <a:t>Car culture or walking cities?</a:t>
            </a:r>
          </a:p>
          <a:p>
            <a:pPr>
              <a:lnSpc>
                <a:spcPct val="80000"/>
              </a:lnSpc>
            </a:pPr>
            <a:r>
              <a:rPr lang="en-GB" altLang="en-US"/>
              <a:t>High speed rail/urban mass transit travel?</a:t>
            </a:r>
          </a:p>
          <a:p>
            <a:pPr>
              <a:lnSpc>
                <a:spcPct val="80000"/>
              </a:lnSpc>
            </a:pPr>
            <a:r>
              <a:rPr lang="en-GB" altLang="en-US"/>
              <a:t>Private or public transport?</a:t>
            </a:r>
          </a:p>
          <a:p>
            <a:pPr>
              <a:lnSpc>
                <a:spcPct val="80000"/>
              </a:lnSpc>
            </a:pPr>
            <a:r>
              <a:rPr lang="en-GB" altLang="en-US"/>
              <a:t>E-business?</a:t>
            </a:r>
          </a:p>
          <a:p>
            <a:pPr>
              <a:lnSpc>
                <a:spcPct val="80000"/>
              </a:lnSpc>
            </a:pPr>
            <a:r>
              <a:rPr lang="en-GB" altLang="en-US"/>
              <a:t>Sustainability?</a:t>
            </a:r>
          </a:p>
          <a:p>
            <a:pPr>
              <a:lnSpc>
                <a:spcPct val="80000"/>
              </a:lnSpc>
            </a:pPr>
            <a:r>
              <a:rPr lang="en-US" altLang="en-US"/>
              <a:t>Oil prices – finite resources?</a:t>
            </a:r>
          </a:p>
        </p:txBody>
      </p:sp>
    </p:spTree>
    <p:extLst>
      <p:ext uri="{BB962C8B-B14F-4D97-AF65-F5344CB8AC3E}">
        <p14:creationId xmlns:p14="http://schemas.microsoft.com/office/powerpoint/2010/main" val="21851163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 calcmode="lin" valueType="num">
                                      <p:cBhvr additive="base">
                                        <p:cTn id="7" dur="500" fill="hold"/>
                                        <p:tgtEl>
                                          <p:spTgt spid="3072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072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0723">
                                            <p:txEl>
                                              <p:pRg st="1" end="1"/>
                                            </p:txEl>
                                          </p:spTgt>
                                        </p:tgtEl>
                                        <p:attrNameLst>
                                          <p:attrName>style.visibility</p:attrName>
                                        </p:attrNameLst>
                                      </p:cBhvr>
                                      <p:to>
                                        <p:strVal val="visible"/>
                                      </p:to>
                                    </p:set>
                                    <p:anim calcmode="lin" valueType="num">
                                      <p:cBhvr additive="base">
                                        <p:cTn id="13" dur="500" fill="hold"/>
                                        <p:tgtEl>
                                          <p:spTgt spid="3072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072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CARBRAKE.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500" fill="hold"/>
                                        <p:tgtEl>
                                          <p:spTgt spid="3072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072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CARBRAKE.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0723">
                                            <p:txEl>
                                              <p:pRg st="3" end="3"/>
                                            </p:txEl>
                                          </p:spTgt>
                                        </p:tgtEl>
                                        <p:attrNameLst>
                                          <p:attrName>style.visibility</p:attrName>
                                        </p:attrNameLst>
                                      </p:cBhvr>
                                      <p:to>
                                        <p:strVal val="visible"/>
                                      </p:to>
                                    </p:set>
                                    <p:anim calcmode="lin" valueType="num">
                                      <p:cBhvr additive="base">
                                        <p:cTn id="25" dur="500" fill="hold"/>
                                        <p:tgtEl>
                                          <p:spTgt spid="30723">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072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CARBRAKE.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0723">
                                            <p:txEl>
                                              <p:pRg st="4" end="4"/>
                                            </p:txEl>
                                          </p:spTgt>
                                        </p:tgtEl>
                                        <p:attrNameLst>
                                          <p:attrName>style.visibility</p:attrName>
                                        </p:attrNameLst>
                                      </p:cBhvr>
                                      <p:to>
                                        <p:strVal val="visible"/>
                                      </p:to>
                                    </p:set>
                                    <p:anim calcmode="lin" valueType="num">
                                      <p:cBhvr additive="base">
                                        <p:cTn id="31" dur="500" fill="hold"/>
                                        <p:tgtEl>
                                          <p:spTgt spid="30723">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072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CARBRAKE.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0723">
                                            <p:txEl>
                                              <p:pRg st="5" end="5"/>
                                            </p:txEl>
                                          </p:spTgt>
                                        </p:tgtEl>
                                        <p:attrNameLst>
                                          <p:attrName>style.visibility</p:attrName>
                                        </p:attrNameLst>
                                      </p:cBhvr>
                                      <p:to>
                                        <p:strVal val="visible"/>
                                      </p:to>
                                    </p:set>
                                    <p:anim calcmode="lin" valueType="num">
                                      <p:cBhvr additive="base">
                                        <p:cTn id="37" dur="500" fill="hold"/>
                                        <p:tgtEl>
                                          <p:spTgt spid="30723">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0723">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CARBRAKE.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30723">
                                            <p:txEl>
                                              <p:pRg st="6" end="6"/>
                                            </p:txEl>
                                          </p:spTgt>
                                        </p:tgtEl>
                                        <p:attrNameLst>
                                          <p:attrName>style.visibility</p:attrName>
                                        </p:attrNameLst>
                                      </p:cBhvr>
                                      <p:to>
                                        <p:strVal val="visible"/>
                                      </p:to>
                                    </p:set>
                                    <p:anim calcmode="lin" valueType="num">
                                      <p:cBhvr additive="base">
                                        <p:cTn id="43" dur="500" fill="hold"/>
                                        <p:tgtEl>
                                          <p:spTgt spid="30723">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072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CARBRAKE.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30723">
                                            <p:txEl>
                                              <p:pRg st="7" end="7"/>
                                            </p:txEl>
                                          </p:spTgt>
                                        </p:tgtEl>
                                        <p:attrNameLst>
                                          <p:attrName>style.visibility</p:attrName>
                                        </p:attrNameLst>
                                      </p:cBhvr>
                                      <p:to>
                                        <p:strVal val="visible"/>
                                      </p:to>
                                    </p:set>
                                    <p:anim calcmode="lin" valueType="num">
                                      <p:cBhvr additive="base">
                                        <p:cTn id="49" dur="500" fill="hold"/>
                                        <p:tgtEl>
                                          <p:spTgt spid="30723">
                                            <p:txEl>
                                              <p:pRg st="7" end="7"/>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30723">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CARBRAKE.WAV"/>
                                        </p:tgtEl>
                                      </p:cMediaNode>
                                    </p:audio>
                                  </p:sub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30723">
                                            <p:txEl>
                                              <p:pRg st="8" end="8"/>
                                            </p:txEl>
                                          </p:spTgt>
                                        </p:tgtEl>
                                        <p:attrNameLst>
                                          <p:attrName>style.visibility</p:attrName>
                                        </p:attrNameLst>
                                      </p:cBhvr>
                                      <p:to>
                                        <p:strVal val="visible"/>
                                      </p:to>
                                    </p:set>
                                    <p:anim calcmode="lin" valueType="num">
                                      <p:cBhvr additive="base">
                                        <p:cTn id="55" dur="500" fill="hold"/>
                                        <p:tgtEl>
                                          <p:spTgt spid="30723">
                                            <p:txEl>
                                              <p:pRg st="8" end="8"/>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30723">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2"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Related image">
            <a:extLst>
              <a:ext uri="{FF2B5EF4-FFF2-40B4-BE49-F238E27FC236}">
                <a16:creationId xmlns:a16="http://schemas.microsoft.com/office/drawing/2014/main" id="{C9B1BC5C-EEEB-4C16-9F69-8DF03D8697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4243" y="1245705"/>
            <a:ext cx="8878957" cy="53008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883B709-A62C-4C75-942F-E177848A123E}"/>
              </a:ext>
            </a:extLst>
          </p:cNvPr>
          <p:cNvSpPr txBox="1"/>
          <p:nvPr/>
        </p:nvSpPr>
        <p:spPr>
          <a:xfrm>
            <a:off x="1417983" y="265043"/>
            <a:ext cx="9011478" cy="584775"/>
          </a:xfrm>
          <a:prstGeom prst="rect">
            <a:avLst/>
          </a:prstGeom>
          <a:noFill/>
        </p:spPr>
        <p:txBody>
          <a:bodyPr wrap="square" rtlCol="0">
            <a:spAutoFit/>
          </a:bodyPr>
          <a:lstStyle/>
          <a:p>
            <a:pPr algn="ctr"/>
            <a:r>
              <a:rPr lang="en-GB" sz="3200" dirty="0"/>
              <a:t>QUESTIONS</a:t>
            </a:r>
          </a:p>
        </p:txBody>
      </p:sp>
    </p:spTree>
    <p:extLst>
      <p:ext uri="{BB962C8B-B14F-4D97-AF65-F5344CB8AC3E}">
        <p14:creationId xmlns:p14="http://schemas.microsoft.com/office/powerpoint/2010/main" val="6456232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1750</Words>
  <Application>Microsoft Office PowerPoint</Application>
  <PresentationFormat>Widescreen</PresentationFormat>
  <Paragraphs>207</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Open Sans</vt:lpstr>
      <vt:lpstr>Times New Roman</vt:lpstr>
      <vt:lpstr>Verdana</vt:lpstr>
      <vt:lpstr>Office Theme</vt:lpstr>
      <vt:lpstr>PowerPoint Presentation</vt:lpstr>
      <vt:lpstr>What is transport planning?</vt:lpstr>
      <vt:lpstr>Early Development (1555-1914)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Transport Policy (1555-1914)-Early Development </vt:lpstr>
      <vt:lpstr>PowerPoint Presentation</vt:lpstr>
      <vt:lpstr>PowerPoint Presentation</vt:lpstr>
      <vt:lpstr>PowerPoint Presentation</vt:lpstr>
      <vt:lpstr>PowerPoint Presentation</vt:lpstr>
      <vt:lpstr>PowerPoint Presentation</vt:lpstr>
      <vt:lpstr> Transport Policy (1914-1950) Coordination and Control </vt:lpstr>
      <vt:lpstr>Transport Policy (1914-1950) Coordination and Control</vt:lpstr>
      <vt:lpstr>Transport Policy after 1951 Rediscovering Competition</vt:lpstr>
      <vt:lpstr>Transport Policy after 1951 Rediscovering Competition</vt:lpstr>
      <vt:lpstr>Transport Policy after 1951 Rediscovering Competition</vt:lpstr>
      <vt:lpstr>Transport Policy after 1951 Rediscovering Competition</vt:lpstr>
      <vt:lpstr>The Future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Orr</dc:creator>
  <cp:lastModifiedBy>Ged Edwards</cp:lastModifiedBy>
  <cp:revision>24</cp:revision>
  <dcterms:created xsi:type="dcterms:W3CDTF">2017-10-02T07:49:56Z</dcterms:created>
  <dcterms:modified xsi:type="dcterms:W3CDTF">2017-10-02T15:59:09Z</dcterms:modified>
</cp:coreProperties>
</file>