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57" r:id="rId4"/>
    <p:sldId id="265" r:id="rId5"/>
    <p:sldId id="258" r:id="rId6"/>
    <p:sldId id="259" r:id="rId7"/>
    <p:sldId id="260" r:id="rId8"/>
    <p:sldId id="261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58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86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F303B-892D-4B70-AF42-C05CF9911812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3A54D-AC81-4403-A3CE-0535EEA4C5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7310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F303B-892D-4B70-AF42-C05CF9911812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3A54D-AC81-4403-A3CE-0535EEA4C5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6996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F303B-892D-4B70-AF42-C05CF9911812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3A54D-AC81-4403-A3CE-0535EEA4C5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09265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F303B-892D-4B70-AF42-C05CF9911812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3A54D-AC81-4403-A3CE-0535EEA4C5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5695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F303B-892D-4B70-AF42-C05CF9911812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3A54D-AC81-4403-A3CE-0535EEA4C5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1296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F303B-892D-4B70-AF42-C05CF9911812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3A54D-AC81-4403-A3CE-0535EEA4C5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35675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F303B-892D-4B70-AF42-C05CF9911812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3A54D-AC81-4403-A3CE-0535EEA4C5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40609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F303B-892D-4B70-AF42-C05CF9911812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3A54D-AC81-4403-A3CE-0535EEA4C5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03437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F303B-892D-4B70-AF42-C05CF9911812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3A54D-AC81-4403-A3CE-0535EEA4C5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4416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F303B-892D-4B70-AF42-C05CF9911812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3A54D-AC81-4403-A3CE-0535EEA4C5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563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F303B-892D-4B70-AF42-C05CF9911812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3A54D-AC81-4403-A3CE-0535EEA4C576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626260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F303B-892D-4B70-AF42-C05CF9911812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3A54D-AC81-4403-A3CE-0535EEA4C5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89912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F303B-892D-4B70-AF42-C05CF9911812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3A54D-AC81-4403-A3CE-0535EEA4C57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654945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F303B-892D-4B70-AF42-C05CF9911812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3A54D-AC81-4403-A3CE-0535EEA4C5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4749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F303B-892D-4B70-AF42-C05CF9911812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3A54D-AC81-4403-A3CE-0535EEA4C5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1358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F303B-892D-4B70-AF42-C05CF9911812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3A54D-AC81-4403-A3CE-0535EEA4C5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6147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9F303B-892D-4B70-AF42-C05CF9911812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5403A54D-AC81-4403-A3CE-0535EEA4C5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2482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40A29-3E79-4F7C-9CFE-5922811C6E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2547" y="906784"/>
            <a:ext cx="8970628" cy="3255963"/>
          </a:xfrm>
        </p:spPr>
        <p:txBody>
          <a:bodyPr>
            <a:noAutofit/>
          </a:bodyPr>
          <a:lstStyle/>
          <a:p>
            <a:pPr algn="l"/>
            <a:r>
              <a:rPr lang="en-US" sz="4400" dirty="0"/>
              <a:t>Was the creation of the baronets of Great Britain more beneficial to King or country during the seventeenth and eighteenth centuries?</a:t>
            </a:r>
            <a:endParaRPr lang="en-GB" sz="4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970155-C5AF-422D-BB3F-3E3411C80B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2547" y="4295454"/>
            <a:ext cx="9144000" cy="1655762"/>
          </a:xfrm>
        </p:spPr>
        <p:txBody>
          <a:bodyPr/>
          <a:lstStyle/>
          <a:p>
            <a:pPr algn="l"/>
            <a:r>
              <a:rPr lang="en-US" dirty="0"/>
              <a:t>HPHI6017 – Sam Smith - 1701825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14072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0F39F-91ED-4278-A767-CD29E92106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Definitions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BAF2F3-BB6F-43A2-A014-781FD6E39B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90"/>
            <a:ext cx="8596668" cy="1581678"/>
          </a:xfrm>
        </p:spPr>
        <p:txBody>
          <a:bodyPr/>
          <a:lstStyle/>
          <a:p>
            <a:r>
              <a:rPr lang="en-US" dirty="0"/>
              <a:t>Peerage: The system involving titles and ranks of the noble families of Great Britain</a:t>
            </a:r>
          </a:p>
          <a:p>
            <a:r>
              <a:rPr lang="en-GB" dirty="0"/>
              <a:t>Hereditary: Indicating that something passes to the next heir, usually male</a:t>
            </a:r>
          </a:p>
          <a:p>
            <a:r>
              <a:rPr lang="en-GB" dirty="0"/>
              <a:t>Lifetime: A title bestowed for the duration of the individual’s life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C5C31FB-2D52-4B3D-8975-BB625F8A4B0A}"/>
              </a:ext>
            </a:extLst>
          </p:cNvPr>
          <p:cNvSpPr txBox="1"/>
          <p:nvPr/>
        </p:nvSpPr>
        <p:spPr>
          <a:xfrm>
            <a:off x="990598" y="3662963"/>
            <a:ext cx="361526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u="sng" dirty="0"/>
              <a:t>Nobilis Majores</a:t>
            </a:r>
            <a:endParaRPr lang="en-US" u="sng" dirty="0"/>
          </a:p>
          <a:p>
            <a:r>
              <a:rPr lang="en-US" dirty="0"/>
              <a:t>Duke</a:t>
            </a:r>
          </a:p>
          <a:p>
            <a:r>
              <a:rPr lang="en-GB" dirty="0"/>
              <a:t>Marquess</a:t>
            </a:r>
          </a:p>
          <a:p>
            <a:r>
              <a:rPr lang="en-GB" dirty="0"/>
              <a:t>Earl</a:t>
            </a:r>
          </a:p>
          <a:p>
            <a:r>
              <a:rPr lang="en-GB" dirty="0"/>
              <a:t>Viscount</a:t>
            </a:r>
          </a:p>
          <a:p>
            <a:r>
              <a:rPr lang="en-GB" dirty="0"/>
              <a:t>Baron</a:t>
            </a:r>
          </a:p>
          <a:p>
            <a:r>
              <a:rPr lang="en-GB" dirty="0"/>
              <a:t>(Baronet)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7E30E8D-8A86-40E4-973A-D05DA0491426}"/>
              </a:ext>
            </a:extLst>
          </p:cNvPr>
          <p:cNvSpPr txBox="1"/>
          <p:nvPr/>
        </p:nvSpPr>
        <p:spPr>
          <a:xfrm>
            <a:off x="2950629" y="3662963"/>
            <a:ext cx="361526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i="1" u="sng" dirty="0"/>
              <a:t>Nobilis Minores</a:t>
            </a:r>
            <a:endParaRPr lang="en-US" u="sng" dirty="0"/>
          </a:p>
          <a:p>
            <a:pPr algn="just"/>
            <a:r>
              <a:rPr lang="en-US" dirty="0"/>
              <a:t>(Baronet)</a:t>
            </a:r>
          </a:p>
          <a:p>
            <a:pPr algn="just"/>
            <a:r>
              <a:rPr lang="en-GB" dirty="0"/>
              <a:t>Knight</a:t>
            </a:r>
          </a:p>
          <a:p>
            <a:pPr algn="just"/>
            <a:r>
              <a:rPr lang="en-GB" dirty="0"/>
              <a:t>Gentleman</a:t>
            </a:r>
          </a:p>
          <a:p>
            <a:pPr algn="just"/>
            <a:r>
              <a:rPr lang="en-GB" dirty="0"/>
              <a:t>Esquire</a:t>
            </a:r>
          </a:p>
        </p:txBody>
      </p:sp>
    </p:spTree>
    <p:extLst>
      <p:ext uri="{BB962C8B-B14F-4D97-AF65-F5344CB8AC3E}">
        <p14:creationId xmlns:p14="http://schemas.microsoft.com/office/powerpoint/2010/main" val="18105577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2C061E-26E6-4845-906B-FBBC1743B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850467" cy="1325563"/>
          </a:xfrm>
        </p:spPr>
        <p:txBody>
          <a:bodyPr/>
          <a:lstStyle/>
          <a:p>
            <a:r>
              <a:rPr lang="en-US" dirty="0"/>
              <a:t>Who were the baronets?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B2D28A-345C-4F3F-9D03-49AEB82AAD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6578600" cy="4351338"/>
          </a:xfrm>
        </p:spPr>
        <p:txBody>
          <a:bodyPr/>
          <a:lstStyle/>
          <a:p>
            <a:r>
              <a:rPr lang="en-US" dirty="0"/>
              <a:t>A subclass of the peerage created in the 17</a:t>
            </a:r>
            <a:r>
              <a:rPr lang="en-US" baseline="30000" dirty="0"/>
              <a:t>th</a:t>
            </a:r>
            <a:r>
              <a:rPr lang="en-US" dirty="0"/>
              <a:t> century</a:t>
            </a:r>
          </a:p>
          <a:p>
            <a:r>
              <a:rPr lang="en-US" dirty="0"/>
              <a:t>Created to raise funds for King James I</a:t>
            </a:r>
          </a:p>
          <a:p>
            <a:endParaRPr lang="en-US" dirty="0"/>
          </a:p>
          <a:p>
            <a:r>
              <a:rPr lang="en-US" dirty="0"/>
              <a:t>2019: 31 dukes, 34 marquesses, 193 earls, 112 viscounts, 1194 barons, 1275 baronets</a:t>
            </a:r>
          </a:p>
          <a:p>
            <a:endParaRPr lang="en-GB" dirty="0"/>
          </a:p>
        </p:txBody>
      </p:sp>
      <p:pic>
        <p:nvPicPr>
          <p:cNvPr id="8" name="Content Placeholder 7" descr="A picture containing indoor, furniture, sitting, gold&#10;&#10;Description automatically generated">
            <a:extLst>
              <a:ext uri="{FF2B5EF4-FFF2-40B4-BE49-F238E27FC236}">
                <a16:creationId xmlns:a16="http://schemas.microsoft.com/office/drawing/2014/main" id="{3D6587EB-81DF-459B-BCC4-EBEEE31AC57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03633" y="365125"/>
            <a:ext cx="3615267" cy="6098440"/>
          </a:xfrm>
        </p:spPr>
      </p:pic>
    </p:spTree>
    <p:extLst>
      <p:ext uri="{BB962C8B-B14F-4D97-AF65-F5344CB8AC3E}">
        <p14:creationId xmlns:p14="http://schemas.microsoft.com/office/powerpoint/2010/main" val="1136762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C0DC0-AE61-406F-B697-5D8B4C5B61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Questions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26C27BD-FDBA-4DD0-85B2-B62F9FE5E0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was the creation of a new title perceived by members of parliament and other title holders?</a:t>
            </a:r>
          </a:p>
          <a:p>
            <a:r>
              <a:rPr lang="en-GB" dirty="0"/>
              <a:t>How did the King benefit from the creation of the baronetcy?</a:t>
            </a:r>
          </a:p>
          <a:p>
            <a:r>
              <a:rPr lang="en-GB" dirty="0"/>
              <a:t>What did that baronets do to help their local community?</a:t>
            </a:r>
          </a:p>
        </p:txBody>
      </p:sp>
    </p:spTree>
    <p:extLst>
      <p:ext uri="{BB962C8B-B14F-4D97-AF65-F5344CB8AC3E}">
        <p14:creationId xmlns:p14="http://schemas.microsoft.com/office/powerpoint/2010/main" val="29683190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9413E-8B99-431B-A016-A3B35271EB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is this topic important?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7133E3-C627-4533-94C0-E18D61BF86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baronets make up the largest percentage of the upper nobles.</a:t>
            </a:r>
          </a:p>
          <a:p>
            <a:r>
              <a:rPr lang="en-US" dirty="0"/>
              <a:t>There is no current research into them.</a:t>
            </a:r>
          </a:p>
          <a:p>
            <a:r>
              <a:rPr lang="en-GB" dirty="0"/>
              <a:t>They blend the line between the upper and lower nobles, and are therefore close to the general public.</a:t>
            </a:r>
          </a:p>
        </p:txBody>
      </p:sp>
    </p:spTree>
    <p:extLst>
      <p:ext uri="{BB962C8B-B14F-4D97-AF65-F5344CB8AC3E}">
        <p14:creationId xmlns:p14="http://schemas.microsoft.com/office/powerpoint/2010/main" val="31982318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442C0-EDB2-42D0-96F8-12F06EDD09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Current findings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752461-D652-4F1C-AB77-489071DBFA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0133" y="1825625"/>
            <a:ext cx="7128934" cy="4351338"/>
          </a:xfrm>
        </p:spPr>
        <p:txBody>
          <a:bodyPr/>
          <a:lstStyle/>
          <a:p>
            <a:r>
              <a:rPr lang="en-US" dirty="0"/>
              <a:t>Here lies Sr John Acland to the poor’s a friend,</a:t>
            </a:r>
            <a:br>
              <a:rPr lang="en-US" dirty="0"/>
            </a:br>
            <a:r>
              <a:rPr lang="en-US" dirty="0"/>
              <a:t>In giving bread, </a:t>
            </a:r>
            <a:r>
              <a:rPr lang="en-US" dirty="0" err="1"/>
              <a:t>noe</a:t>
            </a:r>
            <a:r>
              <a:rPr lang="en-US" dirty="0"/>
              <a:t> times to have an end. </a:t>
            </a:r>
            <a:br>
              <a:rPr lang="en-US" dirty="0"/>
            </a:br>
            <a:r>
              <a:rPr lang="en-US" dirty="0"/>
              <a:t>Sixpence a week by him to us is measured,</a:t>
            </a:r>
            <a:br>
              <a:rPr lang="en-US" dirty="0"/>
            </a:br>
            <a:r>
              <a:rPr lang="en-US" dirty="0"/>
              <a:t>A crown for him in Heaven’s laid up and treasured</a:t>
            </a:r>
            <a:endParaRPr lang="en-GB" dirty="0"/>
          </a:p>
        </p:txBody>
      </p:sp>
      <p:pic>
        <p:nvPicPr>
          <p:cNvPr id="7" name="Content Placeholder 6" descr="A large stone building with a clock tower in front of a house&#10;&#10;Description automatically generated">
            <a:extLst>
              <a:ext uri="{FF2B5EF4-FFF2-40B4-BE49-F238E27FC236}">
                <a16:creationId xmlns:a16="http://schemas.microsoft.com/office/drawing/2014/main" id="{428E3150-7738-49AC-B531-7B6A6F329B3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8538" y="546503"/>
            <a:ext cx="4622800" cy="5764994"/>
          </a:xfrm>
        </p:spPr>
      </p:pic>
    </p:spTree>
    <p:extLst>
      <p:ext uri="{BB962C8B-B14F-4D97-AF65-F5344CB8AC3E}">
        <p14:creationId xmlns:p14="http://schemas.microsoft.com/office/powerpoint/2010/main" val="25946060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442C0-EDB2-42D0-96F8-12F06EDD09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Current findings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AC26B1-DB33-48CD-B209-008F26FD23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baronets created jobs, gave to their communities and were often sponsors for local churches.</a:t>
            </a:r>
          </a:p>
          <a:p>
            <a:r>
              <a:rPr lang="en-GB" dirty="0"/>
              <a:t>The baronetcy was created to appeal to the age of antiquarianism.</a:t>
            </a:r>
          </a:p>
          <a:p>
            <a:r>
              <a:rPr lang="en-GB" dirty="0"/>
              <a:t>Antiquarians tried to pretend that their new baronet title was rooted in history and was a resurgence of an ancient and noble title. </a:t>
            </a:r>
          </a:p>
        </p:txBody>
      </p:sp>
    </p:spTree>
    <p:extLst>
      <p:ext uri="{BB962C8B-B14F-4D97-AF65-F5344CB8AC3E}">
        <p14:creationId xmlns:p14="http://schemas.microsoft.com/office/powerpoint/2010/main" val="23900868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0C421-2A4F-43E4-B29D-9A853F2FDB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Materials and Sources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C70945-E1B9-4D35-A339-836F5AF5DA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 History of the Baronetage by Francis W. Pixley</a:t>
            </a:r>
          </a:p>
          <a:p>
            <a:r>
              <a:rPr lang="en-US" dirty="0"/>
              <a:t>A Devon Family: The Story of the </a:t>
            </a:r>
            <a:r>
              <a:rPr lang="en-US" dirty="0" err="1"/>
              <a:t>Aclands</a:t>
            </a:r>
            <a:r>
              <a:rPr lang="en-US" dirty="0"/>
              <a:t> by Lady Anne Acland, and similar family books</a:t>
            </a:r>
          </a:p>
          <a:p>
            <a:r>
              <a:rPr lang="en-US" dirty="0"/>
              <a:t>The National Trust</a:t>
            </a:r>
          </a:p>
          <a:p>
            <a:r>
              <a:rPr lang="en-US" dirty="0"/>
              <a:t>Family archives stored in </a:t>
            </a:r>
            <a:r>
              <a:rPr lang="en-US"/>
              <a:t>local archives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49893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282AA-6B59-4C96-B927-0607E4A30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Thank you!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931F1F-4062-4895-B952-E2ECA6EB05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Acland, Anne, </a:t>
            </a:r>
            <a:r>
              <a:rPr lang="en-GB" i="1" dirty="0"/>
              <a:t>A Devon Family</a:t>
            </a:r>
            <a:r>
              <a:rPr lang="en-GB" dirty="0"/>
              <a:t> (London: Phillimore, 1981)</a:t>
            </a:r>
          </a:p>
          <a:p>
            <a:r>
              <a:rPr lang="en-GB" dirty="0"/>
              <a:t>Beckett, John Vincent, </a:t>
            </a:r>
            <a:r>
              <a:rPr lang="en-GB" i="1" dirty="0"/>
              <a:t>The Aristocracy in England 1660-1914</a:t>
            </a:r>
            <a:r>
              <a:rPr lang="en-GB" dirty="0"/>
              <a:t> (Oxford: Blackwell, 1989)</a:t>
            </a:r>
          </a:p>
          <a:p>
            <a:r>
              <a:rPr lang="en-GB" dirty="0"/>
              <a:t>Cutler, Kenneth E., "The Baronetcy of the </a:t>
            </a:r>
            <a:r>
              <a:rPr lang="en-GB" dirty="0" err="1"/>
              <a:t>Skellingthorpe</a:t>
            </a:r>
            <a:r>
              <a:rPr lang="en-GB" dirty="0"/>
              <a:t> Vavasor", </a:t>
            </a:r>
            <a:r>
              <a:rPr lang="en-GB" i="1" dirty="0"/>
              <a:t>Albion</a:t>
            </a:r>
            <a:r>
              <a:rPr lang="en-GB" dirty="0"/>
              <a:t>, 17 (1985), 301-312 &lt;https://doi.org/10.2307/4048959&gt;</a:t>
            </a:r>
          </a:p>
          <a:p>
            <a:r>
              <a:rPr lang="en-GB" dirty="0"/>
              <a:t>Parry, Graham, </a:t>
            </a:r>
            <a:r>
              <a:rPr lang="en-GB" i="1" dirty="0"/>
              <a:t>The Trophies of Time</a:t>
            </a:r>
            <a:r>
              <a:rPr lang="en-GB" dirty="0"/>
              <a:t> (Oxford: Oxford University Press, 2009)</a:t>
            </a:r>
          </a:p>
          <a:p>
            <a:r>
              <a:rPr lang="en-GB" dirty="0"/>
              <a:t>Pixley, Francis W, </a:t>
            </a:r>
            <a:r>
              <a:rPr lang="en-GB" i="1" dirty="0"/>
              <a:t>A History of the Baronetage</a:t>
            </a:r>
            <a:r>
              <a:rPr lang="en-GB" dirty="0"/>
              <a:t> (London: Forgotten Books, 2015)</a:t>
            </a:r>
          </a:p>
          <a:p>
            <a:r>
              <a:rPr lang="en-GB" dirty="0"/>
              <a:t>Van Eerde, Katherine S., "The Creation of the Baronetage in England", </a:t>
            </a:r>
            <a:r>
              <a:rPr lang="en-GB" i="1" dirty="0"/>
              <a:t>Huntington Library Quarterly</a:t>
            </a:r>
            <a:r>
              <a:rPr lang="en-GB" dirty="0"/>
              <a:t>, 22 (1959), 313-322 &lt;https://doi.org/10.2307/3816444&gt;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304585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291</TotalTime>
  <Words>502</Words>
  <Application>Microsoft Office PowerPoint</Application>
  <PresentationFormat>Widescreen</PresentationFormat>
  <Paragraphs>49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Trebuchet MS</vt:lpstr>
      <vt:lpstr>Wingdings 3</vt:lpstr>
      <vt:lpstr>Facet</vt:lpstr>
      <vt:lpstr>Was the creation of the baronets of Great Britain more beneficial to King or country during the seventeenth and eighteenth centuries?</vt:lpstr>
      <vt:lpstr>Definitions</vt:lpstr>
      <vt:lpstr>Who were the baronets?</vt:lpstr>
      <vt:lpstr>Research Questions</vt:lpstr>
      <vt:lpstr>Why is this topic important?</vt:lpstr>
      <vt:lpstr>Current findings</vt:lpstr>
      <vt:lpstr>Current findings</vt:lpstr>
      <vt:lpstr>Research Materials and Sources</vt:lpstr>
      <vt:lpstr>Thank you!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Was the creation of the baronets of Great Britain more beneficial to King or Country during the seventeenth and eighteenth centuries?</dc:title>
  <dc:creator>Sam Smith (1701825)</dc:creator>
  <cp:lastModifiedBy>Sam Smith</cp:lastModifiedBy>
  <cp:revision>9</cp:revision>
  <dcterms:created xsi:type="dcterms:W3CDTF">2020-02-11T15:21:07Z</dcterms:created>
  <dcterms:modified xsi:type="dcterms:W3CDTF">2020-02-12T12:12:20Z</dcterms:modified>
</cp:coreProperties>
</file>