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31"/>
  </p:notesMasterIdLst>
  <p:sldIdLst>
    <p:sldId id="256" r:id="rId2"/>
    <p:sldId id="275" r:id="rId3"/>
    <p:sldId id="276" r:id="rId4"/>
    <p:sldId id="277" r:id="rId5"/>
    <p:sldId id="278" r:id="rId6"/>
    <p:sldId id="279" r:id="rId7"/>
    <p:sldId id="280" r:id="rId8"/>
    <p:sldId id="281" r:id="rId9"/>
    <p:sldId id="282" r:id="rId10"/>
    <p:sldId id="283" r:id="rId11"/>
    <p:sldId id="284" r:id="rId12"/>
    <p:sldId id="285" r:id="rId13"/>
    <p:sldId id="257" r:id="rId14"/>
    <p:sldId id="258" r:id="rId15"/>
    <p:sldId id="259" r:id="rId16"/>
    <p:sldId id="274" r:id="rId17"/>
    <p:sldId id="261" r:id="rId18"/>
    <p:sldId id="262" r:id="rId19"/>
    <p:sldId id="263" r:id="rId20"/>
    <p:sldId id="264" r:id="rId21"/>
    <p:sldId id="265" r:id="rId22"/>
    <p:sldId id="266" r:id="rId23"/>
    <p:sldId id="267" r:id="rId24"/>
    <p:sldId id="268" r:id="rId25"/>
    <p:sldId id="269" r:id="rId26"/>
    <p:sldId id="270" r:id="rId27"/>
    <p:sldId id="271" r:id="rId28"/>
    <p:sldId id="272" r:id="rId29"/>
    <p:sldId id="273" r:id="rId30"/>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ash Baria" userId="e7432e42edebe80d" providerId="LiveId" clId="{268EA980-0FE8-4066-806F-5295289CA5E2}"/>
    <pc:docChg chg="addSld modSld">
      <pc:chgData name="Akash Baria" userId="e7432e42edebe80d" providerId="LiveId" clId="{268EA980-0FE8-4066-806F-5295289CA5E2}" dt="2025-12-09T19:30:53.700" v="11" actId="680"/>
      <pc:docMkLst>
        <pc:docMk/>
      </pc:docMkLst>
      <pc:sldChg chg="modSp mod">
        <pc:chgData name="Akash Baria" userId="e7432e42edebe80d" providerId="LiveId" clId="{268EA980-0FE8-4066-806F-5295289CA5E2}" dt="2025-12-09T19:27:20.593" v="0" actId="1076"/>
        <pc:sldMkLst>
          <pc:docMk/>
          <pc:sldMk cId="0" sldId="256"/>
        </pc:sldMkLst>
        <pc:spChg chg="mod">
          <ac:chgData name="Akash Baria" userId="e7432e42edebe80d" providerId="LiveId" clId="{268EA980-0FE8-4066-806F-5295289CA5E2}" dt="2025-12-09T19:27:20.593" v="0" actId="1076"/>
          <ac:spMkLst>
            <pc:docMk/>
            <pc:sldMk cId="0" sldId="256"/>
            <ac:spMk id="11" creationId="{CB43F395-108C-55A7-526B-93CD221C9B7C}"/>
          </ac:spMkLst>
        </pc:spChg>
      </pc:sldChg>
      <pc:sldChg chg="new">
        <pc:chgData name="Akash Baria" userId="e7432e42edebe80d" providerId="LiveId" clId="{268EA980-0FE8-4066-806F-5295289CA5E2}" dt="2025-12-09T19:30:53.345" v="1" actId="680"/>
        <pc:sldMkLst>
          <pc:docMk/>
          <pc:sldMk cId="2111252710" sldId="275"/>
        </pc:sldMkLst>
      </pc:sldChg>
      <pc:sldChg chg="new">
        <pc:chgData name="Akash Baria" userId="e7432e42edebe80d" providerId="LiveId" clId="{268EA980-0FE8-4066-806F-5295289CA5E2}" dt="2025-12-09T19:30:53.376" v="2" actId="680"/>
        <pc:sldMkLst>
          <pc:docMk/>
          <pc:sldMk cId="2340767863" sldId="276"/>
        </pc:sldMkLst>
      </pc:sldChg>
      <pc:sldChg chg="new">
        <pc:chgData name="Akash Baria" userId="e7432e42edebe80d" providerId="LiveId" clId="{268EA980-0FE8-4066-806F-5295289CA5E2}" dt="2025-12-09T19:30:53.424" v="3" actId="680"/>
        <pc:sldMkLst>
          <pc:docMk/>
          <pc:sldMk cId="1312407530" sldId="277"/>
        </pc:sldMkLst>
      </pc:sldChg>
      <pc:sldChg chg="new">
        <pc:chgData name="Akash Baria" userId="e7432e42edebe80d" providerId="LiveId" clId="{268EA980-0FE8-4066-806F-5295289CA5E2}" dt="2025-12-09T19:30:53.456" v="4" actId="680"/>
        <pc:sldMkLst>
          <pc:docMk/>
          <pc:sldMk cId="2130181141" sldId="278"/>
        </pc:sldMkLst>
      </pc:sldChg>
      <pc:sldChg chg="new">
        <pc:chgData name="Akash Baria" userId="e7432e42edebe80d" providerId="LiveId" clId="{268EA980-0FE8-4066-806F-5295289CA5E2}" dt="2025-12-09T19:30:53.503" v="5" actId="680"/>
        <pc:sldMkLst>
          <pc:docMk/>
          <pc:sldMk cId="3269195654" sldId="279"/>
        </pc:sldMkLst>
      </pc:sldChg>
      <pc:sldChg chg="new">
        <pc:chgData name="Akash Baria" userId="e7432e42edebe80d" providerId="LiveId" clId="{268EA980-0FE8-4066-806F-5295289CA5E2}" dt="2025-12-09T19:30:53.554" v="6" actId="680"/>
        <pc:sldMkLst>
          <pc:docMk/>
          <pc:sldMk cId="1371530330" sldId="280"/>
        </pc:sldMkLst>
      </pc:sldChg>
      <pc:sldChg chg="new">
        <pc:chgData name="Akash Baria" userId="e7432e42edebe80d" providerId="LiveId" clId="{268EA980-0FE8-4066-806F-5295289CA5E2}" dt="2025-12-09T19:30:53.614" v="7" actId="680"/>
        <pc:sldMkLst>
          <pc:docMk/>
          <pc:sldMk cId="3913940496" sldId="281"/>
        </pc:sldMkLst>
      </pc:sldChg>
      <pc:sldChg chg="new">
        <pc:chgData name="Akash Baria" userId="e7432e42edebe80d" providerId="LiveId" clId="{268EA980-0FE8-4066-806F-5295289CA5E2}" dt="2025-12-09T19:30:53.630" v="8" actId="680"/>
        <pc:sldMkLst>
          <pc:docMk/>
          <pc:sldMk cId="2666404721" sldId="282"/>
        </pc:sldMkLst>
      </pc:sldChg>
      <pc:sldChg chg="new">
        <pc:chgData name="Akash Baria" userId="e7432e42edebe80d" providerId="LiveId" clId="{268EA980-0FE8-4066-806F-5295289CA5E2}" dt="2025-12-09T19:30:53.649" v="9" actId="680"/>
        <pc:sldMkLst>
          <pc:docMk/>
          <pc:sldMk cId="840964665" sldId="283"/>
        </pc:sldMkLst>
      </pc:sldChg>
      <pc:sldChg chg="new">
        <pc:chgData name="Akash Baria" userId="e7432e42edebe80d" providerId="LiveId" clId="{268EA980-0FE8-4066-806F-5295289CA5E2}" dt="2025-12-09T19:30:53.678" v="10" actId="680"/>
        <pc:sldMkLst>
          <pc:docMk/>
          <pc:sldMk cId="4154430423" sldId="284"/>
        </pc:sldMkLst>
      </pc:sldChg>
      <pc:sldChg chg="new">
        <pc:chgData name="Akash Baria" userId="e7432e42edebe80d" providerId="LiveId" clId="{268EA980-0FE8-4066-806F-5295289CA5E2}" dt="2025-12-09T19:30:53.700" v="11" actId="680"/>
        <pc:sldMkLst>
          <pc:docMk/>
          <pc:sldMk cId="1308054449" sldId="28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A9C17C-69DD-43F1-B2E1-3885D3517616}"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IN"/>
        </a:p>
      </dgm:t>
    </dgm:pt>
    <dgm:pt modelId="{C823794C-2FA5-4D7A-BF49-1077181CC122}">
      <dgm:prSet custT="1"/>
      <dgm:spPr/>
      <dgm:t>
        <a:bodyPr/>
        <a:lstStyle/>
        <a:p>
          <a:r>
            <a:rPr lang="en-US" sz="1800" b="1" dirty="0">
              <a:solidFill>
                <a:schemeClr val="tx1"/>
              </a:solidFill>
            </a:rPr>
            <a:t>Device variation:</a:t>
          </a:r>
          <a:r>
            <a:rPr lang="en-US" sz="1800" dirty="0">
              <a:solidFill>
                <a:schemeClr val="tx1"/>
              </a:solidFill>
            </a:rPr>
            <a:t> Different sensors, operating systems and screen </a:t>
          </a:r>
          <a:r>
            <a:rPr lang="en-US" sz="1800" dirty="0" err="1">
              <a:solidFill>
                <a:schemeClr val="tx1"/>
              </a:solidFill>
            </a:rPr>
            <a:t>behaviours</a:t>
          </a:r>
          <a:r>
            <a:rPr lang="en-US" sz="1800" dirty="0">
              <a:solidFill>
                <a:schemeClr val="tx1"/>
              </a:solidFill>
            </a:rPr>
            <a:t> lead to inconsistent tracking accuracy and user experience (Firth et al., 2021).</a:t>
          </a:r>
          <a:endParaRPr lang="en-IN" sz="1800" dirty="0">
            <a:solidFill>
              <a:schemeClr val="tx1"/>
            </a:solidFill>
          </a:endParaRPr>
        </a:p>
      </dgm:t>
    </dgm:pt>
    <dgm:pt modelId="{08E07171-ABEB-4D36-BAD1-CA5E057CA7AD}" type="parTrans" cxnId="{BB9830DF-91A6-4A03-B13D-C389ED3B6A4A}">
      <dgm:prSet/>
      <dgm:spPr/>
      <dgm:t>
        <a:bodyPr/>
        <a:lstStyle/>
        <a:p>
          <a:endParaRPr lang="en-IN"/>
        </a:p>
      </dgm:t>
    </dgm:pt>
    <dgm:pt modelId="{CDDE2BF2-6CBC-4644-A8FC-B5ACF9128FB5}" type="sibTrans" cxnId="{BB9830DF-91A6-4A03-B13D-C389ED3B6A4A}">
      <dgm:prSet/>
      <dgm:spPr/>
      <dgm:t>
        <a:bodyPr/>
        <a:lstStyle/>
        <a:p>
          <a:endParaRPr lang="en-IN"/>
        </a:p>
      </dgm:t>
    </dgm:pt>
    <dgm:pt modelId="{A0B843C8-B320-4648-9AB2-74E9582D5DF4}">
      <dgm:prSet/>
      <dgm:spPr/>
      <dgm:t>
        <a:bodyPr/>
        <a:lstStyle/>
        <a:p>
          <a:r>
            <a:rPr lang="en-US" b="1" dirty="0">
              <a:solidFill>
                <a:schemeClr val="tx1"/>
              </a:solidFill>
            </a:rPr>
            <a:t>High battery drain:</a:t>
          </a:r>
          <a:r>
            <a:rPr lang="en-US" dirty="0">
              <a:solidFill>
                <a:schemeClr val="tx1"/>
              </a:solidFill>
            </a:rPr>
            <a:t> Continuous monitoring and background processes may discourage long-term use (Doherty and Doherty, 2018).</a:t>
          </a:r>
          <a:endParaRPr lang="en-IN" dirty="0">
            <a:solidFill>
              <a:schemeClr val="tx1"/>
            </a:solidFill>
          </a:endParaRPr>
        </a:p>
      </dgm:t>
    </dgm:pt>
    <dgm:pt modelId="{B9585D17-716C-4609-844B-647EFB296901}" type="parTrans" cxnId="{9C8533F7-3BC6-475C-8A7E-C0CC2FE9B0D2}">
      <dgm:prSet/>
      <dgm:spPr/>
      <dgm:t>
        <a:bodyPr/>
        <a:lstStyle/>
        <a:p>
          <a:endParaRPr lang="en-IN"/>
        </a:p>
      </dgm:t>
    </dgm:pt>
    <dgm:pt modelId="{011B876A-E4F9-428C-AC8E-5E391DB9ACDC}" type="sibTrans" cxnId="{9C8533F7-3BC6-475C-8A7E-C0CC2FE9B0D2}">
      <dgm:prSet/>
      <dgm:spPr/>
      <dgm:t>
        <a:bodyPr/>
        <a:lstStyle/>
        <a:p>
          <a:endParaRPr lang="en-IN"/>
        </a:p>
      </dgm:t>
    </dgm:pt>
    <dgm:pt modelId="{05A25E02-3647-40A0-9E37-09DDCA819720}">
      <dgm:prSet/>
      <dgm:spPr/>
      <dgm:t>
        <a:bodyPr/>
        <a:lstStyle/>
        <a:p>
          <a:r>
            <a:rPr lang="en-US" b="1" dirty="0">
              <a:solidFill>
                <a:schemeClr val="tx1"/>
              </a:solidFill>
            </a:rPr>
            <a:t>Internet dependence:</a:t>
          </a:r>
          <a:r>
            <a:rPr lang="en-US" dirty="0">
              <a:solidFill>
                <a:schemeClr val="tx1"/>
              </a:solidFill>
            </a:rPr>
            <a:t> AI processing and data syncing require stable internet access, which is not available to all young adults (Ofcom, 2023).</a:t>
          </a:r>
          <a:endParaRPr lang="en-IN" dirty="0">
            <a:solidFill>
              <a:schemeClr val="tx1"/>
            </a:solidFill>
          </a:endParaRPr>
        </a:p>
      </dgm:t>
    </dgm:pt>
    <dgm:pt modelId="{3F3F8389-2481-464C-8126-BB5AB85CD471}" type="parTrans" cxnId="{B7BFF385-AC4A-49AB-9CE0-D5FD68BCB6BB}">
      <dgm:prSet/>
      <dgm:spPr/>
      <dgm:t>
        <a:bodyPr/>
        <a:lstStyle/>
        <a:p>
          <a:endParaRPr lang="en-IN"/>
        </a:p>
      </dgm:t>
    </dgm:pt>
    <dgm:pt modelId="{432A2CD9-90A3-4969-9F56-CFFDB39CA445}" type="sibTrans" cxnId="{B7BFF385-AC4A-49AB-9CE0-D5FD68BCB6BB}">
      <dgm:prSet/>
      <dgm:spPr/>
      <dgm:t>
        <a:bodyPr/>
        <a:lstStyle/>
        <a:p>
          <a:endParaRPr lang="en-IN"/>
        </a:p>
      </dgm:t>
    </dgm:pt>
    <dgm:pt modelId="{1596793E-8A03-4E29-A04A-6F71C11E2B35}">
      <dgm:prSet/>
      <dgm:spPr/>
      <dgm:t>
        <a:bodyPr/>
        <a:lstStyle/>
        <a:p>
          <a:r>
            <a:rPr lang="en-US" b="1" dirty="0">
              <a:solidFill>
                <a:schemeClr val="tx1"/>
              </a:solidFill>
            </a:rPr>
            <a:t>Sensor limitations:</a:t>
          </a:r>
          <a:r>
            <a:rPr lang="en-US" dirty="0">
              <a:solidFill>
                <a:schemeClr val="tx1"/>
              </a:solidFill>
            </a:rPr>
            <a:t> Poor accuracy in light or movement detection may damage user trust and lead to disengagement (Firth et al., 2021).</a:t>
          </a:r>
          <a:endParaRPr lang="en-IN" dirty="0">
            <a:solidFill>
              <a:schemeClr val="tx1"/>
            </a:solidFill>
          </a:endParaRPr>
        </a:p>
      </dgm:t>
    </dgm:pt>
    <dgm:pt modelId="{1A8CDC1E-DA26-4A30-B4F0-307B37253859}" type="parTrans" cxnId="{95140602-0191-48E0-956D-6F06B7D166C7}">
      <dgm:prSet/>
      <dgm:spPr/>
      <dgm:t>
        <a:bodyPr/>
        <a:lstStyle/>
        <a:p>
          <a:endParaRPr lang="en-IN"/>
        </a:p>
      </dgm:t>
    </dgm:pt>
    <dgm:pt modelId="{637047E2-9407-4E09-98FF-E27523723194}" type="sibTrans" cxnId="{95140602-0191-48E0-956D-6F06B7D166C7}">
      <dgm:prSet/>
      <dgm:spPr/>
      <dgm:t>
        <a:bodyPr/>
        <a:lstStyle/>
        <a:p>
          <a:endParaRPr lang="en-IN"/>
        </a:p>
      </dgm:t>
    </dgm:pt>
    <dgm:pt modelId="{5735959E-8E3A-4FBE-A0CE-A28364D77AE9}" type="pres">
      <dgm:prSet presAssocID="{DBA9C17C-69DD-43F1-B2E1-3885D3517616}" presName="Name0" presStyleCnt="0">
        <dgm:presLayoutVars>
          <dgm:chPref val="3"/>
          <dgm:dir/>
          <dgm:animLvl val="lvl"/>
          <dgm:resizeHandles/>
        </dgm:presLayoutVars>
      </dgm:prSet>
      <dgm:spPr/>
    </dgm:pt>
    <dgm:pt modelId="{C022BEEE-2586-4960-B1D5-9B950BF8ABD2}" type="pres">
      <dgm:prSet presAssocID="{C823794C-2FA5-4D7A-BF49-1077181CC122}" presName="horFlow" presStyleCnt="0"/>
      <dgm:spPr/>
    </dgm:pt>
    <dgm:pt modelId="{F53B942F-0E36-4535-84B1-72DD083744A4}" type="pres">
      <dgm:prSet presAssocID="{C823794C-2FA5-4D7A-BF49-1077181CC122}" presName="bigChev" presStyleLbl="node1" presStyleIdx="0" presStyleCnt="4" custScaleX="224398"/>
      <dgm:spPr/>
    </dgm:pt>
    <dgm:pt modelId="{404C5E28-D6A9-4FD9-B411-E2FCE5893F08}" type="pres">
      <dgm:prSet presAssocID="{C823794C-2FA5-4D7A-BF49-1077181CC122}" presName="vSp" presStyleCnt="0"/>
      <dgm:spPr/>
    </dgm:pt>
    <dgm:pt modelId="{26D94934-A7F6-426E-BAC9-051FB0663AFD}" type="pres">
      <dgm:prSet presAssocID="{A0B843C8-B320-4648-9AB2-74E9582D5DF4}" presName="horFlow" presStyleCnt="0"/>
      <dgm:spPr/>
    </dgm:pt>
    <dgm:pt modelId="{F01C4345-1613-459C-AE84-86B31B8DCD29}" type="pres">
      <dgm:prSet presAssocID="{A0B843C8-B320-4648-9AB2-74E9582D5DF4}" presName="bigChev" presStyleLbl="node1" presStyleIdx="1" presStyleCnt="4" custScaleX="228008" custScaleY="101185" custLinFactNeighborX="-860" custLinFactNeighborY="-4364"/>
      <dgm:spPr/>
    </dgm:pt>
    <dgm:pt modelId="{7BD48B25-89FA-4E2D-8CDF-96A42FD1E374}" type="pres">
      <dgm:prSet presAssocID="{A0B843C8-B320-4648-9AB2-74E9582D5DF4}" presName="vSp" presStyleCnt="0"/>
      <dgm:spPr/>
    </dgm:pt>
    <dgm:pt modelId="{05079BCB-1E6D-4B40-8EE0-4C7895572517}" type="pres">
      <dgm:prSet presAssocID="{05A25E02-3647-40A0-9E37-09DDCA819720}" presName="horFlow" presStyleCnt="0"/>
      <dgm:spPr/>
    </dgm:pt>
    <dgm:pt modelId="{7E4E80C0-7134-4D84-B253-2A75528FDE35}" type="pres">
      <dgm:prSet presAssocID="{05A25E02-3647-40A0-9E37-09DDCA819720}" presName="bigChev" presStyleLbl="node1" presStyleIdx="2" presStyleCnt="4" custScaleX="229517"/>
      <dgm:spPr/>
    </dgm:pt>
    <dgm:pt modelId="{FA34563B-83D0-4E80-8E73-4BE40C0C0390}" type="pres">
      <dgm:prSet presAssocID="{05A25E02-3647-40A0-9E37-09DDCA819720}" presName="vSp" presStyleCnt="0"/>
      <dgm:spPr/>
    </dgm:pt>
    <dgm:pt modelId="{CA69103F-82A6-442F-A6C4-500FE9FA0D7D}" type="pres">
      <dgm:prSet presAssocID="{1596793E-8A03-4E29-A04A-6F71C11E2B35}" presName="horFlow" presStyleCnt="0"/>
      <dgm:spPr/>
    </dgm:pt>
    <dgm:pt modelId="{3149123C-FD58-4FDB-B786-B1618E768319}" type="pres">
      <dgm:prSet presAssocID="{1596793E-8A03-4E29-A04A-6F71C11E2B35}" presName="bigChev" presStyleLbl="node1" presStyleIdx="3" presStyleCnt="4" custScaleX="228093"/>
      <dgm:spPr/>
    </dgm:pt>
  </dgm:ptLst>
  <dgm:cxnLst>
    <dgm:cxn modelId="{95140602-0191-48E0-956D-6F06B7D166C7}" srcId="{DBA9C17C-69DD-43F1-B2E1-3885D3517616}" destId="{1596793E-8A03-4E29-A04A-6F71C11E2B35}" srcOrd="3" destOrd="0" parTransId="{1A8CDC1E-DA26-4A30-B4F0-307B37253859}" sibTransId="{637047E2-9407-4E09-98FF-E27523723194}"/>
    <dgm:cxn modelId="{28336B22-67F1-44C4-9528-D085F63180E9}" type="presOf" srcId="{05A25E02-3647-40A0-9E37-09DDCA819720}" destId="{7E4E80C0-7134-4D84-B253-2A75528FDE35}" srcOrd="0" destOrd="0" presId="urn:microsoft.com/office/officeart/2005/8/layout/lProcess3"/>
    <dgm:cxn modelId="{98412D33-9556-42C3-89A6-7D2463C4B6A7}" type="presOf" srcId="{1596793E-8A03-4E29-A04A-6F71C11E2B35}" destId="{3149123C-FD58-4FDB-B786-B1618E768319}" srcOrd="0" destOrd="0" presId="urn:microsoft.com/office/officeart/2005/8/layout/lProcess3"/>
    <dgm:cxn modelId="{16055A59-7848-47DA-885A-D49068531FB6}" type="presOf" srcId="{C823794C-2FA5-4D7A-BF49-1077181CC122}" destId="{F53B942F-0E36-4535-84B1-72DD083744A4}" srcOrd="0" destOrd="0" presId="urn:microsoft.com/office/officeart/2005/8/layout/lProcess3"/>
    <dgm:cxn modelId="{B7BFF385-AC4A-49AB-9CE0-D5FD68BCB6BB}" srcId="{DBA9C17C-69DD-43F1-B2E1-3885D3517616}" destId="{05A25E02-3647-40A0-9E37-09DDCA819720}" srcOrd="2" destOrd="0" parTransId="{3F3F8389-2481-464C-8126-BB5AB85CD471}" sibTransId="{432A2CD9-90A3-4969-9F56-CFFDB39CA445}"/>
    <dgm:cxn modelId="{FFAE29C5-D092-477F-9387-BDBF82922BDE}" type="presOf" srcId="{DBA9C17C-69DD-43F1-B2E1-3885D3517616}" destId="{5735959E-8E3A-4FBE-A0CE-A28364D77AE9}" srcOrd="0" destOrd="0" presId="urn:microsoft.com/office/officeart/2005/8/layout/lProcess3"/>
    <dgm:cxn modelId="{CE1D83CC-A7E4-47A9-9002-9535D0F65348}" type="presOf" srcId="{A0B843C8-B320-4648-9AB2-74E9582D5DF4}" destId="{F01C4345-1613-459C-AE84-86B31B8DCD29}" srcOrd="0" destOrd="0" presId="urn:microsoft.com/office/officeart/2005/8/layout/lProcess3"/>
    <dgm:cxn modelId="{BB9830DF-91A6-4A03-B13D-C389ED3B6A4A}" srcId="{DBA9C17C-69DD-43F1-B2E1-3885D3517616}" destId="{C823794C-2FA5-4D7A-BF49-1077181CC122}" srcOrd="0" destOrd="0" parTransId="{08E07171-ABEB-4D36-BAD1-CA5E057CA7AD}" sibTransId="{CDDE2BF2-6CBC-4644-A8FC-B5ACF9128FB5}"/>
    <dgm:cxn modelId="{9C8533F7-3BC6-475C-8A7E-C0CC2FE9B0D2}" srcId="{DBA9C17C-69DD-43F1-B2E1-3885D3517616}" destId="{A0B843C8-B320-4648-9AB2-74E9582D5DF4}" srcOrd="1" destOrd="0" parTransId="{B9585D17-716C-4609-844B-647EFB296901}" sibTransId="{011B876A-E4F9-428C-AC8E-5E391DB9ACDC}"/>
    <dgm:cxn modelId="{73EEBA57-3B57-417B-9D88-80C57E70E59D}" type="presParOf" srcId="{5735959E-8E3A-4FBE-A0CE-A28364D77AE9}" destId="{C022BEEE-2586-4960-B1D5-9B950BF8ABD2}" srcOrd="0" destOrd="0" presId="urn:microsoft.com/office/officeart/2005/8/layout/lProcess3"/>
    <dgm:cxn modelId="{8E189D06-1947-4A5E-9A00-E33134631F01}" type="presParOf" srcId="{C022BEEE-2586-4960-B1D5-9B950BF8ABD2}" destId="{F53B942F-0E36-4535-84B1-72DD083744A4}" srcOrd="0" destOrd="0" presId="urn:microsoft.com/office/officeart/2005/8/layout/lProcess3"/>
    <dgm:cxn modelId="{B9A654E3-EDF7-4E95-952F-58A652CA12CA}" type="presParOf" srcId="{5735959E-8E3A-4FBE-A0CE-A28364D77AE9}" destId="{404C5E28-D6A9-4FD9-B411-E2FCE5893F08}" srcOrd="1" destOrd="0" presId="urn:microsoft.com/office/officeart/2005/8/layout/lProcess3"/>
    <dgm:cxn modelId="{C58E6F36-C288-49F5-96A9-AE20E73FD704}" type="presParOf" srcId="{5735959E-8E3A-4FBE-A0CE-A28364D77AE9}" destId="{26D94934-A7F6-426E-BAC9-051FB0663AFD}" srcOrd="2" destOrd="0" presId="urn:microsoft.com/office/officeart/2005/8/layout/lProcess3"/>
    <dgm:cxn modelId="{7E9EA437-9612-483B-A68F-B077ADD91D44}" type="presParOf" srcId="{26D94934-A7F6-426E-BAC9-051FB0663AFD}" destId="{F01C4345-1613-459C-AE84-86B31B8DCD29}" srcOrd="0" destOrd="0" presId="urn:microsoft.com/office/officeart/2005/8/layout/lProcess3"/>
    <dgm:cxn modelId="{55283D8F-2E79-4881-8035-DD06E44E8CA2}" type="presParOf" srcId="{5735959E-8E3A-4FBE-A0CE-A28364D77AE9}" destId="{7BD48B25-89FA-4E2D-8CDF-96A42FD1E374}" srcOrd="3" destOrd="0" presId="urn:microsoft.com/office/officeart/2005/8/layout/lProcess3"/>
    <dgm:cxn modelId="{C0D2675C-8043-4483-9A09-2650E069AB3B}" type="presParOf" srcId="{5735959E-8E3A-4FBE-A0CE-A28364D77AE9}" destId="{05079BCB-1E6D-4B40-8EE0-4C7895572517}" srcOrd="4" destOrd="0" presId="urn:microsoft.com/office/officeart/2005/8/layout/lProcess3"/>
    <dgm:cxn modelId="{AD230B64-2B9E-4F6F-8D56-545351CBEC5A}" type="presParOf" srcId="{05079BCB-1E6D-4B40-8EE0-4C7895572517}" destId="{7E4E80C0-7134-4D84-B253-2A75528FDE35}" srcOrd="0" destOrd="0" presId="urn:microsoft.com/office/officeart/2005/8/layout/lProcess3"/>
    <dgm:cxn modelId="{54B6E31E-49DD-40FE-8ADB-F4EF4E997732}" type="presParOf" srcId="{5735959E-8E3A-4FBE-A0CE-A28364D77AE9}" destId="{FA34563B-83D0-4E80-8E73-4BE40C0C0390}" srcOrd="5" destOrd="0" presId="urn:microsoft.com/office/officeart/2005/8/layout/lProcess3"/>
    <dgm:cxn modelId="{54C222B4-26DA-4CA0-A29F-4DFC1E337EDD}" type="presParOf" srcId="{5735959E-8E3A-4FBE-A0CE-A28364D77AE9}" destId="{CA69103F-82A6-442F-A6C4-500FE9FA0D7D}" srcOrd="6" destOrd="0" presId="urn:microsoft.com/office/officeart/2005/8/layout/lProcess3"/>
    <dgm:cxn modelId="{F45BC412-9DDB-47A7-9990-61A450006C91}" type="presParOf" srcId="{CA69103F-82A6-442F-A6C4-500FE9FA0D7D}" destId="{3149123C-FD58-4FDB-B786-B1618E768319}"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3B942F-0E36-4535-84B1-72DD083744A4}">
      <dsp:nvSpPr>
        <dsp:cNvPr id="0" name=""/>
        <dsp:cNvSpPr/>
      </dsp:nvSpPr>
      <dsp:spPr>
        <a:xfrm>
          <a:off x="234869" y="2376"/>
          <a:ext cx="5720978"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Device variation:</a:t>
          </a:r>
          <a:r>
            <a:rPr lang="en-US" sz="1800" kern="1200" dirty="0">
              <a:solidFill>
                <a:schemeClr val="tx1"/>
              </a:solidFill>
            </a:rPr>
            <a:t> Different sensors, operating systems and screen </a:t>
          </a:r>
          <a:r>
            <a:rPr lang="en-US" sz="1800" kern="1200" dirty="0" err="1">
              <a:solidFill>
                <a:schemeClr val="tx1"/>
              </a:solidFill>
            </a:rPr>
            <a:t>behaviours</a:t>
          </a:r>
          <a:r>
            <a:rPr lang="en-US" sz="1800" kern="1200" dirty="0">
              <a:solidFill>
                <a:schemeClr val="tx1"/>
              </a:solidFill>
            </a:rPr>
            <a:t> lead to inconsistent tracking accuracy and user experience (Firth et al., 2021).</a:t>
          </a:r>
          <a:endParaRPr lang="en-IN" sz="1800" kern="1200" dirty="0">
            <a:solidFill>
              <a:schemeClr val="tx1"/>
            </a:solidFill>
          </a:endParaRPr>
        </a:p>
      </dsp:txBody>
      <dsp:txXfrm>
        <a:off x="744765" y="2376"/>
        <a:ext cx="4701187" cy="1019791"/>
      </dsp:txXfrm>
    </dsp:sp>
    <dsp:sp modelId="{F01C4345-1613-459C-AE84-86B31B8DCD29}">
      <dsp:nvSpPr>
        <dsp:cNvPr id="0" name=""/>
        <dsp:cNvSpPr/>
      </dsp:nvSpPr>
      <dsp:spPr>
        <a:xfrm>
          <a:off x="212943" y="1120434"/>
          <a:ext cx="5813014" cy="103187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High battery drain:</a:t>
          </a:r>
          <a:r>
            <a:rPr lang="en-US" sz="1900" kern="1200" dirty="0">
              <a:solidFill>
                <a:schemeClr val="tx1"/>
              </a:solidFill>
            </a:rPr>
            <a:t> Continuous monitoring and background processes may discourage long-term use (Doherty and Doherty, 2018).</a:t>
          </a:r>
          <a:endParaRPr lang="en-IN" sz="1900" kern="1200" dirty="0">
            <a:solidFill>
              <a:schemeClr val="tx1"/>
            </a:solidFill>
          </a:endParaRPr>
        </a:p>
      </dsp:txBody>
      <dsp:txXfrm>
        <a:off x="728881" y="1120434"/>
        <a:ext cx="4781139" cy="1031875"/>
      </dsp:txXfrm>
    </dsp:sp>
    <dsp:sp modelId="{7E4E80C0-7134-4D84-B253-2A75528FDE35}">
      <dsp:nvSpPr>
        <dsp:cNvPr id="0" name=""/>
        <dsp:cNvSpPr/>
      </dsp:nvSpPr>
      <dsp:spPr>
        <a:xfrm>
          <a:off x="234869" y="2339585"/>
          <a:ext cx="5851486"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Internet dependence:</a:t>
          </a:r>
          <a:r>
            <a:rPr lang="en-US" sz="1900" kern="1200" dirty="0">
              <a:solidFill>
                <a:schemeClr val="tx1"/>
              </a:solidFill>
            </a:rPr>
            <a:t> AI processing and data syncing require stable internet access, which is not available to all young adults (Ofcom, 2023).</a:t>
          </a:r>
          <a:endParaRPr lang="en-IN" sz="1900" kern="1200" dirty="0">
            <a:solidFill>
              <a:schemeClr val="tx1"/>
            </a:solidFill>
          </a:endParaRPr>
        </a:p>
      </dsp:txBody>
      <dsp:txXfrm>
        <a:off x="744765" y="2339585"/>
        <a:ext cx="4831695" cy="1019791"/>
      </dsp:txXfrm>
    </dsp:sp>
    <dsp:sp modelId="{3149123C-FD58-4FDB-B786-B1618E768319}">
      <dsp:nvSpPr>
        <dsp:cNvPr id="0" name=""/>
        <dsp:cNvSpPr/>
      </dsp:nvSpPr>
      <dsp:spPr>
        <a:xfrm>
          <a:off x="234869" y="3502147"/>
          <a:ext cx="5815181"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Sensor limitations:</a:t>
          </a:r>
          <a:r>
            <a:rPr lang="en-US" sz="1900" kern="1200" dirty="0">
              <a:solidFill>
                <a:schemeClr val="tx1"/>
              </a:solidFill>
            </a:rPr>
            <a:t> Poor accuracy in light or movement detection may damage user trust and lead to disengagement (Firth et al., 2021).</a:t>
          </a:r>
          <a:endParaRPr lang="en-IN" sz="1900" kern="1200" dirty="0">
            <a:solidFill>
              <a:schemeClr val="tx1"/>
            </a:solidFill>
          </a:endParaRPr>
        </a:p>
      </dsp:txBody>
      <dsp:txXfrm>
        <a:off x="744765" y="3502147"/>
        <a:ext cx="4795390" cy="1019791"/>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9602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7EEED-F104-8AED-7164-0DB2CCB431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D1C8AA-4819-7788-2C38-8FC4321E7AE1}"/>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50399142-6DAD-640F-E3E6-8800478BEBC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B6E7EAF-E4F2-40AC-476F-9C0500C06CB6}"/>
              </a:ext>
            </a:extLst>
          </p:cNvPr>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147966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PTIST_MA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3.jp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8.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4.jpg"/><Relationship Id="rId7" Type="http://schemas.openxmlformats.org/officeDocument/2006/relationships/diagramData" Target="../diagrams/data1.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4.png"/><Relationship Id="rId11" Type="http://schemas.microsoft.com/office/2007/relationships/diagramDrawing" Target="../diagrams/drawing1.xml"/><Relationship Id="rId5" Type="http://schemas.openxmlformats.org/officeDocument/2006/relationships/image" Target="../media/image9.png"/><Relationship Id="rId10" Type="http://schemas.openxmlformats.org/officeDocument/2006/relationships/diagramColors" Target="../diagrams/colors1.xml"/><Relationship Id="rId4" Type="http://schemas.openxmlformats.org/officeDocument/2006/relationships/image" Target="../media/image19.png"/><Relationship Id="rId9"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20.png"/><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4.jpg"/><Relationship Id="rId7"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22.pn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6.jpeg"/><Relationship Id="rId5" Type="http://schemas.openxmlformats.org/officeDocument/2006/relationships/image" Target="../media/image14.png"/><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7.jpeg"/><Relationship Id="rId5" Type="http://schemas.openxmlformats.org/officeDocument/2006/relationships/image" Target="../media/image15.png"/><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7.png"/><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61856"/>
        </a:solidFill>
        <a:effectLst/>
      </p:bgPr>
    </p:bg>
    <p:spTree>
      <p:nvGrpSpPr>
        <p:cNvPr id="1" name=""/>
        <p:cNvGrpSpPr/>
        <p:nvPr/>
      </p:nvGrpSpPr>
      <p:grpSpPr>
        <a:xfrm>
          <a:off x="0" y="0"/>
          <a:ext cx="0" cy="0"/>
          <a:chOff x="0" y="0"/>
          <a:chExt cx="0" cy="0"/>
        </a:xfrm>
      </p:grpSpPr>
      <p:pic>
        <p:nvPicPr>
          <p:cNvPr id="3" name="Image 1" descr="https://kimi-img.moonshot.cn/pub/slides/slides_tmpl/image/25-09-02-15:07:43-d2r9ffpe3tpg8rchv42g.png"/>
          <p:cNvPicPr>
            <a:picLocks noChangeAspect="1"/>
          </p:cNvPicPr>
          <p:nvPr/>
        </p:nvPicPr>
        <p:blipFill>
          <a:blip r:embed="rId3"/>
          <a:srcRect l="-1978" t="-5034" r="-1381" b="-4457"/>
          <a:stretch/>
        </p:blipFill>
        <p:spPr>
          <a:xfrm>
            <a:off x="-2753708" y="194927"/>
            <a:ext cx="6079756" cy="4500879"/>
          </a:xfrm>
          <a:prstGeom prst="rect">
            <a:avLst/>
          </a:prstGeom>
        </p:spPr>
      </p:pic>
      <p:sp>
        <p:nvSpPr>
          <p:cNvPr id="5" name="Text 0"/>
          <p:cNvSpPr/>
          <p:nvPr/>
        </p:nvSpPr>
        <p:spPr>
          <a:xfrm>
            <a:off x="7023100" y="1849571"/>
            <a:ext cx="3856652" cy="3424527"/>
          </a:xfrm>
          <a:prstGeom prst="rect">
            <a:avLst/>
          </a:prstGeom>
          <a:noFill/>
          <a:ln/>
        </p:spPr>
        <p:txBody>
          <a:bodyPr wrap="square" lIns="99695" tIns="49784" rIns="99695" bIns="49784" rtlCol="0" anchor="t">
            <a:spAutoFit/>
          </a:bodyPr>
          <a:lstStyle/>
          <a:p>
            <a:pPr>
              <a:lnSpc>
                <a:spcPct val="100000"/>
              </a:lnSpc>
            </a:pPr>
            <a:r>
              <a:rPr lang="en-US" sz="5400" dirty="0">
                <a:solidFill>
                  <a:srgbClr val="FFFFFF"/>
                </a:solidFill>
                <a:latin typeface="Arial" panose="020B0604020202020204" pitchFamily="34" charset="0"/>
                <a:ea typeface="MiSans" pitchFamily="34" charset="-122"/>
                <a:cs typeface="Arial" panose="020B0604020202020204" pitchFamily="34" charset="0"/>
              </a:rPr>
              <a:t>Digital Sleep Hygiene for 18–25s</a:t>
            </a:r>
            <a:endParaRPr lang="en-US" sz="1600" dirty="0">
              <a:latin typeface="Arial" panose="020B0604020202020204" pitchFamily="34" charset="0"/>
              <a:cs typeface="Arial" panose="020B0604020202020204" pitchFamily="34" charset="0"/>
            </a:endParaRPr>
          </a:p>
        </p:txBody>
      </p:sp>
      <p:sp>
        <p:nvSpPr>
          <p:cNvPr id="12" name="Text 1"/>
          <p:cNvSpPr/>
          <p:nvPr/>
        </p:nvSpPr>
        <p:spPr>
          <a:xfrm>
            <a:off x="4277360" y="4539615"/>
            <a:ext cx="1825625" cy="338554"/>
          </a:xfrm>
          <a:prstGeom prst="rect">
            <a:avLst/>
          </a:prstGeom>
          <a:noFill/>
          <a:ln/>
        </p:spPr>
        <p:txBody>
          <a:bodyPr wrap="square" lIns="91440" tIns="45720" rIns="91440" bIns="4572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4" name="Text 3"/>
          <p:cNvSpPr/>
          <p:nvPr/>
        </p:nvSpPr>
        <p:spPr>
          <a:xfrm>
            <a:off x="3938270" y="4526915"/>
            <a:ext cx="311150" cy="337185"/>
          </a:xfrm>
          <a:prstGeom prst="rect">
            <a:avLst/>
          </a:prstGeom>
          <a:noFill/>
          <a:ln/>
        </p:spPr>
        <p:txBody>
          <a:bodyPr wrap="square" lIns="45720" tIns="91440" rIns="91440" bIns="45720" rtlCol="0" anchor="ct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5" name="Text 4"/>
          <p:cNvSpPr/>
          <p:nvPr/>
        </p:nvSpPr>
        <p:spPr>
          <a:xfrm>
            <a:off x="6458585" y="4539615"/>
            <a:ext cx="1951990" cy="338554"/>
          </a:xfrm>
          <a:prstGeom prst="rect">
            <a:avLst/>
          </a:prstGeom>
          <a:noFill/>
          <a:ln/>
        </p:spPr>
        <p:txBody>
          <a:bodyPr wrap="square" lIns="91440" tIns="45720" rIns="91440" bIns="4572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7" name="Text 6"/>
          <p:cNvSpPr/>
          <p:nvPr/>
        </p:nvSpPr>
        <p:spPr>
          <a:xfrm>
            <a:off x="6095365" y="4534535"/>
            <a:ext cx="354330" cy="328295"/>
          </a:xfrm>
          <a:prstGeom prst="rect">
            <a:avLst/>
          </a:prstGeom>
          <a:noFill/>
          <a:ln/>
        </p:spPr>
        <p:txBody>
          <a:bodyPr wrap="square" lIns="45720" tIns="91440" rIns="91440" bIns="45720" rtlCol="0" anchor="ctr"/>
          <a:lstStyle/>
          <a:p>
            <a:pPr>
              <a:lnSpc>
                <a:spcPct val="100000"/>
              </a:lnSpc>
            </a:pPr>
            <a:endParaRPr lang="en-US" sz="1600" dirty="0">
              <a:latin typeface="Arial" panose="020B0604020202020204" pitchFamily="34" charset="0"/>
              <a:cs typeface="Arial" panose="020B0604020202020204" pitchFamily="34" charset="0"/>
            </a:endParaRPr>
          </a:p>
        </p:txBody>
      </p:sp>
      <p:pic>
        <p:nvPicPr>
          <p:cNvPr id="18" name="Image 9" descr="https://kimi-img.moonshot.cn/pub/slides/slides_tmpl/image/25-09-02-15:07:43-d2r9ffpe3tpg8rchv43g.png"/>
          <p:cNvPicPr>
            <a:picLocks noChangeAspect="1"/>
          </p:cNvPicPr>
          <p:nvPr/>
        </p:nvPicPr>
        <p:blipFill>
          <a:blip r:embed="rId4"/>
          <a:stretch>
            <a:fillRect/>
          </a:stretch>
        </p:blipFill>
        <p:spPr>
          <a:xfrm rot="5400000">
            <a:off x="1363345" y="769620"/>
            <a:ext cx="635000" cy="1205865"/>
          </a:xfrm>
          <a:prstGeom prst="rect">
            <a:avLst/>
          </a:prstGeom>
        </p:spPr>
      </p:pic>
      <p:pic>
        <p:nvPicPr>
          <p:cNvPr id="19" name="Image 10" descr="https://kimi-img.moonshot.cn/pub/slides/slides_tmpl/image/25-09-02-15:07:43-d2r9ffpe3tpg8rchv43g.png"/>
          <p:cNvPicPr>
            <a:picLocks noChangeAspect="1"/>
          </p:cNvPicPr>
          <p:nvPr/>
        </p:nvPicPr>
        <p:blipFill>
          <a:blip r:embed="rId4"/>
          <a:stretch>
            <a:fillRect/>
          </a:stretch>
        </p:blipFill>
        <p:spPr>
          <a:xfrm rot="5400000">
            <a:off x="11271567" y="-285433"/>
            <a:ext cx="635000" cy="1205865"/>
          </a:xfrm>
          <a:prstGeom prst="rect">
            <a:avLst/>
          </a:prstGeom>
        </p:spPr>
      </p:pic>
      <p:pic>
        <p:nvPicPr>
          <p:cNvPr id="1030" name="Picture 6" descr="Stages Sleep Stock Illustrations – 179 Stages Sleep Stock Illustrations ...">
            <a:extLst>
              <a:ext uri="{FF2B5EF4-FFF2-40B4-BE49-F238E27FC236}">
                <a16:creationId xmlns:a16="http://schemas.microsoft.com/office/drawing/2014/main" id="{3F99CA36-0246-BC19-E39A-4483125531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667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B43F395-108C-55A7-526B-93CD221C9B7C}"/>
              </a:ext>
            </a:extLst>
          </p:cNvPr>
          <p:cNvSpPr txBox="1"/>
          <p:nvPr/>
        </p:nvSpPr>
        <p:spPr>
          <a:xfrm>
            <a:off x="8865384" y="6481286"/>
            <a:ext cx="3326616" cy="369332"/>
          </a:xfrm>
          <a:prstGeom prst="rect">
            <a:avLst/>
          </a:prstGeom>
          <a:noFill/>
        </p:spPr>
        <p:txBody>
          <a:bodyPr wrap="none" rtlCol="0">
            <a:spAutoFit/>
          </a:bodyPr>
          <a:lstStyle/>
          <a:p>
            <a:r>
              <a:rPr lang="en-GB" dirty="0">
                <a:solidFill>
                  <a:schemeClr val="bg1"/>
                </a:solidFill>
                <a:latin typeface="Arial" panose="020B0604020202020204" pitchFamily="34" charset="0"/>
                <a:cs typeface="Arial" panose="020B0604020202020204" pitchFamily="34" charset="0"/>
              </a:rPr>
              <a:t>NAME: Akash Baria (2428541)</a:t>
            </a:r>
            <a:endParaRPr lang="en-IN"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FF5F2A1-E662-415E-0BAF-A14EB2D1EF1B}"/>
              </a:ext>
            </a:extLst>
          </p:cNvPr>
          <p:cNvSpPr txBox="1"/>
          <p:nvPr/>
        </p:nvSpPr>
        <p:spPr>
          <a:xfrm>
            <a:off x="6731371" y="-36444"/>
            <a:ext cx="2890535" cy="707886"/>
          </a:xfrm>
          <a:prstGeom prst="rect">
            <a:avLst/>
          </a:prstGeom>
          <a:noFill/>
        </p:spPr>
        <p:txBody>
          <a:bodyPr wrap="none" rtlCol="0">
            <a:spAutoFit/>
          </a:bodyPr>
          <a:lstStyle/>
          <a:p>
            <a:r>
              <a:rPr lang="en-GB" sz="4000" dirty="0">
                <a:solidFill>
                  <a:schemeClr val="bg1"/>
                </a:solidFill>
                <a:latin typeface="Arial" panose="020B0604020202020204" pitchFamily="34" charset="0"/>
                <a:cs typeface="Arial" panose="020B0604020202020204" pitchFamily="34" charset="0"/>
              </a:rPr>
              <a:t>SECTION 3</a:t>
            </a:r>
            <a:endParaRPr lang="en-IN" sz="40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1252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0767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12407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0181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9195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1530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3940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6404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40964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4430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8054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2">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8000"/>
          </a:blip>
          <a:srcRect l="2170" t="10337" r="2041" b="10761"/>
          <a:stretch/>
        </p:blipFill>
        <p:spPr>
          <a:xfrm>
            <a:off x="0" y="0"/>
            <a:ext cx="12191365" cy="6858000"/>
          </a:xfrm>
          <a:prstGeom prst="rect">
            <a:avLst/>
          </a:prstGeom>
        </p:spPr>
      </p:pic>
      <p:pic>
        <p:nvPicPr>
          <p:cNvPr id="3" name="Image 1" descr="https://kimi-img.moonshot.cn/pub/slides/slides_tmpl/image/25-09-02-15:07:44-d2r9fg1e3tpg8rchv460.png"/>
          <p:cNvPicPr>
            <a:picLocks noChangeAspect="1"/>
          </p:cNvPicPr>
          <p:nvPr/>
        </p:nvPicPr>
        <p:blipFill>
          <a:blip r:embed="rId4"/>
          <a:stretch>
            <a:fillRect/>
          </a:stretch>
        </p:blipFill>
        <p:spPr>
          <a:xfrm>
            <a:off x="9066530" y="2098675"/>
            <a:ext cx="2519045" cy="3339465"/>
          </a:xfrm>
          <a:prstGeom prst="rect">
            <a:avLst/>
          </a:prstGeom>
        </p:spPr>
      </p:pic>
      <p:pic>
        <p:nvPicPr>
          <p:cNvPr id="4" name="Image 2" descr="https://kimi-img.moonshot.cn/pub/slides/slides_tmpl/image/25-09-02-15:07:44-d2r9fg1e3tpg8rchv460.png"/>
          <p:cNvPicPr>
            <a:picLocks noChangeAspect="1"/>
          </p:cNvPicPr>
          <p:nvPr/>
        </p:nvPicPr>
        <p:blipFill>
          <a:blip r:embed="rId4"/>
          <a:stretch>
            <a:fillRect/>
          </a:stretch>
        </p:blipFill>
        <p:spPr>
          <a:xfrm>
            <a:off x="3587115" y="2098675"/>
            <a:ext cx="2519045" cy="3339465"/>
          </a:xfrm>
          <a:prstGeom prst="rect">
            <a:avLst/>
          </a:prstGeom>
        </p:spPr>
      </p:pic>
      <p:pic>
        <p:nvPicPr>
          <p:cNvPr id="5" name="Image 3" descr="https://kimi-img.moonshot.cn/pub/slides/slides_tmpl/image/25-09-02-15:07:44-d2r9fg1e3tpg8rchv470.png"/>
          <p:cNvPicPr>
            <a:picLocks noChangeAspect="1"/>
          </p:cNvPicPr>
          <p:nvPr/>
        </p:nvPicPr>
        <p:blipFill>
          <a:blip r:embed="rId5"/>
          <a:stretch>
            <a:fillRect/>
          </a:stretch>
        </p:blipFill>
        <p:spPr>
          <a:xfrm>
            <a:off x="6339840" y="2098675"/>
            <a:ext cx="2519045" cy="3339465"/>
          </a:xfrm>
          <a:prstGeom prst="rect">
            <a:avLst/>
          </a:prstGeom>
        </p:spPr>
      </p:pic>
      <p:pic>
        <p:nvPicPr>
          <p:cNvPr id="6" name="Image 4" descr="https://kimi-img.moonshot.cn/pub/slides/slides_tmpl/image/25-09-02-15:07:44-d2r9fg1e3tpg8rchv470.png"/>
          <p:cNvPicPr>
            <a:picLocks noChangeAspect="1"/>
          </p:cNvPicPr>
          <p:nvPr/>
        </p:nvPicPr>
        <p:blipFill>
          <a:blip r:embed="rId5"/>
          <a:stretch>
            <a:fillRect/>
          </a:stretch>
        </p:blipFill>
        <p:spPr>
          <a:xfrm>
            <a:off x="977265" y="2098675"/>
            <a:ext cx="2519045" cy="3339465"/>
          </a:xfrm>
          <a:prstGeom prst="rect">
            <a:avLst/>
          </a:prstGeom>
        </p:spPr>
      </p:pic>
      <p:pic>
        <p:nvPicPr>
          <p:cNvPr id="7" name="Image 5" descr="https://kimi-img.moonshot.cn/pub/slides/slides_tmpl/image/25-09-02-15:07:43-d2r9ffpe3tpg8rchv440.png"/>
          <p:cNvPicPr>
            <a:picLocks noChangeAspect="1"/>
          </p:cNvPicPr>
          <p:nvPr/>
        </p:nvPicPr>
        <p:blipFill>
          <a:blip r:embed="rId6"/>
          <a:stretch>
            <a:fillRect/>
          </a:stretch>
        </p:blipFill>
        <p:spPr>
          <a:xfrm>
            <a:off x="1637030" y="2298065"/>
            <a:ext cx="1028700" cy="1028700"/>
          </a:xfrm>
          <a:prstGeom prst="rect">
            <a:avLst/>
          </a:prstGeom>
        </p:spPr>
      </p:pic>
      <p:pic>
        <p:nvPicPr>
          <p:cNvPr id="8" name="Image 6" descr="https://kimi-img.moonshot.cn/pub/slides/slides_tmpl/image/25-09-02-15:07:44-d2r9fg1e3tpg8rchv46g.png"/>
          <p:cNvPicPr>
            <a:picLocks noChangeAspect="1"/>
          </p:cNvPicPr>
          <p:nvPr/>
        </p:nvPicPr>
        <p:blipFill>
          <a:blip r:embed="rId7"/>
          <a:srcRect/>
          <a:stretch/>
        </p:blipFill>
        <p:spPr>
          <a:xfrm>
            <a:off x="4254500" y="2298065"/>
            <a:ext cx="1028700" cy="1028700"/>
          </a:xfrm>
          <a:prstGeom prst="rect">
            <a:avLst/>
          </a:prstGeom>
        </p:spPr>
      </p:pic>
      <p:pic>
        <p:nvPicPr>
          <p:cNvPr id="9" name="Image 7" descr="https://kimi-img.moonshot.cn/pub/slides/slides_tmpl/image/25-09-02-15:07:43-d2r9ffpe3tpg8rchv440.png"/>
          <p:cNvPicPr>
            <a:picLocks noChangeAspect="1"/>
          </p:cNvPicPr>
          <p:nvPr/>
        </p:nvPicPr>
        <p:blipFill>
          <a:blip r:embed="rId6"/>
          <a:stretch>
            <a:fillRect/>
          </a:stretch>
        </p:blipFill>
        <p:spPr>
          <a:xfrm>
            <a:off x="6994525" y="2298065"/>
            <a:ext cx="1028700" cy="1028700"/>
          </a:xfrm>
          <a:prstGeom prst="rect">
            <a:avLst/>
          </a:prstGeom>
        </p:spPr>
      </p:pic>
      <p:pic>
        <p:nvPicPr>
          <p:cNvPr id="10" name="Image 8" descr="https://kimi-img.moonshot.cn/pub/slides/slides_tmpl/image/25-09-02-15:07:44-d2r9fg1e3tpg8rchv46g.png"/>
          <p:cNvPicPr>
            <a:picLocks noChangeAspect="1"/>
          </p:cNvPicPr>
          <p:nvPr/>
        </p:nvPicPr>
        <p:blipFill>
          <a:blip r:embed="rId7"/>
          <a:srcRect/>
          <a:stretch/>
        </p:blipFill>
        <p:spPr>
          <a:xfrm>
            <a:off x="9735185" y="2298065"/>
            <a:ext cx="1028700" cy="1028700"/>
          </a:xfrm>
          <a:prstGeom prst="rect">
            <a:avLst/>
          </a:prstGeom>
        </p:spPr>
      </p:pic>
      <p:pic>
        <p:nvPicPr>
          <p:cNvPr id="11" name="Image 9" descr="https://kimi-img.moonshot.cn/pub/slides/slides_tmpl/image/25-09-02-15:07:43-d2r9ffpe3tpg8rchv43g.png"/>
          <p:cNvPicPr>
            <a:picLocks noChangeAspect="1"/>
          </p:cNvPicPr>
          <p:nvPr/>
        </p:nvPicPr>
        <p:blipFill>
          <a:blip r:embed="rId8"/>
          <a:stretch>
            <a:fillRect/>
          </a:stretch>
        </p:blipFill>
        <p:spPr>
          <a:xfrm rot="5400000">
            <a:off x="7686675" y="664210"/>
            <a:ext cx="635000" cy="1205865"/>
          </a:xfrm>
          <a:prstGeom prst="rect">
            <a:avLst/>
          </a:prstGeom>
        </p:spPr>
      </p:pic>
      <p:pic>
        <p:nvPicPr>
          <p:cNvPr id="12" name="Image 10" descr="https://kimi-img.moonshot.cn/pub/slides/slides_tmpl/image/25-09-02-15:07:43-d2r9ffpe3tpg8rchv43g.png"/>
          <p:cNvPicPr>
            <a:picLocks noChangeAspect="1"/>
          </p:cNvPicPr>
          <p:nvPr/>
        </p:nvPicPr>
        <p:blipFill>
          <a:blip r:embed="rId8"/>
          <a:stretch>
            <a:fillRect/>
          </a:stretch>
        </p:blipFill>
        <p:spPr>
          <a:xfrm rot="16200000" flipH="1">
            <a:off x="3598545" y="664210"/>
            <a:ext cx="635000" cy="1205865"/>
          </a:xfrm>
          <a:prstGeom prst="rect">
            <a:avLst/>
          </a:prstGeom>
        </p:spPr>
      </p:pic>
      <p:sp>
        <p:nvSpPr>
          <p:cNvPr id="13" name="Text 0"/>
          <p:cNvSpPr/>
          <p:nvPr/>
        </p:nvSpPr>
        <p:spPr>
          <a:xfrm>
            <a:off x="4546600" y="969883"/>
            <a:ext cx="3098800" cy="615553"/>
          </a:xfrm>
          <a:prstGeom prst="rect">
            <a:avLst/>
          </a:prstGeom>
          <a:noFill/>
          <a:ln/>
        </p:spPr>
        <p:txBody>
          <a:bodyPr wrap="square" lIns="0" tIns="0" rIns="0" bIns="0" rtlCol="0" anchor="t">
            <a:spAutoFit/>
          </a:bodyPr>
          <a:lstStyle/>
          <a:p>
            <a:pPr>
              <a:lnSpc>
                <a:spcPct val="100000"/>
              </a:lnSpc>
            </a:pPr>
            <a:r>
              <a:rPr lang="en-US" sz="4000" dirty="0">
                <a:solidFill>
                  <a:srgbClr val="23212C"/>
                </a:solidFill>
                <a:latin typeface="Arial" panose="020B0604020202020204" pitchFamily="34" charset="0"/>
                <a:ea typeface="MiSans" pitchFamily="34" charset="-122"/>
                <a:cs typeface="Arial" panose="020B0604020202020204" pitchFamily="34" charset="0"/>
              </a:rPr>
              <a:t>CONTENTS</a:t>
            </a:r>
            <a:endParaRPr lang="en-US" sz="1600" dirty="0">
              <a:latin typeface="Arial" panose="020B0604020202020204" pitchFamily="34" charset="0"/>
              <a:cs typeface="Arial" panose="020B0604020202020204" pitchFamily="34" charset="0"/>
            </a:endParaRPr>
          </a:p>
        </p:txBody>
      </p:sp>
      <p:sp>
        <p:nvSpPr>
          <p:cNvPr id="14" name="Text 1"/>
          <p:cNvSpPr/>
          <p:nvPr/>
        </p:nvSpPr>
        <p:spPr>
          <a:xfrm>
            <a:off x="1905953"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5" name="Text 2"/>
          <p:cNvSpPr/>
          <p:nvPr/>
        </p:nvSpPr>
        <p:spPr>
          <a:xfrm>
            <a:off x="1246505" y="3735705"/>
            <a:ext cx="19094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Stakeholders &amp; Roles</a:t>
            </a:r>
            <a:endParaRPr lang="en-US" sz="1600" dirty="0">
              <a:latin typeface="Arial" panose="020B0604020202020204" pitchFamily="34" charset="0"/>
              <a:cs typeface="Arial" panose="020B0604020202020204" pitchFamily="34" charset="0"/>
            </a:endParaRPr>
          </a:p>
        </p:txBody>
      </p:sp>
      <p:sp>
        <p:nvSpPr>
          <p:cNvPr id="16" name="Text 3"/>
          <p:cNvSpPr/>
          <p:nvPr/>
        </p:nvSpPr>
        <p:spPr>
          <a:xfrm>
            <a:off x="4523423"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7" name="Text 4"/>
          <p:cNvSpPr/>
          <p:nvPr/>
        </p:nvSpPr>
        <p:spPr>
          <a:xfrm>
            <a:off x="3729355" y="3735705"/>
            <a:ext cx="2265045" cy="307777"/>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Barriers to Adoption</a:t>
            </a:r>
            <a:endParaRPr lang="en-US" sz="1600" dirty="0">
              <a:latin typeface="Arial" panose="020B0604020202020204" pitchFamily="34" charset="0"/>
              <a:cs typeface="Arial" panose="020B0604020202020204" pitchFamily="34" charset="0"/>
            </a:endParaRPr>
          </a:p>
        </p:txBody>
      </p:sp>
      <p:sp>
        <p:nvSpPr>
          <p:cNvPr id="18" name="Text 5"/>
          <p:cNvSpPr/>
          <p:nvPr/>
        </p:nvSpPr>
        <p:spPr>
          <a:xfrm>
            <a:off x="7263448"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19" name="Text 6"/>
          <p:cNvSpPr/>
          <p:nvPr/>
        </p:nvSpPr>
        <p:spPr>
          <a:xfrm>
            <a:off x="6468110" y="3735705"/>
            <a:ext cx="22650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Legal &amp; Ethical Duties</a:t>
            </a:r>
            <a:endParaRPr lang="en-US" sz="1600" dirty="0">
              <a:latin typeface="Arial" panose="020B0604020202020204" pitchFamily="34" charset="0"/>
              <a:cs typeface="Arial" panose="020B0604020202020204" pitchFamily="34" charset="0"/>
            </a:endParaRPr>
          </a:p>
        </p:txBody>
      </p:sp>
      <p:sp>
        <p:nvSpPr>
          <p:cNvPr id="20" name="Text 7"/>
          <p:cNvSpPr/>
          <p:nvPr/>
        </p:nvSpPr>
        <p:spPr>
          <a:xfrm>
            <a:off x="10004108"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1" name="Text 8"/>
          <p:cNvSpPr/>
          <p:nvPr/>
        </p:nvSpPr>
        <p:spPr>
          <a:xfrm>
            <a:off x="9207500" y="3735705"/>
            <a:ext cx="22650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Synthesis &amp; Next Steps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3">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Stakeholders &amp; Roles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4">
    <p:bg>
      <p:bgPr>
        <a:solidFill>
          <a:srgbClr val="EDECE8"/>
        </a:solidFill>
        <a:effectLst/>
      </p:bgPr>
    </p:bg>
    <p:spTree>
      <p:nvGrpSpPr>
        <p:cNvPr id="1" name=""/>
        <p:cNvGrpSpPr/>
        <p:nvPr/>
      </p:nvGrpSpPr>
      <p:grpSpPr>
        <a:xfrm>
          <a:off x="0" y="0"/>
          <a:ext cx="0" cy="0"/>
          <a:chOff x="0" y="0"/>
          <a:chExt cx="0" cy="0"/>
        </a:xfrm>
      </p:grpSpPr>
      <p:pic>
        <p:nvPicPr>
          <p:cNvPr id="2" name="Image 0" descr="https://kimi-img.moonshot.cn/pub/slides/slides_tmpl/image/25-09-02-15:08:11-d2r9fmpe3tpg8rchv4l0.jpg"/>
          <p:cNvPicPr>
            <a:picLocks noChangeAspect="1"/>
          </p:cNvPicPr>
          <p:nvPr/>
        </p:nvPicPr>
        <p:blipFill>
          <a:blip r:embed="rId3">
            <a:alphaModFix amt="6000"/>
          </a:blip>
          <a:srcRect l="12638" t="5848" r="12275" b="12863"/>
          <a:stretch/>
        </p:blipFill>
        <p:spPr>
          <a:xfrm>
            <a:off x="2540" y="-3810"/>
            <a:ext cx="12189460" cy="6858000"/>
          </a:xfrm>
          <a:prstGeom prst="rect">
            <a:avLst/>
          </a:prstGeom>
        </p:spPr>
      </p:pic>
      <p:sp>
        <p:nvSpPr>
          <p:cNvPr id="3" name="Text 0"/>
          <p:cNvSpPr/>
          <p:nvPr/>
        </p:nvSpPr>
        <p:spPr>
          <a:xfrm>
            <a:off x="4259263" y="2230559"/>
            <a:ext cx="3734435" cy="1330325"/>
          </a:xfrm>
          <a:prstGeom prst="rect">
            <a:avLst/>
          </a:prstGeom>
          <a:noFill/>
          <a:ln/>
        </p:spPr>
        <p:txBody>
          <a:bodyPr wrap="square" lIns="91440" tIns="45720" rIns="91440" bIns="45720" rtlCol="0" anchor="t"/>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Primary Stakeholders in Digital Sleep Intervention</a:t>
            </a:r>
            <a:endParaRPr lang="en-US" sz="2000" dirty="0">
              <a:latin typeface="Arial" panose="020B0604020202020204" pitchFamily="34" charset="0"/>
              <a:cs typeface="Arial" panose="020B0604020202020204" pitchFamily="34" charset="0"/>
            </a:endParaRPr>
          </a:p>
        </p:txBody>
      </p:sp>
      <p:pic>
        <p:nvPicPr>
          <p:cNvPr id="4" name="Image 1" descr="https://kimi-img.moonshot.cn/pub/slides/slides_tmpl/image/25-09-02-15:08:06-d2r9flhe3tpg8rchv4i0.png"/>
          <p:cNvPicPr>
            <a:picLocks noChangeAspect="1"/>
          </p:cNvPicPr>
          <p:nvPr/>
        </p:nvPicPr>
        <p:blipFill>
          <a:blip r:embed="rId4"/>
          <a:stretch>
            <a:fillRect/>
          </a:stretch>
        </p:blipFill>
        <p:spPr>
          <a:xfrm rot="16200000">
            <a:off x="-37929" y="2891619"/>
            <a:ext cx="4235744" cy="3211830"/>
          </a:xfrm>
          <a:prstGeom prst="rect">
            <a:avLst/>
          </a:prstGeom>
        </p:spPr>
      </p:pic>
      <p:pic>
        <p:nvPicPr>
          <p:cNvPr id="5" name="Image 2" descr="https://kimi-img.moonshot.cn/pub/slides/slides_tmpl/image/25-09-02-15:08:06-d2r9flhe3tpg8rchv4i0.png"/>
          <p:cNvPicPr>
            <a:picLocks noChangeAspect="1"/>
          </p:cNvPicPr>
          <p:nvPr/>
        </p:nvPicPr>
        <p:blipFill>
          <a:blip r:embed="rId4"/>
          <a:stretch>
            <a:fillRect/>
          </a:stretch>
        </p:blipFill>
        <p:spPr>
          <a:xfrm rot="16200000">
            <a:off x="8058785" y="2748280"/>
            <a:ext cx="3948430" cy="3211830"/>
          </a:xfrm>
          <a:prstGeom prst="rect">
            <a:avLst/>
          </a:prstGeom>
        </p:spPr>
      </p:pic>
      <p:pic>
        <p:nvPicPr>
          <p:cNvPr id="6" name="Image 3" descr="https://kimi-img.moonshot.cn/pub/slides/slides_tmpl/image/25-09-02-15:08:03-d2r9fkpe3tpg8rchv4fg.png"/>
          <p:cNvPicPr>
            <a:picLocks noChangeAspect="1"/>
          </p:cNvPicPr>
          <p:nvPr/>
        </p:nvPicPr>
        <p:blipFill>
          <a:blip r:embed="rId5"/>
          <a:stretch>
            <a:fillRect/>
          </a:stretch>
        </p:blipFill>
        <p:spPr>
          <a:xfrm>
            <a:off x="499745" y="578423"/>
            <a:ext cx="11139170" cy="1511300"/>
          </a:xfrm>
          <a:prstGeom prst="rect">
            <a:avLst/>
          </a:prstGeom>
        </p:spPr>
      </p:pic>
      <p:pic>
        <p:nvPicPr>
          <p:cNvPr id="7" name="Image 4" descr="https://kimi-img.moonshot.cn/pub/slides/slides_tmpl/image/25-09-02-15:08:06-d2r9flhe3tpg8rchv4hg.jpg"/>
          <p:cNvPicPr>
            <a:picLocks noChangeAspect="1"/>
          </p:cNvPicPr>
          <p:nvPr/>
        </p:nvPicPr>
        <p:blipFill>
          <a:blip r:embed="rId6"/>
          <a:srcRect t="19610" b="19610"/>
          <a:stretch/>
        </p:blipFill>
        <p:spPr>
          <a:xfrm>
            <a:off x="4205607" y="4871946"/>
            <a:ext cx="2085340" cy="1134252"/>
          </a:xfrm>
          <a:prstGeom prst="rect">
            <a:avLst/>
          </a:prstGeom>
        </p:spPr>
      </p:pic>
      <p:pic>
        <p:nvPicPr>
          <p:cNvPr id="8" name="Image 5" descr="https://kimi-img.moonshot.cn/pub/slides/slides_tmpl/image/25-09-02-15:07:44-d2r9fg1e3tpg8rchv450.png"/>
          <p:cNvPicPr>
            <a:picLocks noChangeAspect="1"/>
          </p:cNvPicPr>
          <p:nvPr/>
        </p:nvPicPr>
        <p:blipFill>
          <a:blip r:embed="rId7"/>
          <a:stretch>
            <a:fillRect/>
          </a:stretch>
        </p:blipFill>
        <p:spPr>
          <a:xfrm rot="10800000">
            <a:off x="7904480" y="569595"/>
            <a:ext cx="3734435" cy="481965"/>
          </a:xfrm>
          <a:prstGeom prst="rect">
            <a:avLst/>
          </a:prstGeom>
        </p:spPr>
      </p:pic>
      <p:pic>
        <p:nvPicPr>
          <p:cNvPr id="9" name="Image 6" descr="https://kimi-img.moonshot.cn/pub/slides/slides_tmpl/image/25-09-02-15:07:45-d2r9fg9e3tpg8rchv4c0.png"/>
          <p:cNvPicPr>
            <a:picLocks noChangeAspect="1"/>
          </p:cNvPicPr>
          <p:nvPr/>
        </p:nvPicPr>
        <p:blipFill>
          <a:blip r:embed="rId8"/>
          <a:stretch>
            <a:fillRect/>
          </a:stretch>
        </p:blipFill>
        <p:spPr>
          <a:xfrm>
            <a:off x="4215130" y="5486400"/>
            <a:ext cx="836930" cy="842010"/>
          </a:xfrm>
          <a:prstGeom prst="rect">
            <a:avLst/>
          </a:prstGeom>
        </p:spPr>
      </p:pic>
      <p:sp>
        <p:nvSpPr>
          <p:cNvPr id="10" name="Text 1"/>
          <p:cNvSpPr/>
          <p:nvPr/>
        </p:nvSpPr>
        <p:spPr>
          <a:xfrm>
            <a:off x="892810" y="806450"/>
            <a:ext cx="9060815" cy="307777"/>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Young Adults as Core Users</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812800" y="1074357"/>
            <a:ext cx="10246360" cy="1028102"/>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Young adults aged 18–25 are the primary target group. Their late-night smartphone habits negatively impact sleep quality </a:t>
            </a:r>
            <a:r>
              <a:rPr lang="nn-NO" sz="1400" dirty="0">
                <a:latin typeface="Arial" panose="020B0604020202020204" pitchFamily="34" charset="0"/>
                <a:cs typeface="Arial" panose="020B0604020202020204" pitchFamily="34" charset="0"/>
              </a:rPr>
              <a:t>(Akram, Gardani and Akram, 2023)</a:t>
            </a:r>
            <a:r>
              <a:rPr lang="en-US" sz="1400" dirty="0">
                <a:solidFill>
                  <a:srgbClr val="000000"/>
                </a:solidFill>
                <a:latin typeface="Arial" panose="020B0604020202020204" pitchFamily="34" charset="0"/>
                <a:ea typeface="MiSans" pitchFamily="34" charset="-122"/>
                <a:cs typeface="Arial" panose="020B0604020202020204" pitchFamily="34" charset="0"/>
              </a:rPr>
              <a:t>. Their willingness to change these behaviours is crucial for the intervention's success and long-term outcomes, as they directly influence engagement and adherence </a:t>
            </a:r>
            <a:r>
              <a:rPr lang="en-IN" sz="1400" dirty="0">
                <a:latin typeface="Arial" panose="020B0604020202020204" pitchFamily="34" charset="0"/>
                <a:cs typeface="Arial" panose="020B0604020202020204" pitchFamily="34" charset="0"/>
              </a:rPr>
              <a:t>(Yardley et al., 2021).</a:t>
            </a:r>
            <a:endParaRPr lang="en-US" sz="1400" dirty="0">
              <a:latin typeface="Arial" panose="020B0604020202020204" pitchFamily="34" charset="0"/>
              <a:cs typeface="Arial" panose="020B0604020202020204" pitchFamily="34" charset="0"/>
            </a:endParaRPr>
          </a:p>
        </p:txBody>
      </p:sp>
      <p:sp>
        <p:nvSpPr>
          <p:cNvPr id="12" name="Text 3"/>
          <p:cNvSpPr/>
          <p:nvPr/>
        </p:nvSpPr>
        <p:spPr>
          <a:xfrm>
            <a:off x="812800" y="2895722"/>
            <a:ext cx="2322195" cy="923330"/>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Universities and Student Wellbeing Services</a:t>
            </a:r>
            <a:endParaRPr lang="en-US" sz="1600" dirty="0">
              <a:latin typeface="Arial" panose="020B0604020202020204" pitchFamily="34" charset="0"/>
              <a:cs typeface="Arial" panose="020B0604020202020204" pitchFamily="34" charset="0"/>
            </a:endParaRPr>
          </a:p>
        </p:txBody>
      </p:sp>
      <p:sp>
        <p:nvSpPr>
          <p:cNvPr id="13" name="Text 4"/>
          <p:cNvSpPr/>
          <p:nvPr/>
        </p:nvSpPr>
        <p:spPr>
          <a:xfrm>
            <a:off x="650271" y="3746766"/>
            <a:ext cx="2859341" cy="2761718"/>
          </a:xfrm>
          <a:prstGeom prst="rect">
            <a:avLst/>
          </a:prstGeom>
          <a:noFill/>
          <a:ln/>
        </p:spPr>
        <p:txBody>
          <a:bodyPr wrap="square" lIns="91440" tIns="45720" rIns="91440" bIns="45720" rtlCol="0" anchor="t">
            <a:spAutoFit/>
          </a:bodyPr>
          <a:lstStyle/>
          <a:p>
            <a:pPr>
              <a:lnSpc>
                <a:spcPct val="150000"/>
              </a:lnSpc>
            </a:pPr>
            <a:r>
              <a:rPr lang="en-US" sz="1300" dirty="0">
                <a:solidFill>
                  <a:srgbClr val="000000"/>
                </a:solidFill>
                <a:latin typeface="Arial" panose="020B0604020202020204" pitchFamily="34" charset="0"/>
                <a:ea typeface="MiSans" pitchFamily="34" charset="-122"/>
                <a:cs typeface="Arial" panose="020B0604020202020204" pitchFamily="34" charset="0"/>
              </a:rPr>
              <a:t>Universities and student wellbeing services play a vital role in promoting the intervention. They can integrate the sleep hygiene app into existing mental health and wellbeing programs, providing direct access to large groups of students who match the intended user population </a:t>
            </a:r>
            <a:r>
              <a:rPr lang="en-IN" sz="1300" dirty="0">
                <a:latin typeface="Arial" panose="020B0604020202020204" pitchFamily="34" charset="0"/>
                <a:cs typeface="Arial" panose="020B0604020202020204" pitchFamily="34" charset="0"/>
              </a:rPr>
              <a:t>(UKHSA, 2024).</a:t>
            </a:r>
            <a:endParaRPr lang="en-US" sz="1300" dirty="0">
              <a:latin typeface="Arial" panose="020B0604020202020204" pitchFamily="34" charset="0"/>
              <a:cs typeface="Arial" panose="020B0604020202020204" pitchFamily="34" charset="0"/>
            </a:endParaRPr>
          </a:p>
        </p:txBody>
      </p:sp>
      <p:sp>
        <p:nvSpPr>
          <p:cNvPr id="14" name="Text 5"/>
          <p:cNvSpPr/>
          <p:nvPr/>
        </p:nvSpPr>
        <p:spPr>
          <a:xfrm>
            <a:off x="8765540" y="2874645"/>
            <a:ext cx="2322195" cy="615553"/>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Employers of Young Workers</a:t>
            </a:r>
            <a:endParaRPr lang="en-US" sz="1600" dirty="0">
              <a:latin typeface="Arial" panose="020B0604020202020204" pitchFamily="34" charset="0"/>
              <a:cs typeface="Arial" panose="020B0604020202020204" pitchFamily="34" charset="0"/>
            </a:endParaRPr>
          </a:p>
        </p:txBody>
      </p:sp>
      <p:sp>
        <p:nvSpPr>
          <p:cNvPr id="15" name="Text 6"/>
          <p:cNvSpPr/>
          <p:nvPr/>
        </p:nvSpPr>
        <p:spPr>
          <a:xfrm>
            <a:off x="8631347" y="3446150"/>
            <a:ext cx="2859341" cy="2761718"/>
          </a:xfrm>
          <a:prstGeom prst="rect">
            <a:avLst/>
          </a:prstGeom>
          <a:noFill/>
          <a:ln/>
        </p:spPr>
        <p:txBody>
          <a:bodyPr wrap="square" lIns="91440" tIns="45720" rIns="91440" bIns="45720" rtlCol="0" anchor="t">
            <a:spAutoFit/>
          </a:bodyPr>
          <a:lstStyle/>
          <a:p>
            <a:pPr>
              <a:lnSpc>
                <a:spcPct val="150000"/>
              </a:lnSpc>
            </a:pPr>
            <a:r>
              <a:rPr lang="en-US" sz="1300" dirty="0">
                <a:solidFill>
                  <a:srgbClr val="000000"/>
                </a:solidFill>
                <a:latin typeface="Arial" panose="020B0604020202020204" pitchFamily="34" charset="0"/>
                <a:ea typeface="MiSans" pitchFamily="34" charset="-122"/>
                <a:cs typeface="Arial" panose="020B0604020202020204" pitchFamily="34" charset="0"/>
              </a:rPr>
              <a:t>Employers of young workers benefit from improved sleep among their staff, which reduces fatigue, workplace errors, and poor concentration </a:t>
            </a:r>
            <a:r>
              <a:rPr lang="en-IN" sz="1300" dirty="0">
                <a:latin typeface="Arial" panose="020B0604020202020204" pitchFamily="34" charset="0"/>
                <a:cs typeface="Arial" panose="020B0604020202020204" pitchFamily="34" charset="0"/>
              </a:rPr>
              <a:t>(Firth et al., 2021)</a:t>
            </a:r>
            <a:r>
              <a:rPr lang="en-US" sz="1300" dirty="0">
                <a:solidFill>
                  <a:srgbClr val="000000"/>
                </a:solidFill>
                <a:latin typeface="Arial" panose="020B0604020202020204" pitchFamily="34" charset="0"/>
                <a:ea typeface="MiSans" pitchFamily="34" charset="-122"/>
                <a:cs typeface="Arial" panose="020B0604020202020204" pitchFamily="34" charset="0"/>
              </a:rPr>
              <a:t>. They can support participation through workplace wellbeing and occupational health schemes, enhancing overall productivity.</a:t>
            </a:r>
            <a:endParaRPr lang="en-US" sz="1300" dirty="0">
              <a:latin typeface="Arial" panose="020B0604020202020204" pitchFamily="34" charset="0"/>
              <a:cs typeface="Arial" panose="020B0604020202020204" pitchFamily="34" charset="0"/>
            </a:endParaRPr>
          </a:p>
        </p:txBody>
      </p:sp>
      <p:pic>
        <p:nvPicPr>
          <p:cNvPr id="2050" name="Picture 2" descr="Psychological Services Patient Resources | Hull University Teaching ...">
            <a:extLst>
              <a:ext uri="{FF2B5EF4-FFF2-40B4-BE49-F238E27FC236}">
                <a16:creationId xmlns:a16="http://schemas.microsoft.com/office/drawing/2014/main" id="{4C9A74C8-0873-CBD1-6B47-2DBF42E57E1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37095" y="3313796"/>
            <a:ext cx="3816585" cy="32118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3212C"/>
        </a:solidFill>
        <a:effectLst/>
      </p:bgPr>
    </p:bg>
    <p:spTree>
      <p:nvGrpSpPr>
        <p:cNvPr id="1" name="">
          <a:extLst>
            <a:ext uri="{FF2B5EF4-FFF2-40B4-BE49-F238E27FC236}">
              <a16:creationId xmlns:a16="http://schemas.microsoft.com/office/drawing/2014/main" id="{DC2CCB5A-0254-50B8-D2AD-FBCCF8117670}"/>
            </a:ext>
          </a:extLst>
        </p:cNvPr>
        <p:cNvGrpSpPr/>
        <p:nvPr/>
      </p:nvGrpSpPr>
      <p:grpSpPr>
        <a:xfrm>
          <a:off x="0" y="0"/>
          <a:ext cx="0" cy="0"/>
          <a:chOff x="0" y="0"/>
          <a:chExt cx="0" cy="0"/>
        </a:xfrm>
      </p:grpSpPr>
      <p:pic>
        <p:nvPicPr>
          <p:cNvPr id="2" name="Image 0" descr="https://kimi-img.moonshot.cn/pub/slides/slides_tmpl/image/25-09-02-15:07:44-d2r9fg1e3tpg8rchv4ag.jpg">
            <a:extLst>
              <a:ext uri="{FF2B5EF4-FFF2-40B4-BE49-F238E27FC236}">
                <a16:creationId xmlns:a16="http://schemas.microsoft.com/office/drawing/2014/main" id="{17A04A36-947F-79D0-466D-27E3FDBCCB08}"/>
              </a:ext>
            </a:extLst>
          </p:cNvPr>
          <p:cNvPicPr>
            <a:picLocks noChangeAspect="1"/>
          </p:cNvPicPr>
          <p:nvPr/>
        </p:nvPicPr>
        <p:blipFill>
          <a:blip r:embed="rId3">
            <a:alphaModFix amt="6000"/>
          </a:blip>
          <a:srcRect l="2170" t="10337" r="2041" b="10761"/>
          <a:stretch/>
        </p:blipFill>
        <p:spPr>
          <a:xfrm>
            <a:off x="84610" y="0"/>
            <a:ext cx="12191365" cy="6858000"/>
          </a:xfrm>
          <a:prstGeom prst="rect">
            <a:avLst/>
          </a:prstGeom>
          <a:ln>
            <a:solidFill>
              <a:schemeClr val="accent2"/>
            </a:solidFill>
          </a:ln>
        </p:spPr>
      </p:pic>
      <p:sp>
        <p:nvSpPr>
          <p:cNvPr id="7" name="Text 0">
            <a:extLst>
              <a:ext uri="{FF2B5EF4-FFF2-40B4-BE49-F238E27FC236}">
                <a16:creationId xmlns:a16="http://schemas.microsoft.com/office/drawing/2014/main" id="{B1CAFEBE-855D-853D-6F5C-E219FF61C965}"/>
              </a:ext>
            </a:extLst>
          </p:cNvPr>
          <p:cNvSpPr/>
          <p:nvPr/>
        </p:nvSpPr>
        <p:spPr>
          <a:xfrm>
            <a:off x="684530" y="901700"/>
            <a:ext cx="10718165" cy="833120"/>
          </a:xfrm>
          <a:prstGeom prst="rect">
            <a:avLst/>
          </a:prstGeom>
          <a:noFill/>
          <a:ln/>
        </p:spPr>
        <p:txBody>
          <a:bodyPr wrap="square" lIns="91440" tIns="45720" rIns="91440" bIns="45720" rtlCol="0" anchor="t"/>
          <a:lstStyle/>
          <a:p>
            <a:pPr>
              <a:lnSpc>
                <a:spcPct val="100000"/>
              </a:lnSpc>
            </a:pPr>
            <a:endParaRPr lang="en-US" sz="1600" dirty="0">
              <a:latin typeface="Arial" panose="020B0604020202020204" pitchFamily="34" charset="0"/>
              <a:cs typeface="Arial" panose="020B0604020202020204" pitchFamily="34" charset="0"/>
            </a:endParaRPr>
          </a:p>
        </p:txBody>
      </p:sp>
      <p:sp>
        <p:nvSpPr>
          <p:cNvPr id="9" name="Shape 1">
            <a:extLst>
              <a:ext uri="{FF2B5EF4-FFF2-40B4-BE49-F238E27FC236}">
                <a16:creationId xmlns:a16="http://schemas.microsoft.com/office/drawing/2014/main" id="{8F901012-D46F-9A09-4BBE-FCCBD101FBB8}"/>
              </a:ext>
            </a:extLst>
          </p:cNvPr>
          <p:cNvSpPr/>
          <p:nvPr/>
        </p:nvSpPr>
        <p:spPr>
          <a:xfrm>
            <a:off x="1507554" y="2178184"/>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0" name="Text 2">
            <a:extLst>
              <a:ext uri="{FF2B5EF4-FFF2-40B4-BE49-F238E27FC236}">
                <a16:creationId xmlns:a16="http://schemas.microsoft.com/office/drawing/2014/main" id="{7FD8C29D-6EFE-6C80-E167-DB0FE3B67B6C}"/>
              </a:ext>
            </a:extLst>
          </p:cNvPr>
          <p:cNvSpPr/>
          <p:nvPr/>
        </p:nvSpPr>
        <p:spPr>
          <a:xfrm>
            <a:off x="1507554" y="2178184"/>
            <a:ext cx="684530" cy="638765"/>
          </a:xfrm>
          <a:prstGeom prst="rect">
            <a:avLst/>
          </a:prstGeom>
          <a:noFill/>
          <a:ln/>
        </p:spPr>
        <p:txBody>
          <a:bodyPr wrap="square" lIns="0" tIns="0" rIns="0" bIns="0" rtlCol="0" anchor="t"/>
          <a:lstStyle/>
          <a:p>
            <a:pPr algn="just">
              <a:lnSpc>
                <a:spcPct val="110000"/>
              </a:lnSpc>
            </a:pPr>
            <a:endParaRPr lang="en-US" sz="1600" dirty="0">
              <a:latin typeface="Arial" panose="020B0604020202020204" pitchFamily="34" charset="0"/>
              <a:cs typeface="Arial" panose="020B0604020202020204" pitchFamily="34" charset="0"/>
            </a:endParaRPr>
          </a:p>
        </p:txBody>
      </p:sp>
      <p:sp>
        <p:nvSpPr>
          <p:cNvPr id="11" name="Text 3">
            <a:extLst>
              <a:ext uri="{FF2B5EF4-FFF2-40B4-BE49-F238E27FC236}">
                <a16:creationId xmlns:a16="http://schemas.microsoft.com/office/drawing/2014/main" id="{55A30507-0ED5-80B3-4677-FC0506BB040D}"/>
              </a:ext>
            </a:extLst>
          </p:cNvPr>
          <p:cNvSpPr/>
          <p:nvPr/>
        </p:nvSpPr>
        <p:spPr>
          <a:xfrm>
            <a:off x="927954" y="2816949"/>
            <a:ext cx="1747413"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2" name="Text 4">
            <a:extLst>
              <a:ext uri="{FF2B5EF4-FFF2-40B4-BE49-F238E27FC236}">
                <a16:creationId xmlns:a16="http://schemas.microsoft.com/office/drawing/2014/main" id="{466639BA-9944-37EF-3558-182EAC84947F}"/>
              </a:ext>
            </a:extLst>
          </p:cNvPr>
          <p:cNvSpPr/>
          <p:nvPr/>
        </p:nvSpPr>
        <p:spPr>
          <a:xfrm>
            <a:off x="3524885" y="2406650"/>
            <a:ext cx="7628255" cy="423449"/>
          </a:xfrm>
          <a:prstGeom prst="rect">
            <a:avLst/>
          </a:prstGeom>
          <a:noFill/>
          <a:ln/>
        </p:spPr>
        <p:txBody>
          <a:bodyPr wrap="square" lIns="91440" tIns="45720" rIns="91440" bIns="45720" rtlCol="0" anchor="t">
            <a:spAutoFit/>
          </a:bodyPr>
          <a:lstStyle/>
          <a:p>
            <a:pPr>
              <a:lnSpc>
                <a:spcPct val="150000"/>
              </a:lnSpc>
            </a:pPr>
            <a:endParaRPr lang="en-US" sz="1600" dirty="0">
              <a:solidFill>
                <a:schemeClr val="bg1"/>
              </a:solidFill>
              <a:latin typeface="Arial" panose="020B0604020202020204" pitchFamily="34" charset="0"/>
              <a:cs typeface="Arial" panose="020B0604020202020204" pitchFamily="34" charset="0"/>
            </a:endParaRPr>
          </a:p>
        </p:txBody>
      </p:sp>
      <p:sp>
        <p:nvSpPr>
          <p:cNvPr id="13" name="Shape 5">
            <a:extLst>
              <a:ext uri="{FF2B5EF4-FFF2-40B4-BE49-F238E27FC236}">
                <a16:creationId xmlns:a16="http://schemas.microsoft.com/office/drawing/2014/main" id="{3F7E7280-3281-2782-A421-9AA686D16EE6}"/>
              </a:ext>
            </a:extLst>
          </p:cNvPr>
          <p:cNvSpPr/>
          <p:nvPr/>
        </p:nvSpPr>
        <p:spPr>
          <a:xfrm>
            <a:off x="1507554" y="4427950"/>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4" name="Text 6">
            <a:extLst>
              <a:ext uri="{FF2B5EF4-FFF2-40B4-BE49-F238E27FC236}">
                <a16:creationId xmlns:a16="http://schemas.microsoft.com/office/drawing/2014/main" id="{045C3FDA-360C-7B04-FF99-1ED220D36BA8}"/>
              </a:ext>
            </a:extLst>
          </p:cNvPr>
          <p:cNvSpPr/>
          <p:nvPr/>
        </p:nvSpPr>
        <p:spPr>
          <a:xfrm>
            <a:off x="1507554" y="4427950"/>
            <a:ext cx="684530" cy="638765"/>
          </a:xfrm>
          <a:prstGeom prst="rect">
            <a:avLst/>
          </a:prstGeom>
          <a:noFill/>
          <a:ln/>
        </p:spPr>
        <p:txBody>
          <a:bodyPr wrap="square" lIns="0" tIns="0" rIns="0" bIns="0" rtlCol="0" anchor="t"/>
          <a:lstStyle/>
          <a:p>
            <a:pPr algn="just">
              <a:lnSpc>
                <a:spcPct val="110000"/>
              </a:lnSpc>
            </a:pPr>
            <a:endParaRPr lang="en-US" sz="1600" dirty="0">
              <a:latin typeface="Arial" panose="020B0604020202020204" pitchFamily="34" charset="0"/>
              <a:cs typeface="Arial" panose="020B0604020202020204" pitchFamily="34" charset="0"/>
            </a:endParaRPr>
          </a:p>
        </p:txBody>
      </p:sp>
      <p:sp>
        <p:nvSpPr>
          <p:cNvPr id="15" name="Text 7">
            <a:extLst>
              <a:ext uri="{FF2B5EF4-FFF2-40B4-BE49-F238E27FC236}">
                <a16:creationId xmlns:a16="http://schemas.microsoft.com/office/drawing/2014/main" id="{F60C675E-E249-91B2-CCDB-B336805C0F8F}"/>
              </a:ext>
            </a:extLst>
          </p:cNvPr>
          <p:cNvSpPr/>
          <p:nvPr/>
        </p:nvSpPr>
        <p:spPr>
          <a:xfrm>
            <a:off x="927954" y="5054015"/>
            <a:ext cx="1747413"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6" name="Text 8">
            <a:extLst>
              <a:ext uri="{FF2B5EF4-FFF2-40B4-BE49-F238E27FC236}">
                <a16:creationId xmlns:a16="http://schemas.microsoft.com/office/drawing/2014/main" id="{05DE51AC-9C33-A734-5BD2-0A28762C1746}"/>
              </a:ext>
            </a:extLst>
          </p:cNvPr>
          <p:cNvSpPr/>
          <p:nvPr/>
        </p:nvSpPr>
        <p:spPr>
          <a:xfrm>
            <a:off x="3524885" y="4547870"/>
            <a:ext cx="7628255"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0BE0304-7C95-DCCE-294E-80192A5E7950}"/>
              </a:ext>
            </a:extLst>
          </p:cNvPr>
          <p:cNvSpPr txBox="1"/>
          <p:nvPr/>
        </p:nvSpPr>
        <p:spPr>
          <a:xfrm>
            <a:off x="134808" y="2034252"/>
            <a:ext cx="3912062" cy="4524315"/>
          </a:xfrm>
          <a:prstGeom prst="rect">
            <a:avLst/>
          </a:prstGeom>
          <a:noFill/>
          <a:ln>
            <a:solidFill>
              <a:schemeClr val="accent1">
                <a:lumMod val="75000"/>
              </a:schemeClr>
            </a:solidFill>
          </a:ln>
        </p:spPr>
        <p:txBody>
          <a:bodyPr wrap="square">
            <a:spAutoFit/>
          </a:bodyPr>
          <a:lstStyle/>
          <a:p>
            <a:r>
              <a:rPr lang="en-IN" sz="1800" b="1" dirty="0">
                <a:solidFill>
                  <a:schemeClr val="bg1"/>
                </a:solidFill>
                <a:latin typeface="Arial" panose="020B0604020202020204" pitchFamily="34" charset="0"/>
                <a:cs typeface="Arial" panose="020B0604020202020204" pitchFamily="34" charset="0"/>
              </a:rPr>
              <a:t>App Developers &amp; AI Engineers</a:t>
            </a:r>
          </a:p>
          <a:p>
            <a:r>
              <a:rPr lang="en-IN" sz="1800" dirty="0">
                <a:solidFill>
                  <a:schemeClr val="bg1"/>
                </a:solidFill>
                <a:latin typeface="Arial" panose="020B0604020202020204" pitchFamily="34" charset="0"/>
                <a:cs typeface="Arial" panose="020B0604020202020204" pitchFamily="34" charset="0"/>
              </a:rPr>
              <a:t>• Build and improve the app’s AI features, ensuring accurate sleep tracking, personalised nudges and accessible user interfaces (Brown, O’Connor and Keogh, 2022).</a:t>
            </a:r>
          </a:p>
          <a:p>
            <a:r>
              <a:rPr lang="en-IN" sz="1800" dirty="0">
                <a:solidFill>
                  <a:schemeClr val="bg1"/>
                </a:solidFill>
                <a:latin typeface="Arial" panose="020B0604020202020204" pitchFamily="34" charset="0"/>
                <a:cs typeface="Arial" panose="020B0604020202020204" pitchFamily="34" charset="0"/>
              </a:rPr>
              <a:t>• Handle continuous updates and algorithm improvements.</a:t>
            </a:r>
          </a:p>
          <a:p>
            <a:r>
              <a:rPr lang="en-IN" sz="1800" b="1" dirty="0">
                <a:solidFill>
                  <a:schemeClr val="bg1"/>
                </a:solidFill>
                <a:latin typeface="Arial" panose="020B0604020202020204" pitchFamily="34" charset="0"/>
                <a:cs typeface="Arial" panose="020B0604020202020204" pitchFamily="34" charset="0"/>
              </a:rPr>
              <a:t>Public Health Bodies (NHS Digital, UKHSA)</a:t>
            </a:r>
          </a:p>
          <a:p>
            <a:r>
              <a:rPr lang="en-IN" sz="1800" dirty="0">
                <a:solidFill>
                  <a:schemeClr val="bg1"/>
                </a:solidFill>
                <a:latin typeface="Arial" panose="020B0604020202020204" pitchFamily="34" charset="0"/>
                <a:cs typeface="Arial" panose="020B0604020202020204" pitchFamily="34" charset="0"/>
              </a:rPr>
              <a:t>• Ensure the intervention aligns with national digital health strategies and safety standards (UKHSA, 2024).</a:t>
            </a:r>
          </a:p>
          <a:p>
            <a:r>
              <a:rPr lang="en-IN" sz="1800" dirty="0">
                <a:solidFill>
                  <a:schemeClr val="bg1"/>
                </a:solidFill>
                <a:latin typeface="Arial" panose="020B0604020202020204" pitchFamily="34" charset="0"/>
                <a:cs typeface="Arial" panose="020B0604020202020204" pitchFamily="34" charset="0"/>
              </a:rPr>
              <a:t>Provide professional guidance for evidence-based delivery.</a:t>
            </a:r>
          </a:p>
          <a:p>
            <a:endParaRPr lang="en-IN" sz="1800" dirty="0">
              <a:solidFill>
                <a:schemeClr val="bg1"/>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9A2547E-A58E-4463-DA2D-469E395C603A}"/>
              </a:ext>
            </a:extLst>
          </p:cNvPr>
          <p:cNvSpPr txBox="1"/>
          <p:nvPr/>
        </p:nvSpPr>
        <p:spPr>
          <a:xfrm>
            <a:off x="8363913" y="2178184"/>
            <a:ext cx="3693279" cy="4524315"/>
          </a:xfrm>
          <a:prstGeom prst="rect">
            <a:avLst/>
          </a:prstGeom>
          <a:noFill/>
          <a:ln>
            <a:solidFill>
              <a:schemeClr val="accent1">
                <a:lumMod val="75000"/>
              </a:schemeClr>
            </a:solidFill>
          </a:ln>
        </p:spPr>
        <p:txBody>
          <a:bodyPr wrap="square">
            <a:spAutoFit/>
          </a:bodyPr>
          <a:lstStyle/>
          <a:p>
            <a:r>
              <a:rPr lang="en-GB" sz="1800" b="1" dirty="0">
                <a:solidFill>
                  <a:schemeClr val="bg1"/>
                </a:solidFill>
                <a:latin typeface="Arial" panose="020B0604020202020204" pitchFamily="34" charset="0"/>
                <a:cs typeface="Arial" panose="020B0604020202020204" pitchFamily="34" charset="0"/>
              </a:rPr>
              <a:t>Cybersecurity &amp; Data Protection Specialists</a:t>
            </a:r>
          </a:p>
          <a:p>
            <a:r>
              <a:rPr lang="en-GB" sz="1800" dirty="0">
                <a:solidFill>
                  <a:schemeClr val="bg1"/>
                </a:solidFill>
                <a:latin typeface="Arial" panose="020B0604020202020204" pitchFamily="34" charset="0"/>
                <a:cs typeface="Arial" panose="020B0604020202020204" pitchFamily="34" charset="0"/>
              </a:rPr>
              <a:t>• Protect user data through encryption, secure servers and privacy-by-design approaches (ICO, 2023).</a:t>
            </a:r>
          </a:p>
          <a:p>
            <a:r>
              <a:rPr lang="en-GB" sz="1800" dirty="0">
                <a:solidFill>
                  <a:schemeClr val="bg1"/>
                </a:solidFill>
                <a:latin typeface="Arial" panose="020B0604020202020204" pitchFamily="34" charset="0"/>
                <a:cs typeface="Arial" panose="020B0604020202020204" pitchFamily="34" charset="0"/>
              </a:rPr>
              <a:t>• Ensure compliance with legal obligations.</a:t>
            </a:r>
          </a:p>
          <a:p>
            <a:r>
              <a:rPr lang="en-GB" sz="1800" b="1" dirty="0">
                <a:solidFill>
                  <a:schemeClr val="bg1"/>
                </a:solidFill>
                <a:latin typeface="Arial" panose="020B0604020202020204" pitchFamily="34" charset="0"/>
                <a:cs typeface="Arial" panose="020B0604020202020204" pitchFamily="34" charset="0"/>
              </a:rPr>
              <a:t>Mobile OS Providers (Apple/Google)</a:t>
            </a:r>
          </a:p>
          <a:p>
            <a:r>
              <a:rPr lang="en-GB" sz="1800" dirty="0">
                <a:solidFill>
                  <a:schemeClr val="bg1"/>
                </a:solidFill>
                <a:latin typeface="Arial" panose="020B0604020202020204" pitchFamily="34" charset="0"/>
                <a:cs typeface="Arial" panose="020B0604020202020204" pitchFamily="34" charset="0"/>
              </a:rPr>
              <a:t>• Provide essential APIs for screen-time analytics and blue-light monitoring (Ofcom, 2023).</a:t>
            </a:r>
          </a:p>
          <a:p>
            <a:r>
              <a:rPr lang="en-GB" sz="1800" dirty="0">
                <a:solidFill>
                  <a:schemeClr val="bg1"/>
                </a:solidFill>
                <a:latin typeface="Arial" panose="020B0604020202020204" pitchFamily="34" charset="0"/>
                <a:cs typeface="Arial" panose="020B0604020202020204" pitchFamily="34" charset="0"/>
              </a:rPr>
              <a:t>• Influence long-term technical compatibility and performance.</a:t>
            </a:r>
          </a:p>
          <a:p>
            <a:endParaRPr lang="en-IN" sz="1800" dirty="0">
              <a:solidFill>
                <a:schemeClr val="bg1"/>
              </a:solidFill>
              <a:latin typeface="Arial" panose="020B0604020202020204" pitchFamily="34" charset="0"/>
              <a:cs typeface="Arial" panose="020B0604020202020204" pitchFamily="34" charset="0"/>
            </a:endParaRPr>
          </a:p>
        </p:txBody>
      </p:sp>
      <p:pic>
        <p:nvPicPr>
          <p:cNvPr id="4100" name="Picture 4" descr="AI Development vs Software Engineering: Key Differences Explained ...">
            <a:extLst>
              <a:ext uri="{FF2B5EF4-FFF2-40B4-BE49-F238E27FC236}">
                <a16:creationId xmlns:a16="http://schemas.microsoft.com/office/drawing/2014/main" id="{9215CD70-F27E-8559-81CC-FAB827ABA7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9360" y="2310130"/>
            <a:ext cx="3776035" cy="2980993"/>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9A1C1E32-D4CC-02FB-BB75-5FE64477E02B}"/>
              </a:ext>
            </a:extLst>
          </p:cNvPr>
          <p:cNvSpPr txBox="1"/>
          <p:nvPr/>
        </p:nvSpPr>
        <p:spPr>
          <a:xfrm>
            <a:off x="1693326" y="334010"/>
            <a:ext cx="9339416" cy="1077218"/>
          </a:xfrm>
          <a:prstGeom prst="rect">
            <a:avLst/>
          </a:prstGeom>
          <a:noFill/>
          <a:ln>
            <a:solidFill>
              <a:schemeClr val="accent2"/>
            </a:solidFill>
          </a:ln>
        </p:spPr>
        <p:txBody>
          <a:bodyPr wrap="none" rtlCol="0">
            <a:spAutoFit/>
          </a:bodyPr>
          <a:lstStyle/>
          <a:p>
            <a:r>
              <a:rPr lang="en-US" sz="3200" b="1" dirty="0">
                <a:solidFill>
                  <a:schemeClr val="bg1"/>
                </a:solidFill>
                <a:latin typeface="Arial" panose="020B0604020202020204" pitchFamily="34" charset="0"/>
                <a:ea typeface="MiSans" pitchFamily="34" charset="-122"/>
                <a:cs typeface="Arial" panose="020B0604020202020204" pitchFamily="34" charset="0"/>
              </a:rPr>
              <a:t>Secondary Stakeholders &amp; Ecosystem Support</a:t>
            </a:r>
            <a:endParaRPr lang="en-US" sz="3200" dirty="0">
              <a:solidFill>
                <a:schemeClr val="bg1"/>
              </a:solidFill>
              <a:latin typeface="Arial" panose="020B0604020202020204" pitchFamily="34" charset="0"/>
              <a:cs typeface="Arial" panose="020B0604020202020204" pitchFamily="34" charset="0"/>
            </a:endParaRPr>
          </a:p>
          <a:p>
            <a:endParaRPr lang="en-IN" sz="3200" dirty="0">
              <a:solidFill>
                <a:schemeClr val="bg1"/>
              </a:solidFill>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F0B514B8-1A3F-1D73-2BC6-E26AB9C9B5C3}"/>
              </a:ext>
            </a:extLst>
          </p:cNvPr>
          <p:cNvSpPr txBox="1"/>
          <p:nvPr/>
        </p:nvSpPr>
        <p:spPr>
          <a:xfrm>
            <a:off x="6717024" y="4992459"/>
            <a:ext cx="1441420" cy="369332"/>
          </a:xfrm>
          <a:prstGeom prst="rect">
            <a:avLst/>
          </a:prstGeom>
          <a:noFill/>
        </p:spPr>
        <p:txBody>
          <a:bodyPr wrap="none" rtlCol="0">
            <a:spAutoFit/>
          </a:bodyPr>
          <a:lstStyle/>
          <a:p>
            <a:r>
              <a:rPr lang="en-GB" dirty="0">
                <a:solidFill>
                  <a:schemeClr val="bg1"/>
                </a:solidFill>
                <a:latin typeface="Arial" panose="020B0604020202020204" pitchFamily="34" charset="0"/>
                <a:cs typeface="Arial" panose="020B0604020202020204" pitchFamily="34" charset="0"/>
              </a:rPr>
              <a:t>(Bale, 2023)</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602452"/>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name="Slide 6">
    <p:bg>
      <p:bgPr>
        <a:solidFill>
          <a:srgbClr val="E7E6E6"/>
        </a:solidFill>
        <a:effectLst/>
      </p:bgPr>
    </p:bg>
    <p:spTree>
      <p:nvGrpSpPr>
        <p:cNvPr id="1" name=""/>
        <p:cNvGrpSpPr/>
        <p:nvPr/>
      </p:nvGrpSpPr>
      <p:grpSpPr>
        <a:xfrm>
          <a:off x="0" y="0"/>
          <a:ext cx="0" cy="0"/>
          <a:chOff x="0" y="0"/>
          <a:chExt cx="0" cy="0"/>
        </a:xfrm>
      </p:grpSpPr>
      <p:pic>
        <p:nvPicPr>
          <p:cNvPr id="2" name="Image 0" descr="https://kimi-img.moonshot.cn/pub/slides/slides_tmpl/image/25-09-02-15:08:12-d2r9fn1e3tpg8rchv4lg.jpg"/>
          <p:cNvPicPr>
            <a:picLocks noChangeAspect="1"/>
          </p:cNvPicPr>
          <p:nvPr/>
        </p:nvPicPr>
        <p:blipFill>
          <a:blip r:embed="rId3"/>
          <a:stretch>
            <a:fillRect/>
          </a:stretch>
        </p:blipFill>
        <p:spPr>
          <a:xfrm rot="21600000">
            <a:off x="22859" y="15240"/>
            <a:ext cx="12169140" cy="6842759"/>
          </a:xfrm>
          <a:prstGeom prst="rect">
            <a:avLst/>
          </a:prstGeom>
        </p:spPr>
      </p:pic>
      <p:sp>
        <p:nvSpPr>
          <p:cNvPr id="3" name="Text 0"/>
          <p:cNvSpPr/>
          <p:nvPr/>
        </p:nvSpPr>
        <p:spPr>
          <a:xfrm>
            <a:off x="1247458" y="558800"/>
            <a:ext cx="10240327" cy="575945"/>
          </a:xfrm>
          <a:prstGeom prst="rect">
            <a:avLst/>
          </a:prstGeom>
          <a:noFill/>
          <a:ln/>
        </p:spPr>
        <p:txBody>
          <a:bodyPr wrap="square" lIns="0" tIns="0" rIns="0" bIns="0" rtlCol="0" anchor="t"/>
          <a:lstStyle/>
          <a:p>
            <a:pPr>
              <a:lnSpc>
                <a:spcPct val="100000"/>
              </a:lnSpc>
            </a:pPr>
            <a:r>
              <a:rPr lang="en-US" sz="3500" dirty="0">
                <a:solidFill>
                  <a:srgbClr val="FFFFFF"/>
                </a:solidFill>
                <a:latin typeface="Arial" panose="020B0604020202020204" pitchFamily="34" charset="0"/>
                <a:ea typeface="MiSans" pitchFamily="34" charset="-122"/>
                <a:cs typeface="Arial" panose="020B0604020202020204" pitchFamily="34" charset="0"/>
              </a:rPr>
              <a:t>Stakeholder Contributions to Implementation</a:t>
            </a:r>
            <a:endParaRPr lang="en-US" sz="1600" dirty="0">
              <a:latin typeface="Arial" panose="020B0604020202020204" pitchFamily="34" charset="0"/>
              <a:cs typeface="Arial" panose="020B0604020202020204" pitchFamily="34" charset="0"/>
            </a:endParaRPr>
          </a:p>
        </p:txBody>
      </p:sp>
      <p:pic>
        <p:nvPicPr>
          <p:cNvPr id="4" name="Image 1" descr="https://kimi-img.moonshot.cn/pub/slides/slides_tmpl/image/25-09-02-15:07:43-d2r9ffpe3tpg8rchv440.png"/>
          <p:cNvPicPr>
            <a:picLocks noChangeAspect="1"/>
          </p:cNvPicPr>
          <p:nvPr/>
        </p:nvPicPr>
        <p:blipFill>
          <a:blip r:embed="rId4"/>
          <a:stretch>
            <a:fillRect/>
          </a:stretch>
        </p:blipFill>
        <p:spPr>
          <a:xfrm>
            <a:off x="1124585" y="1479233"/>
            <a:ext cx="736600" cy="736600"/>
          </a:xfrm>
          <a:prstGeom prst="rect">
            <a:avLst/>
          </a:prstGeom>
        </p:spPr>
      </p:pic>
      <p:pic>
        <p:nvPicPr>
          <p:cNvPr id="5" name="Image 2" descr="https://kimi-img.moonshot.cn/pub/slides/slides_tmpl/image/25-09-02-15:07:44-d2r9fg1e3tpg8rchv46g.png"/>
          <p:cNvPicPr>
            <a:picLocks noChangeAspect="1"/>
          </p:cNvPicPr>
          <p:nvPr/>
        </p:nvPicPr>
        <p:blipFill>
          <a:blip r:embed="rId5"/>
          <a:srcRect t="43" b="43"/>
          <a:stretch/>
        </p:blipFill>
        <p:spPr>
          <a:xfrm>
            <a:off x="4211955" y="1479233"/>
            <a:ext cx="736600" cy="736600"/>
          </a:xfrm>
          <a:prstGeom prst="rect">
            <a:avLst/>
          </a:prstGeom>
        </p:spPr>
      </p:pic>
      <p:pic>
        <p:nvPicPr>
          <p:cNvPr id="6" name="Image 3" descr="https://kimi-img.moonshot.cn/pub/slides/slides_tmpl/image/25-09-02-15:07:43-d2r9ffpe3tpg8rchv440.png"/>
          <p:cNvPicPr>
            <a:picLocks noChangeAspect="1"/>
          </p:cNvPicPr>
          <p:nvPr/>
        </p:nvPicPr>
        <p:blipFill>
          <a:blip r:embed="rId4"/>
          <a:stretch>
            <a:fillRect/>
          </a:stretch>
        </p:blipFill>
        <p:spPr>
          <a:xfrm>
            <a:off x="7289165" y="1479233"/>
            <a:ext cx="736600" cy="736600"/>
          </a:xfrm>
          <a:prstGeom prst="rect">
            <a:avLst/>
          </a:prstGeom>
        </p:spPr>
      </p:pic>
      <p:pic>
        <p:nvPicPr>
          <p:cNvPr id="7" name="Image 4" descr="https://kimi-img.moonshot.cn/pub/slides/slides_tmpl/image/25-09-02-15:07:44-d2r9fg1e3tpg8rchv46g.png"/>
          <p:cNvPicPr>
            <a:picLocks noChangeAspect="1"/>
          </p:cNvPicPr>
          <p:nvPr/>
        </p:nvPicPr>
        <p:blipFill>
          <a:blip r:embed="rId5"/>
          <a:srcRect t="43" b="43"/>
          <a:stretch/>
        </p:blipFill>
        <p:spPr>
          <a:xfrm>
            <a:off x="10366375" y="1479233"/>
            <a:ext cx="736600" cy="736600"/>
          </a:xfrm>
          <a:prstGeom prst="rect">
            <a:avLst/>
          </a:prstGeom>
        </p:spPr>
      </p:pic>
      <p:pic>
        <p:nvPicPr>
          <p:cNvPr id="8" name="Image 5" descr="https://kimi-img.moonshot.cn/pub/slides/slides_tmpl/image/25-09-02-15:07:44-d2r9fg1e3tpg8rchv450.png"/>
          <p:cNvPicPr>
            <a:picLocks noChangeAspect="1"/>
          </p:cNvPicPr>
          <p:nvPr/>
        </p:nvPicPr>
        <p:blipFill>
          <a:blip r:embed="rId6"/>
          <a:stretch>
            <a:fillRect/>
          </a:stretch>
        </p:blipFill>
        <p:spPr>
          <a:xfrm rot="5400000">
            <a:off x="373380" y="535305"/>
            <a:ext cx="837565" cy="591820"/>
          </a:xfrm>
          <a:prstGeom prst="rect">
            <a:avLst/>
          </a:prstGeom>
        </p:spPr>
      </p:pic>
      <p:pic>
        <p:nvPicPr>
          <p:cNvPr id="9" name="Image 6" descr="https://kimi-img.moonshot.cn/pub/slides/slides_tmpl/image/25-09-02-15:07:44-d2r9fg1e3tpg8rchv450.png"/>
          <p:cNvPicPr>
            <a:picLocks noChangeAspect="1"/>
          </p:cNvPicPr>
          <p:nvPr/>
        </p:nvPicPr>
        <p:blipFill>
          <a:blip r:embed="rId6"/>
          <a:stretch>
            <a:fillRect/>
          </a:stretch>
        </p:blipFill>
        <p:spPr>
          <a:xfrm rot="5400000">
            <a:off x="11148060" y="535305"/>
            <a:ext cx="837565" cy="591820"/>
          </a:xfrm>
          <a:prstGeom prst="rect">
            <a:avLst/>
          </a:prstGeom>
        </p:spPr>
      </p:pic>
      <p:sp>
        <p:nvSpPr>
          <p:cNvPr id="10" name="Text 1"/>
          <p:cNvSpPr/>
          <p:nvPr/>
        </p:nvSpPr>
        <p:spPr>
          <a:xfrm>
            <a:off x="124745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280670" y="2455545"/>
            <a:ext cx="2505075" cy="63877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Universities' Role in Promotion</a:t>
            </a:r>
            <a:endParaRPr lang="en-US" sz="1600" dirty="0">
              <a:latin typeface="Arial" panose="020B0604020202020204" pitchFamily="34" charset="0"/>
              <a:cs typeface="Arial" panose="020B0604020202020204" pitchFamily="34" charset="0"/>
            </a:endParaRPr>
          </a:p>
        </p:txBody>
      </p:sp>
      <p:sp>
        <p:nvSpPr>
          <p:cNvPr id="12" name="Text 3"/>
          <p:cNvSpPr/>
          <p:nvPr/>
        </p:nvSpPr>
        <p:spPr>
          <a:xfrm>
            <a:off x="179070" y="3202940"/>
            <a:ext cx="2752090" cy="3284041"/>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Universities provide communication channels to promote the app to students and offer support services that reinforce healthy sleep behaviors </a:t>
            </a:r>
            <a:r>
              <a:rPr lang="en-IN" sz="1400" dirty="0">
                <a:latin typeface="Arial" panose="020B0604020202020204" pitchFamily="34" charset="0"/>
                <a:cs typeface="Arial" panose="020B0604020202020204" pitchFamily="34" charset="0"/>
              </a:rPr>
              <a:t>(UKHSA, 2024)</a:t>
            </a:r>
            <a:r>
              <a:rPr lang="en-US" sz="1400" dirty="0">
                <a:solidFill>
                  <a:srgbClr val="262626"/>
                </a:solidFill>
                <a:latin typeface="Arial" panose="020B0604020202020204" pitchFamily="34" charset="0"/>
                <a:ea typeface="MiSans" pitchFamily="34" charset="-122"/>
                <a:cs typeface="Arial" panose="020B0604020202020204" pitchFamily="34" charset="0"/>
              </a:rPr>
              <a:t>. They integrate the intervention into existing wellbeing programmes, ensuring widespread adoption among the student population.</a:t>
            </a:r>
            <a:endParaRPr lang="en-US" sz="1600" dirty="0">
              <a:latin typeface="Arial" panose="020B0604020202020204" pitchFamily="34" charset="0"/>
              <a:cs typeface="Arial" panose="020B0604020202020204" pitchFamily="34" charset="0"/>
            </a:endParaRPr>
          </a:p>
        </p:txBody>
      </p:sp>
      <p:sp>
        <p:nvSpPr>
          <p:cNvPr id="13" name="Text 4"/>
          <p:cNvSpPr/>
          <p:nvPr/>
        </p:nvSpPr>
        <p:spPr>
          <a:xfrm>
            <a:off x="433482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4" name="Text 5"/>
          <p:cNvSpPr/>
          <p:nvPr/>
        </p:nvSpPr>
        <p:spPr>
          <a:xfrm>
            <a:off x="3218180" y="2455545"/>
            <a:ext cx="2505075" cy="63877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Developers' Role in Maintenance</a:t>
            </a:r>
            <a:endParaRPr lang="en-US" sz="1600" dirty="0">
              <a:latin typeface="Arial" panose="020B0604020202020204" pitchFamily="34" charset="0"/>
              <a:cs typeface="Arial" panose="020B0604020202020204" pitchFamily="34" charset="0"/>
            </a:endParaRPr>
          </a:p>
        </p:txBody>
      </p:sp>
      <p:sp>
        <p:nvSpPr>
          <p:cNvPr id="15" name="Text 6"/>
          <p:cNvSpPr/>
          <p:nvPr/>
        </p:nvSpPr>
        <p:spPr>
          <a:xfrm>
            <a:off x="3116580" y="3202940"/>
            <a:ext cx="2752090"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Developers maintain app performance, fix bugs, optimise AI algorithms, and ensure accessibility across different devices </a:t>
            </a:r>
            <a:r>
              <a:rPr lang="en-IN" sz="1400" dirty="0">
                <a:latin typeface="Arial" panose="020B0604020202020204" pitchFamily="34" charset="0"/>
                <a:cs typeface="Arial" panose="020B0604020202020204" pitchFamily="34" charset="0"/>
              </a:rPr>
              <a:t>(Brown et al., 2022).</a:t>
            </a:r>
            <a:r>
              <a:rPr lang="en-US" sz="1400" dirty="0">
                <a:solidFill>
                  <a:srgbClr val="262626"/>
                </a:solidFill>
                <a:latin typeface="Arial" panose="020B0604020202020204" pitchFamily="34" charset="0"/>
                <a:ea typeface="MiSans" pitchFamily="34" charset="-122"/>
                <a:cs typeface="Arial" panose="020B0604020202020204" pitchFamily="34" charset="0"/>
              </a:rPr>
              <a:t>They continuously update the app to improve functionality and user experience.</a:t>
            </a:r>
            <a:endParaRPr lang="en-US" sz="1600" dirty="0">
              <a:latin typeface="Arial" panose="020B0604020202020204" pitchFamily="34" charset="0"/>
              <a:cs typeface="Arial" panose="020B0604020202020204" pitchFamily="34" charset="0"/>
            </a:endParaRPr>
          </a:p>
        </p:txBody>
      </p:sp>
      <p:sp>
        <p:nvSpPr>
          <p:cNvPr id="16" name="Text 7"/>
          <p:cNvSpPr/>
          <p:nvPr/>
        </p:nvSpPr>
        <p:spPr>
          <a:xfrm>
            <a:off x="741203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17" name="Text 8"/>
          <p:cNvSpPr/>
          <p:nvPr/>
        </p:nvSpPr>
        <p:spPr>
          <a:xfrm>
            <a:off x="6299200" y="2455545"/>
            <a:ext cx="2505075" cy="92333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Public Health Bodies' Role in Validation</a:t>
            </a:r>
            <a:endParaRPr lang="en-US" sz="1600" dirty="0">
              <a:latin typeface="Arial" panose="020B0604020202020204" pitchFamily="34" charset="0"/>
              <a:cs typeface="Arial" panose="020B0604020202020204" pitchFamily="34" charset="0"/>
            </a:endParaRPr>
          </a:p>
        </p:txBody>
      </p:sp>
      <p:sp>
        <p:nvSpPr>
          <p:cNvPr id="18" name="Text 9"/>
          <p:cNvSpPr/>
          <p:nvPr/>
        </p:nvSpPr>
        <p:spPr>
          <a:xfrm>
            <a:off x="6197600" y="3202940"/>
            <a:ext cx="2752090"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Public health bodies support evidence-based practice, validate the safety and efficacy of the intervention, and guide ethical digital delivery. They ensure the intervention meets national health standards and guidelines.</a:t>
            </a:r>
            <a:endParaRPr lang="en-US" sz="1600" dirty="0">
              <a:latin typeface="Arial" panose="020B0604020202020204" pitchFamily="34" charset="0"/>
              <a:cs typeface="Arial" panose="020B0604020202020204" pitchFamily="34" charset="0"/>
            </a:endParaRPr>
          </a:p>
        </p:txBody>
      </p:sp>
      <p:sp>
        <p:nvSpPr>
          <p:cNvPr id="19" name="Text 10"/>
          <p:cNvSpPr/>
          <p:nvPr/>
        </p:nvSpPr>
        <p:spPr>
          <a:xfrm>
            <a:off x="1048924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0" name="Text 11"/>
          <p:cNvSpPr/>
          <p:nvPr/>
        </p:nvSpPr>
        <p:spPr>
          <a:xfrm>
            <a:off x="9380220" y="2455545"/>
            <a:ext cx="2505075" cy="92333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Data Protection Officers' Role in Compliance</a:t>
            </a:r>
            <a:endParaRPr lang="en-US" sz="1600" dirty="0">
              <a:latin typeface="Arial" panose="020B0604020202020204" pitchFamily="34" charset="0"/>
              <a:cs typeface="Arial" panose="020B0604020202020204" pitchFamily="34" charset="0"/>
            </a:endParaRPr>
          </a:p>
        </p:txBody>
      </p:sp>
      <p:sp>
        <p:nvSpPr>
          <p:cNvPr id="21" name="Text 12"/>
          <p:cNvSpPr/>
          <p:nvPr/>
        </p:nvSpPr>
        <p:spPr>
          <a:xfrm>
            <a:off x="9278620" y="3296769"/>
            <a:ext cx="2752090" cy="2643929"/>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Data protection officers oversee GDPR compliance, evaluate privacy risks, and protect sensitive personal data </a:t>
            </a:r>
            <a:r>
              <a:rPr lang="en-IN" sz="1400" dirty="0">
                <a:latin typeface="Arial" panose="020B0604020202020204" pitchFamily="34" charset="0"/>
                <a:cs typeface="Arial" panose="020B0604020202020204" pitchFamily="34" charset="0"/>
              </a:rPr>
              <a:t>(ICO, 2023)</a:t>
            </a:r>
            <a:r>
              <a:rPr lang="en-US" sz="1400" dirty="0">
                <a:solidFill>
                  <a:srgbClr val="262626"/>
                </a:solidFill>
                <a:latin typeface="Arial" panose="020B0604020202020204" pitchFamily="34" charset="0"/>
                <a:ea typeface="MiSans" pitchFamily="34" charset="-122"/>
                <a:cs typeface="Arial" panose="020B0604020202020204" pitchFamily="34" charset="0"/>
              </a:rPr>
              <a:t>. They ensure that user information is handled securely and in accordance with legal requirements.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name="Slide 7">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Barriers to Adoption</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name="Slide 8">
    <p:bg>
      <p:bgPr>
        <a:solidFill>
          <a:srgbClr val="23212C"/>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13000"/>
          </a:blip>
          <a:srcRect t="26764" b="26764"/>
          <a:stretch/>
        </p:blipFill>
        <p:spPr>
          <a:xfrm>
            <a:off x="0" y="0"/>
            <a:ext cx="12191365" cy="3776345"/>
          </a:xfrm>
          <a:prstGeom prst="rect">
            <a:avLst/>
          </a:prstGeom>
        </p:spPr>
      </p:pic>
      <p:pic>
        <p:nvPicPr>
          <p:cNvPr id="3" name="Image 1" descr="https://kimi-img.moonshot.cn/pub/slides/slides_tmpl/image/25-09-02-15:07:44-d2r9fg1e3tpg8rchv4b0.png"/>
          <p:cNvPicPr>
            <a:picLocks noChangeAspect="1"/>
          </p:cNvPicPr>
          <p:nvPr/>
        </p:nvPicPr>
        <p:blipFill>
          <a:blip r:embed="rId4"/>
          <a:stretch>
            <a:fillRect/>
          </a:stretch>
        </p:blipFill>
        <p:spPr>
          <a:xfrm rot="16680000">
            <a:off x="625943" y="-292917"/>
            <a:ext cx="410596" cy="1637554"/>
          </a:xfrm>
          <a:prstGeom prst="rect">
            <a:avLst/>
          </a:prstGeom>
        </p:spPr>
      </p:pic>
      <p:sp>
        <p:nvSpPr>
          <p:cNvPr id="4" name="Text 0"/>
          <p:cNvSpPr/>
          <p:nvPr/>
        </p:nvSpPr>
        <p:spPr>
          <a:xfrm>
            <a:off x="542215" y="867447"/>
            <a:ext cx="8152877" cy="833184"/>
          </a:xfrm>
          <a:prstGeom prst="rect">
            <a:avLst/>
          </a:prstGeom>
          <a:noFill/>
          <a:ln/>
        </p:spPr>
        <p:txBody>
          <a:bodyPr wrap="square" lIns="91440" tIns="45720" rIns="91440" bIns="45720" rtlCol="0" anchor="t"/>
          <a:lstStyle/>
          <a:p>
            <a:pPr algn="just">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Technical Barriers Limiting Accuracy &amp; Reach</a:t>
            </a:r>
            <a:endParaRPr lang="en-US" sz="1600" dirty="0">
              <a:latin typeface="Arial" panose="020B0604020202020204" pitchFamily="34" charset="0"/>
              <a:cs typeface="Arial" panose="020B0604020202020204" pitchFamily="34" charset="0"/>
            </a:endParaRPr>
          </a:p>
        </p:txBody>
      </p:sp>
      <p:pic>
        <p:nvPicPr>
          <p:cNvPr id="6" name="Image 3" descr="https://kimi-img.moonshot.cn/pub/slides/slides_tmpl/image/25-09-02-15:07:44-d2r9fg1e3tpg8rchv4a0.png"/>
          <p:cNvPicPr>
            <a:picLocks noChangeAspect="1"/>
          </p:cNvPicPr>
          <p:nvPr/>
        </p:nvPicPr>
        <p:blipFill>
          <a:blip r:embed="rId5"/>
          <a:srcRect l="21" r="21"/>
          <a:stretch/>
        </p:blipFill>
        <p:spPr>
          <a:xfrm rot="16200000" flipH="1">
            <a:off x="10727055" y="2649220"/>
            <a:ext cx="1085215" cy="1168400"/>
          </a:xfrm>
          <a:prstGeom prst="rect">
            <a:avLst/>
          </a:prstGeom>
        </p:spPr>
      </p:pic>
      <p:pic>
        <p:nvPicPr>
          <p:cNvPr id="7" name="Image 4" descr="https://kimi-img.moonshot.cn/pub/slides/slides_tmpl/image/25-09-02-15:07:44-d2r9fg1e3tpg8rchv450.png"/>
          <p:cNvPicPr>
            <a:picLocks noChangeAspect="1"/>
          </p:cNvPicPr>
          <p:nvPr/>
        </p:nvPicPr>
        <p:blipFill>
          <a:blip r:embed="rId6"/>
          <a:stretch>
            <a:fillRect/>
          </a:stretch>
        </p:blipFill>
        <p:spPr>
          <a:xfrm rot="10800000">
            <a:off x="7990840" y="5766435"/>
            <a:ext cx="3734435" cy="481965"/>
          </a:xfrm>
          <a:prstGeom prst="rect">
            <a:avLst/>
          </a:prstGeom>
        </p:spPr>
      </p:pic>
      <p:sp>
        <p:nvSpPr>
          <p:cNvPr id="8" name="Text 1"/>
          <p:cNvSpPr/>
          <p:nvPr/>
        </p:nvSpPr>
        <p:spPr>
          <a:xfrm>
            <a:off x="930910" y="2691130"/>
            <a:ext cx="4623435" cy="756285"/>
          </a:xfrm>
          <a:prstGeom prst="rect">
            <a:avLst/>
          </a:prstGeom>
          <a:noFill/>
          <a:ln/>
        </p:spPr>
        <p:txBody>
          <a:bodyPr wrap="square" lIns="0" tIns="0" rIns="0" bIns="0" rtlCol="0" anchor="t"/>
          <a:lstStyle/>
          <a:p>
            <a:pPr>
              <a:lnSpc>
                <a:spcPct val="100000"/>
              </a:lnSpc>
            </a:pPr>
            <a:endParaRPr lang="en-US" sz="1600" dirty="0">
              <a:latin typeface="Arial" panose="020B0604020202020204" pitchFamily="34" charset="0"/>
              <a:cs typeface="Arial" panose="020B0604020202020204" pitchFamily="34" charset="0"/>
            </a:endParaRPr>
          </a:p>
        </p:txBody>
      </p:sp>
      <p:sp>
        <p:nvSpPr>
          <p:cNvPr id="9" name="Text 2"/>
          <p:cNvSpPr/>
          <p:nvPr/>
        </p:nvSpPr>
        <p:spPr>
          <a:xfrm>
            <a:off x="594360" y="4194175"/>
            <a:ext cx="10892155" cy="825500"/>
          </a:xfrm>
          <a:prstGeom prst="rect">
            <a:avLst/>
          </a:prstGeom>
          <a:noFill/>
          <a:ln/>
        </p:spPr>
        <p:txBody>
          <a:bodyPr wrap="square" lIns="91440" tIns="45720" rIns="91440" bIns="45720" rtlCol="0" anchor="t"/>
          <a:lstStyle/>
          <a:p>
            <a:pPr algn="just">
              <a:lnSpc>
                <a:spcPct val="150000"/>
              </a:lnSpc>
            </a:pPr>
            <a:endParaRPr lang="en-US"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A24DE20-B8EE-EE55-FE5E-7877453C092C}"/>
              </a:ext>
            </a:extLst>
          </p:cNvPr>
          <p:cNvSpPr txBox="1"/>
          <p:nvPr/>
        </p:nvSpPr>
        <p:spPr>
          <a:xfrm>
            <a:off x="1800808" y="2855167"/>
            <a:ext cx="184731" cy="369332"/>
          </a:xfrm>
          <a:prstGeom prst="rect">
            <a:avLst/>
          </a:prstGeom>
          <a:noFill/>
        </p:spPr>
        <p:txBody>
          <a:bodyPr wrap="none" rtlCol="0">
            <a:spAutoFit/>
          </a:bodyPr>
          <a:lstStyle/>
          <a:p>
            <a:endParaRPr lang="en-IN" dirty="0">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A09C5A45-F6DB-D11A-8644-314FB833DAD0}"/>
              </a:ext>
            </a:extLst>
          </p:cNvPr>
          <p:cNvGraphicFramePr/>
          <p:nvPr>
            <p:extLst>
              <p:ext uri="{D42A27DB-BD31-4B8C-83A1-F6EECF244321}">
                <p14:modId xmlns:p14="http://schemas.microsoft.com/office/powerpoint/2010/main" val="952089101"/>
              </p:ext>
            </p:extLst>
          </p:nvPr>
        </p:nvGraphicFramePr>
        <p:xfrm>
          <a:off x="594360" y="2164303"/>
          <a:ext cx="6321225" cy="45243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name="Slide 9">
    <p:bg>
      <p:bgPr>
        <a:solidFill>
          <a:srgbClr val="192C64"/>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19000"/>
          </a:blip>
          <a:srcRect l="2170" t="10337" r="2041" b="10761"/>
          <a:stretch/>
        </p:blipFill>
        <p:spPr>
          <a:xfrm>
            <a:off x="0" y="0"/>
            <a:ext cx="12191365" cy="6858000"/>
          </a:xfrm>
          <a:prstGeom prst="rect">
            <a:avLst/>
          </a:prstGeom>
        </p:spPr>
      </p:pic>
      <p:pic>
        <p:nvPicPr>
          <p:cNvPr id="3" name="Image 1" descr="https://kimi-img.moonshot.cn/pub/slides/slides_tmpl/image/25-09-02-15:07:43-d2r9ffpe3tpg8rchv42g.png"/>
          <p:cNvPicPr>
            <a:picLocks noChangeAspect="1"/>
          </p:cNvPicPr>
          <p:nvPr/>
        </p:nvPicPr>
        <p:blipFill>
          <a:blip r:embed="rId4"/>
          <a:srcRect l="-1978" t="-5034" r="-1381" b="-4457"/>
          <a:stretch/>
        </p:blipFill>
        <p:spPr>
          <a:xfrm>
            <a:off x="463475" y="1698654"/>
            <a:ext cx="11410315" cy="4702810"/>
          </a:xfrm>
          <a:prstGeom prst="rect">
            <a:avLst/>
          </a:prstGeom>
        </p:spPr>
      </p:pic>
      <p:sp>
        <p:nvSpPr>
          <p:cNvPr id="4" name="Text 0"/>
          <p:cNvSpPr/>
          <p:nvPr/>
        </p:nvSpPr>
        <p:spPr>
          <a:xfrm>
            <a:off x="463475" y="651478"/>
            <a:ext cx="8152877" cy="833184"/>
          </a:xfrm>
          <a:prstGeom prst="rect">
            <a:avLst/>
          </a:prstGeom>
          <a:noFill/>
          <a:ln/>
        </p:spPr>
        <p:txBody>
          <a:bodyPr wrap="square" lIns="91440" tIns="45720" rIns="91440" bIns="45720" rtlCol="0" anchor="t"/>
          <a:lstStyle/>
          <a:p>
            <a:pPr algn="just">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Behavioural Resistance Among Young Adults</a:t>
            </a:r>
            <a:endParaRPr lang="en-US" sz="1600" dirty="0">
              <a:latin typeface="Arial" panose="020B0604020202020204" pitchFamily="34" charset="0"/>
              <a:cs typeface="Arial" panose="020B0604020202020204" pitchFamily="34" charset="0"/>
            </a:endParaRPr>
          </a:p>
        </p:txBody>
      </p:sp>
      <p:pic>
        <p:nvPicPr>
          <p:cNvPr id="5" name="Image 2" descr="https://kimi-img.moonshot.cn/pub/slides/slides_tmpl/image/25-09-02-15:07:44-d2r9fg1e3tpg8rchv47g.png"/>
          <p:cNvPicPr>
            <a:picLocks noChangeAspect="1"/>
          </p:cNvPicPr>
          <p:nvPr/>
        </p:nvPicPr>
        <p:blipFill>
          <a:blip r:embed="rId5"/>
          <a:stretch>
            <a:fillRect/>
          </a:stretch>
        </p:blipFill>
        <p:spPr>
          <a:xfrm rot="16200000" flipH="1">
            <a:off x="9825990" y="-101600"/>
            <a:ext cx="741045" cy="2339340"/>
          </a:xfrm>
          <a:prstGeom prst="rect">
            <a:avLst/>
          </a:prstGeom>
        </p:spPr>
      </p:pic>
      <p:pic>
        <p:nvPicPr>
          <p:cNvPr id="6" name="Image 3" descr="https://kimi-img.moonshot.cn/pub/slides/slides_tmpl/image/25-09-02-15:07:44-d2r9fg1e3tpg8rchv450.png"/>
          <p:cNvPicPr>
            <a:picLocks noChangeAspect="1"/>
          </p:cNvPicPr>
          <p:nvPr/>
        </p:nvPicPr>
        <p:blipFill>
          <a:blip r:embed="rId6"/>
          <a:stretch>
            <a:fillRect/>
          </a:stretch>
        </p:blipFill>
        <p:spPr>
          <a:xfrm rot="10800000">
            <a:off x="1339215" y="6071235"/>
            <a:ext cx="2035175" cy="184785"/>
          </a:xfrm>
          <a:prstGeom prst="rect">
            <a:avLst/>
          </a:prstGeom>
        </p:spPr>
      </p:pic>
      <p:pic>
        <p:nvPicPr>
          <p:cNvPr id="7" name="Image 4" descr="https://kimi-img.moonshot.cn/pub/slides/slides_tmpl/image/25-09-02-15:07:44-d2r9fg1e3tpg8rchv450.png"/>
          <p:cNvPicPr>
            <a:picLocks noChangeAspect="1"/>
          </p:cNvPicPr>
          <p:nvPr/>
        </p:nvPicPr>
        <p:blipFill>
          <a:blip r:embed="rId6"/>
          <a:stretch>
            <a:fillRect/>
          </a:stretch>
        </p:blipFill>
        <p:spPr>
          <a:xfrm rot="10800000">
            <a:off x="5059045" y="6013450"/>
            <a:ext cx="2035175" cy="184785"/>
          </a:xfrm>
          <a:prstGeom prst="rect">
            <a:avLst/>
          </a:prstGeom>
        </p:spPr>
      </p:pic>
      <p:pic>
        <p:nvPicPr>
          <p:cNvPr id="8" name="Image 5" descr="https://kimi-img.moonshot.cn/pub/slides/slides_tmpl/image/25-09-02-15:07:44-d2r9fg1e3tpg8rchv450.png"/>
          <p:cNvPicPr>
            <a:picLocks noChangeAspect="1"/>
          </p:cNvPicPr>
          <p:nvPr/>
        </p:nvPicPr>
        <p:blipFill>
          <a:blip r:embed="rId6"/>
          <a:stretch>
            <a:fillRect/>
          </a:stretch>
        </p:blipFill>
        <p:spPr>
          <a:xfrm rot="10800000">
            <a:off x="8692515" y="6045835"/>
            <a:ext cx="2035175" cy="184785"/>
          </a:xfrm>
          <a:prstGeom prst="rect">
            <a:avLst/>
          </a:prstGeom>
        </p:spPr>
      </p:pic>
      <p:sp>
        <p:nvSpPr>
          <p:cNvPr id="9" name="Text 1"/>
          <p:cNvSpPr/>
          <p:nvPr/>
        </p:nvSpPr>
        <p:spPr>
          <a:xfrm>
            <a:off x="991515" y="2198179"/>
            <a:ext cx="2993390" cy="307777"/>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Habitual Late-Night Use</a:t>
            </a:r>
            <a:endParaRPr lang="en-US" sz="1600" dirty="0">
              <a:latin typeface="Arial" panose="020B0604020202020204" pitchFamily="34" charset="0"/>
              <a:cs typeface="Arial" panose="020B0604020202020204" pitchFamily="34" charset="0"/>
            </a:endParaRPr>
          </a:p>
        </p:txBody>
      </p:sp>
      <p:sp>
        <p:nvSpPr>
          <p:cNvPr id="10" name="Text 2"/>
          <p:cNvSpPr/>
          <p:nvPr/>
        </p:nvSpPr>
        <p:spPr>
          <a:xfrm>
            <a:off x="927100" y="2972435"/>
            <a:ext cx="3344545" cy="2643929"/>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Smartphone use provides entertainment, connection, and stress relief, making it difficult to change late-night habits. Young adults often prioritise other activities over sleep, leading to irregular sleep routines and resistance to behavior change </a:t>
            </a:r>
            <a:r>
              <a:rPr lang="en-IN" sz="1400" dirty="0">
                <a:solidFill>
                  <a:schemeClr val="bg1"/>
                </a:solidFill>
                <a:latin typeface="Arial" panose="020B0604020202020204" pitchFamily="34" charset="0"/>
                <a:cs typeface="Arial" panose="020B0604020202020204" pitchFamily="34" charset="0"/>
              </a:rPr>
              <a:t>(Cain and Gradishar, 2019).</a:t>
            </a:r>
            <a:r>
              <a:rPr lang="en-US" sz="1400" dirty="0">
                <a:solidFill>
                  <a:srgbClr val="FFFFFF"/>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1" name="Text 3"/>
          <p:cNvSpPr/>
          <p:nvPr/>
        </p:nvSpPr>
        <p:spPr>
          <a:xfrm>
            <a:off x="4822507" y="2183839"/>
            <a:ext cx="2993390" cy="307777"/>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Notification Fatigue</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4646930" y="2972435"/>
            <a:ext cx="3344545" cy="2355004"/>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Young adults frequently ignore or disable digital reminders, reducing the effectiveness of sleep hygiene interventions. This notification fatigue can undermine the impact of behaviour change nudges embedded in the app </a:t>
            </a:r>
            <a:r>
              <a:rPr lang="en-IN" sz="1600" dirty="0">
                <a:solidFill>
                  <a:schemeClr val="bg1"/>
                </a:solidFill>
                <a:latin typeface="Arial" panose="020B0604020202020204" pitchFamily="34" charset="0"/>
                <a:cs typeface="Arial" panose="020B0604020202020204" pitchFamily="34" charset="0"/>
              </a:rPr>
              <a:t>(Doherty and Doherty, 2018).</a:t>
            </a:r>
            <a:endParaRPr lang="en-US" sz="1600" dirty="0">
              <a:solidFill>
                <a:schemeClr val="bg1"/>
              </a:solidFill>
              <a:latin typeface="Arial" panose="020B0604020202020204" pitchFamily="34" charset="0"/>
              <a:cs typeface="Arial" panose="020B0604020202020204" pitchFamily="34" charset="0"/>
            </a:endParaRPr>
          </a:p>
        </p:txBody>
      </p:sp>
      <p:sp>
        <p:nvSpPr>
          <p:cNvPr id="13" name="Text 5"/>
          <p:cNvSpPr/>
          <p:nvPr/>
        </p:nvSpPr>
        <p:spPr>
          <a:xfrm>
            <a:off x="8279372" y="2185003"/>
            <a:ext cx="2993390" cy="638770"/>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Low Prioritisation of Sleep</a:t>
            </a:r>
            <a:endParaRPr lang="en-US" sz="1600" dirty="0">
              <a:latin typeface="Arial" panose="020B0604020202020204" pitchFamily="34" charset="0"/>
              <a:cs typeface="Arial" panose="020B0604020202020204" pitchFamily="34" charset="0"/>
            </a:endParaRPr>
          </a:p>
        </p:txBody>
      </p:sp>
      <p:sp>
        <p:nvSpPr>
          <p:cNvPr id="14" name="Text 6"/>
          <p:cNvSpPr/>
          <p:nvPr/>
        </p:nvSpPr>
        <p:spPr>
          <a:xfrm>
            <a:off x="8244840" y="2972435"/>
            <a:ext cx="3344545" cy="1991379"/>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Deadlines, shift work, and social pressures cause irregular sleep routines among young adults </a:t>
            </a:r>
            <a:r>
              <a:rPr lang="en-IN" sz="1400" dirty="0">
                <a:solidFill>
                  <a:schemeClr val="bg1"/>
                </a:solidFill>
                <a:latin typeface="Arial" panose="020B0604020202020204" pitchFamily="34" charset="0"/>
                <a:cs typeface="Arial" panose="020B0604020202020204" pitchFamily="34" charset="0"/>
              </a:rPr>
              <a:t>(Yardley et al., 2021)</a:t>
            </a:r>
            <a:r>
              <a:rPr lang="en-IN" sz="1400" dirty="0">
                <a:latin typeface="Arial" panose="020B0604020202020204" pitchFamily="34" charset="0"/>
                <a:cs typeface="Arial" panose="020B0604020202020204" pitchFamily="34" charset="0"/>
              </a:rPr>
              <a:t>.</a:t>
            </a:r>
            <a:r>
              <a:rPr lang="en-US" sz="1400" dirty="0">
                <a:solidFill>
                  <a:srgbClr val="FFFFFF"/>
                </a:solidFill>
                <a:latin typeface="Arial" panose="020B0604020202020204" pitchFamily="34" charset="0"/>
                <a:ea typeface="MiSans" pitchFamily="34" charset="-122"/>
                <a:cs typeface="Arial" panose="020B0604020202020204" pitchFamily="34" charset="0"/>
              </a:rPr>
              <a:t>. They often do not prioritise sleep, making it challenging to engage them in sleep hygiene interventions.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name="Slide 10">
    <p:bg>
      <p:bgPr>
        <a:solidFill>
          <a:srgbClr val="23212C"/>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635" y="0"/>
            <a:ext cx="12191365" cy="6858000"/>
          </a:xfrm>
          <a:prstGeom prst="rect">
            <a:avLst/>
          </a:prstGeom>
        </p:spPr>
      </p:pic>
      <p:pic>
        <p:nvPicPr>
          <p:cNvPr id="3" name="Image 1" descr="https://kimi-img.moonshot.cn/pub/slides/slides_tmpl/image/25-09-02-15:08:03-d2r9fkpe3tpg8rchv4g0.png"/>
          <p:cNvPicPr>
            <a:picLocks noChangeAspect="1"/>
          </p:cNvPicPr>
          <p:nvPr/>
        </p:nvPicPr>
        <p:blipFill>
          <a:blip r:embed="rId4"/>
          <a:stretch>
            <a:fillRect/>
          </a:stretch>
        </p:blipFill>
        <p:spPr>
          <a:xfrm>
            <a:off x="3241040" y="2223770"/>
            <a:ext cx="8062595" cy="1424940"/>
          </a:xfrm>
          <a:prstGeom prst="rect">
            <a:avLst/>
          </a:prstGeom>
        </p:spPr>
      </p:pic>
      <p:pic>
        <p:nvPicPr>
          <p:cNvPr id="4" name="Image 2" descr="https://kimi-img.moonshot.cn/pub/slides/slides_tmpl/image/25-09-02-15:08:03-d2r9fkpe3tpg8rchv4gg.png"/>
          <p:cNvPicPr>
            <a:picLocks noChangeAspect="1"/>
          </p:cNvPicPr>
          <p:nvPr/>
        </p:nvPicPr>
        <p:blipFill>
          <a:blip r:embed="rId5"/>
          <a:stretch>
            <a:fillRect/>
          </a:stretch>
        </p:blipFill>
        <p:spPr>
          <a:xfrm>
            <a:off x="3241040" y="4342130"/>
            <a:ext cx="8027035" cy="1551305"/>
          </a:xfrm>
          <a:prstGeom prst="rect">
            <a:avLst/>
          </a:prstGeom>
        </p:spPr>
      </p:pic>
      <p:pic>
        <p:nvPicPr>
          <p:cNvPr id="5" name="Image 3" descr="https://kimi-img.moonshot.cn/pub/slides/slides_tmpl/image/25-09-02-15:07:44-d2r9fg1e3tpg8rchv46g.png"/>
          <p:cNvPicPr>
            <a:picLocks noChangeAspect="1"/>
          </p:cNvPicPr>
          <p:nvPr/>
        </p:nvPicPr>
        <p:blipFill>
          <a:blip r:embed="rId6"/>
          <a:srcRect/>
          <a:stretch/>
        </p:blipFill>
        <p:spPr>
          <a:xfrm>
            <a:off x="683260" y="2014855"/>
            <a:ext cx="2235200" cy="1779270"/>
          </a:xfrm>
          <a:prstGeom prst="rect">
            <a:avLst/>
          </a:prstGeom>
        </p:spPr>
      </p:pic>
      <p:pic>
        <p:nvPicPr>
          <p:cNvPr id="6" name="Image 4" descr="https://kimi-img.moonshot.cn/pub/slides/slides_tmpl/image/25-09-02-15:07:43-d2r9ffpe3tpg8rchv440.png"/>
          <p:cNvPicPr>
            <a:picLocks noChangeAspect="1"/>
          </p:cNvPicPr>
          <p:nvPr/>
        </p:nvPicPr>
        <p:blipFill>
          <a:blip r:embed="rId7"/>
          <a:stretch>
            <a:fillRect/>
          </a:stretch>
        </p:blipFill>
        <p:spPr>
          <a:xfrm>
            <a:off x="683260" y="4231005"/>
            <a:ext cx="2235835" cy="1778635"/>
          </a:xfrm>
          <a:prstGeom prst="rect">
            <a:avLst/>
          </a:prstGeom>
        </p:spPr>
      </p:pic>
      <p:sp>
        <p:nvSpPr>
          <p:cNvPr id="7" name="Text 0"/>
          <p:cNvSpPr/>
          <p:nvPr/>
        </p:nvSpPr>
        <p:spPr>
          <a:xfrm>
            <a:off x="684530" y="901700"/>
            <a:ext cx="10718165" cy="833120"/>
          </a:xfrm>
          <a:prstGeom prst="rect">
            <a:avLst/>
          </a:prstGeom>
          <a:noFill/>
          <a:ln/>
        </p:spPr>
        <p:txBody>
          <a:bodyPr wrap="square" lIns="91440" tIns="45720" rIns="91440" bIns="45720" rtlCol="0" anchor="t"/>
          <a:lstStyle/>
          <a:p>
            <a:pPr>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Socio-Economic Gaps in Digital Access</a:t>
            </a:r>
            <a:endParaRPr lang="en-US" sz="1600" dirty="0">
              <a:latin typeface="Arial" panose="020B0604020202020204" pitchFamily="34" charset="0"/>
              <a:cs typeface="Arial" panose="020B0604020202020204" pitchFamily="34" charset="0"/>
            </a:endParaRPr>
          </a:p>
        </p:txBody>
      </p:sp>
      <p:pic>
        <p:nvPicPr>
          <p:cNvPr id="8" name="Image 5" descr="https://kimi-img.moonshot.cn/pub/slides/slides_tmpl/image/25-09-02-15:08:03-d2r9fkpe3tpg8rchv4h0.png"/>
          <p:cNvPicPr>
            <a:picLocks noChangeAspect="1"/>
          </p:cNvPicPr>
          <p:nvPr/>
        </p:nvPicPr>
        <p:blipFill>
          <a:blip r:embed="rId8"/>
          <a:stretch>
            <a:fillRect/>
          </a:stretch>
        </p:blipFill>
        <p:spPr>
          <a:xfrm>
            <a:off x="9159875" y="717550"/>
            <a:ext cx="2109470" cy="1028700"/>
          </a:xfrm>
          <a:prstGeom prst="rect">
            <a:avLst/>
          </a:prstGeom>
        </p:spPr>
      </p:pic>
      <p:sp>
        <p:nvSpPr>
          <p:cNvPr id="9" name="Shape 1"/>
          <p:cNvSpPr/>
          <p:nvPr/>
        </p:nvSpPr>
        <p:spPr>
          <a:xfrm>
            <a:off x="1507554" y="2178184"/>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0" name="Text 2"/>
          <p:cNvSpPr/>
          <p:nvPr/>
        </p:nvSpPr>
        <p:spPr>
          <a:xfrm>
            <a:off x="1507554" y="2178184"/>
            <a:ext cx="684530" cy="638765"/>
          </a:xfrm>
          <a:prstGeom prst="rect">
            <a:avLst/>
          </a:prstGeom>
          <a:noFill/>
          <a:ln/>
        </p:spPr>
        <p:txBody>
          <a:bodyPr wrap="square" lIns="0" tIns="0" rIns="0" bIns="0" rtlCol="0" anchor="t"/>
          <a:lstStyle/>
          <a:p>
            <a:pPr algn="just">
              <a:lnSpc>
                <a:spcPct val="110000"/>
              </a:lnSpc>
            </a:pPr>
            <a:r>
              <a:rPr lang="en-US" sz="4000" dirty="0">
                <a:solidFill>
                  <a:srgbClr val="FFFFFF"/>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1" name="Text 3"/>
          <p:cNvSpPr/>
          <p:nvPr/>
        </p:nvSpPr>
        <p:spPr>
          <a:xfrm>
            <a:off x="927954" y="2816949"/>
            <a:ext cx="1747413" cy="553998"/>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Digital Inequality</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3524885" y="2406650"/>
            <a:ext cx="7628255" cy="1062342"/>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Not all young adults own modern smartphones capable of AI-driven sleep tracking. Limited access to high-spec devices can exclude certain groups from benefiting from the intervention, widening health inequalities </a:t>
            </a:r>
            <a:r>
              <a:rPr lang="en-IN" sz="1600" dirty="0">
                <a:solidFill>
                  <a:schemeClr val="bg1"/>
                </a:solidFill>
                <a:latin typeface="Arial" panose="020B0604020202020204" pitchFamily="34" charset="0"/>
                <a:cs typeface="Arial" panose="020B0604020202020204" pitchFamily="34" charset="0"/>
              </a:rPr>
              <a:t>(van Deursen, 2020).</a:t>
            </a:r>
            <a:endParaRPr lang="en-US" sz="1600" dirty="0">
              <a:solidFill>
                <a:schemeClr val="bg1"/>
              </a:solidFill>
              <a:latin typeface="Arial" panose="020B0604020202020204" pitchFamily="34" charset="0"/>
              <a:cs typeface="Arial" panose="020B0604020202020204" pitchFamily="34" charset="0"/>
            </a:endParaRPr>
          </a:p>
        </p:txBody>
      </p:sp>
      <p:sp>
        <p:nvSpPr>
          <p:cNvPr id="13" name="Shape 5"/>
          <p:cNvSpPr/>
          <p:nvPr/>
        </p:nvSpPr>
        <p:spPr>
          <a:xfrm>
            <a:off x="1507554" y="4427950"/>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4" name="Text 6"/>
          <p:cNvSpPr/>
          <p:nvPr/>
        </p:nvSpPr>
        <p:spPr>
          <a:xfrm>
            <a:off x="1507554" y="4427950"/>
            <a:ext cx="684530" cy="638765"/>
          </a:xfrm>
          <a:prstGeom prst="rect">
            <a:avLst/>
          </a:prstGeom>
          <a:noFill/>
          <a:ln/>
        </p:spPr>
        <p:txBody>
          <a:bodyPr wrap="square" lIns="0" tIns="0" rIns="0" bIns="0" rtlCol="0" anchor="t"/>
          <a:lstStyle/>
          <a:p>
            <a:pPr algn="just">
              <a:lnSpc>
                <a:spcPct val="110000"/>
              </a:lnSpc>
            </a:pPr>
            <a:r>
              <a:rPr lang="en-US" sz="4000" dirty="0">
                <a:solidFill>
                  <a:srgbClr val="23212C"/>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5" name="Text 7"/>
          <p:cNvSpPr/>
          <p:nvPr/>
        </p:nvSpPr>
        <p:spPr>
          <a:xfrm>
            <a:off x="927954" y="5054015"/>
            <a:ext cx="1747413" cy="553998"/>
          </a:xfrm>
          <a:prstGeom prst="rect">
            <a:avLst/>
          </a:prstGeom>
          <a:noFill/>
          <a:ln/>
        </p:spPr>
        <p:txBody>
          <a:bodyPr wrap="square" lIns="0" tIns="0" rIns="0" bIns="0" rtlCol="0" anchor="t">
            <a:spAutoFit/>
          </a:bodyPr>
          <a:lstStyle/>
          <a:p>
            <a:pPr>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Limited Data or Wi-Fi Access</a:t>
            </a:r>
            <a:endParaRPr lang="en-US" sz="1600" dirty="0">
              <a:latin typeface="Arial" panose="020B0604020202020204" pitchFamily="34" charset="0"/>
              <a:cs typeface="Arial" panose="020B0604020202020204" pitchFamily="34" charset="0"/>
            </a:endParaRPr>
          </a:p>
        </p:txBody>
      </p:sp>
      <p:sp>
        <p:nvSpPr>
          <p:cNvPr id="16" name="Text 8"/>
          <p:cNvSpPr/>
          <p:nvPr/>
        </p:nvSpPr>
        <p:spPr>
          <a:xfrm>
            <a:off x="3524885" y="4547870"/>
            <a:ext cx="7628255" cy="1028102"/>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Limited data or Wi-Fi access affects the ability to sync sleep data, receive updates, and use the app consistently. Financial and employment pressures can further exacerbate these issues, posing significant barriers to adoption </a:t>
            </a:r>
            <a:r>
              <a:rPr lang="en-IN" sz="1400" dirty="0">
                <a:latin typeface="Arial" panose="020B0604020202020204" pitchFamily="34" charset="0"/>
                <a:cs typeface="Arial" panose="020B0604020202020204" pitchFamily="34" charset="0"/>
              </a:rPr>
              <a:t>(Ofcom, 2023)</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name="Slide 11">
    <p:bg>
      <p:bgPr>
        <a:solidFill>
          <a:srgbClr val="E7E6E6"/>
        </a:solidFill>
        <a:effectLst/>
      </p:bgPr>
    </p:bg>
    <p:spTree>
      <p:nvGrpSpPr>
        <p:cNvPr id="1" name=""/>
        <p:cNvGrpSpPr/>
        <p:nvPr/>
      </p:nvGrpSpPr>
      <p:grpSpPr>
        <a:xfrm>
          <a:off x="0" y="0"/>
          <a:ext cx="0" cy="0"/>
          <a:chOff x="0" y="0"/>
          <a:chExt cx="0" cy="0"/>
        </a:xfrm>
      </p:grpSpPr>
      <p:sp>
        <p:nvSpPr>
          <p:cNvPr id="2" name="Text 0"/>
          <p:cNvSpPr/>
          <p:nvPr/>
        </p:nvSpPr>
        <p:spPr>
          <a:xfrm>
            <a:off x="542215" y="-45466"/>
            <a:ext cx="8152877" cy="833184"/>
          </a:xfrm>
          <a:prstGeom prst="rect">
            <a:avLst/>
          </a:prstGeom>
          <a:noFill/>
          <a:ln/>
        </p:spPr>
        <p:txBody>
          <a:bodyPr wrap="square" lIns="91440" tIns="45720" rIns="91440" bIns="45720" rtlCol="0" anchor="t"/>
          <a:lstStyle/>
          <a:p>
            <a:pP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Organisational Hurdles in Institutions</a:t>
            </a:r>
            <a:endParaRPr lang="en-US" sz="1600" dirty="0">
              <a:latin typeface="Arial" panose="020B0604020202020204" pitchFamily="34" charset="0"/>
              <a:cs typeface="Arial" panose="020B0604020202020204" pitchFamily="34" charset="0"/>
            </a:endParaRPr>
          </a:p>
        </p:txBody>
      </p:sp>
      <p:pic>
        <p:nvPicPr>
          <p:cNvPr id="3" name="Image 0" descr="https://kimi-img.moonshot.cn/pub/slides/slides_tmpl/image/25-09-02-15:07:44-d2r9fg1e3tpg8rchv47g.png"/>
          <p:cNvPicPr>
            <a:picLocks noChangeAspect="1"/>
          </p:cNvPicPr>
          <p:nvPr/>
        </p:nvPicPr>
        <p:blipFill>
          <a:blip r:embed="rId3"/>
          <a:stretch>
            <a:fillRect/>
          </a:stretch>
        </p:blipFill>
        <p:spPr>
          <a:xfrm rot="5400000">
            <a:off x="479425" y="1732915"/>
            <a:ext cx="765175" cy="358775"/>
          </a:xfrm>
          <a:prstGeom prst="rect">
            <a:avLst/>
          </a:prstGeom>
        </p:spPr>
      </p:pic>
      <p:pic>
        <p:nvPicPr>
          <p:cNvPr id="4" name="Image 1" descr="https://kimi-img.moonshot.cn/pub/slides/slides_tmpl/image/25-09-02-15:07:44-d2r9fg1e3tpg8rchv47g.png"/>
          <p:cNvPicPr>
            <a:picLocks noChangeAspect="1"/>
          </p:cNvPicPr>
          <p:nvPr/>
        </p:nvPicPr>
        <p:blipFill>
          <a:blip r:embed="rId3"/>
          <a:stretch>
            <a:fillRect/>
          </a:stretch>
        </p:blipFill>
        <p:spPr>
          <a:xfrm rot="5400000">
            <a:off x="492125" y="3042920"/>
            <a:ext cx="765175" cy="358775"/>
          </a:xfrm>
          <a:prstGeom prst="rect">
            <a:avLst/>
          </a:prstGeom>
        </p:spPr>
      </p:pic>
      <p:pic>
        <p:nvPicPr>
          <p:cNvPr id="5" name="Image 2" descr="https://kimi-img.moonshot.cn/pub/slides/slides_tmpl/image/25-09-02-15:07:44-d2r9fg1e3tpg8rchv47g.png"/>
          <p:cNvPicPr>
            <a:picLocks noChangeAspect="1"/>
          </p:cNvPicPr>
          <p:nvPr/>
        </p:nvPicPr>
        <p:blipFill>
          <a:blip r:embed="rId3"/>
          <a:stretch>
            <a:fillRect/>
          </a:stretch>
        </p:blipFill>
        <p:spPr>
          <a:xfrm rot="5400000">
            <a:off x="492125" y="4289425"/>
            <a:ext cx="765175" cy="358775"/>
          </a:xfrm>
          <a:prstGeom prst="rect">
            <a:avLst/>
          </a:prstGeom>
        </p:spPr>
      </p:pic>
      <p:pic>
        <p:nvPicPr>
          <p:cNvPr id="6" name="Image 3" descr="https://kimi-img.moonshot.cn/pub/slides/slides_tmpl/image/25-09-02-15:07:44-d2r9fg1e3tpg8rchv47g.png"/>
          <p:cNvPicPr>
            <a:picLocks noChangeAspect="1"/>
          </p:cNvPicPr>
          <p:nvPr/>
        </p:nvPicPr>
        <p:blipFill>
          <a:blip r:embed="rId3"/>
          <a:stretch>
            <a:fillRect/>
          </a:stretch>
        </p:blipFill>
        <p:spPr>
          <a:xfrm rot="5400000">
            <a:off x="479425" y="5624830"/>
            <a:ext cx="765175" cy="358775"/>
          </a:xfrm>
          <a:prstGeom prst="rect">
            <a:avLst/>
          </a:prstGeom>
        </p:spPr>
      </p:pic>
      <p:sp>
        <p:nvSpPr>
          <p:cNvPr id="7" name="Text 1"/>
          <p:cNvSpPr/>
          <p:nvPr/>
        </p:nvSpPr>
        <p:spPr>
          <a:xfrm>
            <a:off x="1212215" y="148209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Resource Limitations</a:t>
            </a:r>
            <a:endParaRPr lang="en-US" sz="1600" dirty="0">
              <a:latin typeface="Arial" panose="020B0604020202020204" pitchFamily="34" charset="0"/>
              <a:cs typeface="Arial" panose="020B0604020202020204" pitchFamily="34" charset="0"/>
            </a:endParaRPr>
          </a:p>
        </p:txBody>
      </p:sp>
      <p:sp>
        <p:nvSpPr>
          <p:cNvPr id="8" name="Text 2"/>
          <p:cNvSpPr/>
          <p:nvPr/>
        </p:nvSpPr>
        <p:spPr>
          <a:xfrm>
            <a:off x="1136015" y="1696085"/>
            <a:ext cx="10698480" cy="704937"/>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Universities may lack the necessary staff, funding, or digital support structures to effectively promote the intervention. Resource limitations can hinder the integration of the sleep hygiene app into existing wellbeing programs </a:t>
            </a:r>
            <a:r>
              <a:rPr lang="en-IN" sz="1400" dirty="0">
                <a:latin typeface="Arial" panose="020B0604020202020204" pitchFamily="34" charset="0"/>
                <a:cs typeface="Arial" panose="020B0604020202020204" pitchFamily="34" charset="0"/>
              </a:rPr>
              <a:t>(UKHSA, 2024)</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9" name="Text 3"/>
          <p:cNvSpPr/>
          <p:nvPr/>
        </p:nvSpPr>
        <p:spPr>
          <a:xfrm>
            <a:off x="1212215" y="277622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Low Employer Engagement</a:t>
            </a:r>
            <a:endParaRPr lang="en-US" sz="1600" dirty="0">
              <a:latin typeface="Arial" panose="020B0604020202020204" pitchFamily="34" charset="0"/>
              <a:cs typeface="Arial" panose="020B0604020202020204" pitchFamily="34" charset="0"/>
            </a:endParaRPr>
          </a:p>
        </p:txBody>
      </p:sp>
      <p:sp>
        <p:nvSpPr>
          <p:cNvPr id="10" name="Text 4"/>
          <p:cNvSpPr/>
          <p:nvPr/>
        </p:nvSpPr>
        <p:spPr>
          <a:xfrm>
            <a:off x="1136015" y="299021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Workplaces may not prioritise sleep hygiene or digital wellbeing support. Low employer engagement can limit the reach and impact of the intervention among young workers </a:t>
            </a:r>
            <a:r>
              <a:rPr lang="en-IN" sz="1600" dirty="0">
                <a:latin typeface="Arial" panose="020B0604020202020204" pitchFamily="34" charset="0"/>
                <a:cs typeface="Arial" panose="020B0604020202020204" pitchFamily="34" charset="0"/>
              </a:rPr>
              <a:t>(Yardley et al., 2021).</a:t>
            </a:r>
            <a:endParaRPr lang="en-US" sz="1600" dirty="0">
              <a:latin typeface="Arial" panose="020B0604020202020204" pitchFamily="34" charset="0"/>
              <a:cs typeface="Arial" panose="020B0604020202020204" pitchFamily="34" charset="0"/>
            </a:endParaRPr>
          </a:p>
        </p:txBody>
      </p:sp>
      <p:sp>
        <p:nvSpPr>
          <p:cNvPr id="11" name="Text 5"/>
          <p:cNvSpPr/>
          <p:nvPr/>
        </p:nvSpPr>
        <p:spPr>
          <a:xfrm>
            <a:off x="1212215" y="408305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Technical Integration Challenges</a:t>
            </a:r>
            <a:endParaRPr lang="en-US" sz="1600" dirty="0">
              <a:latin typeface="Arial" panose="020B0604020202020204" pitchFamily="34" charset="0"/>
              <a:cs typeface="Arial" panose="020B0604020202020204" pitchFamily="34" charset="0"/>
            </a:endParaRPr>
          </a:p>
        </p:txBody>
      </p:sp>
      <p:sp>
        <p:nvSpPr>
          <p:cNvPr id="12" name="Text 6"/>
          <p:cNvSpPr/>
          <p:nvPr/>
        </p:nvSpPr>
        <p:spPr>
          <a:xfrm>
            <a:off x="1136015" y="429704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Aligning new tools with existing wellbeing systems requires investment, training, and IT support. Technical integration challenges can delay or prevent the successful implementation of the intervention </a:t>
            </a:r>
            <a:r>
              <a:rPr lang="en-IN" sz="1600" dirty="0">
                <a:latin typeface="Arial" panose="020B0604020202020204" pitchFamily="34" charset="0"/>
                <a:cs typeface="Arial" panose="020B0604020202020204" pitchFamily="34" charset="0"/>
              </a:rPr>
              <a:t>(Brown et al., 2022).</a:t>
            </a:r>
            <a:endParaRPr lang="en-US" sz="1600" dirty="0">
              <a:latin typeface="Arial" panose="020B0604020202020204" pitchFamily="34" charset="0"/>
              <a:cs typeface="Arial" panose="020B0604020202020204" pitchFamily="34" charset="0"/>
            </a:endParaRPr>
          </a:p>
        </p:txBody>
      </p:sp>
      <p:sp>
        <p:nvSpPr>
          <p:cNvPr id="13" name="Text 7"/>
          <p:cNvSpPr/>
          <p:nvPr/>
        </p:nvSpPr>
        <p:spPr>
          <a:xfrm>
            <a:off x="1212215" y="540131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Sustainability Challenges</a:t>
            </a:r>
            <a:endParaRPr lang="en-US" sz="1600" dirty="0">
              <a:latin typeface="Arial" panose="020B0604020202020204" pitchFamily="34" charset="0"/>
              <a:cs typeface="Arial" panose="020B0604020202020204" pitchFamily="34" charset="0"/>
            </a:endParaRPr>
          </a:p>
        </p:txBody>
      </p:sp>
      <p:sp>
        <p:nvSpPr>
          <p:cNvPr id="14" name="Text 8"/>
          <p:cNvSpPr/>
          <p:nvPr/>
        </p:nvSpPr>
        <p:spPr>
          <a:xfrm>
            <a:off x="1136015" y="561530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Ongoing maintenance, updates, and support require long-term financial commitment. Sustainability challenges can threaten the continued availability and effectiveness of the intervention </a:t>
            </a:r>
            <a:r>
              <a:rPr lang="en-IN" sz="1600" dirty="0">
                <a:latin typeface="Arial" panose="020B0604020202020204" pitchFamily="34" charset="0"/>
                <a:cs typeface="Arial" panose="020B0604020202020204" pitchFamily="34" charset="0"/>
              </a:rPr>
              <a:t>(Doherty and Doherty, 2018).</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name="Slide 12">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Legal &amp; Ethical Duties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name="Slide 13">
    <p:bg>
      <p:bgPr>
        <a:solidFill>
          <a:srgbClr val="EDECE8"/>
        </a:solidFill>
        <a:effectLst/>
      </p:bgPr>
    </p:bg>
    <p:spTree>
      <p:nvGrpSpPr>
        <p:cNvPr id="1" name=""/>
        <p:cNvGrpSpPr/>
        <p:nvPr/>
      </p:nvGrpSpPr>
      <p:grpSpPr>
        <a:xfrm>
          <a:off x="0" y="0"/>
          <a:ext cx="0" cy="0"/>
          <a:chOff x="0" y="0"/>
          <a:chExt cx="0" cy="0"/>
        </a:xfrm>
      </p:grpSpPr>
      <p:pic>
        <p:nvPicPr>
          <p:cNvPr id="2" name="Image 0" descr="https://kimi-img.moonshot.cn/pub/slides/slides_tmpl/image/25-09-02-15:08:06-d2r9flhe3tpg8rchv4i0.png"/>
          <p:cNvPicPr>
            <a:picLocks noChangeAspect="1"/>
          </p:cNvPicPr>
          <p:nvPr/>
        </p:nvPicPr>
        <p:blipFill>
          <a:blip r:embed="rId3"/>
          <a:stretch>
            <a:fillRect/>
          </a:stretch>
        </p:blipFill>
        <p:spPr>
          <a:xfrm rot="16200000">
            <a:off x="3876675" y="2275205"/>
            <a:ext cx="4315460" cy="3200400"/>
          </a:xfrm>
          <a:prstGeom prst="rect">
            <a:avLst/>
          </a:prstGeom>
        </p:spPr>
      </p:pic>
      <p:pic>
        <p:nvPicPr>
          <p:cNvPr id="3" name="Image 1" descr="https://kimi-img.moonshot.cn/pub/slides/slides_tmpl/image/25-09-02-15:08:06-d2r9flhe3tpg8rchv4i0.png"/>
          <p:cNvPicPr>
            <a:picLocks noChangeAspect="1"/>
          </p:cNvPicPr>
          <p:nvPr/>
        </p:nvPicPr>
        <p:blipFill>
          <a:blip r:embed="rId3"/>
          <a:stretch>
            <a:fillRect/>
          </a:stretch>
        </p:blipFill>
        <p:spPr>
          <a:xfrm rot="16200000">
            <a:off x="7855812" y="2228746"/>
            <a:ext cx="4222542" cy="3200400"/>
          </a:xfrm>
          <a:prstGeom prst="rect">
            <a:avLst/>
          </a:prstGeom>
        </p:spPr>
      </p:pic>
      <p:sp>
        <p:nvSpPr>
          <p:cNvPr id="5" name="Text 0"/>
          <p:cNvSpPr/>
          <p:nvPr/>
        </p:nvSpPr>
        <p:spPr>
          <a:xfrm>
            <a:off x="435292" y="557731"/>
            <a:ext cx="11445240" cy="833120"/>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GDPR Compliance for Sensitive Sleep Data</a:t>
            </a:r>
            <a:endParaRPr lang="en-US" sz="1600" dirty="0">
              <a:latin typeface="Arial" panose="020B0604020202020204" pitchFamily="34" charset="0"/>
              <a:cs typeface="Arial" panose="020B0604020202020204" pitchFamily="34" charset="0"/>
            </a:endParaRPr>
          </a:p>
        </p:txBody>
      </p:sp>
      <p:pic>
        <p:nvPicPr>
          <p:cNvPr id="6" name="Image 3" descr="https://kimi-img.moonshot.cn/pub/slides/slides_tmpl/image/25-09-02-15:07:44-d2r9fg1e3tpg8rchv450.png"/>
          <p:cNvPicPr>
            <a:picLocks noChangeAspect="1"/>
          </p:cNvPicPr>
          <p:nvPr/>
        </p:nvPicPr>
        <p:blipFill>
          <a:blip r:embed="rId4"/>
          <a:stretch>
            <a:fillRect/>
          </a:stretch>
        </p:blipFill>
        <p:spPr>
          <a:xfrm rot="10800000">
            <a:off x="1218380" y="5767070"/>
            <a:ext cx="2359660" cy="266065"/>
          </a:xfrm>
          <a:prstGeom prst="rect">
            <a:avLst/>
          </a:prstGeom>
        </p:spPr>
      </p:pic>
      <p:pic>
        <p:nvPicPr>
          <p:cNvPr id="7" name="Image 4" descr="https://kimi-img.moonshot.cn/pub/slides/slides_tmpl/image/25-09-02-15:07:44-d2r9fg1e3tpg8rchv450.png"/>
          <p:cNvPicPr>
            <a:picLocks noChangeAspect="1"/>
          </p:cNvPicPr>
          <p:nvPr/>
        </p:nvPicPr>
        <p:blipFill>
          <a:blip r:embed="rId4"/>
          <a:stretch>
            <a:fillRect/>
          </a:stretch>
        </p:blipFill>
        <p:spPr>
          <a:xfrm rot="10800000">
            <a:off x="4872670" y="5821326"/>
            <a:ext cx="2359660" cy="266065"/>
          </a:xfrm>
          <a:prstGeom prst="rect">
            <a:avLst/>
          </a:prstGeom>
        </p:spPr>
      </p:pic>
      <p:pic>
        <p:nvPicPr>
          <p:cNvPr id="9" name="Image 6" descr="https://kimi-img.moonshot.cn/pub/slides/slides_tmpl/image/25-09-02-15:07:44-d2r9fg1e3tpg8rchv450.png"/>
          <p:cNvPicPr>
            <a:picLocks noChangeAspect="1"/>
          </p:cNvPicPr>
          <p:nvPr/>
        </p:nvPicPr>
        <p:blipFill>
          <a:blip r:embed="rId4"/>
          <a:stretch>
            <a:fillRect/>
          </a:stretch>
        </p:blipFill>
        <p:spPr>
          <a:xfrm rot="10800000">
            <a:off x="8929234" y="5661785"/>
            <a:ext cx="2359660" cy="266065"/>
          </a:xfrm>
          <a:prstGeom prst="rect">
            <a:avLst/>
          </a:prstGeom>
        </p:spPr>
      </p:pic>
      <p:sp>
        <p:nvSpPr>
          <p:cNvPr id="10" name="Text 1"/>
          <p:cNvSpPr/>
          <p:nvPr/>
        </p:nvSpPr>
        <p:spPr>
          <a:xfrm>
            <a:off x="1016635" y="2487295"/>
            <a:ext cx="2953385" cy="307777"/>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Sensitive Data Handling</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1015973" y="3234577"/>
            <a:ext cx="2859341" cy="2314544"/>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Sleep metrics, screen-time patterns, and behaviour data are classified as sensitive health information </a:t>
            </a:r>
            <a:r>
              <a:rPr lang="en-IN" sz="1400" dirty="0">
                <a:latin typeface="Arial" panose="020B0604020202020204" pitchFamily="34" charset="0"/>
                <a:cs typeface="Arial" panose="020B0604020202020204" pitchFamily="34" charset="0"/>
              </a:rPr>
              <a:t>(ICO, 2023)</a:t>
            </a:r>
            <a:r>
              <a:rPr lang="en-US" sz="1400" dirty="0">
                <a:solidFill>
                  <a:srgbClr val="000000"/>
                </a:solidFill>
                <a:latin typeface="Arial" panose="020B0604020202020204" pitchFamily="34" charset="0"/>
                <a:ea typeface="MiSans" pitchFamily="34" charset="-122"/>
                <a:cs typeface="Arial" panose="020B0604020202020204" pitchFamily="34" charset="0"/>
              </a:rPr>
              <a:t>. These must be handled in accordance with GDPR principles, ensuring user privacy and data protection.</a:t>
            </a:r>
            <a:endParaRPr lang="en-US" sz="1600" dirty="0">
              <a:latin typeface="Arial" panose="020B0604020202020204" pitchFamily="34" charset="0"/>
              <a:cs typeface="Arial" panose="020B0604020202020204" pitchFamily="34" charset="0"/>
            </a:endParaRPr>
          </a:p>
        </p:txBody>
      </p:sp>
      <p:sp>
        <p:nvSpPr>
          <p:cNvPr id="12" name="Text 3"/>
          <p:cNvSpPr/>
          <p:nvPr/>
        </p:nvSpPr>
        <p:spPr>
          <a:xfrm>
            <a:off x="4681220" y="2487295"/>
            <a:ext cx="2953385" cy="638770"/>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Explicit Informed Consent</a:t>
            </a:r>
            <a:endParaRPr lang="en-US" sz="1600" b="1" dirty="0">
              <a:latin typeface="Arial" panose="020B0604020202020204" pitchFamily="34" charset="0"/>
              <a:cs typeface="Arial" panose="020B0604020202020204" pitchFamily="34" charset="0"/>
            </a:endParaRPr>
          </a:p>
        </p:txBody>
      </p:sp>
      <p:sp>
        <p:nvSpPr>
          <p:cNvPr id="13" name="Text 4"/>
          <p:cNvSpPr/>
          <p:nvPr/>
        </p:nvSpPr>
        <p:spPr>
          <a:xfrm>
            <a:off x="4680715" y="3234577"/>
            <a:ext cx="2859341"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Users must provide explicit informed consent, understanding what data is collected, how it is used, and who can access it. A Data Protection Impact Assessment (DPIA) is required to identify and minimise privacy risks.</a:t>
            </a:r>
            <a:endParaRPr lang="en-US" sz="1600" dirty="0">
              <a:latin typeface="Arial" panose="020B0604020202020204" pitchFamily="34" charset="0"/>
              <a:cs typeface="Arial" panose="020B0604020202020204" pitchFamily="34" charset="0"/>
            </a:endParaRPr>
          </a:p>
        </p:txBody>
      </p:sp>
      <p:pic>
        <p:nvPicPr>
          <p:cNvPr id="14" name="Image 1" descr="https://kimi-img.moonshot.cn/pub/slides/slides_tmpl/image/25-09-02-15:08:06-d2r9flhe3tpg8rchv4i0.png">
            <a:extLst>
              <a:ext uri="{FF2B5EF4-FFF2-40B4-BE49-F238E27FC236}">
                <a16:creationId xmlns:a16="http://schemas.microsoft.com/office/drawing/2014/main" id="{CE87A636-ECDC-A2DF-59D7-D0E6E6977880}"/>
              </a:ext>
            </a:extLst>
          </p:cNvPr>
          <p:cNvPicPr>
            <a:picLocks noChangeAspect="1"/>
          </p:cNvPicPr>
          <p:nvPr/>
        </p:nvPicPr>
        <p:blipFill>
          <a:blip r:embed="rId3"/>
          <a:stretch>
            <a:fillRect/>
          </a:stretch>
        </p:blipFill>
        <p:spPr>
          <a:xfrm rot="16200000">
            <a:off x="287913" y="2275205"/>
            <a:ext cx="4315460" cy="3200400"/>
          </a:xfrm>
          <a:prstGeom prst="rect">
            <a:avLst/>
          </a:prstGeom>
        </p:spPr>
      </p:pic>
      <p:sp>
        <p:nvSpPr>
          <p:cNvPr id="15" name="TextBox 14">
            <a:extLst>
              <a:ext uri="{FF2B5EF4-FFF2-40B4-BE49-F238E27FC236}">
                <a16:creationId xmlns:a16="http://schemas.microsoft.com/office/drawing/2014/main" id="{13F98968-70AC-CDA2-268E-8EACBF6B1DCC}"/>
              </a:ext>
            </a:extLst>
          </p:cNvPr>
          <p:cNvSpPr txBox="1"/>
          <p:nvPr/>
        </p:nvSpPr>
        <p:spPr>
          <a:xfrm>
            <a:off x="8662422" y="2483782"/>
            <a:ext cx="2854181" cy="3108543"/>
          </a:xfrm>
          <a:prstGeom prst="rect">
            <a:avLst/>
          </a:prstGeom>
          <a:noFill/>
        </p:spPr>
        <p:txBody>
          <a:bodyPr wrap="square" rtlCol="0">
            <a:spAutoFit/>
          </a:bodyPr>
          <a:lstStyle/>
          <a:p>
            <a:pPr lvl="0" eaLnBrk="0" fontAlgn="base" hangingPunct="0">
              <a:spcBef>
                <a:spcPct val="0"/>
              </a:spcBef>
              <a:spcAft>
                <a:spcPct val="0"/>
              </a:spcAft>
            </a:pPr>
            <a:r>
              <a:rPr lang="en-US" altLang="en-US" sz="1600" b="1" dirty="0">
                <a:latin typeface="Arial" panose="020B0604020202020204" pitchFamily="34" charset="0"/>
                <a:cs typeface="Arial" panose="020B0604020202020204" pitchFamily="34" charset="0"/>
              </a:rPr>
              <a:t>Data Protection Impact Assessment (DPIA</a:t>
            </a:r>
            <a:r>
              <a:rPr lang="en-US" altLang="en-US" b="1" dirty="0">
                <a:latin typeface="Arial" panose="020B0604020202020204" pitchFamily="34" charset="0"/>
                <a:cs typeface="Arial" panose="020B0604020202020204" pitchFamily="34" charset="0"/>
              </a:rPr>
              <a:t>):</a:t>
            </a:r>
            <a:r>
              <a:rPr lang="en-US" altLang="en-US" dirty="0">
                <a:latin typeface="Arial" panose="020B0604020202020204" pitchFamily="34" charset="0"/>
                <a:cs typeface="Arial" panose="020B0604020202020204" pitchFamily="34" charset="0"/>
              </a:rPr>
              <a:t> Required to identify and </a:t>
            </a:r>
            <a:r>
              <a:rPr lang="en-US" altLang="en-US" dirty="0" err="1">
                <a:latin typeface="Arial" panose="020B0604020202020204" pitchFamily="34" charset="0"/>
                <a:cs typeface="Arial" panose="020B0604020202020204" pitchFamily="34" charset="0"/>
              </a:rPr>
              <a:t>minimise</a:t>
            </a:r>
            <a:r>
              <a:rPr lang="en-US" altLang="en-US" dirty="0">
                <a:latin typeface="Arial" panose="020B0604020202020204" pitchFamily="34" charset="0"/>
                <a:cs typeface="Arial" panose="020B0604020202020204" pitchFamily="34" charset="0"/>
              </a:rPr>
              <a:t> privacy risks (ICO, 2023).</a:t>
            </a:r>
          </a:p>
          <a:p>
            <a:pPr lvl="0" eaLnBrk="0" fontAlgn="base" hangingPunct="0">
              <a:spcBef>
                <a:spcPct val="0"/>
              </a:spcBef>
              <a:spcAft>
                <a:spcPct val="0"/>
              </a:spcAft>
            </a:pPr>
            <a:r>
              <a:rPr lang="en-US" altLang="en-US" sz="1600" b="1" dirty="0">
                <a:latin typeface="Arial" panose="020B0604020202020204" pitchFamily="34" charset="0"/>
                <a:cs typeface="Arial" panose="020B0604020202020204" pitchFamily="34" charset="0"/>
              </a:rPr>
              <a:t>Data security:</a:t>
            </a:r>
            <a:r>
              <a:rPr lang="en-US" altLang="en-US" sz="1600" dirty="0">
                <a:latin typeface="Arial" panose="020B0604020202020204" pitchFamily="34" charset="0"/>
                <a:cs typeface="Arial" panose="020B0604020202020204" pitchFamily="34" charset="0"/>
              </a:rPr>
              <a:t> </a:t>
            </a:r>
            <a:r>
              <a:rPr lang="en-US" altLang="en-US" dirty="0">
                <a:latin typeface="Arial" panose="020B0604020202020204" pitchFamily="34" charset="0"/>
                <a:cs typeface="Arial" panose="020B0604020202020204" pitchFamily="34" charset="0"/>
              </a:rPr>
              <a:t>Encryption, secure cloud storage and restricted access need to be implemented to ensure safe data handling.</a:t>
            </a:r>
          </a:p>
          <a:p>
            <a:endParaRPr lang="en-IN" b="1"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name="Slide 14">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80.png"/>
          <p:cNvPicPr>
            <a:picLocks noChangeAspect="1"/>
          </p:cNvPicPr>
          <p:nvPr/>
        </p:nvPicPr>
        <p:blipFill>
          <a:blip r:embed="rId3"/>
          <a:stretch>
            <a:fillRect/>
          </a:stretch>
        </p:blipFill>
        <p:spPr>
          <a:xfrm>
            <a:off x="8311517" y="3671942"/>
            <a:ext cx="3598545" cy="3186057"/>
          </a:xfrm>
          <a:prstGeom prst="rect">
            <a:avLst/>
          </a:prstGeom>
        </p:spPr>
      </p:pic>
      <p:pic>
        <p:nvPicPr>
          <p:cNvPr id="3" name="Image 1" descr="https://kimi-img.moonshot.cn/pub/slides/slides_tmpl/image/25-09-02-15:07:44-d2r9fg1e3tpg8rchv48g.png"/>
          <p:cNvPicPr>
            <a:picLocks noChangeAspect="1"/>
          </p:cNvPicPr>
          <p:nvPr/>
        </p:nvPicPr>
        <p:blipFill>
          <a:blip r:embed="rId4"/>
          <a:stretch>
            <a:fillRect/>
          </a:stretch>
        </p:blipFill>
        <p:spPr>
          <a:xfrm>
            <a:off x="4233546" y="3757675"/>
            <a:ext cx="3569970" cy="3080385"/>
          </a:xfrm>
          <a:prstGeom prst="rect">
            <a:avLst/>
          </a:prstGeom>
        </p:spPr>
      </p:pic>
      <p:pic>
        <p:nvPicPr>
          <p:cNvPr id="4" name="Image 2" descr="https://kimi-img.moonshot.cn/pub/slides/slides_tmpl/image/25-09-02-15:07:44-d2r9fg1e3tpg8rchv480.png"/>
          <p:cNvPicPr>
            <a:picLocks noChangeAspect="1"/>
          </p:cNvPicPr>
          <p:nvPr/>
        </p:nvPicPr>
        <p:blipFill>
          <a:blip r:embed="rId3"/>
          <a:stretch>
            <a:fillRect/>
          </a:stretch>
        </p:blipFill>
        <p:spPr>
          <a:xfrm>
            <a:off x="127000" y="3757675"/>
            <a:ext cx="3598545" cy="3079750"/>
          </a:xfrm>
          <a:prstGeom prst="rect">
            <a:avLst/>
          </a:prstGeom>
        </p:spPr>
      </p:pic>
      <p:sp>
        <p:nvSpPr>
          <p:cNvPr id="5" name="Text 0"/>
          <p:cNvSpPr/>
          <p:nvPr/>
        </p:nvSpPr>
        <p:spPr>
          <a:xfrm>
            <a:off x="831009" y="180232"/>
            <a:ext cx="8209284" cy="568567"/>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Ethical Principles in AI Health Nudging </a:t>
            </a:r>
            <a:endParaRPr lang="en-US" sz="1600" dirty="0">
              <a:latin typeface="Arial" panose="020B0604020202020204" pitchFamily="34" charset="0"/>
              <a:cs typeface="Arial" panose="020B0604020202020204" pitchFamily="34" charset="0"/>
            </a:endParaRPr>
          </a:p>
        </p:txBody>
      </p:sp>
      <p:pic>
        <p:nvPicPr>
          <p:cNvPr id="7" name="Image 4" descr="https://kimi-img.moonshot.cn/pub/slides/slides_tmpl/image/25-09-02-15:07:44-d2r9fg1e3tpg8rchv450.png"/>
          <p:cNvPicPr>
            <a:picLocks noChangeAspect="1"/>
          </p:cNvPicPr>
          <p:nvPr/>
        </p:nvPicPr>
        <p:blipFill>
          <a:blip r:embed="rId5"/>
          <a:stretch>
            <a:fillRect/>
          </a:stretch>
        </p:blipFill>
        <p:spPr>
          <a:xfrm rot="10800000">
            <a:off x="8385719" y="976102"/>
            <a:ext cx="3734435" cy="299720"/>
          </a:xfrm>
          <a:prstGeom prst="rect">
            <a:avLst/>
          </a:prstGeom>
        </p:spPr>
      </p:pic>
      <p:sp>
        <p:nvSpPr>
          <p:cNvPr id="9" name="Text 1"/>
          <p:cNvSpPr/>
          <p:nvPr/>
        </p:nvSpPr>
        <p:spPr>
          <a:xfrm>
            <a:off x="512267" y="3851910"/>
            <a:ext cx="3562537" cy="553998"/>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Transparency in AI Recommendations</a:t>
            </a:r>
            <a:endParaRPr lang="en-US" sz="1600" dirty="0">
              <a:latin typeface="Arial" panose="020B0604020202020204" pitchFamily="34" charset="0"/>
              <a:cs typeface="Arial" panose="020B0604020202020204" pitchFamily="34" charset="0"/>
            </a:endParaRPr>
          </a:p>
        </p:txBody>
      </p:sp>
      <p:sp>
        <p:nvSpPr>
          <p:cNvPr id="10" name="Text 2"/>
          <p:cNvSpPr/>
          <p:nvPr/>
        </p:nvSpPr>
        <p:spPr>
          <a:xfrm>
            <a:off x="420462" y="4432935"/>
            <a:ext cx="3360880" cy="1991379"/>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AI recommendations must be transparent, clearly explaining how they are generated and why. This ensures users understand the basis for the suggestions and can make informed decisions </a:t>
            </a:r>
            <a:r>
              <a:rPr lang="en-IN" sz="1400" dirty="0">
                <a:solidFill>
                  <a:schemeClr val="bg1"/>
                </a:solidFill>
                <a:latin typeface="Arial" panose="020B0604020202020204" pitchFamily="34" charset="0"/>
                <a:cs typeface="Arial" panose="020B0604020202020204" pitchFamily="34" charset="0"/>
              </a:rPr>
              <a:t>(</a:t>
            </a:r>
            <a:r>
              <a:rPr lang="en-IN" sz="1400" dirty="0" err="1">
                <a:solidFill>
                  <a:schemeClr val="bg1"/>
                </a:solidFill>
                <a:latin typeface="Arial" panose="020B0604020202020204" pitchFamily="34" charset="0"/>
                <a:cs typeface="Arial" panose="020B0604020202020204" pitchFamily="34" charset="0"/>
              </a:rPr>
              <a:t>Floridi</a:t>
            </a:r>
            <a:r>
              <a:rPr lang="en-IN" sz="1400" dirty="0">
                <a:solidFill>
                  <a:schemeClr val="bg1"/>
                </a:solidFill>
                <a:latin typeface="Arial" panose="020B0604020202020204" pitchFamily="34" charset="0"/>
                <a:cs typeface="Arial" panose="020B0604020202020204" pitchFamily="34" charset="0"/>
              </a:rPr>
              <a:t> and Cowls, 2019)</a:t>
            </a:r>
            <a:r>
              <a:rPr lang="en-US" sz="1400" dirty="0">
                <a:solidFill>
                  <a:schemeClr val="bg1"/>
                </a:solidFill>
                <a:latin typeface="Arial" panose="020B0604020202020204" pitchFamily="34" charset="0"/>
                <a:ea typeface="MiSans" pitchFamily="34" charset="-122"/>
                <a:cs typeface="Arial" panose="020B0604020202020204" pitchFamily="34" charset="0"/>
              </a:rPr>
              <a:t>.</a:t>
            </a:r>
            <a:endParaRPr lang="en-US" sz="1600" dirty="0">
              <a:solidFill>
                <a:schemeClr val="bg1"/>
              </a:solidFill>
              <a:latin typeface="Arial" panose="020B0604020202020204" pitchFamily="34" charset="0"/>
              <a:cs typeface="Arial" panose="020B0604020202020204" pitchFamily="34" charset="0"/>
            </a:endParaRPr>
          </a:p>
        </p:txBody>
      </p:sp>
      <p:sp>
        <p:nvSpPr>
          <p:cNvPr id="11" name="Text 3"/>
          <p:cNvSpPr/>
          <p:nvPr/>
        </p:nvSpPr>
        <p:spPr>
          <a:xfrm>
            <a:off x="4540452" y="3826609"/>
            <a:ext cx="3562537" cy="276225"/>
          </a:xfrm>
          <a:prstGeom prst="rect">
            <a:avLst/>
          </a:prstGeom>
          <a:noFill/>
          <a:ln/>
        </p:spPr>
        <p:txBody>
          <a:bodyPr wrap="square" lIns="0" tIns="0" rIns="0" bIns="0" rtlCol="0" anchor="t">
            <a:spAutoFit/>
          </a:bodyPr>
          <a:lstStyle/>
          <a:p>
            <a:pPr>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Fairness and Bias Prevention</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4415560" y="4229803"/>
            <a:ext cx="3360880" cy="1991379"/>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Algorithms must be regularly checked to ensure they do not disadvantage certain groups. Fairness and bias prevention are crucial to maintain ethical standards and ensure the intervention benefits all users equally </a:t>
            </a:r>
            <a:r>
              <a:rPr lang="en-IN" sz="1400" dirty="0">
                <a:latin typeface="Arial" panose="020B0604020202020204" pitchFamily="34" charset="0"/>
                <a:cs typeface="Arial" panose="020B0604020202020204" pitchFamily="34" charset="0"/>
              </a:rPr>
              <a:t>(Brown et al., 2022)</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3" name="Text 5"/>
          <p:cNvSpPr/>
          <p:nvPr/>
        </p:nvSpPr>
        <p:spPr>
          <a:xfrm>
            <a:off x="8471667" y="3829519"/>
            <a:ext cx="3562537" cy="276225"/>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User Autonomy and Control</a:t>
            </a:r>
            <a:endParaRPr lang="en-US" sz="1600" dirty="0">
              <a:latin typeface="Arial" panose="020B0604020202020204" pitchFamily="34" charset="0"/>
              <a:cs typeface="Arial" panose="020B0604020202020204" pitchFamily="34" charset="0"/>
            </a:endParaRPr>
          </a:p>
        </p:txBody>
      </p:sp>
      <p:sp>
        <p:nvSpPr>
          <p:cNvPr id="14" name="Text 6"/>
          <p:cNvSpPr/>
          <p:nvPr/>
        </p:nvSpPr>
        <p:spPr>
          <a:xfrm>
            <a:off x="8410658" y="4337204"/>
            <a:ext cx="3360880" cy="2080698"/>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Users must have full control over notifications, data settings, and opting out. This respects user autonomy and allows them to manage their engagement with the intervention </a:t>
            </a:r>
            <a:r>
              <a:rPr lang="en-IN" sz="1600" dirty="0">
                <a:solidFill>
                  <a:schemeClr val="bg1"/>
                </a:solidFill>
                <a:latin typeface="Arial" panose="020B0604020202020204" pitchFamily="34" charset="0"/>
                <a:cs typeface="Arial" panose="020B0604020202020204" pitchFamily="34" charset="0"/>
              </a:rPr>
              <a:t>(Yardley et al., 2021).</a:t>
            </a:r>
            <a:endParaRPr lang="en-US" sz="1600" dirty="0">
              <a:solidFill>
                <a:schemeClr val="bg1"/>
              </a:solidFill>
              <a:latin typeface="Arial" panose="020B0604020202020204" pitchFamily="34" charset="0"/>
              <a:cs typeface="Arial" panose="020B0604020202020204" pitchFamily="34" charset="0"/>
            </a:endParaRPr>
          </a:p>
        </p:txBody>
      </p:sp>
      <p:pic>
        <p:nvPicPr>
          <p:cNvPr id="4100" name="Picture 4" descr="5 AI-powered apps to improve your sleep | Mashable">
            <a:extLst>
              <a:ext uri="{FF2B5EF4-FFF2-40B4-BE49-F238E27FC236}">
                <a16:creationId xmlns:a16="http://schemas.microsoft.com/office/drawing/2014/main" id="{95A9BC38-5803-8F73-3AB9-4A8E46FEC63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05" y="1314350"/>
            <a:ext cx="12192000" cy="2457303"/>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64F5BCC4-506A-AC60-649F-07E0B5E5C1ED}"/>
              </a:ext>
            </a:extLst>
          </p:cNvPr>
          <p:cNvSpPr txBox="1"/>
          <p:nvPr/>
        </p:nvSpPr>
        <p:spPr>
          <a:xfrm>
            <a:off x="10345316" y="3333385"/>
            <a:ext cx="200574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(de Looper, 2024)</a:t>
            </a:r>
            <a:endParaRPr lang="en-IN"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name="Slide 15">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4" name="Text 0"/>
          <p:cNvSpPr/>
          <p:nvPr/>
        </p:nvSpPr>
        <p:spPr>
          <a:xfrm>
            <a:off x="542290" y="867410"/>
            <a:ext cx="5222240" cy="833120"/>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Digital Inclusion &amp; Fairness Safeguards</a:t>
            </a:r>
            <a:endParaRPr lang="en-US" sz="1600" dirty="0">
              <a:latin typeface="Arial" panose="020B0604020202020204" pitchFamily="34" charset="0"/>
              <a:cs typeface="Arial" panose="020B0604020202020204" pitchFamily="34" charset="0"/>
            </a:endParaRPr>
          </a:p>
        </p:txBody>
      </p:sp>
      <p:pic>
        <p:nvPicPr>
          <p:cNvPr id="5" name="Image 2" descr="https://kimi-img.moonshot.cn/pub/slides/slides_tmpl/image/25-09-02-15:07:44-d2r9fg1e3tpg8rchv450.png"/>
          <p:cNvPicPr>
            <a:picLocks noChangeAspect="1"/>
          </p:cNvPicPr>
          <p:nvPr/>
        </p:nvPicPr>
        <p:blipFill>
          <a:blip r:embed="rId4"/>
          <a:stretch>
            <a:fillRect/>
          </a:stretch>
        </p:blipFill>
        <p:spPr>
          <a:xfrm rot="5400000">
            <a:off x="4660900" y="3539490"/>
            <a:ext cx="4224020" cy="545465"/>
          </a:xfrm>
          <a:prstGeom prst="rect">
            <a:avLst/>
          </a:prstGeom>
        </p:spPr>
      </p:pic>
      <p:pic>
        <p:nvPicPr>
          <p:cNvPr id="6" name="Image 3" descr="https://kimi-img.moonshot.cn/pub/slides/slides_tmpl/image/25-09-02-15:07:45-d2r9fg9e3tpg8rchv4c0.png"/>
          <p:cNvPicPr>
            <a:picLocks noChangeAspect="1"/>
          </p:cNvPicPr>
          <p:nvPr/>
        </p:nvPicPr>
        <p:blipFill>
          <a:blip r:embed="rId5"/>
          <a:stretch>
            <a:fillRect/>
          </a:stretch>
        </p:blipFill>
        <p:spPr>
          <a:xfrm>
            <a:off x="10714990" y="0"/>
            <a:ext cx="1477010" cy="1485900"/>
          </a:xfrm>
          <a:prstGeom prst="rect">
            <a:avLst/>
          </a:prstGeom>
        </p:spPr>
      </p:pic>
      <p:sp>
        <p:nvSpPr>
          <p:cNvPr id="7" name="Text 1"/>
          <p:cNvSpPr/>
          <p:nvPr/>
        </p:nvSpPr>
        <p:spPr>
          <a:xfrm>
            <a:off x="736600" y="2390140"/>
            <a:ext cx="5854700" cy="307777"/>
          </a:xfrm>
          <a:prstGeom prst="rect">
            <a:avLst/>
          </a:prstGeom>
          <a:noFill/>
          <a:ln/>
        </p:spPr>
        <p:txBody>
          <a:bodyPr wrap="square" lIns="0" tIns="0" rIns="0" bIns="0" rtlCol="0" anchor="t">
            <a:spAutoFit/>
          </a:bodyPr>
          <a:lstStyle/>
          <a:p>
            <a:pPr algn="just">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Inclusive Design Considerations</a:t>
            </a:r>
            <a:endParaRPr lang="en-US" sz="1600" dirty="0">
              <a:latin typeface="Arial" panose="020B0604020202020204" pitchFamily="34" charset="0"/>
              <a:cs typeface="Arial" panose="020B0604020202020204" pitchFamily="34" charset="0"/>
            </a:endParaRPr>
          </a:p>
        </p:txBody>
      </p:sp>
      <p:sp>
        <p:nvSpPr>
          <p:cNvPr id="8" name="Text 2"/>
          <p:cNvSpPr/>
          <p:nvPr/>
        </p:nvSpPr>
        <p:spPr>
          <a:xfrm>
            <a:off x="695325" y="2777490"/>
            <a:ext cx="5222240" cy="1385507"/>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The intervention must consider those with limited device access or lower digital skills. Design elements like offline functionality, low-spec device compatibility, and multilingual interfaces ensure digital inclusion and fairness </a:t>
            </a:r>
            <a:r>
              <a:rPr lang="en-IN" sz="1600" dirty="0">
                <a:latin typeface="Arial" panose="020B0604020202020204" pitchFamily="34" charset="0"/>
                <a:cs typeface="Arial" panose="020B0604020202020204" pitchFamily="34" charset="0"/>
              </a:rPr>
              <a:t>(van Deursen, 2020).</a:t>
            </a:r>
            <a:endParaRPr lang="en-US" sz="1600" dirty="0">
              <a:latin typeface="Arial" panose="020B0604020202020204" pitchFamily="34" charset="0"/>
              <a:cs typeface="Arial" panose="020B0604020202020204" pitchFamily="34" charset="0"/>
            </a:endParaRPr>
          </a:p>
        </p:txBody>
      </p:sp>
      <p:pic>
        <p:nvPicPr>
          <p:cNvPr id="5122" name="Picture 2" descr="9 Digital inclusion ideas | digital, inclusion, digital literacy">
            <a:extLst>
              <a:ext uri="{FF2B5EF4-FFF2-40B4-BE49-F238E27FC236}">
                <a16:creationId xmlns:a16="http://schemas.microsoft.com/office/drawing/2014/main" id="{EB426F05-A557-99FB-48B9-BA69280C6A0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0866" y="1810270"/>
            <a:ext cx="5222240" cy="35715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name="Slide 16">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Synthesis &amp; Next Steps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name="Slide 17">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8000"/>
          </a:blip>
          <a:srcRect l="2170" t="10337" r="2041" b="10761"/>
          <a:stretch/>
        </p:blipFill>
        <p:spPr>
          <a:xfrm>
            <a:off x="0" y="-14010"/>
            <a:ext cx="12191365" cy="6858000"/>
          </a:xfrm>
          <a:prstGeom prst="rect">
            <a:avLst/>
          </a:prstGeom>
        </p:spPr>
      </p:pic>
      <p:pic>
        <p:nvPicPr>
          <p:cNvPr id="3" name="Image 1" descr="https://kimi-img.moonshot.cn/pub/slides/slides_tmpl/image/25-09-02-15:08:06-d2r9flhe3tpg8rchv4i0.png"/>
          <p:cNvPicPr>
            <a:picLocks noChangeAspect="1"/>
          </p:cNvPicPr>
          <p:nvPr/>
        </p:nvPicPr>
        <p:blipFill>
          <a:blip r:embed="rId4"/>
          <a:stretch>
            <a:fillRect/>
          </a:stretch>
        </p:blipFill>
        <p:spPr>
          <a:xfrm rot="16200000">
            <a:off x="-118586" y="2416291"/>
            <a:ext cx="4507865" cy="3211830"/>
          </a:xfrm>
          <a:prstGeom prst="rect">
            <a:avLst/>
          </a:prstGeom>
        </p:spPr>
      </p:pic>
      <p:sp>
        <p:nvSpPr>
          <p:cNvPr id="4" name="Text 0"/>
          <p:cNvSpPr/>
          <p:nvPr/>
        </p:nvSpPr>
        <p:spPr>
          <a:xfrm>
            <a:off x="-62024" y="766293"/>
            <a:ext cx="8152877" cy="833184"/>
          </a:xfrm>
          <a:prstGeom prst="rect">
            <a:avLst/>
          </a:prstGeom>
          <a:noFill/>
          <a:ln/>
        </p:spPr>
        <p:txBody>
          <a:bodyPr wrap="square" lIns="91440" tIns="45720" rIns="91440" bIns="45720" rtlCol="0" anchor="t"/>
          <a:lstStyle/>
          <a:p>
            <a:pP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Summary of Critical Success Factors</a:t>
            </a:r>
            <a:endParaRPr lang="en-US" sz="1600" dirty="0">
              <a:latin typeface="Arial" panose="020B0604020202020204" pitchFamily="34" charset="0"/>
              <a:cs typeface="Arial" panose="020B0604020202020204" pitchFamily="34" charset="0"/>
            </a:endParaRPr>
          </a:p>
        </p:txBody>
      </p:sp>
      <p:pic>
        <p:nvPicPr>
          <p:cNvPr id="7" name="Image 4" descr="https://kimi-img.moonshot.cn/pub/slides/slides_tmpl/image/25-09-02-15:07:43-d2r9ffpe3tpg8rchv440.png"/>
          <p:cNvPicPr>
            <a:picLocks noChangeAspect="1"/>
          </p:cNvPicPr>
          <p:nvPr/>
        </p:nvPicPr>
        <p:blipFill>
          <a:blip r:embed="rId5"/>
          <a:stretch>
            <a:fillRect/>
          </a:stretch>
        </p:blipFill>
        <p:spPr>
          <a:xfrm>
            <a:off x="1762392" y="1844189"/>
            <a:ext cx="736600" cy="736600"/>
          </a:xfrm>
          <a:prstGeom prst="rect">
            <a:avLst/>
          </a:prstGeom>
        </p:spPr>
      </p:pic>
      <p:pic>
        <p:nvPicPr>
          <p:cNvPr id="8" name="Image 5" descr="https://kimi-img.moonshot.cn/pub/slides/slides_tmpl/image/25-09-02-15:08:06-d2r9flhe3tpg8rchv4i0.png"/>
          <p:cNvPicPr>
            <a:picLocks noChangeAspect="1"/>
          </p:cNvPicPr>
          <p:nvPr/>
        </p:nvPicPr>
        <p:blipFill>
          <a:blip r:embed="rId4"/>
          <a:stretch>
            <a:fillRect/>
          </a:stretch>
        </p:blipFill>
        <p:spPr>
          <a:xfrm rot="16200000">
            <a:off x="7608376" y="2393950"/>
            <a:ext cx="4507865" cy="3211830"/>
          </a:xfrm>
          <a:prstGeom prst="rect">
            <a:avLst/>
          </a:prstGeom>
        </p:spPr>
      </p:pic>
      <p:pic>
        <p:nvPicPr>
          <p:cNvPr id="9" name="Image 6" descr="https://kimi-img.moonshot.cn/pub/slides/slides_tmpl/image/25-09-02-15:07:43-d2r9ffpe3tpg8rchv440.png"/>
          <p:cNvPicPr>
            <a:picLocks noChangeAspect="1"/>
          </p:cNvPicPr>
          <p:nvPr/>
        </p:nvPicPr>
        <p:blipFill>
          <a:blip r:embed="rId5"/>
          <a:stretch>
            <a:fillRect/>
          </a:stretch>
        </p:blipFill>
        <p:spPr>
          <a:xfrm>
            <a:off x="5642292" y="1798522"/>
            <a:ext cx="736600" cy="736600"/>
          </a:xfrm>
          <a:prstGeom prst="rect">
            <a:avLst/>
          </a:prstGeom>
        </p:spPr>
      </p:pic>
      <p:pic>
        <p:nvPicPr>
          <p:cNvPr id="10" name="Image 7" descr="https://kimi-img.moonshot.cn/pub/slides/slides_tmpl/image/25-09-02-15:07:44-d2r9fg1e3tpg8rchv450.png"/>
          <p:cNvPicPr>
            <a:picLocks noChangeAspect="1"/>
          </p:cNvPicPr>
          <p:nvPr/>
        </p:nvPicPr>
        <p:blipFill>
          <a:blip r:embed="rId6"/>
          <a:stretch>
            <a:fillRect/>
          </a:stretch>
        </p:blipFill>
        <p:spPr>
          <a:xfrm rot="10800000">
            <a:off x="8018780" y="808355"/>
            <a:ext cx="3734435" cy="481965"/>
          </a:xfrm>
          <a:prstGeom prst="rect">
            <a:avLst/>
          </a:prstGeom>
        </p:spPr>
      </p:pic>
      <p:sp>
        <p:nvSpPr>
          <p:cNvPr id="11" name="Text 1"/>
          <p:cNvSpPr/>
          <p:nvPr/>
        </p:nvSpPr>
        <p:spPr>
          <a:xfrm>
            <a:off x="1809592" y="2012534"/>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2" name="Text 2"/>
          <p:cNvSpPr/>
          <p:nvPr/>
        </p:nvSpPr>
        <p:spPr>
          <a:xfrm>
            <a:off x="5217795" y="2760345"/>
            <a:ext cx="2322195"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3" name="Text 3"/>
          <p:cNvSpPr/>
          <p:nvPr/>
        </p:nvSpPr>
        <p:spPr>
          <a:xfrm>
            <a:off x="4951413" y="3616661"/>
            <a:ext cx="3139440"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sp>
        <p:nvSpPr>
          <p:cNvPr id="14" name="Text 4"/>
          <p:cNvSpPr/>
          <p:nvPr/>
        </p:nvSpPr>
        <p:spPr>
          <a:xfrm>
            <a:off x="5793342" y="2022802"/>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5" name="Text 5"/>
          <p:cNvSpPr/>
          <p:nvPr/>
        </p:nvSpPr>
        <p:spPr>
          <a:xfrm>
            <a:off x="8661400" y="2749550"/>
            <a:ext cx="2322195"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6" name="Text 6"/>
          <p:cNvSpPr/>
          <p:nvPr/>
        </p:nvSpPr>
        <p:spPr>
          <a:xfrm>
            <a:off x="8358822" y="3616661"/>
            <a:ext cx="3139440"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pic>
        <p:nvPicPr>
          <p:cNvPr id="17" name="Image 1" descr="https://kimi-img.moonshot.cn/pub/slides/slides_tmpl/image/25-09-02-15:08:06-d2r9flhe3tpg8rchv4i0.png">
            <a:extLst>
              <a:ext uri="{FF2B5EF4-FFF2-40B4-BE49-F238E27FC236}">
                <a16:creationId xmlns:a16="http://schemas.microsoft.com/office/drawing/2014/main" id="{BFD7E5F2-0709-1350-D980-0F90519377E8}"/>
              </a:ext>
            </a:extLst>
          </p:cNvPr>
          <p:cNvPicPr>
            <a:picLocks noChangeAspect="1"/>
          </p:cNvPicPr>
          <p:nvPr/>
        </p:nvPicPr>
        <p:blipFill>
          <a:blip r:embed="rId4"/>
          <a:stretch>
            <a:fillRect/>
          </a:stretch>
        </p:blipFill>
        <p:spPr>
          <a:xfrm rot="16200000">
            <a:off x="3784507" y="2404861"/>
            <a:ext cx="4507865" cy="3211830"/>
          </a:xfrm>
          <a:prstGeom prst="rect">
            <a:avLst/>
          </a:prstGeom>
        </p:spPr>
      </p:pic>
      <p:pic>
        <p:nvPicPr>
          <p:cNvPr id="18" name="Image 4" descr="https://kimi-img.moonshot.cn/pub/slides/slides_tmpl/image/25-09-02-15:07:43-d2r9ffpe3tpg8rchv440.png">
            <a:extLst>
              <a:ext uri="{FF2B5EF4-FFF2-40B4-BE49-F238E27FC236}">
                <a16:creationId xmlns:a16="http://schemas.microsoft.com/office/drawing/2014/main" id="{F5DBB08B-99A8-5285-DE78-9F68485E4C76}"/>
              </a:ext>
            </a:extLst>
          </p:cNvPr>
          <p:cNvPicPr>
            <a:picLocks noChangeAspect="1"/>
          </p:cNvPicPr>
          <p:nvPr/>
        </p:nvPicPr>
        <p:blipFill>
          <a:blip r:embed="rId5"/>
          <a:stretch>
            <a:fillRect/>
          </a:stretch>
        </p:blipFill>
        <p:spPr>
          <a:xfrm>
            <a:off x="9560242" y="1860730"/>
            <a:ext cx="736600" cy="736600"/>
          </a:xfrm>
          <a:prstGeom prst="rect">
            <a:avLst/>
          </a:prstGeom>
        </p:spPr>
      </p:pic>
      <p:sp>
        <p:nvSpPr>
          <p:cNvPr id="20" name="TextBox 19">
            <a:extLst>
              <a:ext uri="{FF2B5EF4-FFF2-40B4-BE49-F238E27FC236}">
                <a16:creationId xmlns:a16="http://schemas.microsoft.com/office/drawing/2014/main" id="{D855921C-7842-DDDC-1054-B55F8BE2CD26}"/>
              </a:ext>
            </a:extLst>
          </p:cNvPr>
          <p:cNvSpPr txBox="1"/>
          <p:nvPr/>
        </p:nvSpPr>
        <p:spPr>
          <a:xfrm>
            <a:off x="9615796" y="1911909"/>
            <a:ext cx="585417" cy="800219"/>
          </a:xfrm>
          <a:prstGeom prst="rect">
            <a:avLst/>
          </a:prstGeom>
          <a:noFill/>
        </p:spPr>
        <p:txBody>
          <a:bodyPr wrap="none" rtlCol="0">
            <a:spAutoFit/>
          </a:bodyPr>
          <a:lstStyle/>
          <a:p>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2800"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B3621C0E-832A-CDF7-D33C-21D311ADA857}"/>
              </a:ext>
            </a:extLst>
          </p:cNvPr>
          <p:cNvSpPr txBox="1"/>
          <p:nvPr/>
        </p:nvSpPr>
        <p:spPr>
          <a:xfrm>
            <a:off x="826208" y="3261549"/>
            <a:ext cx="2608968"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Effective implementation relies on coordinated involvement across students, universities, developers and public health bodies (UKHSA, 2024).</a:t>
            </a:r>
            <a:endParaRPr lang="en-IN" sz="2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6F8CAEF0-C2AD-249F-04FD-59540D5A18DC}"/>
              </a:ext>
            </a:extLst>
          </p:cNvPr>
          <p:cNvSpPr txBox="1"/>
          <p:nvPr/>
        </p:nvSpPr>
        <p:spPr>
          <a:xfrm>
            <a:off x="4905930" y="3231789"/>
            <a:ext cx="2419350" cy="2862322"/>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 Barriers include technical constraints, behavioural habits, socio-economic inequality and organisational limitations (Yardley et al., 2021).</a:t>
            </a:r>
          </a:p>
        </p:txBody>
      </p:sp>
      <p:sp>
        <p:nvSpPr>
          <p:cNvPr id="24" name="TextBox 23">
            <a:extLst>
              <a:ext uri="{FF2B5EF4-FFF2-40B4-BE49-F238E27FC236}">
                <a16:creationId xmlns:a16="http://schemas.microsoft.com/office/drawing/2014/main" id="{2C037C0B-B2FD-21CD-F868-27A4D8C77852}"/>
              </a:ext>
            </a:extLst>
          </p:cNvPr>
          <p:cNvSpPr txBox="1"/>
          <p:nvPr/>
        </p:nvSpPr>
        <p:spPr>
          <a:xfrm>
            <a:off x="8461254" y="3216399"/>
            <a:ext cx="3006970" cy="2585323"/>
          </a:xfrm>
          <a:prstGeom prst="rect">
            <a:avLst/>
          </a:prstGeom>
          <a:noFill/>
        </p:spPr>
        <p:txBody>
          <a:bodyPr wrap="square">
            <a:sp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 GDPR compliance ensures trust, legal protection and responsible data use (ICO,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 Ethical design promotes fairness, transparency and inclusion within AI-based health interventions (Floridi and Cowls, 2019).</a:t>
            </a:r>
          </a:p>
        </p:txBody>
      </p:sp>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name="Slide 18">
    <p:bg>
      <p:bgPr>
        <a:solidFill>
          <a:srgbClr val="23212C"/>
        </a:solid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49EAF92E-F0AE-BE3B-DED4-CF99E4510CB4}"/>
              </a:ext>
            </a:extLst>
          </p:cNvPr>
          <p:cNvSpPr txBox="1"/>
          <p:nvPr/>
        </p:nvSpPr>
        <p:spPr>
          <a:xfrm>
            <a:off x="93307" y="111967"/>
            <a:ext cx="3685624" cy="707886"/>
          </a:xfrm>
          <a:prstGeom prst="rect">
            <a:avLst/>
          </a:prstGeom>
          <a:noFill/>
        </p:spPr>
        <p:txBody>
          <a:bodyPr wrap="none" rtlCol="0">
            <a:spAutoFit/>
          </a:bodyPr>
          <a:lstStyle/>
          <a:p>
            <a:r>
              <a:rPr lang="en-GB" sz="4000" dirty="0">
                <a:solidFill>
                  <a:schemeClr val="bg1"/>
                </a:solidFill>
                <a:latin typeface="Arial" panose="020B0604020202020204" pitchFamily="34" charset="0"/>
                <a:cs typeface="Arial" panose="020B0604020202020204" pitchFamily="34" charset="0"/>
              </a:rPr>
              <a:t>REFERENCES</a:t>
            </a:r>
            <a:endParaRPr lang="en-IN" sz="4000" dirty="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13A4561A-FB2D-1C19-2CFE-484B7601F8B7}"/>
              </a:ext>
            </a:extLst>
          </p:cNvPr>
          <p:cNvSpPr txBox="1"/>
          <p:nvPr/>
        </p:nvSpPr>
        <p:spPr>
          <a:xfrm>
            <a:off x="93307" y="1009260"/>
            <a:ext cx="11388717" cy="5478423"/>
          </a:xfrm>
          <a:prstGeom prst="rect">
            <a:avLst/>
          </a:prstGeom>
          <a:noFill/>
        </p:spPr>
        <p:txBody>
          <a:bodyPr wrap="square" rtlCol="0">
            <a:spAutoFit/>
          </a:bodyPr>
          <a:lstStyle/>
          <a:p>
            <a:pPr>
              <a:lnSpc>
                <a:spcPct val="150000"/>
              </a:lnSpc>
            </a:pPr>
            <a:r>
              <a:rPr lang="en-IN" sz="1400" dirty="0">
                <a:solidFill>
                  <a:schemeClr val="bg1"/>
                </a:solidFill>
                <a:latin typeface="Arial" panose="020B0604020202020204" pitchFamily="34" charset="0"/>
                <a:cs typeface="Arial" panose="020B0604020202020204" pitchFamily="34" charset="0"/>
              </a:rPr>
              <a:t>Akram, U., </a:t>
            </a:r>
            <a:r>
              <a:rPr lang="en-IN" sz="1400" dirty="0" err="1">
                <a:solidFill>
                  <a:schemeClr val="bg1"/>
                </a:solidFill>
                <a:latin typeface="Arial" panose="020B0604020202020204" pitchFamily="34" charset="0"/>
                <a:cs typeface="Arial" panose="020B0604020202020204" pitchFamily="34" charset="0"/>
              </a:rPr>
              <a:t>Gardani</a:t>
            </a:r>
            <a:r>
              <a:rPr lang="en-IN" sz="1400" dirty="0">
                <a:solidFill>
                  <a:schemeClr val="bg1"/>
                </a:solidFill>
                <a:latin typeface="Arial" panose="020B0604020202020204" pitchFamily="34" charset="0"/>
                <a:cs typeface="Arial" panose="020B0604020202020204" pitchFamily="34" charset="0"/>
              </a:rPr>
              <a:t>, M. and Akram, A. (2023) </a:t>
            </a:r>
            <a:r>
              <a:rPr lang="en-IN" sz="1400" i="1" dirty="0">
                <a:solidFill>
                  <a:schemeClr val="bg1"/>
                </a:solidFill>
                <a:latin typeface="Arial" panose="020B0604020202020204" pitchFamily="34" charset="0"/>
                <a:cs typeface="Arial" panose="020B0604020202020204" pitchFamily="34" charset="0"/>
              </a:rPr>
              <a:t>The impact of late-night screen use on sleep quality among young adults</a:t>
            </a:r>
            <a:r>
              <a:rPr lang="en-IN" sz="1400" dirty="0">
                <a:solidFill>
                  <a:schemeClr val="bg1"/>
                </a:solidFill>
                <a:latin typeface="Arial" panose="020B0604020202020204" pitchFamily="34" charset="0"/>
                <a:cs typeface="Arial" panose="020B0604020202020204" pitchFamily="34" charset="0"/>
              </a:rPr>
              <a:t>. Journal of Sleep Research, 32(1), pp.1–10.</a:t>
            </a:r>
          </a:p>
          <a:p>
            <a:pPr>
              <a:lnSpc>
                <a:spcPct val="150000"/>
              </a:lnSpc>
            </a:pPr>
            <a:r>
              <a:rPr lang="en-IN" sz="1400" dirty="0">
                <a:solidFill>
                  <a:schemeClr val="bg1"/>
                </a:solidFill>
                <a:latin typeface="Arial" panose="020B0604020202020204" pitchFamily="34" charset="0"/>
                <a:cs typeface="Arial" panose="020B0604020202020204" pitchFamily="34" charset="0"/>
              </a:rPr>
              <a:t>Brown, M., O’Connor, S. and Keogh, B. (2022) </a:t>
            </a:r>
            <a:r>
              <a:rPr lang="en-IN" sz="1400" i="1" dirty="0">
                <a:solidFill>
                  <a:schemeClr val="bg1"/>
                </a:solidFill>
                <a:latin typeface="Arial" panose="020B0604020202020204" pitchFamily="34" charset="0"/>
                <a:cs typeface="Arial" panose="020B0604020202020204" pitchFamily="34" charset="0"/>
              </a:rPr>
              <a:t>The role of AI and smartphone apps in health behaviour change: A systematic review</a:t>
            </a:r>
            <a:r>
              <a:rPr lang="en-IN" sz="1400" dirty="0">
                <a:solidFill>
                  <a:schemeClr val="bg1"/>
                </a:solidFill>
                <a:latin typeface="Arial" panose="020B0604020202020204" pitchFamily="34" charset="0"/>
                <a:cs typeface="Arial" panose="020B0604020202020204" pitchFamily="34" charset="0"/>
              </a:rPr>
              <a:t>. Digital Health, 8, pp.1–15.</a:t>
            </a:r>
          </a:p>
          <a:p>
            <a:pPr>
              <a:lnSpc>
                <a:spcPct val="150000"/>
              </a:lnSpc>
            </a:pPr>
            <a:r>
              <a:rPr lang="en-IN" sz="1400" dirty="0">
                <a:solidFill>
                  <a:schemeClr val="bg1"/>
                </a:solidFill>
                <a:latin typeface="Arial" panose="020B0604020202020204" pitchFamily="34" charset="0"/>
                <a:cs typeface="Arial" panose="020B0604020202020204" pitchFamily="34" charset="0"/>
              </a:rPr>
              <a:t>Cain, N. and </a:t>
            </a:r>
            <a:r>
              <a:rPr lang="en-IN" sz="1400" dirty="0" err="1">
                <a:solidFill>
                  <a:schemeClr val="bg1"/>
                </a:solidFill>
                <a:latin typeface="Arial" panose="020B0604020202020204" pitchFamily="34" charset="0"/>
                <a:cs typeface="Arial" panose="020B0604020202020204" pitchFamily="34" charset="0"/>
              </a:rPr>
              <a:t>Gradisar</a:t>
            </a:r>
            <a:r>
              <a:rPr lang="en-IN" sz="1400" dirty="0">
                <a:solidFill>
                  <a:schemeClr val="bg1"/>
                </a:solidFill>
                <a:latin typeface="Arial" panose="020B0604020202020204" pitchFamily="34" charset="0"/>
                <a:cs typeface="Arial" panose="020B0604020202020204" pitchFamily="34" charset="0"/>
              </a:rPr>
              <a:t>, M. (2019) ‘Electronic media use and sleep in school-aged children and adolescents’, </a:t>
            </a:r>
            <a:r>
              <a:rPr lang="en-IN" sz="1400" i="1" dirty="0">
                <a:solidFill>
                  <a:schemeClr val="bg1"/>
                </a:solidFill>
                <a:latin typeface="Arial" panose="020B0604020202020204" pitchFamily="34" charset="0"/>
                <a:cs typeface="Arial" panose="020B0604020202020204" pitchFamily="34" charset="0"/>
              </a:rPr>
              <a:t>Sleep Medicine</a:t>
            </a:r>
            <a:r>
              <a:rPr lang="en-IN" sz="1400" dirty="0">
                <a:solidFill>
                  <a:schemeClr val="bg1"/>
                </a:solidFill>
                <a:latin typeface="Arial" panose="020B0604020202020204" pitchFamily="34" charset="0"/>
                <a:cs typeface="Arial" panose="020B0604020202020204" pitchFamily="34" charset="0"/>
              </a:rPr>
              <a:t>, 63, pp.51–58.</a:t>
            </a:r>
          </a:p>
          <a:p>
            <a:pPr>
              <a:lnSpc>
                <a:spcPct val="150000"/>
              </a:lnSpc>
            </a:pPr>
            <a:r>
              <a:rPr lang="en-IN" sz="1400" dirty="0">
                <a:solidFill>
                  <a:schemeClr val="bg1"/>
                </a:solidFill>
                <a:latin typeface="Arial" panose="020B0604020202020204" pitchFamily="34" charset="0"/>
                <a:cs typeface="Arial" panose="020B0604020202020204" pitchFamily="34" charset="0"/>
              </a:rPr>
              <a:t>Doherty, K. and Doherty, G. (2018) ‘Engagement in mobile health interventions: Behavioural issues’, </a:t>
            </a:r>
            <a:r>
              <a:rPr lang="en-IN" sz="1400" i="1" dirty="0">
                <a:solidFill>
                  <a:schemeClr val="bg1"/>
                </a:solidFill>
                <a:latin typeface="Arial" panose="020B0604020202020204" pitchFamily="34" charset="0"/>
                <a:cs typeface="Arial" panose="020B0604020202020204" pitchFamily="34" charset="0"/>
              </a:rPr>
              <a:t>International Journal of Human–Computer Interaction</a:t>
            </a:r>
            <a:r>
              <a:rPr lang="en-IN" sz="1400" dirty="0">
                <a:solidFill>
                  <a:schemeClr val="bg1"/>
                </a:solidFill>
                <a:latin typeface="Arial" panose="020B0604020202020204" pitchFamily="34" charset="0"/>
                <a:cs typeface="Arial" panose="020B0604020202020204" pitchFamily="34" charset="0"/>
              </a:rPr>
              <a:t>, 34(2), pp.113–122.</a:t>
            </a:r>
          </a:p>
          <a:p>
            <a:pPr>
              <a:lnSpc>
                <a:spcPct val="150000"/>
              </a:lnSpc>
            </a:pPr>
            <a:r>
              <a:rPr lang="en-IN" sz="1400" dirty="0">
                <a:solidFill>
                  <a:schemeClr val="bg1"/>
                </a:solidFill>
                <a:latin typeface="Arial" panose="020B0604020202020204" pitchFamily="34" charset="0"/>
                <a:cs typeface="Arial" panose="020B0604020202020204" pitchFamily="34" charset="0"/>
              </a:rPr>
              <a:t>Firth, J. et al. (2021) ‘Smartphone-based health interventions to improve sleep: A meta-analysis’, </a:t>
            </a:r>
            <a:r>
              <a:rPr lang="en-IN" sz="1400" i="1" dirty="0">
                <a:solidFill>
                  <a:schemeClr val="bg1"/>
                </a:solidFill>
                <a:latin typeface="Arial" panose="020B0604020202020204" pitchFamily="34" charset="0"/>
                <a:cs typeface="Arial" panose="020B0604020202020204" pitchFamily="34" charset="0"/>
              </a:rPr>
              <a:t>Sleep Medicine Reviews</a:t>
            </a:r>
            <a:r>
              <a:rPr lang="en-IN" sz="1400" dirty="0">
                <a:solidFill>
                  <a:schemeClr val="bg1"/>
                </a:solidFill>
                <a:latin typeface="Arial" panose="020B0604020202020204" pitchFamily="34" charset="0"/>
                <a:cs typeface="Arial" panose="020B0604020202020204" pitchFamily="34" charset="0"/>
              </a:rPr>
              <a:t>, 60, pp.101–110.</a:t>
            </a:r>
          </a:p>
          <a:p>
            <a:pPr>
              <a:lnSpc>
                <a:spcPct val="150000"/>
              </a:lnSpc>
            </a:pPr>
            <a:r>
              <a:rPr lang="en-IN" sz="1400" dirty="0" err="1">
                <a:solidFill>
                  <a:schemeClr val="bg1"/>
                </a:solidFill>
                <a:latin typeface="Arial" panose="020B0604020202020204" pitchFamily="34" charset="0"/>
                <a:cs typeface="Arial" panose="020B0604020202020204" pitchFamily="34" charset="0"/>
              </a:rPr>
              <a:t>Floridi</a:t>
            </a:r>
            <a:r>
              <a:rPr lang="en-IN" sz="1400" dirty="0">
                <a:solidFill>
                  <a:schemeClr val="bg1"/>
                </a:solidFill>
                <a:latin typeface="Arial" panose="020B0604020202020204" pitchFamily="34" charset="0"/>
                <a:cs typeface="Arial" panose="020B0604020202020204" pitchFamily="34" charset="0"/>
              </a:rPr>
              <a:t>, L. and Cowls, J. (2019) ‘A unified framework of five principles for AI in society’, </a:t>
            </a:r>
            <a:r>
              <a:rPr lang="en-IN" sz="1400" i="1" dirty="0">
                <a:solidFill>
                  <a:schemeClr val="bg1"/>
                </a:solidFill>
                <a:latin typeface="Arial" panose="020B0604020202020204" pitchFamily="34" charset="0"/>
                <a:cs typeface="Arial" panose="020B0604020202020204" pitchFamily="34" charset="0"/>
              </a:rPr>
              <a:t>Harvard Data Science Review</a:t>
            </a:r>
            <a:r>
              <a:rPr lang="en-IN" sz="1400" dirty="0">
                <a:solidFill>
                  <a:schemeClr val="bg1"/>
                </a:solidFill>
                <a:latin typeface="Arial" panose="020B0604020202020204" pitchFamily="34" charset="0"/>
                <a:cs typeface="Arial" panose="020B0604020202020204" pitchFamily="34" charset="0"/>
              </a:rPr>
              <a:t>, 1(1), pp.1–15.</a:t>
            </a:r>
          </a:p>
          <a:p>
            <a:pPr>
              <a:lnSpc>
                <a:spcPct val="150000"/>
              </a:lnSpc>
            </a:pPr>
            <a:r>
              <a:rPr lang="en-IN" sz="1400" dirty="0">
                <a:solidFill>
                  <a:schemeClr val="bg1"/>
                </a:solidFill>
                <a:latin typeface="Arial" panose="020B0604020202020204" pitchFamily="34" charset="0"/>
                <a:cs typeface="Arial" panose="020B0604020202020204" pitchFamily="34" charset="0"/>
              </a:rPr>
              <a:t>Information Commissioner’s Office (ICO) (2023) </a:t>
            </a:r>
            <a:r>
              <a:rPr lang="en-IN" sz="1400" i="1" dirty="0">
                <a:solidFill>
                  <a:schemeClr val="bg1"/>
                </a:solidFill>
                <a:latin typeface="Arial" panose="020B0604020202020204" pitchFamily="34" charset="0"/>
                <a:cs typeface="Arial" panose="020B0604020202020204" pitchFamily="34" charset="0"/>
              </a:rPr>
              <a:t>Guide to the General Data Protection Regulation (GDPR)</a:t>
            </a:r>
            <a:r>
              <a:rPr lang="en-IN" sz="1400" dirty="0">
                <a:solidFill>
                  <a:schemeClr val="bg1"/>
                </a:solidFill>
                <a:latin typeface="Arial" panose="020B0604020202020204" pitchFamily="34" charset="0"/>
                <a:cs typeface="Arial" panose="020B0604020202020204" pitchFamily="34" charset="0"/>
              </a:rPr>
              <a:t>. Wilmslow: ICO.</a:t>
            </a:r>
          </a:p>
          <a:p>
            <a:pPr>
              <a:lnSpc>
                <a:spcPct val="150000"/>
              </a:lnSpc>
            </a:pPr>
            <a:r>
              <a:rPr lang="en-IN" sz="1400" dirty="0">
                <a:solidFill>
                  <a:schemeClr val="bg1"/>
                </a:solidFill>
                <a:latin typeface="Arial" panose="020B0604020202020204" pitchFamily="34" charset="0"/>
                <a:cs typeface="Arial" panose="020B0604020202020204" pitchFamily="34" charset="0"/>
              </a:rPr>
              <a:t>NHS (2023) </a:t>
            </a:r>
            <a:r>
              <a:rPr lang="en-IN" sz="1400" i="1" dirty="0">
                <a:solidFill>
                  <a:schemeClr val="bg1"/>
                </a:solidFill>
                <a:latin typeface="Arial" panose="020B0604020202020204" pitchFamily="34" charset="0"/>
                <a:cs typeface="Arial" panose="020B0604020202020204" pitchFamily="34" charset="0"/>
              </a:rPr>
              <a:t>How to get to sleep</a:t>
            </a:r>
            <a:r>
              <a:rPr lang="en-IN" sz="1400" dirty="0">
                <a:solidFill>
                  <a:schemeClr val="bg1"/>
                </a:solidFill>
                <a:latin typeface="Arial" panose="020B0604020202020204" pitchFamily="34" charset="0"/>
                <a:cs typeface="Arial" panose="020B0604020202020204" pitchFamily="34" charset="0"/>
              </a:rPr>
              <a:t>. Available online at NHS.uk (Accessed 5 Dec 2025).</a:t>
            </a:r>
          </a:p>
          <a:p>
            <a:pPr>
              <a:lnSpc>
                <a:spcPct val="150000"/>
              </a:lnSpc>
            </a:pPr>
            <a:r>
              <a:rPr lang="en-IN" sz="1400" dirty="0">
                <a:solidFill>
                  <a:schemeClr val="bg1"/>
                </a:solidFill>
                <a:latin typeface="Arial" panose="020B0604020202020204" pitchFamily="34" charset="0"/>
                <a:cs typeface="Arial" panose="020B0604020202020204" pitchFamily="34" charset="0"/>
              </a:rPr>
              <a:t>Ofcom (2023) </a:t>
            </a:r>
            <a:r>
              <a:rPr lang="en-IN" sz="1400" i="1" dirty="0">
                <a:solidFill>
                  <a:schemeClr val="bg1"/>
                </a:solidFill>
                <a:latin typeface="Arial" panose="020B0604020202020204" pitchFamily="34" charset="0"/>
                <a:cs typeface="Arial" panose="020B0604020202020204" pitchFamily="34" charset="0"/>
              </a:rPr>
              <a:t>Online Nation Report</a:t>
            </a:r>
            <a:r>
              <a:rPr lang="en-IN" sz="1400" dirty="0">
                <a:solidFill>
                  <a:schemeClr val="bg1"/>
                </a:solidFill>
                <a:latin typeface="Arial" panose="020B0604020202020204" pitchFamily="34" charset="0"/>
                <a:cs typeface="Arial" panose="020B0604020202020204" pitchFamily="34" charset="0"/>
              </a:rPr>
              <a:t>. London: Ofcom.</a:t>
            </a:r>
          </a:p>
          <a:p>
            <a:pPr>
              <a:lnSpc>
                <a:spcPct val="150000"/>
              </a:lnSpc>
            </a:pPr>
            <a:r>
              <a:rPr lang="en-IN" sz="1400" dirty="0">
                <a:solidFill>
                  <a:schemeClr val="bg1"/>
                </a:solidFill>
                <a:latin typeface="Arial" panose="020B0604020202020204" pitchFamily="34" charset="0"/>
                <a:cs typeface="Arial" panose="020B0604020202020204" pitchFamily="34" charset="0"/>
              </a:rPr>
              <a:t>UK Health Security Agency (UKHSA) (2024) </a:t>
            </a:r>
            <a:r>
              <a:rPr lang="en-IN" sz="1400" i="1" dirty="0">
                <a:solidFill>
                  <a:schemeClr val="bg1"/>
                </a:solidFill>
                <a:latin typeface="Arial" panose="020B0604020202020204" pitchFamily="34" charset="0"/>
                <a:cs typeface="Arial" panose="020B0604020202020204" pitchFamily="34" charset="0"/>
              </a:rPr>
              <a:t>Digital health and wellbeing: guidance for young people</a:t>
            </a:r>
            <a:r>
              <a:rPr lang="en-IN" sz="1400" dirty="0">
                <a:solidFill>
                  <a:schemeClr val="bg1"/>
                </a:solidFill>
                <a:latin typeface="Arial" panose="020B0604020202020204" pitchFamily="34" charset="0"/>
                <a:cs typeface="Arial" panose="020B0604020202020204" pitchFamily="34" charset="0"/>
              </a:rPr>
              <a:t>. London: UKHSA.</a:t>
            </a:r>
          </a:p>
          <a:p>
            <a:pPr>
              <a:lnSpc>
                <a:spcPct val="150000"/>
              </a:lnSpc>
            </a:pPr>
            <a:r>
              <a:rPr lang="en-IN" sz="1400" dirty="0">
                <a:solidFill>
                  <a:schemeClr val="bg1"/>
                </a:solidFill>
                <a:latin typeface="Arial" panose="020B0604020202020204" pitchFamily="34" charset="0"/>
                <a:cs typeface="Arial" panose="020B0604020202020204" pitchFamily="34" charset="0"/>
              </a:rPr>
              <a:t>van Deursen, A.J.A.M. (2020) ‘Digital inequality during the COVID-19 pandemic’, </a:t>
            </a:r>
            <a:r>
              <a:rPr lang="en-IN" sz="1400" i="1" dirty="0">
                <a:solidFill>
                  <a:schemeClr val="bg1"/>
                </a:solidFill>
                <a:latin typeface="Arial" panose="020B0604020202020204" pitchFamily="34" charset="0"/>
                <a:cs typeface="Arial" panose="020B0604020202020204" pitchFamily="34" charset="0"/>
              </a:rPr>
              <a:t>Communication Research and Practice</a:t>
            </a:r>
            <a:r>
              <a:rPr lang="en-IN" sz="1400" dirty="0">
                <a:solidFill>
                  <a:schemeClr val="bg1"/>
                </a:solidFill>
                <a:latin typeface="Arial" panose="020B0604020202020204" pitchFamily="34" charset="0"/>
                <a:cs typeface="Arial" panose="020B0604020202020204" pitchFamily="34" charset="0"/>
              </a:rPr>
              <a:t>, 6(4), pp.1–19.</a:t>
            </a:r>
          </a:p>
          <a:p>
            <a:pPr>
              <a:lnSpc>
                <a:spcPct val="150000"/>
              </a:lnSpc>
            </a:pPr>
            <a:r>
              <a:rPr lang="en-IN" sz="1400" dirty="0">
                <a:solidFill>
                  <a:schemeClr val="bg1"/>
                </a:solidFill>
                <a:latin typeface="Arial" panose="020B0604020202020204" pitchFamily="34" charset="0"/>
                <a:cs typeface="Arial" panose="020B0604020202020204" pitchFamily="34" charset="0"/>
              </a:rPr>
              <a:t>Yardley, L. et al. (2021) ‘Understanding engagement with digital behaviour change interventions’, </a:t>
            </a:r>
            <a:r>
              <a:rPr lang="en-IN" sz="1400" i="1" dirty="0">
                <a:solidFill>
                  <a:schemeClr val="bg1"/>
                </a:solidFill>
                <a:latin typeface="Arial" panose="020B0604020202020204" pitchFamily="34" charset="0"/>
                <a:cs typeface="Arial" panose="020B0604020202020204" pitchFamily="34" charset="0"/>
              </a:rPr>
              <a:t>American Journal of Health Promotion</a:t>
            </a:r>
            <a:r>
              <a:rPr lang="en-IN" sz="1400" dirty="0">
                <a:solidFill>
                  <a:schemeClr val="bg1"/>
                </a:solidFill>
                <a:latin typeface="Arial" panose="020B0604020202020204" pitchFamily="34" charset="0"/>
                <a:cs typeface="Arial" panose="020B0604020202020204" pitchFamily="34" charset="0"/>
              </a:rPr>
              <a:t>, 35(2), pp.232–246.</a:t>
            </a:r>
          </a:p>
          <a:p>
            <a:endParaRPr lang="en-IN" sz="14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theme/theme1.xml><?xml version="1.0" encoding="utf-8"?>
<a:theme xmlns:a="http://schemas.openxmlformats.org/drawingml/2006/main" name="Custom Theme">
  <a:themeElements>
    <a:clrScheme name="Custom">
      <a:dk1>
        <a:srgbClr val="000000"/>
      </a:dk1>
      <a:lt1>
        <a:srgbClr val="FFFFFF"/>
      </a:lt1>
      <a:dk2>
        <a:srgbClr val="44546A"/>
      </a:dk2>
      <a:lt2>
        <a:srgbClr val="E7E6E6"/>
      </a:lt2>
      <a:accent1>
        <a:srgbClr val="FAF26E"/>
      </a:accent1>
      <a:accent2>
        <a:srgbClr val="F9DB6F"/>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TotalTime>
  <Words>1823</Words>
  <Application>Microsoft Office PowerPoint</Application>
  <PresentationFormat>Widescreen</PresentationFormat>
  <Paragraphs>139</Paragraphs>
  <Slides>29</Slides>
  <Notes>18</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29</vt:i4>
      </vt:variant>
    </vt:vector>
  </HeadingPairs>
  <TitlesOfParts>
    <vt:vector size="31" baseType="lpstr">
      <vt:lpstr>Arial</vt:lpstr>
      <vt:lpstr>Custom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Sleep Hygiene for 18–25s</dc:title>
  <dc:subject>Digital Sleep Hygiene for 18–25s</dc:subject>
  <dc:creator>Kimi</dc:creator>
  <cp:lastModifiedBy>Akash Baria</cp:lastModifiedBy>
  <cp:revision>2</cp:revision>
  <dcterms:created xsi:type="dcterms:W3CDTF">2025-12-06T13:01:15Z</dcterms:created>
  <dcterms:modified xsi:type="dcterms:W3CDTF">2025-12-09T19:31:02Z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{"Label":"Digital Sleep Hygiene for 18–25s","ContentProducer":"001191110108MACG2KBH8F10000","ProduceID":"d4q2h7737oq2i2gpomdg","ReservedCode1":"","ContentPropagator":"001191110108MACG2KBH8F20000","PropagateID":"d4q2h7737oq2i2gpomdg","ReservedCode2":""}</vt:lpwstr>
  </property>
</Properties>
</file>