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2" r:id="rId1"/>
  </p:sldMasterIdLst>
  <p:notesMasterIdLst>
    <p:notesMasterId r:id="rId17"/>
  </p:notesMasterIdLst>
  <p:sldIdLst>
    <p:sldId id="256" r:id="rId2"/>
    <p:sldId id="257" r:id="rId3"/>
    <p:sldId id="258" r:id="rId4"/>
    <p:sldId id="259" r:id="rId5"/>
    <p:sldId id="260" r:id="rId6"/>
    <p:sldId id="261" r:id="rId7"/>
    <p:sldId id="269" r:id="rId8"/>
    <p:sldId id="262" r:id="rId9"/>
    <p:sldId id="270" r:id="rId10"/>
    <p:sldId id="263" r:id="rId11"/>
    <p:sldId id="264" r:id="rId12"/>
    <p:sldId id="265" r:id="rId13"/>
    <p:sldId id="268" r:id="rId14"/>
    <p:sldId id="266" r:id="rId15"/>
    <p:sldId id="267" r:id="rId16"/>
  </p:sldIdLst>
  <p:sldSz cx="9144000" cy="5143500" type="screen16x9"/>
  <p:notesSz cx="51435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1A7929-1347-4133-BAE2-A8E320F29068}" v="34" dt="2026-06-21T09:26:03.2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83399" autoAdjust="0"/>
  </p:normalViewPr>
  <p:slideViewPr>
    <p:cSldViewPr snapToGrid="0" snapToObjects="1">
      <p:cViewPr>
        <p:scale>
          <a:sx n="88" d="100"/>
          <a:sy n="88" d="100"/>
        </p:scale>
        <p:origin x="660" y="-3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znin Mahmood (2215438)" userId="1b58f9d7-c69c-4989-9cb5-58f9b58ba02c" providerId="ADAL" clId="{472223B1-1DE7-47BE-9D93-D4E9D3A24280}"/>
    <pc:docChg chg="undo redo custSel modSld">
      <pc:chgData name="Naznin Mahmood (2215438)" userId="1b58f9d7-c69c-4989-9cb5-58f9b58ba02c" providerId="ADAL" clId="{472223B1-1DE7-47BE-9D93-D4E9D3A24280}" dt="2026-06-21T09:27:19.661" v="806" actId="14100"/>
      <pc:docMkLst>
        <pc:docMk/>
      </pc:docMkLst>
      <pc:sldChg chg="modSp mod modNotesTx">
        <pc:chgData name="Naznin Mahmood (2215438)" userId="1b58f9d7-c69c-4989-9cb5-58f9b58ba02c" providerId="ADAL" clId="{472223B1-1DE7-47BE-9D93-D4E9D3A24280}" dt="2026-06-21T08:35:56.410" v="567" actId="255"/>
        <pc:sldMkLst>
          <pc:docMk/>
          <pc:sldMk cId="0" sldId="256"/>
        </pc:sldMkLst>
        <pc:spChg chg="mod">
          <ac:chgData name="Naznin Mahmood (2215438)" userId="1b58f9d7-c69c-4989-9cb5-58f9b58ba02c" providerId="ADAL" clId="{472223B1-1DE7-47BE-9D93-D4E9D3A24280}" dt="2026-06-21T08:35:08.594" v="560" actId="113"/>
          <ac:spMkLst>
            <pc:docMk/>
            <pc:sldMk cId="0" sldId="256"/>
            <ac:spMk id="10" creationId="{00000000-0000-0000-0000-000000000000}"/>
          </ac:spMkLst>
        </pc:spChg>
        <pc:spChg chg="mod">
          <ac:chgData name="Naznin Mahmood (2215438)" userId="1b58f9d7-c69c-4989-9cb5-58f9b58ba02c" providerId="ADAL" clId="{472223B1-1DE7-47BE-9D93-D4E9D3A24280}" dt="2026-06-21T08:35:31.385" v="563" actId="113"/>
          <ac:spMkLst>
            <pc:docMk/>
            <pc:sldMk cId="0" sldId="256"/>
            <ac:spMk id="11" creationId="{00000000-0000-0000-0000-000000000000}"/>
          </ac:spMkLst>
        </pc:spChg>
        <pc:spChg chg="mod">
          <ac:chgData name="Naznin Mahmood (2215438)" userId="1b58f9d7-c69c-4989-9cb5-58f9b58ba02c" providerId="ADAL" clId="{472223B1-1DE7-47BE-9D93-D4E9D3A24280}" dt="2026-06-21T08:35:56.410" v="567" actId="255"/>
          <ac:spMkLst>
            <pc:docMk/>
            <pc:sldMk cId="0" sldId="256"/>
            <ac:spMk id="12" creationId="{00000000-0000-0000-0000-000000000000}"/>
          </ac:spMkLst>
        </pc:spChg>
      </pc:sldChg>
      <pc:sldChg chg="addSp delSp modSp mod modNotesTx">
        <pc:chgData name="Naznin Mahmood (2215438)" userId="1b58f9d7-c69c-4989-9cb5-58f9b58ba02c" providerId="ADAL" clId="{472223B1-1DE7-47BE-9D93-D4E9D3A24280}" dt="2026-06-21T08:37:18.094" v="569" actId="2711"/>
        <pc:sldMkLst>
          <pc:docMk/>
          <pc:sldMk cId="0" sldId="257"/>
        </pc:sldMkLst>
        <pc:spChg chg="mod">
          <ac:chgData name="Naznin Mahmood (2215438)" userId="1b58f9d7-c69c-4989-9cb5-58f9b58ba02c" providerId="ADAL" clId="{472223B1-1DE7-47BE-9D93-D4E9D3A24280}" dt="2026-06-21T08:37:18.094" v="569" actId="2711"/>
          <ac:spMkLst>
            <pc:docMk/>
            <pc:sldMk cId="0" sldId="257"/>
            <ac:spMk id="3" creationId="{00000000-0000-0000-0000-000000000000}"/>
          </ac:spMkLst>
        </pc:spChg>
        <pc:picChg chg="add del mod">
          <ac:chgData name="Naznin Mahmood (2215438)" userId="1b58f9d7-c69c-4989-9cb5-58f9b58ba02c" providerId="ADAL" clId="{472223B1-1DE7-47BE-9D93-D4E9D3A24280}" dt="2026-06-21T00:27:20.840" v="96" actId="478"/>
          <ac:picMkLst>
            <pc:docMk/>
            <pc:sldMk cId="0" sldId="257"/>
            <ac:picMk id="27" creationId="{08948D1B-6592-EE0A-7787-5E8155080325}"/>
          </ac:picMkLst>
        </pc:picChg>
        <pc:picChg chg="add del mod">
          <ac:chgData name="Naznin Mahmood (2215438)" userId="1b58f9d7-c69c-4989-9cb5-58f9b58ba02c" providerId="ADAL" clId="{472223B1-1DE7-47BE-9D93-D4E9D3A24280}" dt="2026-06-21T00:29:47.655" v="189" actId="478"/>
          <ac:picMkLst>
            <pc:docMk/>
            <pc:sldMk cId="0" sldId="257"/>
            <ac:picMk id="29" creationId="{F086FD1E-5362-8044-A834-BF4E6BEE62C2}"/>
          </ac:picMkLst>
        </pc:picChg>
        <pc:picChg chg="add del mod">
          <ac:chgData name="Naznin Mahmood (2215438)" userId="1b58f9d7-c69c-4989-9cb5-58f9b58ba02c" providerId="ADAL" clId="{472223B1-1DE7-47BE-9D93-D4E9D3A24280}" dt="2026-06-21T00:31:13.228" v="230" actId="478"/>
          <ac:picMkLst>
            <pc:docMk/>
            <pc:sldMk cId="0" sldId="257"/>
            <ac:picMk id="31" creationId="{9E2ED667-81AC-1B4C-10A3-5EB4F37EFA0E}"/>
          </ac:picMkLst>
        </pc:picChg>
        <pc:picChg chg="add mod">
          <ac:chgData name="Naznin Mahmood (2215438)" userId="1b58f9d7-c69c-4989-9cb5-58f9b58ba02c" providerId="ADAL" clId="{472223B1-1DE7-47BE-9D93-D4E9D3A24280}" dt="2026-06-21T00:34:37.759" v="237" actId="1076"/>
          <ac:picMkLst>
            <pc:docMk/>
            <pc:sldMk cId="0" sldId="257"/>
            <ac:picMk id="33" creationId="{39362C5D-29AC-F0C5-CF49-D3039F3C79C8}"/>
          </ac:picMkLst>
        </pc:picChg>
        <pc:picChg chg="add mod">
          <ac:chgData name="Naznin Mahmood (2215438)" userId="1b58f9d7-c69c-4989-9cb5-58f9b58ba02c" providerId="ADAL" clId="{472223B1-1DE7-47BE-9D93-D4E9D3A24280}" dt="2026-06-21T00:38:19.344" v="258" actId="14100"/>
          <ac:picMkLst>
            <pc:docMk/>
            <pc:sldMk cId="0" sldId="257"/>
            <ac:picMk id="35" creationId="{CC7A61B5-95FC-ECF1-BAD0-90E62F94770F}"/>
          </ac:picMkLst>
        </pc:picChg>
        <pc:picChg chg="add mod">
          <ac:chgData name="Naznin Mahmood (2215438)" userId="1b58f9d7-c69c-4989-9cb5-58f9b58ba02c" providerId="ADAL" clId="{472223B1-1DE7-47BE-9D93-D4E9D3A24280}" dt="2026-06-21T00:38:12.721" v="256" actId="14100"/>
          <ac:picMkLst>
            <pc:docMk/>
            <pc:sldMk cId="0" sldId="257"/>
            <ac:picMk id="37" creationId="{2204F13A-D433-B649-676D-265644BCA29E}"/>
          </ac:picMkLst>
        </pc:picChg>
      </pc:sldChg>
      <pc:sldChg chg="addSp modSp mod modNotesTx">
        <pc:chgData name="Naznin Mahmood (2215438)" userId="1b58f9d7-c69c-4989-9cb5-58f9b58ba02c" providerId="ADAL" clId="{472223B1-1DE7-47BE-9D93-D4E9D3A24280}" dt="2026-06-21T08:37:40.397" v="573" actId="122"/>
        <pc:sldMkLst>
          <pc:docMk/>
          <pc:sldMk cId="0" sldId="258"/>
        </pc:sldMkLst>
        <pc:spChg chg="mod">
          <ac:chgData name="Naznin Mahmood (2215438)" userId="1b58f9d7-c69c-4989-9cb5-58f9b58ba02c" providerId="ADAL" clId="{472223B1-1DE7-47BE-9D93-D4E9D3A24280}" dt="2026-06-21T08:37:35.177" v="572" actId="122"/>
          <ac:spMkLst>
            <pc:docMk/>
            <pc:sldMk cId="0" sldId="258"/>
            <ac:spMk id="2" creationId="{00000000-0000-0000-0000-000000000000}"/>
          </ac:spMkLst>
        </pc:spChg>
        <pc:spChg chg="mod">
          <ac:chgData name="Naznin Mahmood (2215438)" userId="1b58f9d7-c69c-4989-9cb5-58f9b58ba02c" providerId="ADAL" clId="{472223B1-1DE7-47BE-9D93-D4E9D3A24280}" dt="2026-06-21T08:37:40.397" v="573" actId="122"/>
          <ac:spMkLst>
            <pc:docMk/>
            <pc:sldMk cId="0" sldId="258"/>
            <ac:spMk id="3" creationId="{00000000-0000-0000-0000-000000000000}"/>
          </ac:spMkLst>
        </pc:spChg>
        <pc:spChg chg="mod">
          <ac:chgData name="Naznin Mahmood (2215438)" userId="1b58f9d7-c69c-4989-9cb5-58f9b58ba02c" providerId="ADAL" clId="{472223B1-1DE7-47BE-9D93-D4E9D3A24280}" dt="2026-06-21T00:53:33.497" v="425" actId="14100"/>
          <ac:spMkLst>
            <pc:docMk/>
            <pc:sldMk cId="0" sldId="258"/>
            <ac:spMk id="32" creationId="{00000000-0000-0000-0000-000000000000}"/>
          </ac:spMkLst>
        </pc:spChg>
        <pc:spChg chg="mod">
          <ac:chgData name="Naznin Mahmood (2215438)" userId="1b58f9d7-c69c-4989-9cb5-58f9b58ba02c" providerId="ADAL" clId="{472223B1-1DE7-47BE-9D93-D4E9D3A24280}" dt="2026-06-21T00:53:52.816" v="427" actId="14100"/>
          <ac:spMkLst>
            <pc:docMk/>
            <pc:sldMk cId="0" sldId="258"/>
            <ac:spMk id="33" creationId="{00000000-0000-0000-0000-000000000000}"/>
          </ac:spMkLst>
        </pc:spChg>
        <pc:picChg chg="add mod">
          <ac:chgData name="Naznin Mahmood (2215438)" userId="1b58f9d7-c69c-4989-9cb5-58f9b58ba02c" providerId="ADAL" clId="{472223B1-1DE7-47BE-9D93-D4E9D3A24280}" dt="2026-06-21T00:39:13.674" v="270" actId="14100"/>
          <ac:picMkLst>
            <pc:docMk/>
            <pc:sldMk cId="0" sldId="258"/>
            <ac:picMk id="43" creationId="{CCEC3E68-A633-B319-90D9-52E0DDC71E86}"/>
          </ac:picMkLst>
        </pc:picChg>
        <pc:picChg chg="add mod">
          <ac:chgData name="Naznin Mahmood (2215438)" userId="1b58f9d7-c69c-4989-9cb5-58f9b58ba02c" providerId="ADAL" clId="{472223B1-1DE7-47BE-9D93-D4E9D3A24280}" dt="2026-06-21T00:40:36.500" v="278" actId="1076"/>
          <ac:picMkLst>
            <pc:docMk/>
            <pc:sldMk cId="0" sldId="258"/>
            <ac:picMk id="45" creationId="{EFFE8585-21C4-1E01-1A80-AC878781E5A1}"/>
          </ac:picMkLst>
        </pc:picChg>
      </pc:sldChg>
      <pc:sldChg chg="modSp mod modNotesTx">
        <pc:chgData name="Naznin Mahmood (2215438)" userId="1b58f9d7-c69c-4989-9cb5-58f9b58ba02c" providerId="ADAL" clId="{472223B1-1DE7-47BE-9D93-D4E9D3A24280}" dt="2026-06-21T08:39:33.206" v="586" actId="14100"/>
        <pc:sldMkLst>
          <pc:docMk/>
          <pc:sldMk cId="0" sldId="259"/>
        </pc:sldMkLst>
        <pc:spChg chg="mod">
          <ac:chgData name="Naznin Mahmood (2215438)" userId="1b58f9d7-c69c-4989-9cb5-58f9b58ba02c" providerId="ADAL" clId="{472223B1-1DE7-47BE-9D93-D4E9D3A24280}" dt="2026-06-21T00:52:54.056" v="419" actId="122"/>
          <ac:spMkLst>
            <pc:docMk/>
            <pc:sldMk cId="0" sldId="259"/>
            <ac:spMk id="2" creationId="{00000000-0000-0000-0000-000000000000}"/>
          </ac:spMkLst>
        </pc:spChg>
        <pc:spChg chg="mod">
          <ac:chgData name="Naznin Mahmood (2215438)" userId="1b58f9d7-c69c-4989-9cb5-58f9b58ba02c" providerId="ADAL" clId="{472223B1-1DE7-47BE-9D93-D4E9D3A24280}" dt="2026-06-21T08:39:17.576" v="584" actId="14100"/>
          <ac:spMkLst>
            <pc:docMk/>
            <pc:sldMk cId="0" sldId="259"/>
            <ac:spMk id="3" creationId="{00000000-0000-0000-0000-000000000000}"/>
          </ac:spMkLst>
        </pc:spChg>
        <pc:spChg chg="mod">
          <ac:chgData name="Naznin Mahmood (2215438)" userId="1b58f9d7-c69c-4989-9cb5-58f9b58ba02c" providerId="ADAL" clId="{472223B1-1DE7-47BE-9D93-D4E9D3A24280}" dt="2026-06-21T08:39:29.458" v="585" actId="14100"/>
          <ac:spMkLst>
            <pc:docMk/>
            <pc:sldMk cId="0" sldId="259"/>
            <ac:spMk id="5" creationId="{00000000-0000-0000-0000-000000000000}"/>
          </ac:spMkLst>
        </pc:spChg>
        <pc:spChg chg="mod">
          <ac:chgData name="Naznin Mahmood (2215438)" userId="1b58f9d7-c69c-4989-9cb5-58f9b58ba02c" providerId="ADAL" clId="{472223B1-1DE7-47BE-9D93-D4E9D3A24280}" dt="2026-06-21T08:39:33.206" v="586" actId="14100"/>
          <ac:spMkLst>
            <pc:docMk/>
            <pc:sldMk cId="0" sldId="259"/>
            <ac:spMk id="27" creationId="{00000000-0000-0000-0000-000000000000}"/>
          </ac:spMkLst>
        </pc:spChg>
        <pc:spChg chg="mod">
          <ac:chgData name="Naznin Mahmood (2215438)" userId="1b58f9d7-c69c-4989-9cb5-58f9b58ba02c" providerId="ADAL" clId="{472223B1-1DE7-47BE-9D93-D4E9D3A24280}" dt="2026-06-21T08:38:45.364" v="578" actId="14100"/>
          <ac:spMkLst>
            <pc:docMk/>
            <pc:sldMk cId="0" sldId="259"/>
            <ac:spMk id="37" creationId="{00000000-0000-0000-0000-000000000000}"/>
          </ac:spMkLst>
        </pc:spChg>
        <pc:spChg chg="mod">
          <ac:chgData name="Naznin Mahmood (2215438)" userId="1b58f9d7-c69c-4989-9cb5-58f9b58ba02c" providerId="ADAL" clId="{472223B1-1DE7-47BE-9D93-D4E9D3A24280}" dt="2026-06-21T08:38:50.302" v="579" actId="14100"/>
          <ac:spMkLst>
            <pc:docMk/>
            <pc:sldMk cId="0" sldId="259"/>
            <ac:spMk id="39" creationId="{00000000-0000-0000-0000-000000000000}"/>
          </ac:spMkLst>
        </pc:spChg>
        <pc:spChg chg="mod">
          <ac:chgData name="Naznin Mahmood (2215438)" userId="1b58f9d7-c69c-4989-9cb5-58f9b58ba02c" providerId="ADAL" clId="{472223B1-1DE7-47BE-9D93-D4E9D3A24280}" dt="2026-06-21T08:38:56.282" v="580" actId="14100"/>
          <ac:spMkLst>
            <pc:docMk/>
            <pc:sldMk cId="0" sldId="259"/>
            <ac:spMk id="40" creationId="{00000000-0000-0000-0000-000000000000}"/>
          </ac:spMkLst>
        </pc:spChg>
        <pc:spChg chg="mod">
          <ac:chgData name="Naznin Mahmood (2215438)" userId="1b58f9d7-c69c-4989-9cb5-58f9b58ba02c" providerId="ADAL" clId="{472223B1-1DE7-47BE-9D93-D4E9D3A24280}" dt="2026-06-21T08:39:03.784" v="582" actId="14100"/>
          <ac:spMkLst>
            <pc:docMk/>
            <pc:sldMk cId="0" sldId="259"/>
            <ac:spMk id="42" creationId="{00000000-0000-0000-0000-000000000000}"/>
          </ac:spMkLst>
        </pc:spChg>
        <pc:spChg chg="mod">
          <ac:chgData name="Naznin Mahmood (2215438)" userId="1b58f9d7-c69c-4989-9cb5-58f9b58ba02c" providerId="ADAL" clId="{472223B1-1DE7-47BE-9D93-D4E9D3A24280}" dt="2026-06-21T08:39:07.499" v="583" actId="14100"/>
          <ac:spMkLst>
            <pc:docMk/>
            <pc:sldMk cId="0" sldId="259"/>
            <ac:spMk id="43" creationId="{00000000-0000-0000-0000-000000000000}"/>
          </ac:spMkLst>
        </pc:spChg>
      </pc:sldChg>
      <pc:sldChg chg="modSp mod modNotesTx">
        <pc:chgData name="Naznin Mahmood (2215438)" userId="1b58f9d7-c69c-4989-9cb5-58f9b58ba02c" providerId="ADAL" clId="{472223B1-1DE7-47BE-9D93-D4E9D3A24280}" dt="2026-06-21T00:57:17.696" v="432" actId="6549"/>
        <pc:sldMkLst>
          <pc:docMk/>
          <pc:sldMk cId="0" sldId="260"/>
        </pc:sldMkLst>
        <pc:spChg chg="mod">
          <ac:chgData name="Naznin Mahmood (2215438)" userId="1b58f9d7-c69c-4989-9cb5-58f9b58ba02c" providerId="ADAL" clId="{472223B1-1DE7-47BE-9D93-D4E9D3A24280}" dt="2026-06-21T00:52:46.679" v="418" actId="122"/>
          <ac:spMkLst>
            <pc:docMk/>
            <pc:sldMk cId="0" sldId="260"/>
            <ac:spMk id="3" creationId="{00000000-0000-0000-0000-000000000000}"/>
          </ac:spMkLst>
        </pc:spChg>
      </pc:sldChg>
      <pc:sldChg chg="modSp mod modNotesTx">
        <pc:chgData name="Naznin Mahmood (2215438)" userId="1b58f9d7-c69c-4989-9cb5-58f9b58ba02c" providerId="ADAL" clId="{472223B1-1DE7-47BE-9D93-D4E9D3A24280}" dt="2026-06-21T00:57:45.507" v="433" actId="6549"/>
        <pc:sldMkLst>
          <pc:docMk/>
          <pc:sldMk cId="0" sldId="261"/>
        </pc:sldMkLst>
        <pc:spChg chg="mod">
          <ac:chgData name="Naznin Mahmood (2215438)" userId="1b58f9d7-c69c-4989-9cb5-58f9b58ba02c" providerId="ADAL" clId="{472223B1-1DE7-47BE-9D93-D4E9D3A24280}" dt="2026-06-21T00:52:38.848" v="417" actId="122"/>
          <ac:spMkLst>
            <pc:docMk/>
            <pc:sldMk cId="0" sldId="261"/>
            <ac:spMk id="3" creationId="{00000000-0000-0000-0000-000000000000}"/>
          </ac:spMkLst>
        </pc:spChg>
      </pc:sldChg>
      <pc:sldChg chg="modSp mod modNotesTx">
        <pc:chgData name="Naznin Mahmood (2215438)" userId="1b58f9d7-c69c-4989-9cb5-58f9b58ba02c" providerId="ADAL" clId="{472223B1-1DE7-47BE-9D93-D4E9D3A24280}" dt="2026-06-21T00:58:10.975" v="434" actId="6549"/>
        <pc:sldMkLst>
          <pc:docMk/>
          <pc:sldMk cId="0" sldId="262"/>
        </pc:sldMkLst>
        <pc:spChg chg="mod">
          <ac:chgData name="Naznin Mahmood (2215438)" userId="1b58f9d7-c69c-4989-9cb5-58f9b58ba02c" providerId="ADAL" clId="{472223B1-1DE7-47BE-9D93-D4E9D3A24280}" dt="2026-06-21T00:41:58.521" v="288" actId="1076"/>
          <ac:spMkLst>
            <pc:docMk/>
            <pc:sldMk cId="0" sldId="262"/>
            <ac:spMk id="2" creationId="{00000000-0000-0000-0000-000000000000}"/>
          </ac:spMkLst>
        </pc:spChg>
        <pc:spChg chg="mod">
          <ac:chgData name="Naznin Mahmood (2215438)" userId="1b58f9d7-c69c-4989-9cb5-58f9b58ba02c" providerId="ADAL" clId="{472223B1-1DE7-47BE-9D93-D4E9D3A24280}" dt="2026-06-21T00:41:54.283" v="287" actId="255"/>
          <ac:spMkLst>
            <pc:docMk/>
            <pc:sldMk cId="0" sldId="262"/>
            <ac:spMk id="3" creationId="{00000000-0000-0000-0000-000000000000}"/>
          </ac:spMkLst>
        </pc:spChg>
      </pc:sldChg>
      <pc:sldChg chg="modSp mod modNotesTx">
        <pc:chgData name="Naznin Mahmood (2215438)" userId="1b58f9d7-c69c-4989-9cb5-58f9b58ba02c" providerId="ADAL" clId="{472223B1-1DE7-47BE-9D93-D4E9D3A24280}" dt="2026-06-21T08:42:23.026" v="597" actId="114"/>
        <pc:sldMkLst>
          <pc:docMk/>
          <pc:sldMk cId="0" sldId="263"/>
        </pc:sldMkLst>
        <pc:spChg chg="mod">
          <ac:chgData name="Naznin Mahmood (2215438)" userId="1b58f9d7-c69c-4989-9cb5-58f9b58ba02c" providerId="ADAL" clId="{472223B1-1DE7-47BE-9D93-D4E9D3A24280}" dt="2026-06-21T08:42:23.026" v="597" actId="114"/>
          <ac:spMkLst>
            <pc:docMk/>
            <pc:sldMk cId="0" sldId="263"/>
            <ac:spMk id="8" creationId="{00000000-0000-0000-0000-000000000000}"/>
          </ac:spMkLst>
        </pc:spChg>
      </pc:sldChg>
      <pc:sldChg chg="modSp mod modNotesTx">
        <pc:chgData name="Naznin Mahmood (2215438)" userId="1b58f9d7-c69c-4989-9cb5-58f9b58ba02c" providerId="ADAL" clId="{472223B1-1DE7-47BE-9D93-D4E9D3A24280}" dt="2026-06-21T08:44:01.288" v="607" actId="114"/>
        <pc:sldMkLst>
          <pc:docMk/>
          <pc:sldMk cId="0" sldId="264"/>
        </pc:sldMkLst>
        <pc:spChg chg="mod">
          <ac:chgData name="Naznin Mahmood (2215438)" userId="1b58f9d7-c69c-4989-9cb5-58f9b58ba02c" providerId="ADAL" clId="{472223B1-1DE7-47BE-9D93-D4E9D3A24280}" dt="2026-06-21T00:42:26.264" v="290" actId="122"/>
          <ac:spMkLst>
            <pc:docMk/>
            <pc:sldMk cId="0" sldId="264"/>
            <ac:spMk id="3" creationId="{00000000-0000-0000-0000-000000000000}"/>
          </ac:spMkLst>
        </pc:spChg>
        <pc:spChg chg="mod">
          <ac:chgData name="Naznin Mahmood (2215438)" userId="1b58f9d7-c69c-4989-9cb5-58f9b58ba02c" providerId="ADAL" clId="{472223B1-1DE7-47BE-9D93-D4E9D3A24280}" dt="2026-06-21T08:44:01.288" v="607" actId="114"/>
          <ac:spMkLst>
            <pc:docMk/>
            <pc:sldMk cId="0" sldId="264"/>
            <ac:spMk id="22" creationId="{00000000-0000-0000-0000-000000000000}"/>
          </ac:spMkLst>
        </pc:spChg>
        <pc:spChg chg="mod">
          <ac:chgData name="Naznin Mahmood (2215438)" userId="1b58f9d7-c69c-4989-9cb5-58f9b58ba02c" providerId="ADAL" clId="{472223B1-1DE7-47BE-9D93-D4E9D3A24280}" dt="2026-06-21T08:43:51.247" v="606" actId="114"/>
          <ac:spMkLst>
            <pc:docMk/>
            <pc:sldMk cId="0" sldId="264"/>
            <ac:spMk id="29" creationId="{00000000-0000-0000-0000-000000000000}"/>
          </ac:spMkLst>
        </pc:spChg>
        <pc:spChg chg="mod">
          <ac:chgData name="Naznin Mahmood (2215438)" userId="1b58f9d7-c69c-4989-9cb5-58f9b58ba02c" providerId="ADAL" clId="{472223B1-1DE7-47BE-9D93-D4E9D3A24280}" dt="2026-06-21T08:43:29.222" v="601" actId="14100"/>
          <ac:spMkLst>
            <pc:docMk/>
            <pc:sldMk cId="0" sldId="264"/>
            <ac:spMk id="30" creationId="{00000000-0000-0000-0000-000000000000}"/>
          </ac:spMkLst>
        </pc:spChg>
        <pc:spChg chg="mod">
          <ac:chgData name="Naznin Mahmood (2215438)" userId="1b58f9d7-c69c-4989-9cb5-58f9b58ba02c" providerId="ADAL" clId="{472223B1-1DE7-47BE-9D93-D4E9D3A24280}" dt="2026-06-21T08:43:44.410" v="605" actId="14100"/>
          <ac:spMkLst>
            <pc:docMk/>
            <pc:sldMk cId="0" sldId="264"/>
            <ac:spMk id="31" creationId="{00000000-0000-0000-0000-000000000000}"/>
          </ac:spMkLst>
        </pc:spChg>
      </pc:sldChg>
      <pc:sldChg chg="modSp mod modNotesTx">
        <pc:chgData name="Naznin Mahmood (2215438)" userId="1b58f9d7-c69c-4989-9cb5-58f9b58ba02c" providerId="ADAL" clId="{472223B1-1DE7-47BE-9D93-D4E9D3A24280}" dt="2026-06-21T08:45:12.471" v="609" actId="33524"/>
        <pc:sldMkLst>
          <pc:docMk/>
          <pc:sldMk cId="0" sldId="265"/>
        </pc:sldMkLst>
        <pc:spChg chg="mod">
          <ac:chgData name="Naznin Mahmood (2215438)" userId="1b58f9d7-c69c-4989-9cb5-58f9b58ba02c" providerId="ADAL" clId="{472223B1-1DE7-47BE-9D93-D4E9D3A24280}" dt="2026-06-21T00:44:38.143" v="321" actId="122"/>
          <ac:spMkLst>
            <pc:docMk/>
            <pc:sldMk cId="0" sldId="265"/>
            <ac:spMk id="3" creationId="{00000000-0000-0000-0000-000000000000}"/>
          </ac:spMkLst>
        </pc:spChg>
        <pc:spChg chg="mod">
          <ac:chgData name="Naznin Mahmood (2215438)" userId="1b58f9d7-c69c-4989-9cb5-58f9b58ba02c" providerId="ADAL" clId="{472223B1-1DE7-47BE-9D93-D4E9D3A24280}" dt="2026-06-21T08:45:12.471" v="609" actId="33524"/>
          <ac:spMkLst>
            <pc:docMk/>
            <pc:sldMk cId="0" sldId="265"/>
            <ac:spMk id="17" creationId="{00000000-0000-0000-0000-000000000000}"/>
          </ac:spMkLst>
        </pc:spChg>
      </pc:sldChg>
      <pc:sldChg chg="modSp mod modNotesTx">
        <pc:chgData name="Naznin Mahmood (2215438)" userId="1b58f9d7-c69c-4989-9cb5-58f9b58ba02c" providerId="ADAL" clId="{472223B1-1DE7-47BE-9D93-D4E9D3A24280}" dt="2026-06-21T08:46:25.501" v="613" actId="114"/>
        <pc:sldMkLst>
          <pc:docMk/>
          <pc:sldMk cId="0" sldId="266"/>
        </pc:sldMkLst>
        <pc:spChg chg="mod">
          <ac:chgData name="Naznin Mahmood (2215438)" userId="1b58f9d7-c69c-4989-9cb5-58f9b58ba02c" providerId="ADAL" clId="{472223B1-1DE7-47BE-9D93-D4E9D3A24280}" dt="2026-06-21T00:45:32.858" v="333" actId="122"/>
          <ac:spMkLst>
            <pc:docMk/>
            <pc:sldMk cId="0" sldId="266"/>
            <ac:spMk id="4" creationId="{00000000-0000-0000-0000-000000000000}"/>
          </ac:spMkLst>
        </pc:spChg>
        <pc:spChg chg="mod">
          <ac:chgData name="Naznin Mahmood (2215438)" userId="1b58f9d7-c69c-4989-9cb5-58f9b58ba02c" providerId="ADAL" clId="{472223B1-1DE7-47BE-9D93-D4E9D3A24280}" dt="2026-06-21T00:50:17.993" v="400" actId="255"/>
          <ac:spMkLst>
            <pc:docMk/>
            <pc:sldMk cId="0" sldId="266"/>
            <ac:spMk id="8" creationId="{00000000-0000-0000-0000-000000000000}"/>
          </ac:spMkLst>
        </pc:spChg>
        <pc:spChg chg="mod">
          <ac:chgData name="Naznin Mahmood (2215438)" userId="1b58f9d7-c69c-4989-9cb5-58f9b58ba02c" providerId="ADAL" clId="{472223B1-1DE7-47BE-9D93-D4E9D3A24280}" dt="2026-06-21T00:50:56.852" v="407" actId="113"/>
          <ac:spMkLst>
            <pc:docMk/>
            <pc:sldMk cId="0" sldId="266"/>
            <ac:spMk id="11" creationId="{00000000-0000-0000-0000-000000000000}"/>
          </ac:spMkLst>
        </pc:spChg>
        <pc:spChg chg="mod">
          <ac:chgData name="Naznin Mahmood (2215438)" userId="1b58f9d7-c69c-4989-9cb5-58f9b58ba02c" providerId="ADAL" clId="{472223B1-1DE7-47BE-9D93-D4E9D3A24280}" dt="2026-06-21T00:50:51.469" v="406" actId="113"/>
          <ac:spMkLst>
            <pc:docMk/>
            <pc:sldMk cId="0" sldId="266"/>
            <ac:spMk id="14" creationId="{00000000-0000-0000-0000-000000000000}"/>
          </ac:spMkLst>
        </pc:spChg>
        <pc:spChg chg="mod">
          <ac:chgData name="Naznin Mahmood (2215438)" userId="1b58f9d7-c69c-4989-9cb5-58f9b58ba02c" providerId="ADAL" clId="{472223B1-1DE7-47BE-9D93-D4E9D3A24280}" dt="2026-06-21T08:46:25.501" v="613" actId="114"/>
          <ac:spMkLst>
            <pc:docMk/>
            <pc:sldMk cId="0" sldId="266"/>
            <ac:spMk id="17" creationId="{00000000-0000-0000-0000-000000000000}"/>
          </ac:spMkLst>
        </pc:spChg>
        <pc:spChg chg="mod">
          <ac:chgData name="Naznin Mahmood (2215438)" userId="1b58f9d7-c69c-4989-9cb5-58f9b58ba02c" providerId="ADAL" clId="{472223B1-1DE7-47BE-9D93-D4E9D3A24280}" dt="2026-06-21T00:51:23.535" v="413" actId="113"/>
          <ac:spMkLst>
            <pc:docMk/>
            <pc:sldMk cId="0" sldId="266"/>
            <ac:spMk id="20" creationId="{00000000-0000-0000-0000-000000000000}"/>
          </ac:spMkLst>
        </pc:spChg>
        <pc:spChg chg="mod">
          <ac:chgData name="Naznin Mahmood (2215438)" userId="1b58f9d7-c69c-4989-9cb5-58f9b58ba02c" providerId="ADAL" clId="{472223B1-1DE7-47BE-9D93-D4E9D3A24280}" dt="2026-06-21T00:51:34.540" v="416" actId="255"/>
          <ac:spMkLst>
            <pc:docMk/>
            <pc:sldMk cId="0" sldId="266"/>
            <ac:spMk id="23" creationId="{00000000-0000-0000-0000-000000000000}"/>
          </ac:spMkLst>
        </pc:spChg>
      </pc:sldChg>
      <pc:sldChg chg="modSp mod">
        <pc:chgData name="Naznin Mahmood (2215438)" userId="1b58f9d7-c69c-4989-9cb5-58f9b58ba02c" providerId="ADAL" clId="{472223B1-1DE7-47BE-9D93-D4E9D3A24280}" dt="2026-06-21T09:25:54.528" v="797" actId="20577"/>
        <pc:sldMkLst>
          <pc:docMk/>
          <pc:sldMk cId="0" sldId="267"/>
        </pc:sldMkLst>
        <pc:spChg chg="mod">
          <ac:chgData name="Naznin Mahmood (2215438)" userId="1b58f9d7-c69c-4989-9cb5-58f9b58ba02c" providerId="ADAL" clId="{472223B1-1DE7-47BE-9D93-D4E9D3A24280}" dt="2026-06-21T00:45:37.778" v="334" actId="122"/>
          <ac:spMkLst>
            <pc:docMk/>
            <pc:sldMk cId="0" sldId="267"/>
            <ac:spMk id="2" creationId="{00000000-0000-0000-0000-000000000000}"/>
          </ac:spMkLst>
        </pc:spChg>
        <pc:spChg chg="mod">
          <ac:chgData name="Naznin Mahmood (2215438)" userId="1b58f9d7-c69c-4989-9cb5-58f9b58ba02c" providerId="ADAL" clId="{472223B1-1DE7-47BE-9D93-D4E9D3A24280}" dt="2026-06-21T00:45:40.827" v="335" actId="122"/>
          <ac:spMkLst>
            <pc:docMk/>
            <pc:sldMk cId="0" sldId="267"/>
            <ac:spMk id="3" creationId="{00000000-0000-0000-0000-000000000000}"/>
          </ac:spMkLst>
        </pc:spChg>
        <pc:spChg chg="mod">
          <ac:chgData name="Naznin Mahmood (2215438)" userId="1b58f9d7-c69c-4989-9cb5-58f9b58ba02c" providerId="ADAL" clId="{472223B1-1DE7-47BE-9D93-D4E9D3A24280}" dt="2026-06-21T09:25:54.528" v="797" actId="20577"/>
          <ac:spMkLst>
            <pc:docMk/>
            <pc:sldMk cId="0" sldId="267"/>
            <ac:spMk id="5" creationId="{00000000-0000-0000-0000-000000000000}"/>
          </ac:spMkLst>
        </pc:spChg>
      </pc:sldChg>
      <pc:sldChg chg="addSp delSp modSp mod setBg modNotesTx">
        <pc:chgData name="Naznin Mahmood (2215438)" userId="1b58f9d7-c69c-4989-9cb5-58f9b58ba02c" providerId="ADAL" clId="{472223B1-1DE7-47BE-9D93-D4E9D3A24280}" dt="2026-06-21T08:50:23.268" v="622" actId="255"/>
        <pc:sldMkLst>
          <pc:docMk/>
          <pc:sldMk cId="3200415073" sldId="268"/>
        </pc:sldMkLst>
        <pc:spChg chg="add del">
          <ac:chgData name="Naznin Mahmood (2215438)" userId="1b58f9d7-c69c-4989-9cb5-58f9b58ba02c" providerId="ADAL" clId="{472223B1-1DE7-47BE-9D93-D4E9D3A24280}" dt="2026-06-21T00:45:05.540" v="330" actId="26606"/>
          <ac:spMkLst>
            <pc:docMk/>
            <pc:sldMk cId="3200415073" sldId="268"/>
            <ac:spMk id="3" creationId="{3790E2B7-54E5-09BB-5D57-D670BFBC13AD}"/>
          </ac:spMkLst>
        </pc:spChg>
        <pc:spChg chg="add del">
          <ac:chgData name="Naznin Mahmood (2215438)" userId="1b58f9d7-c69c-4989-9cb5-58f9b58ba02c" providerId="ADAL" clId="{472223B1-1DE7-47BE-9D93-D4E9D3A24280}" dt="2026-06-21T00:44:18.817" v="311" actId="26606"/>
          <ac:spMkLst>
            <pc:docMk/>
            <pc:sldMk cId="3200415073" sldId="268"/>
            <ac:spMk id="11" creationId="{F7422F06-6017-4361-8872-E0E2CEB20B48}"/>
          </ac:spMkLst>
        </pc:spChg>
        <pc:spChg chg="add del">
          <ac:chgData name="Naznin Mahmood (2215438)" userId="1b58f9d7-c69c-4989-9cb5-58f9b58ba02c" providerId="ADAL" clId="{472223B1-1DE7-47BE-9D93-D4E9D3A24280}" dt="2026-06-21T00:43:36.062" v="301" actId="26606"/>
          <ac:spMkLst>
            <pc:docMk/>
            <pc:sldMk cId="3200415073" sldId="268"/>
            <ac:spMk id="15" creationId="{F7422F06-6017-4361-8872-E0E2CEB20B48}"/>
          </ac:spMkLst>
        </pc:spChg>
        <pc:spChg chg="add del">
          <ac:chgData name="Naznin Mahmood (2215438)" userId="1b58f9d7-c69c-4989-9cb5-58f9b58ba02c" providerId="ADAL" clId="{472223B1-1DE7-47BE-9D93-D4E9D3A24280}" dt="2026-06-21T00:43:53.868" v="305" actId="26606"/>
          <ac:spMkLst>
            <pc:docMk/>
            <pc:sldMk cId="3200415073" sldId="268"/>
            <ac:spMk id="20" creationId="{883F9AA6-0DA9-4F38-AA8A-C355838EB933}"/>
          </ac:spMkLst>
        </pc:spChg>
        <pc:spChg chg="add del">
          <ac:chgData name="Naznin Mahmood (2215438)" userId="1b58f9d7-c69c-4989-9cb5-58f9b58ba02c" providerId="ADAL" clId="{472223B1-1DE7-47BE-9D93-D4E9D3A24280}" dt="2026-06-21T00:44:01.564" v="307" actId="26606"/>
          <ac:spMkLst>
            <pc:docMk/>
            <pc:sldMk cId="3200415073" sldId="268"/>
            <ac:spMk id="24" creationId="{0AE4C84F-7457-4662-AFA3-554A32B9C3DC}"/>
          </ac:spMkLst>
        </pc:spChg>
        <pc:spChg chg="add del">
          <ac:chgData name="Naznin Mahmood (2215438)" userId="1b58f9d7-c69c-4989-9cb5-58f9b58ba02c" providerId="ADAL" clId="{472223B1-1DE7-47BE-9D93-D4E9D3A24280}" dt="2026-06-21T00:44:01.564" v="307" actId="26606"/>
          <ac:spMkLst>
            <pc:docMk/>
            <pc:sldMk cId="3200415073" sldId="268"/>
            <ac:spMk id="25" creationId="{9DF9B39E-8A25-4BC3-B3C0-ACD46B94E6DF}"/>
          </ac:spMkLst>
        </pc:spChg>
        <pc:graphicFrameChg chg="add del">
          <ac:chgData name="Naznin Mahmood (2215438)" userId="1b58f9d7-c69c-4989-9cb5-58f9b58ba02c" providerId="ADAL" clId="{472223B1-1DE7-47BE-9D93-D4E9D3A24280}" dt="2026-06-21T00:44:57.828" v="329" actId="26606"/>
          <ac:graphicFrameMkLst>
            <pc:docMk/>
            <pc:sldMk cId="3200415073" sldId="268"/>
            <ac:graphicFrameMk id="5" creationId="{99FAE9EF-B04C-DB91-F677-5097FBE2679D}"/>
          </ac:graphicFrameMkLst>
        </pc:graphicFrameChg>
        <pc:graphicFrameChg chg="add del">
          <ac:chgData name="Naznin Mahmood (2215438)" userId="1b58f9d7-c69c-4989-9cb5-58f9b58ba02c" providerId="ADAL" clId="{472223B1-1DE7-47BE-9D93-D4E9D3A24280}" dt="2026-06-21T00:42:48.969" v="293" actId="26606"/>
          <ac:graphicFrameMkLst>
            <pc:docMk/>
            <pc:sldMk cId="3200415073" sldId="268"/>
            <ac:graphicFrameMk id="6" creationId="{94C16361-F5DC-C160-195B-A6B3B7EAFC2A}"/>
          </ac:graphicFrameMkLst>
        </pc:graphicFrameChg>
        <pc:graphicFrameChg chg="add mod">
          <ac:chgData name="Naznin Mahmood (2215438)" userId="1b58f9d7-c69c-4989-9cb5-58f9b58ba02c" providerId="ADAL" clId="{472223B1-1DE7-47BE-9D93-D4E9D3A24280}" dt="2026-06-21T08:50:23.268" v="622" actId="255"/>
          <ac:graphicFrameMkLst>
            <pc:docMk/>
            <pc:sldMk cId="3200415073" sldId="268"/>
            <ac:graphicFrameMk id="7" creationId="{272BB19A-8E23-BB2F-E297-A220EB6968CF}"/>
          </ac:graphicFrameMkLst>
        </pc:graphicFrameChg>
        <pc:graphicFrameChg chg="add del mod modGraphic">
          <ac:chgData name="Naznin Mahmood (2215438)" userId="1b58f9d7-c69c-4989-9cb5-58f9b58ba02c" providerId="ADAL" clId="{472223B1-1DE7-47BE-9D93-D4E9D3A24280}" dt="2026-06-21T00:44:43.307" v="327" actId="26606"/>
          <ac:graphicFrameMkLst>
            <pc:docMk/>
            <pc:sldMk cId="3200415073" sldId="268"/>
            <ac:graphicFrameMk id="8" creationId="{70D761FB-7B6B-43DB-AB8B-758A1EAE7F26}"/>
          </ac:graphicFrameMkLst>
        </pc:graphicFrameChg>
        <pc:cxnChg chg="add del">
          <ac:chgData name="Naznin Mahmood (2215438)" userId="1b58f9d7-c69c-4989-9cb5-58f9b58ba02c" providerId="ADAL" clId="{472223B1-1DE7-47BE-9D93-D4E9D3A24280}" dt="2026-06-21T00:44:18.817" v="311" actId="26606"/>
          <ac:cxnSpMkLst>
            <pc:docMk/>
            <pc:sldMk cId="3200415073" sldId="268"/>
            <ac:cxnSpMk id="10" creationId="{22953FD7-F17A-4D8D-8237-93E8D567166C}"/>
          </ac:cxnSpMkLst>
        </pc:cxnChg>
        <pc:cxnChg chg="add del">
          <ac:chgData name="Naznin Mahmood (2215438)" userId="1b58f9d7-c69c-4989-9cb5-58f9b58ba02c" providerId="ADAL" clId="{472223B1-1DE7-47BE-9D93-D4E9D3A24280}" dt="2026-06-21T00:43:36.062" v="301" actId="26606"/>
          <ac:cxnSpMkLst>
            <pc:docMk/>
            <pc:sldMk cId="3200415073" sldId="268"/>
            <ac:cxnSpMk id="13" creationId="{22953FD7-F17A-4D8D-8237-93E8D567166C}"/>
          </ac:cxnSpMkLst>
        </pc:cxnChg>
        <pc:cxnChg chg="add del">
          <ac:chgData name="Naznin Mahmood (2215438)" userId="1b58f9d7-c69c-4989-9cb5-58f9b58ba02c" providerId="ADAL" clId="{472223B1-1DE7-47BE-9D93-D4E9D3A24280}" dt="2026-06-21T00:44:23.993" v="313" actId="26606"/>
          <ac:cxnSpMkLst>
            <pc:docMk/>
            <pc:sldMk cId="3200415073" sldId="268"/>
            <ac:cxnSpMk id="14" creationId="{22953FD7-F17A-4D8D-8237-93E8D567166C}"/>
          </ac:cxnSpMkLst>
        </pc:cxnChg>
        <pc:cxnChg chg="add del">
          <ac:chgData name="Naznin Mahmood (2215438)" userId="1b58f9d7-c69c-4989-9cb5-58f9b58ba02c" providerId="ADAL" clId="{472223B1-1DE7-47BE-9D93-D4E9D3A24280}" dt="2026-06-21T00:43:51.044" v="303" actId="26606"/>
          <ac:cxnSpMkLst>
            <pc:docMk/>
            <pc:sldMk cId="3200415073" sldId="268"/>
            <ac:cxnSpMk id="17" creationId="{22953FD7-F17A-4D8D-8237-93E8D567166C}"/>
          </ac:cxnSpMkLst>
        </pc:cxnChg>
        <pc:cxnChg chg="add del">
          <ac:chgData name="Naznin Mahmood (2215438)" userId="1b58f9d7-c69c-4989-9cb5-58f9b58ba02c" providerId="ADAL" clId="{472223B1-1DE7-47BE-9D93-D4E9D3A24280}" dt="2026-06-21T00:43:53.868" v="305" actId="26606"/>
          <ac:cxnSpMkLst>
            <pc:docMk/>
            <pc:sldMk cId="3200415073" sldId="268"/>
            <ac:cxnSpMk id="19" creationId="{22953FD7-F17A-4D8D-8237-93E8D567166C}"/>
          </ac:cxnSpMkLst>
        </pc:cxnChg>
        <pc:cxnChg chg="add del">
          <ac:chgData name="Naznin Mahmood (2215438)" userId="1b58f9d7-c69c-4989-9cb5-58f9b58ba02c" providerId="ADAL" clId="{472223B1-1DE7-47BE-9D93-D4E9D3A24280}" dt="2026-06-21T00:43:53.868" v="305" actId="26606"/>
          <ac:cxnSpMkLst>
            <pc:docMk/>
            <pc:sldMk cId="3200415073" sldId="268"/>
            <ac:cxnSpMk id="21" creationId="{5C45FA27-EB18-4E04-8C96-68F7A0BC1DD9}"/>
          </ac:cxnSpMkLst>
        </pc:cxnChg>
        <pc:cxnChg chg="add del">
          <ac:chgData name="Naznin Mahmood (2215438)" userId="1b58f9d7-c69c-4989-9cb5-58f9b58ba02c" providerId="ADAL" clId="{472223B1-1DE7-47BE-9D93-D4E9D3A24280}" dt="2026-06-21T00:44:01.564" v="307" actId="26606"/>
          <ac:cxnSpMkLst>
            <pc:docMk/>
            <pc:sldMk cId="3200415073" sldId="268"/>
            <ac:cxnSpMk id="23" creationId="{22953FD7-F17A-4D8D-8237-93E8D567166C}"/>
          </ac:cxnSpMkLst>
        </pc:cxnChg>
        <pc:cxnChg chg="add del">
          <ac:chgData name="Naznin Mahmood (2215438)" userId="1b58f9d7-c69c-4989-9cb5-58f9b58ba02c" providerId="ADAL" clId="{472223B1-1DE7-47BE-9D93-D4E9D3A24280}" dt="2026-06-21T00:44:01.564" v="307" actId="26606"/>
          <ac:cxnSpMkLst>
            <pc:docMk/>
            <pc:sldMk cId="3200415073" sldId="268"/>
            <ac:cxnSpMk id="26" creationId="{BA91CE2E-0B4F-41F3-95F2-0EB7003685D2}"/>
          </ac:cxnSpMkLst>
        </pc:cxnChg>
      </pc:sldChg>
      <pc:sldChg chg="addSp modSp mod">
        <pc:chgData name="Naznin Mahmood (2215438)" userId="1b58f9d7-c69c-4989-9cb5-58f9b58ba02c" providerId="ADAL" clId="{472223B1-1DE7-47BE-9D93-D4E9D3A24280}" dt="2026-06-21T09:27:19.661" v="806" actId="14100"/>
        <pc:sldMkLst>
          <pc:docMk/>
          <pc:sldMk cId="135273549" sldId="269"/>
        </pc:sldMkLst>
        <pc:spChg chg="add mod">
          <ac:chgData name="Naznin Mahmood (2215438)" userId="1b58f9d7-c69c-4989-9cb5-58f9b58ba02c" providerId="ADAL" clId="{472223B1-1DE7-47BE-9D93-D4E9D3A24280}" dt="2026-06-21T09:27:19.661" v="806" actId="14100"/>
          <ac:spMkLst>
            <pc:docMk/>
            <pc:sldMk cId="135273549" sldId="269"/>
            <ac:spMk id="2" creationId="{B4A4702C-ACC8-797A-51BB-80FD2502D52E}"/>
          </ac:spMkLst>
        </pc:spChg>
        <pc:spChg chg="mod">
          <ac:chgData name="Naznin Mahmood (2215438)" userId="1b58f9d7-c69c-4989-9cb5-58f9b58ba02c" providerId="ADAL" clId="{472223B1-1DE7-47BE-9D93-D4E9D3A24280}" dt="2026-06-21T00:41:16.697" v="283" actId="113"/>
          <ac:spMkLst>
            <pc:docMk/>
            <pc:sldMk cId="135273549" sldId="269"/>
            <ac:spMk id="7" creationId="{12D93281-621B-122B-44A3-C4266B498E98}"/>
          </ac:spMkLst>
        </pc:spChg>
        <pc:picChg chg="mod">
          <ac:chgData name="Naznin Mahmood (2215438)" userId="1b58f9d7-c69c-4989-9cb5-58f9b58ba02c" providerId="ADAL" clId="{472223B1-1DE7-47BE-9D93-D4E9D3A24280}" dt="2026-06-21T09:21:42.557" v="633" actId="14100"/>
          <ac:picMkLst>
            <pc:docMk/>
            <pc:sldMk cId="135273549" sldId="269"/>
            <ac:picMk id="3" creationId="{E3209785-DB55-B5C3-331C-AA6B89713D6A}"/>
          </ac:picMkLst>
        </pc:picChg>
        <pc:picChg chg="mod">
          <ac:chgData name="Naznin Mahmood (2215438)" userId="1b58f9d7-c69c-4989-9cb5-58f9b58ba02c" providerId="ADAL" clId="{472223B1-1DE7-47BE-9D93-D4E9D3A24280}" dt="2026-06-21T09:21:47.186" v="634" actId="14100"/>
          <ac:picMkLst>
            <pc:docMk/>
            <pc:sldMk cId="135273549" sldId="269"/>
            <ac:picMk id="5" creationId="{EF758DAE-91B0-2804-EA3D-B807F6BCC601}"/>
          </ac:picMkLst>
        </pc:picChg>
      </pc:sldChg>
      <pc:sldChg chg="modSp mod">
        <pc:chgData name="Naznin Mahmood (2215438)" userId="1b58f9d7-c69c-4989-9cb5-58f9b58ba02c" providerId="ADAL" clId="{472223B1-1DE7-47BE-9D93-D4E9D3A24280}" dt="2026-06-21T00:42:12.101" v="289" actId="122"/>
        <pc:sldMkLst>
          <pc:docMk/>
          <pc:sldMk cId="1759447478" sldId="270"/>
        </pc:sldMkLst>
        <pc:spChg chg="mod">
          <ac:chgData name="Naznin Mahmood (2215438)" userId="1b58f9d7-c69c-4989-9cb5-58f9b58ba02c" providerId="ADAL" clId="{472223B1-1DE7-47BE-9D93-D4E9D3A24280}" dt="2026-06-21T00:42:12.101" v="289" actId="122"/>
          <ac:spMkLst>
            <pc:docMk/>
            <pc:sldMk cId="1759447478" sldId="270"/>
            <ac:spMk id="5" creationId="{A296AE13-ACE1-5041-6F29-6397E7DD96E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DCB9C4-F3AC-4A56-9A88-617CDDD03D35}"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65F6C237-7458-4FE0-BF91-7C3F64780643}">
      <dgm:prSet/>
      <dgm:spPr/>
      <dgm:t>
        <a:bodyPr/>
        <a:lstStyle/>
        <a:p>
          <a:r>
            <a:rPr lang="en-GB" dirty="0"/>
            <a:t>Having identified the inequalities on the previous slide, it's important to look at what's being done to address them</a:t>
          </a:r>
          <a:endParaRPr lang="en-US" dirty="0"/>
        </a:p>
      </dgm:t>
    </dgm:pt>
    <dgm:pt modelId="{883CE6B5-6A33-45ED-8A27-FD54B389E236}" type="parTrans" cxnId="{AF8F1BE0-B3A2-42CF-808B-123CCD3F89FF}">
      <dgm:prSet/>
      <dgm:spPr/>
      <dgm:t>
        <a:bodyPr/>
        <a:lstStyle/>
        <a:p>
          <a:endParaRPr lang="en-US"/>
        </a:p>
      </dgm:t>
    </dgm:pt>
    <dgm:pt modelId="{D303E66F-CA54-43A7-8777-739EB029234A}" type="sibTrans" cxnId="{AF8F1BE0-B3A2-42CF-808B-123CCD3F89FF}">
      <dgm:prSet/>
      <dgm:spPr/>
      <dgm:t>
        <a:bodyPr/>
        <a:lstStyle/>
        <a:p>
          <a:endParaRPr lang="en-US"/>
        </a:p>
      </dgm:t>
    </dgm:pt>
    <dgm:pt modelId="{45295FAC-E357-4E90-99EB-E1908BD3138B}">
      <dgm:prSet/>
      <dgm:spPr/>
      <dgm:t>
        <a:bodyPr/>
        <a:lstStyle/>
        <a:p>
          <a:r>
            <a:rPr lang="en-GB" b="1"/>
            <a:t>Universal Healthcare</a:t>
          </a:r>
          <a:endParaRPr lang="en-US"/>
        </a:p>
      </dgm:t>
    </dgm:pt>
    <dgm:pt modelId="{B8162211-9514-42BC-B1FB-63C942D28EDB}" type="parTrans" cxnId="{65FD649B-FF9D-4D33-B55D-8255CADC542F}">
      <dgm:prSet/>
      <dgm:spPr/>
      <dgm:t>
        <a:bodyPr/>
        <a:lstStyle/>
        <a:p>
          <a:endParaRPr lang="en-US"/>
        </a:p>
      </dgm:t>
    </dgm:pt>
    <dgm:pt modelId="{7C0A3742-6FCE-42A0-B9A5-472AEF89BD61}" type="sibTrans" cxnId="{65FD649B-FF9D-4D33-B55D-8255CADC542F}">
      <dgm:prSet/>
      <dgm:spPr/>
      <dgm:t>
        <a:bodyPr/>
        <a:lstStyle/>
        <a:p>
          <a:endParaRPr lang="en-US"/>
        </a:p>
      </dgm:t>
    </dgm:pt>
    <dgm:pt modelId="{0BE8DFF9-46E5-414A-8F8F-500AAC012862}">
      <dgm:prSet custT="1"/>
      <dgm:spPr/>
      <dgm:t>
        <a:bodyPr/>
        <a:lstStyle/>
        <a:p>
          <a:r>
            <a:rPr lang="en-GB" sz="1100" dirty="0"/>
            <a:t>The NHS offers equitable access free at point of use which means that people do not have to pay for their care based on their income, and financial inequalities in access are tackled (NHS England, 2022).</a:t>
          </a:r>
          <a:endParaRPr lang="en-US" sz="1100" dirty="0"/>
        </a:p>
      </dgm:t>
    </dgm:pt>
    <dgm:pt modelId="{F55E13B4-5636-42D2-8618-8FEE40F40004}" type="parTrans" cxnId="{C8462830-FA8B-41FC-860E-E25C9CE608F5}">
      <dgm:prSet/>
      <dgm:spPr/>
      <dgm:t>
        <a:bodyPr/>
        <a:lstStyle/>
        <a:p>
          <a:endParaRPr lang="en-US"/>
        </a:p>
      </dgm:t>
    </dgm:pt>
    <dgm:pt modelId="{E1D2CB4D-6EEE-46A0-8C94-4BF29E3D30CE}" type="sibTrans" cxnId="{C8462830-FA8B-41FC-860E-E25C9CE608F5}">
      <dgm:prSet/>
      <dgm:spPr/>
      <dgm:t>
        <a:bodyPr/>
        <a:lstStyle/>
        <a:p>
          <a:endParaRPr lang="en-US"/>
        </a:p>
      </dgm:t>
    </dgm:pt>
    <dgm:pt modelId="{F8B49415-737B-4C53-9A66-E832994F25DD}">
      <dgm:prSet/>
      <dgm:spPr/>
      <dgm:t>
        <a:bodyPr/>
        <a:lstStyle/>
        <a:p>
          <a:r>
            <a:rPr lang="en-GB" b="1"/>
            <a:t>NHS Core20PLUS5</a:t>
          </a:r>
          <a:endParaRPr lang="en-US"/>
        </a:p>
      </dgm:t>
    </dgm:pt>
    <dgm:pt modelId="{04D9F492-DB9D-41D8-B289-BA869BE87219}" type="parTrans" cxnId="{B45B945A-AAFF-4C2D-B5CD-E951170F2FC8}">
      <dgm:prSet/>
      <dgm:spPr/>
      <dgm:t>
        <a:bodyPr/>
        <a:lstStyle/>
        <a:p>
          <a:endParaRPr lang="en-US"/>
        </a:p>
      </dgm:t>
    </dgm:pt>
    <dgm:pt modelId="{EC7DB351-FE85-45BF-B460-E9CB10E9DDE3}" type="sibTrans" cxnId="{B45B945A-AAFF-4C2D-B5CD-E951170F2FC8}">
      <dgm:prSet/>
      <dgm:spPr/>
      <dgm:t>
        <a:bodyPr/>
        <a:lstStyle/>
        <a:p>
          <a:endParaRPr lang="en-US"/>
        </a:p>
      </dgm:t>
    </dgm:pt>
    <dgm:pt modelId="{98FA4810-A5D3-4C8A-AAF7-B3430447E764}">
      <dgm:prSet custT="1"/>
      <dgm:spPr/>
      <dgm:t>
        <a:bodyPr/>
        <a:lstStyle/>
        <a:p>
          <a:r>
            <a:rPr lang="en-GB" sz="1000" dirty="0"/>
            <a:t>National frameworks focusing on the most deprived 20% of the population, plus 5 clinical areas that have the highest inequalities: mental health, maternity, respiratory disease, severe mental illness, early cancer diagnosis (NHS England, 2021).</a:t>
          </a:r>
          <a:endParaRPr lang="en-US" sz="1000" dirty="0"/>
        </a:p>
      </dgm:t>
    </dgm:pt>
    <dgm:pt modelId="{B8BA0160-463C-4D41-AF24-DFEFF2473693}" type="parTrans" cxnId="{3D7D2F73-3511-4053-B9FE-97CF5F6A83BB}">
      <dgm:prSet/>
      <dgm:spPr/>
      <dgm:t>
        <a:bodyPr/>
        <a:lstStyle/>
        <a:p>
          <a:endParaRPr lang="en-US"/>
        </a:p>
      </dgm:t>
    </dgm:pt>
    <dgm:pt modelId="{85683FB1-920E-4E2F-8675-C68FC99BF516}" type="sibTrans" cxnId="{3D7D2F73-3511-4053-B9FE-97CF5F6A83BB}">
      <dgm:prSet/>
      <dgm:spPr/>
      <dgm:t>
        <a:bodyPr/>
        <a:lstStyle/>
        <a:p>
          <a:endParaRPr lang="en-US"/>
        </a:p>
      </dgm:t>
    </dgm:pt>
    <dgm:pt modelId="{6E7769B8-0633-48E9-8BEB-586390518194}">
      <dgm:prSet/>
      <dgm:spPr/>
      <dgm:t>
        <a:bodyPr/>
        <a:lstStyle/>
        <a:p>
          <a:r>
            <a:rPr lang="en-GB" b="1"/>
            <a:t>Health in All Policies</a:t>
          </a:r>
          <a:endParaRPr lang="en-US"/>
        </a:p>
      </dgm:t>
    </dgm:pt>
    <dgm:pt modelId="{8302EA92-2F4D-4389-9FBC-747BFE5D4EA4}" type="parTrans" cxnId="{BD31E643-5390-46B8-B2A7-EE65F1BB2CA8}">
      <dgm:prSet/>
      <dgm:spPr/>
      <dgm:t>
        <a:bodyPr/>
        <a:lstStyle/>
        <a:p>
          <a:endParaRPr lang="en-US"/>
        </a:p>
      </dgm:t>
    </dgm:pt>
    <dgm:pt modelId="{A271DF00-E9D7-4C0B-992B-90C5825523A3}" type="sibTrans" cxnId="{BD31E643-5390-46B8-B2A7-EE65F1BB2CA8}">
      <dgm:prSet/>
      <dgm:spPr/>
      <dgm:t>
        <a:bodyPr/>
        <a:lstStyle/>
        <a:p>
          <a:endParaRPr lang="en-US"/>
        </a:p>
      </dgm:t>
    </dgm:pt>
    <dgm:pt modelId="{8B0F4B5E-1921-4D71-967D-8FDBFBDCEE08}">
      <dgm:prSet/>
      <dgm:spPr/>
      <dgm:t>
        <a:bodyPr/>
        <a:lstStyle/>
        <a:p>
          <a:r>
            <a:rPr lang="en-GB"/>
            <a:t>A WHO (2013) framework to take health impact into account in all government policies that directly affect social determinants, not just NHS policies.</a:t>
          </a:r>
          <a:endParaRPr lang="en-US"/>
        </a:p>
      </dgm:t>
    </dgm:pt>
    <dgm:pt modelId="{4614670F-3E37-4B69-AB6C-8CA1411424A2}" type="parTrans" cxnId="{1053E257-D09C-4E77-8B39-4764013B3337}">
      <dgm:prSet/>
      <dgm:spPr/>
      <dgm:t>
        <a:bodyPr/>
        <a:lstStyle/>
        <a:p>
          <a:endParaRPr lang="en-US"/>
        </a:p>
      </dgm:t>
    </dgm:pt>
    <dgm:pt modelId="{BC1F0545-073F-4F94-A74A-4EDEB411671F}" type="sibTrans" cxnId="{1053E257-D09C-4E77-8B39-4764013B3337}">
      <dgm:prSet/>
      <dgm:spPr/>
      <dgm:t>
        <a:bodyPr/>
        <a:lstStyle/>
        <a:p>
          <a:endParaRPr lang="en-US"/>
        </a:p>
      </dgm:t>
    </dgm:pt>
    <dgm:pt modelId="{90E47BC8-054D-4FDA-A7DC-AFA5C2517F24}">
      <dgm:prSet/>
      <dgm:spPr/>
      <dgm:t>
        <a:bodyPr/>
        <a:lstStyle/>
        <a:p>
          <a:r>
            <a:rPr lang="en-GB" b="1"/>
            <a:t>Levelling Up White Paper</a:t>
          </a:r>
          <a:endParaRPr lang="en-US"/>
        </a:p>
      </dgm:t>
    </dgm:pt>
    <dgm:pt modelId="{02232CDC-B1EB-4459-8651-08DA2B245571}" type="parTrans" cxnId="{BC448ABE-A25C-43B8-BC65-ACA5CB44513B}">
      <dgm:prSet/>
      <dgm:spPr/>
      <dgm:t>
        <a:bodyPr/>
        <a:lstStyle/>
        <a:p>
          <a:endParaRPr lang="en-US"/>
        </a:p>
      </dgm:t>
    </dgm:pt>
    <dgm:pt modelId="{32A6C522-2DDE-4658-9FA5-B758A2DB4E42}" type="sibTrans" cxnId="{BC448ABE-A25C-43B8-BC65-ACA5CB44513B}">
      <dgm:prSet/>
      <dgm:spPr/>
      <dgm:t>
        <a:bodyPr/>
        <a:lstStyle/>
        <a:p>
          <a:endParaRPr lang="en-US"/>
        </a:p>
      </dgm:t>
    </dgm:pt>
    <dgm:pt modelId="{C67B67FE-9D21-42F5-8948-86520007FEE0}">
      <dgm:prSet/>
      <dgm:spPr/>
      <dgm:t>
        <a:bodyPr/>
        <a:lstStyle/>
        <a:p>
          <a:r>
            <a:rPr lang="en-GB" dirty="0"/>
            <a:t>The UK Government strategy (2022) for closing inequalities in health and life expectancy between regions.</a:t>
          </a:r>
          <a:endParaRPr lang="en-US" dirty="0"/>
        </a:p>
      </dgm:t>
    </dgm:pt>
    <dgm:pt modelId="{8977BF6B-BE5E-4F76-88E7-9D8606197A84}" type="parTrans" cxnId="{C28DF1E6-6F9E-4B2E-9B3B-D82994AE9E95}">
      <dgm:prSet/>
      <dgm:spPr/>
      <dgm:t>
        <a:bodyPr/>
        <a:lstStyle/>
        <a:p>
          <a:endParaRPr lang="en-US"/>
        </a:p>
      </dgm:t>
    </dgm:pt>
    <dgm:pt modelId="{016D9979-C602-4ABE-AF59-73C9F90C3AA2}" type="sibTrans" cxnId="{C28DF1E6-6F9E-4B2E-9B3B-D82994AE9E95}">
      <dgm:prSet/>
      <dgm:spPr/>
      <dgm:t>
        <a:bodyPr/>
        <a:lstStyle/>
        <a:p>
          <a:endParaRPr lang="en-US"/>
        </a:p>
      </dgm:t>
    </dgm:pt>
    <dgm:pt modelId="{C1BBF52C-6EF5-4FAE-9F3B-7303E1DB9385}">
      <dgm:prSet/>
      <dgm:spPr/>
      <dgm:t>
        <a:bodyPr/>
        <a:lstStyle/>
        <a:p>
          <a:r>
            <a:rPr lang="en-GB" dirty="0"/>
            <a:t>Key challenge: Policy intent is clear, but the disconnect between policy and measurable outcomes is a major criticism (Marmot, 2020).</a:t>
          </a:r>
          <a:endParaRPr lang="en-US" dirty="0"/>
        </a:p>
      </dgm:t>
    </dgm:pt>
    <dgm:pt modelId="{7F9171E3-7D8D-4D23-8A0B-43382E1AB91A}" type="parTrans" cxnId="{1B6BFEBB-45F7-4131-8875-4C9600EEAAA0}">
      <dgm:prSet/>
      <dgm:spPr/>
      <dgm:t>
        <a:bodyPr/>
        <a:lstStyle/>
        <a:p>
          <a:endParaRPr lang="en-US"/>
        </a:p>
      </dgm:t>
    </dgm:pt>
    <dgm:pt modelId="{53222881-0801-4C37-AEF4-A402832D9A5A}" type="sibTrans" cxnId="{1B6BFEBB-45F7-4131-8875-4C9600EEAAA0}">
      <dgm:prSet/>
      <dgm:spPr/>
      <dgm:t>
        <a:bodyPr/>
        <a:lstStyle/>
        <a:p>
          <a:endParaRPr lang="en-US"/>
        </a:p>
      </dgm:t>
    </dgm:pt>
    <dgm:pt modelId="{ADC07154-26A8-48D3-915C-AB5D4C5AA213}" type="pres">
      <dgm:prSet presAssocID="{2FDCB9C4-F3AC-4A56-9A88-617CDDD03D35}" presName="Name0" presStyleCnt="0">
        <dgm:presLayoutVars>
          <dgm:dir/>
          <dgm:resizeHandles val="exact"/>
        </dgm:presLayoutVars>
      </dgm:prSet>
      <dgm:spPr/>
    </dgm:pt>
    <dgm:pt modelId="{C012E447-7114-4217-AA5B-0951770CEDC3}" type="pres">
      <dgm:prSet presAssocID="{65F6C237-7458-4FE0-BF91-7C3F64780643}" presName="node" presStyleLbl="node1" presStyleIdx="0" presStyleCnt="10">
        <dgm:presLayoutVars>
          <dgm:bulletEnabled val="1"/>
        </dgm:presLayoutVars>
      </dgm:prSet>
      <dgm:spPr/>
    </dgm:pt>
    <dgm:pt modelId="{A4554D8C-2908-450D-9868-98F5A1CBF2A9}" type="pres">
      <dgm:prSet presAssocID="{D303E66F-CA54-43A7-8777-739EB029234A}" presName="sibTrans" presStyleLbl="sibTrans1D1" presStyleIdx="0" presStyleCnt="9"/>
      <dgm:spPr/>
    </dgm:pt>
    <dgm:pt modelId="{5A2E233C-53BF-4F16-9BD6-B3BB842FE8A6}" type="pres">
      <dgm:prSet presAssocID="{D303E66F-CA54-43A7-8777-739EB029234A}" presName="connectorText" presStyleLbl="sibTrans1D1" presStyleIdx="0" presStyleCnt="9"/>
      <dgm:spPr/>
    </dgm:pt>
    <dgm:pt modelId="{45AF8DE4-4672-4CDC-A98F-795B138DA0D7}" type="pres">
      <dgm:prSet presAssocID="{45295FAC-E357-4E90-99EB-E1908BD3138B}" presName="node" presStyleLbl="node1" presStyleIdx="1" presStyleCnt="10">
        <dgm:presLayoutVars>
          <dgm:bulletEnabled val="1"/>
        </dgm:presLayoutVars>
      </dgm:prSet>
      <dgm:spPr/>
    </dgm:pt>
    <dgm:pt modelId="{94048205-C91D-4532-9DD6-3ECB6449DF59}" type="pres">
      <dgm:prSet presAssocID="{7C0A3742-6FCE-42A0-B9A5-472AEF89BD61}" presName="sibTrans" presStyleLbl="sibTrans1D1" presStyleIdx="1" presStyleCnt="9"/>
      <dgm:spPr/>
    </dgm:pt>
    <dgm:pt modelId="{30391144-FE91-4CE1-8A35-937F0A690CDE}" type="pres">
      <dgm:prSet presAssocID="{7C0A3742-6FCE-42A0-B9A5-472AEF89BD61}" presName="connectorText" presStyleLbl="sibTrans1D1" presStyleIdx="1" presStyleCnt="9"/>
      <dgm:spPr/>
    </dgm:pt>
    <dgm:pt modelId="{429E0C13-5445-4E8A-B53F-BF6A47B3D72E}" type="pres">
      <dgm:prSet presAssocID="{0BE8DFF9-46E5-414A-8F8F-500AAC012862}" presName="node" presStyleLbl="node1" presStyleIdx="2" presStyleCnt="10">
        <dgm:presLayoutVars>
          <dgm:bulletEnabled val="1"/>
        </dgm:presLayoutVars>
      </dgm:prSet>
      <dgm:spPr/>
    </dgm:pt>
    <dgm:pt modelId="{FA3B16F0-C525-4973-84F4-64FC632B27C9}" type="pres">
      <dgm:prSet presAssocID="{E1D2CB4D-6EEE-46A0-8C94-4BF29E3D30CE}" presName="sibTrans" presStyleLbl="sibTrans1D1" presStyleIdx="2" presStyleCnt="9"/>
      <dgm:spPr/>
    </dgm:pt>
    <dgm:pt modelId="{B3F59C90-8005-40DA-AD00-CFFA74D4A71C}" type="pres">
      <dgm:prSet presAssocID="{E1D2CB4D-6EEE-46A0-8C94-4BF29E3D30CE}" presName="connectorText" presStyleLbl="sibTrans1D1" presStyleIdx="2" presStyleCnt="9"/>
      <dgm:spPr/>
    </dgm:pt>
    <dgm:pt modelId="{2C396D43-78C9-4700-981C-A53450370FCC}" type="pres">
      <dgm:prSet presAssocID="{F8B49415-737B-4C53-9A66-E832994F25DD}" presName="node" presStyleLbl="node1" presStyleIdx="3" presStyleCnt="10">
        <dgm:presLayoutVars>
          <dgm:bulletEnabled val="1"/>
        </dgm:presLayoutVars>
      </dgm:prSet>
      <dgm:spPr/>
    </dgm:pt>
    <dgm:pt modelId="{AAC11AA3-F534-4B18-AE56-86A30811810A}" type="pres">
      <dgm:prSet presAssocID="{EC7DB351-FE85-45BF-B460-E9CB10E9DDE3}" presName="sibTrans" presStyleLbl="sibTrans1D1" presStyleIdx="3" presStyleCnt="9"/>
      <dgm:spPr/>
    </dgm:pt>
    <dgm:pt modelId="{762C8C38-6CE0-4C1D-9A9F-EA34DA768AE4}" type="pres">
      <dgm:prSet presAssocID="{EC7DB351-FE85-45BF-B460-E9CB10E9DDE3}" presName="connectorText" presStyleLbl="sibTrans1D1" presStyleIdx="3" presStyleCnt="9"/>
      <dgm:spPr/>
    </dgm:pt>
    <dgm:pt modelId="{7D94B746-E1FF-4821-9338-7A02313F80CF}" type="pres">
      <dgm:prSet presAssocID="{98FA4810-A5D3-4C8A-AAF7-B3430447E764}" presName="node" presStyleLbl="node1" presStyleIdx="4" presStyleCnt="10">
        <dgm:presLayoutVars>
          <dgm:bulletEnabled val="1"/>
        </dgm:presLayoutVars>
      </dgm:prSet>
      <dgm:spPr/>
    </dgm:pt>
    <dgm:pt modelId="{8D599132-7F45-4FF5-8D8F-3FEDA5849396}" type="pres">
      <dgm:prSet presAssocID="{85683FB1-920E-4E2F-8675-C68FC99BF516}" presName="sibTrans" presStyleLbl="sibTrans1D1" presStyleIdx="4" presStyleCnt="9"/>
      <dgm:spPr/>
    </dgm:pt>
    <dgm:pt modelId="{DFCC54EA-7FE2-48AA-8912-7799EF957A6F}" type="pres">
      <dgm:prSet presAssocID="{85683FB1-920E-4E2F-8675-C68FC99BF516}" presName="connectorText" presStyleLbl="sibTrans1D1" presStyleIdx="4" presStyleCnt="9"/>
      <dgm:spPr/>
    </dgm:pt>
    <dgm:pt modelId="{217146C3-5E4F-48EA-BF9E-02E075A4E2BD}" type="pres">
      <dgm:prSet presAssocID="{6E7769B8-0633-48E9-8BEB-586390518194}" presName="node" presStyleLbl="node1" presStyleIdx="5" presStyleCnt="10">
        <dgm:presLayoutVars>
          <dgm:bulletEnabled val="1"/>
        </dgm:presLayoutVars>
      </dgm:prSet>
      <dgm:spPr/>
    </dgm:pt>
    <dgm:pt modelId="{683DFDC9-BB79-4080-8139-7BA58227AEDF}" type="pres">
      <dgm:prSet presAssocID="{A271DF00-E9D7-4C0B-992B-90C5825523A3}" presName="sibTrans" presStyleLbl="sibTrans1D1" presStyleIdx="5" presStyleCnt="9"/>
      <dgm:spPr/>
    </dgm:pt>
    <dgm:pt modelId="{0005EE94-5DC9-4BCD-97C2-5D6F21331E29}" type="pres">
      <dgm:prSet presAssocID="{A271DF00-E9D7-4C0B-992B-90C5825523A3}" presName="connectorText" presStyleLbl="sibTrans1D1" presStyleIdx="5" presStyleCnt="9"/>
      <dgm:spPr/>
    </dgm:pt>
    <dgm:pt modelId="{52C20EDF-1E62-4845-965F-7F59A6C943A1}" type="pres">
      <dgm:prSet presAssocID="{8B0F4B5E-1921-4D71-967D-8FDBFBDCEE08}" presName="node" presStyleLbl="node1" presStyleIdx="6" presStyleCnt="10">
        <dgm:presLayoutVars>
          <dgm:bulletEnabled val="1"/>
        </dgm:presLayoutVars>
      </dgm:prSet>
      <dgm:spPr/>
    </dgm:pt>
    <dgm:pt modelId="{8610C190-B173-4BEE-A7EF-C545F790840A}" type="pres">
      <dgm:prSet presAssocID="{BC1F0545-073F-4F94-A74A-4EDEB411671F}" presName="sibTrans" presStyleLbl="sibTrans1D1" presStyleIdx="6" presStyleCnt="9"/>
      <dgm:spPr/>
    </dgm:pt>
    <dgm:pt modelId="{D56F9C74-8C7A-4D09-ADD5-4F9987759AF3}" type="pres">
      <dgm:prSet presAssocID="{BC1F0545-073F-4F94-A74A-4EDEB411671F}" presName="connectorText" presStyleLbl="sibTrans1D1" presStyleIdx="6" presStyleCnt="9"/>
      <dgm:spPr/>
    </dgm:pt>
    <dgm:pt modelId="{84CF543A-3D12-40BA-B4FD-A8CEE0F6A3E1}" type="pres">
      <dgm:prSet presAssocID="{90E47BC8-054D-4FDA-A7DC-AFA5C2517F24}" presName="node" presStyleLbl="node1" presStyleIdx="7" presStyleCnt="10">
        <dgm:presLayoutVars>
          <dgm:bulletEnabled val="1"/>
        </dgm:presLayoutVars>
      </dgm:prSet>
      <dgm:spPr/>
    </dgm:pt>
    <dgm:pt modelId="{73A8D07A-4183-43FC-8EA3-739A766EAC1F}" type="pres">
      <dgm:prSet presAssocID="{32A6C522-2DDE-4658-9FA5-B758A2DB4E42}" presName="sibTrans" presStyleLbl="sibTrans1D1" presStyleIdx="7" presStyleCnt="9"/>
      <dgm:spPr/>
    </dgm:pt>
    <dgm:pt modelId="{21452224-E9E1-49A3-9F8A-573D55E2D3AF}" type="pres">
      <dgm:prSet presAssocID="{32A6C522-2DDE-4658-9FA5-B758A2DB4E42}" presName="connectorText" presStyleLbl="sibTrans1D1" presStyleIdx="7" presStyleCnt="9"/>
      <dgm:spPr/>
    </dgm:pt>
    <dgm:pt modelId="{589EAF1A-FDF0-41C7-B1DA-DC4411F174D3}" type="pres">
      <dgm:prSet presAssocID="{C67B67FE-9D21-42F5-8948-86520007FEE0}" presName="node" presStyleLbl="node1" presStyleIdx="8" presStyleCnt="10">
        <dgm:presLayoutVars>
          <dgm:bulletEnabled val="1"/>
        </dgm:presLayoutVars>
      </dgm:prSet>
      <dgm:spPr/>
    </dgm:pt>
    <dgm:pt modelId="{88F0A74F-F73F-4A1E-9381-A5812BBB56E6}" type="pres">
      <dgm:prSet presAssocID="{016D9979-C602-4ABE-AF59-73C9F90C3AA2}" presName="sibTrans" presStyleLbl="sibTrans1D1" presStyleIdx="8" presStyleCnt="9"/>
      <dgm:spPr/>
    </dgm:pt>
    <dgm:pt modelId="{F45703D1-952D-4D2E-B830-C071FE252321}" type="pres">
      <dgm:prSet presAssocID="{016D9979-C602-4ABE-AF59-73C9F90C3AA2}" presName="connectorText" presStyleLbl="sibTrans1D1" presStyleIdx="8" presStyleCnt="9"/>
      <dgm:spPr/>
    </dgm:pt>
    <dgm:pt modelId="{EE2C5D2A-BFF7-480F-ADEF-7F4FE64E9F9F}" type="pres">
      <dgm:prSet presAssocID="{C1BBF52C-6EF5-4FAE-9F3B-7303E1DB9385}" presName="node" presStyleLbl="node1" presStyleIdx="9" presStyleCnt="10">
        <dgm:presLayoutVars>
          <dgm:bulletEnabled val="1"/>
        </dgm:presLayoutVars>
      </dgm:prSet>
      <dgm:spPr/>
    </dgm:pt>
  </dgm:ptLst>
  <dgm:cxnLst>
    <dgm:cxn modelId="{118A8300-D7CB-4919-9B21-F590395D6BB8}" type="presOf" srcId="{F8B49415-737B-4C53-9A66-E832994F25DD}" destId="{2C396D43-78C9-4700-981C-A53450370FCC}" srcOrd="0" destOrd="0" presId="urn:microsoft.com/office/officeart/2016/7/layout/RepeatingBendingProcessNew"/>
    <dgm:cxn modelId="{5DBCEC01-A279-4120-9294-CC1429756556}" type="presOf" srcId="{E1D2CB4D-6EEE-46A0-8C94-4BF29E3D30CE}" destId="{FA3B16F0-C525-4973-84F4-64FC632B27C9}" srcOrd="0" destOrd="0" presId="urn:microsoft.com/office/officeart/2016/7/layout/RepeatingBendingProcessNew"/>
    <dgm:cxn modelId="{A64FEC0E-85C6-4AAA-B758-83775717F2E4}" type="presOf" srcId="{85683FB1-920E-4E2F-8675-C68FC99BF516}" destId="{DFCC54EA-7FE2-48AA-8912-7799EF957A6F}" srcOrd="1" destOrd="0" presId="urn:microsoft.com/office/officeart/2016/7/layout/RepeatingBendingProcessNew"/>
    <dgm:cxn modelId="{A9A6E41E-7362-4EC9-BE0B-903707235634}" type="presOf" srcId="{016D9979-C602-4ABE-AF59-73C9F90C3AA2}" destId="{88F0A74F-F73F-4A1E-9381-A5812BBB56E6}" srcOrd="0" destOrd="0" presId="urn:microsoft.com/office/officeart/2016/7/layout/RepeatingBendingProcessNew"/>
    <dgm:cxn modelId="{A6CDCC2E-DF0B-49A9-9CDD-6AED026CCBBB}" type="presOf" srcId="{85683FB1-920E-4E2F-8675-C68FC99BF516}" destId="{8D599132-7F45-4FF5-8D8F-3FEDA5849396}" srcOrd="0" destOrd="0" presId="urn:microsoft.com/office/officeart/2016/7/layout/RepeatingBendingProcessNew"/>
    <dgm:cxn modelId="{C8462830-FA8B-41FC-860E-E25C9CE608F5}" srcId="{2FDCB9C4-F3AC-4A56-9A88-617CDDD03D35}" destId="{0BE8DFF9-46E5-414A-8F8F-500AAC012862}" srcOrd="2" destOrd="0" parTransId="{F55E13B4-5636-42D2-8618-8FEE40F40004}" sibTransId="{E1D2CB4D-6EEE-46A0-8C94-4BF29E3D30CE}"/>
    <dgm:cxn modelId="{E7C51332-E4D7-4702-8EC6-54355110FB05}" type="presOf" srcId="{BC1F0545-073F-4F94-A74A-4EDEB411671F}" destId="{D56F9C74-8C7A-4D09-ADD5-4F9987759AF3}" srcOrd="1" destOrd="0" presId="urn:microsoft.com/office/officeart/2016/7/layout/RepeatingBendingProcessNew"/>
    <dgm:cxn modelId="{7C15BE39-F0E9-4963-87F7-0B69B41D4620}" type="presOf" srcId="{A271DF00-E9D7-4C0B-992B-90C5825523A3}" destId="{0005EE94-5DC9-4BCD-97C2-5D6F21331E29}" srcOrd="1" destOrd="0" presId="urn:microsoft.com/office/officeart/2016/7/layout/RepeatingBendingProcessNew"/>
    <dgm:cxn modelId="{DF744A3F-F6F1-46DA-8C59-16A33F51123C}" type="presOf" srcId="{C1BBF52C-6EF5-4FAE-9F3B-7303E1DB9385}" destId="{EE2C5D2A-BFF7-480F-ADEF-7F4FE64E9F9F}" srcOrd="0" destOrd="0" presId="urn:microsoft.com/office/officeart/2016/7/layout/RepeatingBendingProcessNew"/>
    <dgm:cxn modelId="{0FD8635C-BB86-4A9B-AE50-9E211B674BD8}" type="presOf" srcId="{90E47BC8-054D-4FDA-A7DC-AFA5C2517F24}" destId="{84CF543A-3D12-40BA-B4FD-A8CEE0F6A3E1}" srcOrd="0" destOrd="0" presId="urn:microsoft.com/office/officeart/2016/7/layout/RepeatingBendingProcessNew"/>
    <dgm:cxn modelId="{02FCA462-59A6-4E3A-A1CD-E0481616536B}" type="presOf" srcId="{0BE8DFF9-46E5-414A-8F8F-500AAC012862}" destId="{429E0C13-5445-4E8A-B53F-BF6A47B3D72E}" srcOrd="0" destOrd="0" presId="urn:microsoft.com/office/officeart/2016/7/layout/RepeatingBendingProcessNew"/>
    <dgm:cxn modelId="{BD31E643-5390-46B8-B2A7-EE65F1BB2CA8}" srcId="{2FDCB9C4-F3AC-4A56-9A88-617CDDD03D35}" destId="{6E7769B8-0633-48E9-8BEB-586390518194}" srcOrd="5" destOrd="0" parTransId="{8302EA92-2F4D-4389-9FBC-747BFE5D4EA4}" sibTransId="{A271DF00-E9D7-4C0B-992B-90C5825523A3}"/>
    <dgm:cxn modelId="{1A436864-7F37-4F84-BDB0-E7864F1B7EAD}" type="presOf" srcId="{7C0A3742-6FCE-42A0-B9A5-472AEF89BD61}" destId="{94048205-C91D-4532-9DD6-3ECB6449DF59}" srcOrd="0" destOrd="0" presId="urn:microsoft.com/office/officeart/2016/7/layout/RepeatingBendingProcessNew"/>
    <dgm:cxn modelId="{DB498168-8DF8-4093-9B59-7399C2A412A2}" type="presOf" srcId="{BC1F0545-073F-4F94-A74A-4EDEB411671F}" destId="{8610C190-B173-4BEE-A7EF-C545F790840A}" srcOrd="0" destOrd="0" presId="urn:microsoft.com/office/officeart/2016/7/layout/RepeatingBendingProcessNew"/>
    <dgm:cxn modelId="{E1248751-2A0D-48DD-8EF7-461108D3B0C6}" type="presOf" srcId="{EC7DB351-FE85-45BF-B460-E9CB10E9DDE3}" destId="{762C8C38-6CE0-4C1D-9A9F-EA34DA768AE4}" srcOrd="1" destOrd="0" presId="urn:microsoft.com/office/officeart/2016/7/layout/RepeatingBendingProcessNew"/>
    <dgm:cxn modelId="{3D7D2F73-3511-4053-B9FE-97CF5F6A83BB}" srcId="{2FDCB9C4-F3AC-4A56-9A88-617CDDD03D35}" destId="{98FA4810-A5D3-4C8A-AAF7-B3430447E764}" srcOrd="4" destOrd="0" parTransId="{B8BA0160-463C-4D41-AF24-DFEFF2473693}" sibTransId="{85683FB1-920E-4E2F-8675-C68FC99BF516}"/>
    <dgm:cxn modelId="{74EDDB74-59C6-4BE4-B0E4-703BFBF40DC5}" type="presOf" srcId="{32A6C522-2DDE-4658-9FA5-B758A2DB4E42}" destId="{73A8D07A-4183-43FC-8EA3-739A766EAC1F}" srcOrd="0" destOrd="0" presId="urn:microsoft.com/office/officeart/2016/7/layout/RepeatingBendingProcessNew"/>
    <dgm:cxn modelId="{1053E257-D09C-4E77-8B39-4764013B3337}" srcId="{2FDCB9C4-F3AC-4A56-9A88-617CDDD03D35}" destId="{8B0F4B5E-1921-4D71-967D-8FDBFBDCEE08}" srcOrd="6" destOrd="0" parTransId="{4614670F-3E37-4B69-AB6C-8CA1411424A2}" sibTransId="{BC1F0545-073F-4F94-A74A-4EDEB411671F}"/>
    <dgm:cxn modelId="{B45B945A-AAFF-4C2D-B5CD-E951170F2FC8}" srcId="{2FDCB9C4-F3AC-4A56-9A88-617CDDD03D35}" destId="{F8B49415-737B-4C53-9A66-E832994F25DD}" srcOrd="3" destOrd="0" parTransId="{04D9F492-DB9D-41D8-B289-BA869BE87219}" sibTransId="{EC7DB351-FE85-45BF-B460-E9CB10E9DDE3}"/>
    <dgm:cxn modelId="{14FCEE80-7760-45FF-8AF3-AA3ED0FCC98A}" type="presOf" srcId="{016D9979-C602-4ABE-AF59-73C9F90C3AA2}" destId="{F45703D1-952D-4D2E-B830-C071FE252321}" srcOrd="1" destOrd="0" presId="urn:microsoft.com/office/officeart/2016/7/layout/RepeatingBendingProcessNew"/>
    <dgm:cxn modelId="{7B969D92-415A-4F03-9AEA-EAC296ABDFE6}" type="presOf" srcId="{E1D2CB4D-6EEE-46A0-8C94-4BF29E3D30CE}" destId="{B3F59C90-8005-40DA-AD00-CFFA74D4A71C}" srcOrd="1" destOrd="0" presId="urn:microsoft.com/office/officeart/2016/7/layout/RepeatingBendingProcessNew"/>
    <dgm:cxn modelId="{87B3EE93-C008-4A02-B37F-84E5CEA2F616}" type="presOf" srcId="{45295FAC-E357-4E90-99EB-E1908BD3138B}" destId="{45AF8DE4-4672-4CDC-A98F-795B138DA0D7}" srcOrd="0" destOrd="0" presId="urn:microsoft.com/office/officeart/2016/7/layout/RepeatingBendingProcessNew"/>
    <dgm:cxn modelId="{1B79E697-91C6-49DA-9AC2-9CDB3A22CEEB}" type="presOf" srcId="{2FDCB9C4-F3AC-4A56-9A88-617CDDD03D35}" destId="{ADC07154-26A8-48D3-915C-AB5D4C5AA213}" srcOrd="0" destOrd="0" presId="urn:microsoft.com/office/officeart/2016/7/layout/RepeatingBendingProcessNew"/>
    <dgm:cxn modelId="{FB063B98-3E84-4E98-931C-DA36C996ACC9}" type="presOf" srcId="{7C0A3742-6FCE-42A0-B9A5-472AEF89BD61}" destId="{30391144-FE91-4CE1-8A35-937F0A690CDE}" srcOrd="1" destOrd="0" presId="urn:microsoft.com/office/officeart/2016/7/layout/RepeatingBendingProcessNew"/>
    <dgm:cxn modelId="{65FD649B-FF9D-4D33-B55D-8255CADC542F}" srcId="{2FDCB9C4-F3AC-4A56-9A88-617CDDD03D35}" destId="{45295FAC-E357-4E90-99EB-E1908BD3138B}" srcOrd="1" destOrd="0" parTransId="{B8162211-9514-42BC-B1FB-63C942D28EDB}" sibTransId="{7C0A3742-6FCE-42A0-B9A5-472AEF89BD61}"/>
    <dgm:cxn modelId="{3A3BBE9D-BE65-4629-9DEA-10745DD1B750}" type="presOf" srcId="{6E7769B8-0633-48E9-8BEB-586390518194}" destId="{217146C3-5E4F-48EA-BF9E-02E075A4E2BD}" srcOrd="0" destOrd="0" presId="urn:microsoft.com/office/officeart/2016/7/layout/RepeatingBendingProcessNew"/>
    <dgm:cxn modelId="{E5C1B8A8-6CC9-4116-9E27-FEB8DF227378}" type="presOf" srcId="{D303E66F-CA54-43A7-8777-739EB029234A}" destId="{5A2E233C-53BF-4F16-9BD6-B3BB842FE8A6}" srcOrd="1" destOrd="0" presId="urn:microsoft.com/office/officeart/2016/7/layout/RepeatingBendingProcessNew"/>
    <dgm:cxn modelId="{1B6BFEBB-45F7-4131-8875-4C9600EEAAA0}" srcId="{2FDCB9C4-F3AC-4A56-9A88-617CDDD03D35}" destId="{C1BBF52C-6EF5-4FAE-9F3B-7303E1DB9385}" srcOrd="9" destOrd="0" parTransId="{7F9171E3-7D8D-4D23-8A0B-43382E1AB91A}" sibTransId="{53222881-0801-4C37-AEF4-A402832D9A5A}"/>
    <dgm:cxn modelId="{BC448ABE-A25C-43B8-BC65-ACA5CB44513B}" srcId="{2FDCB9C4-F3AC-4A56-9A88-617CDDD03D35}" destId="{90E47BC8-054D-4FDA-A7DC-AFA5C2517F24}" srcOrd="7" destOrd="0" parTransId="{02232CDC-B1EB-4459-8651-08DA2B245571}" sibTransId="{32A6C522-2DDE-4658-9FA5-B758A2DB4E42}"/>
    <dgm:cxn modelId="{8AE75FCB-EB96-4312-B5D5-1F53A8E729C5}" type="presOf" srcId="{8B0F4B5E-1921-4D71-967D-8FDBFBDCEE08}" destId="{52C20EDF-1E62-4845-965F-7F59A6C943A1}" srcOrd="0" destOrd="0" presId="urn:microsoft.com/office/officeart/2016/7/layout/RepeatingBendingProcessNew"/>
    <dgm:cxn modelId="{633624CD-E5BB-4DB6-A51A-32523A55BABF}" type="presOf" srcId="{65F6C237-7458-4FE0-BF91-7C3F64780643}" destId="{C012E447-7114-4217-AA5B-0951770CEDC3}" srcOrd="0" destOrd="0" presId="urn:microsoft.com/office/officeart/2016/7/layout/RepeatingBendingProcessNew"/>
    <dgm:cxn modelId="{1AC054D8-E965-4660-811A-673434AF61F9}" type="presOf" srcId="{C67B67FE-9D21-42F5-8948-86520007FEE0}" destId="{589EAF1A-FDF0-41C7-B1DA-DC4411F174D3}" srcOrd="0" destOrd="0" presId="urn:microsoft.com/office/officeart/2016/7/layout/RepeatingBendingProcessNew"/>
    <dgm:cxn modelId="{F1B183DF-28BB-4DF5-9C3E-32084BEC27FB}" type="presOf" srcId="{EC7DB351-FE85-45BF-B460-E9CB10E9DDE3}" destId="{AAC11AA3-F534-4B18-AE56-86A30811810A}" srcOrd="0" destOrd="0" presId="urn:microsoft.com/office/officeart/2016/7/layout/RepeatingBendingProcessNew"/>
    <dgm:cxn modelId="{AF8F1BE0-B3A2-42CF-808B-123CCD3F89FF}" srcId="{2FDCB9C4-F3AC-4A56-9A88-617CDDD03D35}" destId="{65F6C237-7458-4FE0-BF91-7C3F64780643}" srcOrd="0" destOrd="0" parTransId="{883CE6B5-6A33-45ED-8A27-FD54B389E236}" sibTransId="{D303E66F-CA54-43A7-8777-739EB029234A}"/>
    <dgm:cxn modelId="{D3EE44E0-9AED-46F6-BE56-4993AB88C142}" type="presOf" srcId="{32A6C522-2DDE-4658-9FA5-B758A2DB4E42}" destId="{21452224-E9E1-49A3-9F8A-573D55E2D3AF}" srcOrd="1" destOrd="0" presId="urn:microsoft.com/office/officeart/2016/7/layout/RepeatingBendingProcessNew"/>
    <dgm:cxn modelId="{C28DF1E6-6F9E-4B2E-9B3B-D82994AE9E95}" srcId="{2FDCB9C4-F3AC-4A56-9A88-617CDDD03D35}" destId="{C67B67FE-9D21-42F5-8948-86520007FEE0}" srcOrd="8" destOrd="0" parTransId="{8977BF6B-BE5E-4F76-88E7-9D8606197A84}" sibTransId="{016D9979-C602-4ABE-AF59-73C9F90C3AA2}"/>
    <dgm:cxn modelId="{36E7AAED-6FB7-403F-8061-33BD938F1762}" type="presOf" srcId="{D303E66F-CA54-43A7-8777-739EB029234A}" destId="{A4554D8C-2908-450D-9868-98F5A1CBF2A9}" srcOrd="0" destOrd="0" presId="urn:microsoft.com/office/officeart/2016/7/layout/RepeatingBendingProcessNew"/>
    <dgm:cxn modelId="{23EB59F4-5CED-4209-8B6E-79A6BE7484B7}" type="presOf" srcId="{A271DF00-E9D7-4C0B-992B-90C5825523A3}" destId="{683DFDC9-BB79-4080-8139-7BA58227AEDF}" srcOrd="0" destOrd="0" presId="urn:microsoft.com/office/officeart/2016/7/layout/RepeatingBendingProcessNew"/>
    <dgm:cxn modelId="{6E13FDFF-5E5E-41DD-BFCD-ADEFD9EC57DB}" type="presOf" srcId="{98FA4810-A5D3-4C8A-AAF7-B3430447E764}" destId="{7D94B746-E1FF-4821-9338-7A02313F80CF}" srcOrd="0" destOrd="0" presId="urn:microsoft.com/office/officeart/2016/7/layout/RepeatingBendingProcessNew"/>
    <dgm:cxn modelId="{35A6BE42-117B-406B-9ED1-652E6092A1E7}" type="presParOf" srcId="{ADC07154-26A8-48D3-915C-AB5D4C5AA213}" destId="{C012E447-7114-4217-AA5B-0951770CEDC3}" srcOrd="0" destOrd="0" presId="urn:microsoft.com/office/officeart/2016/7/layout/RepeatingBendingProcessNew"/>
    <dgm:cxn modelId="{E77329BC-AD2A-48B6-A2AC-BF7077AF5755}" type="presParOf" srcId="{ADC07154-26A8-48D3-915C-AB5D4C5AA213}" destId="{A4554D8C-2908-450D-9868-98F5A1CBF2A9}" srcOrd="1" destOrd="0" presId="urn:microsoft.com/office/officeart/2016/7/layout/RepeatingBendingProcessNew"/>
    <dgm:cxn modelId="{AC2B9FB6-AFE8-4277-843E-5E6D94CA8215}" type="presParOf" srcId="{A4554D8C-2908-450D-9868-98F5A1CBF2A9}" destId="{5A2E233C-53BF-4F16-9BD6-B3BB842FE8A6}" srcOrd="0" destOrd="0" presId="urn:microsoft.com/office/officeart/2016/7/layout/RepeatingBendingProcessNew"/>
    <dgm:cxn modelId="{4536D8C1-3A7D-4A85-A110-72C4B5333A11}" type="presParOf" srcId="{ADC07154-26A8-48D3-915C-AB5D4C5AA213}" destId="{45AF8DE4-4672-4CDC-A98F-795B138DA0D7}" srcOrd="2" destOrd="0" presId="urn:microsoft.com/office/officeart/2016/7/layout/RepeatingBendingProcessNew"/>
    <dgm:cxn modelId="{D7AF6DBD-C60A-4D14-8199-45C9DBA5FEDC}" type="presParOf" srcId="{ADC07154-26A8-48D3-915C-AB5D4C5AA213}" destId="{94048205-C91D-4532-9DD6-3ECB6449DF59}" srcOrd="3" destOrd="0" presId="urn:microsoft.com/office/officeart/2016/7/layout/RepeatingBendingProcessNew"/>
    <dgm:cxn modelId="{0F93B80F-DF21-4E3E-BA89-20FEB66AD916}" type="presParOf" srcId="{94048205-C91D-4532-9DD6-3ECB6449DF59}" destId="{30391144-FE91-4CE1-8A35-937F0A690CDE}" srcOrd="0" destOrd="0" presId="urn:microsoft.com/office/officeart/2016/7/layout/RepeatingBendingProcessNew"/>
    <dgm:cxn modelId="{2942971E-DEF8-4EBF-AA43-767B3E621759}" type="presParOf" srcId="{ADC07154-26A8-48D3-915C-AB5D4C5AA213}" destId="{429E0C13-5445-4E8A-B53F-BF6A47B3D72E}" srcOrd="4" destOrd="0" presId="urn:microsoft.com/office/officeart/2016/7/layout/RepeatingBendingProcessNew"/>
    <dgm:cxn modelId="{C1AA4054-7F87-4AE2-9BCD-D4503F321164}" type="presParOf" srcId="{ADC07154-26A8-48D3-915C-AB5D4C5AA213}" destId="{FA3B16F0-C525-4973-84F4-64FC632B27C9}" srcOrd="5" destOrd="0" presId="urn:microsoft.com/office/officeart/2016/7/layout/RepeatingBendingProcessNew"/>
    <dgm:cxn modelId="{B35C8A25-22B6-4FF1-96DB-241E0005CBA8}" type="presParOf" srcId="{FA3B16F0-C525-4973-84F4-64FC632B27C9}" destId="{B3F59C90-8005-40DA-AD00-CFFA74D4A71C}" srcOrd="0" destOrd="0" presId="urn:microsoft.com/office/officeart/2016/7/layout/RepeatingBendingProcessNew"/>
    <dgm:cxn modelId="{B3AC2141-325D-4DC6-83ED-4D33EFC89867}" type="presParOf" srcId="{ADC07154-26A8-48D3-915C-AB5D4C5AA213}" destId="{2C396D43-78C9-4700-981C-A53450370FCC}" srcOrd="6" destOrd="0" presId="urn:microsoft.com/office/officeart/2016/7/layout/RepeatingBendingProcessNew"/>
    <dgm:cxn modelId="{00D2E638-DD82-41BA-AD02-DC5E64955818}" type="presParOf" srcId="{ADC07154-26A8-48D3-915C-AB5D4C5AA213}" destId="{AAC11AA3-F534-4B18-AE56-86A30811810A}" srcOrd="7" destOrd="0" presId="urn:microsoft.com/office/officeart/2016/7/layout/RepeatingBendingProcessNew"/>
    <dgm:cxn modelId="{EF09B869-CBBE-4B48-A494-79101FB3796F}" type="presParOf" srcId="{AAC11AA3-F534-4B18-AE56-86A30811810A}" destId="{762C8C38-6CE0-4C1D-9A9F-EA34DA768AE4}" srcOrd="0" destOrd="0" presId="urn:microsoft.com/office/officeart/2016/7/layout/RepeatingBendingProcessNew"/>
    <dgm:cxn modelId="{A1E0A557-FBFA-4B4F-8A2D-0B3D64E943E3}" type="presParOf" srcId="{ADC07154-26A8-48D3-915C-AB5D4C5AA213}" destId="{7D94B746-E1FF-4821-9338-7A02313F80CF}" srcOrd="8" destOrd="0" presId="urn:microsoft.com/office/officeart/2016/7/layout/RepeatingBendingProcessNew"/>
    <dgm:cxn modelId="{7B9F4F00-A62D-4101-9D54-E6A28C07A283}" type="presParOf" srcId="{ADC07154-26A8-48D3-915C-AB5D4C5AA213}" destId="{8D599132-7F45-4FF5-8D8F-3FEDA5849396}" srcOrd="9" destOrd="0" presId="urn:microsoft.com/office/officeart/2016/7/layout/RepeatingBendingProcessNew"/>
    <dgm:cxn modelId="{6A9ED854-609F-467C-A2D8-0B202F6D0454}" type="presParOf" srcId="{8D599132-7F45-4FF5-8D8F-3FEDA5849396}" destId="{DFCC54EA-7FE2-48AA-8912-7799EF957A6F}" srcOrd="0" destOrd="0" presId="urn:microsoft.com/office/officeart/2016/7/layout/RepeatingBendingProcessNew"/>
    <dgm:cxn modelId="{76B0B220-D878-4BE2-94AA-26B0AC28DC8F}" type="presParOf" srcId="{ADC07154-26A8-48D3-915C-AB5D4C5AA213}" destId="{217146C3-5E4F-48EA-BF9E-02E075A4E2BD}" srcOrd="10" destOrd="0" presId="urn:microsoft.com/office/officeart/2016/7/layout/RepeatingBendingProcessNew"/>
    <dgm:cxn modelId="{1B0B3AEE-F0B8-442E-BC9C-839C292739C5}" type="presParOf" srcId="{ADC07154-26A8-48D3-915C-AB5D4C5AA213}" destId="{683DFDC9-BB79-4080-8139-7BA58227AEDF}" srcOrd="11" destOrd="0" presId="urn:microsoft.com/office/officeart/2016/7/layout/RepeatingBendingProcessNew"/>
    <dgm:cxn modelId="{EE70B66D-B59B-4184-A97B-DF47254E122E}" type="presParOf" srcId="{683DFDC9-BB79-4080-8139-7BA58227AEDF}" destId="{0005EE94-5DC9-4BCD-97C2-5D6F21331E29}" srcOrd="0" destOrd="0" presId="urn:microsoft.com/office/officeart/2016/7/layout/RepeatingBendingProcessNew"/>
    <dgm:cxn modelId="{5B82474C-FA11-41A4-8BC2-A69B398ABDF8}" type="presParOf" srcId="{ADC07154-26A8-48D3-915C-AB5D4C5AA213}" destId="{52C20EDF-1E62-4845-965F-7F59A6C943A1}" srcOrd="12" destOrd="0" presId="urn:microsoft.com/office/officeart/2016/7/layout/RepeatingBendingProcessNew"/>
    <dgm:cxn modelId="{E424C48E-0060-4461-94A8-4C0AE59F614C}" type="presParOf" srcId="{ADC07154-26A8-48D3-915C-AB5D4C5AA213}" destId="{8610C190-B173-4BEE-A7EF-C545F790840A}" srcOrd="13" destOrd="0" presId="urn:microsoft.com/office/officeart/2016/7/layout/RepeatingBendingProcessNew"/>
    <dgm:cxn modelId="{31A38FFE-B3CA-4B97-9D19-F75935EA0948}" type="presParOf" srcId="{8610C190-B173-4BEE-A7EF-C545F790840A}" destId="{D56F9C74-8C7A-4D09-ADD5-4F9987759AF3}" srcOrd="0" destOrd="0" presId="urn:microsoft.com/office/officeart/2016/7/layout/RepeatingBendingProcessNew"/>
    <dgm:cxn modelId="{F65AAEDA-518F-42FF-A012-9814CDD625AE}" type="presParOf" srcId="{ADC07154-26A8-48D3-915C-AB5D4C5AA213}" destId="{84CF543A-3D12-40BA-B4FD-A8CEE0F6A3E1}" srcOrd="14" destOrd="0" presId="urn:microsoft.com/office/officeart/2016/7/layout/RepeatingBendingProcessNew"/>
    <dgm:cxn modelId="{86DCFE82-B61F-4BC3-8E4C-97CD5326FC05}" type="presParOf" srcId="{ADC07154-26A8-48D3-915C-AB5D4C5AA213}" destId="{73A8D07A-4183-43FC-8EA3-739A766EAC1F}" srcOrd="15" destOrd="0" presId="urn:microsoft.com/office/officeart/2016/7/layout/RepeatingBendingProcessNew"/>
    <dgm:cxn modelId="{967A96F1-0E9A-473C-9C36-9DC61F5C187C}" type="presParOf" srcId="{73A8D07A-4183-43FC-8EA3-739A766EAC1F}" destId="{21452224-E9E1-49A3-9F8A-573D55E2D3AF}" srcOrd="0" destOrd="0" presId="urn:microsoft.com/office/officeart/2016/7/layout/RepeatingBendingProcessNew"/>
    <dgm:cxn modelId="{B6DD8BB0-5BDD-4C78-A499-41490784E391}" type="presParOf" srcId="{ADC07154-26A8-48D3-915C-AB5D4C5AA213}" destId="{589EAF1A-FDF0-41C7-B1DA-DC4411F174D3}" srcOrd="16" destOrd="0" presId="urn:microsoft.com/office/officeart/2016/7/layout/RepeatingBendingProcessNew"/>
    <dgm:cxn modelId="{66409CF1-87EF-4EE3-A180-830C2B1F6132}" type="presParOf" srcId="{ADC07154-26A8-48D3-915C-AB5D4C5AA213}" destId="{88F0A74F-F73F-4A1E-9381-A5812BBB56E6}" srcOrd="17" destOrd="0" presId="urn:microsoft.com/office/officeart/2016/7/layout/RepeatingBendingProcessNew"/>
    <dgm:cxn modelId="{5559AF2D-556E-4BC5-8709-101DB32FF816}" type="presParOf" srcId="{88F0A74F-F73F-4A1E-9381-A5812BBB56E6}" destId="{F45703D1-952D-4D2E-B830-C071FE252321}" srcOrd="0" destOrd="0" presId="urn:microsoft.com/office/officeart/2016/7/layout/RepeatingBendingProcessNew"/>
    <dgm:cxn modelId="{8DF27AB1-7427-48A0-8CD5-848250C1D4D8}" type="presParOf" srcId="{ADC07154-26A8-48D3-915C-AB5D4C5AA213}" destId="{EE2C5D2A-BFF7-480F-ADEF-7F4FE64E9F9F}" srcOrd="1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554D8C-2908-450D-9868-98F5A1CBF2A9}">
      <dsp:nvSpPr>
        <dsp:cNvPr id="0" name=""/>
        <dsp:cNvSpPr/>
      </dsp:nvSpPr>
      <dsp:spPr>
        <a:xfrm>
          <a:off x="1951483" y="910019"/>
          <a:ext cx="417210" cy="91440"/>
        </a:xfrm>
        <a:custGeom>
          <a:avLst/>
          <a:gdLst/>
          <a:ahLst/>
          <a:cxnLst/>
          <a:rect l="0" t="0" r="0" b="0"/>
          <a:pathLst>
            <a:path>
              <a:moveTo>
                <a:pt x="0" y="45720"/>
              </a:moveTo>
              <a:lnTo>
                <a:pt x="417210"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48893" y="953497"/>
        <a:ext cx="22390" cy="4482"/>
      </dsp:txXfrm>
    </dsp:sp>
    <dsp:sp modelId="{C012E447-7114-4217-AA5B-0951770CEDC3}">
      <dsp:nvSpPr>
        <dsp:cNvPr id="0" name=""/>
        <dsp:cNvSpPr/>
      </dsp:nvSpPr>
      <dsp:spPr>
        <a:xfrm>
          <a:off x="6282" y="371638"/>
          <a:ext cx="1947001" cy="116820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405" tIns="100144" rIns="95405" bIns="100144" numCol="1" spcCol="1270" anchor="ctr" anchorCtr="0">
          <a:noAutofit/>
        </a:bodyPr>
        <a:lstStyle/>
        <a:p>
          <a:pPr marL="0" lvl="0" indent="0" algn="ctr" defTabSz="533400">
            <a:lnSpc>
              <a:spcPct val="90000"/>
            </a:lnSpc>
            <a:spcBef>
              <a:spcPct val="0"/>
            </a:spcBef>
            <a:spcAft>
              <a:spcPct val="35000"/>
            </a:spcAft>
            <a:buNone/>
          </a:pPr>
          <a:r>
            <a:rPr lang="en-GB" sz="1200" kern="1200" dirty="0"/>
            <a:t>Having identified the inequalities on the previous slide, it's important to look at what's being done to address them</a:t>
          </a:r>
          <a:endParaRPr lang="en-US" sz="1200" kern="1200" dirty="0"/>
        </a:p>
      </dsp:txBody>
      <dsp:txXfrm>
        <a:off x="6282" y="371638"/>
        <a:ext cx="1947001" cy="1168200"/>
      </dsp:txXfrm>
    </dsp:sp>
    <dsp:sp modelId="{94048205-C91D-4532-9DD6-3ECB6449DF59}">
      <dsp:nvSpPr>
        <dsp:cNvPr id="0" name=""/>
        <dsp:cNvSpPr/>
      </dsp:nvSpPr>
      <dsp:spPr>
        <a:xfrm>
          <a:off x="4346294" y="910019"/>
          <a:ext cx="417210" cy="91440"/>
        </a:xfrm>
        <a:custGeom>
          <a:avLst/>
          <a:gdLst/>
          <a:ahLst/>
          <a:cxnLst/>
          <a:rect l="0" t="0" r="0" b="0"/>
          <a:pathLst>
            <a:path>
              <a:moveTo>
                <a:pt x="0" y="45720"/>
              </a:moveTo>
              <a:lnTo>
                <a:pt x="417210"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543704" y="953497"/>
        <a:ext cx="22390" cy="4482"/>
      </dsp:txXfrm>
    </dsp:sp>
    <dsp:sp modelId="{45AF8DE4-4672-4CDC-A98F-795B138DA0D7}">
      <dsp:nvSpPr>
        <dsp:cNvPr id="0" name=""/>
        <dsp:cNvSpPr/>
      </dsp:nvSpPr>
      <dsp:spPr>
        <a:xfrm>
          <a:off x="2401093" y="371638"/>
          <a:ext cx="1947001" cy="116820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405" tIns="100144" rIns="95405" bIns="100144" numCol="1" spcCol="1270" anchor="ctr" anchorCtr="0">
          <a:noAutofit/>
        </a:bodyPr>
        <a:lstStyle/>
        <a:p>
          <a:pPr marL="0" lvl="0" indent="0" algn="ctr" defTabSz="533400">
            <a:lnSpc>
              <a:spcPct val="90000"/>
            </a:lnSpc>
            <a:spcBef>
              <a:spcPct val="0"/>
            </a:spcBef>
            <a:spcAft>
              <a:spcPct val="35000"/>
            </a:spcAft>
            <a:buNone/>
          </a:pPr>
          <a:r>
            <a:rPr lang="en-GB" sz="1200" b="1" kern="1200"/>
            <a:t>Universal Healthcare</a:t>
          </a:r>
          <a:endParaRPr lang="en-US" sz="1200" kern="1200"/>
        </a:p>
      </dsp:txBody>
      <dsp:txXfrm>
        <a:off x="2401093" y="371638"/>
        <a:ext cx="1947001" cy="1168200"/>
      </dsp:txXfrm>
    </dsp:sp>
    <dsp:sp modelId="{FA3B16F0-C525-4973-84F4-64FC632B27C9}">
      <dsp:nvSpPr>
        <dsp:cNvPr id="0" name=""/>
        <dsp:cNvSpPr/>
      </dsp:nvSpPr>
      <dsp:spPr>
        <a:xfrm>
          <a:off x="6741106" y="910019"/>
          <a:ext cx="417210" cy="91440"/>
        </a:xfrm>
        <a:custGeom>
          <a:avLst/>
          <a:gdLst/>
          <a:ahLst/>
          <a:cxnLst/>
          <a:rect l="0" t="0" r="0" b="0"/>
          <a:pathLst>
            <a:path>
              <a:moveTo>
                <a:pt x="0" y="45720"/>
              </a:moveTo>
              <a:lnTo>
                <a:pt x="417210"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938516" y="953497"/>
        <a:ext cx="22390" cy="4482"/>
      </dsp:txXfrm>
    </dsp:sp>
    <dsp:sp modelId="{429E0C13-5445-4E8A-B53F-BF6A47B3D72E}">
      <dsp:nvSpPr>
        <dsp:cNvPr id="0" name=""/>
        <dsp:cNvSpPr/>
      </dsp:nvSpPr>
      <dsp:spPr>
        <a:xfrm>
          <a:off x="4795905" y="371638"/>
          <a:ext cx="1947001" cy="116820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405" tIns="100144" rIns="95405" bIns="100144" numCol="1" spcCol="1270" anchor="ctr" anchorCtr="0">
          <a:noAutofit/>
        </a:bodyPr>
        <a:lstStyle/>
        <a:p>
          <a:pPr marL="0" lvl="0" indent="0" algn="ctr" defTabSz="488950">
            <a:lnSpc>
              <a:spcPct val="90000"/>
            </a:lnSpc>
            <a:spcBef>
              <a:spcPct val="0"/>
            </a:spcBef>
            <a:spcAft>
              <a:spcPct val="35000"/>
            </a:spcAft>
            <a:buNone/>
          </a:pPr>
          <a:r>
            <a:rPr lang="en-GB" sz="1100" kern="1200" dirty="0"/>
            <a:t>The NHS offers equitable access free at point of use which means that people do not have to pay for their care based on their income, and financial inequalities in access are tackled (NHS England, 2022).</a:t>
          </a:r>
          <a:endParaRPr lang="en-US" sz="1100" kern="1200" dirty="0"/>
        </a:p>
      </dsp:txBody>
      <dsp:txXfrm>
        <a:off x="4795905" y="371638"/>
        <a:ext cx="1947001" cy="1168200"/>
      </dsp:txXfrm>
    </dsp:sp>
    <dsp:sp modelId="{AAC11AA3-F534-4B18-AE56-86A30811810A}">
      <dsp:nvSpPr>
        <dsp:cNvPr id="0" name=""/>
        <dsp:cNvSpPr/>
      </dsp:nvSpPr>
      <dsp:spPr>
        <a:xfrm>
          <a:off x="979783" y="1538039"/>
          <a:ext cx="7184433" cy="417210"/>
        </a:xfrm>
        <a:custGeom>
          <a:avLst/>
          <a:gdLst/>
          <a:ahLst/>
          <a:cxnLst/>
          <a:rect l="0" t="0" r="0" b="0"/>
          <a:pathLst>
            <a:path>
              <a:moveTo>
                <a:pt x="7184433" y="0"/>
              </a:moveTo>
              <a:lnTo>
                <a:pt x="7184433" y="225705"/>
              </a:lnTo>
              <a:lnTo>
                <a:pt x="0" y="225705"/>
              </a:lnTo>
              <a:lnTo>
                <a:pt x="0" y="41721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92040" y="1744403"/>
        <a:ext cx="359918" cy="4482"/>
      </dsp:txXfrm>
    </dsp:sp>
    <dsp:sp modelId="{2C396D43-78C9-4700-981C-A53450370FCC}">
      <dsp:nvSpPr>
        <dsp:cNvPr id="0" name=""/>
        <dsp:cNvSpPr/>
      </dsp:nvSpPr>
      <dsp:spPr>
        <a:xfrm>
          <a:off x="7190716" y="371638"/>
          <a:ext cx="1947001" cy="116820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405" tIns="100144" rIns="95405" bIns="100144" numCol="1" spcCol="1270" anchor="ctr" anchorCtr="0">
          <a:noAutofit/>
        </a:bodyPr>
        <a:lstStyle/>
        <a:p>
          <a:pPr marL="0" lvl="0" indent="0" algn="ctr" defTabSz="533400">
            <a:lnSpc>
              <a:spcPct val="90000"/>
            </a:lnSpc>
            <a:spcBef>
              <a:spcPct val="0"/>
            </a:spcBef>
            <a:spcAft>
              <a:spcPct val="35000"/>
            </a:spcAft>
            <a:buNone/>
          </a:pPr>
          <a:r>
            <a:rPr lang="en-GB" sz="1200" b="1" kern="1200"/>
            <a:t>NHS Core20PLUS5</a:t>
          </a:r>
          <a:endParaRPr lang="en-US" sz="1200" kern="1200"/>
        </a:p>
      </dsp:txBody>
      <dsp:txXfrm>
        <a:off x="7190716" y="371638"/>
        <a:ext cx="1947001" cy="1168200"/>
      </dsp:txXfrm>
    </dsp:sp>
    <dsp:sp modelId="{8D599132-7F45-4FF5-8D8F-3FEDA5849396}">
      <dsp:nvSpPr>
        <dsp:cNvPr id="0" name=""/>
        <dsp:cNvSpPr/>
      </dsp:nvSpPr>
      <dsp:spPr>
        <a:xfrm>
          <a:off x="1951483" y="2526030"/>
          <a:ext cx="417210" cy="91440"/>
        </a:xfrm>
        <a:custGeom>
          <a:avLst/>
          <a:gdLst/>
          <a:ahLst/>
          <a:cxnLst/>
          <a:rect l="0" t="0" r="0" b="0"/>
          <a:pathLst>
            <a:path>
              <a:moveTo>
                <a:pt x="0" y="45720"/>
              </a:moveTo>
              <a:lnTo>
                <a:pt x="417210"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48893" y="2569508"/>
        <a:ext cx="22390" cy="4482"/>
      </dsp:txXfrm>
    </dsp:sp>
    <dsp:sp modelId="{7D94B746-E1FF-4821-9338-7A02313F80CF}">
      <dsp:nvSpPr>
        <dsp:cNvPr id="0" name=""/>
        <dsp:cNvSpPr/>
      </dsp:nvSpPr>
      <dsp:spPr>
        <a:xfrm>
          <a:off x="6282" y="1987649"/>
          <a:ext cx="1947001" cy="116820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405" tIns="100144" rIns="95405" bIns="100144" numCol="1" spcCol="1270" anchor="ctr" anchorCtr="0">
          <a:noAutofit/>
        </a:bodyPr>
        <a:lstStyle/>
        <a:p>
          <a:pPr marL="0" lvl="0" indent="0" algn="ctr" defTabSz="444500">
            <a:lnSpc>
              <a:spcPct val="90000"/>
            </a:lnSpc>
            <a:spcBef>
              <a:spcPct val="0"/>
            </a:spcBef>
            <a:spcAft>
              <a:spcPct val="35000"/>
            </a:spcAft>
            <a:buNone/>
          </a:pPr>
          <a:r>
            <a:rPr lang="en-GB" sz="1000" kern="1200" dirty="0"/>
            <a:t>National frameworks focusing on the most deprived 20% of the population, plus 5 clinical areas that have the highest inequalities: mental health, maternity, respiratory disease, severe mental illness, early cancer diagnosis (NHS England, 2021).</a:t>
          </a:r>
          <a:endParaRPr lang="en-US" sz="1000" kern="1200" dirty="0"/>
        </a:p>
      </dsp:txBody>
      <dsp:txXfrm>
        <a:off x="6282" y="1987649"/>
        <a:ext cx="1947001" cy="1168200"/>
      </dsp:txXfrm>
    </dsp:sp>
    <dsp:sp modelId="{683DFDC9-BB79-4080-8139-7BA58227AEDF}">
      <dsp:nvSpPr>
        <dsp:cNvPr id="0" name=""/>
        <dsp:cNvSpPr/>
      </dsp:nvSpPr>
      <dsp:spPr>
        <a:xfrm>
          <a:off x="4346294" y="2526030"/>
          <a:ext cx="417210" cy="91440"/>
        </a:xfrm>
        <a:custGeom>
          <a:avLst/>
          <a:gdLst/>
          <a:ahLst/>
          <a:cxnLst/>
          <a:rect l="0" t="0" r="0" b="0"/>
          <a:pathLst>
            <a:path>
              <a:moveTo>
                <a:pt x="0" y="45720"/>
              </a:moveTo>
              <a:lnTo>
                <a:pt x="417210"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543704" y="2569508"/>
        <a:ext cx="22390" cy="4482"/>
      </dsp:txXfrm>
    </dsp:sp>
    <dsp:sp modelId="{217146C3-5E4F-48EA-BF9E-02E075A4E2BD}">
      <dsp:nvSpPr>
        <dsp:cNvPr id="0" name=""/>
        <dsp:cNvSpPr/>
      </dsp:nvSpPr>
      <dsp:spPr>
        <a:xfrm>
          <a:off x="2401093" y="1987649"/>
          <a:ext cx="1947001" cy="116820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405" tIns="100144" rIns="95405" bIns="100144" numCol="1" spcCol="1270" anchor="ctr" anchorCtr="0">
          <a:noAutofit/>
        </a:bodyPr>
        <a:lstStyle/>
        <a:p>
          <a:pPr marL="0" lvl="0" indent="0" algn="ctr" defTabSz="533400">
            <a:lnSpc>
              <a:spcPct val="90000"/>
            </a:lnSpc>
            <a:spcBef>
              <a:spcPct val="0"/>
            </a:spcBef>
            <a:spcAft>
              <a:spcPct val="35000"/>
            </a:spcAft>
            <a:buNone/>
          </a:pPr>
          <a:r>
            <a:rPr lang="en-GB" sz="1200" b="1" kern="1200"/>
            <a:t>Health in All Policies</a:t>
          </a:r>
          <a:endParaRPr lang="en-US" sz="1200" kern="1200"/>
        </a:p>
      </dsp:txBody>
      <dsp:txXfrm>
        <a:off x="2401093" y="1987649"/>
        <a:ext cx="1947001" cy="1168200"/>
      </dsp:txXfrm>
    </dsp:sp>
    <dsp:sp modelId="{8610C190-B173-4BEE-A7EF-C545F790840A}">
      <dsp:nvSpPr>
        <dsp:cNvPr id="0" name=""/>
        <dsp:cNvSpPr/>
      </dsp:nvSpPr>
      <dsp:spPr>
        <a:xfrm>
          <a:off x="6741106" y="2526030"/>
          <a:ext cx="417210" cy="91440"/>
        </a:xfrm>
        <a:custGeom>
          <a:avLst/>
          <a:gdLst/>
          <a:ahLst/>
          <a:cxnLst/>
          <a:rect l="0" t="0" r="0" b="0"/>
          <a:pathLst>
            <a:path>
              <a:moveTo>
                <a:pt x="0" y="45720"/>
              </a:moveTo>
              <a:lnTo>
                <a:pt x="417210"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938516" y="2569508"/>
        <a:ext cx="22390" cy="4482"/>
      </dsp:txXfrm>
    </dsp:sp>
    <dsp:sp modelId="{52C20EDF-1E62-4845-965F-7F59A6C943A1}">
      <dsp:nvSpPr>
        <dsp:cNvPr id="0" name=""/>
        <dsp:cNvSpPr/>
      </dsp:nvSpPr>
      <dsp:spPr>
        <a:xfrm>
          <a:off x="4795905" y="1987649"/>
          <a:ext cx="1947001" cy="116820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405" tIns="100144" rIns="95405" bIns="100144" numCol="1" spcCol="1270" anchor="ctr" anchorCtr="0">
          <a:noAutofit/>
        </a:bodyPr>
        <a:lstStyle/>
        <a:p>
          <a:pPr marL="0" lvl="0" indent="0" algn="ctr" defTabSz="533400">
            <a:lnSpc>
              <a:spcPct val="90000"/>
            </a:lnSpc>
            <a:spcBef>
              <a:spcPct val="0"/>
            </a:spcBef>
            <a:spcAft>
              <a:spcPct val="35000"/>
            </a:spcAft>
            <a:buNone/>
          </a:pPr>
          <a:r>
            <a:rPr lang="en-GB" sz="1200" kern="1200"/>
            <a:t>A WHO (2013) framework to take health impact into account in all government policies that directly affect social determinants, not just NHS policies.</a:t>
          </a:r>
          <a:endParaRPr lang="en-US" sz="1200" kern="1200"/>
        </a:p>
      </dsp:txBody>
      <dsp:txXfrm>
        <a:off x="4795905" y="1987649"/>
        <a:ext cx="1947001" cy="1168200"/>
      </dsp:txXfrm>
    </dsp:sp>
    <dsp:sp modelId="{73A8D07A-4183-43FC-8EA3-739A766EAC1F}">
      <dsp:nvSpPr>
        <dsp:cNvPr id="0" name=""/>
        <dsp:cNvSpPr/>
      </dsp:nvSpPr>
      <dsp:spPr>
        <a:xfrm>
          <a:off x="979783" y="3154050"/>
          <a:ext cx="7184433" cy="417210"/>
        </a:xfrm>
        <a:custGeom>
          <a:avLst/>
          <a:gdLst/>
          <a:ahLst/>
          <a:cxnLst/>
          <a:rect l="0" t="0" r="0" b="0"/>
          <a:pathLst>
            <a:path>
              <a:moveTo>
                <a:pt x="7184433" y="0"/>
              </a:moveTo>
              <a:lnTo>
                <a:pt x="7184433" y="225705"/>
              </a:lnTo>
              <a:lnTo>
                <a:pt x="0" y="225705"/>
              </a:lnTo>
              <a:lnTo>
                <a:pt x="0" y="41721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92040" y="3360414"/>
        <a:ext cx="359918" cy="4482"/>
      </dsp:txXfrm>
    </dsp:sp>
    <dsp:sp modelId="{84CF543A-3D12-40BA-B4FD-A8CEE0F6A3E1}">
      <dsp:nvSpPr>
        <dsp:cNvPr id="0" name=""/>
        <dsp:cNvSpPr/>
      </dsp:nvSpPr>
      <dsp:spPr>
        <a:xfrm>
          <a:off x="7190716" y="1987649"/>
          <a:ext cx="1947001" cy="116820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405" tIns="100144" rIns="95405" bIns="100144" numCol="1" spcCol="1270" anchor="ctr" anchorCtr="0">
          <a:noAutofit/>
        </a:bodyPr>
        <a:lstStyle/>
        <a:p>
          <a:pPr marL="0" lvl="0" indent="0" algn="ctr" defTabSz="533400">
            <a:lnSpc>
              <a:spcPct val="90000"/>
            </a:lnSpc>
            <a:spcBef>
              <a:spcPct val="0"/>
            </a:spcBef>
            <a:spcAft>
              <a:spcPct val="35000"/>
            </a:spcAft>
            <a:buNone/>
          </a:pPr>
          <a:r>
            <a:rPr lang="en-GB" sz="1200" b="1" kern="1200"/>
            <a:t>Levelling Up White Paper</a:t>
          </a:r>
          <a:endParaRPr lang="en-US" sz="1200" kern="1200"/>
        </a:p>
      </dsp:txBody>
      <dsp:txXfrm>
        <a:off x="7190716" y="1987649"/>
        <a:ext cx="1947001" cy="1168200"/>
      </dsp:txXfrm>
    </dsp:sp>
    <dsp:sp modelId="{88F0A74F-F73F-4A1E-9381-A5812BBB56E6}">
      <dsp:nvSpPr>
        <dsp:cNvPr id="0" name=""/>
        <dsp:cNvSpPr/>
      </dsp:nvSpPr>
      <dsp:spPr>
        <a:xfrm>
          <a:off x="1951483" y="4142040"/>
          <a:ext cx="417210" cy="91440"/>
        </a:xfrm>
        <a:custGeom>
          <a:avLst/>
          <a:gdLst/>
          <a:ahLst/>
          <a:cxnLst/>
          <a:rect l="0" t="0" r="0" b="0"/>
          <a:pathLst>
            <a:path>
              <a:moveTo>
                <a:pt x="0" y="45720"/>
              </a:moveTo>
              <a:lnTo>
                <a:pt x="417210"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48893" y="4185519"/>
        <a:ext cx="22390" cy="4482"/>
      </dsp:txXfrm>
    </dsp:sp>
    <dsp:sp modelId="{589EAF1A-FDF0-41C7-B1DA-DC4411F174D3}">
      <dsp:nvSpPr>
        <dsp:cNvPr id="0" name=""/>
        <dsp:cNvSpPr/>
      </dsp:nvSpPr>
      <dsp:spPr>
        <a:xfrm>
          <a:off x="6282" y="3603660"/>
          <a:ext cx="1947001" cy="116820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405" tIns="100144" rIns="95405" bIns="100144" numCol="1" spcCol="1270" anchor="ctr" anchorCtr="0">
          <a:noAutofit/>
        </a:bodyPr>
        <a:lstStyle/>
        <a:p>
          <a:pPr marL="0" lvl="0" indent="0" algn="ctr" defTabSz="533400">
            <a:lnSpc>
              <a:spcPct val="90000"/>
            </a:lnSpc>
            <a:spcBef>
              <a:spcPct val="0"/>
            </a:spcBef>
            <a:spcAft>
              <a:spcPct val="35000"/>
            </a:spcAft>
            <a:buNone/>
          </a:pPr>
          <a:r>
            <a:rPr lang="en-GB" sz="1200" kern="1200" dirty="0"/>
            <a:t>The UK Government strategy (2022) for closing inequalities in health and life expectancy between regions.</a:t>
          </a:r>
          <a:endParaRPr lang="en-US" sz="1200" kern="1200" dirty="0"/>
        </a:p>
      </dsp:txBody>
      <dsp:txXfrm>
        <a:off x="6282" y="3603660"/>
        <a:ext cx="1947001" cy="1168200"/>
      </dsp:txXfrm>
    </dsp:sp>
    <dsp:sp modelId="{EE2C5D2A-BFF7-480F-ADEF-7F4FE64E9F9F}">
      <dsp:nvSpPr>
        <dsp:cNvPr id="0" name=""/>
        <dsp:cNvSpPr/>
      </dsp:nvSpPr>
      <dsp:spPr>
        <a:xfrm>
          <a:off x="2401093" y="3603660"/>
          <a:ext cx="1947001" cy="116820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405" tIns="100144" rIns="95405" bIns="100144" numCol="1" spcCol="1270" anchor="ctr" anchorCtr="0">
          <a:noAutofit/>
        </a:bodyPr>
        <a:lstStyle/>
        <a:p>
          <a:pPr marL="0" lvl="0" indent="0" algn="ctr" defTabSz="533400">
            <a:lnSpc>
              <a:spcPct val="90000"/>
            </a:lnSpc>
            <a:spcBef>
              <a:spcPct val="0"/>
            </a:spcBef>
            <a:spcAft>
              <a:spcPct val="35000"/>
            </a:spcAft>
            <a:buNone/>
          </a:pPr>
          <a:r>
            <a:rPr lang="en-GB" sz="1200" kern="1200" dirty="0"/>
            <a:t>Key challenge: Policy intent is clear, but the disconnect between policy and measurable outcomes is a major criticism (Marmot, 2020).</a:t>
          </a:r>
          <a:endParaRPr lang="en-US" sz="1200" kern="1200" dirty="0"/>
        </a:p>
      </dsp:txBody>
      <dsp:txXfrm>
        <a:off x="2401093" y="3603660"/>
        <a:ext cx="1947001" cy="1168200"/>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875227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1450" y="1143000"/>
            <a:ext cx="5486400" cy="3086100"/>
          </a:xfrm>
          <a:prstGeom prst="rect">
            <a:avLst/>
          </a:prstGeom>
          <a:noFill/>
          <a:ln w="12700">
            <a:solidFill>
              <a:prstClr val="black"/>
            </a:solidFill>
          </a:ln>
        </p:spPr>
        <p:txBody>
          <a:bodyPr/>
          <a:lstStyle/>
          <a:p>
            <a:endParaRPr lang="en-GB"/>
          </a:p>
        </p:txBody>
      </p:sp>
      <p:sp>
        <p:nvSpPr>
          <p:cNvPr id="3" name="Notes Placeholder 2"/>
          <p:cNvSpPr>
            <a:spLocks noGrp="1"/>
          </p:cNvSpPr>
          <p:nvPr>
            <p:ph type="body" idx="1"/>
          </p:nvPr>
        </p:nvSpPr>
        <p:spPr>
          <a:xfrm>
            <a:off x="514350" y="4400550"/>
            <a:ext cx="4114800" cy="3600450"/>
          </a:xfrm>
          <a:prstGeom prst="rect">
            <a:avLst/>
          </a:prstGeom>
        </p:spPr>
        <p:txBody>
          <a:bodyPr/>
          <a:lstStyle/>
          <a:p>
            <a:endParaRPr lang="en-GB" dirty="0"/>
          </a:p>
        </p:txBody>
      </p:sp>
    </p:spTree>
    <p:extLst>
      <p:ext uri="{BB962C8B-B14F-4D97-AF65-F5344CB8AC3E}">
        <p14:creationId xmlns:p14="http://schemas.microsoft.com/office/powerpoint/2010/main" val="13751466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1450" y="1143000"/>
            <a:ext cx="5486400" cy="3086100"/>
          </a:xfrm>
          <a:prstGeom prst="rect">
            <a:avLst/>
          </a:prstGeom>
          <a:noFill/>
          <a:ln w="12700">
            <a:solidFill>
              <a:prstClr val="black"/>
            </a:solidFill>
          </a:ln>
        </p:spPr>
        <p:txBody>
          <a:bodyPr/>
          <a:lstStyle/>
          <a:p>
            <a:endParaRPr lang="en-GB"/>
          </a:p>
        </p:txBody>
      </p:sp>
      <p:sp>
        <p:nvSpPr>
          <p:cNvPr id="3" name="Notes Placeholder 2"/>
          <p:cNvSpPr>
            <a:spLocks noGrp="1"/>
          </p:cNvSpPr>
          <p:nvPr>
            <p:ph type="body" idx="1"/>
          </p:nvPr>
        </p:nvSpPr>
        <p:spPr>
          <a:xfrm>
            <a:off x="514350" y="4400550"/>
            <a:ext cx="4114800" cy="3600450"/>
          </a:xfrm>
          <a:prstGeom prst="rect">
            <a:avLst/>
          </a:prstGeom>
        </p:spPr>
        <p:txBody>
          <a:bodyPr/>
          <a:lstStyle/>
          <a:p>
            <a:endParaRPr lang="en-GB" dirty="0"/>
          </a:p>
        </p:txBody>
      </p:sp>
    </p:spTree>
    <p:extLst>
      <p:ext uri="{BB962C8B-B14F-4D97-AF65-F5344CB8AC3E}">
        <p14:creationId xmlns:p14="http://schemas.microsoft.com/office/powerpoint/2010/main" val="37259602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1450" y="1143000"/>
            <a:ext cx="5486400" cy="3086100"/>
          </a:xfrm>
          <a:prstGeom prst="rect">
            <a:avLst/>
          </a:prstGeom>
          <a:noFill/>
          <a:ln w="12700">
            <a:solidFill>
              <a:prstClr val="black"/>
            </a:solidFill>
          </a:ln>
        </p:spPr>
        <p:txBody>
          <a:bodyPr/>
          <a:lstStyle/>
          <a:p>
            <a:endParaRPr lang="en-GB"/>
          </a:p>
        </p:txBody>
      </p:sp>
      <p:sp>
        <p:nvSpPr>
          <p:cNvPr id="3" name="Notes Placeholder 2"/>
          <p:cNvSpPr>
            <a:spLocks noGrp="1"/>
          </p:cNvSpPr>
          <p:nvPr>
            <p:ph type="body" idx="1"/>
          </p:nvPr>
        </p:nvSpPr>
        <p:spPr>
          <a:xfrm>
            <a:off x="514350" y="4400550"/>
            <a:ext cx="4114800" cy="3600450"/>
          </a:xfrm>
          <a:prstGeom prst="rect">
            <a:avLst/>
          </a:prstGeom>
        </p:spPr>
        <p:txBody>
          <a:bodyPr/>
          <a:lstStyle/>
          <a:p>
            <a:endParaRPr lang="en-GB" dirty="0"/>
          </a:p>
        </p:txBody>
      </p:sp>
    </p:spTree>
    <p:extLst>
      <p:ext uri="{BB962C8B-B14F-4D97-AF65-F5344CB8AC3E}">
        <p14:creationId xmlns:p14="http://schemas.microsoft.com/office/powerpoint/2010/main" val="24031588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9144000" cy="3429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5"/>
          <p:cNvSpPr/>
          <p:nvPr/>
        </p:nvSpPr>
        <p:spPr>
          <a:xfrm>
            <a:off x="-1" y="0"/>
            <a:ext cx="9144000" cy="3429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342900" y="3720103"/>
            <a:ext cx="5829300" cy="1097280"/>
          </a:xfrm>
        </p:spPr>
        <p:txBody>
          <a:bodyPr anchor="ctr">
            <a:normAutofit/>
          </a:bodyPr>
          <a:lstStyle>
            <a:lvl1pPr algn="r">
              <a:defRPr sz="3750" spc="150" baseline="0"/>
            </a:lvl1pPr>
          </a:lstStyle>
          <a:p>
            <a:r>
              <a:rPr lang="en-US"/>
              <a:t>Click to edit Master title style</a:t>
            </a:r>
            <a:endParaRPr lang="en-US" dirty="0"/>
          </a:p>
        </p:txBody>
      </p:sp>
      <p:sp>
        <p:nvSpPr>
          <p:cNvPr id="3" name="Subtitle 2"/>
          <p:cNvSpPr>
            <a:spLocks noGrp="1"/>
          </p:cNvSpPr>
          <p:nvPr>
            <p:ph type="subTitle" idx="1"/>
          </p:nvPr>
        </p:nvSpPr>
        <p:spPr>
          <a:xfrm>
            <a:off x="6457950" y="3720103"/>
            <a:ext cx="2400300" cy="1097280"/>
          </a:xfrm>
        </p:spPr>
        <p:txBody>
          <a:bodyPr lIns="91440" rIns="91440" anchor="ctr">
            <a:normAutofit/>
          </a:bodyPr>
          <a:lstStyle>
            <a:lvl1pPr marL="0" indent="0" algn="l">
              <a:lnSpc>
                <a:spcPct val="100000"/>
              </a:lnSpc>
              <a:spcBef>
                <a:spcPts val="0"/>
              </a:spcBef>
              <a:buNone/>
              <a:defRPr sz="1350">
                <a:solidFill>
                  <a:schemeClr val="tx1">
                    <a:lumMod val="95000"/>
                    <a:lumOff val="5000"/>
                  </a:schemeClr>
                </a:solidFill>
              </a:defRPr>
            </a:lvl1pPr>
            <a:lvl2pPr marL="342900" indent="0" algn="ctr">
              <a:buNone/>
              <a:defRPr sz="1350"/>
            </a:lvl2pPr>
            <a:lvl3pPr marL="685800" indent="0" algn="ctr">
              <a:buNone/>
              <a:defRPr sz="1350"/>
            </a:lvl3pPr>
            <a:lvl4pPr marL="1028700" indent="0" algn="ctr">
              <a:buNone/>
              <a:defRPr sz="1350"/>
            </a:lvl4pPr>
            <a:lvl5pPr marL="1371600" indent="0" algn="ctr">
              <a:buNone/>
              <a:defRPr sz="1350"/>
            </a:lvl5pPr>
            <a:lvl6pPr marL="1714500" indent="0" algn="ctr">
              <a:buNone/>
              <a:defRPr sz="1350"/>
            </a:lvl6pPr>
            <a:lvl7pPr marL="2057400" indent="0" algn="ctr">
              <a:buNone/>
              <a:defRPr sz="1350"/>
            </a:lvl7pPr>
            <a:lvl8pPr marL="2400300" indent="0" algn="ctr">
              <a:buNone/>
              <a:defRPr sz="1350"/>
            </a:lvl8pPr>
            <a:lvl9pPr marL="2743200" indent="0" algn="ctr">
              <a:buNone/>
              <a:defRPr sz="135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48A87A34-81AB-432B-8DAE-1953F412C126}" type="datetimeFigureOut">
              <a:rPr lang="en-US" smtClean="0"/>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8" name="Straight Connector 7"/>
          <p:cNvCxnSpPr/>
          <p:nvPr/>
        </p:nvCxnSpPr>
        <p:spPr>
          <a:xfrm flipV="1">
            <a:off x="6290132" y="3948080"/>
            <a:ext cx="0" cy="6858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236495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8872922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3429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5"/>
          <p:cNvSpPr/>
          <p:nvPr/>
        </p:nvSpPr>
        <p:spPr>
          <a:xfrm>
            <a:off x="-1" y="0"/>
            <a:ext cx="9144000" cy="3429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342900" y="3720103"/>
            <a:ext cx="5829300" cy="1097280"/>
          </a:xfrm>
        </p:spPr>
        <p:txBody>
          <a:bodyPr anchor="ctr">
            <a:normAutofit/>
          </a:bodyPr>
          <a:lstStyle>
            <a:lvl1pPr algn="r">
              <a:defRPr sz="3750" b="0" spc="150" baseline="0"/>
            </a:lvl1pPr>
          </a:lstStyle>
          <a:p>
            <a:r>
              <a:rPr lang="en-US"/>
              <a:t>Click to edit Master title style</a:t>
            </a:r>
            <a:endParaRPr lang="en-US" dirty="0"/>
          </a:p>
        </p:txBody>
      </p:sp>
      <p:sp>
        <p:nvSpPr>
          <p:cNvPr id="3" name="Text Placeholder 2"/>
          <p:cNvSpPr>
            <a:spLocks noGrp="1"/>
          </p:cNvSpPr>
          <p:nvPr>
            <p:ph type="body" idx="1"/>
          </p:nvPr>
        </p:nvSpPr>
        <p:spPr>
          <a:xfrm>
            <a:off x="6457950" y="3720103"/>
            <a:ext cx="2400300" cy="1097280"/>
          </a:xfrm>
        </p:spPr>
        <p:txBody>
          <a:bodyPr lIns="91440" rIns="91440" anchor="ctr">
            <a:normAutofit/>
          </a:bodyPr>
          <a:lstStyle>
            <a:lvl1pPr marL="0" indent="0">
              <a:lnSpc>
                <a:spcPct val="100000"/>
              </a:lnSpc>
              <a:spcBef>
                <a:spcPts val="0"/>
              </a:spcBef>
              <a:buNone/>
              <a:defRPr sz="1350">
                <a:solidFill>
                  <a:schemeClr val="tx1">
                    <a:lumMod val="95000"/>
                    <a:lumOff val="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8" name="Straight Connector 7"/>
          <p:cNvCxnSpPr/>
          <p:nvPr/>
        </p:nvCxnSpPr>
        <p:spPr>
          <a:xfrm flipV="1">
            <a:off x="6290132" y="3948080"/>
            <a:ext cx="0" cy="6858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43033716"/>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438912"/>
            <a:ext cx="7290054" cy="112471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5" y="1714500"/>
            <a:ext cx="3566160" cy="3017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1714500"/>
            <a:ext cx="3566160" cy="3017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6/21/2026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05640539"/>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1634727"/>
            <a:ext cx="3566160" cy="617220"/>
          </a:xfrm>
        </p:spPr>
        <p:txBody>
          <a:bodyPr lIns="137160" rIns="137160" anchor="ctr">
            <a:normAutofit/>
          </a:bodyPr>
          <a:lstStyle>
            <a:lvl1pPr marL="0" indent="0">
              <a:spcBef>
                <a:spcPts val="0"/>
              </a:spcBef>
              <a:spcAft>
                <a:spcPts val="0"/>
              </a:spcAft>
              <a:buNone/>
              <a:defRPr sz="1725" b="0" cap="none" baseline="0">
                <a:solidFill>
                  <a:schemeClr val="accent1"/>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768096" y="2225841"/>
            <a:ext cx="3566160" cy="25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3166" y="1634727"/>
            <a:ext cx="3566160" cy="617220"/>
          </a:xfrm>
        </p:spPr>
        <p:txBody>
          <a:bodyPr lIns="137160" rIns="137160" anchor="ctr">
            <a:normAutofit/>
          </a:bodyPr>
          <a:lstStyle>
            <a:lvl1pPr marL="0" indent="0">
              <a:spcBef>
                <a:spcPts val="0"/>
              </a:spcBef>
              <a:spcAft>
                <a:spcPts val="0"/>
              </a:spcAft>
              <a:buNone/>
              <a:defRPr lang="en-US" sz="1725" b="0" kern="1200" cap="none" baseline="0" dirty="0">
                <a:solidFill>
                  <a:schemeClr val="accent1"/>
                </a:solidFill>
                <a:latin typeface="+mn-lt"/>
                <a:ea typeface="+mn-ea"/>
                <a:cs typeface="+mn-cs"/>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marL="0" lvl="0" indent="0" algn="l" defTabSz="685800" rtl="0" eaLnBrk="1" latinLnBrk="0" hangingPunct="1">
              <a:lnSpc>
                <a:spcPct val="90000"/>
              </a:lnSpc>
              <a:spcBef>
                <a:spcPts val="1350"/>
              </a:spcBef>
              <a:buNone/>
            </a:pPr>
            <a:r>
              <a:rPr lang="en-US"/>
              <a:t>Click to edit Master text styles</a:t>
            </a:r>
          </a:p>
        </p:txBody>
      </p:sp>
      <p:sp>
        <p:nvSpPr>
          <p:cNvPr id="6" name="Content Placeholder 5"/>
          <p:cNvSpPr>
            <a:spLocks noGrp="1"/>
          </p:cNvSpPr>
          <p:nvPr>
            <p:ph sz="quarter" idx="4"/>
          </p:nvPr>
        </p:nvSpPr>
        <p:spPr>
          <a:xfrm>
            <a:off x="4493166" y="2225841"/>
            <a:ext cx="3566160" cy="25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6/21/2026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27257211"/>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6/21/2026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75227922"/>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6/21/2026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93826987"/>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353632"/>
            <a:ext cx="3291840" cy="1303020"/>
          </a:xfrm>
        </p:spPr>
        <p:txBody>
          <a:bodyPr>
            <a:noAutofit/>
          </a:bodyPr>
          <a:lstStyle>
            <a:lvl1pPr>
              <a:lnSpc>
                <a:spcPct val="80000"/>
              </a:lnSpc>
              <a:defRPr sz="3000"/>
            </a:lvl1pPr>
          </a:lstStyle>
          <a:p>
            <a:r>
              <a:rPr lang="en-US"/>
              <a:t>Click to edit Master title style</a:t>
            </a:r>
            <a:endParaRPr lang="en-US" dirty="0"/>
          </a:p>
        </p:txBody>
      </p:sp>
      <p:sp>
        <p:nvSpPr>
          <p:cNvPr id="3" name="Content Placeholder 2"/>
          <p:cNvSpPr>
            <a:spLocks noGrp="1"/>
          </p:cNvSpPr>
          <p:nvPr>
            <p:ph idx="1"/>
          </p:nvPr>
        </p:nvSpPr>
        <p:spPr>
          <a:xfrm>
            <a:off x="4286250" y="617220"/>
            <a:ext cx="4258818" cy="3888486"/>
          </a:xfrm>
        </p:spPr>
        <p:txBody>
          <a:bodyPr/>
          <a:lstStyle>
            <a:lvl1pPr>
              <a:defRPr sz="1800"/>
            </a:lvl1pPr>
            <a:lvl2pPr>
              <a:defRPr sz="15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1693129"/>
            <a:ext cx="3291840" cy="2821721"/>
          </a:xfrm>
        </p:spPr>
        <p:txBody>
          <a:bodyPr lIns="91440" rIns="91440">
            <a:normAutofit/>
          </a:bodyPr>
          <a:lstStyle>
            <a:lvl1pPr marL="0" indent="0">
              <a:lnSpc>
                <a:spcPct val="108000"/>
              </a:lnSpc>
              <a:spcBef>
                <a:spcPts val="450"/>
              </a:spcBef>
              <a:buNone/>
              <a:defRPr sz="12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6/21/2026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20194767"/>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3720104"/>
            <a:ext cx="5829300" cy="1097280"/>
          </a:xfrm>
        </p:spPr>
        <p:txBody>
          <a:bodyPr anchor="ctr">
            <a:normAutofit/>
          </a:bodyPr>
          <a:lstStyle>
            <a:lvl1pPr algn="r">
              <a:defRPr sz="3750" spc="15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3429000"/>
          </a:xfrm>
          <a:solidFill>
            <a:schemeClr val="accent1">
              <a:lumMod val="60000"/>
              <a:lumOff val="40000"/>
            </a:schemeClr>
          </a:solidFill>
        </p:spPr>
        <p:txBody>
          <a:bodyPr lIns="457200" tIns="365760" rIns="45720" bIns="4572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57950" y="3720104"/>
            <a:ext cx="2400300" cy="1097280"/>
          </a:xfrm>
        </p:spPr>
        <p:txBody>
          <a:bodyPr lIns="91440" rIns="91440" anchor="ctr">
            <a:normAutofit/>
          </a:bodyPr>
          <a:lstStyle>
            <a:lvl1pPr marL="0" indent="0">
              <a:lnSpc>
                <a:spcPct val="100000"/>
              </a:lnSpc>
              <a:spcBef>
                <a:spcPts val="0"/>
              </a:spcBef>
              <a:buNone/>
              <a:defRPr sz="135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6/21/2026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8" name="Straight Connector 7"/>
          <p:cNvCxnSpPr/>
          <p:nvPr/>
        </p:nvCxnSpPr>
        <p:spPr>
          <a:xfrm flipV="1">
            <a:off x="6290132" y="3948080"/>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3288784"/>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1886901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571500"/>
            <a:ext cx="1971675" cy="405765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571500"/>
            <a:ext cx="5686425" cy="40576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7" name="Straight Connector 6"/>
          <p:cNvCxnSpPr/>
          <p:nvPr/>
        </p:nvCxnSpPr>
        <p:spPr>
          <a:xfrm rot="5400000" flipV="1">
            <a:off x="7543800" y="44447"/>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586927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227312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438912"/>
            <a:ext cx="7290054" cy="112471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1714500"/>
            <a:ext cx="7290055" cy="301752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4853028"/>
            <a:ext cx="1615607" cy="205740"/>
          </a:xfrm>
          <a:prstGeom prst="rect">
            <a:avLst/>
          </a:prstGeom>
        </p:spPr>
        <p:txBody>
          <a:bodyPr vert="horz" lIns="91440" tIns="45720" rIns="91440" bIns="45720" rtlCol="0" anchor="ctr"/>
          <a:lstStyle>
            <a:lvl1pPr algn="l">
              <a:defRPr sz="750">
                <a:solidFill>
                  <a:schemeClr val="tx1">
                    <a:lumMod val="95000"/>
                    <a:lumOff val="5000"/>
                  </a:schemeClr>
                </a:solidFill>
                <a:latin typeface="+mj-lt"/>
              </a:defRPr>
            </a:lvl1pPr>
          </a:lstStyle>
          <a:p>
            <a:fld id="{48A87A34-81AB-432B-8DAE-1953F412C126}" type="datetimeFigureOut">
              <a:rPr lang="en-US" smtClean="0"/>
              <a:pPr/>
              <a:t>6/21/2026</a:t>
            </a:fld>
            <a:endParaRPr lang="en-US" dirty="0"/>
          </a:p>
        </p:txBody>
      </p:sp>
      <p:sp>
        <p:nvSpPr>
          <p:cNvPr id="5" name="Footer Placeholder 4"/>
          <p:cNvSpPr>
            <a:spLocks noGrp="1"/>
          </p:cNvSpPr>
          <p:nvPr>
            <p:ph type="ftr" sz="quarter" idx="3"/>
          </p:nvPr>
        </p:nvSpPr>
        <p:spPr>
          <a:xfrm>
            <a:off x="3632200" y="4853028"/>
            <a:ext cx="4426094" cy="205740"/>
          </a:xfrm>
          <a:prstGeom prst="rect">
            <a:avLst/>
          </a:prstGeom>
        </p:spPr>
        <p:txBody>
          <a:bodyPr vert="horz" lIns="91440" tIns="45720" rIns="91440" bIns="45720" rtlCol="0" anchor="ctr"/>
          <a:lstStyle>
            <a:lvl1pPr algn="r">
              <a:defRPr sz="75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8128000" y="4853028"/>
            <a:ext cx="730250" cy="205740"/>
          </a:xfrm>
          <a:prstGeom prst="rect">
            <a:avLst/>
          </a:prstGeom>
        </p:spPr>
        <p:txBody>
          <a:bodyPr vert="horz" lIns="91440" tIns="45720" rIns="91440" bIns="45720" rtlCol="0" anchor="ctr"/>
          <a:lstStyle>
            <a:lvl1pPr algn="l">
              <a:defRPr sz="750">
                <a:solidFill>
                  <a:schemeClr val="tx1">
                    <a:lumMod val="95000"/>
                    <a:lumOff val="5000"/>
                  </a:schemeClr>
                </a:solidFill>
                <a:latin typeface="+mj-lt"/>
              </a:defRPr>
            </a:lvl1pPr>
          </a:lstStyle>
          <a:p>
            <a:fld id="{6D22F896-40B5-4ADD-8801-0D06FADFA095}" type="slidenum">
              <a:rPr lang="en-US" smtClean="0"/>
              <a:pPr/>
              <a:t>‹#›</a:t>
            </a:fld>
            <a:endParaRPr lang="en-US" dirty="0"/>
          </a:p>
        </p:txBody>
      </p:sp>
      <p:cxnSp>
        <p:nvCxnSpPr>
          <p:cNvPr id="7" name="Straight Connector 6"/>
          <p:cNvCxnSpPr/>
          <p:nvPr/>
        </p:nvCxnSpPr>
        <p:spPr>
          <a:xfrm flipV="1">
            <a:off x="571500" y="61974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5770013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 id="2147483694" r:id="rId12"/>
  </p:sldLayoutIdLst>
  <p:hf sldNum="0" hdr="0" ftr="0" dt="0"/>
  <p:txStyles>
    <p:titleStyle>
      <a:lvl1pPr algn="l" defTabSz="685800" rtl="0" eaLnBrk="1" latinLnBrk="0" hangingPunct="1">
        <a:lnSpc>
          <a:spcPct val="80000"/>
        </a:lnSpc>
        <a:spcBef>
          <a:spcPct val="0"/>
        </a:spcBef>
        <a:buNone/>
        <a:defRPr sz="3750" kern="1200" cap="all" spc="75" baseline="0">
          <a:solidFill>
            <a:schemeClr val="tx1">
              <a:lumMod val="95000"/>
              <a:lumOff val="5000"/>
            </a:schemeClr>
          </a:solidFill>
          <a:latin typeface="+mj-lt"/>
          <a:ea typeface="+mj-ea"/>
          <a:cs typeface="+mj-cs"/>
        </a:defRPr>
      </a:lvl1pPr>
    </p:titleStyle>
    <p:bodyStyle>
      <a:lvl1pPr marL="68580" indent="-68580" algn="l" defTabSz="685800" rtl="0" eaLnBrk="1" latinLnBrk="0" hangingPunct="1">
        <a:lnSpc>
          <a:spcPct val="90000"/>
        </a:lnSpc>
        <a:spcBef>
          <a:spcPts val="900"/>
        </a:spcBef>
        <a:spcAft>
          <a:spcPts val="150"/>
        </a:spcAft>
        <a:buClr>
          <a:schemeClr val="accent1"/>
        </a:buClr>
        <a:buSzPct val="100000"/>
        <a:buFont typeface="Tw Cen MT" panose="020B0602020104020603" pitchFamily="34" charset="0"/>
        <a:buChar char=" "/>
        <a:defRPr sz="1650" kern="1200">
          <a:solidFill>
            <a:schemeClr val="tx1"/>
          </a:solidFill>
          <a:latin typeface="+mn-lt"/>
          <a:ea typeface="+mn-ea"/>
          <a:cs typeface="+mn-cs"/>
        </a:defRPr>
      </a:lvl1pPr>
      <a:lvl2pPr marL="198882" indent="-102870" algn="l" defTabSz="685800" rtl="0" eaLnBrk="1" latinLnBrk="0" hangingPunct="1">
        <a:lnSpc>
          <a:spcPct val="90000"/>
        </a:lnSpc>
        <a:spcBef>
          <a:spcPts val="150"/>
        </a:spcBef>
        <a:spcAft>
          <a:spcPts val="300"/>
        </a:spcAft>
        <a:buClr>
          <a:schemeClr val="accent1"/>
        </a:buClr>
        <a:buFont typeface="Wingdings 3" pitchFamily="18" charset="2"/>
        <a:buChar char=""/>
        <a:defRPr sz="1350" kern="1200">
          <a:solidFill>
            <a:schemeClr val="tx1"/>
          </a:solidFill>
          <a:latin typeface="+mn-lt"/>
          <a:ea typeface="+mn-ea"/>
          <a:cs typeface="+mn-cs"/>
        </a:defRPr>
      </a:lvl2pPr>
      <a:lvl3pPr marL="336042" indent="-102870" algn="l" defTabSz="685800" rtl="0" eaLnBrk="1" latinLnBrk="0" hangingPunct="1">
        <a:lnSpc>
          <a:spcPct val="90000"/>
        </a:lnSpc>
        <a:spcBef>
          <a:spcPts val="150"/>
        </a:spcBef>
        <a:spcAft>
          <a:spcPts val="300"/>
        </a:spcAft>
        <a:buClr>
          <a:schemeClr val="accent1"/>
        </a:buClr>
        <a:buFont typeface="Wingdings 3" pitchFamily="18" charset="2"/>
        <a:buChar char=""/>
        <a:defRPr sz="1050" kern="1200">
          <a:solidFill>
            <a:schemeClr val="tx1"/>
          </a:solidFill>
          <a:latin typeface="+mn-lt"/>
          <a:ea typeface="+mn-ea"/>
          <a:cs typeface="+mn-cs"/>
        </a:defRPr>
      </a:lvl3pPr>
      <a:lvl4pPr marL="445770" indent="-102870" algn="l" defTabSz="685800" rtl="0" eaLnBrk="1" latinLnBrk="0" hangingPunct="1">
        <a:lnSpc>
          <a:spcPct val="90000"/>
        </a:lnSpc>
        <a:spcBef>
          <a:spcPts val="150"/>
        </a:spcBef>
        <a:spcAft>
          <a:spcPts val="300"/>
        </a:spcAft>
        <a:buClr>
          <a:schemeClr val="accent1"/>
        </a:buClr>
        <a:buFont typeface="Wingdings 3" pitchFamily="18" charset="2"/>
        <a:buChar char=""/>
        <a:defRPr sz="1050" kern="1200">
          <a:solidFill>
            <a:schemeClr val="tx1"/>
          </a:solidFill>
          <a:latin typeface="+mn-lt"/>
          <a:ea typeface="+mn-ea"/>
          <a:cs typeface="+mn-cs"/>
        </a:defRPr>
      </a:lvl4pPr>
      <a:lvl5pPr marL="582930" indent="-102870" algn="l" defTabSz="685800" rtl="0" eaLnBrk="1" latinLnBrk="0" hangingPunct="1">
        <a:lnSpc>
          <a:spcPct val="90000"/>
        </a:lnSpc>
        <a:spcBef>
          <a:spcPts val="150"/>
        </a:spcBef>
        <a:spcAft>
          <a:spcPts val="300"/>
        </a:spcAft>
        <a:buClr>
          <a:schemeClr val="accent1"/>
        </a:buClr>
        <a:buFont typeface="Wingdings 3" pitchFamily="18" charset="2"/>
        <a:buChar char=""/>
        <a:defRPr sz="1050" kern="1200">
          <a:solidFill>
            <a:schemeClr val="tx1"/>
          </a:solidFill>
          <a:latin typeface="+mn-lt"/>
          <a:ea typeface="+mn-ea"/>
          <a:cs typeface="+mn-cs"/>
        </a:defRPr>
      </a:lvl5pPr>
      <a:lvl6pPr marL="685800" indent="-102870" algn="l" defTabSz="685800" rtl="0" eaLnBrk="1" latinLnBrk="0" hangingPunct="1">
        <a:lnSpc>
          <a:spcPct val="90000"/>
        </a:lnSpc>
        <a:spcBef>
          <a:spcPts val="150"/>
        </a:spcBef>
        <a:spcAft>
          <a:spcPts val="300"/>
        </a:spcAft>
        <a:buClr>
          <a:schemeClr val="accent1"/>
        </a:buClr>
        <a:buFont typeface="Wingdings 3" pitchFamily="18" charset="2"/>
        <a:buChar char=""/>
        <a:defRPr sz="1050" kern="1200">
          <a:solidFill>
            <a:schemeClr val="tx1"/>
          </a:solidFill>
          <a:latin typeface="+mn-lt"/>
          <a:ea typeface="+mn-ea"/>
          <a:cs typeface="+mn-cs"/>
        </a:defRPr>
      </a:lvl6pPr>
      <a:lvl7pPr marL="795528" indent="-102870" algn="l" defTabSz="685800" rtl="0" eaLnBrk="1" latinLnBrk="0" hangingPunct="1">
        <a:lnSpc>
          <a:spcPct val="90000"/>
        </a:lnSpc>
        <a:spcBef>
          <a:spcPts val="150"/>
        </a:spcBef>
        <a:spcAft>
          <a:spcPts val="300"/>
        </a:spcAft>
        <a:buClr>
          <a:schemeClr val="accent1"/>
        </a:buClr>
        <a:buFont typeface="Wingdings 3" pitchFamily="18" charset="2"/>
        <a:buChar char=""/>
        <a:defRPr sz="1050" kern="1200">
          <a:solidFill>
            <a:schemeClr val="tx1"/>
          </a:solidFill>
          <a:latin typeface="+mn-lt"/>
          <a:ea typeface="+mn-ea"/>
          <a:cs typeface="+mn-cs"/>
        </a:defRPr>
      </a:lvl7pPr>
      <a:lvl8pPr marL="912114" indent="-102870" algn="l" defTabSz="685800" rtl="0" eaLnBrk="1" latinLnBrk="0" hangingPunct="1">
        <a:lnSpc>
          <a:spcPct val="90000"/>
        </a:lnSpc>
        <a:spcBef>
          <a:spcPts val="150"/>
        </a:spcBef>
        <a:spcAft>
          <a:spcPts val="300"/>
        </a:spcAft>
        <a:buClr>
          <a:schemeClr val="accent1"/>
        </a:buClr>
        <a:buFont typeface="Wingdings 3" pitchFamily="18" charset="2"/>
        <a:buChar char=""/>
        <a:defRPr sz="1050" kern="1200">
          <a:solidFill>
            <a:schemeClr val="tx1"/>
          </a:solidFill>
          <a:latin typeface="+mn-lt"/>
          <a:ea typeface="+mn-ea"/>
          <a:cs typeface="+mn-cs"/>
        </a:defRPr>
      </a:lvl8pPr>
      <a:lvl9pPr marL="1021842" indent="-102870" algn="l" defTabSz="685800" rtl="0" eaLnBrk="1" latinLnBrk="0" hangingPunct="1">
        <a:lnSpc>
          <a:spcPct val="90000"/>
        </a:lnSpc>
        <a:spcBef>
          <a:spcPts val="150"/>
        </a:spcBef>
        <a:spcAft>
          <a:spcPts val="300"/>
        </a:spcAft>
        <a:buClr>
          <a:schemeClr val="accent1"/>
        </a:buClr>
        <a:buFont typeface="Wingdings 3" pitchFamily="18" charset="2"/>
        <a:buChar char=""/>
        <a:defRPr sz="10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2.xml"/><Relationship Id="rId5" Type="http://schemas.openxmlformats.org/officeDocument/2006/relationships/image" Target="../media/image4.jpg"/><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12.xml"/><Relationship Id="rId4" Type="http://schemas.openxmlformats.org/officeDocument/2006/relationships/image" Target="../media/image8.jp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hyperlink" Target="https://alcoholchange.org.uk/dry-january" TargetMode="External"/><Relationship Id="rId2" Type="http://schemas.openxmlformats.org/officeDocument/2006/relationships/notesSlide" Target="../notesSlides/notesSlide15.xml"/><Relationship Id="rId1" Type="http://schemas.openxmlformats.org/officeDocument/2006/relationships/slideLayout" Target="../slideLayouts/slideLayout12.xml"/><Relationship Id="rId5" Type="http://schemas.openxmlformats.org/officeDocument/2006/relationships/hyperlink" Target="https://www.mind.org.uk/" TargetMode="External"/><Relationship Id="rId4" Type="http://schemas.openxmlformats.org/officeDocument/2006/relationships/hyperlink" Target="https://eee.healthright.or.ke/"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B3D4E"/>
        </a:solidFill>
        <a:effectLst/>
      </p:bgPr>
    </p:bg>
    <p:spTree>
      <p:nvGrpSpPr>
        <p:cNvPr id="1" name=""/>
        <p:cNvGrpSpPr/>
        <p:nvPr/>
      </p:nvGrpSpPr>
      <p:grpSpPr>
        <a:xfrm>
          <a:off x="0" y="0"/>
          <a:ext cx="0" cy="0"/>
          <a:chOff x="0" y="0"/>
          <a:chExt cx="0" cy="0"/>
        </a:xfrm>
      </p:grpSpPr>
      <p:sp>
        <p:nvSpPr>
          <p:cNvPr id="2" name="Shape 0"/>
          <p:cNvSpPr/>
          <p:nvPr/>
        </p:nvSpPr>
        <p:spPr>
          <a:xfrm>
            <a:off x="6949440" y="-822960"/>
            <a:ext cx="3474720" cy="3474720"/>
          </a:xfrm>
          <a:prstGeom prst="ellipse">
            <a:avLst/>
          </a:prstGeom>
          <a:solidFill>
            <a:srgbClr val="0F5C72">
              <a:alpha val="45000"/>
            </a:srgbClr>
          </a:solidFill>
          <a:ln w="12700">
            <a:solidFill>
              <a:srgbClr val="0F5C72">
                <a:alpha val="45000"/>
              </a:srgbClr>
            </a:solidFill>
            <a:prstDash val="solid"/>
          </a:ln>
        </p:spPr>
        <p:txBody>
          <a:bodyPr/>
          <a:lstStyle/>
          <a:p>
            <a:endParaRPr lang="en-GB"/>
          </a:p>
        </p:txBody>
      </p:sp>
      <p:sp>
        <p:nvSpPr>
          <p:cNvPr id="3" name="Shape 1"/>
          <p:cNvSpPr/>
          <p:nvPr/>
        </p:nvSpPr>
        <p:spPr>
          <a:xfrm>
            <a:off x="-914400" y="3474720"/>
            <a:ext cx="2560320" cy="2560320"/>
          </a:xfrm>
          <a:prstGeom prst="ellipse">
            <a:avLst/>
          </a:prstGeom>
          <a:solidFill>
            <a:srgbClr val="02C39A">
              <a:alpha val="32000"/>
            </a:srgbClr>
          </a:solidFill>
          <a:ln w="12700">
            <a:solidFill>
              <a:srgbClr val="02C39A">
                <a:alpha val="32000"/>
              </a:srgbClr>
            </a:solidFill>
            <a:prstDash val="solid"/>
          </a:ln>
        </p:spPr>
        <p:txBody>
          <a:bodyPr/>
          <a:lstStyle/>
          <a:p>
            <a:endParaRPr lang="en-GB"/>
          </a:p>
        </p:txBody>
      </p:sp>
      <p:sp>
        <p:nvSpPr>
          <p:cNvPr id="5" name="Text 3"/>
          <p:cNvSpPr/>
          <p:nvPr/>
        </p:nvSpPr>
        <p:spPr>
          <a:xfrm>
            <a:off x="457200" y="347472"/>
            <a:ext cx="2194560" cy="329184"/>
          </a:xfrm>
          <a:prstGeom prst="rect">
            <a:avLst/>
          </a:prstGeom>
          <a:noFill/>
          <a:ln/>
        </p:spPr>
        <p:txBody>
          <a:bodyPr wrap="square" rtlCol="0" anchor="ctr"/>
          <a:lstStyle/>
          <a:p>
            <a:pPr marL="0" indent="0" algn="ctr">
              <a:buNone/>
            </a:pPr>
            <a:r>
              <a:rPr lang="en-US" sz="850" b="1" dirty="0">
                <a:solidFill>
                  <a:srgbClr val="0B3D4E"/>
                </a:solidFill>
                <a:latin typeface="Arial" pitchFamily="34" charset="0"/>
                <a:ea typeface="Arial" pitchFamily="34" charset="-122"/>
                <a:cs typeface="Arial" pitchFamily="34" charset="-120"/>
              </a:rPr>
              <a:t>BMHP6030 | MAY 2026</a:t>
            </a:r>
            <a:endParaRPr lang="en-US" sz="850" dirty="0"/>
          </a:p>
        </p:txBody>
      </p:sp>
      <p:sp>
        <p:nvSpPr>
          <p:cNvPr id="6" name="Text 4"/>
          <p:cNvSpPr/>
          <p:nvPr/>
        </p:nvSpPr>
        <p:spPr>
          <a:xfrm>
            <a:off x="457200" y="822960"/>
            <a:ext cx="7772400" cy="658368"/>
          </a:xfrm>
          <a:prstGeom prst="rect">
            <a:avLst/>
          </a:prstGeom>
          <a:noFill/>
          <a:ln/>
        </p:spPr>
        <p:txBody>
          <a:bodyPr wrap="square" rtlCol="0" anchor="ctr"/>
          <a:lstStyle/>
          <a:p>
            <a:pPr marL="0" indent="0">
              <a:buNone/>
            </a:pPr>
            <a:r>
              <a:rPr lang="en-US" sz="3600" b="1" dirty="0">
                <a:solidFill>
                  <a:srgbClr val="FFFFFF"/>
                </a:solidFill>
                <a:latin typeface="Cambria" pitchFamily="34" charset="0"/>
                <a:ea typeface="Cambria" pitchFamily="34" charset="-122"/>
                <a:cs typeface="Cambria" pitchFamily="34" charset="-120"/>
              </a:rPr>
              <a:t>Health, Wellbeing &amp;</a:t>
            </a:r>
            <a:endParaRPr lang="en-US" sz="3600" dirty="0"/>
          </a:p>
        </p:txBody>
      </p:sp>
      <p:sp>
        <p:nvSpPr>
          <p:cNvPr id="7" name="Text 5"/>
          <p:cNvSpPr/>
          <p:nvPr/>
        </p:nvSpPr>
        <p:spPr>
          <a:xfrm>
            <a:off x="457200" y="1444752"/>
            <a:ext cx="8046720" cy="658368"/>
          </a:xfrm>
          <a:prstGeom prst="rect">
            <a:avLst/>
          </a:prstGeom>
          <a:noFill/>
          <a:ln/>
        </p:spPr>
        <p:txBody>
          <a:bodyPr wrap="square" rtlCol="0" anchor="ctr"/>
          <a:lstStyle/>
          <a:p>
            <a:pPr marL="0" indent="0">
              <a:buNone/>
            </a:pPr>
            <a:r>
              <a:rPr lang="en-US" sz="3600" b="1" dirty="0">
                <a:solidFill>
                  <a:srgbClr val="02C39A"/>
                </a:solidFill>
                <a:latin typeface="Cambria" pitchFamily="34" charset="0"/>
                <a:ea typeface="Cambria" pitchFamily="34" charset="-122"/>
                <a:cs typeface="Cambria" pitchFamily="34" charset="-120"/>
              </a:rPr>
              <a:t>Sustainable Development</a:t>
            </a:r>
            <a:endParaRPr lang="en-US" sz="3600" dirty="0"/>
          </a:p>
        </p:txBody>
      </p:sp>
      <p:sp>
        <p:nvSpPr>
          <p:cNvPr id="8" name="Text 6"/>
          <p:cNvSpPr/>
          <p:nvPr/>
        </p:nvSpPr>
        <p:spPr>
          <a:xfrm>
            <a:off x="457200" y="2084832"/>
            <a:ext cx="7772400" cy="411480"/>
          </a:xfrm>
          <a:prstGeom prst="rect">
            <a:avLst/>
          </a:prstGeom>
          <a:noFill/>
          <a:ln/>
        </p:spPr>
        <p:txBody>
          <a:bodyPr wrap="square" rtlCol="0" anchor="ctr"/>
          <a:lstStyle/>
          <a:p>
            <a:pPr marL="0" indent="0">
              <a:buNone/>
            </a:pPr>
            <a:r>
              <a:rPr lang="en-US" sz="1900" i="1" dirty="0">
                <a:solidFill>
                  <a:srgbClr val="AADDE6"/>
                </a:solidFill>
                <a:latin typeface="Calibri" pitchFamily="34" charset="0"/>
                <a:ea typeface="Calibri" pitchFamily="34" charset="-122"/>
                <a:cs typeface="Calibri" pitchFamily="34" charset="-120"/>
              </a:rPr>
              <a:t>in Health and Social Care</a:t>
            </a:r>
            <a:endParaRPr lang="en-US" sz="1900" dirty="0"/>
          </a:p>
        </p:txBody>
      </p:sp>
      <p:sp>
        <p:nvSpPr>
          <p:cNvPr id="9" name="Shape 7"/>
          <p:cNvSpPr/>
          <p:nvPr/>
        </p:nvSpPr>
        <p:spPr>
          <a:xfrm>
            <a:off x="457200" y="2651760"/>
            <a:ext cx="4572000" cy="22860"/>
          </a:xfrm>
          <a:prstGeom prst="rect">
            <a:avLst/>
          </a:prstGeom>
          <a:solidFill>
            <a:srgbClr val="02C39A"/>
          </a:solidFill>
          <a:ln w="12700">
            <a:solidFill>
              <a:srgbClr val="02C39A"/>
            </a:solidFill>
            <a:prstDash val="solid"/>
          </a:ln>
        </p:spPr>
        <p:txBody>
          <a:bodyPr/>
          <a:lstStyle/>
          <a:p>
            <a:endParaRPr lang="en-GB"/>
          </a:p>
        </p:txBody>
      </p:sp>
      <p:sp>
        <p:nvSpPr>
          <p:cNvPr id="10" name="Text 8"/>
          <p:cNvSpPr/>
          <p:nvPr/>
        </p:nvSpPr>
        <p:spPr>
          <a:xfrm>
            <a:off x="457200" y="2816352"/>
            <a:ext cx="8229600" cy="292608"/>
          </a:xfrm>
          <a:prstGeom prst="rect">
            <a:avLst/>
          </a:prstGeom>
          <a:noFill/>
          <a:ln/>
        </p:spPr>
        <p:txBody>
          <a:bodyPr wrap="square" rtlCol="0" anchor="ctr"/>
          <a:lstStyle/>
          <a:p>
            <a:pPr marL="0" indent="0">
              <a:buNone/>
            </a:pPr>
            <a:r>
              <a:rPr lang="en-US" sz="1200" b="1" dirty="0">
                <a:solidFill>
                  <a:srgbClr val="B0D8E2"/>
                </a:solidFill>
                <a:latin typeface="Arial" panose="020B0604020202020204" pitchFamily="34" charset="0"/>
                <a:ea typeface="Calibri" pitchFamily="34" charset="-122"/>
                <a:cs typeface="Arial" panose="020B0604020202020204" pitchFamily="34" charset="0"/>
              </a:rPr>
              <a:t>Student Name: Naznin Mahmood  |  Student ID:  2215438 / Module Code: BMHP6030</a:t>
            </a:r>
            <a:endParaRPr lang="en-US" sz="1200" b="1" dirty="0">
              <a:latin typeface="Arial" panose="020B0604020202020204" pitchFamily="34" charset="0"/>
              <a:cs typeface="Arial" panose="020B0604020202020204" pitchFamily="34" charset="0"/>
            </a:endParaRPr>
          </a:p>
        </p:txBody>
      </p:sp>
      <p:sp>
        <p:nvSpPr>
          <p:cNvPr id="11" name="Text 9"/>
          <p:cNvSpPr/>
          <p:nvPr/>
        </p:nvSpPr>
        <p:spPr>
          <a:xfrm>
            <a:off x="457200" y="3127248"/>
            <a:ext cx="8229600" cy="256032"/>
          </a:xfrm>
          <a:prstGeom prst="rect">
            <a:avLst/>
          </a:prstGeom>
          <a:noFill/>
          <a:ln/>
        </p:spPr>
        <p:txBody>
          <a:bodyPr wrap="square" rtlCol="0" anchor="ctr"/>
          <a:lstStyle/>
          <a:p>
            <a:pPr marL="0" indent="0">
              <a:buNone/>
            </a:pPr>
            <a:r>
              <a:rPr lang="en-US" sz="1100" dirty="0">
                <a:solidFill>
                  <a:srgbClr val="8FBFCB"/>
                </a:solidFill>
                <a:latin typeface="Arial" panose="020B0604020202020204" pitchFamily="34" charset="0"/>
                <a:ea typeface="Calibri" pitchFamily="34" charset="-122"/>
                <a:cs typeface="Arial" panose="020B0604020202020204" pitchFamily="34" charset="0"/>
              </a:rPr>
              <a:t>Lecturer: Parese Ahmed</a:t>
            </a:r>
            <a:endParaRPr lang="en-US" sz="1100" dirty="0">
              <a:latin typeface="Arial" panose="020B0604020202020204" pitchFamily="34" charset="0"/>
              <a:cs typeface="Arial" panose="020B0604020202020204" pitchFamily="34" charset="0"/>
            </a:endParaRPr>
          </a:p>
        </p:txBody>
      </p:sp>
      <p:sp>
        <p:nvSpPr>
          <p:cNvPr id="12" name="Text 10"/>
          <p:cNvSpPr/>
          <p:nvPr/>
        </p:nvSpPr>
        <p:spPr>
          <a:xfrm>
            <a:off x="457200" y="3401568"/>
            <a:ext cx="8229600" cy="237744"/>
          </a:xfrm>
          <a:prstGeom prst="rect">
            <a:avLst/>
          </a:prstGeom>
          <a:noFill/>
          <a:ln/>
        </p:spPr>
        <p:txBody>
          <a:bodyPr wrap="square" rtlCol="0" anchor="ctr"/>
          <a:lstStyle/>
          <a:p>
            <a:pPr marL="0" indent="0">
              <a:buNone/>
            </a:pPr>
            <a:r>
              <a:rPr lang="en-US" sz="1100" b="1" dirty="0">
                <a:solidFill>
                  <a:srgbClr val="6EA8B6"/>
                </a:solidFill>
                <a:latin typeface="Arial" panose="020B0604020202020204" pitchFamily="34" charset="0"/>
                <a:ea typeface="Calibri" pitchFamily="34" charset="-122"/>
                <a:cs typeface="Arial" panose="020B0604020202020204" pitchFamily="34" charset="0"/>
              </a:rPr>
              <a:t>BSc (Hons) Health and Social Care  |  Component 1: Presentation  </a:t>
            </a:r>
            <a:endParaRPr lang="en-US" sz="1100" b="1" dirty="0">
              <a:latin typeface="Arial" panose="020B0604020202020204" pitchFamily="34" charset="0"/>
              <a:cs typeface="Arial" panose="020B0604020202020204" pitchFamily="34" charset="0"/>
            </a:endParaRPr>
          </a:p>
        </p:txBody>
      </p:sp>
      <p:sp>
        <p:nvSpPr>
          <p:cNvPr id="13" name="Shape 11"/>
          <p:cNvSpPr/>
          <p:nvPr/>
        </p:nvSpPr>
        <p:spPr>
          <a:xfrm>
            <a:off x="0" y="4160520"/>
            <a:ext cx="9144000" cy="982980"/>
          </a:xfrm>
          <a:prstGeom prst="rect">
            <a:avLst/>
          </a:prstGeom>
          <a:solidFill>
            <a:srgbClr val="0F5C72">
              <a:alpha val="65000"/>
            </a:srgbClr>
          </a:solidFill>
          <a:ln w="12700">
            <a:solidFill>
              <a:srgbClr val="0F5C72">
                <a:alpha val="65000"/>
              </a:srgbClr>
            </a:solidFill>
            <a:prstDash val="solid"/>
          </a:ln>
        </p:spPr>
        <p:txBody>
          <a:bodyPr/>
          <a:lstStyle/>
          <a:p>
            <a:endParaRPr lang="en-GB"/>
          </a:p>
        </p:txBody>
      </p:sp>
      <p:sp>
        <p:nvSpPr>
          <p:cNvPr id="14" name="Text 12"/>
          <p:cNvSpPr/>
          <p:nvPr/>
        </p:nvSpPr>
        <p:spPr>
          <a:xfrm>
            <a:off x="137160" y="4206240"/>
            <a:ext cx="1051560" cy="914400"/>
          </a:xfrm>
          <a:prstGeom prst="rect">
            <a:avLst/>
          </a:prstGeom>
          <a:noFill/>
          <a:ln/>
        </p:spPr>
        <p:txBody>
          <a:bodyPr wrap="square" rtlCol="0" anchor="ctr"/>
          <a:lstStyle/>
          <a:p>
            <a:pPr marL="0" indent="0" algn="ctr">
              <a:buNone/>
            </a:pPr>
            <a:r>
              <a:rPr lang="en-US" sz="750" dirty="0">
                <a:solidFill>
                  <a:srgbClr val="FFFFFF"/>
                </a:solidFill>
                <a:latin typeface="Calibri" pitchFamily="34" charset="0"/>
                <a:ea typeface="Calibri" pitchFamily="34" charset="-122"/>
                <a:cs typeface="Calibri" pitchFamily="34" charset="-120"/>
              </a:rPr>
              <a:t>Introduction &amp;</a:t>
            </a:r>
            <a:endParaRPr lang="en-US" sz="750" dirty="0"/>
          </a:p>
          <a:p>
            <a:pPr marL="0" indent="0" algn="ctr">
              <a:buNone/>
            </a:pPr>
            <a:r>
              <a:rPr lang="en-US" sz="750" dirty="0">
                <a:solidFill>
                  <a:srgbClr val="FFFFFF"/>
                </a:solidFill>
                <a:latin typeface="Calibri" pitchFamily="34" charset="0"/>
                <a:ea typeface="Calibri" pitchFamily="34" charset="-122"/>
                <a:cs typeface="Calibri" pitchFamily="34" charset="-120"/>
              </a:rPr>
              <a:t>Definitions</a:t>
            </a:r>
            <a:endParaRPr lang="en-US" sz="750" dirty="0"/>
          </a:p>
        </p:txBody>
      </p:sp>
      <p:sp>
        <p:nvSpPr>
          <p:cNvPr id="15" name="Text 13"/>
          <p:cNvSpPr/>
          <p:nvPr/>
        </p:nvSpPr>
        <p:spPr>
          <a:xfrm>
            <a:off x="1252728" y="4206240"/>
            <a:ext cx="1051560" cy="914400"/>
          </a:xfrm>
          <a:prstGeom prst="rect">
            <a:avLst/>
          </a:prstGeom>
          <a:noFill/>
          <a:ln/>
        </p:spPr>
        <p:txBody>
          <a:bodyPr wrap="square" rtlCol="0" anchor="ctr"/>
          <a:lstStyle/>
          <a:p>
            <a:pPr marL="0" indent="0" algn="ctr">
              <a:buNone/>
            </a:pPr>
            <a:r>
              <a:rPr lang="en-US" sz="750" dirty="0">
                <a:solidFill>
                  <a:srgbClr val="FFFFFF"/>
                </a:solidFill>
                <a:latin typeface="Calibri" pitchFamily="34" charset="0"/>
                <a:ea typeface="Calibri" pitchFamily="34" charset="-122"/>
                <a:cs typeface="Calibri" pitchFamily="34" charset="-120"/>
              </a:rPr>
              <a:t>Holistic vs</a:t>
            </a:r>
            <a:endParaRPr lang="en-US" sz="750" dirty="0"/>
          </a:p>
          <a:p>
            <a:pPr marL="0" indent="0" algn="ctr">
              <a:buNone/>
            </a:pPr>
            <a:r>
              <a:rPr lang="en-US" sz="750" dirty="0">
                <a:solidFill>
                  <a:srgbClr val="FFFFFF"/>
                </a:solidFill>
                <a:latin typeface="Calibri" pitchFamily="34" charset="0"/>
                <a:ea typeface="Calibri" pitchFamily="34" charset="-122"/>
                <a:cs typeface="Calibri" pitchFamily="34" charset="-120"/>
              </a:rPr>
              <a:t>Biomedical Models</a:t>
            </a:r>
            <a:endParaRPr lang="en-US" sz="750" dirty="0"/>
          </a:p>
        </p:txBody>
      </p:sp>
      <p:sp>
        <p:nvSpPr>
          <p:cNvPr id="16" name="Text 14"/>
          <p:cNvSpPr/>
          <p:nvPr/>
        </p:nvSpPr>
        <p:spPr>
          <a:xfrm>
            <a:off x="2368296" y="4206240"/>
            <a:ext cx="1051560" cy="914400"/>
          </a:xfrm>
          <a:prstGeom prst="rect">
            <a:avLst/>
          </a:prstGeom>
          <a:noFill/>
          <a:ln/>
        </p:spPr>
        <p:txBody>
          <a:bodyPr wrap="square" rtlCol="0" anchor="ctr"/>
          <a:lstStyle/>
          <a:p>
            <a:pPr marL="0" indent="0" algn="ctr">
              <a:buNone/>
            </a:pPr>
            <a:r>
              <a:rPr lang="en-US" sz="750" dirty="0">
                <a:solidFill>
                  <a:srgbClr val="FFFFFF"/>
                </a:solidFill>
                <a:latin typeface="Calibri" pitchFamily="34" charset="0"/>
                <a:ea typeface="Calibri" pitchFamily="34" charset="-122"/>
                <a:cs typeface="Calibri" pitchFamily="34" charset="-120"/>
              </a:rPr>
              <a:t>Sustainable</a:t>
            </a:r>
            <a:endParaRPr lang="en-US" sz="750" dirty="0"/>
          </a:p>
          <a:p>
            <a:pPr marL="0" indent="0" algn="ctr">
              <a:buNone/>
            </a:pPr>
            <a:r>
              <a:rPr lang="en-US" sz="750" dirty="0">
                <a:solidFill>
                  <a:srgbClr val="FFFFFF"/>
                </a:solidFill>
                <a:latin typeface="Calibri" pitchFamily="34" charset="0"/>
                <a:ea typeface="Calibri" pitchFamily="34" charset="-122"/>
                <a:cs typeface="Calibri" pitchFamily="34" charset="-120"/>
              </a:rPr>
              <a:t>Development Goals</a:t>
            </a:r>
            <a:endParaRPr lang="en-US" sz="750" dirty="0"/>
          </a:p>
        </p:txBody>
      </p:sp>
      <p:sp>
        <p:nvSpPr>
          <p:cNvPr id="17" name="Text 15"/>
          <p:cNvSpPr/>
          <p:nvPr/>
        </p:nvSpPr>
        <p:spPr>
          <a:xfrm>
            <a:off x="3483864" y="4206240"/>
            <a:ext cx="1051560" cy="914400"/>
          </a:xfrm>
          <a:prstGeom prst="rect">
            <a:avLst/>
          </a:prstGeom>
          <a:noFill/>
          <a:ln/>
        </p:spPr>
        <p:txBody>
          <a:bodyPr wrap="square" rtlCol="0" anchor="ctr"/>
          <a:lstStyle/>
          <a:p>
            <a:pPr marL="0" indent="0" algn="ctr">
              <a:buNone/>
            </a:pPr>
            <a:r>
              <a:rPr lang="en-US" sz="750" dirty="0">
                <a:solidFill>
                  <a:srgbClr val="FFFFFF"/>
                </a:solidFill>
                <a:latin typeface="Calibri" pitchFamily="34" charset="0"/>
                <a:ea typeface="Calibri" pitchFamily="34" charset="-122"/>
                <a:cs typeface="Calibri" pitchFamily="34" charset="-120"/>
              </a:rPr>
              <a:t>SDG 3 Target</a:t>
            </a:r>
            <a:endParaRPr lang="en-US" sz="750" dirty="0"/>
          </a:p>
          <a:p>
            <a:pPr marL="0" indent="0" algn="ctr">
              <a:buNone/>
            </a:pPr>
            <a:r>
              <a:rPr lang="en-US" sz="750" dirty="0">
                <a:solidFill>
                  <a:srgbClr val="FFFFFF"/>
                </a:solidFill>
                <a:latin typeface="Calibri" pitchFamily="34" charset="0"/>
                <a:ea typeface="Calibri" pitchFamily="34" charset="-122"/>
                <a:cs typeface="Calibri" pitchFamily="34" charset="-120"/>
              </a:rPr>
              <a:t>Deep Dive</a:t>
            </a:r>
            <a:endParaRPr lang="en-US" sz="750" dirty="0"/>
          </a:p>
        </p:txBody>
      </p:sp>
      <p:sp>
        <p:nvSpPr>
          <p:cNvPr id="18" name="Text 16"/>
          <p:cNvSpPr/>
          <p:nvPr/>
        </p:nvSpPr>
        <p:spPr>
          <a:xfrm>
            <a:off x="4599432" y="4206240"/>
            <a:ext cx="1051560" cy="914400"/>
          </a:xfrm>
          <a:prstGeom prst="rect">
            <a:avLst/>
          </a:prstGeom>
          <a:noFill/>
          <a:ln/>
        </p:spPr>
        <p:txBody>
          <a:bodyPr wrap="square" rtlCol="0" anchor="ctr"/>
          <a:lstStyle/>
          <a:p>
            <a:pPr marL="0" indent="0" algn="ctr">
              <a:buNone/>
            </a:pPr>
            <a:r>
              <a:rPr lang="en-US" sz="750" dirty="0">
                <a:solidFill>
                  <a:srgbClr val="FFFFFF"/>
                </a:solidFill>
                <a:latin typeface="Calibri" pitchFamily="34" charset="0"/>
                <a:ea typeface="Calibri" pitchFamily="34" charset="-122"/>
                <a:cs typeface="Calibri" pitchFamily="34" charset="-120"/>
              </a:rPr>
              <a:t>Policy &amp;</a:t>
            </a:r>
            <a:endParaRPr lang="en-US" sz="750" dirty="0"/>
          </a:p>
          <a:p>
            <a:pPr marL="0" indent="0" algn="ctr">
              <a:buNone/>
            </a:pPr>
            <a:r>
              <a:rPr lang="en-US" sz="750" dirty="0">
                <a:solidFill>
                  <a:srgbClr val="FFFFFF"/>
                </a:solidFill>
                <a:latin typeface="Calibri" pitchFamily="34" charset="0"/>
                <a:ea typeface="Calibri" pitchFamily="34" charset="-122"/>
                <a:cs typeface="Calibri" pitchFamily="34" charset="-120"/>
              </a:rPr>
              <a:t>Governance</a:t>
            </a:r>
            <a:endParaRPr lang="en-US" sz="750" dirty="0"/>
          </a:p>
        </p:txBody>
      </p:sp>
      <p:sp>
        <p:nvSpPr>
          <p:cNvPr id="19" name="Text 17"/>
          <p:cNvSpPr/>
          <p:nvPr/>
        </p:nvSpPr>
        <p:spPr>
          <a:xfrm>
            <a:off x="5715000" y="4206240"/>
            <a:ext cx="1051560" cy="914400"/>
          </a:xfrm>
          <a:prstGeom prst="rect">
            <a:avLst/>
          </a:prstGeom>
          <a:noFill/>
          <a:ln/>
        </p:spPr>
        <p:txBody>
          <a:bodyPr wrap="square" rtlCol="0" anchor="ctr"/>
          <a:lstStyle/>
          <a:p>
            <a:pPr marL="0" indent="0" algn="ctr">
              <a:buNone/>
            </a:pPr>
            <a:r>
              <a:rPr lang="en-US" sz="750" dirty="0">
                <a:solidFill>
                  <a:srgbClr val="FFFFFF"/>
                </a:solidFill>
                <a:latin typeface="Calibri" pitchFamily="34" charset="0"/>
                <a:ea typeface="Calibri" pitchFamily="34" charset="-122"/>
                <a:cs typeface="Calibri" pitchFamily="34" charset="-120"/>
              </a:rPr>
              <a:t>Case Study:</a:t>
            </a:r>
            <a:endParaRPr lang="en-US" sz="750" dirty="0"/>
          </a:p>
          <a:p>
            <a:pPr marL="0" indent="0" algn="ctr">
              <a:buNone/>
            </a:pPr>
            <a:r>
              <a:rPr lang="en-US" sz="750" dirty="0">
                <a:solidFill>
                  <a:srgbClr val="FFFFFF"/>
                </a:solidFill>
                <a:latin typeface="Calibri" pitchFamily="34" charset="0"/>
                <a:ea typeface="Calibri" pitchFamily="34" charset="-122"/>
                <a:cs typeface="Calibri" pitchFamily="34" charset="-120"/>
              </a:rPr>
              <a:t>Dry January</a:t>
            </a:r>
            <a:endParaRPr lang="en-US" sz="750" dirty="0"/>
          </a:p>
        </p:txBody>
      </p:sp>
      <p:sp>
        <p:nvSpPr>
          <p:cNvPr id="20" name="Text 18"/>
          <p:cNvSpPr/>
          <p:nvPr/>
        </p:nvSpPr>
        <p:spPr>
          <a:xfrm>
            <a:off x="6830568" y="4206240"/>
            <a:ext cx="1051560" cy="914400"/>
          </a:xfrm>
          <a:prstGeom prst="rect">
            <a:avLst/>
          </a:prstGeom>
          <a:noFill/>
          <a:ln/>
        </p:spPr>
        <p:txBody>
          <a:bodyPr wrap="square" rtlCol="0" anchor="ctr"/>
          <a:lstStyle/>
          <a:p>
            <a:pPr marL="0" indent="0" algn="ctr">
              <a:buNone/>
            </a:pPr>
            <a:r>
              <a:rPr lang="en-US" sz="750" dirty="0">
                <a:solidFill>
                  <a:srgbClr val="FFFFFF"/>
                </a:solidFill>
                <a:latin typeface="Calibri" pitchFamily="34" charset="0"/>
                <a:ea typeface="Calibri" pitchFamily="34" charset="-122"/>
                <a:cs typeface="Calibri" pitchFamily="34" charset="-120"/>
              </a:rPr>
              <a:t>Equity &amp;</a:t>
            </a:r>
            <a:endParaRPr lang="en-US" sz="750" dirty="0"/>
          </a:p>
          <a:p>
            <a:pPr marL="0" indent="0" algn="ctr">
              <a:buNone/>
            </a:pPr>
            <a:r>
              <a:rPr lang="en-US" sz="750" dirty="0">
                <a:solidFill>
                  <a:srgbClr val="FFFFFF"/>
                </a:solidFill>
                <a:latin typeface="Calibri" pitchFamily="34" charset="0"/>
                <a:ea typeface="Calibri" pitchFamily="34" charset="-122"/>
                <a:cs typeface="Calibri" pitchFamily="34" charset="-120"/>
              </a:rPr>
              <a:t>Access</a:t>
            </a:r>
            <a:endParaRPr lang="en-US" sz="750" dirty="0"/>
          </a:p>
        </p:txBody>
      </p:sp>
      <p:sp>
        <p:nvSpPr>
          <p:cNvPr id="21" name="Text 19"/>
          <p:cNvSpPr/>
          <p:nvPr/>
        </p:nvSpPr>
        <p:spPr>
          <a:xfrm>
            <a:off x="7946136" y="4206240"/>
            <a:ext cx="1051560" cy="914400"/>
          </a:xfrm>
          <a:prstGeom prst="rect">
            <a:avLst/>
          </a:prstGeom>
          <a:noFill/>
          <a:ln/>
        </p:spPr>
        <p:txBody>
          <a:bodyPr wrap="square" rtlCol="0" anchor="ctr"/>
          <a:lstStyle/>
          <a:p>
            <a:pPr marL="0" indent="0" algn="ctr">
              <a:buNone/>
            </a:pPr>
            <a:r>
              <a:rPr lang="en-US" sz="750" dirty="0">
                <a:solidFill>
                  <a:srgbClr val="FFFFFF"/>
                </a:solidFill>
                <a:latin typeface="Calibri" pitchFamily="34" charset="0"/>
                <a:ea typeface="Calibri" pitchFamily="34" charset="-122"/>
                <a:cs typeface="Calibri" pitchFamily="34" charset="-120"/>
              </a:rPr>
              <a:t>Conclusion &amp;</a:t>
            </a:r>
            <a:endParaRPr lang="en-US" sz="750" dirty="0"/>
          </a:p>
          <a:p>
            <a:pPr marL="0" indent="0" algn="ctr">
              <a:buNone/>
            </a:pPr>
            <a:r>
              <a:rPr lang="en-US" sz="750" dirty="0">
                <a:solidFill>
                  <a:srgbClr val="FFFFFF"/>
                </a:solidFill>
                <a:latin typeface="Calibri" pitchFamily="34" charset="0"/>
                <a:ea typeface="Calibri" pitchFamily="34" charset="-122"/>
                <a:cs typeface="Calibri" pitchFamily="34" charset="-120"/>
              </a:rPr>
              <a:t>References</a:t>
            </a:r>
            <a:endParaRPr lang="en-US" sz="7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EEF8F7"/>
        </a:solidFill>
        <a:effectLst/>
      </p:bgPr>
    </p:bg>
    <p:spTree>
      <p:nvGrpSpPr>
        <p:cNvPr id="1" name=""/>
        <p:cNvGrpSpPr/>
        <p:nvPr/>
      </p:nvGrpSpPr>
      <p:grpSpPr>
        <a:xfrm>
          <a:off x="0" y="0"/>
          <a:ext cx="0" cy="0"/>
          <a:chOff x="0" y="0"/>
          <a:chExt cx="0" cy="0"/>
        </a:xfrm>
      </p:grpSpPr>
      <p:sp>
        <p:nvSpPr>
          <p:cNvPr id="2" name="Shape 0"/>
          <p:cNvSpPr/>
          <p:nvPr/>
        </p:nvSpPr>
        <p:spPr>
          <a:xfrm>
            <a:off x="0" y="0"/>
            <a:ext cx="9144000" cy="585216"/>
          </a:xfrm>
          <a:prstGeom prst="rect">
            <a:avLst/>
          </a:prstGeom>
          <a:solidFill>
            <a:srgbClr val="0B3D4E"/>
          </a:solidFill>
          <a:ln w="12700">
            <a:solidFill>
              <a:srgbClr val="0B3D4E"/>
            </a:solidFill>
            <a:prstDash val="solid"/>
          </a:ln>
        </p:spPr>
        <p:txBody>
          <a:bodyPr/>
          <a:lstStyle/>
          <a:p>
            <a:endParaRPr lang="en-GB"/>
          </a:p>
        </p:txBody>
      </p:sp>
      <p:sp>
        <p:nvSpPr>
          <p:cNvPr id="3" name="Text 1"/>
          <p:cNvSpPr/>
          <p:nvPr/>
        </p:nvSpPr>
        <p:spPr>
          <a:xfrm>
            <a:off x="365760" y="36576"/>
            <a:ext cx="8412480" cy="548640"/>
          </a:xfrm>
          <a:prstGeom prst="rect">
            <a:avLst/>
          </a:prstGeom>
          <a:noFill/>
          <a:ln/>
        </p:spPr>
        <p:txBody>
          <a:bodyPr wrap="square" rtlCol="0" anchor="ctr"/>
          <a:lstStyle/>
          <a:p>
            <a:pPr marL="0" indent="0" algn="ctr">
              <a:buNone/>
            </a:pPr>
            <a:r>
              <a:rPr lang="en-US" sz="1200" b="1" dirty="0">
                <a:solidFill>
                  <a:srgbClr val="FFFFFF"/>
                </a:solidFill>
                <a:latin typeface="Arial" panose="020B0604020202020204" pitchFamily="34" charset="0"/>
                <a:ea typeface="Cambria" pitchFamily="34" charset="-122"/>
                <a:cs typeface="Arial" panose="020B0604020202020204" pitchFamily="34" charset="0"/>
              </a:rPr>
              <a:t>Introduction: Defining Health, Wellbeing &amp; Sustainable Development</a:t>
            </a:r>
            <a:endParaRPr lang="en-US" sz="1200" dirty="0">
              <a:latin typeface="Arial" panose="020B0604020202020204" pitchFamily="34" charset="0"/>
              <a:cs typeface="Arial" panose="020B0604020202020204" pitchFamily="34" charset="0"/>
            </a:endParaRPr>
          </a:p>
        </p:txBody>
      </p:sp>
      <p:sp>
        <p:nvSpPr>
          <p:cNvPr id="4" name="Text 2"/>
          <p:cNvSpPr/>
          <p:nvPr/>
        </p:nvSpPr>
        <p:spPr>
          <a:xfrm>
            <a:off x="365760" y="585216"/>
            <a:ext cx="8412480" cy="292608"/>
          </a:xfrm>
          <a:prstGeom prst="rect">
            <a:avLst/>
          </a:prstGeom>
          <a:noFill/>
          <a:ln/>
        </p:spPr>
        <p:txBody>
          <a:bodyPr wrap="square" rtlCol="0" anchor="ctr"/>
          <a:lstStyle/>
          <a:p>
            <a:pPr marL="0" indent="0">
              <a:buNone/>
            </a:pPr>
            <a:endParaRPr lang="en-US" sz="1200" dirty="0"/>
          </a:p>
        </p:txBody>
      </p:sp>
      <p:sp>
        <p:nvSpPr>
          <p:cNvPr id="5" name="Shape 3"/>
          <p:cNvSpPr/>
          <p:nvPr/>
        </p:nvSpPr>
        <p:spPr>
          <a:xfrm>
            <a:off x="256032" y="745724"/>
            <a:ext cx="2798064" cy="4128028"/>
          </a:xfrm>
          <a:prstGeom prst="roundRect">
            <a:avLst>
              <a:gd name="adj" fmla="val 3268"/>
            </a:avLst>
          </a:prstGeom>
          <a:solidFill>
            <a:srgbClr val="E3F4F6"/>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6" name="Text 4"/>
          <p:cNvSpPr/>
          <p:nvPr/>
        </p:nvSpPr>
        <p:spPr>
          <a:xfrm>
            <a:off x="365760" y="877824"/>
            <a:ext cx="2578608" cy="402336"/>
          </a:xfrm>
          <a:prstGeom prst="rect">
            <a:avLst/>
          </a:prstGeom>
          <a:noFill/>
          <a:ln/>
        </p:spPr>
        <p:txBody>
          <a:bodyPr wrap="square" rtlCol="0" anchor="ctr"/>
          <a:lstStyle/>
          <a:p>
            <a:pPr marL="0" indent="0" algn="ctr">
              <a:buNone/>
            </a:pPr>
            <a:r>
              <a:rPr lang="en-US" sz="1200" b="1" dirty="0">
                <a:solidFill>
                  <a:srgbClr val="0B3D4E"/>
                </a:solidFill>
                <a:latin typeface="Cambria" pitchFamily="34" charset="0"/>
                <a:ea typeface="Cambria" pitchFamily="34" charset="-122"/>
                <a:cs typeface="Cambria" pitchFamily="34" charset="-120"/>
              </a:rPr>
              <a:t>Health</a:t>
            </a:r>
            <a:endParaRPr lang="en-US" sz="1200" dirty="0"/>
          </a:p>
        </p:txBody>
      </p:sp>
      <p:sp>
        <p:nvSpPr>
          <p:cNvPr id="7" name="Shape 5"/>
          <p:cNvSpPr/>
          <p:nvPr/>
        </p:nvSpPr>
        <p:spPr>
          <a:xfrm>
            <a:off x="1078992" y="1572768"/>
            <a:ext cx="1152144" cy="27432"/>
          </a:xfrm>
          <a:prstGeom prst="rect">
            <a:avLst/>
          </a:prstGeom>
          <a:solidFill>
            <a:srgbClr val="028090"/>
          </a:solidFill>
          <a:ln w="12700">
            <a:solidFill>
              <a:srgbClr val="028090"/>
            </a:solidFill>
            <a:prstDash val="solid"/>
          </a:ln>
        </p:spPr>
        <p:txBody>
          <a:bodyPr/>
          <a:lstStyle/>
          <a:p>
            <a:endParaRPr lang="en-GB"/>
          </a:p>
        </p:txBody>
      </p:sp>
      <p:sp>
        <p:nvSpPr>
          <p:cNvPr id="8" name="Text 6"/>
          <p:cNvSpPr/>
          <p:nvPr/>
        </p:nvSpPr>
        <p:spPr>
          <a:xfrm>
            <a:off x="384048" y="1843004"/>
            <a:ext cx="2542032" cy="1543602"/>
          </a:xfrm>
          <a:prstGeom prst="rect">
            <a:avLst/>
          </a:prstGeom>
          <a:noFill/>
          <a:ln/>
        </p:spPr>
        <p:txBody>
          <a:bodyPr wrap="square" rtlCol="0" anchor="ctr"/>
          <a:lstStyle/>
          <a:p>
            <a:pPr marL="0" indent="0">
              <a:buNone/>
            </a:pPr>
            <a:r>
              <a:rPr lang="en-US" sz="1200" dirty="0">
                <a:solidFill>
                  <a:srgbClr val="1A2E35"/>
                </a:solidFill>
                <a:latin typeface="Calibri" pitchFamily="34" charset="0"/>
                <a:ea typeface="Calibri" pitchFamily="34" charset="-122"/>
                <a:cs typeface="Calibri" pitchFamily="34" charset="-120"/>
              </a:rPr>
              <a:t>WHO (1948, p.1): health is </a:t>
            </a:r>
            <a:r>
              <a:rPr lang="en-US" sz="1200" i="1" dirty="0">
                <a:solidFill>
                  <a:srgbClr val="1A2E35"/>
                </a:solidFill>
                <a:latin typeface="Calibri" pitchFamily="34" charset="0"/>
                <a:ea typeface="Calibri" pitchFamily="34" charset="-122"/>
                <a:cs typeface="Calibri" pitchFamily="34" charset="-120"/>
              </a:rPr>
              <a:t>'a state of complete physical, mental and social wellbeing'</a:t>
            </a:r>
            <a:r>
              <a:rPr lang="en-US" sz="1200" dirty="0">
                <a:solidFill>
                  <a:srgbClr val="1A2E35"/>
                </a:solidFill>
                <a:latin typeface="Calibri" pitchFamily="34" charset="0"/>
                <a:ea typeface="Calibri" pitchFamily="34" charset="-122"/>
                <a:cs typeface="Calibri" pitchFamily="34" charset="-120"/>
              </a:rPr>
              <a:t> not merely the absence of disease.</a:t>
            </a:r>
            <a:endParaRPr lang="en-US" sz="1200" dirty="0"/>
          </a:p>
        </p:txBody>
      </p:sp>
      <p:sp>
        <p:nvSpPr>
          <p:cNvPr id="9" name="Text 7"/>
          <p:cNvSpPr/>
          <p:nvPr/>
        </p:nvSpPr>
        <p:spPr>
          <a:xfrm>
            <a:off x="384048" y="3241964"/>
            <a:ext cx="2542032" cy="927700"/>
          </a:xfrm>
          <a:prstGeom prst="rect">
            <a:avLst/>
          </a:prstGeom>
          <a:noFill/>
          <a:ln/>
        </p:spPr>
        <p:txBody>
          <a:bodyPr wrap="square" rtlCol="0" anchor="ctr"/>
          <a:lstStyle/>
          <a:p>
            <a:pPr marL="0" indent="0">
              <a:buNone/>
            </a:pPr>
            <a:r>
              <a:rPr lang="en-US" sz="1200" dirty="0">
                <a:solidFill>
                  <a:srgbClr val="1A2E35"/>
                </a:solidFill>
                <a:latin typeface="Calibri" pitchFamily="34" charset="0"/>
                <a:ea typeface="Calibri" pitchFamily="34" charset="-122"/>
                <a:cs typeface="Calibri" pitchFamily="34" charset="-120"/>
              </a:rPr>
              <a:t>Three dimensions: physical, mental, social</a:t>
            </a:r>
            <a:endParaRPr lang="en-US" sz="1200" dirty="0"/>
          </a:p>
        </p:txBody>
      </p:sp>
      <p:sp>
        <p:nvSpPr>
          <p:cNvPr id="10" name="Text 8"/>
          <p:cNvSpPr/>
          <p:nvPr/>
        </p:nvSpPr>
        <p:spPr>
          <a:xfrm>
            <a:off x="384048" y="4005072"/>
            <a:ext cx="2542032" cy="783058"/>
          </a:xfrm>
          <a:prstGeom prst="rect">
            <a:avLst/>
          </a:prstGeom>
          <a:noFill/>
          <a:ln/>
        </p:spPr>
        <p:txBody>
          <a:bodyPr wrap="square" rtlCol="0" anchor="ctr"/>
          <a:lstStyle/>
          <a:p>
            <a:pPr marL="0" indent="0">
              <a:buNone/>
            </a:pPr>
            <a:r>
              <a:rPr lang="en-US" sz="1200" dirty="0">
                <a:solidFill>
                  <a:srgbClr val="1A2E35"/>
                </a:solidFill>
                <a:latin typeface="Calibri" pitchFamily="34" charset="0"/>
                <a:ea typeface="Calibri" pitchFamily="34" charset="-122"/>
                <a:cs typeface="Calibri" pitchFamily="34" charset="-120"/>
              </a:rPr>
              <a:t>Shift from biomedical → biopsychosocial understanding</a:t>
            </a:r>
            <a:r>
              <a:rPr lang="en-US" sz="1200" i="1" dirty="0">
                <a:solidFill>
                  <a:srgbClr val="5E8A96"/>
                </a:solidFill>
                <a:latin typeface="Calibri" pitchFamily="34" charset="0"/>
                <a:ea typeface="Calibri" pitchFamily="34" charset="-122"/>
                <a:cs typeface="Calibri" pitchFamily="34" charset="-120"/>
              </a:rPr>
              <a:t> (WHO, 2021).</a:t>
            </a:r>
            <a:endParaRPr lang="en-US" sz="1200" dirty="0"/>
          </a:p>
        </p:txBody>
      </p:sp>
      <p:sp>
        <p:nvSpPr>
          <p:cNvPr id="11" name="Shape 9"/>
          <p:cNvSpPr/>
          <p:nvPr/>
        </p:nvSpPr>
        <p:spPr>
          <a:xfrm>
            <a:off x="3200400" y="718292"/>
            <a:ext cx="2798064" cy="4128028"/>
          </a:xfrm>
          <a:prstGeom prst="roundRect">
            <a:avLst>
              <a:gd name="adj" fmla="val 3268"/>
            </a:avLst>
          </a:prstGeom>
          <a:solidFill>
            <a:srgbClr val="E8F5EE"/>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12" name="Text 10"/>
          <p:cNvSpPr/>
          <p:nvPr/>
        </p:nvSpPr>
        <p:spPr>
          <a:xfrm>
            <a:off x="3310128" y="745724"/>
            <a:ext cx="2578608" cy="534436"/>
          </a:xfrm>
          <a:prstGeom prst="rect">
            <a:avLst/>
          </a:prstGeom>
          <a:noFill/>
          <a:ln/>
        </p:spPr>
        <p:txBody>
          <a:bodyPr wrap="square" rtlCol="0" anchor="ctr"/>
          <a:lstStyle/>
          <a:p>
            <a:pPr marL="0" indent="0" algn="ctr">
              <a:buNone/>
            </a:pPr>
            <a:r>
              <a:rPr lang="en-US" sz="1200" b="1" dirty="0">
                <a:solidFill>
                  <a:srgbClr val="0B3D4E"/>
                </a:solidFill>
                <a:latin typeface="Cambria" pitchFamily="34" charset="0"/>
                <a:ea typeface="Cambria" pitchFamily="34" charset="-122"/>
                <a:cs typeface="Cambria" pitchFamily="34" charset="-120"/>
              </a:rPr>
              <a:t> Wellbeing</a:t>
            </a:r>
            <a:endParaRPr lang="en-US" sz="1200" dirty="0"/>
          </a:p>
        </p:txBody>
      </p:sp>
      <p:sp>
        <p:nvSpPr>
          <p:cNvPr id="13" name="Shape 11"/>
          <p:cNvSpPr/>
          <p:nvPr/>
        </p:nvSpPr>
        <p:spPr>
          <a:xfrm>
            <a:off x="4023360" y="1572768"/>
            <a:ext cx="1152144" cy="27432"/>
          </a:xfrm>
          <a:prstGeom prst="rect">
            <a:avLst/>
          </a:prstGeom>
          <a:solidFill>
            <a:srgbClr val="028090"/>
          </a:solidFill>
          <a:ln w="12700">
            <a:solidFill>
              <a:srgbClr val="028090"/>
            </a:solidFill>
            <a:prstDash val="solid"/>
          </a:ln>
        </p:spPr>
        <p:txBody>
          <a:bodyPr/>
          <a:lstStyle/>
          <a:p>
            <a:endParaRPr lang="en-GB"/>
          </a:p>
        </p:txBody>
      </p:sp>
      <p:sp>
        <p:nvSpPr>
          <p:cNvPr id="14" name="Text 12"/>
          <p:cNvSpPr/>
          <p:nvPr/>
        </p:nvSpPr>
        <p:spPr>
          <a:xfrm>
            <a:off x="3328416" y="2103120"/>
            <a:ext cx="2542032" cy="841248"/>
          </a:xfrm>
          <a:prstGeom prst="rect">
            <a:avLst/>
          </a:prstGeom>
          <a:noFill/>
          <a:ln/>
        </p:spPr>
        <p:txBody>
          <a:bodyPr wrap="square" rtlCol="0" anchor="ctr"/>
          <a:lstStyle/>
          <a:p>
            <a:pPr marL="0" indent="0">
              <a:buNone/>
            </a:pPr>
            <a:r>
              <a:rPr lang="en-US" sz="1200" dirty="0">
                <a:solidFill>
                  <a:srgbClr val="1A2E35"/>
                </a:solidFill>
                <a:latin typeface="Calibri" pitchFamily="34" charset="0"/>
                <a:ea typeface="Calibri" pitchFamily="34" charset="-122"/>
                <a:cs typeface="Calibri" pitchFamily="34" charset="-120"/>
              </a:rPr>
              <a:t>Holistic construct: physical, mental, emotional, social, spiritual dimensions</a:t>
            </a:r>
            <a:endParaRPr lang="en-US" sz="1200" dirty="0"/>
          </a:p>
        </p:txBody>
      </p:sp>
      <p:sp>
        <p:nvSpPr>
          <p:cNvPr id="15" name="Text 13"/>
          <p:cNvSpPr/>
          <p:nvPr/>
        </p:nvSpPr>
        <p:spPr>
          <a:xfrm>
            <a:off x="3328416" y="2944368"/>
            <a:ext cx="2542032" cy="548640"/>
          </a:xfrm>
          <a:prstGeom prst="rect">
            <a:avLst/>
          </a:prstGeom>
          <a:noFill/>
          <a:ln/>
        </p:spPr>
        <p:txBody>
          <a:bodyPr wrap="square" rtlCol="0" anchor="ctr"/>
          <a:lstStyle/>
          <a:p>
            <a:pPr marL="0" indent="0">
              <a:buNone/>
            </a:pPr>
            <a:r>
              <a:rPr lang="en-US" sz="1200" dirty="0">
                <a:solidFill>
                  <a:srgbClr val="1A2E35"/>
                </a:solidFill>
                <a:latin typeface="Calibri" pitchFamily="34" charset="0"/>
                <a:ea typeface="Calibri" pitchFamily="34" charset="-122"/>
                <a:cs typeface="Calibri" pitchFamily="34" charset="-120"/>
              </a:rPr>
              <a:t>Subjective wellbeing: self-reported life satisfaction (ONS, 2022)</a:t>
            </a:r>
            <a:endParaRPr lang="en-US" sz="1200" dirty="0"/>
          </a:p>
        </p:txBody>
      </p:sp>
      <p:sp>
        <p:nvSpPr>
          <p:cNvPr id="16" name="Text 14"/>
          <p:cNvSpPr/>
          <p:nvPr/>
        </p:nvSpPr>
        <p:spPr>
          <a:xfrm>
            <a:off x="3328416" y="3493008"/>
            <a:ext cx="2542032" cy="735604"/>
          </a:xfrm>
          <a:prstGeom prst="rect">
            <a:avLst/>
          </a:prstGeom>
          <a:noFill/>
          <a:ln/>
        </p:spPr>
        <p:txBody>
          <a:bodyPr wrap="square" rtlCol="0" anchor="ctr"/>
          <a:lstStyle/>
          <a:p>
            <a:pPr marL="0" indent="0">
              <a:buNone/>
            </a:pPr>
            <a:r>
              <a:rPr lang="en-US" sz="1200" dirty="0">
                <a:solidFill>
                  <a:srgbClr val="1A2E35"/>
                </a:solidFill>
                <a:latin typeface="Calibri" pitchFamily="34" charset="0"/>
                <a:ea typeface="Calibri" pitchFamily="34" charset="-122"/>
                <a:cs typeface="Calibri" pitchFamily="34" charset="-120"/>
              </a:rPr>
              <a:t>Objective wellbeing: measurable indicators  income, education, health access (ONS, 2022)</a:t>
            </a:r>
            <a:endParaRPr lang="en-US" sz="1200" dirty="0"/>
          </a:p>
        </p:txBody>
      </p:sp>
      <p:sp>
        <p:nvSpPr>
          <p:cNvPr id="17" name="Text 15"/>
          <p:cNvSpPr/>
          <p:nvPr/>
        </p:nvSpPr>
        <p:spPr>
          <a:xfrm>
            <a:off x="3328416" y="4169664"/>
            <a:ext cx="2542032" cy="676656"/>
          </a:xfrm>
          <a:prstGeom prst="rect">
            <a:avLst/>
          </a:prstGeom>
          <a:noFill/>
          <a:ln/>
        </p:spPr>
        <p:txBody>
          <a:bodyPr wrap="square" rtlCol="0" anchor="ctr"/>
          <a:lstStyle/>
          <a:p>
            <a:pPr marL="0" indent="0">
              <a:buNone/>
            </a:pPr>
            <a:r>
              <a:rPr lang="en-US" sz="1200" dirty="0">
                <a:solidFill>
                  <a:srgbClr val="1A2E35"/>
                </a:solidFill>
                <a:latin typeface="Calibri" pitchFamily="34" charset="0"/>
                <a:ea typeface="Calibri" pitchFamily="34" charset="-122"/>
                <a:cs typeface="Calibri" pitchFamily="34" charset="-120"/>
              </a:rPr>
              <a:t>Cannot address one dimension in isolation</a:t>
            </a:r>
            <a:r>
              <a:rPr lang="en-US" sz="1200" i="1" dirty="0">
                <a:solidFill>
                  <a:srgbClr val="5E8A96"/>
                </a:solidFill>
                <a:latin typeface="Calibri" pitchFamily="34" charset="0"/>
                <a:ea typeface="Calibri" pitchFamily="34" charset="-122"/>
                <a:cs typeface="Calibri" pitchFamily="34" charset="-120"/>
              </a:rPr>
              <a:t> (King's Fund, 2022).</a:t>
            </a:r>
            <a:endParaRPr lang="en-US" sz="1200" dirty="0"/>
          </a:p>
        </p:txBody>
      </p:sp>
      <p:sp>
        <p:nvSpPr>
          <p:cNvPr id="18" name="Shape 16"/>
          <p:cNvSpPr/>
          <p:nvPr/>
        </p:nvSpPr>
        <p:spPr>
          <a:xfrm>
            <a:off x="6144768" y="718292"/>
            <a:ext cx="2798064" cy="4128028"/>
          </a:xfrm>
          <a:prstGeom prst="roundRect">
            <a:avLst>
              <a:gd name="adj" fmla="val 3268"/>
            </a:avLst>
          </a:prstGeom>
          <a:solidFill>
            <a:srgbClr val="FFF8EC"/>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19" name="Text 17"/>
          <p:cNvSpPr/>
          <p:nvPr/>
        </p:nvSpPr>
        <p:spPr>
          <a:xfrm>
            <a:off x="6254496" y="745724"/>
            <a:ext cx="2578608" cy="475488"/>
          </a:xfrm>
          <a:prstGeom prst="rect">
            <a:avLst/>
          </a:prstGeom>
          <a:noFill/>
          <a:ln/>
        </p:spPr>
        <p:txBody>
          <a:bodyPr wrap="square" rtlCol="0" anchor="ctr"/>
          <a:lstStyle/>
          <a:p>
            <a:pPr marL="0" indent="0" algn="ctr">
              <a:buNone/>
            </a:pPr>
            <a:r>
              <a:rPr lang="en-US" sz="1200" b="1" dirty="0">
                <a:solidFill>
                  <a:srgbClr val="0B3D4E"/>
                </a:solidFill>
                <a:latin typeface="Cambria" pitchFamily="34" charset="0"/>
                <a:ea typeface="Cambria" pitchFamily="34" charset="-122"/>
                <a:cs typeface="Cambria" pitchFamily="34" charset="-120"/>
              </a:rPr>
              <a:t>Sustainable Development</a:t>
            </a:r>
            <a:endParaRPr lang="en-US" sz="1200" dirty="0"/>
          </a:p>
        </p:txBody>
      </p:sp>
      <p:sp>
        <p:nvSpPr>
          <p:cNvPr id="20" name="Shape 18"/>
          <p:cNvSpPr/>
          <p:nvPr/>
        </p:nvSpPr>
        <p:spPr>
          <a:xfrm>
            <a:off x="6967728" y="1572768"/>
            <a:ext cx="1152144" cy="27432"/>
          </a:xfrm>
          <a:prstGeom prst="rect">
            <a:avLst/>
          </a:prstGeom>
          <a:solidFill>
            <a:srgbClr val="028090"/>
          </a:solidFill>
          <a:ln w="12700">
            <a:solidFill>
              <a:srgbClr val="028090"/>
            </a:solidFill>
            <a:prstDash val="solid"/>
          </a:ln>
        </p:spPr>
        <p:txBody>
          <a:bodyPr/>
          <a:lstStyle/>
          <a:p>
            <a:endParaRPr lang="en-GB"/>
          </a:p>
        </p:txBody>
      </p:sp>
      <p:sp>
        <p:nvSpPr>
          <p:cNvPr id="21" name="Text 19"/>
          <p:cNvSpPr/>
          <p:nvPr/>
        </p:nvSpPr>
        <p:spPr>
          <a:xfrm>
            <a:off x="6272784" y="1979188"/>
            <a:ext cx="2542032" cy="965180"/>
          </a:xfrm>
          <a:prstGeom prst="rect">
            <a:avLst/>
          </a:prstGeom>
          <a:noFill/>
          <a:ln/>
        </p:spPr>
        <p:txBody>
          <a:bodyPr wrap="square" rtlCol="0" anchor="ctr"/>
          <a:lstStyle/>
          <a:p>
            <a:pPr marL="0" indent="0">
              <a:buNone/>
            </a:pPr>
            <a:r>
              <a:rPr lang="en-US" sz="1200" dirty="0">
                <a:solidFill>
                  <a:srgbClr val="1A2E35"/>
                </a:solidFill>
                <a:latin typeface="Calibri" pitchFamily="34" charset="0"/>
                <a:ea typeface="Calibri" pitchFamily="34" charset="-122"/>
                <a:cs typeface="Calibri" pitchFamily="34" charset="-120"/>
              </a:rPr>
              <a:t>WHO (2021, p.1): </a:t>
            </a:r>
            <a:r>
              <a:rPr lang="en-US" sz="1200" i="1" dirty="0">
                <a:solidFill>
                  <a:srgbClr val="1A2E35"/>
                </a:solidFill>
                <a:latin typeface="Calibri" pitchFamily="34" charset="0"/>
                <a:ea typeface="Calibri" pitchFamily="34" charset="-122"/>
                <a:cs typeface="Calibri" pitchFamily="34" charset="-120"/>
              </a:rPr>
              <a:t>'health policies must be designed to ensure current and future generations can live healthy lives'</a:t>
            </a:r>
            <a:endParaRPr lang="en-US" sz="1200" dirty="0"/>
          </a:p>
        </p:txBody>
      </p:sp>
      <p:sp>
        <p:nvSpPr>
          <p:cNvPr id="22" name="Text 20"/>
          <p:cNvSpPr/>
          <p:nvPr/>
        </p:nvSpPr>
        <p:spPr>
          <a:xfrm>
            <a:off x="6272784" y="2885420"/>
            <a:ext cx="2542032" cy="616732"/>
          </a:xfrm>
          <a:prstGeom prst="rect">
            <a:avLst/>
          </a:prstGeom>
          <a:noFill/>
          <a:ln/>
        </p:spPr>
        <p:txBody>
          <a:bodyPr wrap="square" rtlCol="0" anchor="ctr"/>
          <a:lstStyle/>
          <a:p>
            <a:pPr marL="0" indent="0">
              <a:buNone/>
            </a:pPr>
            <a:r>
              <a:rPr lang="en-US" sz="1200" dirty="0">
                <a:solidFill>
                  <a:srgbClr val="1A2E35"/>
                </a:solidFill>
                <a:latin typeface="Calibri" pitchFamily="34" charset="0"/>
                <a:ea typeface="Calibri" pitchFamily="34" charset="-122"/>
                <a:cs typeface="Calibri" pitchFamily="34" charset="-120"/>
              </a:rPr>
              <a:t>Three pillars: economic, social, environmental</a:t>
            </a:r>
            <a:endParaRPr lang="en-US" sz="1200" dirty="0"/>
          </a:p>
        </p:txBody>
      </p:sp>
      <p:sp>
        <p:nvSpPr>
          <p:cNvPr id="23" name="Text 21"/>
          <p:cNvSpPr/>
          <p:nvPr/>
        </p:nvSpPr>
        <p:spPr>
          <a:xfrm>
            <a:off x="6272784" y="3461492"/>
            <a:ext cx="2542032" cy="484632"/>
          </a:xfrm>
          <a:prstGeom prst="rect">
            <a:avLst/>
          </a:prstGeom>
          <a:noFill/>
          <a:ln/>
        </p:spPr>
        <p:txBody>
          <a:bodyPr wrap="square" rtlCol="0" anchor="ctr"/>
          <a:lstStyle/>
          <a:p>
            <a:pPr marL="0" indent="0">
              <a:buNone/>
            </a:pPr>
            <a:r>
              <a:rPr lang="en-US" sz="1200" dirty="0">
                <a:solidFill>
                  <a:srgbClr val="1A2E35"/>
                </a:solidFill>
                <a:latin typeface="Calibri" pitchFamily="34" charset="0"/>
                <a:ea typeface="Calibri" pitchFamily="34" charset="-122"/>
                <a:cs typeface="Calibri" pitchFamily="34" charset="-120"/>
              </a:rPr>
              <a:t>WHO 'Health in All Policies' framework (WHO, 2013)</a:t>
            </a:r>
            <a:endParaRPr lang="en-US" sz="1200" dirty="0"/>
          </a:p>
        </p:txBody>
      </p:sp>
      <p:sp>
        <p:nvSpPr>
          <p:cNvPr id="24" name="Text 22"/>
          <p:cNvSpPr/>
          <p:nvPr/>
        </p:nvSpPr>
        <p:spPr>
          <a:xfrm>
            <a:off x="6272784" y="3675888"/>
            <a:ext cx="2542032" cy="1170432"/>
          </a:xfrm>
          <a:prstGeom prst="rect">
            <a:avLst/>
          </a:prstGeom>
          <a:noFill/>
          <a:ln/>
        </p:spPr>
        <p:txBody>
          <a:bodyPr wrap="square" rtlCol="0" anchor="ctr"/>
          <a:lstStyle/>
          <a:p>
            <a:pPr marL="0" indent="0">
              <a:buNone/>
            </a:pPr>
            <a:r>
              <a:rPr lang="en-US" sz="1200" dirty="0">
                <a:solidFill>
                  <a:srgbClr val="1A2E35"/>
                </a:solidFill>
                <a:latin typeface="Calibri" pitchFamily="34" charset="0"/>
                <a:ea typeface="Calibri" pitchFamily="34" charset="-122"/>
                <a:cs typeface="Calibri" pitchFamily="34" charset="-120"/>
              </a:rPr>
              <a:t>Embedded in the UN's 17 Sustainable Development Goals</a:t>
            </a:r>
            <a:r>
              <a:rPr lang="en-US" sz="1200" i="1" dirty="0">
                <a:solidFill>
                  <a:srgbClr val="5E8A96"/>
                </a:solidFill>
                <a:latin typeface="Calibri" pitchFamily="34" charset="0"/>
                <a:ea typeface="Calibri" pitchFamily="34" charset="-122"/>
                <a:cs typeface="Calibri" pitchFamily="34" charset="-120"/>
              </a:rPr>
              <a:t> (UN, 2015)</a:t>
            </a:r>
            <a:endParaRPr lang="en-US" sz="1200" dirty="0"/>
          </a:p>
        </p:txBody>
      </p:sp>
      <p:sp>
        <p:nvSpPr>
          <p:cNvPr id="25" name="Text 23"/>
          <p:cNvSpPr/>
          <p:nvPr/>
        </p:nvSpPr>
        <p:spPr>
          <a:xfrm>
            <a:off x="256032" y="4864608"/>
            <a:ext cx="8631936" cy="182880"/>
          </a:xfrm>
          <a:prstGeom prst="rect">
            <a:avLst/>
          </a:prstGeom>
          <a:noFill/>
          <a:ln/>
        </p:spPr>
        <p:txBody>
          <a:bodyPr wrap="square" rtlCol="0" anchor="ctr"/>
          <a:lstStyle/>
          <a:p>
            <a:pPr marL="0" indent="0" algn="ctr">
              <a:buNone/>
            </a:pPr>
            <a:r>
              <a:rPr lang="en-US" sz="1200" i="1" dirty="0">
                <a:solidFill>
                  <a:srgbClr val="5E8A96"/>
                </a:solidFill>
                <a:latin typeface="Calibri" pitchFamily="34" charset="0"/>
                <a:ea typeface="Calibri" pitchFamily="34" charset="-122"/>
                <a:cs typeface="Calibri" pitchFamily="34" charset="-120"/>
              </a:rPr>
              <a:t>These three concepts are deeply intertwined — the NHS Delivery Plan (2022) treats them as inseparable pillars of modern service design.</a:t>
            </a:r>
            <a:endParaRPr lang="en-US" sz="1200" dirty="0"/>
          </a:p>
        </p:txBody>
      </p:sp>
      <p:pic>
        <p:nvPicPr>
          <p:cNvPr id="33" name="Picture 32" descr="Hands holding heart">
            <a:extLst>
              <a:ext uri="{FF2B5EF4-FFF2-40B4-BE49-F238E27FC236}">
                <a16:creationId xmlns:a16="http://schemas.microsoft.com/office/drawing/2014/main" id="{39362C5D-29AC-F0C5-CF49-D3039F3C79C8}"/>
              </a:ext>
            </a:extLst>
          </p:cNvPr>
          <p:cNvPicPr>
            <a:picLocks noChangeAspect="1"/>
          </p:cNvPicPr>
          <p:nvPr/>
        </p:nvPicPr>
        <p:blipFill>
          <a:blip r:embed="rId3"/>
          <a:stretch>
            <a:fillRect/>
          </a:stretch>
        </p:blipFill>
        <p:spPr>
          <a:xfrm>
            <a:off x="727519" y="1305306"/>
            <a:ext cx="1855089" cy="706374"/>
          </a:xfrm>
          <a:prstGeom prst="rect">
            <a:avLst/>
          </a:prstGeom>
        </p:spPr>
      </p:pic>
      <p:pic>
        <p:nvPicPr>
          <p:cNvPr id="35" name="Picture 34" descr="Stethoscope on green background">
            <a:extLst>
              <a:ext uri="{FF2B5EF4-FFF2-40B4-BE49-F238E27FC236}">
                <a16:creationId xmlns:a16="http://schemas.microsoft.com/office/drawing/2014/main" id="{CC7A61B5-95FC-ECF1-BAD0-90E62F94770F}"/>
              </a:ext>
            </a:extLst>
          </p:cNvPr>
          <p:cNvPicPr>
            <a:picLocks noChangeAspect="1"/>
          </p:cNvPicPr>
          <p:nvPr/>
        </p:nvPicPr>
        <p:blipFill>
          <a:blip r:embed="rId4"/>
          <a:stretch>
            <a:fillRect/>
          </a:stretch>
        </p:blipFill>
        <p:spPr>
          <a:xfrm>
            <a:off x="3501656" y="1221212"/>
            <a:ext cx="2140687" cy="753892"/>
          </a:xfrm>
          <a:prstGeom prst="rect">
            <a:avLst/>
          </a:prstGeom>
        </p:spPr>
      </p:pic>
      <p:pic>
        <p:nvPicPr>
          <p:cNvPr id="37" name="Picture 36" descr="Aerial shots of a colourful field">
            <a:extLst>
              <a:ext uri="{FF2B5EF4-FFF2-40B4-BE49-F238E27FC236}">
                <a16:creationId xmlns:a16="http://schemas.microsoft.com/office/drawing/2014/main" id="{2204F13A-D433-B649-676D-265644BCA29E}"/>
              </a:ext>
            </a:extLst>
          </p:cNvPr>
          <p:cNvPicPr>
            <a:picLocks noChangeAspect="1"/>
          </p:cNvPicPr>
          <p:nvPr/>
        </p:nvPicPr>
        <p:blipFill>
          <a:blip r:embed="rId5"/>
          <a:stretch>
            <a:fillRect/>
          </a:stretch>
        </p:blipFill>
        <p:spPr>
          <a:xfrm>
            <a:off x="6651193" y="1197376"/>
            <a:ext cx="1765288" cy="781812"/>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EEF8F7"/>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B3D4E"/>
          </a:solidFill>
          <a:ln w="12700">
            <a:solidFill>
              <a:srgbClr val="0B3D4E"/>
            </a:solidFill>
            <a:prstDash val="solid"/>
          </a:ln>
        </p:spPr>
        <p:txBody>
          <a:bodyPr/>
          <a:lstStyle/>
          <a:p>
            <a:pPr algn="ctr"/>
            <a:endParaRPr lang="en-GB" dirty="0"/>
          </a:p>
        </p:txBody>
      </p:sp>
      <p:sp>
        <p:nvSpPr>
          <p:cNvPr id="3" name="Text 1"/>
          <p:cNvSpPr/>
          <p:nvPr/>
        </p:nvSpPr>
        <p:spPr>
          <a:xfrm>
            <a:off x="365760" y="36576"/>
            <a:ext cx="8412480" cy="548640"/>
          </a:xfrm>
          <a:prstGeom prst="rect">
            <a:avLst/>
          </a:prstGeom>
          <a:noFill/>
          <a:ln/>
        </p:spPr>
        <p:txBody>
          <a:bodyPr wrap="square"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Theoretical Models: Holistic vs Biomedical — Overview</a:t>
            </a:r>
            <a:endParaRPr lang="en-US" sz="2200" dirty="0"/>
          </a:p>
        </p:txBody>
      </p:sp>
      <p:sp>
        <p:nvSpPr>
          <p:cNvPr id="4" name="Text 2"/>
          <p:cNvSpPr/>
          <p:nvPr/>
        </p:nvSpPr>
        <p:spPr>
          <a:xfrm>
            <a:off x="365760" y="585216"/>
            <a:ext cx="8412480" cy="292608"/>
          </a:xfrm>
          <a:prstGeom prst="rect">
            <a:avLst/>
          </a:prstGeom>
          <a:noFill/>
          <a:ln/>
        </p:spPr>
        <p:txBody>
          <a:bodyPr wrap="square" rtlCol="0" anchor="ctr"/>
          <a:lstStyle/>
          <a:p>
            <a:pPr marL="0" indent="0">
              <a:buNone/>
            </a:pPr>
            <a:endParaRPr lang="en-US" sz="1000" dirty="0"/>
          </a:p>
        </p:txBody>
      </p:sp>
      <p:sp>
        <p:nvSpPr>
          <p:cNvPr id="5" name="Shape 3"/>
          <p:cNvSpPr/>
          <p:nvPr/>
        </p:nvSpPr>
        <p:spPr>
          <a:xfrm>
            <a:off x="256032" y="1051560"/>
            <a:ext cx="1920240" cy="256032"/>
          </a:xfrm>
          <a:prstGeom prst="roundRect">
            <a:avLst>
              <a:gd name="adj" fmla="val 25000"/>
            </a:avLst>
          </a:prstGeom>
          <a:solidFill>
            <a:srgbClr val="028090"/>
          </a:solidFill>
          <a:ln w="12700">
            <a:solidFill>
              <a:srgbClr val="028090"/>
            </a:solidFill>
            <a:prstDash val="solid"/>
          </a:ln>
        </p:spPr>
        <p:txBody>
          <a:bodyPr/>
          <a:lstStyle/>
          <a:p>
            <a:endParaRPr lang="en-GB"/>
          </a:p>
        </p:txBody>
      </p:sp>
      <p:sp>
        <p:nvSpPr>
          <p:cNvPr id="6" name="Text 4"/>
          <p:cNvSpPr/>
          <p:nvPr/>
        </p:nvSpPr>
        <p:spPr>
          <a:xfrm>
            <a:off x="256032" y="1051560"/>
            <a:ext cx="1920240" cy="256032"/>
          </a:xfrm>
          <a:prstGeom prst="rect">
            <a:avLst/>
          </a:prstGeom>
          <a:noFill/>
          <a:ln/>
        </p:spPr>
        <p:txBody>
          <a:bodyPr wrap="square" rtlCol="0" anchor="ctr"/>
          <a:lstStyle/>
          <a:p>
            <a:pPr marL="0" indent="0" algn="ctr">
              <a:buNone/>
            </a:pPr>
            <a:r>
              <a:rPr lang="en-US" sz="850" b="1" dirty="0">
                <a:solidFill>
                  <a:srgbClr val="FFFFFF"/>
                </a:solidFill>
                <a:latin typeface="Arial" pitchFamily="34" charset="0"/>
                <a:ea typeface="Arial" pitchFamily="34" charset="-122"/>
                <a:cs typeface="Arial" pitchFamily="34" charset="-120"/>
              </a:rPr>
              <a:t>COMPARE &amp; CONTRAST</a:t>
            </a:r>
            <a:endParaRPr lang="en-US" sz="850" dirty="0"/>
          </a:p>
        </p:txBody>
      </p:sp>
      <p:sp>
        <p:nvSpPr>
          <p:cNvPr id="7" name="Shape 5"/>
          <p:cNvSpPr/>
          <p:nvPr/>
        </p:nvSpPr>
        <p:spPr>
          <a:xfrm>
            <a:off x="256032" y="1389888"/>
            <a:ext cx="4114800" cy="475488"/>
          </a:xfrm>
          <a:prstGeom prst="roundRect">
            <a:avLst>
              <a:gd name="adj" fmla="val 19231"/>
            </a:avLst>
          </a:prstGeom>
          <a:solidFill>
            <a:srgbClr val="FDECEA"/>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8" name="Text 6"/>
          <p:cNvSpPr/>
          <p:nvPr/>
        </p:nvSpPr>
        <p:spPr>
          <a:xfrm>
            <a:off x="347472" y="1389888"/>
            <a:ext cx="3931920" cy="475488"/>
          </a:xfrm>
          <a:prstGeom prst="rect">
            <a:avLst/>
          </a:prstGeom>
          <a:noFill/>
          <a:ln/>
        </p:spPr>
        <p:txBody>
          <a:bodyPr wrap="square" rtlCol="0" anchor="ctr"/>
          <a:lstStyle/>
          <a:p>
            <a:pPr marL="0" indent="0">
              <a:buNone/>
            </a:pPr>
            <a:r>
              <a:rPr lang="en-US" sz="1400" b="1" dirty="0">
                <a:solidFill>
                  <a:srgbClr val="8B1A0A"/>
                </a:solidFill>
                <a:latin typeface="Cambria" pitchFamily="34" charset="0"/>
                <a:ea typeface="Cambria" pitchFamily="34" charset="-122"/>
                <a:cs typeface="Cambria" pitchFamily="34" charset="-120"/>
              </a:rPr>
              <a:t> Biomedical Model</a:t>
            </a:r>
            <a:endParaRPr lang="en-US" sz="1400" dirty="0"/>
          </a:p>
        </p:txBody>
      </p:sp>
      <p:sp>
        <p:nvSpPr>
          <p:cNvPr id="9" name="Shape 7"/>
          <p:cNvSpPr/>
          <p:nvPr/>
        </p:nvSpPr>
        <p:spPr>
          <a:xfrm>
            <a:off x="4773168" y="1389888"/>
            <a:ext cx="4114800" cy="475488"/>
          </a:xfrm>
          <a:prstGeom prst="roundRect">
            <a:avLst>
              <a:gd name="adj" fmla="val 19231"/>
            </a:avLst>
          </a:prstGeom>
          <a:solidFill>
            <a:srgbClr val="E3F4EE"/>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10" name="Text 8"/>
          <p:cNvSpPr/>
          <p:nvPr/>
        </p:nvSpPr>
        <p:spPr>
          <a:xfrm>
            <a:off x="4864608" y="1389888"/>
            <a:ext cx="3931920" cy="475488"/>
          </a:xfrm>
          <a:prstGeom prst="rect">
            <a:avLst/>
          </a:prstGeom>
          <a:noFill/>
          <a:ln/>
        </p:spPr>
        <p:txBody>
          <a:bodyPr wrap="square" rtlCol="0" anchor="ctr"/>
          <a:lstStyle/>
          <a:p>
            <a:pPr marL="0" indent="0">
              <a:buNone/>
            </a:pPr>
            <a:r>
              <a:rPr lang="en-US" sz="1400" b="1" dirty="0">
                <a:solidFill>
                  <a:srgbClr val="145A32"/>
                </a:solidFill>
                <a:latin typeface="Cambria" pitchFamily="34" charset="0"/>
                <a:ea typeface="Cambria" pitchFamily="34" charset="-122"/>
                <a:cs typeface="Cambria" pitchFamily="34" charset="-120"/>
              </a:rPr>
              <a:t> Holistic Model</a:t>
            </a:r>
            <a:endParaRPr lang="en-US" sz="1400" dirty="0"/>
          </a:p>
        </p:txBody>
      </p:sp>
      <p:sp>
        <p:nvSpPr>
          <p:cNvPr id="11" name="Shape 9"/>
          <p:cNvSpPr/>
          <p:nvPr/>
        </p:nvSpPr>
        <p:spPr>
          <a:xfrm>
            <a:off x="256032" y="1938528"/>
            <a:ext cx="8631936" cy="457200"/>
          </a:xfrm>
          <a:prstGeom prst="rect">
            <a:avLst/>
          </a:prstGeom>
          <a:solidFill>
            <a:srgbClr val="F7FAFA"/>
          </a:solidFill>
          <a:ln w="3810">
            <a:solidFill>
              <a:srgbClr val="DDEAEC"/>
            </a:solidFill>
            <a:prstDash val="solid"/>
          </a:ln>
        </p:spPr>
        <p:txBody>
          <a:bodyPr/>
          <a:lstStyle/>
          <a:p>
            <a:endParaRPr lang="en-GB"/>
          </a:p>
        </p:txBody>
      </p:sp>
      <p:sp>
        <p:nvSpPr>
          <p:cNvPr id="12" name="Shape 10"/>
          <p:cNvSpPr/>
          <p:nvPr/>
        </p:nvSpPr>
        <p:spPr>
          <a:xfrm>
            <a:off x="4133088" y="1938528"/>
            <a:ext cx="685800" cy="457200"/>
          </a:xfrm>
          <a:prstGeom prst="rect">
            <a:avLst/>
          </a:prstGeom>
          <a:solidFill>
            <a:srgbClr val="0B3D4E"/>
          </a:solidFill>
          <a:ln w="12700">
            <a:solidFill>
              <a:srgbClr val="0B3D4E"/>
            </a:solidFill>
            <a:prstDash val="solid"/>
          </a:ln>
        </p:spPr>
        <p:txBody>
          <a:bodyPr/>
          <a:lstStyle/>
          <a:p>
            <a:endParaRPr lang="en-GB"/>
          </a:p>
        </p:txBody>
      </p:sp>
      <p:sp>
        <p:nvSpPr>
          <p:cNvPr id="13" name="Text 11"/>
          <p:cNvSpPr/>
          <p:nvPr/>
        </p:nvSpPr>
        <p:spPr>
          <a:xfrm>
            <a:off x="4023360" y="1938528"/>
            <a:ext cx="685800" cy="457200"/>
          </a:xfrm>
          <a:prstGeom prst="rect">
            <a:avLst/>
          </a:prstGeom>
          <a:noFill/>
          <a:ln/>
        </p:spPr>
        <p:txBody>
          <a:bodyPr wrap="square" rtlCol="0" anchor="ctr"/>
          <a:lstStyle/>
          <a:p>
            <a:pPr marL="0" indent="0" algn="ctr">
              <a:buNone/>
            </a:pPr>
            <a:r>
              <a:rPr lang="en-US" sz="750" b="1" dirty="0">
                <a:solidFill>
                  <a:srgbClr val="FFFFFF"/>
                </a:solidFill>
                <a:latin typeface="Arial" pitchFamily="34" charset="0"/>
                <a:ea typeface="Arial" pitchFamily="34" charset="-122"/>
                <a:cs typeface="Arial" pitchFamily="34" charset="-120"/>
              </a:rPr>
              <a:t>Origin</a:t>
            </a:r>
            <a:endParaRPr lang="en-US" sz="750" dirty="0"/>
          </a:p>
        </p:txBody>
      </p:sp>
      <p:sp>
        <p:nvSpPr>
          <p:cNvPr id="14" name="Text 12"/>
          <p:cNvSpPr/>
          <p:nvPr/>
        </p:nvSpPr>
        <p:spPr>
          <a:xfrm>
            <a:off x="320040" y="1975104"/>
            <a:ext cx="3621024" cy="384048"/>
          </a:xfrm>
          <a:prstGeom prst="rect">
            <a:avLst/>
          </a:prstGeom>
          <a:noFill/>
          <a:ln/>
        </p:spPr>
        <p:txBody>
          <a:bodyPr wrap="square" rtlCol="0" anchor="ctr"/>
          <a:lstStyle/>
          <a:p>
            <a:pPr marL="0" indent="0">
              <a:buNone/>
            </a:pPr>
            <a:r>
              <a:rPr lang="en-US" sz="950" dirty="0">
                <a:solidFill>
                  <a:srgbClr val="1A2E35"/>
                </a:solidFill>
                <a:latin typeface="Calibri" pitchFamily="34" charset="0"/>
                <a:ea typeface="Calibri" pitchFamily="34" charset="-122"/>
                <a:cs typeface="Calibri" pitchFamily="34" charset="-120"/>
              </a:rPr>
              <a:t>Descartes &amp; germ theory (17th century)</a:t>
            </a:r>
            <a:endParaRPr lang="en-US" sz="950" dirty="0"/>
          </a:p>
        </p:txBody>
      </p:sp>
      <p:sp>
        <p:nvSpPr>
          <p:cNvPr id="15" name="Text 13"/>
          <p:cNvSpPr/>
          <p:nvPr/>
        </p:nvSpPr>
        <p:spPr>
          <a:xfrm>
            <a:off x="4791456" y="1975104"/>
            <a:ext cx="4059936" cy="384048"/>
          </a:xfrm>
          <a:prstGeom prst="rect">
            <a:avLst/>
          </a:prstGeom>
          <a:noFill/>
          <a:ln/>
        </p:spPr>
        <p:txBody>
          <a:bodyPr wrap="square" rtlCol="0" anchor="ctr"/>
          <a:lstStyle/>
          <a:p>
            <a:pPr marL="0" indent="0">
              <a:buNone/>
            </a:pPr>
            <a:r>
              <a:rPr lang="en-US" sz="950" dirty="0">
                <a:solidFill>
                  <a:srgbClr val="1A2E35"/>
                </a:solidFill>
                <a:latin typeface="Calibri" pitchFamily="34" charset="0"/>
                <a:ea typeface="Calibri" pitchFamily="34" charset="-122"/>
                <a:cs typeface="Calibri" pitchFamily="34" charset="-120"/>
              </a:rPr>
              <a:t>Ancient medicine; formalised by WHO (1948)</a:t>
            </a:r>
            <a:endParaRPr lang="en-US" sz="950" dirty="0"/>
          </a:p>
        </p:txBody>
      </p:sp>
      <p:sp>
        <p:nvSpPr>
          <p:cNvPr id="16" name="Shape 14"/>
          <p:cNvSpPr/>
          <p:nvPr/>
        </p:nvSpPr>
        <p:spPr>
          <a:xfrm>
            <a:off x="256032" y="2414016"/>
            <a:ext cx="8631936" cy="457200"/>
          </a:xfrm>
          <a:prstGeom prst="rect">
            <a:avLst/>
          </a:prstGeom>
          <a:solidFill>
            <a:srgbClr val="FFFFFF"/>
          </a:solidFill>
          <a:ln w="3810">
            <a:solidFill>
              <a:srgbClr val="DDEAEC"/>
            </a:solidFill>
            <a:prstDash val="solid"/>
          </a:ln>
        </p:spPr>
        <p:txBody>
          <a:bodyPr/>
          <a:lstStyle/>
          <a:p>
            <a:endParaRPr lang="en-GB"/>
          </a:p>
        </p:txBody>
      </p:sp>
      <p:sp>
        <p:nvSpPr>
          <p:cNvPr id="17" name="Shape 15"/>
          <p:cNvSpPr/>
          <p:nvPr/>
        </p:nvSpPr>
        <p:spPr>
          <a:xfrm>
            <a:off x="4133088" y="2414016"/>
            <a:ext cx="685800" cy="457200"/>
          </a:xfrm>
          <a:prstGeom prst="rect">
            <a:avLst/>
          </a:prstGeom>
          <a:solidFill>
            <a:srgbClr val="0B3D4E"/>
          </a:solidFill>
          <a:ln w="12700">
            <a:solidFill>
              <a:srgbClr val="0B3D4E"/>
            </a:solidFill>
            <a:prstDash val="solid"/>
          </a:ln>
        </p:spPr>
        <p:txBody>
          <a:bodyPr/>
          <a:lstStyle/>
          <a:p>
            <a:endParaRPr lang="en-GB"/>
          </a:p>
        </p:txBody>
      </p:sp>
      <p:sp>
        <p:nvSpPr>
          <p:cNvPr id="18" name="Text 16"/>
          <p:cNvSpPr/>
          <p:nvPr/>
        </p:nvSpPr>
        <p:spPr>
          <a:xfrm>
            <a:off x="4023360" y="2414016"/>
            <a:ext cx="685800" cy="457200"/>
          </a:xfrm>
          <a:prstGeom prst="rect">
            <a:avLst/>
          </a:prstGeom>
          <a:noFill/>
          <a:ln/>
        </p:spPr>
        <p:txBody>
          <a:bodyPr wrap="square" rtlCol="0" anchor="ctr"/>
          <a:lstStyle/>
          <a:p>
            <a:pPr marL="0" indent="0" algn="ctr">
              <a:buNone/>
            </a:pPr>
            <a:r>
              <a:rPr lang="en-US" sz="750" b="1" dirty="0">
                <a:solidFill>
                  <a:srgbClr val="FFFFFF"/>
                </a:solidFill>
                <a:latin typeface="Arial" pitchFamily="34" charset="0"/>
                <a:ea typeface="Arial" pitchFamily="34" charset="-122"/>
                <a:cs typeface="Arial" pitchFamily="34" charset="-120"/>
              </a:rPr>
              <a:t>Core focus</a:t>
            </a:r>
            <a:endParaRPr lang="en-US" sz="750" dirty="0"/>
          </a:p>
        </p:txBody>
      </p:sp>
      <p:sp>
        <p:nvSpPr>
          <p:cNvPr id="19" name="Text 17"/>
          <p:cNvSpPr/>
          <p:nvPr/>
        </p:nvSpPr>
        <p:spPr>
          <a:xfrm>
            <a:off x="320040" y="2450592"/>
            <a:ext cx="3621024" cy="384048"/>
          </a:xfrm>
          <a:prstGeom prst="rect">
            <a:avLst/>
          </a:prstGeom>
          <a:noFill/>
          <a:ln/>
        </p:spPr>
        <p:txBody>
          <a:bodyPr wrap="square" rtlCol="0" anchor="ctr"/>
          <a:lstStyle/>
          <a:p>
            <a:pPr marL="0" indent="0">
              <a:buNone/>
            </a:pPr>
            <a:r>
              <a:rPr lang="en-US" sz="950" dirty="0">
                <a:solidFill>
                  <a:srgbClr val="1A2E35"/>
                </a:solidFill>
                <a:latin typeface="Calibri" pitchFamily="34" charset="0"/>
                <a:ea typeface="Calibri" pitchFamily="34" charset="-122"/>
                <a:cs typeface="Calibri" pitchFamily="34" charset="-120"/>
              </a:rPr>
              <a:t>Disease as biological malfunction; body–mind separation</a:t>
            </a:r>
            <a:endParaRPr lang="en-US" sz="950" dirty="0"/>
          </a:p>
        </p:txBody>
      </p:sp>
      <p:sp>
        <p:nvSpPr>
          <p:cNvPr id="20" name="Text 18"/>
          <p:cNvSpPr/>
          <p:nvPr/>
        </p:nvSpPr>
        <p:spPr>
          <a:xfrm>
            <a:off x="4791456" y="2450592"/>
            <a:ext cx="4059936" cy="384048"/>
          </a:xfrm>
          <a:prstGeom prst="rect">
            <a:avLst/>
          </a:prstGeom>
          <a:noFill/>
          <a:ln/>
        </p:spPr>
        <p:txBody>
          <a:bodyPr wrap="square" rtlCol="0" anchor="ctr"/>
          <a:lstStyle/>
          <a:p>
            <a:pPr marL="0" indent="0">
              <a:buNone/>
            </a:pPr>
            <a:r>
              <a:rPr lang="en-US" sz="950" dirty="0">
                <a:solidFill>
                  <a:srgbClr val="1A2E35"/>
                </a:solidFill>
                <a:latin typeface="Calibri" pitchFamily="34" charset="0"/>
                <a:ea typeface="Calibri" pitchFamily="34" charset="-122"/>
                <a:cs typeface="Calibri" pitchFamily="34" charset="-120"/>
              </a:rPr>
              <a:t>Whole person — physical, mental, social, spiritual health</a:t>
            </a:r>
            <a:endParaRPr lang="en-US" sz="950" dirty="0"/>
          </a:p>
        </p:txBody>
      </p:sp>
      <p:sp>
        <p:nvSpPr>
          <p:cNvPr id="21" name="Shape 19"/>
          <p:cNvSpPr/>
          <p:nvPr/>
        </p:nvSpPr>
        <p:spPr>
          <a:xfrm>
            <a:off x="256032" y="2889504"/>
            <a:ext cx="8631936" cy="457200"/>
          </a:xfrm>
          <a:prstGeom prst="rect">
            <a:avLst/>
          </a:prstGeom>
          <a:solidFill>
            <a:srgbClr val="F7FAFA"/>
          </a:solidFill>
          <a:ln w="3810">
            <a:solidFill>
              <a:srgbClr val="DDEAEC"/>
            </a:solidFill>
            <a:prstDash val="solid"/>
          </a:ln>
        </p:spPr>
        <p:txBody>
          <a:bodyPr/>
          <a:lstStyle/>
          <a:p>
            <a:endParaRPr lang="en-GB"/>
          </a:p>
        </p:txBody>
      </p:sp>
      <p:sp>
        <p:nvSpPr>
          <p:cNvPr id="22" name="Shape 20"/>
          <p:cNvSpPr/>
          <p:nvPr/>
        </p:nvSpPr>
        <p:spPr>
          <a:xfrm>
            <a:off x="4133088" y="2889504"/>
            <a:ext cx="685800" cy="457200"/>
          </a:xfrm>
          <a:prstGeom prst="rect">
            <a:avLst/>
          </a:prstGeom>
          <a:solidFill>
            <a:srgbClr val="0B3D4E"/>
          </a:solidFill>
          <a:ln w="12700">
            <a:solidFill>
              <a:srgbClr val="0B3D4E"/>
            </a:solidFill>
            <a:prstDash val="solid"/>
          </a:ln>
        </p:spPr>
        <p:txBody>
          <a:bodyPr/>
          <a:lstStyle/>
          <a:p>
            <a:endParaRPr lang="en-GB"/>
          </a:p>
        </p:txBody>
      </p:sp>
      <p:sp>
        <p:nvSpPr>
          <p:cNvPr id="23" name="Text 21"/>
          <p:cNvSpPr/>
          <p:nvPr/>
        </p:nvSpPr>
        <p:spPr>
          <a:xfrm>
            <a:off x="4023360" y="2889504"/>
            <a:ext cx="685800" cy="457200"/>
          </a:xfrm>
          <a:prstGeom prst="rect">
            <a:avLst/>
          </a:prstGeom>
          <a:noFill/>
          <a:ln/>
        </p:spPr>
        <p:txBody>
          <a:bodyPr wrap="square" rtlCol="0" anchor="ctr"/>
          <a:lstStyle/>
          <a:p>
            <a:pPr marL="0" indent="0" algn="ctr">
              <a:buNone/>
            </a:pPr>
            <a:r>
              <a:rPr lang="en-US" sz="750" b="1" dirty="0">
                <a:solidFill>
                  <a:srgbClr val="FFFFFF"/>
                </a:solidFill>
                <a:latin typeface="Arial" pitchFamily="34" charset="0"/>
                <a:ea typeface="Arial" pitchFamily="34" charset="-122"/>
                <a:cs typeface="Arial" pitchFamily="34" charset="-120"/>
              </a:rPr>
              <a:t>Approach</a:t>
            </a:r>
            <a:endParaRPr lang="en-US" sz="750" dirty="0"/>
          </a:p>
        </p:txBody>
      </p:sp>
      <p:sp>
        <p:nvSpPr>
          <p:cNvPr id="24" name="Text 22"/>
          <p:cNvSpPr/>
          <p:nvPr/>
        </p:nvSpPr>
        <p:spPr>
          <a:xfrm>
            <a:off x="320040" y="2926080"/>
            <a:ext cx="3621024" cy="384048"/>
          </a:xfrm>
          <a:prstGeom prst="rect">
            <a:avLst/>
          </a:prstGeom>
          <a:noFill/>
          <a:ln/>
        </p:spPr>
        <p:txBody>
          <a:bodyPr wrap="square" rtlCol="0" anchor="ctr"/>
          <a:lstStyle/>
          <a:p>
            <a:pPr marL="0" indent="0">
              <a:buNone/>
            </a:pPr>
            <a:r>
              <a:rPr lang="en-US" sz="950" dirty="0">
                <a:solidFill>
                  <a:srgbClr val="1A2E35"/>
                </a:solidFill>
                <a:latin typeface="Calibri" pitchFamily="34" charset="0"/>
                <a:ea typeface="Calibri" pitchFamily="34" charset="-122"/>
                <a:cs typeface="Calibri" pitchFamily="34" charset="-120"/>
              </a:rPr>
              <a:t>Diagnosis → medication/surgery. Reductionist (King's Fund, 2022)</a:t>
            </a:r>
            <a:endParaRPr lang="en-US" sz="950" dirty="0"/>
          </a:p>
        </p:txBody>
      </p:sp>
      <p:sp>
        <p:nvSpPr>
          <p:cNvPr id="25" name="Text 23"/>
          <p:cNvSpPr/>
          <p:nvPr/>
        </p:nvSpPr>
        <p:spPr>
          <a:xfrm>
            <a:off x="4791456" y="2926080"/>
            <a:ext cx="4059936" cy="384048"/>
          </a:xfrm>
          <a:prstGeom prst="rect">
            <a:avLst/>
          </a:prstGeom>
          <a:noFill/>
          <a:ln/>
        </p:spPr>
        <p:txBody>
          <a:bodyPr wrap="square" rtlCol="0" anchor="ctr"/>
          <a:lstStyle/>
          <a:p>
            <a:pPr marL="0" indent="0">
              <a:buNone/>
            </a:pPr>
            <a:r>
              <a:rPr lang="en-US" sz="950" dirty="0">
                <a:solidFill>
                  <a:srgbClr val="1A2E35"/>
                </a:solidFill>
                <a:latin typeface="Calibri" pitchFamily="34" charset="0"/>
                <a:ea typeface="Calibri" pitchFamily="34" charset="-122"/>
                <a:cs typeface="Calibri" pitchFamily="34" charset="-120"/>
              </a:rPr>
              <a:t>Prevention, education, community support. Person-centred</a:t>
            </a:r>
            <a:endParaRPr lang="en-US" sz="950" dirty="0"/>
          </a:p>
        </p:txBody>
      </p:sp>
      <p:sp>
        <p:nvSpPr>
          <p:cNvPr id="26" name="Shape 24"/>
          <p:cNvSpPr/>
          <p:nvPr/>
        </p:nvSpPr>
        <p:spPr>
          <a:xfrm>
            <a:off x="256032" y="3364992"/>
            <a:ext cx="8631936" cy="457200"/>
          </a:xfrm>
          <a:prstGeom prst="rect">
            <a:avLst/>
          </a:prstGeom>
          <a:solidFill>
            <a:srgbClr val="FFFFFF"/>
          </a:solidFill>
          <a:ln w="3810">
            <a:solidFill>
              <a:srgbClr val="DDEAEC"/>
            </a:solidFill>
            <a:prstDash val="solid"/>
          </a:ln>
        </p:spPr>
        <p:txBody>
          <a:bodyPr/>
          <a:lstStyle/>
          <a:p>
            <a:endParaRPr lang="en-GB"/>
          </a:p>
        </p:txBody>
      </p:sp>
      <p:sp>
        <p:nvSpPr>
          <p:cNvPr id="27" name="Shape 25"/>
          <p:cNvSpPr/>
          <p:nvPr/>
        </p:nvSpPr>
        <p:spPr>
          <a:xfrm>
            <a:off x="4133088" y="3364992"/>
            <a:ext cx="685800" cy="457200"/>
          </a:xfrm>
          <a:prstGeom prst="rect">
            <a:avLst/>
          </a:prstGeom>
          <a:solidFill>
            <a:srgbClr val="0B3D4E"/>
          </a:solidFill>
          <a:ln w="12700">
            <a:solidFill>
              <a:srgbClr val="0B3D4E"/>
            </a:solidFill>
            <a:prstDash val="solid"/>
          </a:ln>
        </p:spPr>
        <p:txBody>
          <a:bodyPr/>
          <a:lstStyle/>
          <a:p>
            <a:endParaRPr lang="en-GB"/>
          </a:p>
        </p:txBody>
      </p:sp>
      <p:sp>
        <p:nvSpPr>
          <p:cNvPr id="28" name="Text 26"/>
          <p:cNvSpPr/>
          <p:nvPr/>
        </p:nvSpPr>
        <p:spPr>
          <a:xfrm>
            <a:off x="4023360" y="3364992"/>
            <a:ext cx="685800" cy="457200"/>
          </a:xfrm>
          <a:prstGeom prst="rect">
            <a:avLst/>
          </a:prstGeom>
          <a:noFill/>
          <a:ln/>
        </p:spPr>
        <p:txBody>
          <a:bodyPr wrap="square" rtlCol="0" anchor="ctr"/>
          <a:lstStyle/>
          <a:p>
            <a:pPr marL="0" indent="0" algn="ctr">
              <a:buNone/>
            </a:pPr>
            <a:r>
              <a:rPr lang="en-US" sz="750" b="1" dirty="0">
                <a:solidFill>
                  <a:srgbClr val="FFFFFF"/>
                </a:solidFill>
                <a:latin typeface="Arial" pitchFamily="34" charset="0"/>
                <a:ea typeface="Arial" pitchFamily="34" charset="-122"/>
                <a:cs typeface="Arial" pitchFamily="34" charset="-120"/>
              </a:rPr>
              <a:t>Strengths</a:t>
            </a:r>
            <a:endParaRPr lang="en-US" sz="750" dirty="0"/>
          </a:p>
        </p:txBody>
      </p:sp>
      <p:sp>
        <p:nvSpPr>
          <p:cNvPr id="29" name="Text 27"/>
          <p:cNvSpPr/>
          <p:nvPr/>
        </p:nvSpPr>
        <p:spPr>
          <a:xfrm>
            <a:off x="320040" y="3401568"/>
            <a:ext cx="3621024" cy="384048"/>
          </a:xfrm>
          <a:prstGeom prst="rect">
            <a:avLst/>
          </a:prstGeom>
          <a:noFill/>
          <a:ln/>
        </p:spPr>
        <p:txBody>
          <a:bodyPr wrap="square" rtlCol="0" anchor="ctr"/>
          <a:lstStyle/>
          <a:p>
            <a:pPr marL="0" indent="0">
              <a:buNone/>
            </a:pPr>
            <a:r>
              <a:rPr lang="en-US" sz="950" dirty="0">
                <a:solidFill>
                  <a:srgbClr val="1A2E35"/>
                </a:solidFill>
                <a:latin typeface="Calibri" pitchFamily="34" charset="0"/>
                <a:ea typeface="Calibri" pitchFamily="34" charset="-122"/>
                <a:cs typeface="Calibri" pitchFamily="34" charset="-120"/>
              </a:rPr>
              <a:t>Evidence-based; effective for acute illness; drives innovation</a:t>
            </a:r>
            <a:endParaRPr lang="en-US" sz="950" dirty="0"/>
          </a:p>
        </p:txBody>
      </p:sp>
      <p:sp>
        <p:nvSpPr>
          <p:cNvPr id="30" name="Text 28"/>
          <p:cNvSpPr/>
          <p:nvPr/>
        </p:nvSpPr>
        <p:spPr>
          <a:xfrm>
            <a:off x="4791456" y="3401568"/>
            <a:ext cx="4059936" cy="384048"/>
          </a:xfrm>
          <a:prstGeom prst="rect">
            <a:avLst/>
          </a:prstGeom>
          <a:noFill/>
          <a:ln/>
        </p:spPr>
        <p:txBody>
          <a:bodyPr wrap="square" rtlCol="0" anchor="ctr"/>
          <a:lstStyle/>
          <a:p>
            <a:pPr marL="0" indent="0">
              <a:buNone/>
            </a:pPr>
            <a:r>
              <a:rPr lang="en-US" sz="950" dirty="0">
                <a:solidFill>
                  <a:srgbClr val="1A2E35"/>
                </a:solidFill>
                <a:latin typeface="Calibri" pitchFamily="34" charset="0"/>
                <a:ea typeface="Calibri" pitchFamily="34" charset="-122"/>
                <a:cs typeface="Calibri" pitchFamily="34" charset="-120"/>
              </a:rPr>
              <a:t>Addresses root causes; reduces inequalities; aligns with SDGs</a:t>
            </a:r>
            <a:endParaRPr lang="en-US" sz="950" dirty="0"/>
          </a:p>
        </p:txBody>
      </p:sp>
      <p:sp>
        <p:nvSpPr>
          <p:cNvPr id="31" name="Shape 29"/>
          <p:cNvSpPr/>
          <p:nvPr/>
        </p:nvSpPr>
        <p:spPr>
          <a:xfrm>
            <a:off x="256032" y="3840480"/>
            <a:ext cx="8631936" cy="457200"/>
          </a:xfrm>
          <a:prstGeom prst="rect">
            <a:avLst/>
          </a:prstGeom>
          <a:solidFill>
            <a:srgbClr val="F7FAFA"/>
          </a:solidFill>
          <a:ln w="3810">
            <a:solidFill>
              <a:srgbClr val="DDEAEC"/>
            </a:solidFill>
            <a:prstDash val="solid"/>
          </a:ln>
        </p:spPr>
        <p:txBody>
          <a:bodyPr/>
          <a:lstStyle/>
          <a:p>
            <a:endParaRPr lang="en-GB"/>
          </a:p>
        </p:txBody>
      </p:sp>
      <p:sp>
        <p:nvSpPr>
          <p:cNvPr id="32" name="Shape 30"/>
          <p:cNvSpPr/>
          <p:nvPr/>
        </p:nvSpPr>
        <p:spPr>
          <a:xfrm>
            <a:off x="4133088" y="3840480"/>
            <a:ext cx="685800" cy="457200"/>
          </a:xfrm>
          <a:prstGeom prst="rect">
            <a:avLst/>
          </a:prstGeom>
          <a:solidFill>
            <a:srgbClr val="0B3D4E"/>
          </a:solidFill>
          <a:ln w="12700">
            <a:solidFill>
              <a:srgbClr val="0B3D4E"/>
            </a:solidFill>
            <a:prstDash val="solid"/>
          </a:ln>
        </p:spPr>
        <p:txBody>
          <a:bodyPr/>
          <a:lstStyle/>
          <a:p>
            <a:endParaRPr lang="en-GB"/>
          </a:p>
        </p:txBody>
      </p:sp>
      <p:sp>
        <p:nvSpPr>
          <p:cNvPr id="33" name="Text 31"/>
          <p:cNvSpPr/>
          <p:nvPr/>
        </p:nvSpPr>
        <p:spPr>
          <a:xfrm>
            <a:off x="4023360" y="3840480"/>
            <a:ext cx="749808" cy="457200"/>
          </a:xfrm>
          <a:prstGeom prst="rect">
            <a:avLst/>
          </a:prstGeom>
          <a:noFill/>
          <a:ln/>
        </p:spPr>
        <p:txBody>
          <a:bodyPr wrap="square" rtlCol="0" anchor="ctr"/>
          <a:lstStyle/>
          <a:p>
            <a:pPr marL="0" indent="0" algn="ctr">
              <a:buNone/>
            </a:pPr>
            <a:r>
              <a:rPr lang="en-US" sz="800" b="1" dirty="0">
                <a:solidFill>
                  <a:srgbClr val="FFFFFF"/>
                </a:solidFill>
                <a:latin typeface="Arial" pitchFamily="34" charset="0"/>
                <a:ea typeface="Arial" pitchFamily="34" charset="-122"/>
                <a:cs typeface="Arial" pitchFamily="34" charset="-120"/>
              </a:rPr>
              <a:t>Limitations</a:t>
            </a:r>
            <a:endParaRPr lang="en-US" sz="800" dirty="0"/>
          </a:p>
        </p:txBody>
      </p:sp>
      <p:sp>
        <p:nvSpPr>
          <p:cNvPr id="34" name="Text 32"/>
          <p:cNvSpPr/>
          <p:nvPr/>
        </p:nvSpPr>
        <p:spPr>
          <a:xfrm>
            <a:off x="320040" y="3877056"/>
            <a:ext cx="3621024" cy="384048"/>
          </a:xfrm>
          <a:prstGeom prst="rect">
            <a:avLst/>
          </a:prstGeom>
          <a:noFill/>
          <a:ln/>
        </p:spPr>
        <p:txBody>
          <a:bodyPr wrap="square" rtlCol="0" anchor="ctr"/>
          <a:lstStyle/>
          <a:p>
            <a:pPr marL="0" indent="0">
              <a:buNone/>
            </a:pPr>
            <a:r>
              <a:rPr lang="en-US" sz="950" dirty="0">
                <a:solidFill>
                  <a:srgbClr val="1A2E35"/>
                </a:solidFill>
                <a:latin typeface="Calibri" pitchFamily="34" charset="0"/>
                <a:ea typeface="Calibri" pitchFamily="34" charset="-122"/>
                <a:cs typeface="Calibri" pitchFamily="34" charset="-120"/>
              </a:rPr>
              <a:t>Ignores psychosocial factors; perpetuates health inequality (Marmot, 2020)</a:t>
            </a:r>
            <a:endParaRPr lang="en-US" sz="950" dirty="0"/>
          </a:p>
        </p:txBody>
      </p:sp>
      <p:sp>
        <p:nvSpPr>
          <p:cNvPr id="35" name="Text 33"/>
          <p:cNvSpPr/>
          <p:nvPr/>
        </p:nvSpPr>
        <p:spPr>
          <a:xfrm>
            <a:off x="4791456" y="3877056"/>
            <a:ext cx="4059936" cy="384048"/>
          </a:xfrm>
          <a:prstGeom prst="rect">
            <a:avLst/>
          </a:prstGeom>
          <a:noFill/>
          <a:ln/>
        </p:spPr>
        <p:txBody>
          <a:bodyPr wrap="square" rtlCol="0" anchor="ctr"/>
          <a:lstStyle/>
          <a:p>
            <a:pPr marL="0" indent="0">
              <a:buNone/>
            </a:pPr>
            <a:r>
              <a:rPr lang="en-US" sz="950" dirty="0">
                <a:solidFill>
                  <a:srgbClr val="1A2E35"/>
                </a:solidFill>
                <a:latin typeface="Calibri" pitchFamily="34" charset="0"/>
                <a:ea typeface="Calibri" pitchFamily="34" charset="-122"/>
                <a:cs typeface="Calibri" pitchFamily="34" charset="-120"/>
              </a:rPr>
              <a:t>Resource-intensive; outcomes harder to measure (Marmot, 2020)</a:t>
            </a:r>
            <a:endParaRPr lang="en-US" sz="950" dirty="0"/>
          </a:p>
        </p:txBody>
      </p:sp>
      <p:sp>
        <p:nvSpPr>
          <p:cNvPr id="36" name="Shape 34"/>
          <p:cNvSpPr/>
          <p:nvPr/>
        </p:nvSpPr>
        <p:spPr>
          <a:xfrm>
            <a:off x="256032" y="4315968"/>
            <a:ext cx="8631936" cy="457200"/>
          </a:xfrm>
          <a:prstGeom prst="rect">
            <a:avLst/>
          </a:prstGeom>
          <a:solidFill>
            <a:srgbClr val="FFFFFF"/>
          </a:solidFill>
          <a:ln w="3810">
            <a:solidFill>
              <a:srgbClr val="DDEAEC"/>
            </a:solidFill>
            <a:prstDash val="solid"/>
          </a:ln>
        </p:spPr>
        <p:txBody>
          <a:bodyPr/>
          <a:lstStyle/>
          <a:p>
            <a:endParaRPr lang="en-GB"/>
          </a:p>
        </p:txBody>
      </p:sp>
      <p:sp>
        <p:nvSpPr>
          <p:cNvPr id="37" name="Shape 35"/>
          <p:cNvSpPr/>
          <p:nvPr/>
        </p:nvSpPr>
        <p:spPr>
          <a:xfrm>
            <a:off x="4133088" y="4315968"/>
            <a:ext cx="685800" cy="457200"/>
          </a:xfrm>
          <a:prstGeom prst="rect">
            <a:avLst/>
          </a:prstGeom>
          <a:solidFill>
            <a:srgbClr val="0B3D4E"/>
          </a:solidFill>
          <a:ln w="12700">
            <a:solidFill>
              <a:srgbClr val="0B3D4E"/>
            </a:solidFill>
            <a:prstDash val="solid"/>
          </a:ln>
        </p:spPr>
        <p:txBody>
          <a:bodyPr/>
          <a:lstStyle/>
          <a:p>
            <a:endParaRPr lang="en-GB"/>
          </a:p>
        </p:txBody>
      </p:sp>
      <p:sp>
        <p:nvSpPr>
          <p:cNvPr id="38" name="Text 36"/>
          <p:cNvSpPr/>
          <p:nvPr/>
        </p:nvSpPr>
        <p:spPr>
          <a:xfrm>
            <a:off x="4023360" y="4315968"/>
            <a:ext cx="685800" cy="457200"/>
          </a:xfrm>
          <a:prstGeom prst="rect">
            <a:avLst/>
          </a:prstGeom>
          <a:noFill/>
          <a:ln/>
        </p:spPr>
        <p:txBody>
          <a:bodyPr wrap="square" rtlCol="0" anchor="ctr"/>
          <a:lstStyle/>
          <a:p>
            <a:pPr marL="0" indent="0" algn="ctr">
              <a:buNone/>
            </a:pPr>
            <a:r>
              <a:rPr lang="en-US" sz="750" b="1" dirty="0">
                <a:solidFill>
                  <a:srgbClr val="FFFFFF"/>
                </a:solidFill>
                <a:latin typeface="Arial" pitchFamily="34" charset="0"/>
                <a:ea typeface="Arial" pitchFamily="34" charset="-122"/>
                <a:cs typeface="Arial" pitchFamily="34" charset="-120"/>
              </a:rPr>
              <a:t>UK service example</a:t>
            </a:r>
            <a:endParaRPr lang="en-US" sz="750" dirty="0"/>
          </a:p>
        </p:txBody>
      </p:sp>
      <p:sp>
        <p:nvSpPr>
          <p:cNvPr id="39" name="Text 37"/>
          <p:cNvSpPr/>
          <p:nvPr/>
        </p:nvSpPr>
        <p:spPr>
          <a:xfrm>
            <a:off x="320040" y="4352544"/>
            <a:ext cx="3621024" cy="384048"/>
          </a:xfrm>
          <a:prstGeom prst="rect">
            <a:avLst/>
          </a:prstGeom>
          <a:noFill/>
          <a:ln/>
        </p:spPr>
        <p:txBody>
          <a:bodyPr wrap="square" rtlCol="0" anchor="ctr"/>
          <a:lstStyle/>
          <a:p>
            <a:pPr marL="0" indent="0">
              <a:buNone/>
            </a:pPr>
            <a:r>
              <a:rPr lang="en-US" sz="950" dirty="0">
                <a:solidFill>
                  <a:srgbClr val="1A2E35"/>
                </a:solidFill>
                <a:latin typeface="Calibri" pitchFamily="34" charset="0"/>
                <a:ea typeface="Calibri" pitchFamily="34" charset="-122"/>
                <a:cs typeface="Calibri" pitchFamily="34" charset="-120"/>
              </a:rPr>
              <a:t>Traditional GP: symptom → diagnosis → prescription</a:t>
            </a:r>
            <a:endParaRPr lang="en-US" sz="950" dirty="0"/>
          </a:p>
        </p:txBody>
      </p:sp>
      <p:sp>
        <p:nvSpPr>
          <p:cNvPr id="40" name="Text 38"/>
          <p:cNvSpPr/>
          <p:nvPr/>
        </p:nvSpPr>
        <p:spPr>
          <a:xfrm>
            <a:off x="4791456" y="4352544"/>
            <a:ext cx="4059936" cy="384048"/>
          </a:xfrm>
          <a:prstGeom prst="rect">
            <a:avLst/>
          </a:prstGeom>
          <a:noFill/>
          <a:ln/>
        </p:spPr>
        <p:txBody>
          <a:bodyPr wrap="square" rtlCol="0" anchor="ctr"/>
          <a:lstStyle/>
          <a:p>
            <a:pPr marL="0" indent="0">
              <a:buNone/>
            </a:pPr>
            <a:r>
              <a:rPr lang="en-US" sz="950" dirty="0">
                <a:solidFill>
                  <a:srgbClr val="1A2E35"/>
                </a:solidFill>
                <a:latin typeface="Calibri" pitchFamily="34" charset="0"/>
                <a:ea typeface="Calibri" pitchFamily="34" charset="-122"/>
                <a:cs typeface="Calibri" pitchFamily="34" charset="-120"/>
              </a:rPr>
              <a:t>Social prescribing; community health champions; MECC</a:t>
            </a:r>
            <a:endParaRPr lang="en-US" sz="950" dirty="0"/>
          </a:p>
        </p:txBody>
      </p:sp>
      <p:sp>
        <p:nvSpPr>
          <p:cNvPr id="41" name="Text 39"/>
          <p:cNvSpPr/>
          <p:nvPr/>
        </p:nvSpPr>
        <p:spPr>
          <a:xfrm>
            <a:off x="256032" y="4809744"/>
            <a:ext cx="8631936" cy="256032"/>
          </a:xfrm>
          <a:prstGeom prst="rect">
            <a:avLst/>
          </a:prstGeom>
          <a:noFill/>
          <a:ln/>
        </p:spPr>
        <p:txBody>
          <a:bodyPr wrap="square" rtlCol="0" anchor="ctr"/>
          <a:lstStyle/>
          <a:p>
            <a:pPr marL="0" indent="0" algn="ctr">
              <a:buNone/>
            </a:pPr>
            <a:r>
              <a:rPr lang="en-US" sz="900" i="1" dirty="0">
                <a:solidFill>
                  <a:srgbClr val="5E8A96"/>
                </a:solidFill>
                <a:latin typeface="Calibri" pitchFamily="34" charset="0"/>
                <a:ea typeface="Calibri" pitchFamily="34" charset="-122"/>
                <a:cs typeface="Calibri" pitchFamily="34" charset="-120"/>
              </a:rPr>
              <a:t>Critical synthesis: The biomedical model's dominance in the 20th century contributed to medicalisation of social problems. The holistic model, underpinned by the Marmot Review (2020) and WHO (2021), better reflects the social determinants of health.</a:t>
            </a:r>
            <a:endParaRPr lang="en-US" sz="900" dirty="0"/>
          </a:p>
        </p:txBody>
      </p:sp>
      <p:pic>
        <p:nvPicPr>
          <p:cNvPr id="43" name="Picture 42" descr="Researcher examining growth in a petrie dish">
            <a:extLst>
              <a:ext uri="{FF2B5EF4-FFF2-40B4-BE49-F238E27FC236}">
                <a16:creationId xmlns:a16="http://schemas.microsoft.com/office/drawing/2014/main" id="{CCEC3E68-A633-B319-90D9-52E0DDC71E86}"/>
              </a:ext>
            </a:extLst>
          </p:cNvPr>
          <p:cNvPicPr>
            <a:picLocks noChangeAspect="1"/>
          </p:cNvPicPr>
          <p:nvPr/>
        </p:nvPicPr>
        <p:blipFill>
          <a:blip r:embed="rId3"/>
          <a:stretch>
            <a:fillRect/>
          </a:stretch>
        </p:blipFill>
        <p:spPr>
          <a:xfrm>
            <a:off x="2029968" y="1380744"/>
            <a:ext cx="1947672" cy="594360"/>
          </a:xfrm>
          <a:prstGeom prst="rect">
            <a:avLst/>
          </a:prstGeom>
        </p:spPr>
      </p:pic>
      <p:pic>
        <p:nvPicPr>
          <p:cNvPr id="45" name="Picture 44" descr="People practising yoga">
            <a:extLst>
              <a:ext uri="{FF2B5EF4-FFF2-40B4-BE49-F238E27FC236}">
                <a16:creationId xmlns:a16="http://schemas.microsoft.com/office/drawing/2014/main" id="{EFFE8585-21C4-1E01-1A80-AC878781E5A1}"/>
              </a:ext>
            </a:extLst>
          </p:cNvPr>
          <p:cNvPicPr>
            <a:picLocks noChangeAspect="1"/>
          </p:cNvPicPr>
          <p:nvPr/>
        </p:nvPicPr>
        <p:blipFill>
          <a:blip r:embed="rId4"/>
          <a:stretch>
            <a:fillRect/>
          </a:stretch>
        </p:blipFill>
        <p:spPr>
          <a:xfrm>
            <a:off x="6556248" y="1260729"/>
            <a:ext cx="1920240" cy="756666"/>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EEF8F7"/>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B3D4E"/>
          </a:solidFill>
          <a:ln w="12700">
            <a:solidFill>
              <a:srgbClr val="0B3D4E"/>
            </a:solidFill>
            <a:prstDash val="solid"/>
          </a:ln>
        </p:spPr>
        <p:txBody>
          <a:bodyPr/>
          <a:lstStyle/>
          <a:p>
            <a:pPr algn="ctr"/>
            <a:endParaRPr lang="en-GB" dirty="0"/>
          </a:p>
        </p:txBody>
      </p:sp>
      <p:sp>
        <p:nvSpPr>
          <p:cNvPr id="3" name="Text 1"/>
          <p:cNvSpPr/>
          <p:nvPr/>
        </p:nvSpPr>
        <p:spPr>
          <a:xfrm>
            <a:off x="365760" y="36576"/>
            <a:ext cx="8412480" cy="484632"/>
          </a:xfrm>
          <a:prstGeom prst="rect">
            <a:avLst/>
          </a:prstGeom>
          <a:noFill/>
          <a:ln/>
        </p:spPr>
        <p:txBody>
          <a:bodyPr wrap="square"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Critical Evaluation: How Models Inform UK Policy &amp; Service Delivery</a:t>
            </a:r>
            <a:endParaRPr lang="en-US" sz="2200" dirty="0"/>
          </a:p>
        </p:txBody>
      </p:sp>
      <p:sp>
        <p:nvSpPr>
          <p:cNvPr id="4" name="Text 2"/>
          <p:cNvSpPr/>
          <p:nvPr/>
        </p:nvSpPr>
        <p:spPr>
          <a:xfrm>
            <a:off x="365760" y="585216"/>
            <a:ext cx="8412480" cy="292608"/>
          </a:xfrm>
          <a:prstGeom prst="rect">
            <a:avLst/>
          </a:prstGeom>
          <a:noFill/>
          <a:ln/>
        </p:spPr>
        <p:txBody>
          <a:bodyPr wrap="square" rtlCol="0" anchor="ctr"/>
          <a:lstStyle/>
          <a:p>
            <a:pPr marL="0" indent="0">
              <a:buNone/>
            </a:pPr>
            <a:endParaRPr lang="en-US" sz="1000" dirty="0"/>
          </a:p>
        </p:txBody>
      </p:sp>
      <p:sp>
        <p:nvSpPr>
          <p:cNvPr id="5" name="Shape 3"/>
          <p:cNvSpPr/>
          <p:nvPr/>
        </p:nvSpPr>
        <p:spPr>
          <a:xfrm>
            <a:off x="256032" y="1051560"/>
            <a:ext cx="5029200" cy="3602736"/>
          </a:xfrm>
          <a:prstGeom prst="roundRect">
            <a:avLst>
              <a:gd name="adj" fmla="val 2370"/>
            </a:avLst>
          </a:prstGeom>
          <a:solidFill>
            <a:srgbClr val="FFFFFF"/>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6" name="Text 4"/>
          <p:cNvSpPr/>
          <p:nvPr/>
        </p:nvSpPr>
        <p:spPr>
          <a:xfrm>
            <a:off x="365760" y="1115568"/>
            <a:ext cx="4809744" cy="347472"/>
          </a:xfrm>
          <a:prstGeom prst="rect">
            <a:avLst/>
          </a:prstGeom>
          <a:noFill/>
          <a:ln/>
        </p:spPr>
        <p:txBody>
          <a:bodyPr wrap="square" rtlCol="0" anchor="ctr"/>
          <a:lstStyle/>
          <a:p>
            <a:pPr marL="0" indent="0">
              <a:buNone/>
            </a:pPr>
            <a:r>
              <a:rPr lang="en-US" sz="1300" b="1" dirty="0">
                <a:solidFill>
                  <a:srgbClr val="0B3D4E"/>
                </a:solidFill>
                <a:latin typeface="Cambria" pitchFamily="34" charset="0"/>
                <a:ea typeface="Cambria" pitchFamily="34" charset="-122"/>
                <a:cs typeface="Cambria" pitchFamily="34" charset="-120"/>
              </a:rPr>
              <a:t>From Theory → Policy → Practice</a:t>
            </a:r>
            <a:endParaRPr lang="en-US" sz="1300" dirty="0"/>
          </a:p>
        </p:txBody>
      </p:sp>
      <p:sp>
        <p:nvSpPr>
          <p:cNvPr id="7" name="Shape 5"/>
          <p:cNvSpPr/>
          <p:nvPr/>
        </p:nvSpPr>
        <p:spPr>
          <a:xfrm>
            <a:off x="347472" y="1527048"/>
            <a:ext cx="1005840" cy="274320"/>
          </a:xfrm>
          <a:prstGeom prst="roundRect">
            <a:avLst>
              <a:gd name="adj" fmla="val 20000"/>
            </a:avLst>
          </a:prstGeom>
          <a:solidFill>
            <a:srgbClr val="FDECEA"/>
          </a:solidFill>
          <a:ln w="12700">
            <a:solidFill>
              <a:srgbClr val="8B1A0A"/>
            </a:solidFill>
            <a:prstDash val="solid"/>
          </a:ln>
        </p:spPr>
        <p:txBody>
          <a:bodyPr/>
          <a:lstStyle/>
          <a:p>
            <a:endParaRPr lang="en-GB"/>
          </a:p>
        </p:txBody>
      </p:sp>
      <p:sp>
        <p:nvSpPr>
          <p:cNvPr id="8" name="Text 6"/>
          <p:cNvSpPr/>
          <p:nvPr/>
        </p:nvSpPr>
        <p:spPr>
          <a:xfrm>
            <a:off x="347472" y="1527048"/>
            <a:ext cx="1005840" cy="274320"/>
          </a:xfrm>
          <a:prstGeom prst="rect">
            <a:avLst/>
          </a:prstGeom>
          <a:noFill/>
          <a:ln/>
        </p:spPr>
        <p:txBody>
          <a:bodyPr wrap="square" rtlCol="0" anchor="ctr"/>
          <a:lstStyle/>
          <a:p>
            <a:pPr marL="0" indent="0" algn="ctr">
              <a:buNone/>
            </a:pPr>
            <a:r>
              <a:rPr lang="en-US" sz="750" b="1" dirty="0">
                <a:solidFill>
                  <a:srgbClr val="8B1A0A"/>
                </a:solidFill>
                <a:latin typeface="Arial" pitchFamily="34" charset="0"/>
                <a:ea typeface="Arial" pitchFamily="34" charset="-122"/>
                <a:cs typeface="Arial" pitchFamily="34" charset="-120"/>
              </a:rPr>
              <a:t>Biomedical</a:t>
            </a:r>
            <a:endParaRPr lang="en-US" sz="750" dirty="0"/>
          </a:p>
        </p:txBody>
      </p:sp>
      <p:sp>
        <p:nvSpPr>
          <p:cNvPr id="9" name="Text 7"/>
          <p:cNvSpPr/>
          <p:nvPr/>
        </p:nvSpPr>
        <p:spPr>
          <a:xfrm>
            <a:off x="1426464" y="1527048"/>
            <a:ext cx="594360" cy="274320"/>
          </a:xfrm>
          <a:prstGeom prst="rect">
            <a:avLst/>
          </a:prstGeom>
          <a:noFill/>
          <a:ln/>
        </p:spPr>
        <p:txBody>
          <a:bodyPr wrap="square" rtlCol="0" anchor="ctr"/>
          <a:lstStyle/>
          <a:p>
            <a:pPr marL="0" indent="0">
              <a:buNone/>
            </a:pPr>
            <a:r>
              <a:rPr lang="en-US" sz="850" b="1" dirty="0">
                <a:solidFill>
                  <a:srgbClr val="028090"/>
                </a:solidFill>
                <a:latin typeface="Calibri" pitchFamily="34" charset="0"/>
                <a:ea typeface="Calibri" pitchFamily="34" charset="-122"/>
                <a:cs typeface="Calibri" pitchFamily="34" charset="-120"/>
              </a:rPr>
              <a:t>→ Policy: </a:t>
            </a:r>
            <a:endParaRPr lang="en-US" sz="850" dirty="0"/>
          </a:p>
        </p:txBody>
      </p:sp>
      <p:sp>
        <p:nvSpPr>
          <p:cNvPr id="10" name="Text 8"/>
          <p:cNvSpPr/>
          <p:nvPr/>
        </p:nvSpPr>
        <p:spPr>
          <a:xfrm>
            <a:off x="2011680" y="1527048"/>
            <a:ext cx="3090672" cy="274320"/>
          </a:xfrm>
          <a:prstGeom prst="rect">
            <a:avLst/>
          </a:prstGeom>
          <a:noFill/>
          <a:ln/>
        </p:spPr>
        <p:txBody>
          <a:bodyPr wrap="square" rtlCol="0" anchor="ctr"/>
          <a:lstStyle/>
          <a:p>
            <a:pPr marL="0" indent="0">
              <a:buNone/>
            </a:pPr>
            <a:r>
              <a:rPr lang="en-US" sz="850" dirty="0">
                <a:solidFill>
                  <a:srgbClr val="1A2E35"/>
                </a:solidFill>
                <a:latin typeface="Calibri" pitchFamily="34" charset="0"/>
                <a:ea typeface="Calibri" pitchFamily="34" charset="-122"/>
                <a:cs typeface="Calibri" pitchFamily="34" charset="-120"/>
              </a:rPr>
              <a:t>Disease registers / NICE clinical guidelines</a:t>
            </a:r>
            <a:endParaRPr lang="en-US" sz="850" dirty="0"/>
          </a:p>
        </p:txBody>
      </p:sp>
      <p:sp>
        <p:nvSpPr>
          <p:cNvPr id="11" name="Text 9"/>
          <p:cNvSpPr/>
          <p:nvPr/>
        </p:nvSpPr>
        <p:spPr>
          <a:xfrm>
            <a:off x="411480" y="1828800"/>
            <a:ext cx="4754880" cy="411480"/>
          </a:xfrm>
          <a:prstGeom prst="rect">
            <a:avLst/>
          </a:prstGeom>
          <a:noFill/>
          <a:ln/>
        </p:spPr>
        <p:txBody>
          <a:bodyPr wrap="square" rtlCol="0" anchor="ctr"/>
          <a:lstStyle/>
          <a:p>
            <a:pPr marL="0" indent="0">
              <a:buNone/>
            </a:pPr>
            <a:r>
              <a:rPr lang="en-US" sz="850" i="1" dirty="0">
                <a:solidFill>
                  <a:srgbClr val="5E8A96"/>
                </a:solidFill>
                <a:latin typeface="Calibri" pitchFamily="34" charset="0"/>
                <a:ea typeface="Calibri" pitchFamily="34" charset="-122"/>
                <a:cs typeface="Calibri" pitchFamily="34" charset="-120"/>
              </a:rPr>
              <a:t>→ Service: Secondary care, hospital-based treatment</a:t>
            </a:r>
            <a:endParaRPr lang="en-US" sz="850" dirty="0"/>
          </a:p>
        </p:txBody>
      </p:sp>
      <p:sp>
        <p:nvSpPr>
          <p:cNvPr id="12" name="Shape 10"/>
          <p:cNvSpPr/>
          <p:nvPr/>
        </p:nvSpPr>
        <p:spPr>
          <a:xfrm>
            <a:off x="347472" y="2331720"/>
            <a:ext cx="1005840" cy="274320"/>
          </a:xfrm>
          <a:prstGeom prst="roundRect">
            <a:avLst>
              <a:gd name="adj" fmla="val 20000"/>
            </a:avLst>
          </a:prstGeom>
          <a:solidFill>
            <a:srgbClr val="E3F4EE"/>
          </a:solidFill>
          <a:ln w="12700">
            <a:solidFill>
              <a:srgbClr val="145A32"/>
            </a:solidFill>
            <a:prstDash val="solid"/>
          </a:ln>
        </p:spPr>
        <p:txBody>
          <a:bodyPr/>
          <a:lstStyle/>
          <a:p>
            <a:endParaRPr lang="en-GB"/>
          </a:p>
        </p:txBody>
      </p:sp>
      <p:sp>
        <p:nvSpPr>
          <p:cNvPr id="13" name="Text 11"/>
          <p:cNvSpPr/>
          <p:nvPr/>
        </p:nvSpPr>
        <p:spPr>
          <a:xfrm>
            <a:off x="347472" y="2331720"/>
            <a:ext cx="1005840" cy="274320"/>
          </a:xfrm>
          <a:prstGeom prst="rect">
            <a:avLst/>
          </a:prstGeom>
          <a:noFill/>
          <a:ln/>
        </p:spPr>
        <p:txBody>
          <a:bodyPr wrap="square" rtlCol="0" anchor="ctr"/>
          <a:lstStyle/>
          <a:p>
            <a:pPr marL="0" indent="0" algn="ctr">
              <a:buNone/>
            </a:pPr>
            <a:r>
              <a:rPr lang="en-US" sz="750" b="1" dirty="0">
                <a:solidFill>
                  <a:srgbClr val="145A32"/>
                </a:solidFill>
                <a:latin typeface="Arial" pitchFamily="34" charset="0"/>
                <a:ea typeface="Arial" pitchFamily="34" charset="-122"/>
                <a:cs typeface="Arial" pitchFamily="34" charset="-120"/>
              </a:rPr>
              <a:t>Holistic</a:t>
            </a:r>
            <a:endParaRPr lang="en-US" sz="750" dirty="0"/>
          </a:p>
        </p:txBody>
      </p:sp>
      <p:sp>
        <p:nvSpPr>
          <p:cNvPr id="14" name="Text 12"/>
          <p:cNvSpPr/>
          <p:nvPr/>
        </p:nvSpPr>
        <p:spPr>
          <a:xfrm>
            <a:off x="1426464" y="2331720"/>
            <a:ext cx="594360" cy="274320"/>
          </a:xfrm>
          <a:prstGeom prst="rect">
            <a:avLst/>
          </a:prstGeom>
          <a:noFill/>
          <a:ln/>
        </p:spPr>
        <p:txBody>
          <a:bodyPr wrap="square" rtlCol="0" anchor="ctr"/>
          <a:lstStyle/>
          <a:p>
            <a:pPr marL="0" indent="0">
              <a:buNone/>
            </a:pPr>
            <a:r>
              <a:rPr lang="en-US" sz="850" b="1" dirty="0">
                <a:solidFill>
                  <a:srgbClr val="028090"/>
                </a:solidFill>
                <a:latin typeface="Calibri" pitchFamily="34" charset="0"/>
                <a:ea typeface="Calibri" pitchFamily="34" charset="-122"/>
                <a:cs typeface="Calibri" pitchFamily="34" charset="-120"/>
              </a:rPr>
              <a:t>→ Policy: </a:t>
            </a:r>
            <a:endParaRPr lang="en-US" sz="850" dirty="0"/>
          </a:p>
        </p:txBody>
      </p:sp>
      <p:sp>
        <p:nvSpPr>
          <p:cNvPr id="15" name="Text 13"/>
          <p:cNvSpPr/>
          <p:nvPr/>
        </p:nvSpPr>
        <p:spPr>
          <a:xfrm>
            <a:off x="2011680" y="2331720"/>
            <a:ext cx="3090672" cy="274320"/>
          </a:xfrm>
          <a:prstGeom prst="rect">
            <a:avLst/>
          </a:prstGeom>
          <a:noFill/>
          <a:ln/>
        </p:spPr>
        <p:txBody>
          <a:bodyPr wrap="square" rtlCol="0" anchor="ctr"/>
          <a:lstStyle/>
          <a:p>
            <a:pPr marL="0" indent="0">
              <a:buNone/>
            </a:pPr>
            <a:r>
              <a:rPr lang="en-US" sz="850" dirty="0">
                <a:solidFill>
                  <a:srgbClr val="1A2E35"/>
                </a:solidFill>
                <a:latin typeface="Calibri" pitchFamily="34" charset="0"/>
                <a:ea typeface="Calibri" pitchFamily="34" charset="-122"/>
                <a:cs typeface="Calibri" pitchFamily="34" charset="-120"/>
              </a:rPr>
              <a:t>NHS Delivery Plan 2022; Wellbeing of Future Generations Act (Wales) 2015</a:t>
            </a:r>
            <a:endParaRPr lang="en-US" sz="850" dirty="0"/>
          </a:p>
        </p:txBody>
      </p:sp>
      <p:sp>
        <p:nvSpPr>
          <p:cNvPr id="16" name="Text 14"/>
          <p:cNvSpPr/>
          <p:nvPr/>
        </p:nvSpPr>
        <p:spPr>
          <a:xfrm>
            <a:off x="411480" y="2633472"/>
            <a:ext cx="4754880" cy="411480"/>
          </a:xfrm>
          <a:prstGeom prst="rect">
            <a:avLst/>
          </a:prstGeom>
          <a:noFill/>
          <a:ln/>
        </p:spPr>
        <p:txBody>
          <a:bodyPr wrap="square" rtlCol="0" anchor="ctr"/>
          <a:lstStyle/>
          <a:p>
            <a:pPr marL="0" indent="0">
              <a:buNone/>
            </a:pPr>
            <a:r>
              <a:rPr lang="en-US" sz="850" i="1" dirty="0">
                <a:solidFill>
                  <a:srgbClr val="5E8A96"/>
                </a:solidFill>
                <a:latin typeface="Calibri" pitchFamily="34" charset="0"/>
                <a:ea typeface="Calibri" pitchFamily="34" charset="-122"/>
                <a:cs typeface="Calibri" pitchFamily="34" charset="-120"/>
              </a:rPr>
              <a:t>→ Service: Social prescribing; MECC; community health champions</a:t>
            </a:r>
            <a:endParaRPr lang="en-US" sz="850" dirty="0"/>
          </a:p>
        </p:txBody>
      </p:sp>
      <p:sp>
        <p:nvSpPr>
          <p:cNvPr id="17" name="Shape 15"/>
          <p:cNvSpPr/>
          <p:nvPr/>
        </p:nvSpPr>
        <p:spPr>
          <a:xfrm>
            <a:off x="347472" y="3136392"/>
            <a:ext cx="1005840" cy="274320"/>
          </a:xfrm>
          <a:prstGeom prst="roundRect">
            <a:avLst>
              <a:gd name="adj" fmla="val 20000"/>
            </a:avLst>
          </a:prstGeom>
          <a:solidFill>
            <a:srgbClr val="E3F4EE"/>
          </a:solidFill>
          <a:ln w="12700">
            <a:solidFill>
              <a:srgbClr val="145A32"/>
            </a:solidFill>
            <a:prstDash val="solid"/>
          </a:ln>
        </p:spPr>
        <p:txBody>
          <a:bodyPr/>
          <a:lstStyle/>
          <a:p>
            <a:endParaRPr lang="en-GB"/>
          </a:p>
        </p:txBody>
      </p:sp>
      <p:sp>
        <p:nvSpPr>
          <p:cNvPr id="18" name="Text 16"/>
          <p:cNvSpPr/>
          <p:nvPr/>
        </p:nvSpPr>
        <p:spPr>
          <a:xfrm>
            <a:off x="347472" y="3136392"/>
            <a:ext cx="1005840" cy="274320"/>
          </a:xfrm>
          <a:prstGeom prst="rect">
            <a:avLst/>
          </a:prstGeom>
          <a:noFill/>
          <a:ln/>
        </p:spPr>
        <p:txBody>
          <a:bodyPr wrap="square" rtlCol="0" anchor="ctr"/>
          <a:lstStyle/>
          <a:p>
            <a:pPr marL="0" indent="0" algn="ctr">
              <a:buNone/>
            </a:pPr>
            <a:r>
              <a:rPr lang="en-US" sz="750" b="1" dirty="0">
                <a:solidFill>
                  <a:srgbClr val="145A32"/>
                </a:solidFill>
                <a:latin typeface="Arial" pitchFamily="34" charset="0"/>
                <a:ea typeface="Arial" pitchFamily="34" charset="-122"/>
                <a:cs typeface="Arial" pitchFamily="34" charset="-120"/>
              </a:rPr>
              <a:t>Holistic</a:t>
            </a:r>
            <a:endParaRPr lang="en-US" sz="750" dirty="0"/>
          </a:p>
        </p:txBody>
      </p:sp>
      <p:sp>
        <p:nvSpPr>
          <p:cNvPr id="19" name="Text 17"/>
          <p:cNvSpPr/>
          <p:nvPr/>
        </p:nvSpPr>
        <p:spPr>
          <a:xfrm>
            <a:off x="1426464" y="3136392"/>
            <a:ext cx="594360" cy="274320"/>
          </a:xfrm>
          <a:prstGeom prst="rect">
            <a:avLst/>
          </a:prstGeom>
          <a:noFill/>
          <a:ln/>
        </p:spPr>
        <p:txBody>
          <a:bodyPr wrap="square" rtlCol="0" anchor="ctr"/>
          <a:lstStyle/>
          <a:p>
            <a:pPr marL="0" indent="0">
              <a:buNone/>
            </a:pPr>
            <a:r>
              <a:rPr lang="en-US" sz="850" b="1" dirty="0">
                <a:solidFill>
                  <a:srgbClr val="028090"/>
                </a:solidFill>
                <a:latin typeface="Calibri" pitchFamily="34" charset="0"/>
                <a:ea typeface="Calibri" pitchFamily="34" charset="-122"/>
                <a:cs typeface="Calibri" pitchFamily="34" charset="-120"/>
              </a:rPr>
              <a:t>→ Policy: </a:t>
            </a:r>
            <a:endParaRPr lang="en-US" sz="850" dirty="0"/>
          </a:p>
        </p:txBody>
      </p:sp>
      <p:sp>
        <p:nvSpPr>
          <p:cNvPr id="20" name="Text 18"/>
          <p:cNvSpPr/>
          <p:nvPr/>
        </p:nvSpPr>
        <p:spPr>
          <a:xfrm>
            <a:off x="2011680" y="3136392"/>
            <a:ext cx="3090672" cy="274320"/>
          </a:xfrm>
          <a:prstGeom prst="rect">
            <a:avLst/>
          </a:prstGeom>
          <a:noFill/>
          <a:ln/>
        </p:spPr>
        <p:txBody>
          <a:bodyPr wrap="square" rtlCol="0" anchor="ctr"/>
          <a:lstStyle/>
          <a:p>
            <a:pPr marL="0" indent="0">
              <a:buNone/>
            </a:pPr>
            <a:r>
              <a:rPr lang="en-US" sz="850" dirty="0">
                <a:solidFill>
                  <a:srgbClr val="1A2E35"/>
                </a:solidFill>
                <a:latin typeface="Calibri" pitchFamily="34" charset="0"/>
                <a:ea typeface="Calibri" pitchFamily="34" charset="-122"/>
                <a:cs typeface="Calibri" pitchFamily="34" charset="-120"/>
              </a:rPr>
              <a:t>Health in All Policies (WHO, 2013)</a:t>
            </a:r>
            <a:endParaRPr lang="en-US" sz="850" dirty="0"/>
          </a:p>
        </p:txBody>
      </p:sp>
      <p:sp>
        <p:nvSpPr>
          <p:cNvPr id="21" name="Text 19"/>
          <p:cNvSpPr/>
          <p:nvPr/>
        </p:nvSpPr>
        <p:spPr>
          <a:xfrm>
            <a:off x="411480" y="3438144"/>
            <a:ext cx="4754880" cy="411480"/>
          </a:xfrm>
          <a:prstGeom prst="rect">
            <a:avLst/>
          </a:prstGeom>
          <a:noFill/>
          <a:ln/>
        </p:spPr>
        <p:txBody>
          <a:bodyPr wrap="square" rtlCol="0" anchor="ctr"/>
          <a:lstStyle/>
          <a:p>
            <a:pPr marL="0" indent="0">
              <a:buNone/>
            </a:pPr>
            <a:r>
              <a:rPr lang="en-US" sz="850" i="1" dirty="0">
                <a:solidFill>
                  <a:srgbClr val="5E8A96"/>
                </a:solidFill>
                <a:latin typeface="Calibri" pitchFamily="34" charset="0"/>
                <a:ea typeface="Calibri" pitchFamily="34" charset="-122"/>
                <a:cs typeface="Calibri" pitchFamily="34" charset="-120"/>
              </a:rPr>
              <a:t>→ Service: Cross-departmental govt action on social determinants</a:t>
            </a:r>
            <a:endParaRPr lang="en-US" sz="850" dirty="0"/>
          </a:p>
        </p:txBody>
      </p:sp>
      <p:sp>
        <p:nvSpPr>
          <p:cNvPr id="22" name="Shape 20"/>
          <p:cNvSpPr/>
          <p:nvPr/>
        </p:nvSpPr>
        <p:spPr>
          <a:xfrm>
            <a:off x="347472" y="3941064"/>
            <a:ext cx="1005840" cy="274320"/>
          </a:xfrm>
          <a:prstGeom prst="roundRect">
            <a:avLst>
              <a:gd name="adj" fmla="val 20000"/>
            </a:avLst>
          </a:prstGeom>
          <a:solidFill>
            <a:srgbClr val="E3F4EE"/>
          </a:solidFill>
          <a:ln w="12700">
            <a:solidFill>
              <a:srgbClr val="145A32"/>
            </a:solidFill>
            <a:prstDash val="solid"/>
          </a:ln>
        </p:spPr>
        <p:txBody>
          <a:bodyPr/>
          <a:lstStyle/>
          <a:p>
            <a:endParaRPr lang="en-GB"/>
          </a:p>
        </p:txBody>
      </p:sp>
      <p:sp>
        <p:nvSpPr>
          <p:cNvPr id="23" name="Text 21"/>
          <p:cNvSpPr/>
          <p:nvPr/>
        </p:nvSpPr>
        <p:spPr>
          <a:xfrm>
            <a:off x="347472" y="3941064"/>
            <a:ext cx="1005840" cy="274320"/>
          </a:xfrm>
          <a:prstGeom prst="rect">
            <a:avLst/>
          </a:prstGeom>
          <a:noFill/>
          <a:ln/>
        </p:spPr>
        <p:txBody>
          <a:bodyPr wrap="square" rtlCol="0" anchor="ctr"/>
          <a:lstStyle/>
          <a:p>
            <a:pPr marL="0" indent="0" algn="ctr">
              <a:buNone/>
            </a:pPr>
            <a:r>
              <a:rPr lang="en-US" sz="750" b="1" dirty="0">
                <a:solidFill>
                  <a:srgbClr val="145A32"/>
                </a:solidFill>
                <a:latin typeface="Arial" pitchFamily="34" charset="0"/>
                <a:ea typeface="Arial" pitchFamily="34" charset="-122"/>
                <a:cs typeface="Arial" pitchFamily="34" charset="-120"/>
              </a:rPr>
              <a:t>Holistic</a:t>
            </a:r>
            <a:endParaRPr lang="en-US" sz="750" dirty="0"/>
          </a:p>
        </p:txBody>
      </p:sp>
      <p:sp>
        <p:nvSpPr>
          <p:cNvPr id="24" name="Text 22"/>
          <p:cNvSpPr/>
          <p:nvPr/>
        </p:nvSpPr>
        <p:spPr>
          <a:xfrm>
            <a:off x="1426464" y="3941064"/>
            <a:ext cx="594360" cy="274320"/>
          </a:xfrm>
          <a:prstGeom prst="rect">
            <a:avLst/>
          </a:prstGeom>
          <a:noFill/>
          <a:ln/>
        </p:spPr>
        <p:txBody>
          <a:bodyPr wrap="square" rtlCol="0" anchor="ctr"/>
          <a:lstStyle/>
          <a:p>
            <a:pPr marL="0" indent="0">
              <a:buNone/>
            </a:pPr>
            <a:r>
              <a:rPr lang="en-US" sz="850" b="1" dirty="0">
                <a:solidFill>
                  <a:srgbClr val="028090"/>
                </a:solidFill>
                <a:latin typeface="Calibri" pitchFamily="34" charset="0"/>
                <a:ea typeface="Calibri" pitchFamily="34" charset="-122"/>
                <a:cs typeface="Calibri" pitchFamily="34" charset="-120"/>
              </a:rPr>
              <a:t>→ Policy: </a:t>
            </a:r>
            <a:endParaRPr lang="en-US" sz="850" dirty="0"/>
          </a:p>
        </p:txBody>
      </p:sp>
      <p:sp>
        <p:nvSpPr>
          <p:cNvPr id="25" name="Text 23"/>
          <p:cNvSpPr/>
          <p:nvPr/>
        </p:nvSpPr>
        <p:spPr>
          <a:xfrm>
            <a:off x="2011680" y="3941064"/>
            <a:ext cx="3090672" cy="274320"/>
          </a:xfrm>
          <a:prstGeom prst="rect">
            <a:avLst/>
          </a:prstGeom>
          <a:noFill/>
          <a:ln/>
        </p:spPr>
        <p:txBody>
          <a:bodyPr wrap="square" rtlCol="0" anchor="ctr"/>
          <a:lstStyle/>
          <a:p>
            <a:pPr marL="0" indent="0">
              <a:buNone/>
            </a:pPr>
            <a:r>
              <a:rPr lang="en-US" sz="850" dirty="0">
                <a:solidFill>
                  <a:srgbClr val="1A2E35"/>
                </a:solidFill>
                <a:latin typeface="Calibri" pitchFamily="34" charset="0"/>
                <a:ea typeface="Calibri" pitchFamily="34" charset="-122"/>
                <a:cs typeface="Calibri" pitchFamily="34" charset="-120"/>
              </a:rPr>
              <a:t>NHS Prevention Strategy (PHE, 2019)</a:t>
            </a:r>
            <a:endParaRPr lang="en-US" sz="850" dirty="0"/>
          </a:p>
        </p:txBody>
      </p:sp>
      <p:sp>
        <p:nvSpPr>
          <p:cNvPr id="26" name="Text 24"/>
          <p:cNvSpPr/>
          <p:nvPr/>
        </p:nvSpPr>
        <p:spPr>
          <a:xfrm>
            <a:off x="411480" y="4242816"/>
            <a:ext cx="4754880" cy="411480"/>
          </a:xfrm>
          <a:prstGeom prst="rect">
            <a:avLst/>
          </a:prstGeom>
          <a:noFill/>
          <a:ln/>
        </p:spPr>
        <p:txBody>
          <a:bodyPr wrap="square" rtlCol="0" anchor="ctr"/>
          <a:lstStyle/>
          <a:p>
            <a:pPr marL="0" indent="0">
              <a:buNone/>
            </a:pPr>
            <a:r>
              <a:rPr lang="en-US" sz="850" i="1" dirty="0">
                <a:solidFill>
                  <a:srgbClr val="5E8A96"/>
                </a:solidFill>
                <a:latin typeface="Calibri" pitchFamily="34" charset="0"/>
                <a:ea typeface="Calibri" pitchFamily="34" charset="-122"/>
                <a:cs typeface="Calibri" pitchFamily="34" charset="-120"/>
              </a:rPr>
              <a:t>→ Service: Diabetes Prevention Programme; Dry January; Stop Smoking</a:t>
            </a:r>
            <a:endParaRPr lang="en-US" sz="850" dirty="0"/>
          </a:p>
        </p:txBody>
      </p:sp>
      <p:sp>
        <p:nvSpPr>
          <p:cNvPr id="27" name="Shape 25"/>
          <p:cNvSpPr/>
          <p:nvPr/>
        </p:nvSpPr>
        <p:spPr>
          <a:xfrm>
            <a:off x="5486400" y="1051560"/>
            <a:ext cx="3401568" cy="3691890"/>
          </a:xfrm>
          <a:prstGeom prst="roundRect">
            <a:avLst>
              <a:gd name="adj" fmla="val 2688"/>
            </a:avLst>
          </a:prstGeom>
          <a:solidFill>
            <a:srgbClr val="F4FBF8"/>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28" name="Text 26"/>
          <p:cNvSpPr/>
          <p:nvPr/>
        </p:nvSpPr>
        <p:spPr>
          <a:xfrm>
            <a:off x="5577840" y="1115568"/>
            <a:ext cx="3218688" cy="347472"/>
          </a:xfrm>
          <a:prstGeom prst="rect">
            <a:avLst/>
          </a:prstGeom>
          <a:noFill/>
          <a:ln/>
        </p:spPr>
        <p:txBody>
          <a:bodyPr wrap="square" rtlCol="0" anchor="ctr"/>
          <a:lstStyle/>
          <a:p>
            <a:pPr marL="0" indent="0">
              <a:buNone/>
            </a:pPr>
            <a:r>
              <a:rPr lang="en-US" sz="1300" b="1" dirty="0">
                <a:solidFill>
                  <a:srgbClr val="0B3D4E"/>
                </a:solidFill>
                <a:latin typeface="Cambria" pitchFamily="34" charset="0"/>
                <a:ea typeface="Cambria" pitchFamily="34" charset="-122"/>
                <a:cs typeface="Cambria" pitchFamily="34" charset="-120"/>
              </a:rPr>
              <a:t> Critical Verdict</a:t>
            </a:r>
            <a:endParaRPr lang="en-US" sz="1300" dirty="0"/>
          </a:p>
        </p:txBody>
      </p:sp>
      <p:sp>
        <p:nvSpPr>
          <p:cNvPr id="29" name="Shape 27"/>
          <p:cNvSpPr/>
          <p:nvPr/>
        </p:nvSpPr>
        <p:spPr>
          <a:xfrm>
            <a:off x="5577840" y="1536192"/>
            <a:ext cx="201168" cy="201168"/>
          </a:xfrm>
          <a:prstGeom prst="ellipse">
            <a:avLst/>
          </a:prstGeom>
          <a:solidFill>
            <a:srgbClr val="02C39A"/>
          </a:solidFill>
          <a:ln w="12700">
            <a:solidFill>
              <a:srgbClr val="02C39A"/>
            </a:solidFill>
            <a:prstDash val="solid"/>
          </a:ln>
        </p:spPr>
        <p:txBody>
          <a:bodyPr/>
          <a:lstStyle/>
          <a:p>
            <a:endParaRPr lang="en-GB"/>
          </a:p>
        </p:txBody>
      </p:sp>
      <p:sp>
        <p:nvSpPr>
          <p:cNvPr id="30" name="Text 28"/>
          <p:cNvSpPr/>
          <p:nvPr/>
        </p:nvSpPr>
        <p:spPr>
          <a:xfrm>
            <a:off x="5833872" y="1527048"/>
            <a:ext cx="2962656" cy="219456"/>
          </a:xfrm>
          <a:prstGeom prst="rect">
            <a:avLst/>
          </a:prstGeom>
          <a:noFill/>
          <a:ln/>
        </p:spPr>
        <p:txBody>
          <a:bodyPr wrap="square" rtlCol="0" anchor="ctr"/>
          <a:lstStyle/>
          <a:p>
            <a:pPr marL="0" indent="0">
              <a:buNone/>
            </a:pPr>
            <a:r>
              <a:rPr lang="en-US" sz="950" b="1" dirty="0">
                <a:solidFill>
                  <a:srgbClr val="0B3D4E"/>
                </a:solidFill>
                <a:latin typeface="Calibri" pitchFamily="34" charset="0"/>
                <a:ea typeface="Calibri" pitchFamily="34" charset="-122"/>
                <a:cs typeface="Calibri" pitchFamily="34" charset="-120"/>
              </a:rPr>
              <a:t>Neither model is sufficient alone</a:t>
            </a:r>
            <a:endParaRPr lang="en-US" sz="950" dirty="0"/>
          </a:p>
        </p:txBody>
      </p:sp>
      <p:sp>
        <p:nvSpPr>
          <p:cNvPr id="31" name="Text 29"/>
          <p:cNvSpPr/>
          <p:nvPr/>
        </p:nvSpPr>
        <p:spPr>
          <a:xfrm>
            <a:off x="5833872" y="1764792"/>
            <a:ext cx="2962656" cy="402336"/>
          </a:xfrm>
          <a:prstGeom prst="rect">
            <a:avLst/>
          </a:prstGeom>
          <a:noFill/>
          <a:ln/>
        </p:spPr>
        <p:txBody>
          <a:bodyPr wrap="square" rtlCol="0" anchor="ctr"/>
          <a:lstStyle/>
          <a:p>
            <a:pPr marL="0" indent="0">
              <a:buNone/>
            </a:pPr>
            <a:r>
              <a:rPr lang="en-US" sz="900" dirty="0">
                <a:solidFill>
                  <a:srgbClr val="1A2E35"/>
                </a:solidFill>
                <a:latin typeface="Calibri" pitchFamily="34" charset="0"/>
                <a:ea typeface="Calibri" pitchFamily="34" charset="-122"/>
                <a:cs typeface="Calibri" pitchFamily="34" charset="-120"/>
              </a:rPr>
              <a:t>UK policy increasingly uses a biopsychosocial blend (King's Fund, 2022; Marmot, 2020).</a:t>
            </a:r>
            <a:endParaRPr lang="en-US" sz="900" dirty="0"/>
          </a:p>
        </p:txBody>
      </p:sp>
      <p:sp>
        <p:nvSpPr>
          <p:cNvPr id="32" name="Shape 30"/>
          <p:cNvSpPr/>
          <p:nvPr/>
        </p:nvSpPr>
        <p:spPr>
          <a:xfrm>
            <a:off x="5577840" y="2231136"/>
            <a:ext cx="201168" cy="201168"/>
          </a:xfrm>
          <a:prstGeom prst="ellipse">
            <a:avLst/>
          </a:prstGeom>
          <a:solidFill>
            <a:srgbClr val="02C39A"/>
          </a:solidFill>
          <a:ln w="12700">
            <a:solidFill>
              <a:srgbClr val="02C39A"/>
            </a:solidFill>
            <a:prstDash val="solid"/>
          </a:ln>
        </p:spPr>
        <p:txBody>
          <a:bodyPr/>
          <a:lstStyle/>
          <a:p>
            <a:endParaRPr lang="en-GB"/>
          </a:p>
        </p:txBody>
      </p:sp>
      <p:sp>
        <p:nvSpPr>
          <p:cNvPr id="33" name="Text 31"/>
          <p:cNvSpPr/>
          <p:nvPr/>
        </p:nvSpPr>
        <p:spPr>
          <a:xfrm>
            <a:off x="5833872" y="2221992"/>
            <a:ext cx="2962656" cy="219456"/>
          </a:xfrm>
          <a:prstGeom prst="rect">
            <a:avLst/>
          </a:prstGeom>
          <a:noFill/>
          <a:ln/>
        </p:spPr>
        <p:txBody>
          <a:bodyPr wrap="square" rtlCol="0" anchor="ctr"/>
          <a:lstStyle/>
          <a:p>
            <a:pPr marL="0" indent="0">
              <a:buNone/>
            </a:pPr>
            <a:r>
              <a:rPr lang="en-US" sz="950" b="1" dirty="0">
                <a:solidFill>
                  <a:srgbClr val="0B3D4E"/>
                </a:solidFill>
                <a:latin typeface="Calibri" pitchFamily="34" charset="0"/>
                <a:ea typeface="Calibri" pitchFamily="34" charset="-122"/>
                <a:cs typeface="Calibri" pitchFamily="34" charset="-120"/>
              </a:rPr>
              <a:t>Biomedical still dominates</a:t>
            </a:r>
            <a:endParaRPr lang="en-US" sz="950" dirty="0"/>
          </a:p>
        </p:txBody>
      </p:sp>
      <p:sp>
        <p:nvSpPr>
          <p:cNvPr id="34" name="Text 32"/>
          <p:cNvSpPr/>
          <p:nvPr/>
        </p:nvSpPr>
        <p:spPr>
          <a:xfrm>
            <a:off x="5833872" y="2459736"/>
            <a:ext cx="2962656" cy="402336"/>
          </a:xfrm>
          <a:prstGeom prst="rect">
            <a:avLst/>
          </a:prstGeom>
          <a:noFill/>
          <a:ln/>
        </p:spPr>
        <p:txBody>
          <a:bodyPr wrap="square" rtlCol="0" anchor="ctr"/>
          <a:lstStyle/>
          <a:p>
            <a:pPr marL="0" indent="0">
              <a:buNone/>
            </a:pPr>
            <a:r>
              <a:rPr lang="en-US" sz="900" dirty="0">
                <a:solidFill>
                  <a:srgbClr val="1A2E35"/>
                </a:solidFill>
                <a:latin typeface="Calibri" pitchFamily="34" charset="0"/>
                <a:ea typeface="Calibri" pitchFamily="34" charset="-122"/>
                <a:cs typeface="Calibri" pitchFamily="34" charset="-120"/>
              </a:rPr>
              <a:t>~80% of NHS spending is on acute/curative care despite evidence for prevention (King's Fund, 2020).</a:t>
            </a:r>
            <a:endParaRPr lang="en-US" sz="900" dirty="0"/>
          </a:p>
        </p:txBody>
      </p:sp>
      <p:sp>
        <p:nvSpPr>
          <p:cNvPr id="35" name="Shape 33"/>
          <p:cNvSpPr/>
          <p:nvPr/>
        </p:nvSpPr>
        <p:spPr>
          <a:xfrm>
            <a:off x="5577840" y="2926080"/>
            <a:ext cx="201168" cy="201168"/>
          </a:xfrm>
          <a:prstGeom prst="ellipse">
            <a:avLst/>
          </a:prstGeom>
          <a:solidFill>
            <a:srgbClr val="02C39A"/>
          </a:solidFill>
          <a:ln w="12700">
            <a:solidFill>
              <a:srgbClr val="02C39A"/>
            </a:solidFill>
            <a:prstDash val="solid"/>
          </a:ln>
        </p:spPr>
        <p:txBody>
          <a:bodyPr/>
          <a:lstStyle/>
          <a:p>
            <a:endParaRPr lang="en-GB"/>
          </a:p>
        </p:txBody>
      </p:sp>
      <p:sp>
        <p:nvSpPr>
          <p:cNvPr id="36" name="Text 34"/>
          <p:cNvSpPr/>
          <p:nvPr/>
        </p:nvSpPr>
        <p:spPr>
          <a:xfrm>
            <a:off x="5833872" y="2916936"/>
            <a:ext cx="2962656" cy="219456"/>
          </a:xfrm>
          <a:prstGeom prst="rect">
            <a:avLst/>
          </a:prstGeom>
          <a:noFill/>
          <a:ln/>
        </p:spPr>
        <p:txBody>
          <a:bodyPr wrap="square" rtlCol="0" anchor="ctr"/>
          <a:lstStyle/>
          <a:p>
            <a:pPr marL="0" indent="0">
              <a:buNone/>
            </a:pPr>
            <a:r>
              <a:rPr lang="en-US" sz="950" b="1" dirty="0">
                <a:solidFill>
                  <a:srgbClr val="0B3D4E"/>
                </a:solidFill>
                <a:latin typeface="Calibri" pitchFamily="34" charset="0"/>
                <a:ea typeface="Calibri" pitchFamily="34" charset="-122"/>
                <a:cs typeface="Calibri" pitchFamily="34" charset="-120"/>
              </a:rPr>
              <a:t>Holistic model aligns with SDGs</a:t>
            </a:r>
            <a:endParaRPr lang="en-US" sz="950" dirty="0"/>
          </a:p>
        </p:txBody>
      </p:sp>
      <p:sp>
        <p:nvSpPr>
          <p:cNvPr id="37" name="Text 35"/>
          <p:cNvSpPr/>
          <p:nvPr/>
        </p:nvSpPr>
        <p:spPr>
          <a:xfrm>
            <a:off x="5833872" y="3154680"/>
            <a:ext cx="2962656" cy="336042"/>
          </a:xfrm>
          <a:prstGeom prst="rect">
            <a:avLst/>
          </a:prstGeom>
          <a:noFill/>
          <a:ln/>
        </p:spPr>
        <p:txBody>
          <a:bodyPr wrap="square" rtlCol="0" anchor="ctr"/>
          <a:lstStyle/>
          <a:p>
            <a:pPr marL="0" indent="0">
              <a:buNone/>
            </a:pPr>
            <a:r>
              <a:rPr lang="en-US" sz="900" dirty="0">
                <a:solidFill>
                  <a:srgbClr val="1A2E35"/>
                </a:solidFill>
                <a:latin typeface="Calibri" pitchFamily="34" charset="0"/>
                <a:ea typeface="Calibri" pitchFamily="34" charset="-122"/>
                <a:cs typeface="Calibri" pitchFamily="34" charset="-120"/>
              </a:rPr>
              <a:t>Goal 3 demands health 'for all ages' — impossible without holistic, equitable approaches (UN, 2015).</a:t>
            </a:r>
            <a:endParaRPr lang="en-US" sz="900" dirty="0"/>
          </a:p>
        </p:txBody>
      </p:sp>
      <p:sp>
        <p:nvSpPr>
          <p:cNvPr id="38" name="Shape 36"/>
          <p:cNvSpPr/>
          <p:nvPr/>
        </p:nvSpPr>
        <p:spPr>
          <a:xfrm>
            <a:off x="5577840" y="3621024"/>
            <a:ext cx="201168" cy="201168"/>
          </a:xfrm>
          <a:prstGeom prst="ellipse">
            <a:avLst/>
          </a:prstGeom>
          <a:solidFill>
            <a:srgbClr val="02C39A"/>
          </a:solidFill>
          <a:ln w="12700">
            <a:solidFill>
              <a:srgbClr val="02C39A"/>
            </a:solidFill>
            <a:prstDash val="solid"/>
          </a:ln>
        </p:spPr>
        <p:txBody>
          <a:bodyPr/>
          <a:lstStyle/>
          <a:p>
            <a:endParaRPr lang="en-GB"/>
          </a:p>
        </p:txBody>
      </p:sp>
      <p:sp>
        <p:nvSpPr>
          <p:cNvPr id="39" name="Text 37"/>
          <p:cNvSpPr/>
          <p:nvPr/>
        </p:nvSpPr>
        <p:spPr>
          <a:xfrm>
            <a:off x="5833872" y="3611880"/>
            <a:ext cx="2962656" cy="155448"/>
          </a:xfrm>
          <a:prstGeom prst="rect">
            <a:avLst/>
          </a:prstGeom>
          <a:noFill/>
          <a:ln/>
        </p:spPr>
        <p:txBody>
          <a:bodyPr wrap="square" rtlCol="0" anchor="ctr"/>
          <a:lstStyle/>
          <a:p>
            <a:pPr marL="0" indent="0">
              <a:buNone/>
            </a:pPr>
            <a:r>
              <a:rPr lang="en-US" sz="950" b="1" dirty="0">
                <a:solidFill>
                  <a:srgbClr val="0B3D4E"/>
                </a:solidFill>
                <a:latin typeface="Calibri" pitchFamily="34" charset="0"/>
                <a:ea typeface="Calibri" pitchFamily="34" charset="-122"/>
                <a:cs typeface="Calibri" pitchFamily="34" charset="-120"/>
              </a:rPr>
              <a:t>Wales leads the way</a:t>
            </a:r>
            <a:endParaRPr lang="en-US" sz="950" dirty="0"/>
          </a:p>
        </p:txBody>
      </p:sp>
      <p:sp>
        <p:nvSpPr>
          <p:cNvPr id="40" name="Text 38"/>
          <p:cNvSpPr/>
          <p:nvPr/>
        </p:nvSpPr>
        <p:spPr>
          <a:xfrm>
            <a:off x="5833872" y="3822192"/>
            <a:ext cx="2962656" cy="335471"/>
          </a:xfrm>
          <a:prstGeom prst="rect">
            <a:avLst/>
          </a:prstGeom>
          <a:noFill/>
          <a:ln/>
        </p:spPr>
        <p:txBody>
          <a:bodyPr wrap="square" rtlCol="0" anchor="ctr"/>
          <a:lstStyle/>
          <a:p>
            <a:r>
              <a:rPr lang="en-GB" sz="900" dirty="0">
                <a:solidFill>
                  <a:srgbClr val="1A2E35"/>
                </a:solidFill>
                <a:latin typeface="Calibri" pitchFamily="34" charset="0"/>
                <a:ea typeface="Calibri" pitchFamily="34" charset="-122"/>
                <a:cs typeface="Calibri" pitchFamily="34" charset="-120"/>
              </a:rPr>
              <a:t>The Well-being of Future Generations Act (2015) legally embeds holistic SD thinking,</a:t>
            </a:r>
            <a:r>
              <a:rPr lang="en-US" sz="900" dirty="0">
                <a:solidFill>
                  <a:srgbClr val="1A2E35"/>
                </a:solidFill>
                <a:latin typeface="Calibri" pitchFamily="34" charset="0"/>
                <a:ea typeface="Calibri" pitchFamily="34" charset="-122"/>
                <a:cs typeface="Calibri" pitchFamily="34" charset="-120"/>
              </a:rPr>
              <a:t> unique globally.</a:t>
            </a:r>
            <a:endParaRPr lang="en-US" sz="900" dirty="0"/>
          </a:p>
        </p:txBody>
      </p:sp>
      <p:sp>
        <p:nvSpPr>
          <p:cNvPr id="41" name="Shape 39"/>
          <p:cNvSpPr/>
          <p:nvPr/>
        </p:nvSpPr>
        <p:spPr>
          <a:xfrm>
            <a:off x="5577840" y="4315968"/>
            <a:ext cx="201168" cy="201168"/>
          </a:xfrm>
          <a:prstGeom prst="ellipse">
            <a:avLst/>
          </a:prstGeom>
          <a:solidFill>
            <a:srgbClr val="02C39A"/>
          </a:solidFill>
          <a:ln w="12700">
            <a:solidFill>
              <a:srgbClr val="02C39A"/>
            </a:solidFill>
            <a:prstDash val="solid"/>
          </a:ln>
        </p:spPr>
        <p:txBody>
          <a:bodyPr/>
          <a:lstStyle/>
          <a:p>
            <a:endParaRPr lang="en-GB"/>
          </a:p>
        </p:txBody>
      </p:sp>
      <p:sp>
        <p:nvSpPr>
          <p:cNvPr id="42" name="Text 40"/>
          <p:cNvSpPr/>
          <p:nvPr/>
        </p:nvSpPr>
        <p:spPr>
          <a:xfrm>
            <a:off x="5833872" y="4242816"/>
            <a:ext cx="2962656" cy="200597"/>
          </a:xfrm>
          <a:prstGeom prst="rect">
            <a:avLst/>
          </a:prstGeom>
          <a:noFill/>
          <a:ln/>
        </p:spPr>
        <p:txBody>
          <a:bodyPr wrap="square" rtlCol="0" anchor="ctr"/>
          <a:lstStyle/>
          <a:p>
            <a:pPr marL="0" indent="0">
              <a:buNone/>
            </a:pPr>
            <a:r>
              <a:rPr lang="en-US" sz="950" b="1" dirty="0">
                <a:solidFill>
                  <a:srgbClr val="0B3D4E"/>
                </a:solidFill>
                <a:latin typeface="Calibri" pitchFamily="34" charset="0"/>
                <a:ea typeface="Calibri" pitchFamily="34" charset="-122"/>
                <a:cs typeface="Calibri" pitchFamily="34" charset="-120"/>
              </a:rPr>
              <a:t>Effectiveness evidence</a:t>
            </a:r>
            <a:endParaRPr lang="en-US" sz="950" dirty="0"/>
          </a:p>
        </p:txBody>
      </p:sp>
      <p:sp>
        <p:nvSpPr>
          <p:cNvPr id="43" name="Text 41"/>
          <p:cNvSpPr/>
          <p:nvPr/>
        </p:nvSpPr>
        <p:spPr>
          <a:xfrm>
            <a:off x="5833872" y="4443413"/>
            <a:ext cx="2962656" cy="300037"/>
          </a:xfrm>
          <a:prstGeom prst="rect">
            <a:avLst/>
          </a:prstGeom>
          <a:noFill/>
          <a:ln/>
        </p:spPr>
        <p:txBody>
          <a:bodyPr wrap="square" rtlCol="0" anchor="ctr"/>
          <a:lstStyle/>
          <a:p>
            <a:pPr marL="0" indent="0">
              <a:buNone/>
            </a:pPr>
            <a:r>
              <a:rPr lang="en-US" sz="900" dirty="0">
                <a:solidFill>
                  <a:srgbClr val="1A2E35"/>
                </a:solidFill>
                <a:latin typeface="Calibri" pitchFamily="34" charset="0"/>
                <a:ea typeface="Calibri" pitchFamily="34" charset="-122"/>
                <a:cs typeface="Calibri" pitchFamily="34" charset="-120"/>
              </a:rPr>
              <a:t>Social prescribing reduced GP visits by 28% in some regions (NHS England, 2022). Holistic approaches work.</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EEF8F7"/>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B3D4E"/>
          </a:solidFill>
          <a:ln w="12700">
            <a:solidFill>
              <a:srgbClr val="0B3D4E"/>
            </a:solidFill>
            <a:prstDash val="solid"/>
          </a:ln>
        </p:spPr>
        <p:txBody>
          <a:bodyPr/>
          <a:lstStyle/>
          <a:p>
            <a:endParaRPr lang="en-GB"/>
          </a:p>
        </p:txBody>
      </p:sp>
      <p:sp>
        <p:nvSpPr>
          <p:cNvPr id="3" name="Text 1"/>
          <p:cNvSpPr/>
          <p:nvPr/>
        </p:nvSpPr>
        <p:spPr>
          <a:xfrm>
            <a:off x="365760" y="36576"/>
            <a:ext cx="8412480" cy="548640"/>
          </a:xfrm>
          <a:prstGeom prst="rect">
            <a:avLst/>
          </a:prstGeom>
          <a:noFill/>
          <a:ln/>
        </p:spPr>
        <p:txBody>
          <a:bodyPr wrap="square"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Sustainable Development Goals: A Global Framework for Health</a:t>
            </a:r>
            <a:endParaRPr lang="en-US" sz="2200" dirty="0"/>
          </a:p>
        </p:txBody>
      </p:sp>
      <p:sp>
        <p:nvSpPr>
          <p:cNvPr id="4" name="Text 2"/>
          <p:cNvSpPr/>
          <p:nvPr/>
        </p:nvSpPr>
        <p:spPr>
          <a:xfrm>
            <a:off x="365760" y="585216"/>
            <a:ext cx="8412480" cy="292608"/>
          </a:xfrm>
          <a:prstGeom prst="rect">
            <a:avLst/>
          </a:prstGeom>
          <a:noFill/>
          <a:ln/>
        </p:spPr>
        <p:txBody>
          <a:bodyPr wrap="square" rtlCol="0" anchor="ctr"/>
          <a:lstStyle/>
          <a:p>
            <a:pPr marL="0" indent="0">
              <a:buNone/>
            </a:pPr>
            <a:endParaRPr lang="en-US" sz="1000" dirty="0"/>
          </a:p>
        </p:txBody>
      </p:sp>
      <p:sp>
        <p:nvSpPr>
          <p:cNvPr id="5" name="Text 3"/>
          <p:cNvSpPr/>
          <p:nvPr/>
        </p:nvSpPr>
        <p:spPr>
          <a:xfrm>
            <a:off x="256032" y="1024128"/>
            <a:ext cx="8631936" cy="347472"/>
          </a:xfrm>
          <a:prstGeom prst="rect">
            <a:avLst/>
          </a:prstGeom>
          <a:noFill/>
          <a:ln/>
        </p:spPr>
        <p:txBody>
          <a:bodyPr wrap="square" rtlCol="0" anchor="ctr"/>
          <a:lstStyle/>
          <a:p>
            <a:pPr marL="0" indent="0">
              <a:buNone/>
            </a:pPr>
            <a:r>
              <a:rPr lang="en-US" sz="1100" i="1" dirty="0">
                <a:solidFill>
                  <a:srgbClr val="1A2E35"/>
                </a:solidFill>
                <a:latin typeface="Calibri" pitchFamily="34" charset="0"/>
                <a:ea typeface="Calibri" pitchFamily="34" charset="-122"/>
                <a:cs typeface="Calibri" pitchFamily="34" charset="-120"/>
              </a:rPr>
              <a:t>The UN adopted 17 SDGs in 2015 agreed by 193 nations  to create a blueprint for dignity, health, and planetary sustainability by 2030 (UN, 2015).</a:t>
            </a:r>
            <a:endParaRPr lang="en-US" sz="1100" dirty="0"/>
          </a:p>
        </p:txBody>
      </p:sp>
      <p:sp>
        <p:nvSpPr>
          <p:cNvPr id="6" name="Shape 4"/>
          <p:cNvSpPr/>
          <p:nvPr/>
        </p:nvSpPr>
        <p:spPr>
          <a:xfrm>
            <a:off x="256032" y="1463040"/>
            <a:ext cx="1353312" cy="731520"/>
          </a:xfrm>
          <a:prstGeom prst="roundRect">
            <a:avLst>
              <a:gd name="adj" fmla="val 8750"/>
            </a:avLst>
          </a:prstGeom>
          <a:solidFill>
            <a:srgbClr val="E5243B"/>
          </a:solidFill>
          <a:ln w="12700">
            <a:solidFill>
              <a:srgbClr val="E5243B"/>
            </a:solidFill>
            <a:prstDash val="solid"/>
          </a:ln>
        </p:spPr>
        <p:txBody>
          <a:bodyPr/>
          <a:lstStyle/>
          <a:p>
            <a:endParaRPr lang="en-GB"/>
          </a:p>
        </p:txBody>
      </p:sp>
      <p:sp>
        <p:nvSpPr>
          <p:cNvPr id="7" name="Text 5"/>
          <p:cNvSpPr/>
          <p:nvPr/>
        </p:nvSpPr>
        <p:spPr>
          <a:xfrm>
            <a:off x="256032" y="1463040"/>
            <a:ext cx="1353312" cy="731520"/>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Goal 1</a:t>
            </a:r>
            <a:endParaRPr lang="en-US" sz="1000" dirty="0"/>
          </a:p>
        </p:txBody>
      </p:sp>
      <p:sp>
        <p:nvSpPr>
          <p:cNvPr id="8" name="Shape 6"/>
          <p:cNvSpPr/>
          <p:nvPr/>
        </p:nvSpPr>
        <p:spPr>
          <a:xfrm>
            <a:off x="1709928" y="1463040"/>
            <a:ext cx="1353312" cy="731520"/>
          </a:xfrm>
          <a:prstGeom prst="roundRect">
            <a:avLst>
              <a:gd name="adj" fmla="val 8750"/>
            </a:avLst>
          </a:prstGeom>
          <a:solidFill>
            <a:srgbClr val="DDA63A"/>
          </a:solidFill>
          <a:ln w="12700">
            <a:solidFill>
              <a:srgbClr val="DDA63A"/>
            </a:solidFill>
            <a:prstDash val="solid"/>
          </a:ln>
        </p:spPr>
        <p:txBody>
          <a:bodyPr/>
          <a:lstStyle/>
          <a:p>
            <a:endParaRPr lang="en-GB"/>
          </a:p>
        </p:txBody>
      </p:sp>
      <p:sp>
        <p:nvSpPr>
          <p:cNvPr id="9" name="Text 7"/>
          <p:cNvSpPr/>
          <p:nvPr/>
        </p:nvSpPr>
        <p:spPr>
          <a:xfrm>
            <a:off x="1709928" y="1463040"/>
            <a:ext cx="1353312" cy="731520"/>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Goal 2</a:t>
            </a:r>
            <a:endParaRPr lang="en-US" sz="1000" dirty="0"/>
          </a:p>
        </p:txBody>
      </p:sp>
      <p:sp>
        <p:nvSpPr>
          <p:cNvPr id="10" name="Shape 8"/>
          <p:cNvSpPr/>
          <p:nvPr/>
        </p:nvSpPr>
        <p:spPr>
          <a:xfrm>
            <a:off x="3163824" y="1463040"/>
            <a:ext cx="1353312" cy="731520"/>
          </a:xfrm>
          <a:prstGeom prst="roundRect">
            <a:avLst>
              <a:gd name="adj" fmla="val 8750"/>
            </a:avLst>
          </a:prstGeom>
          <a:solidFill>
            <a:srgbClr val="4C9F38"/>
          </a:solidFill>
          <a:ln w="12700">
            <a:solidFill>
              <a:srgbClr val="4C9F38"/>
            </a:solidFill>
            <a:prstDash val="solid"/>
          </a:ln>
          <a:effectLst>
            <a:outerShdw blurRad="88900" dist="25400" dir="2700000" algn="bl" rotWithShape="0">
              <a:srgbClr val="000000">
                <a:alpha val="12000"/>
              </a:srgbClr>
            </a:outerShdw>
          </a:effectLst>
        </p:spPr>
        <p:txBody>
          <a:bodyPr/>
          <a:lstStyle/>
          <a:p>
            <a:endParaRPr lang="en-GB"/>
          </a:p>
        </p:txBody>
      </p:sp>
      <p:sp>
        <p:nvSpPr>
          <p:cNvPr id="11" name="Text 9"/>
          <p:cNvSpPr/>
          <p:nvPr/>
        </p:nvSpPr>
        <p:spPr>
          <a:xfrm>
            <a:off x="3163824" y="1463040"/>
            <a:ext cx="1353312" cy="731520"/>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Goal 3</a:t>
            </a:r>
            <a:endParaRPr lang="en-US" sz="1300" dirty="0"/>
          </a:p>
        </p:txBody>
      </p:sp>
      <p:sp>
        <p:nvSpPr>
          <p:cNvPr id="12" name="Shape 10"/>
          <p:cNvSpPr/>
          <p:nvPr/>
        </p:nvSpPr>
        <p:spPr>
          <a:xfrm>
            <a:off x="3108960" y="1408176"/>
            <a:ext cx="1463040" cy="841248"/>
          </a:xfrm>
          <a:prstGeom prst="roundRect">
            <a:avLst>
              <a:gd name="adj" fmla="val 10870"/>
            </a:avLst>
          </a:prstGeom>
          <a:solidFill>
            <a:srgbClr val="FFFFFF">
              <a:alpha val="0"/>
            </a:srgbClr>
          </a:solidFill>
          <a:ln w="31750">
            <a:solidFill>
              <a:srgbClr val="E8A020"/>
            </a:solidFill>
            <a:prstDash val="solid"/>
          </a:ln>
        </p:spPr>
        <p:txBody>
          <a:bodyPr/>
          <a:lstStyle/>
          <a:p>
            <a:endParaRPr lang="en-GB"/>
          </a:p>
        </p:txBody>
      </p:sp>
      <p:sp>
        <p:nvSpPr>
          <p:cNvPr id="13" name="Shape 11"/>
          <p:cNvSpPr/>
          <p:nvPr/>
        </p:nvSpPr>
        <p:spPr>
          <a:xfrm>
            <a:off x="4617720" y="1463040"/>
            <a:ext cx="1353312" cy="731520"/>
          </a:xfrm>
          <a:prstGeom prst="roundRect">
            <a:avLst>
              <a:gd name="adj" fmla="val 8750"/>
            </a:avLst>
          </a:prstGeom>
          <a:solidFill>
            <a:srgbClr val="C5192D"/>
          </a:solidFill>
          <a:ln w="12700">
            <a:solidFill>
              <a:srgbClr val="C5192D"/>
            </a:solidFill>
            <a:prstDash val="solid"/>
          </a:ln>
        </p:spPr>
        <p:txBody>
          <a:bodyPr/>
          <a:lstStyle/>
          <a:p>
            <a:endParaRPr lang="en-GB"/>
          </a:p>
        </p:txBody>
      </p:sp>
      <p:sp>
        <p:nvSpPr>
          <p:cNvPr id="14" name="Text 12"/>
          <p:cNvSpPr/>
          <p:nvPr/>
        </p:nvSpPr>
        <p:spPr>
          <a:xfrm>
            <a:off x="4617720" y="1463040"/>
            <a:ext cx="1353312" cy="731520"/>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Goal 4</a:t>
            </a:r>
            <a:endParaRPr lang="en-US" sz="1000" dirty="0"/>
          </a:p>
        </p:txBody>
      </p:sp>
      <p:sp>
        <p:nvSpPr>
          <p:cNvPr id="15" name="Shape 13"/>
          <p:cNvSpPr/>
          <p:nvPr/>
        </p:nvSpPr>
        <p:spPr>
          <a:xfrm>
            <a:off x="6071616" y="1463040"/>
            <a:ext cx="1353312" cy="731520"/>
          </a:xfrm>
          <a:prstGeom prst="roundRect">
            <a:avLst>
              <a:gd name="adj" fmla="val 8750"/>
            </a:avLst>
          </a:prstGeom>
          <a:solidFill>
            <a:srgbClr val="FF3A21"/>
          </a:solidFill>
          <a:ln w="12700">
            <a:solidFill>
              <a:srgbClr val="FF3A21"/>
            </a:solidFill>
            <a:prstDash val="solid"/>
          </a:ln>
        </p:spPr>
        <p:txBody>
          <a:bodyPr/>
          <a:lstStyle/>
          <a:p>
            <a:endParaRPr lang="en-GB"/>
          </a:p>
        </p:txBody>
      </p:sp>
      <p:sp>
        <p:nvSpPr>
          <p:cNvPr id="16" name="Text 14"/>
          <p:cNvSpPr/>
          <p:nvPr/>
        </p:nvSpPr>
        <p:spPr>
          <a:xfrm>
            <a:off x="6071616" y="1463040"/>
            <a:ext cx="1353312" cy="731520"/>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Goal 5</a:t>
            </a:r>
            <a:endParaRPr lang="en-US" sz="1000" dirty="0"/>
          </a:p>
        </p:txBody>
      </p:sp>
      <p:sp>
        <p:nvSpPr>
          <p:cNvPr id="17" name="Shape 15"/>
          <p:cNvSpPr/>
          <p:nvPr/>
        </p:nvSpPr>
        <p:spPr>
          <a:xfrm>
            <a:off x="7525512" y="1463040"/>
            <a:ext cx="1353312" cy="731520"/>
          </a:xfrm>
          <a:prstGeom prst="roundRect">
            <a:avLst>
              <a:gd name="adj" fmla="val 8750"/>
            </a:avLst>
          </a:prstGeom>
          <a:solidFill>
            <a:srgbClr val="26BDE2"/>
          </a:solidFill>
          <a:ln w="12700">
            <a:solidFill>
              <a:srgbClr val="26BDE2"/>
            </a:solidFill>
            <a:prstDash val="solid"/>
          </a:ln>
        </p:spPr>
        <p:txBody>
          <a:bodyPr/>
          <a:lstStyle/>
          <a:p>
            <a:endParaRPr lang="en-GB"/>
          </a:p>
        </p:txBody>
      </p:sp>
      <p:sp>
        <p:nvSpPr>
          <p:cNvPr id="18" name="Text 16"/>
          <p:cNvSpPr/>
          <p:nvPr/>
        </p:nvSpPr>
        <p:spPr>
          <a:xfrm>
            <a:off x="7525512" y="1463040"/>
            <a:ext cx="1353312" cy="731520"/>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Goal 6</a:t>
            </a:r>
            <a:endParaRPr lang="en-US" sz="1000" dirty="0"/>
          </a:p>
        </p:txBody>
      </p:sp>
      <p:sp>
        <p:nvSpPr>
          <p:cNvPr id="19" name="Shape 17"/>
          <p:cNvSpPr/>
          <p:nvPr/>
        </p:nvSpPr>
        <p:spPr>
          <a:xfrm>
            <a:off x="256032" y="2313432"/>
            <a:ext cx="1353312" cy="731520"/>
          </a:xfrm>
          <a:prstGeom prst="roundRect">
            <a:avLst>
              <a:gd name="adj" fmla="val 8750"/>
            </a:avLst>
          </a:prstGeom>
          <a:solidFill>
            <a:srgbClr val="FCC30B"/>
          </a:solidFill>
          <a:ln w="12700">
            <a:solidFill>
              <a:srgbClr val="FCC30B"/>
            </a:solidFill>
            <a:prstDash val="solid"/>
          </a:ln>
        </p:spPr>
        <p:txBody>
          <a:bodyPr/>
          <a:lstStyle/>
          <a:p>
            <a:endParaRPr lang="en-GB"/>
          </a:p>
        </p:txBody>
      </p:sp>
      <p:sp>
        <p:nvSpPr>
          <p:cNvPr id="20" name="Text 18"/>
          <p:cNvSpPr/>
          <p:nvPr/>
        </p:nvSpPr>
        <p:spPr>
          <a:xfrm>
            <a:off x="256032" y="2313432"/>
            <a:ext cx="1353312" cy="731520"/>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Goal 7</a:t>
            </a:r>
            <a:endParaRPr lang="en-US" sz="1000" dirty="0"/>
          </a:p>
        </p:txBody>
      </p:sp>
      <p:sp>
        <p:nvSpPr>
          <p:cNvPr id="21" name="Shape 19"/>
          <p:cNvSpPr/>
          <p:nvPr/>
        </p:nvSpPr>
        <p:spPr>
          <a:xfrm>
            <a:off x="1709928" y="2313432"/>
            <a:ext cx="1353312" cy="731520"/>
          </a:xfrm>
          <a:prstGeom prst="roundRect">
            <a:avLst>
              <a:gd name="adj" fmla="val 8750"/>
            </a:avLst>
          </a:prstGeom>
          <a:solidFill>
            <a:srgbClr val="A21942"/>
          </a:solidFill>
          <a:ln w="12700">
            <a:solidFill>
              <a:srgbClr val="A21942"/>
            </a:solidFill>
            <a:prstDash val="solid"/>
          </a:ln>
        </p:spPr>
        <p:txBody>
          <a:bodyPr/>
          <a:lstStyle/>
          <a:p>
            <a:endParaRPr lang="en-GB"/>
          </a:p>
        </p:txBody>
      </p:sp>
      <p:sp>
        <p:nvSpPr>
          <p:cNvPr id="22" name="Text 20"/>
          <p:cNvSpPr/>
          <p:nvPr/>
        </p:nvSpPr>
        <p:spPr>
          <a:xfrm>
            <a:off x="1709928" y="2313432"/>
            <a:ext cx="1353312" cy="731520"/>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Goal 8</a:t>
            </a:r>
            <a:endParaRPr lang="en-US" sz="1000" dirty="0"/>
          </a:p>
        </p:txBody>
      </p:sp>
      <p:sp>
        <p:nvSpPr>
          <p:cNvPr id="23" name="Shape 21"/>
          <p:cNvSpPr/>
          <p:nvPr/>
        </p:nvSpPr>
        <p:spPr>
          <a:xfrm>
            <a:off x="3163824" y="2313432"/>
            <a:ext cx="1353312" cy="731520"/>
          </a:xfrm>
          <a:prstGeom prst="roundRect">
            <a:avLst>
              <a:gd name="adj" fmla="val 8750"/>
            </a:avLst>
          </a:prstGeom>
          <a:solidFill>
            <a:srgbClr val="FD6925"/>
          </a:solidFill>
          <a:ln w="12700">
            <a:solidFill>
              <a:srgbClr val="FD6925"/>
            </a:solidFill>
            <a:prstDash val="solid"/>
          </a:ln>
        </p:spPr>
        <p:txBody>
          <a:bodyPr/>
          <a:lstStyle/>
          <a:p>
            <a:endParaRPr lang="en-GB"/>
          </a:p>
        </p:txBody>
      </p:sp>
      <p:sp>
        <p:nvSpPr>
          <p:cNvPr id="24" name="Text 22"/>
          <p:cNvSpPr/>
          <p:nvPr/>
        </p:nvSpPr>
        <p:spPr>
          <a:xfrm>
            <a:off x="3163824" y="2313432"/>
            <a:ext cx="1353312" cy="731520"/>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Goal 9</a:t>
            </a:r>
            <a:endParaRPr lang="en-US" sz="1000" dirty="0"/>
          </a:p>
        </p:txBody>
      </p:sp>
      <p:sp>
        <p:nvSpPr>
          <p:cNvPr id="25" name="Shape 23"/>
          <p:cNvSpPr/>
          <p:nvPr/>
        </p:nvSpPr>
        <p:spPr>
          <a:xfrm>
            <a:off x="4617720" y="2313432"/>
            <a:ext cx="1353312" cy="731520"/>
          </a:xfrm>
          <a:prstGeom prst="roundRect">
            <a:avLst>
              <a:gd name="adj" fmla="val 8750"/>
            </a:avLst>
          </a:prstGeom>
          <a:solidFill>
            <a:srgbClr val="DD1367"/>
          </a:solidFill>
          <a:ln w="12700">
            <a:solidFill>
              <a:srgbClr val="DD1367"/>
            </a:solidFill>
            <a:prstDash val="solid"/>
          </a:ln>
        </p:spPr>
        <p:txBody>
          <a:bodyPr/>
          <a:lstStyle/>
          <a:p>
            <a:endParaRPr lang="en-GB"/>
          </a:p>
        </p:txBody>
      </p:sp>
      <p:sp>
        <p:nvSpPr>
          <p:cNvPr id="26" name="Text 24"/>
          <p:cNvSpPr/>
          <p:nvPr/>
        </p:nvSpPr>
        <p:spPr>
          <a:xfrm>
            <a:off x="4617720" y="2313432"/>
            <a:ext cx="1353312" cy="731520"/>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Goal 10</a:t>
            </a:r>
            <a:endParaRPr lang="en-US" sz="1000" dirty="0"/>
          </a:p>
        </p:txBody>
      </p:sp>
      <p:sp>
        <p:nvSpPr>
          <p:cNvPr id="27" name="Shape 25"/>
          <p:cNvSpPr/>
          <p:nvPr/>
        </p:nvSpPr>
        <p:spPr>
          <a:xfrm>
            <a:off x="6071616" y="2313432"/>
            <a:ext cx="1353312" cy="731520"/>
          </a:xfrm>
          <a:prstGeom prst="roundRect">
            <a:avLst>
              <a:gd name="adj" fmla="val 8750"/>
            </a:avLst>
          </a:prstGeom>
          <a:solidFill>
            <a:srgbClr val="FD9D24"/>
          </a:solidFill>
          <a:ln w="12700">
            <a:solidFill>
              <a:srgbClr val="FD9D24"/>
            </a:solidFill>
            <a:prstDash val="solid"/>
          </a:ln>
        </p:spPr>
        <p:txBody>
          <a:bodyPr/>
          <a:lstStyle/>
          <a:p>
            <a:endParaRPr lang="en-GB"/>
          </a:p>
        </p:txBody>
      </p:sp>
      <p:sp>
        <p:nvSpPr>
          <p:cNvPr id="28" name="Text 26"/>
          <p:cNvSpPr/>
          <p:nvPr/>
        </p:nvSpPr>
        <p:spPr>
          <a:xfrm>
            <a:off x="6071616" y="2313432"/>
            <a:ext cx="1353312" cy="731520"/>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Goal 11</a:t>
            </a:r>
            <a:endParaRPr lang="en-US" sz="1000" dirty="0"/>
          </a:p>
        </p:txBody>
      </p:sp>
      <p:sp>
        <p:nvSpPr>
          <p:cNvPr id="29" name="Shape 27"/>
          <p:cNvSpPr/>
          <p:nvPr/>
        </p:nvSpPr>
        <p:spPr>
          <a:xfrm>
            <a:off x="7525512" y="2313432"/>
            <a:ext cx="1353312" cy="731520"/>
          </a:xfrm>
          <a:prstGeom prst="roundRect">
            <a:avLst>
              <a:gd name="adj" fmla="val 8750"/>
            </a:avLst>
          </a:prstGeom>
          <a:solidFill>
            <a:srgbClr val="BF8B2E"/>
          </a:solidFill>
          <a:ln w="12700">
            <a:solidFill>
              <a:srgbClr val="BF8B2E"/>
            </a:solidFill>
            <a:prstDash val="solid"/>
          </a:ln>
        </p:spPr>
        <p:txBody>
          <a:bodyPr/>
          <a:lstStyle/>
          <a:p>
            <a:endParaRPr lang="en-GB"/>
          </a:p>
        </p:txBody>
      </p:sp>
      <p:sp>
        <p:nvSpPr>
          <p:cNvPr id="30" name="Text 28"/>
          <p:cNvSpPr/>
          <p:nvPr/>
        </p:nvSpPr>
        <p:spPr>
          <a:xfrm>
            <a:off x="7525512" y="2313432"/>
            <a:ext cx="1353312" cy="731520"/>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Goal 12</a:t>
            </a:r>
            <a:endParaRPr lang="en-US" sz="1000" dirty="0"/>
          </a:p>
        </p:txBody>
      </p:sp>
      <p:sp>
        <p:nvSpPr>
          <p:cNvPr id="31" name="Shape 29"/>
          <p:cNvSpPr/>
          <p:nvPr/>
        </p:nvSpPr>
        <p:spPr>
          <a:xfrm>
            <a:off x="256032" y="3163824"/>
            <a:ext cx="1353312" cy="731520"/>
          </a:xfrm>
          <a:prstGeom prst="roundRect">
            <a:avLst>
              <a:gd name="adj" fmla="val 8750"/>
            </a:avLst>
          </a:prstGeom>
          <a:solidFill>
            <a:srgbClr val="3F7E44"/>
          </a:solidFill>
          <a:ln w="12700">
            <a:solidFill>
              <a:srgbClr val="3F7E44"/>
            </a:solidFill>
            <a:prstDash val="solid"/>
          </a:ln>
        </p:spPr>
        <p:txBody>
          <a:bodyPr/>
          <a:lstStyle/>
          <a:p>
            <a:endParaRPr lang="en-GB"/>
          </a:p>
        </p:txBody>
      </p:sp>
      <p:sp>
        <p:nvSpPr>
          <p:cNvPr id="32" name="Text 30"/>
          <p:cNvSpPr/>
          <p:nvPr/>
        </p:nvSpPr>
        <p:spPr>
          <a:xfrm>
            <a:off x="256032" y="3163824"/>
            <a:ext cx="1353312" cy="731520"/>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Goal 13</a:t>
            </a:r>
            <a:endParaRPr lang="en-US" sz="1000" dirty="0"/>
          </a:p>
        </p:txBody>
      </p:sp>
      <p:sp>
        <p:nvSpPr>
          <p:cNvPr id="33" name="Shape 31"/>
          <p:cNvSpPr/>
          <p:nvPr/>
        </p:nvSpPr>
        <p:spPr>
          <a:xfrm>
            <a:off x="1709928" y="3163824"/>
            <a:ext cx="1353312" cy="731520"/>
          </a:xfrm>
          <a:prstGeom prst="roundRect">
            <a:avLst>
              <a:gd name="adj" fmla="val 8750"/>
            </a:avLst>
          </a:prstGeom>
          <a:solidFill>
            <a:srgbClr val="0A97D9"/>
          </a:solidFill>
          <a:ln w="12700">
            <a:solidFill>
              <a:srgbClr val="0A97D9"/>
            </a:solidFill>
            <a:prstDash val="solid"/>
          </a:ln>
        </p:spPr>
        <p:txBody>
          <a:bodyPr/>
          <a:lstStyle/>
          <a:p>
            <a:endParaRPr lang="en-GB"/>
          </a:p>
        </p:txBody>
      </p:sp>
      <p:sp>
        <p:nvSpPr>
          <p:cNvPr id="34" name="Text 32"/>
          <p:cNvSpPr/>
          <p:nvPr/>
        </p:nvSpPr>
        <p:spPr>
          <a:xfrm>
            <a:off x="1709928" y="3163824"/>
            <a:ext cx="1353312" cy="731520"/>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Goal 14</a:t>
            </a:r>
            <a:endParaRPr lang="en-US" sz="1000" dirty="0"/>
          </a:p>
        </p:txBody>
      </p:sp>
      <p:sp>
        <p:nvSpPr>
          <p:cNvPr id="35" name="Shape 33"/>
          <p:cNvSpPr/>
          <p:nvPr/>
        </p:nvSpPr>
        <p:spPr>
          <a:xfrm>
            <a:off x="3163824" y="3163824"/>
            <a:ext cx="1353312" cy="731520"/>
          </a:xfrm>
          <a:prstGeom prst="roundRect">
            <a:avLst>
              <a:gd name="adj" fmla="val 8750"/>
            </a:avLst>
          </a:prstGeom>
          <a:solidFill>
            <a:srgbClr val="56C02B"/>
          </a:solidFill>
          <a:ln w="12700">
            <a:solidFill>
              <a:srgbClr val="56C02B"/>
            </a:solidFill>
            <a:prstDash val="solid"/>
          </a:ln>
        </p:spPr>
        <p:txBody>
          <a:bodyPr/>
          <a:lstStyle/>
          <a:p>
            <a:endParaRPr lang="en-GB"/>
          </a:p>
        </p:txBody>
      </p:sp>
      <p:sp>
        <p:nvSpPr>
          <p:cNvPr id="36" name="Text 34"/>
          <p:cNvSpPr/>
          <p:nvPr/>
        </p:nvSpPr>
        <p:spPr>
          <a:xfrm>
            <a:off x="3163824" y="3163824"/>
            <a:ext cx="1353312" cy="731520"/>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Goal 15</a:t>
            </a:r>
            <a:endParaRPr lang="en-US" sz="1000" dirty="0"/>
          </a:p>
        </p:txBody>
      </p:sp>
      <p:sp>
        <p:nvSpPr>
          <p:cNvPr id="37" name="Shape 35"/>
          <p:cNvSpPr/>
          <p:nvPr/>
        </p:nvSpPr>
        <p:spPr>
          <a:xfrm>
            <a:off x="4617720" y="3163824"/>
            <a:ext cx="1353312" cy="731520"/>
          </a:xfrm>
          <a:prstGeom prst="roundRect">
            <a:avLst>
              <a:gd name="adj" fmla="val 8750"/>
            </a:avLst>
          </a:prstGeom>
          <a:solidFill>
            <a:srgbClr val="00689D"/>
          </a:solidFill>
          <a:ln w="12700">
            <a:solidFill>
              <a:srgbClr val="00689D"/>
            </a:solidFill>
            <a:prstDash val="solid"/>
          </a:ln>
        </p:spPr>
        <p:txBody>
          <a:bodyPr/>
          <a:lstStyle/>
          <a:p>
            <a:endParaRPr lang="en-GB"/>
          </a:p>
        </p:txBody>
      </p:sp>
      <p:sp>
        <p:nvSpPr>
          <p:cNvPr id="38" name="Text 36"/>
          <p:cNvSpPr/>
          <p:nvPr/>
        </p:nvSpPr>
        <p:spPr>
          <a:xfrm>
            <a:off x="4617720" y="3163824"/>
            <a:ext cx="1353312" cy="731520"/>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Goal 16</a:t>
            </a:r>
            <a:endParaRPr lang="en-US" sz="1000" dirty="0"/>
          </a:p>
        </p:txBody>
      </p:sp>
      <p:sp>
        <p:nvSpPr>
          <p:cNvPr id="39" name="Shape 37"/>
          <p:cNvSpPr/>
          <p:nvPr/>
        </p:nvSpPr>
        <p:spPr>
          <a:xfrm>
            <a:off x="6071616" y="3163824"/>
            <a:ext cx="1353312" cy="731520"/>
          </a:xfrm>
          <a:prstGeom prst="roundRect">
            <a:avLst>
              <a:gd name="adj" fmla="val 8750"/>
            </a:avLst>
          </a:prstGeom>
          <a:solidFill>
            <a:srgbClr val="19486A"/>
          </a:solidFill>
          <a:ln w="12700">
            <a:solidFill>
              <a:srgbClr val="19486A"/>
            </a:solidFill>
            <a:prstDash val="solid"/>
          </a:ln>
        </p:spPr>
        <p:txBody>
          <a:bodyPr/>
          <a:lstStyle/>
          <a:p>
            <a:endParaRPr lang="en-GB"/>
          </a:p>
        </p:txBody>
      </p:sp>
      <p:sp>
        <p:nvSpPr>
          <p:cNvPr id="40" name="Text 38"/>
          <p:cNvSpPr/>
          <p:nvPr/>
        </p:nvSpPr>
        <p:spPr>
          <a:xfrm>
            <a:off x="6071616" y="3163824"/>
            <a:ext cx="1353312" cy="731520"/>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Goal 17</a:t>
            </a:r>
            <a:endParaRPr lang="en-US" sz="1000" dirty="0"/>
          </a:p>
        </p:txBody>
      </p:sp>
      <p:sp>
        <p:nvSpPr>
          <p:cNvPr id="41" name="Shape 39"/>
          <p:cNvSpPr/>
          <p:nvPr/>
        </p:nvSpPr>
        <p:spPr>
          <a:xfrm>
            <a:off x="256032" y="4224528"/>
            <a:ext cx="8631936" cy="685800"/>
          </a:xfrm>
          <a:prstGeom prst="roundRect">
            <a:avLst>
              <a:gd name="adj" fmla="val 13333"/>
            </a:avLst>
          </a:prstGeom>
          <a:solidFill>
            <a:srgbClr val="FFF8E8"/>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42" name="Text 40"/>
          <p:cNvSpPr/>
          <p:nvPr/>
        </p:nvSpPr>
        <p:spPr>
          <a:xfrm>
            <a:off x="384048" y="4261104"/>
            <a:ext cx="8321040" cy="594360"/>
          </a:xfrm>
          <a:prstGeom prst="rect">
            <a:avLst/>
          </a:prstGeom>
          <a:noFill/>
          <a:ln/>
        </p:spPr>
        <p:txBody>
          <a:bodyPr wrap="square" rtlCol="0" anchor="ctr"/>
          <a:lstStyle/>
          <a:p>
            <a:pPr marL="0" indent="0">
              <a:buNone/>
            </a:pPr>
            <a:r>
              <a:rPr lang="en-US" sz="1050" b="1" dirty="0">
                <a:solidFill>
                  <a:srgbClr val="0B3D4E"/>
                </a:solidFill>
                <a:latin typeface="Calibri" pitchFamily="34" charset="0"/>
                <a:ea typeface="Calibri" pitchFamily="34" charset="-122"/>
                <a:cs typeface="Calibri" pitchFamily="34" charset="-120"/>
              </a:rPr>
              <a:t>⭐ Goal 3 — Good Health and Well-being: </a:t>
            </a:r>
            <a:r>
              <a:rPr lang="en-US" sz="1050" dirty="0">
                <a:solidFill>
                  <a:srgbClr val="1A2E35"/>
                </a:solidFill>
                <a:latin typeface="Calibri" pitchFamily="34" charset="0"/>
                <a:ea typeface="Calibri" pitchFamily="34" charset="-122"/>
                <a:cs typeface="Calibri" pitchFamily="34" charset="-120"/>
              </a:rPr>
              <a:t>'Ensure healthy lives and promote well-being for all at all ages' (UN, 2015). </a:t>
            </a:r>
            <a:r>
              <a:rPr lang="en-US" sz="1050" i="1" dirty="0">
                <a:solidFill>
                  <a:srgbClr val="5E8A96"/>
                </a:solidFill>
                <a:latin typeface="Calibri" pitchFamily="34" charset="0"/>
                <a:ea typeface="Calibri" pitchFamily="34" charset="-122"/>
                <a:cs typeface="Calibri" pitchFamily="34" charset="-120"/>
              </a:rPr>
              <a:t>Contains 13 specific targets. Our focus: Target 3.4 — mental health and non-communicable disease prevention.</a:t>
            </a:r>
            <a:endParaRPr lang="en-US" sz="10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EEF8F7"/>
        </a:solidFill>
        <a:effectLst/>
      </p:bgPr>
    </p:bg>
    <p:spTree>
      <p:nvGrpSpPr>
        <p:cNvPr id="1" name=""/>
        <p:cNvGrpSpPr/>
        <p:nvPr/>
      </p:nvGrpSpPr>
      <p:grpSpPr>
        <a:xfrm>
          <a:off x="0" y="0"/>
          <a:ext cx="0" cy="0"/>
          <a:chOff x="0" y="0"/>
          <a:chExt cx="0" cy="0"/>
        </a:xfrm>
      </p:grpSpPr>
      <p:sp>
        <p:nvSpPr>
          <p:cNvPr id="2" name="Shape 0"/>
          <p:cNvSpPr/>
          <p:nvPr/>
        </p:nvSpPr>
        <p:spPr>
          <a:xfrm>
            <a:off x="-16512" y="-1065"/>
            <a:ext cx="9144000" cy="586281"/>
          </a:xfrm>
          <a:prstGeom prst="rect">
            <a:avLst/>
          </a:prstGeom>
          <a:solidFill>
            <a:srgbClr val="0B3D4E"/>
          </a:solidFill>
          <a:ln w="12700">
            <a:solidFill>
              <a:srgbClr val="0B3D4E"/>
            </a:solidFill>
            <a:prstDash val="solid"/>
          </a:ln>
        </p:spPr>
        <p:txBody>
          <a:bodyPr/>
          <a:lstStyle/>
          <a:p>
            <a:endParaRPr lang="en-GB"/>
          </a:p>
        </p:txBody>
      </p:sp>
      <p:sp>
        <p:nvSpPr>
          <p:cNvPr id="3" name="Text 1"/>
          <p:cNvSpPr/>
          <p:nvPr/>
        </p:nvSpPr>
        <p:spPr>
          <a:xfrm>
            <a:off x="365760" y="36576"/>
            <a:ext cx="8412480" cy="548640"/>
          </a:xfrm>
          <a:prstGeom prst="rect">
            <a:avLst/>
          </a:prstGeom>
          <a:noFill/>
          <a:ln/>
        </p:spPr>
        <p:txBody>
          <a:bodyPr wrap="square"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SDG 3, Target 3.4: Mental Health &amp; Suicide Prevention in the UK</a:t>
            </a:r>
            <a:endParaRPr lang="en-US" sz="2200" dirty="0"/>
          </a:p>
        </p:txBody>
      </p:sp>
      <p:sp>
        <p:nvSpPr>
          <p:cNvPr id="4" name="Text 2"/>
          <p:cNvSpPr/>
          <p:nvPr/>
        </p:nvSpPr>
        <p:spPr>
          <a:xfrm>
            <a:off x="365760" y="585216"/>
            <a:ext cx="8412480" cy="292608"/>
          </a:xfrm>
          <a:prstGeom prst="rect">
            <a:avLst/>
          </a:prstGeom>
          <a:noFill/>
          <a:ln/>
        </p:spPr>
        <p:txBody>
          <a:bodyPr wrap="square" rtlCol="0" anchor="ctr"/>
          <a:lstStyle/>
          <a:p>
            <a:pPr marL="0" indent="0">
              <a:buNone/>
            </a:pPr>
            <a:endParaRPr lang="en-US" sz="1000" dirty="0"/>
          </a:p>
        </p:txBody>
      </p:sp>
      <p:sp>
        <p:nvSpPr>
          <p:cNvPr id="5" name="Shape 3"/>
          <p:cNvSpPr/>
          <p:nvPr/>
        </p:nvSpPr>
        <p:spPr>
          <a:xfrm>
            <a:off x="256032" y="1024128"/>
            <a:ext cx="1920240" cy="256032"/>
          </a:xfrm>
          <a:prstGeom prst="roundRect">
            <a:avLst>
              <a:gd name="adj" fmla="val 25000"/>
            </a:avLst>
          </a:prstGeom>
          <a:solidFill>
            <a:srgbClr val="028090"/>
          </a:solidFill>
          <a:ln w="12700">
            <a:solidFill>
              <a:srgbClr val="028090"/>
            </a:solidFill>
            <a:prstDash val="solid"/>
          </a:ln>
        </p:spPr>
        <p:txBody>
          <a:bodyPr/>
          <a:lstStyle/>
          <a:p>
            <a:endParaRPr lang="en-GB"/>
          </a:p>
        </p:txBody>
      </p:sp>
      <p:sp>
        <p:nvSpPr>
          <p:cNvPr id="6" name="Text 4"/>
          <p:cNvSpPr/>
          <p:nvPr/>
        </p:nvSpPr>
        <p:spPr>
          <a:xfrm>
            <a:off x="256032" y="1024128"/>
            <a:ext cx="1920240" cy="256032"/>
          </a:xfrm>
          <a:prstGeom prst="rect">
            <a:avLst/>
          </a:prstGeom>
          <a:noFill/>
          <a:ln/>
        </p:spPr>
        <p:txBody>
          <a:bodyPr wrap="square" rtlCol="0" anchor="ctr"/>
          <a:lstStyle/>
          <a:p>
            <a:pPr marL="0" indent="0" algn="ctr">
              <a:buNone/>
            </a:pPr>
            <a:r>
              <a:rPr lang="en-US" sz="850" b="1" dirty="0">
                <a:solidFill>
                  <a:srgbClr val="FFFFFF"/>
                </a:solidFill>
                <a:latin typeface="Arial" pitchFamily="34" charset="0"/>
                <a:ea typeface="Arial" pitchFamily="34" charset="-122"/>
                <a:cs typeface="Arial" pitchFamily="34" charset="-120"/>
              </a:rPr>
              <a:t>SDG 3 — TARGET 3.4</a:t>
            </a:r>
            <a:endParaRPr lang="en-US" sz="850" dirty="0"/>
          </a:p>
        </p:txBody>
      </p:sp>
      <p:sp>
        <p:nvSpPr>
          <p:cNvPr id="7" name="Text 5"/>
          <p:cNvSpPr/>
          <p:nvPr/>
        </p:nvSpPr>
        <p:spPr>
          <a:xfrm>
            <a:off x="256032" y="1353312"/>
            <a:ext cx="8631936" cy="384048"/>
          </a:xfrm>
          <a:prstGeom prst="rect">
            <a:avLst/>
          </a:prstGeom>
          <a:noFill/>
          <a:ln/>
        </p:spPr>
        <p:txBody>
          <a:bodyPr wrap="square" rtlCol="0" anchor="ctr"/>
          <a:lstStyle/>
          <a:p>
            <a:pPr marL="0" indent="0">
              <a:buNone/>
            </a:pPr>
            <a:r>
              <a:rPr lang="en-US" sz="1050" i="1" dirty="0">
                <a:solidFill>
                  <a:srgbClr val="0B3D4E"/>
                </a:solidFill>
                <a:latin typeface="Calibri" pitchFamily="34" charset="0"/>
                <a:ea typeface="Calibri" pitchFamily="34" charset="-122"/>
                <a:cs typeface="Calibri" pitchFamily="34" charset="-120"/>
              </a:rPr>
              <a:t>Target 3.4: By 2030, reduce by one third premature mortality from non-communicable diseases through prevention and treatment, and promote mental health and wellbeing (UN, 2015).</a:t>
            </a:r>
            <a:endParaRPr lang="en-US" sz="1050" dirty="0"/>
          </a:p>
        </p:txBody>
      </p:sp>
      <p:sp>
        <p:nvSpPr>
          <p:cNvPr id="8" name="Shape 6"/>
          <p:cNvSpPr/>
          <p:nvPr/>
        </p:nvSpPr>
        <p:spPr>
          <a:xfrm>
            <a:off x="256032" y="1828800"/>
            <a:ext cx="4114800" cy="2834640"/>
          </a:xfrm>
          <a:prstGeom prst="roundRect">
            <a:avLst>
              <a:gd name="adj" fmla="val 3226"/>
            </a:avLst>
          </a:prstGeom>
          <a:solidFill>
            <a:srgbClr val="EBF7EE"/>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9" name="Text 7"/>
          <p:cNvSpPr/>
          <p:nvPr/>
        </p:nvSpPr>
        <p:spPr>
          <a:xfrm>
            <a:off x="347472" y="1901952"/>
            <a:ext cx="3931920" cy="347472"/>
          </a:xfrm>
          <a:prstGeom prst="rect">
            <a:avLst/>
          </a:prstGeom>
          <a:noFill/>
          <a:ln/>
        </p:spPr>
        <p:txBody>
          <a:bodyPr wrap="square" rtlCol="0" anchor="ctr"/>
          <a:lstStyle/>
          <a:p>
            <a:pPr marL="0" indent="0">
              <a:buNone/>
            </a:pPr>
            <a:r>
              <a:rPr lang="en-US" sz="1250" b="1" dirty="0">
                <a:solidFill>
                  <a:srgbClr val="1E7D46"/>
                </a:solidFill>
                <a:latin typeface="Cambria" pitchFamily="34" charset="0"/>
                <a:ea typeface="Cambria" pitchFamily="34" charset="-122"/>
                <a:cs typeface="Cambria" pitchFamily="34" charset="-120"/>
              </a:rPr>
              <a:t>Achievements — UK Progress</a:t>
            </a:r>
            <a:endParaRPr lang="en-US" sz="1250" dirty="0"/>
          </a:p>
        </p:txBody>
      </p:sp>
      <p:sp>
        <p:nvSpPr>
          <p:cNvPr id="10" name="Text 8"/>
          <p:cNvSpPr/>
          <p:nvPr/>
        </p:nvSpPr>
        <p:spPr>
          <a:xfrm>
            <a:off x="384048" y="2322576"/>
            <a:ext cx="3877056" cy="402336"/>
          </a:xfrm>
          <a:prstGeom prst="rect">
            <a:avLst/>
          </a:prstGeom>
          <a:noFill/>
          <a:ln/>
        </p:spPr>
        <p:txBody>
          <a:bodyPr wrap="square" rtlCol="0" anchor="ctr"/>
          <a:lstStyle/>
          <a:p>
            <a:pPr marL="342900" indent="-342900">
              <a:buSzPct val="100000"/>
              <a:buChar char="•"/>
            </a:pPr>
            <a:r>
              <a:rPr lang="en-US" sz="950" dirty="0">
                <a:solidFill>
                  <a:srgbClr val="1A2E35"/>
                </a:solidFill>
                <a:latin typeface="Calibri" pitchFamily="34" charset="0"/>
                <a:ea typeface="Calibri" pitchFamily="34" charset="-122"/>
                <a:cs typeface="Calibri" pitchFamily="34" charset="-120"/>
              </a:rPr>
              <a:t>NHS Long Term Plan (2019): £2.3bn additional investment in mental health services</a:t>
            </a:r>
            <a:endParaRPr lang="en-US" sz="950" dirty="0"/>
          </a:p>
        </p:txBody>
      </p:sp>
      <p:sp>
        <p:nvSpPr>
          <p:cNvPr id="11" name="Text 9"/>
          <p:cNvSpPr/>
          <p:nvPr/>
        </p:nvSpPr>
        <p:spPr>
          <a:xfrm>
            <a:off x="384048" y="2761488"/>
            <a:ext cx="3877056" cy="402336"/>
          </a:xfrm>
          <a:prstGeom prst="rect">
            <a:avLst/>
          </a:prstGeom>
          <a:noFill/>
          <a:ln/>
        </p:spPr>
        <p:txBody>
          <a:bodyPr wrap="square" rtlCol="0" anchor="ctr"/>
          <a:lstStyle/>
          <a:p>
            <a:pPr marL="342900" indent="-342900">
              <a:buSzPct val="100000"/>
              <a:buChar char="•"/>
            </a:pPr>
            <a:r>
              <a:rPr lang="en-US" sz="950" dirty="0">
                <a:solidFill>
                  <a:srgbClr val="1A2E35"/>
                </a:solidFill>
                <a:latin typeface="Calibri" pitchFamily="34" charset="0"/>
                <a:ea typeface="Calibri" pitchFamily="34" charset="-122"/>
                <a:cs typeface="Calibri" pitchFamily="34" charset="-120"/>
              </a:rPr>
              <a:t>Zero Suicide Ambition: NHS policy to eliminate all avoidable suicides in inpatient settings</a:t>
            </a:r>
            <a:endParaRPr lang="en-US" sz="950" dirty="0"/>
          </a:p>
        </p:txBody>
      </p:sp>
      <p:sp>
        <p:nvSpPr>
          <p:cNvPr id="12" name="Text 10"/>
          <p:cNvSpPr/>
          <p:nvPr/>
        </p:nvSpPr>
        <p:spPr>
          <a:xfrm>
            <a:off x="384048" y="3200400"/>
            <a:ext cx="3877056" cy="402336"/>
          </a:xfrm>
          <a:prstGeom prst="rect">
            <a:avLst/>
          </a:prstGeom>
          <a:noFill/>
          <a:ln/>
        </p:spPr>
        <p:txBody>
          <a:bodyPr wrap="square" rtlCol="0" anchor="ctr"/>
          <a:lstStyle/>
          <a:p>
            <a:pPr marL="342900" indent="-342900">
              <a:buSzPct val="100000"/>
              <a:buChar char="•"/>
            </a:pPr>
            <a:r>
              <a:rPr lang="en-US" sz="950" dirty="0">
                <a:solidFill>
                  <a:srgbClr val="1A2E35"/>
                </a:solidFill>
                <a:latin typeface="Calibri" pitchFamily="34" charset="0"/>
                <a:ea typeface="Calibri" pitchFamily="34" charset="-122"/>
                <a:cs typeface="Calibri" pitchFamily="34" charset="-120"/>
              </a:rPr>
              <a:t>Every Mind Matters (PHE): 1.7 million+ personalised mental health plans created (PHE, 2021)</a:t>
            </a:r>
            <a:endParaRPr lang="en-US" sz="950" dirty="0"/>
          </a:p>
        </p:txBody>
      </p:sp>
      <p:sp>
        <p:nvSpPr>
          <p:cNvPr id="13" name="Text 11"/>
          <p:cNvSpPr/>
          <p:nvPr/>
        </p:nvSpPr>
        <p:spPr>
          <a:xfrm>
            <a:off x="384048" y="3639312"/>
            <a:ext cx="3877056" cy="402336"/>
          </a:xfrm>
          <a:prstGeom prst="rect">
            <a:avLst/>
          </a:prstGeom>
          <a:noFill/>
          <a:ln/>
        </p:spPr>
        <p:txBody>
          <a:bodyPr wrap="square" rtlCol="0" anchor="ctr"/>
          <a:lstStyle/>
          <a:p>
            <a:pPr marL="342900" indent="-342900">
              <a:buSzPct val="100000"/>
              <a:buChar char="•"/>
            </a:pPr>
            <a:r>
              <a:rPr lang="en-US" sz="950" dirty="0">
                <a:solidFill>
                  <a:srgbClr val="1A2E35"/>
                </a:solidFill>
                <a:latin typeface="Calibri" pitchFamily="34" charset="0"/>
                <a:ea typeface="Calibri" pitchFamily="34" charset="-122"/>
                <a:cs typeface="Calibri" pitchFamily="34" charset="-120"/>
              </a:rPr>
              <a:t>UK suicide rate: fell from 10.7 → 10.3 per 100,000 (2018–2022, ONS, 2022)</a:t>
            </a:r>
            <a:endParaRPr lang="en-US" sz="950" dirty="0"/>
          </a:p>
        </p:txBody>
      </p:sp>
      <p:sp>
        <p:nvSpPr>
          <p:cNvPr id="14" name="Text 12"/>
          <p:cNvSpPr/>
          <p:nvPr/>
        </p:nvSpPr>
        <p:spPr>
          <a:xfrm>
            <a:off x="384048" y="4078224"/>
            <a:ext cx="3877056" cy="402336"/>
          </a:xfrm>
          <a:prstGeom prst="rect">
            <a:avLst/>
          </a:prstGeom>
          <a:noFill/>
          <a:ln/>
        </p:spPr>
        <p:txBody>
          <a:bodyPr wrap="square" rtlCol="0" anchor="ctr"/>
          <a:lstStyle/>
          <a:p>
            <a:pPr marL="342900" indent="-342900">
              <a:buSzPct val="100000"/>
              <a:buChar char="•"/>
            </a:pPr>
            <a:r>
              <a:rPr lang="en-US" sz="950" dirty="0">
                <a:solidFill>
                  <a:srgbClr val="1A2E35"/>
                </a:solidFill>
                <a:latin typeface="Calibri" pitchFamily="34" charset="0"/>
                <a:ea typeface="Calibri" pitchFamily="34" charset="-122"/>
                <a:cs typeface="Calibri" pitchFamily="34" charset="-120"/>
              </a:rPr>
              <a:t>Mental Health Act 1983 reform (2024): strengthened patient rights and autonomy</a:t>
            </a:r>
            <a:endParaRPr lang="en-US" sz="950" dirty="0"/>
          </a:p>
        </p:txBody>
      </p:sp>
      <p:sp>
        <p:nvSpPr>
          <p:cNvPr id="15" name="Shape 13"/>
          <p:cNvSpPr/>
          <p:nvPr/>
        </p:nvSpPr>
        <p:spPr>
          <a:xfrm>
            <a:off x="4590288" y="1828800"/>
            <a:ext cx="4297680" cy="2834640"/>
          </a:xfrm>
          <a:prstGeom prst="roundRect">
            <a:avLst>
              <a:gd name="adj" fmla="val 3226"/>
            </a:avLst>
          </a:prstGeom>
          <a:solidFill>
            <a:srgbClr val="FDECEA"/>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16" name="Text 14"/>
          <p:cNvSpPr/>
          <p:nvPr/>
        </p:nvSpPr>
        <p:spPr>
          <a:xfrm>
            <a:off x="4681728" y="1901952"/>
            <a:ext cx="4114800" cy="347472"/>
          </a:xfrm>
          <a:prstGeom prst="rect">
            <a:avLst/>
          </a:prstGeom>
          <a:noFill/>
          <a:ln/>
        </p:spPr>
        <p:txBody>
          <a:bodyPr wrap="square" rtlCol="0" anchor="ctr"/>
          <a:lstStyle/>
          <a:p>
            <a:pPr marL="0" indent="0">
              <a:buNone/>
            </a:pPr>
            <a:r>
              <a:rPr lang="en-US" sz="1250" b="1" dirty="0">
                <a:solidFill>
                  <a:srgbClr val="C0392B"/>
                </a:solidFill>
                <a:latin typeface="Cambria" pitchFamily="34" charset="0"/>
                <a:ea typeface="Cambria" pitchFamily="34" charset="-122"/>
                <a:cs typeface="Cambria" pitchFamily="34" charset="-120"/>
              </a:rPr>
              <a:t>  Barriers &amp; Challenges</a:t>
            </a:r>
            <a:endParaRPr lang="en-US" sz="1250" dirty="0"/>
          </a:p>
        </p:txBody>
      </p:sp>
      <p:sp>
        <p:nvSpPr>
          <p:cNvPr id="17" name="Text 15"/>
          <p:cNvSpPr/>
          <p:nvPr/>
        </p:nvSpPr>
        <p:spPr>
          <a:xfrm>
            <a:off x="4718304" y="2322576"/>
            <a:ext cx="4078224" cy="402336"/>
          </a:xfrm>
          <a:prstGeom prst="rect">
            <a:avLst/>
          </a:prstGeom>
          <a:noFill/>
          <a:ln/>
        </p:spPr>
        <p:txBody>
          <a:bodyPr wrap="square" rtlCol="0" anchor="ctr"/>
          <a:lstStyle/>
          <a:p>
            <a:pPr marL="342900" indent="-342900">
              <a:buSzPct val="100000"/>
              <a:buChar char="•"/>
            </a:pPr>
            <a:r>
              <a:rPr lang="en-US" sz="950" dirty="0">
                <a:solidFill>
                  <a:srgbClr val="1A2E35"/>
                </a:solidFill>
                <a:latin typeface="Calibri" pitchFamily="34" charset="0"/>
                <a:ea typeface="Calibri" pitchFamily="34" charset="-122"/>
                <a:cs typeface="Calibri" pitchFamily="34" charset="-120"/>
              </a:rPr>
              <a:t>18+ week average wait for IAPT psychological therapy (NHS, 2023)</a:t>
            </a:r>
            <a:endParaRPr lang="en-US" sz="950" dirty="0"/>
          </a:p>
        </p:txBody>
      </p:sp>
      <p:sp>
        <p:nvSpPr>
          <p:cNvPr id="18" name="Text 16"/>
          <p:cNvSpPr/>
          <p:nvPr/>
        </p:nvSpPr>
        <p:spPr>
          <a:xfrm>
            <a:off x="4718304" y="2761488"/>
            <a:ext cx="4078224" cy="402336"/>
          </a:xfrm>
          <a:prstGeom prst="rect">
            <a:avLst/>
          </a:prstGeom>
          <a:noFill/>
          <a:ln/>
        </p:spPr>
        <p:txBody>
          <a:bodyPr wrap="square" rtlCol="0" anchor="ctr"/>
          <a:lstStyle/>
          <a:p>
            <a:pPr marL="342900" indent="-342900">
              <a:buSzPct val="100000"/>
              <a:buChar char="•"/>
            </a:pPr>
            <a:r>
              <a:rPr lang="en-US" sz="950" dirty="0">
                <a:solidFill>
                  <a:srgbClr val="1A2E35"/>
                </a:solidFill>
                <a:latin typeface="Calibri" pitchFamily="34" charset="0"/>
                <a:ea typeface="Calibri" pitchFamily="34" charset="-122"/>
                <a:cs typeface="Calibri" pitchFamily="34" charset="-120"/>
              </a:rPr>
              <a:t>Mental health receives only ~13% of NHS budget despite bearing 28% of disease burden (King's Fund, 2020)</a:t>
            </a:r>
            <a:endParaRPr lang="en-US" sz="950" dirty="0"/>
          </a:p>
        </p:txBody>
      </p:sp>
      <p:sp>
        <p:nvSpPr>
          <p:cNvPr id="19" name="Text 17"/>
          <p:cNvSpPr/>
          <p:nvPr/>
        </p:nvSpPr>
        <p:spPr>
          <a:xfrm>
            <a:off x="4718304" y="3200400"/>
            <a:ext cx="4078224" cy="402336"/>
          </a:xfrm>
          <a:prstGeom prst="rect">
            <a:avLst/>
          </a:prstGeom>
          <a:noFill/>
          <a:ln/>
        </p:spPr>
        <p:txBody>
          <a:bodyPr wrap="square" rtlCol="0" anchor="ctr"/>
          <a:lstStyle/>
          <a:p>
            <a:pPr marL="342900" indent="-342900">
              <a:buSzPct val="100000"/>
              <a:buChar char="•"/>
            </a:pPr>
            <a:r>
              <a:rPr lang="en-US" sz="950" dirty="0">
                <a:solidFill>
                  <a:srgbClr val="1A2E35"/>
                </a:solidFill>
                <a:latin typeface="Calibri" pitchFamily="34" charset="0"/>
                <a:ea typeface="Calibri" pitchFamily="34" charset="-122"/>
                <a:cs typeface="Calibri" pitchFamily="34" charset="-120"/>
              </a:rPr>
              <a:t>BAME communities face compounded barriers: stigma and structural racism (Williams and Etkins, 2021)</a:t>
            </a:r>
            <a:endParaRPr lang="en-US" sz="950" dirty="0"/>
          </a:p>
        </p:txBody>
      </p:sp>
      <p:sp>
        <p:nvSpPr>
          <p:cNvPr id="20" name="Text 18"/>
          <p:cNvSpPr/>
          <p:nvPr/>
        </p:nvSpPr>
        <p:spPr>
          <a:xfrm>
            <a:off x="4718304" y="3639312"/>
            <a:ext cx="4078224" cy="402336"/>
          </a:xfrm>
          <a:prstGeom prst="rect">
            <a:avLst/>
          </a:prstGeom>
          <a:noFill/>
          <a:ln/>
        </p:spPr>
        <p:txBody>
          <a:bodyPr wrap="square" rtlCol="0" anchor="ctr"/>
          <a:lstStyle/>
          <a:p>
            <a:pPr marL="342900" indent="-342900">
              <a:buSzPct val="100000"/>
              <a:buChar char="•"/>
            </a:pPr>
            <a:r>
              <a:rPr lang="en-US" sz="950" dirty="0">
                <a:solidFill>
                  <a:srgbClr val="1A2E35"/>
                </a:solidFill>
                <a:latin typeface="Calibri" pitchFamily="34" charset="0"/>
                <a:ea typeface="Calibri" pitchFamily="34" charset="-122"/>
                <a:cs typeface="Calibri" pitchFamily="34" charset="-120"/>
              </a:rPr>
              <a:t>Rural areas: fewer CAMHS and adult mental health services (Marmot, 2020)</a:t>
            </a:r>
            <a:endParaRPr lang="en-US" sz="950" dirty="0"/>
          </a:p>
        </p:txBody>
      </p:sp>
      <p:sp>
        <p:nvSpPr>
          <p:cNvPr id="21" name="Text 19"/>
          <p:cNvSpPr/>
          <p:nvPr/>
        </p:nvSpPr>
        <p:spPr>
          <a:xfrm>
            <a:off x="4718304" y="4078224"/>
            <a:ext cx="4078224" cy="402336"/>
          </a:xfrm>
          <a:prstGeom prst="rect">
            <a:avLst/>
          </a:prstGeom>
          <a:noFill/>
          <a:ln/>
        </p:spPr>
        <p:txBody>
          <a:bodyPr wrap="square" rtlCol="0" anchor="ctr"/>
          <a:lstStyle/>
          <a:p>
            <a:pPr marL="342900" indent="-342900">
              <a:buSzPct val="100000"/>
              <a:buChar char="•"/>
            </a:pPr>
            <a:r>
              <a:rPr lang="en-US" sz="950" dirty="0">
                <a:solidFill>
                  <a:srgbClr val="1A2E35"/>
                </a:solidFill>
                <a:latin typeface="Calibri" pitchFamily="34" charset="0"/>
                <a:ea typeface="Calibri" pitchFamily="34" charset="-122"/>
                <a:cs typeface="Calibri" pitchFamily="34" charset="-120"/>
              </a:rPr>
              <a:t>Cost-of-living crisis: anxiety and depression rates rising sharply (Mind, 2023)</a:t>
            </a:r>
            <a:endParaRPr lang="en-US" sz="950" dirty="0"/>
          </a:p>
        </p:txBody>
      </p:sp>
      <p:sp>
        <p:nvSpPr>
          <p:cNvPr id="22" name="Shape 20"/>
          <p:cNvSpPr/>
          <p:nvPr/>
        </p:nvSpPr>
        <p:spPr>
          <a:xfrm>
            <a:off x="256032" y="4736592"/>
            <a:ext cx="8631936" cy="274320"/>
          </a:xfrm>
          <a:prstGeom prst="roundRect">
            <a:avLst>
              <a:gd name="adj" fmla="val 33333"/>
            </a:avLst>
          </a:prstGeom>
          <a:solidFill>
            <a:srgbClr val="E8F4FD"/>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23" name="Text 21"/>
          <p:cNvSpPr/>
          <p:nvPr/>
        </p:nvSpPr>
        <p:spPr>
          <a:xfrm>
            <a:off x="384048" y="4773168"/>
            <a:ext cx="8321040" cy="219456"/>
          </a:xfrm>
          <a:prstGeom prst="rect">
            <a:avLst/>
          </a:prstGeom>
          <a:noFill/>
          <a:ln/>
        </p:spPr>
        <p:txBody>
          <a:bodyPr wrap="square" rtlCol="0" anchor="ctr"/>
          <a:lstStyle/>
          <a:p>
            <a:pPr marL="0" indent="0" algn="ctr">
              <a:buNone/>
            </a:pPr>
            <a:r>
              <a:rPr lang="en-US" sz="900" dirty="0">
                <a:solidFill>
                  <a:srgbClr val="0B3D4E"/>
                </a:solidFill>
                <a:latin typeface="Calibri" pitchFamily="34" charset="0"/>
                <a:ea typeface="Calibri" pitchFamily="34" charset="-122"/>
                <a:cs typeface="Calibri" pitchFamily="34" charset="-120"/>
              </a:rPr>
              <a:t>  Recommendations: Fund parity of esteem | Reduce IAPT waiting times | Culturally competent BAME mental health services | Expand crisis care 24/7</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3209785-DB55-B5C3-331C-AA6B89713D6A}"/>
              </a:ext>
            </a:extLst>
          </p:cNvPr>
          <p:cNvPicPr>
            <a:picLocks noChangeAspect="1"/>
          </p:cNvPicPr>
          <p:nvPr/>
        </p:nvPicPr>
        <p:blipFill>
          <a:blip r:embed="rId3"/>
          <a:stretch>
            <a:fillRect/>
          </a:stretch>
        </p:blipFill>
        <p:spPr>
          <a:xfrm>
            <a:off x="117446" y="923838"/>
            <a:ext cx="4337108" cy="3415933"/>
          </a:xfrm>
          <a:prstGeom prst="rect">
            <a:avLst/>
          </a:prstGeom>
        </p:spPr>
      </p:pic>
      <p:pic>
        <p:nvPicPr>
          <p:cNvPr id="5" name="Picture 4">
            <a:extLst>
              <a:ext uri="{FF2B5EF4-FFF2-40B4-BE49-F238E27FC236}">
                <a16:creationId xmlns:a16="http://schemas.microsoft.com/office/drawing/2014/main" id="{EF758DAE-91B0-2804-EA3D-B807F6BCC601}"/>
              </a:ext>
            </a:extLst>
          </p:cNvPr>
          <p:cNvPicPr>
            <a:picLocks noChangeAspect="1"/>
          </p:cNvPicPr>
          <p:nvPr/>
        </p:nvPicPr>
        <p:blipFill>
          <a:blip r:embed="rId4"/>
          <a:stretch>
            <a:fillRect/>
          </a:stretch>
        </p:blipFill>
        <p:spPr>
          <a:xfrm>
            <a:off x="4454555" y="923840"/>
            <a:ext cx="4509832" cy="3415932"/>
          </a:xfrm>
          <a:prstGeom prst="rect">
            <a:avLst/>
          </a:prstGeom>
        </p:spPr>
      </p:pic>
      <p:sp>
        <p:nvSpPr>
          <p:cNvPr id="7" name="TextBox 6">
            <a:extLst>
              <a:ext uri="{FF2B5EF4-FFF2-40B4-BE49-F238E27FC236}">
                <a16:creationId xmlns:a16="http://schemas.microsoft.com/office/drawing/2014/main" id="{12D93281-621B-122B-44A3-C4266B498E98}"/>
              </a:ext>
            </a:extLst>
          </p:cNvPr>
          <p:cNvSpPr txBox="1"/>
          <p:nvPr/>
        </p:nvSpPr>
        <p:spPr>
          <a:xfrm>
            <a:off x="117446" y="277507"/>
            <a:ext cx="8909108" cy="646331"/>
          </a:xfrm>
          <a:prstGeom prst="rect">
            <a:avLst/>
          </a:prstGeom>
          <a:noFill/>
        </p:spPr>
        <p:txBody>
          <a:bodyPr wrap="square">
            <a:spAutoFit/>
          </a:bodyPr>
          <a:lstStyle/>
          <a:p>
            <a:pPr algn="ctr"/>
            <a:r>
              <a:rPr lang="en-US" sz="1800" b="1" dirty="0">
                <a:solidFill>
                  <a:schemeClr val="accent1"/>
                </a:solidFill>
                <a:latin typeface="Cambria" pitchFamily="34" charset="0"/>
                <a:ea typeface="Cambria" pitchFamily="34" charset="-122"/>
                <a:cs typeface="Cambria" pitchFamily="34" charset="-120"/>
              </a:rPr>
              <a:t>Mental Health &amp; Suicide Prevention in the UK</a:t>
            </a:r>
            <a:r>
              <a:rPr lang="en-US" b="1" dirty="0">
                <a:solidFill>
                  <a:schemeClr val="accent1"/>
                </a:solidFill>
                <a:latin typeface="Cambria" pitchFamily="34" charset="0"/>
                <a:ea typeface="Cambria" pitchFamily="34" charset="-122"/>
                <a:cs typeface="Cambria" pitchFamily="34" charset="-120"/>
              </a:rPr>
              <a:t> Mental Health &amp; Suicide Prevention in the UK</a:t>
            </a:r>
            <a:endParaRPr lang="en-GB" b="1" dirty="0">
              <a:solidFill>
                <a:schemeClr val="accent1"/>
              </a:solidFill>
            </a:endParaRPr>
          </a:p>
        </p:txBody>
      </p:sp>
      <p:sp>
        <p:nvSpPr>
          <p:cNvPr id="2" name="Rectangle 1">
            <a:extLst>
              <a:ext uri="{FF2B5EF4-FFF2-40B4-BE49-F238E27FC236}">
                <a16:creationId xmlns:a16="http://schemas.microsoft.com/office/drawing/2014/main" id="{B4A4702C-ACC8-797A-51BB-80FD2502D52E}"/>
              </a:ext>
            </a:extLst>
          </p:cNvPr>
          <p:cNvSpPr/>
          <p:nvPr/>
        </p:nvSpPr>
        <p:spPr>
          <a:xfrm>
            <a:off x="783771" y="4397829"/>
            <a:ext cx="4209143" cy="21771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Image: (HealthRight Kenya, n.d.)</a:t>
            </a:r>
          </a:p>
        </p:txBody>
      </p:sp>
    </p:spTree>
    <p:extLst>
      <p:ext uri="{BB962C8B-B14F-4D97-AF65-F5344CB8AC3E}">
        <p14:creationId xmlns:p14="http://schemas.microsoft.com/office/powerpoint/2010/main" val="1352735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bg>
      <p:bgPr>
        <a:solidFill>
          <a:srgbClr val="EEF8F7"/>
        </a:solidFill>
        <a:effectLst/>
      </p:bgPr>
    </p:bg>
    <p:spTree>
      <p:nvGrpSpPr>
        <p:cNvPr id="1" name=""/>
        <p:cNvGrpSpPr/>
        <p:nvPr/>
      </p:nvGrpSpPr>
      <p:grpSpPr>
        <a:xfrm>
          <a:off x="0" y="0"/>
          <a:ext cx="0" cy="0"/>
          <a:chOff x="0" y="0"/>
          <a:chExt cx="0" cy="0"/>
        </a:xfrm>
      </p:grpSpPr>
      <p:sp>
        <p:nvSpPr>
          <p:cNvPr id="2" name="Shape 0"/>
          <p:cNvSpPr/>
          <p:nvPr/>
        </p:nvSpPr>
        <p:spPr>
          <a:xfrm>
            <a:off x="0" y="-18288"/>
            <a:ext cx="9144000" cy="960120"/>
          </a:xfrm>
          <a:prstGeom prst="rect">
            <a:avLst/>
          </a:prstGeom>
          <a:solidFill>
            <a:srgbClr val="0B3D4E"/>
          </a:solidFill>
          <a:ln w="12700">
            <a:solidFill>
              <a:srgbClr val="0B3D4E"/>
            </a:solidFill>
            <a:prstDash val="solid"/>
          </a:ln>
        </p:spPr>
        <p:txBody>
          <a:bodyPr/>
          <a:lstStyle/>
          <a:p>
            <a:endParaRPr lang="en-GB"/>
          </a:p>
        </p:txBody>
      </p:sp>
      <p:sp>
        <p:nvSpPr>
          <p:cNvPr id="3" name="Text 1"/>
          <p:cNvSpPr/>
          <p:nvPr/>
        </p:nvSpPr>
        <p:spPr>
          <a:xfrm>
            <a:off x="365760" y="36576"/>
            <a:ext cx="8412480" cy="548640"/>
          </a:xfrm>
          <a:prstGeom prst="rect">
            <a:avLst/>
          </a:prstGeom>
          <a:noFill/>
          <a:ln/>
        </p:spPr>
        <p:txBody>
          <a:bodyPr wrap="square" rtlCol="0" anchor="ctr"/>
          <a:lstStyle/>
          <a:p>
            <a:pPr marL="0" indent="0" algn="ctr">
              <a:buNone/>
            </a:pPr>
            <a:r>
              <a:rPr lang="en-US" b="1" dirty="0">
                <a:solidFill>
                  <a:srgbClr val="FFFFFF"/>
                </a:solidFill>
                <a:latin typeface="Cambria" pitchFamily="34" charset="0"/>
                <a:ea typeface="Cambria" pitchFamily="34" charset="-122"/>
                <a:cs typeface="Cambria" pitchFamily="34" charset="-120"/>
              </a:rPr>
              <a:t>Policy &amp; Governance: National and International Frameworks</a:t>
            </a:r>
            <a:endParaRPr lang="en-US" dirty="0"/>
          </a:p>
        </p:txBody>
      </p:sp>
      <p:sp>
        <p:nvSpPr>
          <p:cNvPr id="5" name="Shape 3"/>
          <p:cNvSpPr/>
          <p:nvPr/>
        </p:nvSpPr>
        <p:spPr>
          <a:xfrm>
            <a:off x="256032" y="1024128"/>
            <a:ext cx="2743200" cy="1709928"/>
          </a:xfrm>
          <a:prstGeom prst="roundRect">
            <a:avLst>
              <a:gd name="adj" fmla="val 5348"/>
            </a:avLst>
          </a:prstGeom>
          <a:solidFill>
            <a:srgbClr val="E3F4F9"/>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6" name="Text 4"/>
          <p:cNvSpPr/>
          <p:nvPr/>
        </p:nvSpPr>
        <p:spPr>
          <a:xfrm>
            <a:off x="365760" y="1097280"/>
            <a:ext cx="2523744" cy="365760"/>
          </a:xfrm>
          <a:prstGeom prst="rect">
            <a:avLst/>
          </a:prstGeom>
          <a:noFill/>
          <a:ln/>
        </p:spPr>
        <p:txBody>
          <a:bodyPr wrap="square" rtlCol="0" anchor="ctr"/>
          <a:lstStyle/>
          <a:p>
            <a:pPr marL="0" indent="0">
              <a:buNone/>
            </a:pPr>
            <a:r>
              <a:rPr lang="en-US" sz="1000" b="1" dirty="0">
                <a:solidFill>
                  <a:srgbClr val="0B3D4E"/>
                </a:solidFill>
                <a:latin typeface="Cambria" pitchFamily="34" charset="0"/>
                <a:ea typeface="Cambria" pitchFamily="34" charset="-122"/>
                <a:cs typeface="Cambria" pitchFamily="34" charset="-120"/>
              </a:rPr>
              <a:t>Health in All Policies</a:t>
            </a:r>
            <a:endParaRPr lang="en-US" sz="1000" dirty="0"/>
          </a:p>
        </p:txBody>
      </p:sp>
      <p:sp>
        <p:nvSpPr>
          <p:cNvPr id="7" name="Shape 5"/>
          <p:cNvSpPr/>
          <p:nvPr/>
        </p:nvSpPr>
        <p:spPr>
          <a:xfrm>
            <a:off x="365760" y="1481328"/>
            <a:ext cx="1389888" cy="201168"/>
          </a:xfrm>
          <a:prstGeom prst="roundRect">
            <a:avLst>
              <a:gd name="adj" fmla="val 22727"/>
            </a:avLst>
          </a:prstGeom>
          <a:solidFill>
            <a:srgbClr val="028090">
              <a:alpha val="55000"/>
            </a:srgbClr>
          </a:solidFill>
          <a:ln w="12700">
            <a:solidFill>
              <a:srgbClr val="028090">
                <a:alpha val="55000"/>
              </a:srgbClr>
            </a:solidFill>
            <a:prstDash val="solid"/>
          </a:ln>
        </p:spPr>
        <p:txBody>
          <a:bodyPr/>
          <a:lstStyle/>
          <a:p>
            <a:endParaRPr lang="en-GB"/>
          </a:p>
        </p:txBody>
      </p:sp>
      <p:sp>
        <p:nvSpPr>
          <p:cNvPr id="8" name="Text 6"/>
          <p:cNvSpPr/>
          <p:nvPr/>
        </p:nvSpPr>
        <p:spPr>
          <a:xfrm>
            <a:off x="365760" y="1481328"/>
            <a:ext cx="1389888" cy="201168"/>
          </a:xfrm>
          <a:prstGeom prst="rect">
            <a:avLst/>
          </a:prstGeom>
          <a:noFill/>
          <a:ln/>
        </p:spPr>
        <p:txBody>
          <a:bodyPr wrap="square"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International</a:t>
            </a:r>
            <a:endParaRPr lang="en-US" sz="1000" dirty="0"/>
          </a:p>
        </p:txBody>
      </p:sp>
      <p:sp>
        <p:nvSpPr>
          <p:cNvPr id="9" name="Text 7"/>
          <p:cNvSpPr/>
          <p:nvPr/>
        </p:nvSpPr>
        <p:spPr>
          <a:xfrm>
            <a:off x="1828800" y="1481328"/>
            <a:ext cx="1097280" cy="201168"/>
          </a:xfrm>
          <a:prstGeom prst="rect">
            <a:avLst/>
          </a:prstGeom>
          <a:noFill/>
          <a:ln/>
        </p:spPr>
        <p:txBody>
          <a:bodyPr wrap="square" rtlCol="0" anchor="ctr"/>
          <a:lstStyle/>
          <a:p>
            <a:pPr marL="0" indent="0">
              <a:buNone/>
            </a:pPr>
            <a:r>
              <a:rPr lang="en-US" sz="1000" i="1" dirty="0">
                <a:solidFill>
                  <a:srgbClr val="5E8A96"/>
                </a:solidFill>
                <a:latin typeface="Calibri" pitchFamily="34" charset="0"/>
                <a:ea typeface="Calibri" pitchFamily="34" charset="-122"/>
                <a:cs typeface="Calibri" pitchFamily="34" charset="-120"/>
              </a:rPr>
              <a:t>WHO, 2013</a:t>
            </a:r>
            <a:endParaRPr lang="en-US" sz="1000" dirty="0"/>
          </a:p>
        </p:txBody>
      </p:sp>
      <p:sp>
        <p:nvSpPr>
          <p:cNvPr id="10" name="Text 8"/>
          <p:cNvSpPr/>
          <p:nvPr/>
        </p:nvSpPr>
        <p:spPr>
          <a:xfrm>
            <a:off x="365760" y="1737360"/>
            <a:ext cx="2523744" cy="914400"/>
          </a:xfrm>
          <a:prstGeom prst="rect">
            <a:avLst/>
          </a:prstGeom>
          <a:noFill/>
          <a:ln/>
        </p:spPr>
        <p:txBody>
          <a:bodyPr wrap="square" rtlCol="0" anchor="ctr"/>
          <a:lstStyle/>
          <a:p>
            <a:pPr marL="0" indent="0">
              <a:buNone/>
            </a:pPr>
            <a:r>
              <a:rPr lang="en-US" sz="1000" dirty="0">
                <a:solidFill>
                  <a:srgbClr val="1A2E35"/>
                </a:solidFill>
                <a:latin typeface="Calibri" pitchFamily="34" charset="0"/>
                <a:ea typeface="Calibri" pitchFamily="34" charset="-122"/>
                <a:cs typeface="Calibri" pitchFamily="34" charset="-120"/>
              </a:rPr>
              <a:t>Requires health to be considered in all government decisions. Challenges narrow biomedical thinking by embedding social determinants into cross-sector policy.</a:t>
            </a:r>
            <a:endParaRPr lang="en-US" sz="1000" dirty="0"/>
          </a:p>
        </p:txBody>
      </p:sp>
      <p:sp>
        <p:nvSpPr>
          <p:cNvPr id="11" name="Shape 9"/>
          <p:cNvSpPr/>
          <p:nvPr/>
        </p:nvSpPr>
        <p:spPr>
          <a:xfrm>
            <a:off x="3127248" y="1024128"/>
            <a:ext cx="2743200" cy="1709928"/>
          </a:xfrm>
          <a:prstGeom prst="roundRect">
            <a:avLst>
              <a:gd name="adj" fmla="val 5348"/>
            </a:avLst>
          </a:prstGeom>
          <a:solidFill>
            <a:srgbClr val="E9F7EE"/>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12" name="Text 10"/>
          <p:cNvSpPr/>
          <p:nvPr/>
        </p:nvSpPr>
        <p:spPr>
          <a:xfrm>
            <a:off x="3236976" y="1097280"/>
            <a:ext cx="2523744" cy="365760"/>
          </a:xfrm>
          <a:prstGeom prst="rect">
            <a:avLst/>
          </a:prstGeom>
          <a:noFill/>
          <a:ln/>
        </p:spPr>
        <p:txBody>
          <a:bodyPr wrap="square" rtlCol="0" anchor="ctr"/>
          <a:lstStyle/>
          <a:p>
            <a:pPr marL="0" indent="0">
              <a:buNone/>
            </a:pPr>
            <a:r>
              <a:rPr lang="en-US" sz="1000" b="1" dirty="0">
                <a:solidFill>
                  <a:srgbClr val="0B3D4E"/>
                </a:solidFill>
                <a:latin typeface="Cambria" pitchFamily="34" charset="0"/>
                <a:ea typeface="Cambria" pitchFamily="34" charset="-122"/>
                <a:cs typeface="Cambria" pitchFamily="34" charset="-120"/>
              </a:rPr>
              <a:t> NHS Long Term Plan</a:t>
            </a:r>
            <a:endParaRPr lang="en-US" sz="1000" dirty="0"/>
          </a:p>
        </p:txBody>
      </p:sp>
      <p:sp>
        <p:nvSpPr>
          <p:cNvPr id="13" name="Shape 11"/>
          <p:cNvSpPr/>
          <p:nvPr/>
        </p:nvSpPr>
        <p:spPr>
          <a:xfrm>
            <a:off x="3236976" y="1481328"/>
            <a:ext cx="1389888" cy="201168"/>
          </a:xfrm>
          <a:prstGeom prst="roundRect">
            <a:avLst>
              <a:gd name="adj" fmla="val 22727"/>
            </a:avLst>
          </a:prstGeom>
          <a:solidFill>
            <a:srgbClr val="028090">
              <a:alpha val="55000"/>
            </a:srgbClr>
          </a:solidFill>
          <a:ln w="12700">
            <a:solidFill>
              <a:srgbClr val="028090">
                <a:alpha val="55000"/>
              </a:srgbClr>
            </a:solidFill>
            <a:prstDash val="solid"/>
          </a:ln>
        </p:spPr>
        <p:txBody>
          <a:bodyPr/>
          <a:lstStyle/>
          <a:p>
            <a:endParaRPr lang="en-GB"/>
          </a:p>
        </p:txBody>
      </p:sp>
      <p:sp>
        <p:nvSpPr>
          <p:cNvPr id="14" name="Text 12"/>
          <p:cNvSpPr/>
          <p:nvPr/>
        </p:nvSpPr>
        <p:spPr>
          <a:xfrm>
            <a:off x="3236976" y="1481328"/>
            <a:ext cx="1389888" cy="201168"/>
          </a:xfrm>
          <a:prstGeom prst="rect">
            <a:avLst/>
          </a:prstGeom>
          <a:noFill/>
          <a:ln/>
        </p:spPr>
        <p:txBody>
          <a:bodyPr wrap="square"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England</a:t>
            </a:r>
            <a:endParaRPr lang="en-US" sz="1000" dirty="0"/>
          </a:p>
        </p:txBody>
      </p:sp>
      <p:sp>
        <p:nvSpPr>
          <p:cNvPr id="15" name="Text 13"/>
          <p:cNvSpPr/>
          <p:nvPr/>
        </p:nvSpPr>
        <p:spPr>
          <a:xfrm>
            <a:off x="4700016" y="1481328"/>
            <a:ext cx="1097280" cy="201168"/>
          </a:xfrm>
          <a:prstGeom prst="rect">
            <a:avLst/>
          </a:prstGeom>
          <a:noFill/>
          <a:ln/>
        </p:spPr>
        <p:txBody>
          <a:bodyPr wrap="square" rtlCol="0" anchor="ctr"/>
          <a:lstStyle/>
          <a:p>
            <a:pPr marL="0" indent="0">
              <a:buNone/>
            </a:pPr>
            <a:r>
              <a:rPr lang="en-US" sz="1000" i="1" dirty="0">
                <a:solidFill>
                  <a:srgbClr val="5E8A96"/>
                </a:solidFill>
                <a:latin typeface="Calibri" pitchFamily="34" charset="0"/>
                <a:ea typeface="Calibri" pitchFamily="34" charset="-122"/>
                <a:cs typeface="Calibri" pitchFamily="34" charset="-120"/>
              </a:rPr>
              <a:t>NHS England, 2022</a:t>
            </a:r>
            <a:endParaRPr lang="en-US" sz="1000" dirty="0"/>
          </a:p>
        </p:txBody>
      </p:sp>
      <p:sp>
        <p:nvSpPr>
          <p:cNvPr id="16" name="Text 14"/>
          <p:cNvSpPr/>
          <p:nvPr/>
        </p:nvSpPr>
        <p:spPr>
          <a:xfrm>
            <a:off x="3236976" y="1737360"/>
            <a:ext cx="2523744" cy="914400"/>
          </a:xfrm>
          <a:prstGeom prst="rect">
            <a:avLst/>
          </a:prstGeom>
          <a:noFill/>
          <a:ln/>
        </p:spPr>
        <p:txBody>
          <a:bodyPr wrap="square" rtlCol="0" anchor="ctr"/>
          <a:lstStyle/>
          <a:p>
            <a:pPr marL="0" indent="0">
              <a:buNone/>
            </a:pPr>
            <a:r>
              <a:rPr lang="en-US" sz="1000" dirty="0">
                <a:solidFill>
                  <a:srgbClr val="1A2E35"/>
                </a:solidFill>
                <a:latin typeface="Calibri" pitchFamily="34" charset="0"/>
                <a:ea typeface="Calibri" pitchFamily="34" charset="-122"/>
                <a:cs typeface="Calibri" pitchFamily="34" charset="-120"/>
              </a:rPr>
              <a:t>Committed to preventive care, mental health parity, and social prescribing. Invested £3.4bn in primary care networks and introduced personalised care models.</a:t>
            </a:r>
            <a:endParaRPr lang="en-US" sz="1000" dirty="0"/>
          </a:p>
        </p:txBody>
      </p:sp>
      <p:sp>
        <p:nvSpPr>
          <p:cNvPr id="17" name="Shape 15"/>
          <p:cNvSpPr/>
          <p:nvPr/>
        </p:nvSpPr>
        <p:spPr>
          <a:xfrm>
            <a:off x="5998464" y="1024128"/>
            <a:ext cx="2743200" cy="1709928"/>
          </a:xfrm>
          <a:prstGeom prst="roundRect">
            <a:avLst>
              <a:gd name="adj" fmla="val 5348"/>
            </a:avLst>
          </a:prstGeom>
          <a:solidFill>
            <a:srgbClr val="FFF3E0"/>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18" name="Text 16"/>
          <p:cNvSpPr/>
          <p:nvPr/>
        </p:nvSpPr>
        <p:spPr>
          <a:xfrm>
            <a:off x="6108192" y="1097280"/>
            <a:ext cx="2523744" cy="365760"/>
          </a:xfrm>
          <a:prstGeom prst="rect">
            <a:avLst/>
          </a:prstGeom>
          <a:noFill/>
          <a:ln/>
        </p:spPr>
        <p:txBody>
          <a:bodyPr wrap="square" rtlCol="0" anchor="ctr"/>
          <a:lstStyle/>
          <a:p>
            <a:pPr marL="0" indent="0">
              <a:buNone/>
            </a:pPr>
            <a:r>
              <a:rPr lang="en-US" sz="1000" b="1" dirty="0">
                <a:solidFill>
                  <a:srgbClr val="0B3D4E"/>
                </a:solidFill>
                <a:latin typeface="Cambria" pitchFamily="34" charset="0"/>
                <a:ea typeface="Cambria" pitchFamily="34" charset="-122"/>
                <a:cs typeface="Cambria" pitchFamily="34" charset="-120"/>
              </a:rPr>
              <a:t> Health &amp; Social Care Act</a:t>
            </a:r>
            <a:endParaRPr lang="en-US" sz="1000" dirty="0"/>
          </a:p>
        </p:txBody>
      </p:sp>
      <p:sp>
        <p:nvSpPr>
          <p:cNvPr id="19" name="Shape 17"/>
          <p:cNvSpPr/>
          <p:nvPr/>
        </p:nvSpPr>
        <p:spPr>
          <a:xfrm>
            <a:off x="6108192" y="1481328"/>
            <a:ext cx="1389888" cy="201168"/>
          </a:xfrm>
          <a:prstGeom prst="roundRect">
            <a:avLst>
              <a:gd name="adj" fmla="val 22727"/>
            </a:avLst>
          </a:prstGeom>
          <a:solidFill>
            <a:srgbClr val="028090">
              <a:alpha val="55000"/>
            </a:srgbClr>
          </a:solidFill>
          <a:ln w="12700">
            <a:solidFill>
              <a:srgbClr val="028090">
                <a:alpha val="55000"/>
              </a:srgbClr>
            </a:solidFill>
            <a:prstDash val="solid"/>
          </a:ln>
        </p:spPr>
        <p:txBody>
          <a:bodyPr/>
          <a:lstStyle/>
          <a:p>
            <a:endParaRPr lang="en-GB"/>
          </a:p>
        </p:txBody>
      </p:sp>
      <p:sp>
        <p:nvSpPr>
          <p:cNvPr id="20" name="Text 18"/>
          <p:cNvSpPr/>
          <p:nvPr/>
        </p:nvSpPr>
        <p:spPr>
          <a:xfrm>
            <a:off x="6108192" y="1481328"/>
            <a:ext cx="1389888" cy="201168"/>
          </a:xfrm>
          <a:prstGeom prst="rect">
            <a:avLst/>
          </a:prstGeom>
          <a:noFill/>
          <a:ln/>
        </p:spPr>
        <p:txBody>
          <a:bodyPr wrap="square"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Legislation</a:t>
            </a:r>
            <a:endParaRPr lang="en-US" sz="1000" dirty="0"/>
          </a:p>
        </p:txBody>
      </p:sp>
      <p:sp>
        <p:nvSpPr>
          <p:cNvPr id="21" name="Text 19"/>
          <p:cNvSpPr/>
          <p:nvPr/>
        </p:nvSpPr>
        <p:spPr>
          <a:xfrm>
            <a:off x="7571232" y="1481328"/>
            <a:ext cx="1097280" cy="201168"/>
          </a:xfrm>
          <a:prstGeom prst="rect">
            <a:avLst/>
          </a:prstGeom>
          <a:noFill/>
          <a:ln/>
        </p:spPr>
        <p:txBody>
          <a:bodyPr wrap="square" rtlCol="0" anchor="ctr"/>
          <a:lstStyle/>
          <a:p>
            <a:pPr marL="0" indent="0">
              <a:buNone/>
            </a:pPr>
            <a:r>
              <a:rPr lang="en-US" sz="1000" i="1" dirty="0">
                <a:solidFill>
                  <a:srgbClr val="5E8A96"/>
                </a:solidFill>
                <a:latin typeface="Calibri" pitchFamily="34" charset="0"/>
                <a:ea typeface="Calibri" pitchFamily="34" charset="-122"/>
                <a:cs typeface="Calibri" pitchFamily="34" charset="-120"/>
              </a:rPr>
              <a:t>UK Parliament, 2012</a:t>
            </a:r>
            <a:endParaRPr lang="en-US" sz="1000" dirty="0"/>
          </a:p>
        </p:txBody>
      </p:sp>
      <p:sp>
        <p:nvSpPr>
          <p:cNvPr id="22" name="Text 20"/>
          <p:cNvSpPr/>
          <p:nvPr/>
        </p:nvSpPr>
        <p:spPr>
          <a:xfrm>
            <a:off x="6108192" y="1737360"/>
            <a:ext cx="2523744" cy="914400"/>
          </a:xfrm>
          <a:prstGeom prst="rect">
            <a:avLst/>
          </a:prstGeom>
          <a:noFill/>
          <a:ln/>
        </p:spPr>
        <p:txBody>
          <a:bodyPr wrap="square" rtlCol="0" anchor="ctr"/>
          <a:lstStyle/>
          <a:p>
            <a:pPr marL="0" indent="0">
              <a:buNone/>
            </a:pPr>
            <a:r>
              <a:rPr lang="en-US" sz="1000" dirty="0">
                <a:solidFill>
                  <a:srgbClr val="1A2E35"/>
                </a:solidFill>
                <a:latin typeface="Calibri" pitchFamily="34" charset="0"/>
                <a:ea typeface="Calibri" pitchFamily="34" charset="-122"/>
                <a:cs typeface="Calibri" pitchFamily="34" charset="-120"/>
              </a:rPr>
              <a:t>Restructured NHS; created Public Health England; established health and wellbeing boards in every local authority institutionalising holistic thinking.</a:t>
            </a:r>
            <a:endParaRPr lang="en-US" sz="1000" dirty="0"/>
          </a:p>
        </p:txBody>
      </p:sp>
      <p:sp>
        <p:nvSpPr>
          <p:cNvPr id="23" name="Shape 21"/>
          <p:cNvSpPr/>
          <p:nvPr/>
        </p:nvSpPr>
        <p:spPr>
          <a:xfrm>
            <a:off x="256032" y="2852928"/>
            <a:ext cx="2743200" cy="1709928"/>
          </a:xfrm>
          <a:prstGeom prst="roundRect">
            <a:avLst>
              <a:gd name="adj" fmla="val 5348"/>
            </a:avLst>
          </a:prstGeom>
          <a:solidFill>
            <a:srgbClr val="F0EBF8"/>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24" name="Text 22"/>
          <p:cNvSpPr/>
          <p:nvPr/>
        </p:nvSpPr>
        <p:spPr>
          <a:xfrm>
            <a:off x="365760" y="2926080"/>
            <a:ext cx="2523744" cy="265176"/>
          </a:xfrm>
          <a:prstGeom prst="rect">
            <a:avLst/>
          </a:prstGeom>
          <a:noFill/>
          <a:ln/>
        </p:spPr>
        <p:txBody>
          <a:bodyPr wrap="square" rtlCol="0" anchor="ctr"/>
          <a:lstStyle/>
          <a:p>
            <a:pPr marL="0" indent="0">
              <a:buNone/>
            </a:pPr>
            <a:r>
              <a:rPr lang="en-US" sz="1000" b="1" dirty="0">
                <a:solidFill>
                  <a:srgbClr val="0B3D4E"/>
                </a:solidFill>
                <a:latin typeface="Cambria" pitchFamily="34" charset="0"/>
                <a:ea typeface="Cambria" pitchFamily="34" charset="-122"/>
                <a:cs typeface="Cambria" pitchFamily="34" charset="-120"/>
              </a:rPr>
              <a:t>  Well-being of Future Generations Act</a:t>
            </a:r>
            <a:endParaRPr lang="en-US" sz="1000" dirty="0"/>
          </a:p>
        </p:txBody>
      </p:sp>
      <p:sp>
        <p:nvSpPr>
          <p:cNvPr id="25" name="Shape 23"/>
          <p:cNvSpPr/>
          <p:nvPr/>
        </p:nvSpPr>
        <p:spPr>
          <a:xfrm>
            <a:off x="365760" y="3310128"/>
            <a:ext cx="1389888" cy="201168"/>
          </a:xfrm>
          <a:prstGeom prst="roundRect">
            <a:avLst>
              <a:gd name="adj" fmla="val 22727"/>
            </a:avLst>
          </a:prstGeom>
          <a:solidFill>
            <a:srgbClr val="028090">
              <a:alpha val="55000"/>
            </a:srgbClr>
          </a:solidFill>
          <a:ln w="12700">
            <a:solidFill>
              <a:srgbClr val="028090">
                <a:alpha val="55000"/>
              </a:srgbClr>
            </a:solidFill>
            <a:prstDash val="solid"/>
          </a:ln>
        </p:spPr>
        <p:txBody>
          <a:bodyPr/>
          <a:lstStyle/>
          <a:p>
            <a:endParaRPr lang="en-GB"/>
          </a:p>
        </p:txBody>
      </p:sp>
      <p:sp>
        <p:nvSpPr>
          <p:cNvPr id="26" name="Text 24"/>
          <p:cNvSpPr/>
          <p:nvPr/>
        </p:nvSpPr>
        <p:spPr>
          <a:xfrm>
            <a:off x="365760" y="3310128"/>
            <a:ext cx="1389888" cy="201168"/>
          </a:xfrm>
          <a:prstGeom prst="rect">
            <a:avLst/>
          </a:prstGeom>
          <a:noFill/>
          <a:ln/>
        </p:spPr>
        <p:txBody>
          <a:bodyPr wrap="square"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Wales — World First</a:t>
            </a:r>
            <a:endParaRPr lang="en-US" sz="1000" dirty="0"/>
          </a:p>
        </p:txBody>
      </p:sp>
      <p:sp>
        <p:nvSpPr>
          <p:cNvPr id="27" name="Text 25"/>
          <p:cNvSpPr/>
          <p:nvPr/>
        </p:nvSpPr>
        <p:spPr>
          <a:xfrm>
            <a:off x="1828800" y="3310128"/>
            <a:ext cx="1097280" cy="201168"/>
          </a:xfrm>
          <a:prstGeom prst="rect">
            <a:avLst/>
          </a:prstGeom>
          <a:noFill/>
          <a:ln/>
        </p:spPr>
        <p:txBody>
          <a:bodyPr wrap="square" rtlCol="0" anchor="ctr"/>
          <a:lstStyle/>
          <a:p>
            <a:pPr marL="0" indent="0">
              <a:buNone/>
            </a:pPr>
            <a:r>
              <a:rPr lang="en-US" sz="1000" i="1" dirty="0">
                <a:solidFill>
                  <a:srgbClr val="5E8A96"/>
                </a:solidFill>
                <a:latin typeface="Calibri" pitchFamily="34" charset="0"/>
                <a:ea typeface="Calibri" pitchFamily="34" charset="-122"/>
                <a:cs typeface="Calibri" pitchFamily="34" charset="-120"/>
              </a:rPr>
              <a:t>Welsh Government, 2015</a:t>
            </a:r>
            <a:endParaRPr lang="en-US" sz="1000" dirty="0"/>
          </a:p>
        </p:txBody>
      </p:sp>
      <p:sp>
        <p:nvSpPr>
          <p:cNvPr id="28" name="Text 26"/>
          <p:cNvSpPr/>
          <p:nvPr/>
        </p:nvSpPr>
        <p:spPr>
          <a:xfrm>
            <a:off x="365760" y="3566160"/>
            <a:ext cx="2523744" cy="914400"/>
          </a:xfrm>
          <a:prstGeom prst="rect">
            <a:avLst/>
          </a:prstGeom>
          <a:noFill/>
          <a:ln/>
        </p:spPr>
        <p:txBody>
          <a:bodyPr wrap="square" rtlCol="0" anchor="ctr"/>
          <a:lstStyle/>
          <a:p>
            <a:pPr marL="0" indent="0">
              <a:buNone/>
            </a:pPr>
            <a:r>
              <a:rPr lang="en-US" sz="1000" dirty="0">
                <a:solidFill>
                  <a:srgbClr val="1A2E35"/>
                </a:solidFill>
                <a:latin typeface="Calibri" pitchFamily="34" charset="0"/>
                <a:ea typeface="Calibri" pitchFamily="34" charset="-122"/>
                <a:cs typeface="Calibri" pitchFamily="34" charset="-120"/>
              </a:rPr>
              <a:t>Legally requires public bodies to embed sustainable development in all decisions. Unique globally. Directly operationalises both the holistic model and SDG thinking.</a:t>
            </a:r>
            <a:endParaRPr lang="en-US" sz="1000" dirty="0"/>
          </a:p>
        </p:txBody>
      </p:sp>
      <p:sp>
        <p:nvSpPr>
          <p:cNvPr id="29" name="Shape 27"/>
          <p:cNvSpPr/>
          <p:nvPr/>
        </p:nvSpPr>
        <p:spPr>
          <a:xfrm>
            <a:off x="3127248" y="2852928"/>
            <a:ext cx="2743200" cy="1709928"/>
          </a:xfrm>
          <a:prstGeom prst="roundRect">
            <a:avLst>
              <a:gd name="adj" fmla="val 5348"/>
            </a:avLst>
          </a:prstGeom>
          <a:solidFill>
            <a:srgbClr val="E8F5F0"/>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30" name="Text 28"/>
          <p:cNvSpPr/>
          <p:nvPr/>
        </p:nvSpPr>
        <p:spPr>
          <a:xfrm>
            <a:off x="3236976" y="2926080"/>
            <a:ext cx="2523744" cy="365760"/>
          </a:xfrm>
          <a:prstGeom prst="rect">
            <a:avLst/>
          </a:prstGeom>
          <a:noFill/>
          <a:ln/>
        </p:spPr>
        <p:txBody>
          <a:bodyPr wrap="square" rtlCol="0" anchor="ctr"/>
          <a:lstStyle/>
          <a:p>
            <a:pPr marL="0" indent="0">
              <a:buNone/>
            </a:pPr>
            <a:r>
              <a:rPr lang="en-US" sz="1000" b="1" dirty="0">
                <a:solidFill>
                  <a:srgbClr val="0B3D4E"/>
                </a:solidFill>
                <a:latin typeface="Cambria" pitchFamily="34" charset="0"/>
                <a:ea typeface="Cambria" pitchFamily="34" charset="-122"/>
                <a:cs typeface="Cambria" pitchFamily="34" charset="-120"/>
              </a:rPr>
              <a:t>🌿  NHS Net Zero Strategy</a:t>
            </a:r>
            <a:endParaRPr lang="en-US" sz="1000" dirty="0"/>
          </a:p>
        </p:txBody>
      </p:sp>
      <p:sp>
        <p:nvSpPr>
          <p:cNvPr id="31" name="Shape 29"/>
          <p:cNvSpPr/>
          <p:nvPr/>
        </p:nvSpPr>
        <p:spPr>
          <a:xfrm>
            <a:off x="3236976" y="3310128"/>
            <a:ext cx="1389888" cy="201168"/>
          </a:xfrm>
          <a:prstGeom prst="roundRect">
            <a:avLst>
              <a:gd name="adj" fmla="val 22727"/>
            </a:avLst>
          </a:prstGeom>
          <a:solidFill>
            <a:srgbClr val="028090">
              <a:alpha val="55000"/>
            </a:srgbClr>
          </a:solidFill>
          <a:ln w="12700">
            <a:solidFill>
              <a:srgbClr val="028090">
                <a:alpha val="55000"/>
              </a:srgbClr>
            </a:solidFill>
            <a:prstDash val="solid"/>
          </a:ln>
        </p:spPr>
        <p:txBody>
          <a:bodyPr/>
          <a:lstStyle/>
          <a:p>
            <a:endParaRPr lang="en-GB"/>
          </a:p>
        </p:txBody>
      </p:sp>
      <p:sp>
        <p:nvSpPr>
          <p:cNvPr id="32" name="Text 30"/>
          <p:cNvSpPr/>
          <p:nvPr/>
        </p:nvSpPr>
        <p:spPr>
          <a:xfrm>
            <a:off x="3236976" y="3310128"/>
            <a:ext cx="1389888" cy="201168"/>
          </a:xfrm>
          <a:prstGeom prst="rect">
            <a:avLst/>
          </a:prstGeom>
          <a:noFill/>
          <a:ln/>
        </p:spPr>
        <p:txBody>
          <a:bodyPr wrap="square"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Sustainability</a:t>
            </a:r>
            <a:endParaRPr lang="en-US" sz="1000" dirty="0"/>
          </a:p>
        </p:txBody>
      </p:sp>
      <p:sp>
        <p:nvSpPr>
          <p:cNvPr id="33" name="Text 31"/>
          <p:cNvSpPr/>
          <p:nvPr/>
        </p:nvSpPr>
        <p:spPr>
          <a:xfrm>
            <a:off x="4700016" y="3310128"/>
            <a:ext cx="1097280" cy="201168"/>
          </a:xfrm>
          <a:prstGeom prst="rect">
            <a:avLst/>
          </a:prstGeom>
          <a:noFill/>
          <a:ln/>
        </p:spPr>
        <p:txBody>
          <a:bodyPr wrap="square" rtlCol="0" anchor="ctr"/>
          <a:lstStyle/>
          <a:p>
            <a:pPr marL="0" indent="0">
              <a:buNone/>
            </a:pPr>
            <a:r>
              <a:rPr lang="en-US" sz="1000" i="1" dirty="0">
                <a:solidFill>
                  <a:srgbClr val="5E8A96"/>
                </a:solidFill>
                <a:latin typeface="Calibri" pitchFamily="34" charset="0"/>
                <a:ea typeface="Calibri" pitchFamily="34" charset="-122"/>
                <a:cs typeface="Calibri" pitchFamily="34" charset="-120"/>
              </a:rPr>
              <a:t>NHS England, 2020</a:t>
            </a:r>
            <a:endParaRPr lang="en-US" sz="1000" dirty="0"/>
          </a:p>
        </p:txBody>
      </p:sp>
      <p:sp>
        <p:nvSpPr>
          <p:cNvPr id="34" name="Text 32"/>
          <p:cNvSpPr/>
          <p:nvPr/>
        </p:nvSpPr>
        <p:spPr>
          <a:xfrm>
            <a:off x="3236976" y="3566160"/>
            <a:ext cx="2523744" cy="914400"/>
          </a:xfrm>
          <a:prstGeom prst="rect">
            <a:avLst/>
          </a:prstGeom>
          <a:noFill/>
          <a:ln/>
        </p:spPr>
        <p:txBody>
          <a:bodyPr wrap="square" rtlCol="0" anchor="ctr"/>
          <a:lstStyle/>
          <a:p>
            <a:pPr marL="0" indent="0">
              <a:buNone/>
            </a:pPr>
            <a:r>
              <a:rPr lang="en-US" sz="1000" dirty="0">
                <a:solidFill>
                  <a:srgbClr val="1A2E35"/>
                </a:solidFill>
                <a:latin typeface="Calibri" pitchFamily="34" charset="0"/>
                <a:ea typeface="Calibri" pitchFamily="34" charset="-122"/>
                <a:cs typeface="Calibri" pitchFamily="34" charset="-120"/>
              </a:rPr>
              <a:t>Commits NHS to net zero emissions by 2040. Links environmental sustainability directly to health service planning unique among national health systems.</a:t>
            </a:r>
            <a:endParaRPr lang="en-US" sz="1000" dirty="0"/>
          </a:p>
        </p:txBody>
      </p:sp>
      <p:sp>
        <p:nvSpPr>
          <p:cNvPr id="35" name="Shape 33"/>
          <p:cNvSpPr/>
          <p:nvPr/>
        </p:nvSpPr>
        <p:spPr>
          <a:xfrm>
            <a:off x="5998464" y="2852928"/>
            <a:ext cx="2743200" cy="1709928"/>
          </a:xfrm>
          <a:prstGeom prst="roundRect">
            <a:avLst>
              <a:gd name="adj" fmla="val 5348"/>
            </a:avLst>
          </a:prstGeom>
          <a:solidFill>
            <a:srgbClr val="FDF3F3"/>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36" name="Text 34"/>
          <p:cNvSpPr/>
          <p:nvPr/>
        </p:nvSpPr>
        <p:spPr>
          <a:xfrm>
            <a:off x="6108192" y="2926080"/>
            <a:ext cx="2523744" cy="365760"/>
          </a:xfrm>
          <a:prstGeom prst="rect">
            <a:avLst/>
          </a:prstGeom>
          <a:noFill/>
          <a:ln/>
        </p:spPr>
        <p:txBody>
          <a:bodyPr wrap="square" rtlCol="0" anchor="ctr"/>
          <a:lstStyle/>
          <a:p>
            <a:pPr marL="0" indent="0">
              <a:buNone/>
            </a:pPr>
            <a:r>
              <a:rPr lang="en-US" sz="1000" b="1" dirty="0">
                <a:solidFill>
                  <a:srgbClr val="0B3D4E"/>
                </a:solidFill>
                <a:latin typeface="Cambria" pitchFamily="34" charset="0"/>
                <a:ea typeface="Cambria" pitchFamily="34" charset="-122"/>
                <a:cs typeface="Cambria" pitchFamily="34" charset="-120"/>
              </a:rPr>
              <a:t>📊  Marmot Review 10 Years On</a:t>
            </a:r>
            <a:endParaRPr lang="en-US" sz="1000" dirty="0"/>
          </a:p>
        </p:txBody>
      </p:sp>
      <p:sp>
        <p:nvSpPr>
          <p:cNvPr id="37" name="Shape 35"/>
          <p:cNvSpPr/>
          <p:nvPr/>
        </p:nvSpPr>
        <p:spPr>
          <a:xfrm>
            <a:off x="6108192" y="3310128"/>
            <a:ext cx="1389888" cy="201168"/>
          </a:xfrm>
          <a:prstGeom prst="roundRect">
            <a:avLst>
              <a:gd name="adj" fmla="val 22727"/>
            </a:avLst>
          </a:prstGeom>
          <a:solidFill>
            <a:srgbClr val="028090">
              <a:alpha val="55000"/>
            </a:srgbClr>
          </a:solidFill>
          <a:ln w="12700">
            <a:solidFill>
              <a:srgbClr val="028090">
                <a:alpha val="55000"/>
              </a:srgbClr>
            </a:solidFill>
            <a:prstDash val="solid"/>
          </a:ln>
        </p:spPr>
        <p:txBody>
          <a:bodyPr/>
          <a:lstStyle/>
          <a:p>
            <a:endParaRPr lang="en-GB"/>
          </a:p>
        </p:txBody>
      </p:sp>
      <p:sp>
        <p:nvSpPr>
          <p:cNvPr id="38" name="Text 36"/>
          <p:cNvSpPr/>
          <p:nvPr/>
        </p:nvSpPr>
        <p:spPr>
          <a:xfrm>
            <a:off x="6108192" y="3310128"/>
            <a:ext cx="1389888" cy="201168"/>
          </a:xfrm>
          <a:prstGeom prst="rect">
            <a:avLst/>
          </a:prstGeom>
          <a:noFill/>
          <a:ln/>
        </p:spPr>
        <p:txBody>
          <a:bodyPr wrap="square"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Evidence Base</a:t>
            </a:r>
            <a:endParaRPr lang="en-US" sz="1000" dirty="0"/>
          </a:p>
        </p:txBody>
      </p:sp>
      <p:sp>
        <p:nvSpPr>
          <p:cNvPr id="39" name="Text 37"/>
          <p:cNvSpPr/>
          <p:nvPr/>
        </p:nvSpPr>
        <p:spPr>
          <a:xfrm>
            <a:off x="7571232" y="3310128"/>
            <a:ext cx="1097280" cy="201168"/>
          </a:xfrm>
          <a:prstGeom prst="rect">
            <a:avLst/>
          </a:prstGeom>
          <a:noFill/>
          <a:ln/>
        </p:spPr>
        <p:txBody>
          <a:bodyPr wrap="square" rtlCol="0" anchor="ctr"/>
          <a:lstStyle/>
          <a:p>
            <a:pPr marL="0" indent="0">
              <a:buNone/>
            </a:pPr>
            <a:r>
              <a:rPr lang="en-US" sz="1000" i="1" dirty="0">
                <a:solidFill>
                  <a:srgbClr val="5E8A96"/>
                </a:solidFill>
                <a:latin typeface="Calibri" pitchFamily="34" charset="0"/>
                <a:ea typeface="Calibri" pitchFamily="34" charset="-122"/>
                <a:cs typeface="Calibri" pitchFamily="34" charset="-120"/>
              </a:rPr>
              <a:t>Marmot, 2020</a:t>
            </a:r>
            <a:endParaRPr lang="en-US" sz="1000" dirty="0"/>
          </a:p>
        </p:txBody>
      </p:sp>
      <p:sp>
        <p:nvSpPr>
          <p:cNvPr id="40" name="Text 38"/>
          <p:cNvSpPr/>
          <p:nvPr/>
        </p:nvSpPr>
        <p:spPr>
          <a:xfrm>
            <a:off x="6108192" y="3566160"/>
            <a:ext cx="2523744" cy="914400"/>
          </a:xfrm>
          <a:prstGeom prst="rect">
            <a:avLst/>
          </a:prstGeom>
          <a:noFill/>
          <a:ln/>
        </p:spPr>
        <p:txBody>
          <a:bodyPr wrap="square" rtlCol="0" anchor="ctr"/>
          <a:lstStyle/>
          <a:p>
            <a:pPr marL="0" indent="0">
              <a:buNone/>
            </a:pPr>
            <a:r>
              <a:rPr lang="en-US" sz="1000" dirty="0">
                <a:solidFill>
                  <a:srgbClr val="1A2E35"/>
                </a:solidFill>
                <a:latin typeface="Calibri" pitchFamily="34" charset="0"/>
                <a:ea typeface="Calibri" pitchFamily="34" charset="-122"/>
                <a:cs typeface="Calibri" pitchFamily="34" charset="-120"/>
              </a:rPr>
              <a:t>Found life expectancy gains stalled since 2010; health inequalities widened. Recommends action on housing, education, and employment as health interventions.</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B130141-1587-379F-1D1F-3F78B66E05C9}"/>
              </a:ext>
            </a:extLst>
          </p:cNvPr>
          <p:cNvPicPr>
            <a:picLocks noChangeAspect="1"/>
          </p:cNvPicPr>
          <p:nvPr/>
        </p:nvPicPr>
        <p:blipFill>
          <a:blip r:embed="rId3"/>
          <a:stretch>
            <a:fillRect/>
          </a:stretch>
        </p:blipFill>
        <p:spPr>
          <a:xfrm>
            <a:off x="0" y="838899"/>
            <a:ext cx="9144000" cy="4304600"/>
          </a:xfrm>
          <a:prstGeom prst="rect">
            <a:avLst/>
          </a:prstGeom>
        </p:spPr>
      </p:pic>
      <p:sp>
        <p:nvSpPr>
          <p:cNvPr id="5" name="TextBox 4">
            <a:extLst>
              <a:ext uri="{FF2B5EF4-FFF2-40B4-BE49-F238E27FC236}">
                <a16:creationId xmlns:a16="http://schemas.microsoft.com/office/drawing/2014/main" id="{A296AE13-ACE1-5041-6F29-6397E7DD96E7}"/>
              </a:ext>
            </a:extLst>
          </p:cNvPr>
          <p:cNvSpPr txBox="1"/>
          <p:nvPr/>
        </p:nvSpPr>
        <p:spPr>
          <a:xfrm>
            <a:off x="310392" y="192568"/>
            <a:ext cx="8732939" cy="369332"/>
          </a:xfrm>
          <a:prstGeom prst="rect">
            <a:avLst/>
          </a:prstGeom>
          <a:noFill/>
        </p:spPr>
        <p:txBody>
          <a:bodyPr wrap="square">
            <a:spAutoFit/>
          </a:bodyPr>
          <a:lstStyle/>
          <a:p>
            <a:pPr marL="0" indent="0" algn="ctr">
              <a:buNone/>
            </a:pPr>
            <a:r>
              <a:rPr lang="en-US" sz="1800" b="1" dirty="0">
                <a:solidFill>
                  <a:srgbClr val="FFFFFF"/>
                </a:solidFill>
                <a:highlight>
                  <a:srgbClr val="0000FF"/>
                </a:highlight>
                <a:latin typeface="Cambria" pitchFamily="34" charset="0"/>
                <a:ea typeface="Cambria" pitchFamily="34" charset="-122"/>
                <a:cs typeface="Cambria" pitchFamily="34" charset="-120"/>
              </a:rPr>
              <a:t>Policy &amp; Governance: National and International Frameworks</a:t>
            </a:r>
            <a:endParaRPr lang="en-US" sz="1800" dirty="0">
              <a:highlight>
                <a:srgbClr val="0000FF"/>
              </a:highlight>
            </a:endParaRPr>
          </a:p>
        </p:txBody>
      </p:sp>
    </p:spTree>
    <p:extLst>
      <p:ext uri="{BB962C8B-B14F-4D97-AF65-F5344CB8AC3E}">
        <p14:creationId xmlns:p14="http://schemas.microsoft.com/office/powerpoint/2010/main" val="17594474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8">
    <p:bg>
      <p:bgPr>
        <a:solidFill>
          <a:srgbClr val="0B3D4E"/>
        </a:solidFill>
        <a:effectLst/>
      </p:bgPr>
    </p:bg>
    <p:spTree>
      <p:nvGrpSpPr>
        <p:cNvPr id="1" name=""/>
        <p:cNvGrpSpPr/>
        <p:nvPr/>
      </p:nvGrpSpPr>
      <p:grpSpPr>
        <a:xfrm>
          <a:off x="0" y="0"/>
          <a:ext cx="0" cy="0"/>
          <a:chOff x="0" y="0"/>
          <a:chExt cx="0" cy="0"/>
        </a:xfrm>
      </p:grpSpPr>
      <p:sp>
        <p:nvSpPr>
          <p:cNvPr id="2" name="Shape 0"/>
          <p:cNvSpPr/>
          <p:nvPr/>
        </p:nvSpPr>
        <p:spPr>
          <a:xfrm>
            <a:off x="6583680" y="-640080"/>
            <a:ext cx="3657600" cy="3657600"/>
          </a:xfrm>
          <a:prstGeom prst="ellipse">
            <a:avLst/>
          </a:prstGeom>
          <a:solidFill>
            <a:srgbClr val="0F5C72">
              <a:alpha val="40000"/>
            </a:srgbClr>
          </a:solidFill>
          <a:ln w="12700">
            <a:solidFill>
              <a:srgbClr val="0F5C72">
                <a:alpha val="40000"/>
              </a:srgbClr>
            </a:solidFill>
            <a:prstDash val="solid"/>
          </a:ln>
        </p:spPr>
        <p:txBody>
          <a:bodyPr/>
          <a:lstStyle/>
          <a:p>
            <a:endParaRPr lang="en-GB"/>
          </a:p>
        </p:txBody>
      </p:sp>
      <p:sp>
        <p:nvSpPr>
          <p:cNvPr id="4" name="Shape 2"/>
          <p:cNvSpPr/>
          <p:nvPr/>
        </p:nvSpPr>
        <p:spPr>
          <a:xfrm>
            <a:off x="365760" y="201168"/>
            <a:ext cx="2103120" cy="329184"/>
          </a:xfrm>
          <a:prstGeom prst="roundRect">
            <a:avLst>
              <a:gd name="adj" fmla="val 19444"/>
            </a:avLst>
          </a:prstGeom>
          <a:solidFill>
            <a:srgbClr val="E8A020"/>
          </a:solidFill>
          <a:ln w="12700">
            <a:solidFill>
              <a:srgbClr val="E8A020"/>
            </a:solidFill>
            <a:prstDash val="solid"/>
          </a:ln>
        </p:spPr>
        <p:txBody>
          <a:bodyPr/>
          <a:lstStyle/>
          <a:p>
            <a:endParaRPr lang="en-GB"/>
          </a:p>
        </p:txBody>
      </p:sp>
      <p:sp>
        <p:nvSpPr>
          <p:cNvPr id="5" name="Text 3"/>
          <p:cNvSpPr/>
          <p:nvPr/>
        </p:nvSpPr>
        <p:spPr>
          <a:xfrm>
            <a:off x="365760" y="201168"/>
            <a:ext cx="2103120" cy="329184"/>
          </a:xfrm>
          <a:prstGeom prst="rect">
            <a:avLst/>
          </a:prstGeom>
          <a:noFill/>
          <a:ln/>
        </p:spPr>
        <p:txBody>
          <a:bodyPr wrap="square" rtlCol="0" anchor="ctr"/>
          <a:lstStyle/>
          <a:p>
            <a:pPr marL="0" indent="0" algn="ctr">
              <a:buNone/>
            </a:pPr>
            <a:r>
              <a:rPr lang="en-US" sz="1000" b="1" dirty="0">
                <a:solidFill>
                  <a:srgbClr val="0B3D4E"/>
                </a:solidFill>
                <a:latin typeface="Arial" pitchFamily="34" charset="0"/>
                <a:ea typeface="Arial" pitchFamily="34" charset="-122"/>
                <a:cs typeface="Arial" pitchFamily="34" charset="-120"/>
              </a:rPr>
              <a:t>CASE STUDY</a:t>
            </a:r>
            <a:endParaRPr lang="en-US" sz="1000" dirty="0"/>
          </a:p>
        </p:txBody>
      </p:sp>
      <p:sp>
        <p:nvSpPr>
          <p:cNvPr id="6" name="Text 4"/>
          <p:cNvSpPr/>
          <p:nvPr/>
        </p:nvSpPr>
        <p:spPr>
          <a:xfrm>
            <a:off x="365760" y="640080"/>
            <a:ext cx="6858000" cy="749808"/>
          </a:xfrm>
          <a:prstGeom prst="rect">
            <a:avLst/>
          </a:prstGeom>
          <a:noFill/>
          <a:ln/>
        </p:spPr>
        <p:txBody>
          <a:bodyPr wrap="square" rtlCol="0" anchor="ctr"/>
          <a:lstStyle/>
          <a:p>
            <a:pPr marL="0" indent="0">
              <a:buNone/>
            </a:pPr>
            <a:r>
              <a:rPr lang="en-US" sz="4400" b="1" dirty="0">
                <a:solidFill>
                  <a:srgbClr val="FFFFFF"/>
                </a:solidFill>
                <a:latin typeface="Cambria" pitchFamily="34" charset="0"/>
                <a:ea typeface="Cambria" pitchFamily="34" charset="-122"/>
                <a:cs typeface="Cambria" pitchFamily="34" charset="-120"/>
              </a:rPr>
              <a:t>Dry January</a:t>
            </a:r>
            <a:endParaRPr lang="en-US" sz="4400" dirty="0"/>
          </a:p>
        </p:txBody>
      </p:sp>
      <p:sp>
        <p:nvSpPr>
          <p:cNvPr id="7" name="Text 5"/>
          <p:cNvSpPr/>
          <p:nvPr/>
        </p:nvSpPr>
        <p:spPr>
          <a:xfrm>
            <a:off x="365760" y="1353312"/>
            <a:ext cx="7772400" cy="384048"/>
          </a:xfrm>
          <a:prstGeom prst="rect">
            <a:avLst/>
          </a:prstGeom>
          <a:noFill/>
          <a:ln/>
        </p:spPr>
        <p:txBody>
          <a:bodyPr wrap="square" rtlCol="0" anchor="ctr"/>
          <a:lstStyle/>
          <a:p>
            <a:pPr marL="0" indent="0">
              <a:buNone/>
            </a:pPr>
            <a:r>
              <a:rPr lang="en-US" sz="1450" i="1" dirty="0">
                <a:solidFill>
                  <a:srgbClr val="02C39A"/>
                </a:solidFill>
                <a:latin typeface="Calibri" pitchFamily="34" charset="0"/>
                <a:ea typeface="Calibri" pitchFamily="34" charset="-122"/>
                <a:cs typeface="Calibri" pitchFamily="34" charset="-120"/>
              </a:rPr>
              <a:t>A UK Public Health Campaign: Health, Wellbeing &amp; Sustainable Development in Action</a:t>
            </a:r>
            <a:endParaRPr lang="en-US" sz="1450" dirty="0"/>
          </a:p>
        </p:txBody>
      </p:sp>
      <p:sp>
        <p:nvSpPr>
          <p:cNvPr id="8" name="Text 6"/>
          <p:cNvSpPr/>
          <p:nvPr/>
        </p:nvSpPr>
        <p:spPr>
          <a:xfrm>
            <a:off x="365760" y="1755648"/>
            <a:ext cx="7772400" cy="274320"/>
          </a:xfrm>
          <a:prstGeom prst="rect">
            <a:avLst/>
          </a:prstGeom>
          <a:noFill/>
          <a:ln/>
        </p:spPr>
        <p:txBody>
          <a:bodyPr wrap="square" rtlCol="0" anchor="ctr"/>
          <a:lstStyle/>
          <a:p>
            <a:pPr marL="0" indent="0">
              <a:buNone/>
            </a:pPr>
            <a:r>
              <a:rPr lang="en-US" sz="1100" dirty="0">
                <a:solidFill>
                  <a:srgbClr val="8FBFCB"/>
                </a:solidFill>
                <a:latin typeface="Calibri" pitchFamily="34" charset="0"/>
                <a:ea typeface="Calibri" pitchFamily="34" charset="-122"/>
                <a:cs typeface="Calibri" pitchFamily="34" charset="-120"/>
              </a:rPr>
              <a:t>Alcohol Change UK  |  Launched: 2013  |  Underpinned by: Health Belief Model (De Visser </a:t>
            </a:r>
            <a:r>
              <a:rPr lang="en-US" sz="1100" i="1" dirty="0">
                <a:solidFill>
                  <a:srgbClr val="8FBFCB"/>
                </a:solidFill>
                <a:latin typeface="Calibri" pitchFamily="34" charset="0"/>
                <a:ea typeface="Calibri" pitchFamily="34" charset="-122"/>
                <a:cs typeface="Calibri" pitchFamily="34" charset="-120"/>
              </a:rPr>
              <a:t>et al., </a:t>
            </a:r>
            <a:r>
              <a:rPr lang="en-US" sz="1100" dirty="0">
                <a:solidFill>
                  <a:srgbClr val="8FBFCB"/>
                </a:solidFill>
                <a:latin typeface="Calibri" pitchFamily="34" charset="0"/>
                <a:ea typeface="Calibri" pitchFamily="34" charset="-122"/>
                <a:cs typeface="Calibri" pitchFamily="34" charset="-120"/>
              </a:rPr>
              <a:t>2021)</a:t>
            </a:r>
            <a:endParaRPr lang="en-US" sz="1100" dirty="0"/>
          </a:p>
        </p:txBody>
      </p:sp>
      <p:sp>
        <p:nvSpPr>
          <p:cNvPr id="9" name="Shape 7"/>
          <p:cNvSpPr/>
          <p:nvPr/>
        </p:nvSpPr>
        <p:spPr>
          <a:xfrm>
            <a:off x="0" y="2148840"/>
            <a:ext cx="9144000" cy="27432"/>
          </a:xfrm>
          <a:prstGeom prst="rect">
            <a:avLst/>
          </a:prstGeom>
          <a:solidFill>
            <a:srgbClr val="02C39A"/>
          </a:solidFill>
          <a:ln w="12700">
            <a:solidFill>
              <a:srgbClr val="02C39A"/>
            </a:solidFill>
            <a:prstDash val="solid"/>
          </a:ln>
        </p:spPr>
        <p:txBody>
          <a:bodyPr/>
          <a:lstStyle/>
          <a:p>
            <a:endParaRPr lang="en-GB"/>
          </a:p>
        </p:txBody>
      </p:sp>
      <p:sp>
        <p:nvSpPr>
          <p:cNvPr id="10" name="Text 8"/>
          <p:cNvSpPr/>
          <p:nvPr/>
        </p:nvSpPr>
        <p:spPr>
          <a:xfrm>
            <a:off x="256032" y="2304288"/>
            <a:ext cx="2029968" cy="640080"/>
          </a:xfrm>
          <a:prstGeom prst="rect">
            <a:avLst/>
          </a:prstGeom>
          <a:noFill/>
          <a:ln/>
        </p:spPr>
        <p:txBody>
          <a:bodyPr wrap="square" rtlCol="0" anchor="ctr"/>
          <a:lstStyle/>
          <a:p>
            <a:pPr marL="0" indent="0" algn="ctr">
              <a:buNone/>
            </a:pPr>
            <a:r>
              <a:rPr lang="en-US" sz="3600" b="1" dirty="0">
                <a:solidFill>
                  <a:srgbClr val="E8A020"/>
                </a:solidFill>
                <a:latin typeface="Cambria" pitchFamily="34" charset="0"/>
                <a:ea typeface="Cambria" pitchFamily="34" charset="-122"/>
                <a:cs typeface="Cambria" pitchFamily="34" charset="-120"/>
              </a:rPr>
              <a:t>9.4M</a:t>
            </a:r>
            <a:endParaRPr lang="en-US" sz="3600" dirty="0"/>
          </a:p>
        </p:txBody>
      </p:sp>
      <p:sp>
        <p:nvSpPr>
          <p:cNvPr id="11" name="Text 9"/>
          <p:cNvSpPr/>
          <p:nvPr/>
        </p:nvSpPr>
        <p:spPr>
          <a:xfrm>
            <a:off x="256032" y="2926080"/>
            <a:ext cx="2029968" cy="274320"/>
          </a:xfrm>
          <a:prstGeom prst="rect">
            <a:avLst/>
          </a:prstGeom>
          <a:noFill/>
          <a:ln/>
        </p:spPr>
        <p:txBody>
          <a:bodyPr wrap="square" rtlCol="0" anchor="ctr"/>
          <a:lstStyle/>
          <a:p>
            <a:pPr marL="0" indent="0" algn="ctr">
              <a:buNone/>
            </a:pPr>
            <a:r>
              <a:rPr lang="en-US" sz="950" dirty="0">
                <a:solidFill>
                  <a:srgbClr val="FFFFFF"/>
                </a:solidFill>
                <a:latin typeface="Calibri" pitchFamily="34" charset="0"/>
                <a:ea typeface="Calibri" pitchFamily="34" charset="-122"/>
                <a:cs typeface="Calibri" pitchFamily="34" charset="-120"/>
              </a:rPr>
              <a:t>UK adults participated</a:t>
            </a:r>
            <a:endParaRPr lang="en-US" sz="950" dirty="0"/>
          </a:p>
        </p:txBody>
      </p:sp>
      <p:sp>
        <p:nvSpPr>
          <p:cNvPr id="12" name="Text 10"/>
          <p:cNvSpPr/>
          <p:nvPr/>
        </p:nvSpPr>
        <p:spPr>
          <a:xfrm>
            <a:off x="256032" y="3200400"/>
            <a:ext cx="2029968" cy="219456"/>
          </a:xfrm>
          <a:prstGeom prst="rect">
            <a:avLst/>
          </a:prstGeom>
          <a:noFill/>
          <a:ln/>
        </p:spPr>
        <p:txBody>
          <a:bodyPr wrap="square" rtlCol="0" anchor="ctr"/>
          <a:lstStyle/>
          <a:p>
            <a:pPr marL="0" indent="0" algn="ctr">
              <a:buNone/>
            </a:pPr>
            <a:r>
              <a:rPr lang="en-US" sz="800" i="1" dirty="0">
                <a:solidFill>
                  <a:srgbClr val="6EA8B6"/>
                </a:solidFill>
                <a:latin typeface="Calibri" pitchFamily="34" charset="0"/>
                <a:ea typeface="Calibri" pitchFamily="34" charset="-122"/>
                <a:cs typeface="Calibri" pitchFamily="34" charset="-120"/>
              </a:rPr>
              <a:t>Alcohol Change UK, 2024</a:t>
            </a:r>
            <a:endParaRPr lang="en-US" sz="800" dirty="0"/>
          </a:p>
        </p:txBody>
      </p:sp>
      <p:sp>
        <p:nvSpPr>
          <p:cNvPr id="13" name="Text 11"/>
          <p:cNvSpPr/>
          <p:nvPr/>
        </p:nvSpPr>
        <p:spPr>
          <a:xfrm>
            <a:off x="2432304" y="2304288"/>
            <a:ext cx="2029968" cy="640080"/>
          </a:xfrm>
          <a:prstGeom prst="rect">
            <a:avLst/>
          </a:prstGeom>
          <a:noFill/>
          <a:ln/>
        </p:spPr>
        <p:txBody>
          <a:bodyPr wrap="square" rtlCol="0" anchor="ctr"/>
          <a:lstStyle/>
          <a:p>
            <a:pPr marL="0" indent="0" algn="ctr">
              <a:buNone/>
            </a:pPr>
            <a:r>
              <a:rPr lang="en-US" sz="3600" b="1" dirty="0">
                <a:solidFill>
                  <a:srgbClr val="E8A020"/>
                </a:solidFill>
                <a:latin typeface="Cambria" pitchFamily="34" charset="0"/>
                <a:ea typeface="Cambria" pitchFamily="34" charset="-122"/>
                <a:cs typeface="Cambria" pitchFamily="34" charset="-120"/>
              </a:rPr>
              <a:t>70%</a:t>
            </a:r>
            <a:endParaRPr lang="en-US" sz="3600" dirty="0"/>
          </a:p>
        </p:txBody>
      </p:sp>
      <p:sp>
        <p:nvSpPr>
          <p:cNvPr id="14" name="Text 12"/>
          <p:cNvSpPr/>
          <p:nvPr/>
        </p:nvSpPr>
        <p:spPr>
          <a:xfrm>
            <a:off x="2432304" y="2926080"/>
            <a:ext cx="2029968" cy="274320"/>
          </a:xfrm>
          <a:prstGeom prst="rect">
            <a:avLst/>
          </a:prstGeom>
          <a:noFill/>
          <a:ln/>
        </p:spPr>
        <p:txBody>
          <a:bodyPr wrap="square" rtlCol="0" anchor="ctr"/>
          <a:lstStyle/>
          <a:p>
            <a:pPr marL="0" indent="0" algn="ctr">
              <a:buNone/>
            </a:pPr>
            <a:r>
              <a:rPr lang="en-US" sz="950" dirty="0">
                <a:solidFill>
                  <a:srgbClr val="FFFFFF"/>
                </a:solidFill>
                <a:latin typeface="Calibri" pitchFamily="34" charset="0"/>
                <a:ea typeface="Calibri" pitchFamily="34" charset="-122"/>
                <a:cs typeface="Calibri" pitchFamily="34" charset="-120"/>
              </a:rPr>
              <a:t>Drank less 6 months later</a:t>
            </a:r>
            <a:endParaRPr lang="en-US" sz="950" dirty="0"/>
          </a:p>
        </p:txBody>
      </p:sp>
      <p:sp>
        <p:nvSpPr>
          <p:cNvPr id="15" name="Text 13"/>
          <p:cNvSpPr/>
          <p:nvPr/>
        </p:nvSpPr>
        <p:spPr>
          <a:xfrm>
            <a:off x="2432304" y="3200400"/>
            <a:ext cx="2029968" cy="219456"/>
          </a:xfrm>
          <a:prstGeom prst="rect">
            <a:avLst/>
          </a:prstGeom>
          <a:noFill/>
          <a:ln/>
        </p:spPr>
        <p:txBody>
          <a:bodyPr wrap="square" rtlCol="0" anchor="ctr"/>
          <a:lstStyle/>
          <a:p>
            <a:pPr marL="0" indent="0" algn="ctr">
              <a:buNone/>
            </a:pPr>
            <a:r>
              <a:rPr lang="en-US" sz="800" i="1" dirty="0">
                <a:solidFill>
                  <a:srgbClr val="6EA8B6"/>
                </a:solidFill>
                <a:latin typeface="Calibri" pitchFamily="34" charset="0"/>
                <a:ea typeface="Calibri" pitchFamily="34" charset="-122"/>
                <a:cs typeface="Calibri" pitchFamily="34" charset="-120"/>
              </a:rPr>
              <a:t>De Visser et al., 2017</a:t>
            </a:r>
            <a:endParaRPr lang="en-US" sz="800" dirty="0"/>
          </a:p>
        </p:txBody>
      </p:sp>
      <p:sp>
        <p:nvSpPr>
          <p:cNvPr id="16" name="Text 14"/>
          <p:cNvSpPr/>
          <p:nvPr/>
        </p:nvSpPr>
        <p:spPr>
          <a:xfrm>
            <a:off x="4608576" y="2304288"/>
            <a:ext cx="2029968" cy="640080"/>
          </a:xfrm>
          <a:prstGeom prst="rect">
            <a:avLst/>
          </a:prstGeom>
          <a:noFill/>
          <a:ln/>
        </p:spPr>
        <p:txBody>
          <a:bodyPr wrap="square" rtlCol="0" anchor="ctr"/>
          <a:lstStyle/>
          <a:p>
            <a:pPr marL="0" indent="0" algn="ctr">
              <a:buNone/>
            </a:pPr>
            <a:r>
              <a:rPr lang="en-US" sz="3600" b="1" dirty="0">
                <a:solidFill>
                  <a:srgbClr val="E8A020"/>
                </a:solidFill>
                <a:latin typeface="Cambria" pitchFamily="34" charset="0"/>
                <a:ea typeface="Cambria" pitchFamily="34" charset="-122"/>
                <a:cs typeface="Cambria" pitchFamily="34" charset="-120"/>
              </a:rPr>
              <a:t>40%</a:t>
            </a:r>
            <a:endParaRPr lang="en-US" sz="3600" dirty="0"/>
          </a:p>
        </p:txBody>
      </p:sp>
      <p:sp>
        <p:nvSpPr>
          <p:cNvPr id="17" name="Text 15"/>
          <p:cNvSpPr/>
          <p:nvPr/>
        </p:nvSpPr>
        <p:spPr>
          <a:xfrm>
            <a:off x="4608576" y="2926080"/>
            <a:ext cx="2029968" cy="274320"/>
          </a:xfrm>
          <a:prstGeom prst="rect">
            <a:avLst/>
          </a:prstGeom>
          <a:noFill/>
          <a:ln/>
        </p:spPr>
        <p:txBody>
          <a:bodyPr wrap="square" rtlCol="0" anchor="ctr"/>
          <a:lstStyle/>
          <a:p>
            <a:pPr marL="0" indent="0" algn="ctr">
              <a:buNone/>
            </a:pPr>
            <a:r>
              <a:rPr lang="en-US" sz="950" dirty="0">
                <a:solidFill>
                  <a:srgbClr val="FFFFFF"/>
                </a:solidFill>
                <a:latin typeface="Calibri" pitchFamily="34" charset="0"/>
                <a:ea typeface="Calibri" pitchFamily="34" charset="-122"/>
                <a:cs typeface="Calibri" pitchFamily="34" charset="-120"/>
              </a:rPr>
              <a:t>Better mental health reported</a:t>
            </a:r>
            <a:endParaRPr lang="en-US" sz="950" dirty="0"/>
          </a:p>
        </p:txBody>
      </p:sp>
      <p:sp>
        <p:nvSpPr>
          <p:cNvPr id="18" name="Text 16"/>
          <p:cNvSpPr/>
          <p:nvPr/>
        </p:nvSpPr>
        <p:spPr>
          <a:xfrm>
            <a:off x="4608576" y="3200400"/>
            <a:ext cx="2029968" cy="219456"/>
          </a:xfrm>
          <a:prstGeom prst="rect">
            <a:avLst/>
          </a:prstGeom>
          <a:noFill/>
          <a:ln/>
        </p:spPr>
        <p:txBody>
          <a:bodyPr wrap="square" rtlCol="0" anchor="ctr"/>
          <a:lstStyle/>
          <a:p>
            <a:pPr marL="0" indent="0" algn="ctr">
              <a:buNone/>
            </a:pPr>
            <a:r>
              <a:rPr lang="en-US" sz="800" i="1" dirty="0">
                <a:solidFill>
                  <a:srgbClr val="6EA8B6"/>
                </a:solidFill>
                <a:latin typeface="Calibri" pitchFamily="34" charset="0"/>
                <a:ea typeface="Calibri" pitchFamily="34" charset="-122"/>
                <a:cs typeface="Calibri" pitchFamily="34" charset="-120"/>
              </a:rPr>
              <a:t>University of Sussex, 2019</a:t>
            </a:r>
            <a:endParaRPr lang="en-US" sz="800" dirty="0"/>
          </a:p>
        </p:txBody>
      </p:sp>
      <p:sp>
        <p:nvSpPr>
          <p:cNvPr id="19" name="Text 17"/>
          <p:cNvSpPr/>
          <p:nvPr/>
        </p:nvSpPr>
        <p:spPr>
          <a:xfrm>
            <a:off x="6784848" y="2304288"/>
            <a:ext cx="2029968" cy="640080"/>
          </a:xfrm>
          <a:prstGeom prst="rect">
            <a:avLst/>
          </a:prstGeom>
          <a:noFill/>
          <a:ln/>
        </p:spPr>
        <p:txBody>
          <a:bodyPr wrap="square" rtlCol="0" anchor="ctr"/>
          <a:lstStyle/>
          <a:p>
            <a:pPr marL="0" indent="0" algn="ctr">
              <a:buNone/>
            </a:pPr>
            <a:r>
              <a:rPr lang="en-US" sz="3600" b="1" dirty="0">
                <a:solidFill>
                  <a:srgbClr val="E8A020"/>
                </a:solidFill>
                <a:latin typeface="Cambria" pitchFamily="34" charset="0"/>
                <a:ea typeface="Cambria" pitchFamily="34" charset="-122"/>
                <a:cs typeface="Cambria" pitchFamily="34" charset="-120"/>
              </a:rPr>
              <a:t>£3.5bn</a:t>
            </a:r>
            <a:endParaRPr lang="en-US" sz="3600" dirty="0"/>
          </a:p>
        </p:txBody>
      </p:sp>
      <p:sp>
        <p:nvSpPr>
          <p:cNvPr id="20" name="Text 18"/>
          <p:cNvSpPr/>
          <p:nvPr/>
        </p:nvSpPr>
        <p:spPr>
          <a:xfrm>
            <a:off x="6784848" y="2926080"/>
            <a:ext cx="2029968" cy="274320"/>
          </a:xfrm>
          <a:prstGeom prst="rect">
            <a:avLst/>
          </a:prstGeom>
          <a:noFill/>
          <a:ln/>
        </p:spPr>
        <p:txBody>
          <a:bodyPr wrap="square" rtlCol="0" anchor="ctr"/>
          <a:lstStyle/>
          <a:p>
            <a:pPr marL="0" indent="0" algn="ctr">
              <a:buNone/>
            </a:pPr>
            <a:r>
              <a:rPr lang="en-US" sz="950" dirty="0">
                <a:solidFill>
                  <a:srgbClr val="FFFFFF"/>
                </a:solidFill>
                <a:latin typeface="Calibri" pitchFamily="34" charset="0"/>
                <a:ea typeface="Calibri" pitchFamily="34" charset="-122"/>
                <a:cs typeface="Calibri" pitchFamily="34" charset="-120"/>
              </a:rPr>
              <a:t>Annual NHS alcohol cost</a:t>
            </a:r>
            <a:endParaRPr lang="en-US" sz="950" dirty="0"/>
          </a:p>
        </p:txBody>
      </p:sp>
      <p:sp>
        <p:nvSpPr>
          <p:cNvPr id="21" name="Text 19"/>
          <p:cNvSpPr/>
          <p:nvPr/>
        </p:nvSpPr>
        <p:spPr>
          <a:xfrm>
            <a:off x="6784848" y="3200400"/>
            <a:ext cx="2029968" cy="219456"/>
          </a:xfrm>
          <a:prstGeom prst="rect">
            <a:avLst/>
          </a:prstGeom>
          <a:noFill/>
          <a:ln/>
        </p:spPr>
        <p:txBody>
          <a:bodyPr wrap="square" rtlCol="0" anchor="ctr"/>
          <a:lstStyle/>
          <a:p>
            <a:pPr marL="0" indent="0" algn="ctr">
              <a:buNone/>
            </a:pPr>
            <a:r>
              <a:rPr lang="en-US" sz="800" i="1" dirty="0">
                <a:solidFill>
                  <a:srgbClr val="6EA8B6"/>
                </a:solidFill>
                <a:latin typeface="Calibri" pitchFamily="34" charset="0"/>
                <a:ea typeface="Calibri" pitchFamily="34" charset="-122"/>
                <a:cs typeface="Calibri" pitchFamily="34" charset="-120"/>
              </a:rPr>
              <a:t>NHS England, 2022</a:t>
            </a:r>
            <a:endParaRPr lang="en-US" sz="800" dirty="0"/>
          </a:p>
        </p:txBody>
      </p:sp>
      <p:sp>
        <p:nvSpPr>
          <p:cNvPr id="22" name="Shape 20"/>
          <p:cNvSpPr/>
          <p:nvPr/>
        </p:nvSpPr>
        <p:spPr>
          <a:xfrm>
            <a:off x="0" y="3493008"/>
            <a:ext cx="9144000" cy="27432"/>
          </a:xfrm>
          <a:prstGeom prst="rect">
            <a:avLst/>
          </a:prstGeom>
          <a:solidFill>
            <a:srgbClr val="0F5C72">
              <a:alpha val="60000"/>
            </a:srgbClr>
          </a:solidFill>
          <a:ln w="12700">
            <a:solidFill>
              <a:srgbClr val="0F5C72">
                <a:alpha val="60000"/>
              </a:srgbClr>
            </a:solidFill>
            <a:prstDash val="solid"/>
          </a:ln>
        </p:spPr>
        <p:txBody>
          <a:bodyPr/>
          <a:lstStyle/>
          <a:p>
            <a:endParaRPr lang="en-GB"/>
          </a:p>
        </p:txBody>
      </p:sp>
      <p:sp>
        <p:nvSpPr>
          <p:cNvPr id="23" name="Text 21"/>
          <p:cNvSpPr/>
          <p:nvPr/>
        </p:nvSpPr>
        <p:spPr>
          <a:xfrm>
            <a:off x="365760" y="3566160"/>
            <a:ext cx="8412480" cy="292608"/>
          </a:xfrm>
          <a:prstGeom prst="rect">
            <a:avLst/>
          </a:prstGeom>
          <a:noFill/>
          <a:ln/>
        </p:spPr>
        <p:txBody>
          <a:bodyPr wrap="square" rtlCol="0" anchor="ctr"/>
          <a:lstStyle/>
          <a:p>
            <a:pPr marL="0" indent="0" algn="ctr">
              <a:buNone/>
            </a:pPr>
            <a:r>
              <a:rPr lang="en-US" sz="1000" b="1" dirty="0">
                <a:solidFill>
                  <a:srgbClr val="02C39A"/>
                </a:solidFill>
                <a:latin typeface="Calibri" pitchFamily="34" charset="0"/>
                <a:ea typeface="Calibri" pitchFamily="34" charset="-122"/>
                <a:cs typeface="Calibri" pitchFamily="34" charset="-120"/>
              </a:rPr>
              <a:t>SDG alignment: </a:t>
            </a:r>
            <a:r>
              <a:rPr lang="en-US" sz="1000" dirty="0">
                <a:solidFill>
                  <a:srgbClr val="AADDE6"/>
                </a:solidFill>
                <a:latin typeface="Calibri" pitchFamily="34" charset="0"/>
                <a:ea typeface="Calibri" pitchFamily="34" charset="-122"/>
                <a:cs typeface="Calibri" pitchFamily="34" charset="-120"/>
              </a:rPr>
              <a:t>SDG 3.5 (harmful alcohol use) | SDG 3.4 (mental health) | NHS Prevention Strategy | Holistic Model application</a:t>
            </a:r>
            <a:endParaRPr lang="en-US" sz="1000" dirty="0"/>
          </a:p>
        </p:txBody>
      </p:sp>
      <p:sp>
        <p:nvSpPr>
          <p:cNvPr id="24" name="Text 22"/>
          <p:cNvSpPr/>
          <p:nvPr/>
        </p:nvSpPr>
        <p:spPr>
          <a:xfrm>
            <a:off x="365760" y="3977640"/>
            <a:ext cx="8412480" cy="411480"/>
          </a:xfrm>
          <a:prstGeom prst="rect">
            <a:avLst/>
          </a:prstGeom>
          <a:noFill/>
          <a:ln/>
        </p:spPr>
        <p:txBody>
          <a:bodyPr wrap="square" rtlCol="0" anchor="ctr"/>
          <a:lstStyle/>
          <a:p>
            <a:pPr marL="0" indent="0" algn="ctr">
              <a:buNone/>
            </a:pPr>
            <a:r>
              <a:rPr lang="en-US" sz="950" i="1" dirty="0">
                <a:solidFill>
                  <a:srgbClr val="8FBFCB"/>
                </a:solidFill>
                <a:latin typeface="Calibri" pitchFamily="34" charset="0"/>
                <a:ea typeface="Calibri" pitchFamily="34" charset="-122"/>
                <a:cs typeface="Calibri" pitchFamily="34" charset="-120"/>
              </a:rPr>
              <a:t>'The campaign demonstrates that behaviour change at population level is achievable through low-cost, community-based, holistic interventions' (de Visser et al., 2017, p.14).</a:t>
            </a:r>
            <a:endParaRPr lang="en-US" sz="9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9">
    <p:bg>
      <p:bgPr>
        <a:solidFill>
          <a:srgbClr val="EEF8F7"/>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B3D4E"/>
          </a:solidFill>
          <a:ln w="12700">
            <a:solidFill>
              <a:srgbClr val="0B3D4E"/>
            </a:solidFill>
            <a:prstDash val="solid"/>
          </a:ln>
        </p:spPr>
        <p:txBody>
          <a:bodyPr/>
          <a:lstStyle/>
          <a:p>
            <a:endParaRPr lang="en-GB"/>
          </a:p>
        </p:txBody>
      </p:sp>
      <p:sp>
        <p:nvSpPr>
          <p:cNvPr id="3" name="Text 1"/>
          <p:cNvSpPr/>
          <p:nvPr/>
        </p:nvSpPr>
        <p:spPr>
          <a:xfrm>
            <a:off x="365760" y="36576"/>
            <a:ext cx="8412480" cy="548640"/>
          </a:xfrm>
          <a:prstGeom prst="rect">
            <a:avLst/>
          </a:prstGeom>
          <a:noFill/>
          <a:ln/>
        </p:spPr>
        <p:txBody>
          <a:bodyPr wrap="square"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Dry January: Critical Analysis &amp; Theoretical Application</a:t>
            </a:r>
            <a:endParaRPr lang="en-US" sz="2200" dirty="0"/>
          </a:p>
        </p:txBody>
      </p:sp>
      <p:sp>
        <p:nvSpPr>
          <p:cNvPr id="5" name="Shape 3"/>
          <p:cNvSpPr/>
          <p:nvPr/>
        </p:nvSpPr>
        <p:spPr>
          <a:xfrm>
            <a:off x="256032" y="1024128"/>
            <a:ext cx="2834640" cy="3840480"/>
          </a:xfrm>
          <a:prstGeom prst="roundRect">
            <a:avLst>
              <a:gd name="adj" fmla="val 3226"/>
            </a:avLst>
          </a:prstGeom>
          <a:solidFill>
            <a:srgbClr val="F0F7FF"/>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6" name="Text 4"/>
          <p:cNvSpPr/>
          <p:nvPr/>
        </p:nvSpPr>
        <p:spPr>
          <a:xfrm>
            <a:off x="347472" y="1088136"/>
            <a:ext cx="2651760" cy="347472"/>
          </a:xfrm>
          <a:prstGeom prst="rect">
            <a:avLst/>
          </a:prstGeom>
          <a:noFill/>
          <a:ln/>
        </p:spPr>
        <p:txBody>
          <a:bodyPr wrap="square" rtlCol="0" anchor="ctr"/>
          <a:lstStyle/>
          <a:p>
            <a:pPr marL="0" indent="0">
              <a:buNone/>
            </a:pPr>
            <a:r>
              <a:rPr lang="en-US" sz="1200" b="1" dirty="0">
                <a:solidFill>
                  <a:srgbClr val="0B3D4E"/>
                </a:solidFill>
                <a:latin typeface="Cambria" pitchFamily="34" charset="0"/>
                <a:ea typeface="Cambria" pitchFamily="34" charset="-122"/>
                <a:cs typeface="Cambria" pitchFamily="34" charset="-120"/>
              </a:rPr>
              <a:t>  Health Belief Model</a:t>
            </a:r>
            <a:endParaRPr lang="en-US" sz="1200" dirty="0"/>
          </a:p>
        </p:txBody>
      </p:sp>
      <p:sp>
        <p:nvSpPr>
          <p:cNvPr id="7" name="Text 5"/>
          <p:cNvSpPr/>
          <p:nvPr/>
        </p:nvSpPr>
        <p:spPr>
          <a:xfrm>
            <a:off x="347472" y="1444752"/>
            <a:ext cx="2651760" cy="219456"/>
          </a:xfrm>
          <a:prstGeom prst="rect">
            <a:avLst/>
          </a:prstGeom>
          <a:noFill/>
          <a:ln/>
        </p:spPr>
        <p:txBody>
          <a:bodyPr wrap="square" rtlCol="0" anchor="ctr"/>
          <a:lstStyle/>
          <a:p>
            <a:pPr marL="0" indent="0">
              <a:buNone/>
            </a:pPr>
            <a:r>
              <a:rPr lang="en-US" sz="850" i="1" dirty="0">
                <a:solidFill>
                  <a:srgbClr val="5E8A96"/>
                </a:solidFill>
                <a:latin typeface="Calibri" pitchFamily="34" charset="0"/>
                <a:ea typeface="Calibri" pitchFamily="34" charset="-122"/>
                <a:cs typeface="Calibri" pitchFamily="34" charset="-120"/>
              </a:rPr>
              <a:t>De Visser et al. (2021); Kaner et al. (2022)</a:t>
            </a:r>
            <a:endParaRPr lang="en-US" sz="850" dirty="0"/>
          </a:p>
        </p:txBody>
      </p:sp>
      <p:sp>
        <p:nvSpPr>
          <p:cNvPr id="8" name="Text 6"/>
          <p:cNvSpPr/>
          <p:nvPr/>
        </p:nvSpPr>
        <p:spPr>
          <a:xfrm>
            <a:off x="365760" y="1719072"/>
            <a:ext cx="2615184" cy="182880"/>
          </a:xfrm>
          <a:prstGeom prst="rect">
            <a:avLst/>
          </a:prstGeom>
          <a:noFill/>
          <a:ln/>
        </p:spPr>
        <p:txBody>
          <a:bodyPr wrap="square" rtlCol="0" anchor="ctr"/>
          <a:lstStyle/>
          <a:p>
            <a:pPr marL="0" indent="0">
              <a:buNone/>
            </a:pPr>
            <a:r>
              <a:rPr lang="en-US" sz="900" b="1" dirty="0">
                <a:solidFill>
                  <a:srgbClr val="028090"/>
                </a:solidFill>
                <a:latin typeface="Calibri" pitchFamily="34" charset="0"/>
                <a:ea typeface="Calibri" pitchFamily="34" charset="-122"/>
                <a:cs typeface="Calibri" pitchFamily="34" charset="-120"/>
              </a:rPr>
              <a:t>Perceived Susceptibility:</a:t>
            </a:r>
            <a:endParaRPr lang="en-US" sz="900" dirty="0"/>
          </a:p>
        </p:txBody>
      </p:sp>
      <p:sp>
        <p:nvSpPr>
          <p:cNvPr id="9" name="Text 7"/>
          <p:cNvSpPr/>
          <p:nvPr/>
        </p:nvSpPr>
        <p:spPr>
          <a:xfrm>
            <a:off x="365760" y="1901952"/>
            <a:ext cx="2615184" cy="292608"/>
          </a:xfrm>
          <a:prstGeom prst="rect">
            <a:avLst/>
          </a:prstGeom>
          <a:noFill/>
          <a:ln/>
        </p:spPr>
        <p:txBody>
          <a:bodyPr wrap="square" rtlCol="0" anchor="ctr"/>
          <a:lstStyle/>
          <a:p>
            <a:pPr marL="0" indent="0">
              <a:buNone/>
            </a:pPr>
            <a:r>
              <a:rPr lang="en-US" sz="850" dirty="0">
                <a:solidFill>
                  <a:srgbClr val="1A2E35"/>
                </a:solidFill>
                <a:latin typeface="Calibri" pitchFamily="34" charset="0"/>
                <a:ea typeface="Calibri" pitchFamily="34" charset="-122"/>
                <a:cs typeface="Calibri" pitchFamily="34" charset="-120"/>
              </a:rPr>
              <a:t>Campaign messaging: '1 in 4 UK adults drink at harmful levels' (Alcohol Change UK, 2024)</a:t>
            </a:r>
            <a:endParaRPr lang="en-US" sz="850" dirty="0"/>
          </a:p>
        </p:txBody>
      </p:sp>
      <p:sp>
        <p:nvSpPr>
          <p:cNvPr id="10" name="Text 8"/>
          <p:cNvSpPr/>
          <p:nvPr/>
        </p:nvSpPr>
        <p:spPr>
          <a:xfrm>
            <a:off x="365760" y="2212848"/>
            <a:ext cx="2615184" cy="182880"/>
          </a:xfrm>
          <a:prstGeom prst="rect">
            <a:avLst/>
          </a:prstGeom>
          <a:noFill/>
          <a:ln/>
        </p:spPr>
        <p:txBody>
          <a:bodyPr wrap="square" rtlCol="0" anchor="ctr"/>
          <a:lstStyle/>
          <a:p>
            <a:pPr marL="0" indent="0">
              <a:buNone/>
            </a:pPr>
            <a:r>
              <a:rPr lang="en-US" sz="900" b="1" dirty="0">
                <a:solidFill>
                  <a:srgbClr val="028090"/>
                </a:solidFill>
                <a:latin typeface="Calibri" pitchFamily="34" charset="0"/>
                <a:ea typeface="Calibri" pitchFamily="34" charset="-122"/>
                <a:cs typeface="Calibri" pitchFamily="34" charset="-120"/>
              </a:rPr>
              <a:t>Perceived Severity:</a:t>
            </a:r>
            <a:endParaRPr lang="en-US" sz="900" dirty="0"/>
          </a:p>
        </p:txBody>
      </p:sp>
      <p:sp>
        <p:nvSpPr>
          <p:cNvPr id="11" name="Text 9"/>
          <p:cNvSpPr/>
          <p:nvPr/>
        </p:nvSpPr>
        <p:spPr>
          <a:xfrm>
            <a:off x="365760" y="2395728"/>
            <a:ext cx="2615184" cy="292608"/>
          </a:xfrm>
          <a:prstGeom prst="rect">
            <a:avLst/>
          </a:prstGeom>
          <a:noFill/>
          <a:ln/>
        </p:spPr>
        <p:txBody>
          <a:bodyPr wrap="square" rtlCol="0" anchor="ctr"/>
          <a:lstStyle/>
          <a:p>
            <a:pPr marL="0" indent="0">
              <a:buNone/>
            </a:pPr>
            <a:r>
              <a:rPr lang="en-US" sz="850" dirty="0">
                <a:solidFill>
                  <a:srgbClr val="1A2E35"/>
                </a:solidFill>
                <a:latin typeface="Calibri" pitchFamily="34" charset="0"/>
                <a:ea typeface="Calibri" pitchFamily="34" charset="-122"/>
                <a:cs typeface="Calibri" pitchFamily="34" charset="-120"/>
              </a:rPr>
              <a:t>Statistics on liver disease, cancer, and depression risk linked to alcohol</a:t>
            </a:r>
            <a:endParaRPr lang="en-US" sz="850" dirty="0"/>
          </a:p>
        </p:txBody>
      </p:sp>
      <p:sp>
        <p:nvSpPr>
          <p:cNvPr id="12" name="Text 10"/>
          <p:cNvSpPr/>
          <p:nvPr/>
        </p:nvSpPr>
        <p:spPr>
          <a:xfrm>
            <a:off x="365760" y="2706624"/>
            <a:ext cx="2615184" cy="182880"/>
          </a:xfrm>
          <a:prstGeom prst="rect">
            <a:avLst/>
          </a:prstGeom>
          <a:noFill/>
          <a:ln/>
        </p:spPr>
        <p:txBody>
          <a:bodyPr wrap="square" rtlCol="0" anchor="ctr"/>
          <a:lstStyle/>
          <a:p>
            <a:pPr marL="0" indent="0">
              <a:buNone/>
            </a:pPr>
            <a:r>
              <a:rPr lang="en-US" sz="900" b="1" dirty="0">
                <a:solidFill>
                  <a:srgbClr val="028090"/>
                </a:solidFill>
                <a:latin typeface="Calibri" pitchFamily="34" charset="0"/>
                <a:ea typeface="Calibri" pitchFamily="34" charset="-122"/>
                <a:cs typeface="Calibri" pitchFamily="34" charset="-120"/>
              </a:rPr>
              <a:t>Perceived Benefits:</a:t>
            </a:r>
            <a:endParaRPr lang="en-US" sz="900" dirty="0"/>
          </a:p>
        </p:txBody>
      </p:sp>
      <p:sp>
        <p:nvSpPr>
          <p:cNvPr id="13" name="Text 11"/>
          <p:cNvSpPr/>
          <p:nvPr/>
        </p:nvSpPr>
        <p:spPr>
          <a:xfrm>
            <a:off x="365760" y="2889504"/>
            <a:ext cx="2615184" cy="292608"/>
          </a:xfrm>
          <a:prstGeom prst="rect">
            <a:avLst/>
          </a:prstGeom>
          <a:noFill/>
          <a:ln/>
        </p:spPr>
        <p:txBody>
          <a:bodyPr wrap="square" rtlCol="0" anchor="ctr"/>
          <a:lstStyle/>
          <a:p>
            <a:pPr marL="0" indent="0">
              <a:buNone/>
            </a:pPr>
            <a:r>
              <a:rPr lang="en-US" sz="850" dirty="0">
                <a:solidFill>
                  <a:srgbClr val="1A2E35"/>
                </a:solidFill>
                <a:latin typeface="Calibri" pitchFamily="34" charset="0"/>
                <a:ea typeface="Calibri" pitchFamily="34" charset="-122"/>
                <a:cs typeface="Calibri" pitchFamily="34" charset="-120"/>
              </a:rPr>
              <a:t>'Try Dry' app: 70% reported improved sleep; 40% better mental health</a:t>
            </a:r>
            <a:endParaRPr lang="en-US" sz="850" dirty="0"/>
          </a:p>
        </p:txBody>
      </p:sp>
      <p:sp>
        <p:nvSpPr>
          <p:cNvPr id="14" name="Text 12"/>
          <p:cNvSpPr/>
          <p:nvPr/>
        </p:nvSpPr>
        <p:spPr>
          <a:xfrm>
            <a:off x="365760" y="3200400"/>
            <a:ext cx="2615184" cy="182880"/>
          </a:xfrm>
          <a:prstGeom prst="rect">
            <a:avLst/>
          </a:prstGeom>
          <a:noFill/>
          <a:ln/>
        </p:spPr>
        <p:txBody>
          <a:bodyPr wrap="square" rtlCol="0" anchor="ctr"/>
          <a:lstStyle/>
          <a:p>
            <a:pPr marL="0" indent="0">
              <a:buNone/>
            </a:pPr>
            <a:r>
              <a:rPr lang="en-US" sz="900" b="1" dirty="0">
                <a:solidFill>
                  <a:srgbClr val="028090"/>
                </a:solidFill>
                <a:latin typeface="Calibri" pitchFamily="34" charset="0"/>
                <a:ea typeface="Calibri" pitchFamily="34" charset="-122"/>
                <a:cs typeface="Calibri" pitchFamily="34" charset="-120"/>
              </a:rPr>
              <a:t>Perceived Barriers:</a:t>
            </a:r>
            <a:endParaRPr lang="en-US" sz="900" dirty="0"/>
          </a:p>
        </p:txBody>
      </p:sp>
      <p:sp>
        <p:nvSpPr>
          <p:cNvPr id="15" name="Text 13"/>
          <p:cNvSpPr/>
          <p:nvPr/>
        </p:nvSpPr>
        <p:spPr>
          <a:xfrm>
            <a:off x="365760" y="3383280"/>
            <a:ext cx="2615184" cy="292608"/>
          </a:xfrm>
          <a:prstGeom prst="rect">
            <a:avLst/>
          </a:prstGeom>
          <a:noFill/>
          <a:ln/>
        </p:spPr>
        <p:txBody>
          <a:bodyPr wrap="square" rtlCol="0" anchor="ctr"/>
          <a:lstStyle/>
          <a:p>
            <a:pPr marL="0" indent="0">
              <a:buNone/>
            </a:pPr>
            <a:r>
              <a:rPr lang="en-US" sz="850" dirty="0">
                <a:solidFill>
                  <a:srgbClr val="1A2E35"/>
                </a:solidFill>
                <a:latin typeface="Calibri" pitchFamily="34" charset="0"/>
                <a:ea typeface="Calibri" pitchFamily="34" charset="-122"/>
                <a:cs typeface="Calibri" pitchFamily="34" charset="-120"/>
              </a:rPr>
              <a:t>App-based support, peer challenge groups reduce social and motivational barriers</a:t>
            </a:r>
            <a:endParaRPr lang="en-US" sz="850" dirty="0"/>
          </a:p>
        </p:txBody>
      </p:sp>
      <p:sp>
        <p:nvSpPr>
          <p:cNvPr id="16" name="Text 14"/>
          <p:cNvSpPr/>
          <p:nvPr/>
        </p:nvSpPr>
        <p:spPr>
          <a:xfrm>
            <a:off x="365760" y="3694176"/>
            <a:ext cx="2615184" cy="182880"/>
          </a:xfrm>
          <a:prstGeom prst="rect">
            <a:avLst/>
          </a:prstGeom>
          <a:noFill/>
          <a:ln/>
        </p:spPr>
        <p:txBody>
          <a:bodyPr wrap="square" rtlCol="0" anchor="ctr"/>
          <a:lstStyle/>
          <a:p>
            <a:pPr marL="0" indent="0">
              <a:buNone/>
            </a:pPr>
            <a:r>
              <a:rPr lang="en-US" sz="900" b="1" dirty="0">
                <a:solidFill>
                  <a:srgbClr val="028090"/>
                </a:solidFill>
                <a:latin typeface="Calibri" pitchFamily="34" charset="0"/>
                <a:ea typeface="Calibri" pitchFamily="34" charset="-122"/>
                <a:cs typeface="Calibri" pitchFamily="34" charset="-120"/>
              </a:rPr>
              <a:t>Self-Efficacy:</a:t>
            </a:r>
            <a:endParaRPr lang="en-US" sz="900" dirty="0"/>
          </a:p>
        </p:txBody>
      </p:sp>
      <p:sp>
        <p:nvSpPr>
          <p:cNvPr id="17" name="Text 15"/>
          <p:cNvSpPr/>
          <p:nvPr/>
        </p:nvSpPr>
        <p:spPr>
          <a:xfrm>
            <a:off x="365760" y="3877056"/>
            <a:ext cx="2615184" cy="292608"/>
          </a:xfrm>
          <a:prstGeom prst="rect">
            <a:avLst/>
          </a:prstGeom>
          <a:noFill/>
          <a:ln/>
        </p:spPr>
        <p:txBody>
          <a:bodyPr wrap="square" rtlCol="0" anchor="ctr"/>
          <a:lstStyle/>
          <a:p>
            <a:pPr marL="0" indent="0">
              <a:buNone/>
            </a:pPr>
            <a:r>
              <a:rPr lang="en-US" sz="850" dirty="0">
                <a:solidFill>
                  <a:srgbClr val="1A2E35"/>
                </a:solidFill>
                <a:latin typeface="Calibri" pitchFamily="34" charset="0"/>
                <a:ea typeface="Calibri" pitchFamily="34" charset="-122"/>
                <a:cs typeface="Calibri" pitchFamily="34" charset="-120"/>
              </a:rPr>
              <a:t>Month-long structure gives achievable milestone; 'anyone can do one month'</a:t>
            </a:r>
            <a:endParaRPr lang="en-US" sz="850" dirty="0"/>
          </a:p>
        </p:txBody>
      </p:sp>
      <p:sp>
        <p:nvSpPr>
          <p:cNvPr id="18" name="Text 16"/>
          <p:cNvSpPr/>
          <p:nvPr/>
        </p:nvSpPr>
        <p:spPr>
          <a:xfrm>
            <a:off x="365760" y="4187952"/>
            <a:ext cx="2615184" cy="182880"/>
          </a:xfrm>
          <a:prstGeom prst="rect">
            <a:avLst/>
          </a:prstGeom>
          <a:noFill/>
          <a:ln/>
        </p:spPr>
        <p:txBody>
          <a:bodyPr wrap="square" rtlCol="0" anchor="ctr"/>
          <a:lstStyle/>
          <a:p>
            <a:pPr marL="0" indent="0">
              <a:buNone/>
            </a:pPr>
            <a:r>
              <a:rPr lang="en-US" sz="900" b="1" dirty="0">
                <a:solidFill>
                  <a:srgbClr val="028090"/>
                </a:solidFill>
                <a:latin typeface="Calibri" pitchFamily="34" charset="0"/>
                <a:ea typeface="Calibri" pitchFamily="34" charset="-122"/>
                <a:cs typeface="Calibri" pitchFamily="34" charset="-120"/>
              </a:rPr>
              <a:t>Cue to Action:</a:t>
            </a:r>
            <a:endParaRPr lang="en-US" sz="900" dirty="0"/>
          </a:p>
        </p:txBody>
      </p:sp>
      <p:sp>
        <p:nvSpPr>
          <p:cNvPr id="19" name="Text 17"/>
          <p:cNvSpPr/>
          <p:nvPr/>
        </p:nvSpPr>
        <p:spPr>
          <a:xfrm>
            <a:off x="365760" y="4370832"/>
            <a:ext cx="2615184" cy="292608"/>
          </a:xfrm>
          <a:prstGeom prst="rect">
            <a:avLst/>
          </a:prstGeom>
          <a:noFill/>
          <a:ln/>
        </p:spPr>
        <p:txBody>
          <a:bodyPr wrap="square" rtlCol="0" anchor="ctr"/>
          <a:lstStyle/>
          <a:p>
            <a:pPr marL="0" indent="0">
              <a:buNone/>
            </a:pPr>
            <a:r>
              <a:rPr lang="en-US" sz="850" dirty="0">
                <a:solidFill>
                  <a:srgbClr val="1A2E35"/>
                </a:solidFill>
                <a:latin typeface="Calibri" pitchFamily="34" charset="0"/>
                <a:ea typeface="Calibri" pitchFamily="34" charset="-122"/>
                <a:cs typeface="Calibri" pitchFamily="34" charset="-120"/>
              </a:rPr>
              <a:t>Media campaigns, social media, GP signposting all trigger participation</a:t>
            </a:r>
            <a:endParaRPr lang="en-US" sz="850" dirty="0"/>
          </a:p>
        </p:txBody>
      </p:sp>
      <p:sp>
        <p:nvSpPr>
          <p:cNvPr id="20" name="Shape 18"/>
          <p:cNvSpPr/>
          <p:nvPr/>
        </p:nvSpPr>
        <p:spPr>
          <a:xfrm>
            <a:off x="3246120" y="1024128"/>
            <a:ext cx="2651760" cy="1810512"/>
          </a:xfrm>
          <a:prstGeom prst="roundRect">
            <a:avLst>
              <a:gd name="adj" fmla="val 5051"/>
            </a:avLst>
          </a:prstGeom>
          <a:solidFill>
            <a:srgbClr val="EBF7EE"/>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21" name="Text 19"/>
          <p:cNvSpPr/>
          <p:nvPr/>
        </p:nvSpPr>
        <p:spPr>
          <a:xfrm>
            <a:off x="3337560" y="1088136"/>
            <a:ext cx="2468880" cy="320040"/>
          </a:xfrm>
          <a:prstGeom prst="rect">
            <a:avLst/>
          </a:prstGeom>
          <a:noFill/>
          <a:ln/>
        </p:spPr>
        <p:txBody>
          <a:bodyPr wrap="square" rtlCol="0" anchor="ctr"/>
          <a:lstStyle/>
          <a:p>
            <a:pPr marL="0" indent="0">
              <a:buNone/>
            </a:pPr>
            <a:r>
              <a:rPr lang="en-US" sz="1200" b="1" dirty="0">
                <a:solidFill>
                  <a:srgbClr val="1E7D46"/>
                </a:solidFill>
                <a:latin typeface="Cambria" pitchFamily="34" charset="0"/>
                <a:ea typeface="Cambria" pitchFamily="34" charset="-122"/>
                <a:cs typeface="Cambria" pitchFamily="34" charset="-120"/>
              </a:rPr>
              <a:t>  Strengths</a:t>
            </a:r>
            <a:endParaRPr lang="en-US" sz="1200" dirty="0"/>
          </a:p>
        </p:txBody>
      </p:sp>
      <p:sp>
        <p:nvSpPr>
          <p:cNvPr id="22" name="Text 20"/>
          <p:cNvSpPr/>
          <p:nvPr/>
        </p:nvSpPr>
        <p:spPr>
          <a:xfrm>
            <a:off x="3364992" y="1463040"/>
            <a:ext cx="2450592" cy="237744"/>
          </a:xfrm>
          <a:prstGeom prst="rect">
            <a:avLst/>
          </a:prstGeom>
          <a:noFill/>
          <a:ln/>
        </p:spPr>
        <p:txBody>
          <a:bodyPr wrap="square" rtlCol="0" anchor="ctr"/>
          <a:lstStyle/>
          <a:p>
            <a:pPr marL="342900" indent="-342900">
              <a:buSzPct val="100000"/>
              <a:buChar char="•"/>
            </a:pPr>
            <a:r>
              <a:rPr lang="en-US" sz="900" dirty="0">
                <a:solidFill>
                  <a:srgbClr val="1A2E35"/>
                </a:solidFill>
                <a:latin typeface="Calibri" pitchFamily="34" charset="0"/>
                <a:ea typeface="Calibri" pitchFamily="34" charset="-122"/>
                <a:cs typeface="Calibri" pitchFamily="34" charset="-120"/>
              </a:rPr>
              <a:t>Long-term behaviour change in 70% (De Visser </a:t>
            </a:r>
            <a:r>
              <a:rPr lang="en-US" sz="900" i="1" dirty="0">
                <a:solidFill>
                  <a:srgbClr val="1A2E35"/>
                </a:solidFill>
                <a:latin typeface="Calibri" pitchFamily="34" charset="0"/>
                <a:ea typeface="Calibri" pitchFamily="34" charset="-122"/>
                <a:cs typeface="Calibri" pitchFamily="34" charset="-120"/>
              </a:rPr>
              <a:t>et al</a:t>
            </a:r>
            <a:r>
              <a:rPr lang="en-US" sz="900" dirty="0">
                <a:solidFill>
                  <a:srgbClr val="1A2E35"/>
                </a:solidFill>
                <a:latin typeface="Calibri" pitchFamily="34" charset="0"/>
                <a:ea typeface="Calibri" pitchFamily="34" charset="-122"/>
                <a:cs typeface="Calibri" pitchFamily="34" charset="-120"/>
              </a:rPr>
              <a:t>., 2017)</a:t>
            </a:r>
            <a:endParaRPr lang="en-US" sz="900" dirty="0"/>
          </a:p>
        </p:txBody>
      </p:sp>
      <p:sp>
        <p:nvSpPr>
          <p:cNvPr id="23" name="Text 21"/>
          <p:cNvSpPr/>
          <p:nvPr/>
        </p:nvSpPr>
        <p:spPr>
          <a:xfrm>
            <a:off x="3364992" y="1719072"/>
            <a:ext cx="2450592" cy="237744"/>
          </a:xfrm>
          <a:prstGeom prst="rect">
            <a:avLst/>
          </a:prstGeom>
          <a:noFill/>
          <a:ln/>
        </p:spPr>
        <p:txBody>
          <a:bodyPr wrap="square" rtlCol="0" anchor="ctr"/>
          <a:lstStyle/>
          <a:p>
            <a:pPr marL="342900" indent="-342900">
              <a:buSzPct val="100000"/>
              <a:buChar char="•"/>
            </a:pPr>
            <a:r>
              <a:rPr lang="en-US" sz="900" dirty="0">
                <a:solidFill>
                  <a:srgbClr val="1A2E35"/>
                </a:solidFill>
                <a:latin typeface="Calibri" pitchFamily="34" charset="0"/>
                <a:ea typeface="Calibri" pitchFamily="34" charset="-122"/>
                <a:cs typeface="Calibri" pitchFamily="34" charset="-120"/>
              </a:rPr>
              <a:t>Free; no clinical referral; universally accessible</a:t>
            </a:r>
            <a:endParaRPr lang="en-US" sz="900" dirty="0"/>
          </a:p>
        </p:txBody>
      </p:sp>
      <p:sp>
        <p:nvSpPr>
          <p:cNvPr id="24" name="Text 22"/>
          <p:cNvSpPr/>
          <p:nvPr/>
        </p:nvSpPr>
        <p:spPr>
          <a:xfrm>
            <a:off x="3364992" y="1975104"/>
            <a:ext cx="2450592" cy="237744"/>
          </a:xfrm>
          <a:prstGeom prst="rect">
            <a:avLst/>
          </a:prstGeom>
          <a:noFill/>
          <a:ln/>
        </p:spPr>
        <p:txBody>
          <a:bodyPr wrap="square" rtlCol="0" anchor="ctr"/>
          <a:lstStyle/>
          <a:p>
            <a:pPr marL="342900" indent="-342900">
              <a:buSzPct val="100000"/>
              <a:buChar char="•"/>
            </a:pPr>
            <a:r>
              <a:rPr lang="en-US" sz="900" dirty="0">
                <a:solidFill>
                  <a:srgbClr val="1A2E35"/>
                </a:solidFill>
                <a:latin typeface="Calibri" pitchFamily="34" charset="0"/>
                <a:ea typeface="Calibri" pitchFamily="34" charset="-122"/>
                <a:cs typeface="Calibri" pitchFamily="34" charset="-120"/>
              </a:rPr>
              <a:t>Addresses physical, mental AND social health simultaneously</a:t>
            </a:r>
            <a:endParaRPr lang="en-US" sz="900" dirty="0"/>
          </a:p>
        </p:txBody>
      </p:sp>
      <p:sp>
        <p:nvSpPr>
          <p:cNvPr id="25" name="Text 23"/>
          <p:cNvSpPr/>
          <p:nvPr/>
        </p:nvSpPr>
        <p:spPr>
          <a:xfrm>
            <a:off x="3364992" y="2231136"/>
            <a:ext cx="2450592" cy="237744"/>
          </a:xfrm>
          <a:prstGeom prst="rect">
            <a:avLst/>
          </a:prstGeom>
          <a:noFill/>
          <a:ln/>
        </p:spPr>
        <p:txBody>
          <a:bodyPr wrap="square" rtlCol="0" anchor="ctr"/>
          <a:lstStyle/>
          <a:p>
            <a:pPr marL="342900" indent="-342900">
              <a:buSzPct val="100000"/>
              <a:buChar char="•"/>
            </a:pPr>
            <a:r>
              <a:rPr lang="en-US" sz="900" dirty="0">
                <a:solidFill>
                  <a:srgbClr val="1A2E35"/>
                </a:solidFill>
                <a:latin typeface="Calibri" pitchFamily="34" charset="0"/>
                <a:ea typeface="Calibri" pitchFamily="34" charset="-122"/>
                <a:cs typeface="Calibri" pitchFamily="34" charset="-120"/>
              </a:rPr>
              <a:t>Scalable; 9.4M participants at near-zero marginal cost</a:t>
            </a:r>
            <a:endParaRPr lang="en-US" sz="900" dirty="0"/>
          </a:p>
        </p:txBody>
      </p:sp>
      <p:sp>
        <p:nvSpPr>
          <p:cNvPr id="26" name="Text 24"/>
          <p:cNvSpPr/>
          <p:nvPr/>
        </p:nvSpPr>
        <p:spPr>
          <a:xfrm>
            <a:off x="3364992" y="2487168"/>
            <a:ext cx="2450592" cy="237744"/>
          </a:xfrm>
          <a:prstGeom prst="rect">
            <a:avLst/>
          </a:prstGeom>
          <a:noFill/>
          <a:ln/>
        </p:spPr>
        <p:txBody>
          <a:bodyPr wrap="square" rtlCol="0" anchor="ctr"/>
          <a:lstStyle/>
          <a:p>
            <a:pPr marL="342900" indent="-342900">
              <a:buSzPct val="100000"/>
              <a:buChar char="•"/>
            </a:pPr>
            <a:r>
              <a:rPr lang="en-US" sz="900" dirty="0">
                <a:solidFill>
                  <a:srgbClr val="1A2E35"/>
                </a:solidFill>
                <a:latin typeface="Calibri" pitchFamily="34" charset="0"/>
                <a:ea typeface="Calibri" pitchFamily="34" charset="-122"/>
                <a:cs typeface="Calibri" pitchFamily="34" charset="-120"/>
              </a:rPr>
              <a:t>Aligned with NHS Prevention Strategy and SDG 3.5</a:t>
            </a:r>
            <a:endParaRPr lang="en-US" sz="900" dirty="0"/>
          </a:p>
        </p:txBody>
      </p:sp>
      <p:sp>
        <p:nvSpPr>
          <p:cNvPr id="27" name="Shape 25"/>
          <p:cNvSpPr/>
          <p:nvPr/>
        </p:nvSpPr>
        <p:spPr>
          <a:xfrm>
            <a:off x="3246120" y="2907792"/>
            <a:ext cx="2651760" cy="1956816"/>
          </a:xfrm>
          <a:prstGeom prst="roundRect">
            <a:avLst>
              <a:gd name="adj" fmla="val 4673"/>
            </a:avLst>
          </a:prstGeom>
          <a:solidFill>
            <a:srgbClr val="FDECEA"/>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28" name="Text 26"/>
          <p:cNvSpPr/>
          <p:nvPr/>
        </p:nvSpPr>
        <p:spPr>
          <a:xfrm>
            <a:off x="3337560" y="2971800"/>
            <a:ext cx="2468880" cy="320040"/>
          </a:xfrm>
          <a:prstGeom prst="rect">
            <a:avLst/>
          </a:prstGeom>
          <a:noFill/>
          <a:ln/>
        </p:spPr>
        <p:txBody>
          <a:bodyPr wrap="square" rtlCol="0" anchor="ctr"/>
          <a:lstStyle/>
          <a:p>
            <a:pPr marL="0" indent="0">
              <a:buNone/>
            </a:pPr>
            <a:r>
              <a:rPr lang="en-US" sz="1200" b="1" dirty="0">
                <a:solidFill>
                  <a:srgbClr val="C0392B"/>
                </a:solidFill>
                <a:latin typeface="Cambria" pitchFamily="34" charset="0"/>
                <a:ea typeface="Cambria" pitchFamily="34" charset="-122"/>
                <a:cs typeface="Cambria" pitchFamily="34" charset="-120"/>
              </a:rPr>
              <a:t>  Limitations</a:t>
            </a:r>
            <a:endParaRPr lang="en-US" sz="1200" dirty="0"/>
          </a:p>
        </p:txBody>
      </p:sp>
      <p:sp>
        <p:nvSpPr>
          <p:cNvPr id="29" name="Text 27"/>
          <p:cNvSpPr/>
          <p:nvPr/>
        </p:nvSpPr>
        <p:spPr>
          <a:xfrm>
            <a:off x="3364992" y="3200400"/>
            <a:ext cx="2450592" cy="256032"/>
          </a:xfrm>
          <a:prstGeom prst="rect">
            <a:avLst/>
          </a:prstGeom>
          <a:noFill/>
          <a:ln/>
        </p:spPr>
        <p:txBody>
          <a:bodyPr wrap="square" rtlCol="0" anchor="ctr"/>
          <a:lstStyle/>
          <a:p>
            <a:pPr marL="342900" indent="-342900">
              <a:buSzPct val="100000"/>
              <a:buChar char="•"/>
            </a:pPr>
            <a:r>
              <a:rPr lang="en-US" sz="900" dirty="0">
                <a:solidFill>
                  <a:srgbClr val="1A2E35"/>
                </a:solidFill>
                <a:latin typeface="Calibri" pitchFamily="34" charset="0"/>
                <a:ea typeface="Calibri" pitchFamily="34" charset="-122"/>
                <a:cs typeface="Calibri" pitchFamily="34" charset="-120"/>
              </a:rPr>
              <a:t>Risk of 'rebound drinking' in February (Kaner </a:t>
            </a:r>
            <a:r>
              <a:rPr lang="en-US" sz="900" i="1" dirty="0">
                <a:solidFill>
                  <a:srgbClr val="1A2E35"/>
                </a:solidFill>
                <a:latin typeface="Calibri" pitchFamily="34" charset="0"/>
                <a:ea typeface="Calibri" pitchFamily="34" charset="-122"/>
                <a:cs typeface="Calibri" pitchFamily="34" charset="-120"/>
              </a:rPr>
              <a:t>et al</a:t>
            </a:r>
            <a:r>
              <a:rPr lang="en-US" sz="900" dirty="0">
                <a:solidFill>
                  <a:srgbClr val="1A2E35"/>
                </a:solidFill>
                <a:latin typeface="Calibri" pitchFamily="34" charset="0"/>
                <a:ea typeface="Calibri" pitchFamily="34" charset="-122"/>
                <a:cs typeface="Calibri" pitchFamily="34" charset="-120"/>
              </a:rPr>
              <a:t>., 2022)</a:t>
            </a:r>
            <a:endParaRPr lang="en-US" sz="900" dirty="0"/>
          </a:p>
        </p:txBody>
      </p:sp>
      <p:sp>
        <p:nvSpPr>
          <p:cNvPr id="30" name="Text 28"/>
          <p:cNvSpPr/>
          <p:nvPr/>
        </p:nvSpPr>
        <p:spPr>
          <a:xfrm>
            <a:off x="3364992" y="3529584"/>
            <a:ext cx="2450592" cy="201168"/>
          </a:xfrm>
          <a:prstGeom prst="rect">
            <a:avLst/>
          </a:prstGeom>
          <a:noFill/>
          <a:ln/>
        </p:spPr>
        <p:txBody>
          <a:bodyPr wrap="square" rtlCol="0" anchor="ctr"/>
          <a:lstStyle/>
          <a:p>
            <a:pPr marL="342900" indent="-342900">
              <a:buSzPct val="100000"/>
              <a:buChar char="•"/>
            </a:pPr>
            <a:r>
              <a:rPr lang="en-US" sz="900" dirty="0">
                <a:solidFill>
                  <a:srgbClr val="1A2E35"/>
                </a:solidFill>
                <a:latin typeface="Calibri" pitchFamily="34" charset="0"/>
                <a:ea typeface="Calibri" pitchFamily="34" charset="-122"/>
                <a:cs typeface="Calibri" pitchFamily="34" charset="-120"/>
              </a:rPr>
              <a:t>Unsafe for alcohol-dependent individuals without medical support</a:t>
            </a:r>
            <a:endParaRPr lang="en-US" sz="900" dirty="0"/>
          </a:p>
        </p:txBody>
      </p:sp>
      <p:sp>
        <p:nvSpPr>
          <p:cNvPr id="31" name="Text 29"/>
          <p:cNvSpPr/>
          <p:nvPr/>
        </p:nvSpPr>
        <p:spPr>
          <a:xfrm>
            <a:off x="3364992" y="3803904"/>
            <a:ext cx="2450592" cy="365760"/>
          </a:xfrm>
          <a:prstGeom prst="rect">
            <a:avLst/>
          </a:prstGeom>
          <a:noFill/>
          <a:ln/>
        </p:spPr>
        <p:txBody>
          <a:bodyPr wrap="square" rtlCol="0" anchor="ctr"/>
          <a:lstStyle/>
          <a:p>
            <a:pPr marL="342900" indent="-342900">
              <a:buSzPct val="100000"/>
              <a:buChar char="•"/>
            </a:pPr>
            <a:r>
              <a:rPr lang="en-US" sz="900" dirty="0">
                <a:solidFill>
                  <a:srgbClr val="1A2E35"/>
                </a:solidFill>
                <a:latin typeface="Calibri" pitchFamily="34" charset="0"/>
                <a:ea typeface="Calibri" pitchFamily="34" charset="-122"/>
                <a:cs typeface="Calibri" pitchFamily="34" charset="-120"/>
              </a:rPr>
              <a:t>Predominantly reaches middle-class demographics (Mulia &amp; Karriker-Jaffe, 2022)</a:t>
            </a:r>
            <a:endParaRPr lang="en-US" sz="900" dirty="0"/>
          </a:p>
        </p:txBody>
      </p:sp>
      <p:sp>
        <p:nvSpPr>
          <p:cNvPr id="32" name="Text 30"/>
          <p:cNvSpPr/>
          <p:nvPr/>
        </p:nvSpPr>
        <p:spPr>
          <a:xfrm>
            <a:off x="3364992" y="4169664"/>
            <a:ext cx="2450592" cy="256032"/>
          </a:xfrm>
          <a:prstGeom prst="rect">
            <a:avLst/>
          </a:prstGeom>
          <a:noFill/>
          <a:ln/>
        </p:spPr>
        <p:txBody>
          <a:bodyPr wrap="square" rtlCol="0" anchor="ctr"/>
          <a:lstStyle/>
          <a:p>
            <a:pPr marL="342900" indent="-342900">
              <a:buSzPct val="100000"/>
              <a:buChar char="•"/>
            </a:pPr>
            <a:r>
              <a:rPr lang="en-US" sz="900" dirty="0">
                <a:solidFill>
                  <a:srgbClr val="1A2E35"/>
                </a:solidFill>
                <a:latin typeface="Calibri" pitchFamily="34" charset="0"/>
                <a:ea typeface="Calibri" pitchFamily="34" charset="-122"/>
                <a:cs typeface="Calibri" pitchFamily="34" charset="-120"/>
              </a:rPr>
              <a:t>Does not address structural/social causes of harmful drinking</a:t>
            </a:r>
            <a:endParaRPr lang="en-US" sz="900" dirty="0"/>
          </a:p>
        </p:txBody>
      </p:sp>
      <p:sp>
        <p:nvSpPr>
          <p:cNvPr id="33" name="Text 31"/>
          <p:cNvSpPr/>
          <p:nvPr/>
        </p:nvSpPr>
        <p:spPr>
          <a:xfrm>
            <a:off x="3364992" y="4443984"/>
            <a:ext cx="2450592" cy="256032"/>
          </a:xfrm>
          <a:prstGeom prst="rect">
            <a:avLst/>
          </a:prstGeom>
          <a:noFill/>
          <a:ln/>
        </p:spPr>
        <p:txBody>
          <a:bodyPr wrap="square" rtlCol="0" anchor="ctr"/>
          <a:lstStyle/>
          <a:p>
            <a:pPr marL="342900" indent="-342900">
              <a:buSzPct val="100000"/>
              <a:buChar char="•"/>
            </a:pPr>
            <a:r>
              <a:rPr lang="en-US" sz="900" dirty="0">
                <a:solidFill>
                  <a:srgbClr val="1A2E35"/>
                </a:solidFill>
                <a:latin typeface="Calibri" pitchFamily="34" charset="0"/>
                <a:ea typeface="Calibri" pitchFamily="34" charset="-122"/>
                <a:cs typeface="Calibri" pitchFamily="34" charset="-120"/>
              </a:rPr>
              <a:t>Limited penetration in BAME communities (PHE, 2021)</a:t>
            </a:r>
            <a:endParaRPr lang="en-US" sz="900" dirty="0"/>
          </a:p>
        </p:txBody>
      </p:sp>
      <p:sp>
        <p:nvSpPr>
          <p:cNvPr id="34" name="Shape 32"/>
          <p:cNvSpPr/>
          <p:nvPr/>
        </p:nvSpPr>
        <p:spPr>
          <a:xfrm>
            <a:off x="6053328" y="1024128"/>
            <a:ext cx="2834640" cy="3840480"/>
          </a:xfrm>
          <a:prstGeom prst="roundRect">
            <a:avLst>
              <a:gd name="adj" fmla="val 3226"/>
            </a:avLst>
          </a:prstGeom>
          <a:solidFill>
            <a:srgbClr val="F5FBF8"/>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35" name="Text 33"/>
          <p:cNvSpPr/>
          <p:nvPr/>
        </p:nvSpPr>
        <p:spPr>
          <a:xfrm>
            <a:off x="6144768" y="1088136"/>
            <a:ext cx="2651760" cy="347472"/>
          </a:xfrm>
          <a:prstGeom prst="rect">
            <a:avLst/>
          </a:prstGeom>
          <a:noFill/>
          <a:ln/>
        </p:spPr>
        <p:txBody>
          <a:bodyPr wrap="square" rtlCol="0" anchor="ctr"/>
          <a:lstStyle/>
          <a:p>
            <a:pPr marL="0" indent="0">
              <a:buNone/>
            </a:pPr>
            <a:r>
              <a:rPr lang="en-US" sz="1200" b="1" dirty="0">
                <a:solidFill>
                  <a:srgbClr val="0B3D4E"/>
                </a:solidFill>
                <a:latin typeface="Cambria" pitchFamily="34" charset="0"/>
                <a:ea typeface="Cambria" pitchFamily="34" charset="-122"/>
                <a:cs typeface="Cambria" pitchFamily="34" charset="-120"/>
              </a:rPr>
              <a:t>  Integration with H, W &amp; SD</a:t>
            </a:r>
            <a:endParaRPr lang="en-US" sz="1200" dirty="0"/>
          </a:p>
        </p:txBody>
      </p:sp>
      <p:sp>
        <p:nvSpPr>
          <p:cNvPr id="36" name="Text 34"/>
          <p:cNvSpPr/>
          <p:nvPr/>
        </p:nvSpPr>
        <p:spPr>
          <a:xfrm>
            <a:off x="6163056" y="1499616"/>
            <a:ext cx="2615184" cy="201168"/>
          </a:xfrm>
          <a:prstGeom prst="rect">
            <a:avLst/>
          </a:prstGeom>
          <a:noFill/>
          <a:ln/>
        </p:spPr>
        <p:txBody>
          <a:bodyPr wrap="square" rtlCol="0" anchor="ctr"/>
          <a:lstStyle/>
          <a:p>
            <a:pPr marL="0" indent="0">
              <a:buNone/>
            </a:pPr>
            <a:r>
              <a:rPr lang="en-US" sz="900" b="1" dirty="0">
                <a:solidFill>
                  <a:srgbClr val="028090"/>
                </a:solidFill>
                <a:latin typeface="Calibri" pitchFamily="34" charset="0"/>
                <a:ea typeface="Calibri" pitchFamily="34" charset="-122"/>
                <a:cs typeface="Calibri" pitchFamily="34" charset="-120"/>
              </a:rPr>
              <a:t>Physical Health:</a:t>
            </a:r>
            <a:endParaRPr lang="en-US" sz="900" dirty="0"/>
          </a:p>
        </p:txBody>
      </p:sp>
      <p:sp>
        <p:nvSpPr>
          <p:cNvPr id="37" name="Text 35"/>
          <p:cNvSpPr/>
          <p:nvPr/>
        </p:nvSpPr>
        <p:spPr>
          <a:xfrm>
            <a:off x="6163056" y="1700784"/>
            <a:ext cx="2615184" cy="329184"/>
          </a:xfrm>
          <a:prstGeom prst="rect">
            <a:avLst/>
          </a:prstGeom>
          <a:noFill/>
          <a:ln/>
        </p:spPr>
        <p:txBody>
          <a:bodyPr wrap="square" rtlCol="0" anchor="ctr"/>
          <a:lstStyle/>
          <a:p>
            <a:pPr marL="0" indent="0">
              <a:buNone/>
            </a:pPr>
            <a:r>
              <a:rPr lang="en-US" sz="850" dirty="0">
                <a:solidFill>
                  <a:srgbClr val="1A2E35"/>
                </a:solidFill>
                <a:latin typeface="Calibri" pitchFamily="34" charset="0"/>
                <a:ea typeface="Calibri" pitchFamily="34" charset="-122"/>
                <a:cs typeface="Calibri" pitchFamily="34" charset="-120"/>
              </a:rPr>
              <a:t>Reduces risk of liver cirrhosis, cancer, cardiovascular disease (Alcohol Change UK, 2023)</a:t>
            </a:r>
            <a:endParaRPr lang="en-US" sz="850" dirty="0"/>
          </a:p>
        </p:txBody>
      </p:sp>
      <p:sp>
        <p:nvSpPr>
          <p:cNvPr id="38" name="Text 36"/>
          <p:cNvSpPr/>
          <p:nvPr/>
        </p:nvSpPr>
        <p:spPr>
          <a:xfrm>
            <a:off x="6163056" y="2048256"/>
            <a:ext cx="2615184" cy="201168"/>
          </a:xfrm>
          <a:prstGeom prst="rect">
            <a:avLst/>
          </a:prstGeom>
          <a:noFill/>
          <a:ln/>
        </p:spPr>
        <p:txBody>
          <a:bodyPr wrap="square" rtlCol="0" anchor="ctr"/>
          <a:lstStyle/>
          <a:p>
            <a:pPr marL="0" indent="0">
              <a:buNone/>
            </a:pPr>
            <a:r>
              <a:rPr lang="en-US" sz="900" b="1" dirty="0">
                <a:solidFill>
                  <a:srgbClr val="028090"/>
                </a:solidFill>
                <a:latin typeface="Calibri" pitchFamily="34" charset="0"/>
                <a:ea typeface="Calibri" pitchFamily="34" charset="-122"/>
                <a:cs typeface="Calibri" pitchFamily="34" charset="-120"/>
              </a:rPr>
              <a:t>Mental Health:</a:t>
            </a:r>
            <a:endParaRPr lang="en-US" sz="900" dirty="0"/>
          </a:p>
        </p:txBody>
      </p:sp>
      <p:sp>
        <p:nvSpPr>
          <p:cNvPr id="39" name="Text 37"/>
          <p:cNvSpPr/>
          <p:nvPr/>
        </p:nvSpPr>
        <p:spPr>
          <a:xfrm>
            <a:off x="6163056" y="2249424"/>
            <a:ext cx="2615184" cy="329184"/>
          </a:xfrm>
          <a:prstGeom prst="rect">
            <a:avLst/>
          </a:prstGeom>
          <a:noFill/>
          <a:ln/>
        </p:spPr>
        <p:txBody>
          <a:bodyPr wrap="square" rtlCol="0" anchor="ctr"/>
          <a:lstStyle/>
          <a:p>
            <a:pPr marL="0" indent="0">
              <a:buNone/>
            </a:pPr>
            <a:r>
              <a:rPr lang="en-US" sz="850" dirty="0">
                <a:solidFill>
                  <a:srgbClr val="1A2E35"/>
                </a:solidFill>
                <a:latin typeface="Calibri" pitchFamily="34" charset="0"/>
                <a:ea typeface="Calibri" pitchFamily="34" charset="-122"/>
                <a:cs typeface="Calibri" pitchFamily="34" charset="-120"/>
              </a:rPr>
              <a:t>40% lower anxiety; 71% better sleep quality (University of Sussex, 2019)</a:t>
            </a:r>
            <a:endParaRPr lang="en-US" sz="850" dirty="0"/>
          </a:p>
        </p:txBody>
      </p:sp>
      <p:sp>
        <p:nvSpPr>
          <p:cNvPr id="40" name="Text 38"/>
          <p:cNvSpPr/>
          <p:nvPr/>
        </p:nvSpPr>
        <p:spPr>
          <a:xfrm>
            <a:off x="6163056" y="2596896"/>
            <a:ext cx="2615184" cy="201168"/>
          </a:xfrm>
          <a:prstGeom prst="rect">
            <a:avLst/>
          </a:prstGeom>
          <a:noFill/>
          <a:ln/>
        </p:spPr>
        <p:txBody>
          <a:bodyPr wrap="square" rtlCol="0" anchor="ctr"/>
          <a:lstStyle/>
          <a:p>
            <a:pPr marL="0" indent="0">
              <a:buNone/>
            </a:pPr>
            <a:r>
              <a:rPr lang="en-US" sz="900" b="1" dirty="0">
                <a:solidFill>
                  <a:srgbClr val="028090"/>
                </a:solidFill>
                <a:latin typeface="Calibri" pitchFamily="34" charset="0"/>
                <a:ea typeface="Calibri" pitchFamily="34" charset="-122"/>
                <a:cs typeface="Calibri" pitchFamily="34" charset="-120"/>
              </a:rPr>
              <a:t>Social Wellbeing:</a:t>
            </a:r>
            <a:endParaRPr lang="en-US" sz="900" dirty="0"/>
          </a:p>
        </p:txBody>
      </p:sp>
      <p:sp>
        <p:nvSpPr>
          <p:cNvPr id="41" name="Text 39"/>
          <p:cNvSpPr/>
          <p:nvPr/>
        </p:nvSpPr>
        <p:spPr>
          <a:xfrm>
            <a:off x="6163056" y="2798064"/>
            <a:ext cx="2615184" cy="329184"/>
          </a:xfrm>
          <a:prstGeom prst="rect">
            <a:avLst/>
          </a:prstGeom>
          <a:noFill/>
          <a:ln/>
        </p:spPr>
        <p:txBody>
          <a:bodyPr wrap="square" rtlCol="0" anchor="ctr"/>
          <a:lstStyle/>
          <a:p>
            <a:pPr marL="0" indent="0">
              <a:buNone/>
            </a:pPr>
            <a:r>
              <a:rPr lang="en-US" sz="850" dirty="0">
                <a:solidFill>
                  <a:srgbClr val="1A2E35"/>
                </a:solidFill>
                <a:latin typeface="Calibri" pitchFamily="34" charset="0"/>
                <a:ea typeface="Calibri" pitchFamily="34" charset="-122"/>
                <a:cs typeface="Calibri" pitchFamily="34" charset="-120"/>
              </a:rPr>
              <a:t>Try Dry app community feature reduces isolation and supports peer accountability</a:t>
            </a:r>
            <a:endParaRPr lang="en-US" sz="850" dirty="0"/>
          </a:p>
        </p:txBody>
      </p:sp>
      <p:sp>
        <p:nvSpPr>
          <p:cNvPr id="42" name="Text 40"/>
          <p:cNvSpPr/>
          <p:nvPr/>
        </p:nvSpPr>
        <p:spPr>
          <a:xfrm>
            <a:off x="6163056" y="3145536"/>
            <a:ext cx="2615184" cy="201168"/>
          </a:xfrm>
          <a:prstGeom prst="rect">
            <a:avLst/>
          </a:prstGeom>
          <a:noFill/>
          <a:ln/>
        </p:spPr>
        <p:txBody>
          <a:bodyPr wrap="square" rtlCol="0" anchor="ctr"/>
          <a:lstStyle/>
          <a:p>
            <a:pPr marL="0" indent="0">
              <a:buNone/>
            </a:pPr>
            <a:r>
              <a:rPr lang="en-US" sz="900" b="1" dirty="0">
                <a:solidFill>
                  <a:srgbClr val="028090"/>
                </a:solidFill>
                <a:latin typeface="Calibri" pitchFamily="34" charset="0"/>
                <a:ea typeface="Calibri" pitchFamily="34" charset="-122"/>
                <a:cs typeface="Calibri" pitchFamily="34" charset="-120"/>
              </a:rPr>
              <a:t>Economic SD:</a:t>
            </a:r>
            <a:endParaRPr lang="en-US" sz="900" dirty="0"/>
          </a:p>
        </p:txBody>
      </p:sp>
      <p:sp>
        <p:nvSpPr>
          <p:cNvPr id="43" name="Text 41"/>
          <p:cNvSpPr/>
          <p:nvPr/>
        </p:nvSpPr>
        <p:spPr>
          <a:xfrm>
            <a:off x="6163056" y="3346704"/>
            <a:ext cx="2615184" cy="329184"/>
          </a:xfrm>
          <a:prstGeom prst="rect">
            <a:avLst/>
          </a:prstGeom>
          <a:noFill/>
          <a:ln/>
        </p:spPr>
        <p:txBody>
          <a:bodyPr wrap="square" rtlCol="0" anchor="ctr"/>
          <a:lstStyle/>
          <a:p>
            <a:pPr marL="0" indent="0">
              <a:buNone/>
            </a:pPr>
            <a:r>
              <a:rPr lang="en-US" sz="850" dirty="0">
                <a:solidFill>
                  <a:srgbClr val="1A2E35"/>
                </a:solidFill>
                <a:latin typeface="Calibri" pitchFamily="34" charset="0"/>
                <a:ea typeface="Calibri" pitchFamily="34" charset="-122"/>
                <a:cs typeface="Calibri" pitchFamily="34" charset="-120"/>
              </a:rPr>
              <a:t>Saving £3.5bn NHS alcohol costs is a sustainability argument, not just a health one</a:t>
            </a:r>
            <a:endParaRPr lang="en-US" sz="850" dirty="0"/>
          </a:p>
        </p:txBody>
      </p:sp>
      <p:sp>
        <p:nvSpPr>
          <p:cNvPr id="44" name="Text 42"/>
          <p:cNvSpPr/>
          <p:nvPr/>
        </p:nvSpPr>
        <p:spPr>
          <a:xfrm>
            <a:off x="6163056" y="3694176"/>
            <a:ext cx="2615184" cy="201168"/>
          </a:xfrm>
          <a:prstGeom prst="rect">
            <a:avLst/>
          </a:prstGeom>
          <a:noFill/>
          <a:ln/>
        </p:spPr>
        <p:txBody>
          <a:bodyPr wrap="square" rtlCol="0" anchor="ctr"/>
          <a:lstStyle/>
          <a:p>
            <a:pPr marL="0" indent="0">
              <a:buNone/>
            </a:pPr>
            <a:r>
              <a:rPr lang="en-US" sz="900" b="1" dirty="0">
                <a:solidFill>
                  <a:srgbClr val="028090"/>
                </a:solidFill>
                <a:latin typeface="Calibri" pitchFamily="34" charset="0"/>
                <a:ea typeface="Calibri" pitchFamily="34" charset="-122"/>
                <a:cs typeface="Calibri" pitchFamily="34" charset="-120"/>
              </a:rPr>
              <a:t>SDG 3.5:</a:t>
            </a:r>
            <a:endParaRPr lang="en-US" sz="900" dirty="0"/>
          </a:p>
        </p:txBody>
      </p:sp>
      <p:sp>
        <p:nvSpPr>
          <p:cNvPr id="45" name="Text 43"/>
          <p:cNvSpPr/>
          <p:nvPr/>
        </p:nvSpPr>
        <p:spPr>
          <a:xfrm>
            <a:off x="6163056" y="3895344"/>
            <a:ext cx="2615184" cy="329184"/>
          </a:xfrm>
          <a:prstGeom prst="rect">
            <a:avLst/>
          </a:prstGeom>
          <a:noFill/>
          <a:ln/>
        </p:spPr>
        <p:txBody>
          <a:bodyPr wrap="square" rtlCol="0" anchor="ctr"/>
          <a:lstStyle/>
          <a:p>
            <a:pPr marL="0" indent="0">
              <a:buNone/>
            </a:pPr>
            <a:r>
              <a:rPr lang="en-US" sz="850" dirty="0">
                <a:solidFill>
                  <a:srgbClr val="1A2E35"/>
                </a:solidFill>
                <a:latin typeface="Calibri" pitchFamily="34" charset="0"/>
                <a:ea typeface="Calibri" pitchFamily="34" charset="-122"/>
                <a:cs typeface="Calibri" pitchFamily="34" charset="-120"/>
              </a:rPr>
              <a:t>Directly targets harmful alcohol use — a core Target 3.5 indicator</a:t>
            </a:r>
            <a:endParaRPr lang="en-US" sz="850" dirty="0"/>
          </a:p>
        </p:txBody>
      </p:sp>
      <p:sp>
        <p:nvSpPr>
          <p:cNvPr id="46" name="Text 44"/>
          <p:cNvSpPr/>
          <p:nvPr/>
        </p:nvSpPr>
        <p:spPr>
          <a:xfrm>
            <a:off x="6163056" y="4242816"/>
            <a:ext cx="2615184" cy="201168"/>
          </a:xfrm>
          <a:prstGeom prst="rect">
            <a:avLst/>
          </a:prstGeom>
          <a:noFill/>
          <a:ln/>
        </p:spPr>
        <p:txBody>
          <a:bodyPr wrap="square" rtlCol="0" anchor="ctr"/>
          <a:lstStyle/>
          <a:p>
            <a:pPr marL="0" indent="0">
              <a:buNone/>
            </a:pPr>
            <a:r>
              <a:rPr lang="en-US" sz="900" b="1" dirty="0">
                <a:solidFill>
                  <a:srgbClr val="028090"/>
                </a:solidFill>
                <a:latin typeface="Calibri" pitchFamily="34" charset="0"/>
                <a:ea typeface="Calibri" pitchFamily="34" charset="-122"/>
                <a:cs typeface="Calibri" pitchFamily="34" charset="-120"/>
              </a:rPr>
              <a:t>Holistic model:</a:t>
            </a:r>
            <a:endParaRPr lang="en-US" sz="900" dirty="0"/>
          </a:p>
        </p:txBody>
      </p:sp>
      <p:sp>
        <p:nvSpPr>
          <p:cNvPr id="47" name="Text 45"/>
          <p:cNvSpPr/>
          <p:nvPr/>
        </p:nvSpPr>
        <p:spPr>
          <a:xfrm>
            <a:off x="6163056" y="4443984"/>
            <a:ext cx="2615184" cy="329184"/>
          </a:xfrm>
          <a:prstGeom prst="rect">
            <a:avLst/>
          </a:prstGeom>
          <a:noFill/>
          <a:ln/>
        </p:spPr>
        <p:txBody>
          <a:bodyPr wrap="square" rtlCol="0" anchor="ctr"/>
          <a:lstStyle/>
          <a:p>
            <a:pPr marL="0" indent="0">
              <a:buNone/>
            </a:pPr>
            <a:r>
              <a:rPr lang="en-US" sz="850" dirty="0">
                <a:solidFill>
                  <a:srgbClr val="1A2E35"/>
                </a:solidFill>
                <a:latin typeface="Calibri" pitchFamily="34" charset="0"/>
                <a:ea typeface="Calibri" pitchFamily="34" charset="-122"/>
                <a:cs typeface="Calibri" pitchFamily="34" charset="-120"/>
              </a:rPr>
              <a:t>Simultaneously addresses all dimensions of wellbeing — the defining feature of holistic care</a:t>
            </a:r>
            <a:endParaRPr lang="en-US" sz="8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0">
    <p:bg>
      <p:bgPr>
        <a:solidFill>
          <a:srgbClr val="EEF8F7"/>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B3D4E"/>
          </a:solidFill>
          <a:ln w="12700">
            <a:solidFill>
              <a:srgbClr val="0B3D4E"/>
            </a:solidFill>
            <a:prstDash val="solid"/>
          </a:ln>
        </p:spPr>
        <p:txBody>
          <a:bodyPr/>
          <a:lstStyle/>
          <a:p>
            <a:endParaRPr lang="en-GB"/>
          </a:p>
        </p:txBody>
      </p:sp>
      <p:sp>
        <p:nvSpPr>
          <p:cNvPr id="3" name="Text 1"/>
          <p:cNvSpPr/>
          <p:nvPr/>
        </p:nvSpPr>
        <p:spPr>
          <a:xfrm>
            <a:off x="365760" y="36576"/>
            <a:ext cx="8412480" cy="548640"/>
          </a:xfrm>
          <a:prstGeom prst="rect">
            <a:avLst/>
          </a:prstGeom>
          <a:noFill/>
          <a:ln/>
        </p:spPr>
        <p:txBody>
          <a:bodyPr wrap="square"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Equity &amp; Access: Health Inequalities in UK Health and Social Care</a:t>
            </a:r>
            <a:endParaRPr lang="en-US" sz="2200" dirty="0"/>
          </a:p>
        </p:txBody>
      </p:sp>
      <p:sp>
        <p:nvSpPr>
          <p:cNvPr id="4" name="Text 2"/>
          <p:cNvSpPr/>
          <p:nvPr/>
        </p:nvSpPr>
        <p:spPr>
          <a:xfrm>
            <a:off x="365760" y="585216"/>
            <a:ext cx="8412480" cy="292608"/>
          </a:xfrm>
          <a:prstGeom prst="rect">
            <a:avLst/>
          </a:prstGeom>
          <a:noFill/>
          <a:ln/>
        </p:spPr>
        <p:txBody>
          <a:bodyPr wrap="square" rtlCol="0" anchor="ctr"/>
          <a:lstStyle/>
          <a:p>
            <a:pPr marL="0" indent="0">
              <a:buNone/>
            </a:pPr>
            <a:endParaRPr lang="en-US" sz="1000" dirty="0"/>
          </a:p>
        </p:txBody>
      </p:sp>
      <p:sp>
        <p:nvSpPr>
          <p:cNvPr id="5" name="Text 3"/>
          <p:cNvSpPr/>
          <p:nvPr/>
        </p:nvSpPr>
        <p:spPr>
          <a:xfrm>
            <a:off x="256032" y="1024128"/>
            <a:ext cx="8631936" cy="384048"/>
          </a:xfrm>
          <a:prstGeom prst="rect">
            <a:avLst/>
          </a:prstGeom>
          <a:noFill/>
          <a:ln/>
        </p:spPr>
        <p:txBody>
          <a:bodyPr wrap="square" rtlCol="0" anchor="ctr"/>
          <a:lstStyle/>
          <a:p>
            <a:pPr marL="0" indent="0">
              <a:buNone/>
            </a:pPr>
            <a:r>
              <a:rPr lang="en-US" sz="1050" i="1" dirty="0">
                <a:solidFill>
                  <a:srgbClr val="0B3D4E"/>
                </a:solidFill>
                <a:latin typeface="Calibri" pitchFamily="34" charset="0"/>
                <a:ea typeface="Calibri" pitchFamily="34" charset="-122"/>
                <a:cs typeface="Calibri" pitchFamily="34" charset="-120"/>
              </a:rPr>
              <a:t>Marmot (2020, p.4): 'Health inequalities are not inevitable. They are the result of social and economic policies and the conditions in which people are born, grow, live, work and age.'</a:t>
            </a:r>
            <a:endParaRPr lang="en-US" sz="1050" dirty="0"/>
          </a:p>
        </p:txBody>
      </p:sp>
      <p:sp>
        <p:nvSpPr>
          <p:cNvPr id="6" name="Shape 4"/>
          <p:cNvSpPr/>
          <p:nvPr/>
        </p:nvSpPr>
        <p:spPr>
          <a:xfrm>
            <a:off x="256032" y="1508760"/>
            <a:ext cx="4206240" cy="1609344"/>
          </a:xfrm>
          <a:prstGeom prst="roundRect">
            <a:avLst>
              <a:gd name="adj" fmla="val 5682"/>
            </a:avLst>
          </a:prstGeom>
          <a:solidFill>
            <a:srgbClr val="E8EFF8"/>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7" name="Text 5"/>
          <p:cNvSpPr/>
          <p:nvPr/>
        </p:nvSpPr>
        <p:spPr>
          <a:xfrm>
            <a:off x="365760" y="1600200"/>
            <a:ext cx="3977640" cy="347472"/>
          </a:xfrm>
          <a:prstGeom prst="rect">
            <a:avLst/>
          </a:prstGeom>
          <a:noFill/>
          <a:ln/>
        </p:spPr>
        <p:txBody>
          <a:bodyPr wrap="square" rtlCol="0" anchor="ctr"/>
          <a:lstStyle/>
          <a:p>
            <a:pPr marL="0" indent="0">
              <a:buNone/>
            </a:pPr>
            <a:r>
              <a:rPr lang="en-US" sz="1250" b="1" dirty="0">
                <a:solidFill>
                  <a:srgbClr val="0B3D4E"/>
                </a:solidFill>
                <a:latin typeface="Cambria" pitchFamily="34" charset="0"/>
                <a:ea typeface="Cambria" pitchFamily="34" charset="-122"/>
                <a:cs typeface="Cambria" pitchFamily="34" charset="-120"/>
              </a:rPr>
              <a:t>🌍  Ethnicity &amp; Structural Racism</a:t>
            </a:r>
            <a:endParaRPr lang="en-US" sz="1250" dirty="0"/>
          </a:p>
        </p:txBody>
      </p:sp>
      <p:sp>
        <p:nvSpPr>
          <p:cNvPr id="8" name="Text 6"/>
          <p:cNvSpPr/>
          <p:nvPr/>
        </p:nvSpPr>
        <p:spPr>
          <a:xfrm>
            <a:off x="365760" y="1984248"/>
            <a:ext cx="3977640" cy="1069848"/>
          </a:xfrm>
          <a:prstGeom prst="rect">
            <a:avLst/>
          </a:prstGeom>
          <a:noFill/>
          <a:ln/>
        </p:spPr>
        <p:txBody>
          <a:bodyPr wrap="square" rtlCol="0" anchor="ctr"/>
          <a:lstStyle/>
          <a:p>
            <a:pPr marL="0" indent="0">
              <a:buNone/>
            </a:pPr>
            <a:r>
              <a:rPr lang="en-US" sz="950" dirty="0">
                <a:solidFill>
                  <a:srgbClr val="1A2E35"/>
                </a:solidFill>
                <a:latin typeface="Calibri" pitchFamily="34" charset="0"/>
                <a:ea typeface="Calibri" pitchFamily="34" charset="-122"/>
                <a:cs typeface="Calibri" pitchFamily="34" charset="-120"/>
              </a:rPr>
              <a:t>BAME communities have higher rates of cardiovascular disease, type 2 diabetes, and poorer mental health outcomes. COVID-19 exposed systemic inequalities Black adults were twice as likely to die (PHE, 2020). Williams (2018) argues structural racism within health services compounds these disparities.</a:t>
            </a:r>
            <a:endParaRPr lang="en-US" sz="950" dirty="0"/>
          </a:p>
        </p:txBody>
      </p:sp>
      <p:sp>
        <p:nvSpPr>
          <p:cNvPr id="9" name="Shape 7"/>
          <p:cNvSpPr/>
          <p:nvPr/>
        </p:nvSpPr>
        <p:spPr>
          <a:xfrm>
            <a:off x="4718304" y="1508760"/>
            <a:ext cx="4206240" cy="1609344"/>
          </a:xfrm>
          <a:prstGeom prst="roundRect">
            <a:avLst>
              <a:gd name="adj" fmla="val 5682"/>
            </a:avLst>
          </a:prstGeom>
          <a:solidFill>
            <a:srgbClr val="EFF8F0"/>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10" name="Text 8"/>
          <p:cNvSpPr/>
          <p:nvPr/>
        </p:nvSpPr>
        <p:spPr>
          <a:xfrm>
            <a:off x="4828032" y="1600200"/>
            <a:ext cx="3977640" cy="347472"/>
          </a:xfrm>
          <a:prstGeom prst="rect">
            <a:avLst/>
          </a:prstGeom>
          <a:noFill/>
          <a:ln/>
        </p:spPr>
        <p:txBody>
          <a:bodyPr wrap="square" rtlCol="0" anchor="ctr"/>
          <a:lstStyle/>
          <a:p>
            <a:pPr marL="0" indent="0">
              <a:buNone/>
            </a:pPr>
            <a:r>
              <a:rPr lang="en-US" sz="1250" b="1" dirty="0">
                <a:solidFill>
                  <a:srgbClr val="0B3D4E"/>
                </a:solidFill>
                <a:latin typeface="Cambria" pitchFamily="34" charset="0"/>
                <a:ea typeface="Cambria" pitchFamily="34" charset="-122"/>
                <a:cs typeface="Cambria" pitchFamily="34" charset="-120"/>
              </a:rPr>
              <a:t>📉  Deprivation &amp; Poverty</a:t>
            </a:r>
            <a:endParaRPr lang="en-US" sz="1250" dirty="0"/>
          </a:p>
        </p:txBody>
      </p:sp>
      <p:sp>
        <p:nvSpPr>
          <p:cNvPr id="11" name="Text 9"/>
          <p:cNvSpPr/>
          <p:nvPr/>
        </p:nvSpPr>
        <p:spPr>
          <a:xfrm>
            <a:off x="4828032" y="1984248"/>
            <a:ext cx="3977640" cy="1069848"/>
          </a:xfrm>
          <a:prstGeom prst="rect">
            <a:avLst/>
          </a:prstGeom>
          <a:noFill/>
          <a:ln/>
        </p:spPr>
        <p:txBody>
          <a:bodyPr wrap="square" rtlCol="0" anchor="ctr"/>
          <a:lstStyle/>
          <a:p>
            <a:pPr marL="0" indent="0">
              <a:buNone/>
            </a:pPr>
            <a:r>
              <a:rPr lang="en-US" sz="950" dirty="0">
                <a:solidFill>
                  <a:srgbClr val="1A2E35"/>
                </a:solidFill>
                <a:latin typeface="Calibri" pitchFamily="34" charset="0"/>
                <a:ea typeface="Calibri" pitchFamily="34" charset="-122"/>
                <a:cs typeface="Calibri" pitchFamily="34" charset="-120"/>
              </a:rPr>
              <a:t>People in the most deprived 10% of areas live 9.5 fewer healthy life years than the least deprived (ONS, 2022). Poverty drives poor housing, food insecurity, and stress all social determinants of ill health. Marmot (2020) found these gaps widened after 2010 austerity cuts.</a:t>
            </a:r>
            <a:endParaRPr lang="en-US" sz="950" dirty="0"/>
          </a:p>
        </p:txBody>
      </p:sp>
      <p:sp>
        <p:nvSpPr>
          <p:cNvPr id="12" name="Shape 10"/>
          <p:cNvSpPr/>
          <p:nvPr/>
        </p:nvSpPr>
        <p:spPr>
          <a:xfrm>
            <a:off x="256032" y="3227832"/>
            <a:ext cx="4206240" cy="1609344"/>
          </a:xfrm>
          <a:prstGeom prst="roundRect">
            <a:avLst>
              <a:gd name="adj" fmla="val 5682"/>
            </a:avLst>
          </a:prstGeom>
          <a:solidFill>
            <a:srgbClr val="F8F4EC"/>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13" name="Text 11"/>
          <p:cNvSpPr/>
          <p:nvPr/>
        </p:nvSpPr>
        <p:spPr>
          <a:xfrm>
            <a:off x="365760" y="3319272"/>
            <a:ext cx="3977640" cy="347472"/>
          </a:xfrm>
          <a:prstGeom prst="rect">
            <a:avLst/>
          </a:prstGeom>
          <a:noFill/>
          <a:ln/>
        </p:spPr>
        <p:txBody>
          <a:bodyPr wrap="square" rtlCol="0" anchor="ctr"/>
          <a:lstStyle/>
          <a:p>
            <a:pPr marL="0" indent="0">
              <a:buNone/>
            </a:pPr>
            <a:r>
              <a:rPr lang="en-US" sz="1250" b="1" dirty="0">
                <a:solidFill>
                  <a:srgbClr val="0B3D4E"/>
                </a:solidFill>
                <a:latin typeface="Cambria" pitchFamily="34" charset="0"/>
                <a:ea typeface="Cambria" pitchFamily="34" charset="-122"/>
                <a:cs typeface="Cambria" pitchFamily="34" charset="-120"/>
              </a:rPr>
              <a:t>💻  Digital Exclusion</a:t>
            </a:r>
            <a:endParaRPr lang="en-US" sz="1250" dirty="0"/>
          </a:p>
        </p:txBody>
      </p:sp>
      <p:sp>
        <p:nvSpPr>
          <p:cNvPr id="14" name="Text 12"/>
          <p:cNvSpPr/>
          <p:nvPr/>
        </p:nvSpPr>
        <p:spPr>
          <a:xfrm>
            <a:off x="365760" y="3703320"/>
            <a:ext cx="3977640" cy="1069848"/>
          </a:xfrm>
          <a:prstGeom prst="rect">
            <a:avLst/>
          </a:prstGeom>
          <a:noFill/>
          <a:ln/>
        </p:spPr>
        <p:txBody>
          <a:bodyPr wrap="square" rtlCol="0" anchor="ctr"/>
          <a:lstStyle/>
          <a:p>
            <a:pPr marL="0" indent="0">
              <a:buNone/>
            </a:pPr>
            <a:r>
              <a:rPr lang="en-US" sz="950" dirty="0">
                <a:solidFill>
                  <a:srgbClr val="1A2E35"/>
                </a:solidFill>
                <a:latin typeface="Calibri" pitchFamily="34" charset="0"/>
                <a:ea typeface="Calibri" pitchFamily="34" charset="-122"/>
                <a:cs typeface="Calibri" pitchFamily="34" charset="-120"/>
              </a:rPr>
              <a:t>11 million UK adults lack basic digital skills (Good Things Foundation, 2021). Telehealth, NHS App, and online mental health services are inaccessible to them. Older adults, those in poverty, and rural communities are disproportionately affected compounding inequality.</a:t>
            </a:r>
            <a:endParaRPr lang="en-US" sz="950" dirty="0"/>
          </a:p>
        </p:txBody>
      </p:sp>
      <p:sp>
        <p:nvSpPr>
          <p:cNvPr id="15" name="Shape 13"/>
          <p:cNvSpPr/>
          <p:nvPr/>
        </p:nvSpPr>
        <p:spPr>
          <a:xfrm>
            <a:off x="4718304" y="3227832"/>
            <a:ext cx="4206240" cy="1609344"/>
          </a:xfrm>
          <a:prstGeom prst="roundRect">
            <a:avLst>
              <a:gd name="adj" fmla="val 5682"/>
            </a:avLst>
          </a:prstGeom>
          <a:solidFill>
            <a:srgbClr val="F5EEF8"/>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16" name="Text 14"/>
          <p:cNvSpPr/>
          <p:nvPr/>
        </p:nvSpPr>
        <p:spPr>
          <a:xfrm>
            <a:off x="4828032" y="3319272"/>
            <a:ext cx="3977640" cy="347472"/>
          </a:xfrm>
          <a:prstGeom prst="rect">
            <a:avLst/>
          </a:prstGeom>
          <a:noFill/>
          <a:ln/>
        </p:spPr>
        <p:txBody>
          <a:bodyPr wrap="square" rtlCol="0" anchor="ctr"/>
          <a:lstStyle/>
          <a:p>
            <a:pPr marL="0" indent="0">
              <a:buNone/>
            </a:pPr>
            <a:r>
              <a:rPr lang="en-US" sz="1250" b="1" dirty="0">
                <a:solidFill>
                  <a:srgbClr val="0B3D4E"/>
                </a:solidFill>
                <a:latin typeface="Cambria" pitchFamily="34" charset="0"/>
                <a:ea typeface="Cambria" pitchFamily="34" charset="-122"/>
                <a:cs typeface="Cambria" pitchFamily="34" charset="-120"/>
              </a:rPr>
              <a:t>🗺️  Geographic Inequality</a:t>
            </a:r>
            <a:endParaRPr lang="en-US" sz="1250" dirty="0"/>
          </a:p>
        </p:txBody>
      </p:sp>
      <p:sp>
        <p:nvSpPr>
          <p:cNvPr id="17" name="Text 15"/>
          <p:cNvSpPr/>
          <p:nvPr/>
        </p:nvSpPr>
        <p:spPr>
          <a:xfrm>
            <a:off x="4828032" y="3703320"/>
            <a:ext cx="3977640" cy="1069848"/>
          </a:xfrm>
          <a:prstGeom prst="rect">
            <a:avLst/>
          </a:prstGeom>
          <a:noFill/>
          <a:ln/>
        </p:spPr>
        <p:txBody>
          <a:bodyPr wrap="square" rtlCol="0" anchor="ctr"/>
          <a:lstStyle/>
          <a:p>
            <a:pPr marL="0" indent="0">
              <a:buNone/>
            </a:pPr>
            <a:r>
              <a:rPr lang="en-US" sz="950" dirty="0">
                <a:solidFill>
                  <a:srgbClr val="1A2E35"/>
                </a:solidFill>
                <a:latin typeface="Calibri" pitchFamily="34" charset="0"/>
                <a:ea typeface="Calibri" pitchFamily="34" charset="-122"/>
                <a:cs typeface="Calibri" pitchFamily="34" charset="-120"/>
              </a:rPr>
              <a:t>Life expectancy in the Northeast of England is 5 years lower than in the Southeast (ONS, 2023). Rural areas have fewer GP practices, CAMHS, and specialist services. Levelling Up (2022) rhetoric has not translated into measurable health equity improvements.</a:t>
            </a:r>
            <a:endParaRPr lang="en-US" sz="950" dirty="0"/>
          </a:p>
        </p:txBody>
      </p:sp>
      <p:sp>
        <p:nvSpPr>
          <p:cNvPr id="18" name="Shape 16"/>
          <p:cNvSpPr/>
          <p:nvPr/>
        </p:nvSpPr>
        <p:spPr>
          <a:xfrm>
            <a:off x="256032" y="4828032"/>
            <a:ext cx="8631936" cy="201168"/>
          </a:xfrm>
          <a:prstGeom prst="roundRect">
            <a:avLst>
              <a:gd name="adj" fmla="val 45455"/>
            </a:avLst>
          </a:prstGeom>
          <a:solidFill>
            <a:srgbClr val="E8F4FD"/>
          </a:solidFill>
          <a:ln w="6350">
            <a:solidFill>
              <a:srgbClr val="C8E4E8"/>
            </a:solidFill>
            <a:prstDash val="solid"/>
          </a:ln>
          <a:effectLst>
            <a:outerShdw blurRad="88900" dist="25400" dir="2700000" algn="bl" rotWithShape="0">
              <a:srgbClr val="000000">
                <a:alpha val="12000"/>
              </a:srgbClr>
            </a:outerShdw>
          </a:effectLst>
        </p:spPr>
        <p:txBody>
          <a:bodyPr/>
          <a:lstStyle/>
          <a:p>
            <a:endParaRPr lang="en-GB"/>
          </a:p>
        </p:txBody>
      </p:sp>
      <p:sp>
        <p:nvSpPr>
          <p:cNvPr id="19" name="Text 17"/>
          <p:cNvSpPr/>
          <p:nvPr/>
        </p:nvSpPr>
        <p:spPr>
          <a:xfrm>
            <a:off x="411480" y="4764024"/>
            <a:ext cx="8321040" cy="379476"/>
          </a:xfrm>
          <a:prstGeom prst="rect">
            <a:avLst/>
          </a:prstGeom>
          <a:noFill/>
          <a:ln/>
        </p:spPr>
        <p:txBody>
          <a:bodyPr wrap="square" rtlCol="0" anchor="ctr"/>
          <a:lstStyle/>
          <a:p>
            <a:pPr marL="0" indent="0" algn="ctr">
              <a:buNone/>
            </a:pPr>
            <a:r>
              <a:rPr lang="en-US" sz="850" dirty="0">
                <a:solidFill>
                  <a:srgbClr val="0B3D4E"/>
                </a:solidFill>
                <a:latin typeface="Calibri" pitchFamily="34" charset="0"/>
                <a:ea typeface="Calibri" pitchFamily="34" charset="-122"/>
                <a:cs typeface="Calibri" pitchFamily="34" charset="-120"/>
              </a:rPr>
              <a:t>Recommendations: NHS Core20PLUS5 framework | Culturally competent services | Digital inclusion investment | Social prescribing for deprived communities | Restore public health funding</a:t>
            </a:r>
            <a:endParaRPr lang="en-US" sz="8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extBox 2">
            <a:extLst>
              <a:ext uri="{FF2B5EF4-FFF2-40B4-BE49-F238E27FC236}">
                <a16:creationId xmlns:a16="http://schemas.microsoft.com/office/drawing/2014/main" id="{272BB19A-8E23-BB2F-E297-A220EB6968CF}"/>
              </a:ext>
            </a:extLst>
          </p:cNvPr>
          <p:cNvGraphicFramePr/>
          <p:nvPr>
            <p:extLst>
              <p:ext uri="{D42A27DB-BD31-4B8C-83A1-F6EECF244321}">
                <p14:modId xmlns:p14="http://schemas.microsoft.com/office/powerpoint/2010/main" val="3588338067"/>
              </p:ext>
            </p:extLst>
          </p:nvPr>
        </p:nvGraphicFramePr>
        <p:xfrm>
          <a:off x="0" y="0"/>
          <a:ext cx="9144000" cy="51435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004150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1">
    <p:bg>
      <p:bgPr>
        <a:solidFill>
          <a:srgbClr val="0B3D4E"/>
        </a:solidFill>
        <a:effectLst/>
      </p:bgPr>
    </p:bg>
    <p:spTree>
      <p:nvGrpSpPr>
        <p:cNvPr id="1" name=""/>
        <p:cNvGrpSpPr/>
        <p:nvPr/>
      </p:nvGrpSpPr>
      <p:grpSpPr>
        <a:xfrm>
          <a:off x="0" y="0"/>
          <a:ext cx="0" cy="0"/>
          <a:chOff x="0" y="0"/>
          <a:chExt cx="0" cy="0"/>
        </a:xfrm>
      </p:grpSpPr>
      <p:sp>
        <p:nvSpPr>
          <p:cNvPr id="2" name="Shape 0"/>
          <p:cNvSpPr/>
          <p:nvPr/>
        </p:nvSpPr>
        <p:spPr>
          <a:xfrm>
            <a:off x="6858000" y="2743200"/>
            <a:ext cx="3657600" cy="3657600"/>
          </a:xfrm>
          <a:prstGeom prst="ellipse">
            <a:avLst/>
          </a:prstGeom>
          <a:solidFill>
            <a:srgbClr val="0F5C72">
              <a:alpha val="40000"/>
            </a:srgbClr>
          </a:solidFill>
          <a:ln w="12700">
            <a:solidFill>
              <a:srgbClr val="0F5C72">
                <a:alpha val="40000"/>
              </a:srgbClr>
            </a:solidFill>
            <a:prstDash val="solid"/>
          </a:ln>
        </p:spPr>
        <p:txBody>
          <a:bodyPr/>
          <a:lstStyle/>
          <a:p>
            <a:endParaRPr lang="en-GB"/>
          </a:p>
        </p:txBody>
      </p:sp>
      <p:sp>
        <p:nvSpPr>
          <p:cNvPr id="4" name="Text 2"/>
          <p:cNvSpPr/>
          <p:nvPr/>
        </p:nvSpPr>
        <p:spPr>
          <a:xfrm>
            <a:off x="365760" y="201168"/>
            <a:ext cx="6400800" cy="594360"/>
          </a:xfrm>
          <a:prstGeom prst="rect">
            <a:avLst/>
          </a:prstGeom>
          <a:noFill/>
          <a:ln/>
        </p:spPr>
        <p:txBody>
          <a:bodyPr wrap="square" rtlCol="0" anchor="ctr"/>
          <a:lstStyle/>
          <a:p>
            <a:pPr marL="0" indent="0" algn="ctr">
              <a:buNone/>
            </a:pPr>
            <a:r>
              <a:rPr lang="en-US" sz="3200" b="1" dirty="0">
                <a:solidFill>
                  <a:srgbClr val="FFFFFF"/>
                </a:solidFill>
                <a:latin typeface="Cambria" pitchFamily="34" charset="0"/>
                <a:ea typeface="Cambria" pitchFamily="34" charset="-122"/>
                <a:cs typeface="Cambria" pitchFamily="34" charset="-120"/>
              </a:rPr>
              <a:t>Conclusion</a:t>
            </a:r>
            <a:endParaRPr lang="en-US" sz="3200" dirty="0"/>
          </a:p>
        </p:txBody>
      </p:sp>
      <p:sp>
        <p:nvSpPr>
          <p:cNvPr id="5" name="Shape 3"/>
          <p:cNvSpPr/>
          <p:nvPr/>
        </p:nvSpPr>
        <p:spPr>
          <a:xfrm>
            <a:off x="365760" y="822960"/>
            <a:ext cx="3474720" cy="27432"/>
          </a:xfrm>
          <a:prstGeom prst="rect">
            <a:avLst/>
          </a:prstGeom>
          <a:solidFill>
            <a:srgbClr val="02C39A"/>
          </a:solidFill>
          <a:ln w="12700">
            <a:solidFill>
              <a:srgbClr val="02C39A"/>
            </a:solidFill>
            <a:prstDash val="solid"/>
          </a:ln>
        </p:spPr>
        <p:txBody>
          <a:bodyPr/>
          <a:lstStyle/>
          <a:p>
            <a:endParaRPr lang="en-GB"/>
          </a:p>
        </p:txBody>
      </p:sp>
      <p:sp>
        <p:nvSpPr>
          <p:cNvPr id="6" name="Shape 4"/>
          <p:cNvSpPr/>
          <p:nvPr/>
        </p:nvSpPr>
        <p:spPr>
          <a:xfrm>
            <a:off x="365760" y="969264"/>
            <a:ext cx="237744" cy="237744"/>
          </a:xfrm>
          <a:prstGeom prst="ellipse">
            <a:avLst/>
          </a:prstGeom>
          <a:solidFill>
            <a:srgbClr val="02C39A"/>
          </a:solidFill>
          <a:ln w="12700">
            <a:solidFill>
              <a:srgbClr val="02C39A"/>
            </a:solidFill>
            <a:prstDash val="solid"/>
          </a:ln>
        </p:spPr>
        <p:txBody>
          <a:bodyPr/>
          <a:lstStyle/>
          <a:p>
            <a:endParaRPr lang="en-GB"/>
          </a:p>
        </p:txBody>
      </p:sp>
      <p:sp>
        <p:nvSpPr>
          <p:cNvPr id="7" name="Text 5"/>
          <p:cNvSpPr/>
          <p:nvPr/>
        </p:nvSpPr>
        <p:spPr>
          <a:xfrm>
            <a:off x="365760" y="969264"/>
            <a:ext cx="237744" cy="237744"/>
          </a:xfrm>
          <a:prstGeom prst="rect">
            <a:avLst/>
          </a:prstGeom>
          <a:noFill/>
          <a:ln/>
        </p:spPr>
        <p:txBody>
          <a:bodyPr wrap="square" rtlCol="0" anchor="ctr"/>
          <a:lstStyle/>
          <a:p>
            <a:pPr marL="0" indent="0" algn="ctr">
              <a:buNone/>
            </a:pPr>
            <a:r>
              <a:rPr lang="en-US" sz="900" b="1" dirty="0">
                <a:solidFill>
                  <a:srgbClr val="0B3D4E"/>
                </a:solidFill>
                <a:latin typeface="Calibri" pitchFamily="34" charset="0"/>
                <a:ea typeface="Calibri" pitchFamily="34" charset="-122"/>
                <a:cs typeface="Calibri" pitchFamily="34" charset="-120"/>
              </a:rPr>
              <a:t>1</a:t>
            </a:r>
            <a:endParaRPr lang="en-US" sz="900" dirty="0"/>
          </a:p>
        </p:txBody>
      </p:sp>
      <p:sp>
        <p:nvSpPr>
          <p:cNvPr id="8" name="Text 6"/>
          <p:cNvSpPr/>
          <p:nvPr/>
        </p:nvSpPr>
        <p:spPr>
          <a:xfrm>
            <a:off x="694944" y="969264"/>
            <a:ext cx="8065008" cy="576072"/>
          </a:xfrm>
          <a:prstGeom prst="rect">
            <a:avLst/>
          </a:prstGeom>
          <a:noFill/>
          <a:ln/>
        </p:spPr>
        <p:txBody>
          <a:bodyPr wrap="square" rtlCol="0" anchor="ctr"/>
          <a:lstStyle/>
          <a:p>
            <a:pPr marL="0" indent="0">
              <a:buNone/>
            </a:pPr>
            <a:r>
              <a:rPr lang="en-US" sz="1200" b="1" dirty="0">
                <a:solidFill>
                  <a:srgbClr val="D0EEF5"/>
                </a:solidFill>
                <a:latin typeface="Arial" panose="020B0604020202020204" pitchFamily="34" charset="0"/>
                <a:ea typeface="Calibri" pitchFamily="34" charset="-122"/>
                <a:cs typeface="Arial" panose="020B0604020202020204" pitchFamily="34" charset="0"/>
              </a:rPr>
              <a:t>Health, wellbeing, and sustainable development are inseparable — no model or policy can succeed by addressing only one</a:t>
            </a:r>
            <a:r>
              <a:rPr lang="en-US" sz="1000" dirty="0">
                <a:solidFill>
                  <a:srgbClr val="D0EEF5"/>
                </a:solidFill>
                <a:latin typeface="Calibri" pitchFamily="34" charset="0"/>
                <a:ea typeface="Calibri" pitchFamily="34" charset="-122"/>
                <a:cs typeface="Calibri" pitchFamily="34" charset="-120"/>
              </a:rPr>
              <a:t>.</a:t>
            </a:r>
            <a:endParaRPr lang="en-US" sz="1000" dirty="0"/>
          </a:p>
        </p:txBody>
      </p:sp>
      <p:sp>
        <p:nvSpPr>
          <p:cNvPr id="9" name="Shape 7"/>
          <p:cNvSpPr/>
          <p:nvPr/>
        </p:nvSpPr>
        <p:spPr>
          <a:xfrm>
            <a:off x="365760" y="1591056"/>
            <a:ext cx="237744" cy="237744"/>
          </a:xfrm>
          <a:prstGeom prst="ellipse">
            <a:avLst/>
          </a:prstGeom>
          <a:solidFill>
            <a:srgbClr val="02C39A"/>
          </a:solidFill>
          <a:ln w="12700">
            <a:solidFill>
              <a:srgbClr val="02C39A"/>
            </a:solidFill>
            <a:prstDash val="solid"/>
          </a:ln>
        </p:spPr>
        <p:txBody>
          <a:bodyPr/>
          <a:lstStyle/>
          <a:p>
            <a:endParaRPr lang="en-GB"/>
          </a:p>
        </p:txBody>
      </p:sp>
      <p:sp>
        <p:nvSpPr>
          <p:cNvPr id="10" name="Text 8"/>
          <p:cNvSpPr/>
          <p:nvPr/>
        </p:nvSpPr>
        <p:spPr>
          <a:xfrm>
            <a:off x="365760" y="1591056"/>
            <a:ext cx="237744" cy="237744"/>
          </a:xfrm>
          <a:prstGeom prst="rect">
            <a:avLst/>
          </a:prstGeom>
          <a:noFill/>
          <a:ln/>
        </p:spPr>
        <p:txBody>
          <a:bodyPr wrap="square" rtlCol="0" anchor="ctr"/>
          <a:lstStyle/>
          <a:p>
            <a:pPr marL="0" indent="0" algn="ctr">
              <a:buNone/>
            </a:pPr>
            <a:r>
              <a:rPr lang="en-US" sz="900" b="1" dirty="0">
                <a:solidFill>
                  <a:srgbClr val="0B3D4E"/>
                </a:solidFill>
                <a:latin typeface="Calibri" pitchFamily="34" charset="0"/>
                <a:ea typeface="Calibri" pitchFamily="34" charset="-122"/>
                <a:cs typeface="Calibri" pitchFamily="34" charset="-120"/>
              </a:rPr>
              <a:t>2</a:t>
            </a:r>
            <a:endParaRPr lang="en-US" sz="900" dirty="0"/>
          </a:p>
        </p:txBody>
      </p:sp>
      <p:sp>
        <p:nvSpPr>
          <p:cNvPr id="11" name="Text 9"/>
          <p:cNvSpPr/>
          <p:nvPr/>
        </p:nvSpPr>
        <p:spPr>
          <a:xfrm>
            <a:off x="694944" y="1591056"/>
            <a:ext cx="8065008" cy="576072"/>
          </a:xfrm>
          <a:prstGeom prst="rect">
            <a:avLst/>
          </a:prstGeom>
          <a:noFill/>
          <a:ln/>
        </p:spPr>
        <p:txBody>
          <a:bodyPr wrap="square" rtlCol="0" anchor="ctr"/>
          <a:lstStyle/>
          <a:p>
            <a:pPr marL="0" indent="0">
              <a:buNone/>
            </a:pPr>
            <a:r>
              <a:rPr lang="en-US" sz="1200" b="1" dirty="0">
                <a:solidFill>
                  <a:srgbClr val="D0EEF5"/>
                </a:solidFill>
                <a:latin typeface="Arial" panose="020B0604020202020204" pitchFamily="34" charset="0"/>
                <a:ea typeface="Calibri" pitchFamily="34" charset="-122"/>
                <a:cs typeface="Arial" panose="020B0604020202020204" pitchFamily="34" charset="0"/>
              </a:rPr>
              <a:t>The Biomedical Model provides evidence-based acute care; however, the Holistic Model better addresses root causes, reduces inequalities, and aligns with SDG 3 (Marmot, 2020; WHO, 2021).</a:t>
            </a:r>
            <a:endParaRPr lang="en-US" sz="1200" b="1" dirty="0">
              <a:latin typeface="Arial" panose="020B0604020202020204" pitchFamily="34" charset="0"/>
              <a:cs typeface="Arial" panose="020B0604020202020204" pitchFamily="34" charset="0"/>
            </a:endParaRPr>
          </a:p>
        </p:txBody>
      </p:sp>
      <p:sp>
        <p:nvSpPr>
          <p:cNvPr id="12" name="Shape 10"/>
          <p:cNvSpPr/>
          <p:nvPr/>
        </p:nvSpPr>
        <p:spPr>
          <a:xfrm>
            <a:off x="365760" y="2212848"/>
            <a:ext cx="237744" cy="237744"/>
          </a:xfrm>
          <a:prstGeom prst="ellipse">
            <a:avLst/>
          </a:prstGeom>
          <a:solidFill>
            <a:srgbClr val="02C39A"/>
          </a:solidFill>
          <a:ln w="12700">
            <a:solidFill>
              <a:srgbClr val="02C39A"/>
            </a:solidFill>
            <a:prstDash val="solid"/>
          </a:ln>
        </p:spPr>
        <p:txBody>
          <a:bodyPr/>
          <a:lstStyle/>
          <a:p>
            <a:endParaRPr lang="en-GB"/>
          </a:p>
        </p:txBody>
      </p:sp>
      <p:sp>
        <p:nvSpPr>
          <p:cNvPr id="13" name="Text 11"/>
          <p:cNvSpPr/>
          <p:nvPr/>
        </p:nvSpPr>
        <p:spPr>
          <a:xfrm>
            <a:off x="365760" y="2212848"/>
            <a:ext cx="237744" cy="237744"/>
          </a:xfrm>
          <a:prstGeom prst="rect">
            <a:avLst/>
          </a:prstGeom>
          <a:noFill/>
          <a:ln/>
        </p:spPr>
        <p:txBody>
          <a:bodyPr wrap="square" rtlCol="0" anchor="ctr"/>
          <a:lstStyle/>
          <a:p>
            <a:pPr marL="0" indent="0" algn="ctr">
              <a:buNone/>
            </a:pPr>
            <a:r>
              <a:rPr lang="en-US" sz="900" b="1" dirty="0">
                <a:solidFill>
                  <a:srgbClr val="0B3D4E"/>
                </a:solidFill>
                <a:latin typeface="Calibri" pitchFamily="34" charset="0"/>
                <a:ea typeface="Calibri" pitchFamily="34" charset="-122"/>
                <a:cs typeface="Calibri" pitchFamily="34" charset="-120"/>
              </a:rPr>
              <a:t>3</a:t>
            </a:r>
            <a:endParaRPr lang="en-US" sz="900" dirty="0"/>
          </a:p>
        </p:txBody>
      </p:sp>
      <p:sp>
        <p:nvSpPr>
          <p:cNvPr id="14" name="Text 12"/>
          <p:cNvSpPr/>
          <p:nvPr/>
        </p:nvSpPr>
        <p:spPr>
          <a:xfrm>
            <a:off x="694944" y="2212848"/>
            <a:ext cx="8065008" cy="576072"/>
          </a:xfrm>
          <a:prstGeom prst="rect">
            <a:avLst/>
          </a:prstGeom>
          <a:noFill/>
          <a:ln/>
        </p:spPr>
        <p:txBody>
          <a:bodyPr wrap="square" rtlCol="0" anchor="ctr"/>
          <a:lstStyle/>
          <a:p>
            <a:pPr marL="0" indent="0">
              <a:buNone/>
            </a:pPr>
            <a:r>
              <a:rPr lang="en-US" sz="1200" b="1" dirty="0">
                <a:solidFill>
                  <a:srgbClr val="D0EEF5"/>
                </a:solidFill>
                <a:latin typeface="Arial" panose="020B0604020202020204" pitchFamily="34" charset="0"/>
                <a:ea typeface="Calibri" pitchFamily="34" charset="-122"/>
                <a:cs typeface="Arial" panose="020B0604020202020204" pitchFamily="34" charset="0"/>
              </a:rPr>
              <a:t>SDG 3, Target 3.4 highlights the UK's mental health gap — real progress exists, but underfunding, waiting times, and inequalities remain serious barriers (Marmot, 2020).</a:t>
            </a:r>
            <a:endParaRPr lang="en-US" sz="1200" b="1" dirty="0">
              <a:latin typeface="Arial" panose="020B0604020202020204" pitchFamily="34" charset="0"/>
              <a:cs typeface="Arial" panose="020B0604020202020204" pitchFamily="34" charset="0"/>
            </a:endParaRPr>
          </a:p>
        </p:txBody>
      </p:sp>
      <p:sp>
        <p:nvSpPr>
          <p:cNvPr id="15" name="Shape 13"/>
          <p:cNvSpPr/>
          <p:nvPr/>
        </p:nvSpPr>
        <p:spPr>
          <a:xfrm>
            <a:off x="365760" y="2834640"/>
            <a:ext cx="237744" cy="237744"/>
          </a:xfrm>
          <a:prstGeom prst="ellipse">
            <a:avLst/>
          </a:prstGeom>
          <a:solidFill>
            <a:srgbClr val="02C39A"/>
          </a:solidFill>
          <a:ln w="12700">
            <a:solidFill>
              <a:srgbClr val="02C39A"/>
            </a:solidFill>
            <a:prstDash val="solid"/>
          </a:ln>
        </p:spPr>
        <p:txBody>
          <a:bodyPr/>
          <a:lstStyle/>
          <a:p>
            <a:endParaRPr lang="en-GB"/>
          </a:p>
        </p:txBody>
      </p:sp>
      <p:sp>
        <p:nvSpPr>
          <p:cNvPr id="16" name="Text 14"/>
          <p:cNvSpPr/>
          <p:nvPr/>
        </p:nvSpPr>
        <p:spPr>
          <a:xfrm>
            <a:off x="365760" y="2834640"/>
            <a:ext cx="237744" cy="237744"/>
          </a:xfrm>
          <a:prstGeom prst="rect">
            <a:avLst/>
          </a:prstGeom>
          <a:noFill/>
          <a:ln/>
        </p:spPr>
        <p:txBody>
          <a:bodyPr wrap="square" rtlCol="0" anchor="ctr"/>
          <a:lstStyle/>
          <a:p>
            <a:pPr marL="0" indent="0" algn="ctr">
              <a:buNone/>
            </a:pPr>
            <a:r>
              <a:rPr lang="en-US" sz="900" b="1" dirty="0">
                <a:solidFill>
                  <a:srgbClr val="0B3D4E"/>
                </a:solidFill>
                <a:latin typeface="Calibri" pitchFamily="34" charset="0"/>
                <a:ea typeface="Calibri" pitchFamily="34" charset="-122"/>
                <a:cs typeface="Calibri" pitchFamily="34" charset="-120"/>
              </a:rPr>
              <a:t>4</a:t>
            </a:r>
            <a:endParaRPr lang="en-US" sz="900" dirty="0"/>
          </a:p>
        </p:txBody>
      </p:sp>
      <p:sp>
        <p:nvSpPr>
          <p:cNvPr id="17" name="Text 15"/>
          <p:cNvSpPr/>
          <p:nvPr/>
        </p:nvSpPr>
        <p:spPr>
          <a:xfrm>
            <a:off x="694944" y="2834640"/>
            <a:ext cx="8065008" cy="576072"/>
          </a:xfrm>
          <a:prstGeom prst="rect">
            <a:avLst/>
          </a:prstGeom>
          <a:noFill/>
          <a:ln/>
        </p:spPr>
        <p:txBody>
          <a:bodyPr wrap="square" rtlCol="0" anchor="ctr"/>
          <a:lstStyle/>
          <a:p>
            <a:pPr marL="0" indent="0">
              <a:buNone/>
            </a:pPr>
            <a:r>
              <a:rPr lang="en-US" sz="1200" b="1" dirty="0">
                <a:solidFill>
                  <a:srgbClr val="D0EEF5"/>
                </a:solidFill>
                <a:latin typeface="Arial" panose="020B0604020202020204" pitchFamily="34" charset="0"/>
                <a:ea typeface="Calibri" pitchFamily="34" charset="-122"/>
                <a:cs typeface="Arial" panose="020B0604020202020204" pitchFamily="34" charset="0"/>
              </a:rPr>
              <a:t>Dry January shows that low-cost, holistic, HBM-informed campaigns can achieve population-level behaviour change — but equity gaps must be addressed to maximise impact (De Visser </a:t>
            </a:r>
            <a:r>
              <a:rPr lang="en-US" sz="1200" b="1" i="1" dirty="0">
                <a:solidFill>
                  <a:srgbClr val="D0EEF5"/>
                </a:solidFill>
                <a:latin typeface="Arial" panose="020B0604020202020204" pitchFamily="34" charset="0"/>
                <a:ea typeface="Calibri" pitchFamily="34" charset="-122"/>
                <a:cs typeface="Arial" panose="020B0604020202020204" pitchFamily="34" charset="0"/>
              </a:rPr>
              <a:t>et al., </a:t>
            </a:r>
            <a:r>
              <a:rPr lang="en-US" sz="1200" b="1" dirty="0">
                <a:solidFill>
                  <a:srgbClr val="D0EEF5"/>
                </a:solidFill>
                <a:latin typeface="Arial" panose="020B0604020202020204" pitchFamily="34" charset="0"/>
                <a:ea typeface="Calibri" pitchFamily="34" charset="-122"/>
                <a:cs typeface="Arial" panose="020B0604020202020204" pitchFamily="34" charset="0"/>
              </a:rPr>
              <a:t>2017).</a:t>
            </a:r>
            <a:endParaRPr lang="en-US" sz="1200" b="1" dirty="0">
              <a:latin typeface="Arial" panose="020B0604020202020204" pitchFamily="34" charset="0"/>
              <a:cs typeface="Arial" panose="020B0604020202020204" pitchFamily="34" charset="0"/>
            </a:endParaRPr>
          </a:p>
        </p:txBody>
      </p:sp>
      <p:sp>
        <p:nvSpPr>
          <p:cNvPr id="18" name="Shape 16"/>
          <p:cNvSpPr/>
          <p:nvPr/>
        </p:nvSpPr>
        <p:spPr>
          <a:xfrm>
            <a:off x="365760" y="3456432"/>
            <a:ext cx="237744" cy="237744"/>
          </a:xfrm>
          <a:prstGeom prst="ellipse">
            <a:avLst/>
          </a:prstGeom>
          <a:solidFill>
            <a:srgbClr val="02C39A"/>
          </a:solidFill>
          <a:ln w="12700">
            <a:solidFill>
              <a:srgbClr val="02C39A"/>
            </a:solidFill>
            <a:prstDash val="solid"/>
          </a:ln>
        </p:spPr>
        <p:txBody>
          <a:bodyPr/>
          <a:lstStyle/>
          <a:p>
            <a:endParaRPr lang="en-GB"/>
          </a:p>
        </p:txBody>
      </p:sp>
      <p:sp>
        <p:nvSpPr>
          <p:cNvPr id="19" name="Text 17"/>
          <p:cNvSpPr/>
          <p:nvPr/>
        </p:nvSpPr>
        <p:spPr>
          <a:xfrm>
            <a:off x="365760" y="3456432"/>
            <a:ext cx="237744" cy="237744"/>
          </a:xfrm>
          <a:prstGeom prst="rect">
            <a:avLst/>
          </a:prstGeom>
          <a:noFill/>
          <a:ln/>
        </p:spPr>
        <p:txBody>
          <a:bodyPr wrap="square" rtlCol="0" anchor="ctr"/>
          <a:lstStyle/>
          <a:p>
            <a:pPr marL="0" indent="0" algn="ctr">
              <a:buNone/>
            </a:pPr>
            <a:r>
              <a:rPr lang="en-US" sz="900" b="1" dirty="0">
                <a:solidFill>
                  <a:srgbClr val="0B3D4E"/>
                </a:solidFill>
                <a:latin typeface="Calibri" pitchFamily="34" charset="0"/>
                <a:ea typeface="Calibri" pitchFamily="34" charset="-122"/>
                <a:cs typeface="Calibri" pitchFamily="34" charset="-120"/>
              </a:rPr>
              <a:t>5</a:t>
            </a:r>
            <a:endParaRPr lang="en-US" sz="900" dirty="0"/>
          </a:p>
        </p:txBody>
      </p:sp>
      <p:sp>
        <p:nvSpPr>
          <p:cNvPr id="20" name="Text 18"/>
          <p:cNvSpPr/>
          <p:nvPr/>
        </p:nvSpPr>
        <p:spPr>
          <a:xfrm>
            <a:off x="694944" y="3456432"/>
            <a:ext cx="8065008" cy="576072"/>
          </a:xfrm>
          <a:prstGeom prst="rect">
            <a:avLst/>
          </a:prstGeom>
          <a:noFill/>
          <a:ln/>
        </p:spPr>
        <p:txBody>
          <a:bodyPr wrap="square" rtlCol="0" anchor="ctr"/>
          <a:lstStyle/>
          <a:p>
            <a:pPr marL="0" indent="0">
              <a:buNone/>
            </a:pPr>
            <a:r>
              <a:rPr lang="en-US" sz="1200" b="1" dirty="0">
                <a:solidFill>
                  <a:srgbClr val="D0EEF5"/>
                </a:solidFill>
                <a:latin typeface="Arial" panose="020B0604020202020204" pitchFamily="34" charset="0"/>
                <a:ea typeface="Calibri" pitchFamily="34" charset="-122"/>
                <a:cs typeface="Arial" panose="020B0604020202020204" pitchFamily="34" charset="0"/>
              </a:rPr>
              <a:t>Health inequalities are not inevitable — they are the result of policy choices. Future services must embed equity, prevention, and sustainability (Marmot, 2020; WHO, 2013).</a:t>
            </a:r>
            <a:endParaRPr lang="en-US" sz="1200" b="1" dirty="0">
              <a:latin typeface="Arial" panose="020B0604020202020204" pitchFamily="34" charset="0"/>
              <a:cs typeface="Arial" panose="020B0604020202020204" pitchFamily="34" charset="0"/>
            </a:endParaRPr>
          </a:p>
        </p:txBody>
      </p:sp>
      <p:sp>
        <p:nvSpPr>
          <p:cNvPr id="21" name="Shape 19"/>
          <p:cNvSpPr/>
          <p:nvPr/>
        </p:nvSpPr>
        <p:spPr>
          <a:xfrm>
            <a:off x="365760" y="4078224"/>
            <a:ext cx="237744" cy="237744"/>
          </a:xfrm>
          <a:prstGeom prst="ellipse">
            <a:avLst/>
          </a:prstGeom>
          <a:solidFill>
            <a:srgbClr val="02C39A"/>
          </a:solidFill>
          <a:ln w="12700">
            <a:solidFill>
              <a:srgbClr val="02C39A"/>
            </a:solidFill>
            <a:prstDash val="solid"/>
          </a:ln>
        </p:spPr>
        <p:txBody>
          <a:bodyPr/>
          <a:lstStyle/>
          <a:p>
            <a:endParaRPr lang="en-GB"/>
          </a:p>
        </p:txBody>
      </p:sp>
      <p:sp>
        <p:nvSpPr>
          <p:cNvPr id="22" name="Text 20"/>
          <p:cNvSpPr/>
          <p:nvPr/>
        </p:nvSpPr>
        <p:spPr>
          <a:xfrm>
            <a:off x="365760" y="4078224"/>
            <a:ext cx="237744" cy="237744"/>
          </a:xfrm>
          <a:prstGeom prst="rect">
            <a:avLst/>
          </a:prstGeom>
          <a:noFill/>
          <a:ln/>
        </p:spPr>
        <p:txBody>
          <a:bodyPr wrap="square" rtlCol="0" anchor="ctr"/>
          <a:lstStyle/>
          <a:p>
            <a:pPr marL="0" indent="0" algn="ctr">
              <a:buNone/>
            </a:pPr>
            <a:r>
              <a:rPr lang="en-US" sz="900" b="1" dirty="0">
                <a:solidFill>
                  <a:srgbClr val="0B3D4E"/>
                </a:solidFill>
                <a:latin typeface="Calibri" pitchFamily="34" charset="0"/>
                <a:ea typeface="Calibri" pitchFamily="34" charset="-122"/>
                <a:cs typeface="Calibri" pitchFamily="34" charset="-120"/>
              </a:rPr>
              <a:t>6</a:t>
            </a:r>
            <a:endParaRPr lang="en-US" sz="900" dirty="0"/>
          </a:p>
        </p:txBody>
      </p:sp>
      <p:sp>
        <p:nvSpPr>
          <p:cNvPr id="23" name="Text 21"/>
          <p:cNvSpPr/>
          <p:nvPr/>
        </p:nvSpPr>
        <p:spPr>
          <a:xfrm>
            <a:off x="694944" y="4078224"/>
            <a:ext cx="8065008" cy="576072"/>
          </a:xfrm>
          <a:prstGeom prst="rect">
            <a:avLst/>
          </a:prstGeom>
          <a:noFill/>
          <a:ln/>
        </p:spPr>
        <p:txBody>
          <a:bodyPr wrap="square" rtlCol="0" anchor="ctr"/>
          <a:lstStyle/>
          <a:p>
            <a:pPr marL="0" indent="0">
              <a:buNone/>
            </a:pPr>
            <a:r>
              <a:rPr lang="en-US" sz="1200" b="1" dirty="0">
                <a:solidFill>
                  <a:srgbClr val="D0EEF5"/>
                </a:solidFill>
                <a:latin typeface="Arial" panose="020B0604020202020204" pitchFamily="34" charset="0"/>
                <a:ea typeface="Calibri" pitchFamily="34" charset="-122"/>
                <a:cs typeface="Arial" panose="020B0604020202020204" pitchFamily="34" charset="0"/>
              </a:rPr>
              <a:t>Recommendation: The UK should adopt a legally binding Health in All Policies approach nationally — building on Wales' world-leading Well-being of Future Generations Act (2015).</a:t>
            </a:r>
            <a:endParaRPr lang="en-US" sz="1200" b="1" dirty="0">
              <a:latin typeface="Arial" panose="020B0604020202020204" pitchFamily="34" charset="0"/>
              <a:cs typeface="Arial" panose="020B0604020202020204"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2">
    <p:bg>
      <p:bgPr>
        <a:solidFill>
          <a:srgbClr val="EEF8F7"/>
        </a:solidFill>
        <a:effectLst/>
      </p:bgPr>
    </p:bg>
    <p:spTree>
      <p:nvGrpSpPr>
        <p:cNvPr id="1" name=""/>
        <p:cNvGrpSpPr/>
        <p:nvPr/>
      </p:nvGrpSpPr>
      <p:grpSpPr>
        <a:xfrm>
          <a:off x="0" y="0"/>
          <a:ext cx="0" cy="0"/>
          <a:chOff x="0" y="0"/>
          <a:chExt cx="0" cy="0"/>
        </a:xfrm>
      </p:grpSpPr>
      <p:sp>
        <p:nvSpPr>
          <p:cNvPr id="2" name="Shape 0"/>
          <p:cNvSpPr/>
          <p:nvPr/>
        </p:nvSpPr>
        <p:spPr>
          <a:xfrm>
            <a:off x="0" y="0"/>
            <a:ext cx="9144000" cy="479394"/>
          </a:xfrm>
          <a:prstGeom prst="rect">
            <a:avLst/>
          </a:prstGeom>
          <a:solidFill>
            <a:srgbClr val="0B3D4E"/>
          </a:solidFill>
          <a:ln w="12700">
            <a:solidFill>
              <a:srgbClr val="0B3D4E"/>
            </a:solidFill>
            <a:prstDash val="solid"/>
          </a:ln>
        </p:spPr>
        <p:txBody>
          <a:bodyPr/>
          <a:lstStyle/>
          <a:p>
            <a:pPr algn="ctr"/>
            <a:endParaRPr lang="en-GB" dirty="0"/>
          </a:p>
        </p:txBody>
      </p:sp>
      <p:sp>
        <p:nvSpPr>
          <p:cNvPr id="3" name="Text 1"/>
          <p:cNvSpPr/>
          <p:nvPr/>
        </p:nvSpPr>
        <p:spPr>
          <a:xfrm>
            <a:off x="365760" y="36576"/>
            <a:ext cx="8412480" cy="548640"/>
          </a:xfrm>
          <a:prstGeom prst="rect">
            <a:avLst/>
          </a:prstGeom>
          <a:noFill/>
          <a:ln/>
        </p:spPr>
        <p:txBody>
          <a:bodyPr wrap="square"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References</a:t>
            </a:r>
            <a:endParaRPr lang="en-US" sz="2200" dirty="0"/>
          </a:p>
        </p:txBody>
      </p:sp>
      <p:sp>
        <p:nvSpPr>
          <p:cNvPr id="4" name="Text 2"/>
          <p:cNvSpPr/>
          <p:nvPr/>
        </p:nvSpPr>
        <p:spPr>
          <a:xfrm>
            <a:off x="365760" y="585216"/>
            <a:ext cx="8412480" cy="292608"/>
          </a:xfrm>
          <a:prstGeom prst="rect">
            <a:avLst/>
          </a:prstGeom>
          <a:noFill/>
          <a:ln/>
        </p:spPr>
        <p:txBody>
          <a:bodyPr wrap="square" rtlCol="0" anchor="ctr"/>
          <a:lstStyle/>
          <a:p>
            <a:pPr marL="0" indent="0">
              <a:buNone/>
            </a:pPr>
            <a:endParaRPr lang="en-US" sz="1000" dirty="0"/>
          </a:p>
        </p:txBody>
      </p:sp>
      <p:sp>
        <p:nvSpPr>
          <p:cNvPr id="5" name="Text 3"/>
          <p:cNvSpPr/>
          <p:nvPr/>
        </p:nvSpPr>
        <p:spPr>
          <a:xfrm>
            <a:off x="0" y="551481"/>
            <a:ext cx="9144000" cy="4555443"/>
          </a:xfrm>
          <a:prstGeom prst="rect">
            <a:avLst/>
          </a:prstGeom>
          <a:noFill/>
          <a:ln/>
        </p:spPr>
        <p:txBody>
          <a:bodyPr wrap="square" rtlCol="0" anchor="t"/>
          <a:lstStyle/>
          <a:p>
            <a:pPr marL="0" indent="0">
              <a:buNone/>
            </a:pPr>
            <a:endParaRPr lang="en-US" sz="950" b="1" dirty="0">
              <a:solidFill>
                <a:srgbClr val="1A2E35"/>
              </a:solidFill>
              <a:latin typeface="Arial" panose="020B0604020202020204" pitchFamily="34" charset="0"/>
              <a:ea typeface="Calibri" pitchFamily="34" charset="-122"/>
              <a:cs typeface="Arial" panose="020B0604020202020204" pitchFamily="34" charset="0"/>
            </a:endParaRPr>
          </a:p>
          <a:p>
            <a:pPr marL="171450" indent="-171450">
              <a:lnSpc>
                <a:spcPct val="150000"/>
              </a:lnSpc>
              <a:buFont typeface="Arial" panose="020B0604020202020204" pitchFamily="34" charset="0"/>
              <a:buChar char="•"/>
            </a:pPr>
            <a:r>
              <a:rPr lang="en-GB" sz="1000" b="1" dirty="0">
                <a:latin typeface="Arial" panose="020B0604020202020204" pitchFamily="34" charset="0"/>
                <a:cs typeface="Arial" panose="020B0604020202020204" pitchFamily="34" charset="0"/>
              </a:rPr>
              <a:t>Alcohol Change UK (2024</a:t>
            </a:r>
            <a:r>
              <a:rPr lang="en-GB" sz="1000" b="1" i="1" dirty="0">
                <a:latin typeface="Arial" panose="020B0604020202020204" pitchFamily="34" charset="0"/>
                <a:cs typeface="Arial" panose="020B0604020202020204" pitchFamily="34" charset="0"/>
              </a:rPr>
              <a:t>) Dry January campaign statistics 2024</a:t>
            </a:r>
            <a:r>
              <a:rPr lang="en-GB" sz="1000" b="1" dirty="0">
                <a:latin typeface="Arial" panose="020B0604020202020204" pitchFamily="34" charset="0"/>
                <a:cs typeface="Arial" panose="020B0604020202020204" pitchFamily="34" charset="0"/>
              </a:rPr>
              <a:t>. Available at: </a:t>
            </a:r>
            <a:r>
              <a:rPr lang="en-GB" sz="1000" b="1" dirty="0">
                <a:latin typeface="Arial" panose="020B0604020202020204" pitchFamily="34" charset="0"/>
                <a:cs typeface="Arial" panose="020B0604020202020204" pitchFamily="34" charset="0"/>
                <a:hlinkClick r:id="rId3"/>
              </a:rPr>
              <a:t>https://alcoholchange.org.uk/dry-january</a:t>
            </a:r>
            <a:r>
              <a:rPr lang="en-GB" sz="1000" b="1" dirty="0">
                <a:latin typeface="Arial" panose="020B0604020202020204" pitchFamily="34" charset="0"/>
                <a:cs typeface="Arial" panose="020B0604020202020204" pitchFamily="34" charset="0"/>
              </a:rPr>
              <a:t> (Accessed: 13 June 2026).</a:t>
            </a:r>
          </a:p>
          <a:p>
            <a:pPr marL="171450" indent="-171450">
              <a:lnSpc>
                <a:spcPct val="150000"/>
              </a:lnSpc>
              <a:buFont typeface="Arial" panose="020B0604020202020204" pitchFamily="34" charset="0"/>
              <a:buChar char="•"/>
            </a:pPr>
            <a:r>
              <a:rPr lang="en-GB" sz="1000" b="1" dirty="0">
                <a:latin typeface="Arial" panose="020B0604020202020204" pitchFamily="34" charset="0"/>
                <a:cs typeface="Arial" panose="020B0604020202020204" pitchFamily="34" charset="0"/>
              </a:rPr>
              <a:t>De Visser, R.O. </a:t>
            </a:r>
            <a:r>
              <a:rPr lang="en-GB" sz="1000" b="1" i="1" dirty="0">
                <a:latin typeface="Arial" panose="020B0604020202020204" pitchFamily="34" charset="0"/>
                <a:cs typeface="Arial" panose="020B0604020202020204" pitchFamily="34" charset="0"/>
              </a:rPr>
              <a:t>et al. </a:t>
            </a:r>
            <a:r>
              <a:rPr lang="en-GB" sz="1000" b="1" dirty="0">
                <a:latin typeface="Arial" panose="020B0604020202020204" pitchFamily="34" charset="0"/>
                <a:cs typeface="Arial" panose="020B0604020202020204" pitchFamily="34" charset="0"/>
              </a:rPr>
              <a:t>(2021) </a:t>
            </a:r>
            <a:r>
              <a:rPr lang="en-GB" sz="1000" b="1" i="1" dirty="0">
                <a:latin typeface="Arial" panose="020B0604020202020204" pitchFamily="34" charset="0"/>
                <a:cs typeface="Arial" panose="020B0604020202020204" pitchFamily="34" charset="0"/>
              </a:rPr>
              <a:t>'Perceived norms and attitudes toward alcohol and drinking: changes during and after Dry January</a:t>
            </a:r>
            <a:r>
              <a:rPr lang="en-GB" sz="1000" b="1" dirty="0">
                <a:latin typeface="Arial" panose="020B0604020202020204" pitchFamily="34" charset="0"/>
                <a:cs typeface="Arial" panose="020B0604020202020204" pitchFamily="34" charset="0"/>
              </a:rPr>
              <a:t>', </a:t>
            </a:r>
            <a:r>
              <a:rPr lang="en-GB" sz="1000" b="1" i="1" dirty="0">
                <a:latin typeface="Arial" panose="020B0604020202020204" pitchFamily="34" charset="0"/>
                <a:cs typeface="Arial" panose="020B0604020202020204" pitchFamily="34" charset="0"/>
              </a:rPr>
              <a:t>British Journal of Health Psychology</a:t>
            </a:r>
            <a:r>
              <a:rPr lang="en-GB" sz="1000" b="1" dirty="0">
                <a:latin typeface="Arial" panose="020B0604020202020204" pitchFamily="34" charset="0"/>
                <a:cs typeface="Arial" panose="020B0604020202020204" pitchFamily="34" charset="0"/>
              </a:rPr>
              <a:t>, 26(3), pp. 924–940.</a:t>
            </a:r>
          </a:p>
          <a:p>
            <a:pPr marL="171450" indent="-171450">
              <a:lnSpc>
                <a:spcPct val="150000"/>
              </a:lnSpc>
              <a:buFont typeface="Arial" panose="020B0604020202020204" pitchFamily="34" charset="0"/>
              <a:buChar char="•"/>
            </a:pPr>
            <a:r>
              <a:rPr lang="en-GB" sz="1000" b="1" dirty="0">
                <a:latin typeface="Arial" panose="020B0604020202020204" pitchFamily="34" charset="0"/>
                <a:cs typeface="Arial" panose="020B0604020202020204" pitchFamily="34" charset="0"/>
              </a:rPr>
              <a:t>Good Things Foundation (2021) </a:t>
            </a:r>
            <a:r>
              <a:rPr lang="en-GB" sz="1000" b="1" i="1" dirty="0">
                <a:latin typeface="Arial" panose="020B0604020202020204" pitchFamily="34" charset="0"/>
                <a:cs typeface="Arial" panose="020B0604020202020204" pitchFamily="34" charset="0"/>
              </a:rPr>
              <a:t>A Decade of Digital Inclusion</a:t>
            </a:r>
            <a:r>
              <a:rPr lang="en-GB" sz="1000" b="1" dirty="0">
                <a:latin typeface="Arial" panose="020B0604020202020204" pitchFamily="34" charset="0"/>
                <a:cs typeface="Arial" panose="020B0604020202020204" pitchFamily="34" charset="0"/>
              </a:rPr>
              <a:t>. Nottingham: Good Things Foundation.</a:t>
            </a:r>
          </a:p>
          <a:p>
            <a:pPr marL="171450" indent="-171450">
              <a:lnSpc>
                <a:spcPct val="150000"/>
              </a:lnSpc>
              <a:buFont typeface="Arial" panose="020B0604020202020204" pitchFamily="34" charset="0"/>
              <a:buChar char="•"/>
            </a:pPr>
            <a:r>
              <a:rPr lang="en-GB" sz="1000" b="1" dirty="0">
                <a:latin typeface="Arial" panose="020B0604020202020204" pitchFamily="34" charset="0"/>
                <a:cs typeface="Arial" panose="020B0604020202020204" pitchFamily="34" charset="0"/>
              </a:rPr>
              <a:t>HealthRight Kenya (n.d.) Managing Stress Image. Available at: </a:t>
            </a:r>
            <a:r>
              <a:rPr lang="en-GB" sz="1000" b="1" dirty="0">
                <a:latin typeface="Arial" panose="020B0604020202020204" pitchFamily="34" charset="0"/>
                <a:cs typeface="Arial" panose="020B0604020202020204" pitchFamily="34" charset="0"/>
                <a:hlinkClick r:id="rId4"/>
              </a:rPr>
              <a:t>https://eee.healthright.or.ke/</a:t>
            </a:r>
            <a:r>
              <a:rPr lang="en-GB" sz="1000" b="1" dirty="0">
                <a:latin typeface="Arial" panose="020B0604020202020204" pitchFamily="34" charset="0"/>
                <a:cs typeface="Arial" panose="020B0604020202020204" pitchFamily="34" charset="0"/>
              </a:rPr>
              <a:t> (Accessed: 18 June 2026). </a:t>
            </a:r>
          </a:p>
          <a:p>
            <a:pPr marL="171450" indent="-171450">
              <a:lnSpc>
                <a:spcPct val="150000"/>
              </a:lnSpc>
              <a:buFont typeface="Arial" panose="020B0604020202020204" pitchFamily="34" charset="0"/>
              <a:buChar char="•"/>
            </a:pPr>
            <a:r>
              <a:rPr lang="en-GB" sz="1000" b="1" dirty="0">
                <a:latin typeface="Arial" panose="020B0604020202020204" pitchFamily="34" charset="0"/>
                <a:cs typeface="Arial" panose="020B0604020202020204" pitchFamily="34" charset="0"/>
              </a:rPr>
              <a:t>Kaner, E. </a:t>
            </a:r>
            <a:r>
              <a:rPr lang="en-GB" sz="1000" b="1" i="1" dirty="0">
                <a:latin typeface="Arial" panose="020B0604020202020204" pitchFamily="34" charset="0"/>
                <a:cs typeface="Arial" panose="020B0604020202020204" pitchFamily="34" charset="0"/>
              </a:rPr>
              <a:t>et al. </a:t>
            </a:r>
            <a:r>
              <a:rPr lang="en-GB" sz="1000" b="1" dirty="0">
                <a:latin typeface="Arial" panose="020B0604020202020204" pitchFamily="34" charset="0"/>
                <a:cs typeface="Arial" panose="020B0604020202020204" pitchFamily="34" charset="0"/>
              </a:rPr>
              <a:t>(2022) </a:t>
            </a:r>
            <a:r>
              <a:rPr lang="en-GB" sz="1000" b="1" i="1" dirty="0">
                <a:latin typeface="Arial" panose="020B0604020202020204" pitchFamily="34" charset="0"/>
                <a:cs typeface="Arial" panose="020B0604020202020204" pitchFamily="34" charset="0"/>
              </a:rPr>
              <a:t>'Alcohol brief interventions in primary care: an updated systematic review</a:t>
            </a:r>
            <a:r>
              <a:rPr lang="en-GB" sz="1000" b="1" dirty="0">
                <a:latin typeface="Arial" panose="020B0604020202020204" pitchFamily="34" charset="0"/>
                <a:cs typeface="Arial" panose="020B0604020202020204" pitchFamily="34" charset="0"/>
              </a:rPr>
              <a:t>', </a:t>
            </a:r>
            <a:r>
              <a:rPr lang="en-GB" sz="1000" b="1" i="1" dirty="0">
                <a:latin typeface="Arial" panose="020B0604020202020204" pitchFamily="34" charset="0"/>
                <a:cs typeface="Arial" panose="020B0604020202020204" pitchFamily="34" charset="0"/>
              </a:rPr>
              <a:t>BMJ Open</a:t>
            </a:r>
            <a:r>
              <a:rPr lang="en-GB" sz="1000" b="1" dirty="0">
                <a:latin typeface="Arial" panose="020B0604020202020204" pitchFamily="34" charset="0"/>
                <a:cs typeface="Arial" panose="020B0604020202020204" pitchFamily="34" charset="0"/>
              </a:rPr>
              <a:t>, 12(4), e058218.</a:t>
            </a:r>
          </a:p>
          <a:p>
            <a:pPr marL="171450" indent="-171450">
              <a:lnSpc>
                <a:spcPct val="150000"/>
              </a:lnSpc>
              <a:buFont typeface="Arial" panose="020B0604020202020204" pitchFamily="34" charset="0"/>
              <a:buChar char="•"/>
            </a:pPr>
            <a:r>
              <a:rPr lang="en-GB" sz="1000" b="1" dirty="0">
                <a:latin typeface="Arial" panose="020B0604020202020204" pitchFamily="34" charset="0"/>
                <a:cs typeface="Arial" panose="020B0604020202020204" pitchFamily="34" charset="0"/>
              </a:rPr>
              <a:t>King's Fund (2022) The Health of People in England: Key Trends. London: King's Fund.</a:t>
            </a:r>
          </a:p>
          <a:p>
            <a:pPr marL="171450" indent="-171450">
              <a:lnSpc>
                <a:spcPct val="150000"/>
              </a:lnSpc>
              <a:buFont typeface="Arial" panose="020B0604020202020204" pitchFamily="34" charset="0"/>
              <a:buChar char="•"/>
            </a:pPr>
            <a:r>
              <a:rPr lang="en-GB" sz="1000" b="1" dirty="0">
                <a:latin typeface="Arial" panose="020B0604020202020204" pitchFamily="34" charset="0"/>
                <a:cs typeface="Arial" panose="020B0604020202020204" pitchFamily="34" charset="0"/>
              </a:rPr>
              <a:t>Marmot, M. (2020) </a:t>
            </a:r>
            <a:r>
              <a:rPr lang="en-GB" sz="1000" b="1" i="1" dirty="0">
                <a:latin typeface="Arial" panose="020B0604020202020204" pitchFamily="34" charset="0"/>
                <a:cs typeface="Arial" panose="020B0604020202020204" pitchFamily="34" charset="0"/>
              </a:rPr>
              <a:t>Health Equity in England: The Marmot Review 10 Years On</a:t>
            </a:r>
            <a:r>
              <a:rPr lang="en-GB" sz="1000" b="1" dirty="0">
                <a:latin typeface="Arial" panose="020B0604020202020204" pitchFamily="34" charset="0"/>
                <a:cs typeface="Arial" panose="020B0604020202020204" pitchFamily="34" charset="0"/>
              </a:rPr>
              <a:t>. London: Institute of Health Equity.</a:t>
            </a:r>
          </a:p>
          <a:p>
            <a:pPr marL="171450" indent="-171450">
              <a:lnSpc>
                <a:spcPct val="150000"/>
              </a:lnSpc>
              <a:buFont typeface="Arial" panose="020B0604020202020204" pitchFamily="34" charset="0"/>
              <a:buChar char="•"/>
            </a:pPr>
            <a:r>
              <a:rPr lang="en-GB" sz="1000" b="1" dirty="0">
                <a:latin typeface="Arial" panose="020B0604020202020204" pitchFamily="34" charset="0"/>
                <a:cs typeface="Arial" panose="020B0604020202020204" pitchFamily="34" charset="0"/>
              </a:rPr>
              <a:t>Mind (2023) </a:t>
            </a:r>
            <a:r>
              <a:rPr lang="en-GB" sz="1000" b="1" i="1" dirty="0">
                <a:latin typeface="Arial" panose="020B0604020202020204" pitchFamily="34" charset="0"/>
                <a:cs typeface="Arial" panose="020B0604020202020204" pitchFamily="34" charset="0"/>
              </a:rPr>
              <a:t>Mental health statistics: mental health and money</a:t>
            </a:r>
            <a:r>
              <a:rPr lang="en-GB" sz="1000" b="1" dirty="0">
                <a:latin typeface="Arial" panose="020B0604020202020204" pitchFamily="34" charset="0"/>
                <a:cs typeface="Arial" panose="020B0604020202020204" pitchFamily="34" charset="0"/>
              </a:rPr>
              <a:t>. Available at: </a:t>
            </a:r>
            <a:r>
              <a:rPr lang="en-GB" sz="1000" b="1" dirty="0">
                <a:latin typeface="Arial" panose="020B0604020202020204" pitchFamily="34" charset="0"/>
                <a:cs typeface="Arial" panose="020B0604020202020204" pitchFamily="34" charset="0"/>
                <a:hlinkClick r:id="rId5"/>
              </a:rPr>
              <a:t>https://www.mind.org.uk</a:t>
            </a:r>
            <a:r>
              <a:rPr lang="en-GB" sz="1000" b="1" dirty="0">
                <a:latin typeface="Arial" panose="020B0604020202020204" pitchFamily="34" charset="0"/>
                <a:cs typeface="Arial" panose="020B0604020202020204" pitchFamily="34" charset="0"/>
              </a:rPr>
              <a:t> (Accessed: 13 June 2026).</a:t>
            </a:r>
          </a:p>
          <a:p>
            <a:pPr marL="171450" indent="-171450">
              <a:lnSpc>
                <a:spcPct val="150000"/>
              </a:lnSpc>
              <a:buFont typeface="Arial" panose="020B0604020202020204" pitchFamily="34" charset="0"/>
              <a:buChar char="•"/>
            </a:pPr>
            <a:r>
              <a:rPr lang="en-GB" sz="1000" b="1" dirty="0">
                <a:latin typeface="Arial" panose="020B0604020202020204" pitchFamily="34" charset="0"/>
                <a:cs typeface="Arial" panose="020B0604020202020204" pitchFamily="34" charset="0"/>
              </a:rPr>
              <a:t>Mulia, N. and Karriker-Jaffe, K.J. (2022) </a:t>
            </a:r>
            <a:r>
              <a:rPr lang="en-GB" sz="1000" b="1" i="1" dirty="0">
                <a:latin typeface="Arial" panose="020B0604020202020204" pitchFamily="34" charset="0"/>
                <a:cs typeface="Arial" panose="020B0604020202020204" pitchFamily="34" charset="0"/>
              </a:rPr>
              <a:t>'Socioeconomic disparities in alcohol use and alcohol use disorder</a:t>
            </a:r>
            <a:r>
              <a:rPr lang="en-GB" sz="1000" b="1" dirty="0">
                <a:latin typeface="Arial" panose="020B0604020202020204" pitchFamily="34" charset="0"/>
                <a:cs typeface="Arial" panose="020B0604020202020204" pitchFamily="34" charset="0"/>
              </a:rPr>
              <a:t>', </a:t>
            </a:r>
            <a:r>
              <a:rPr lang="en-GB" sz="1000" b="1" i="1" dirty="0">
                <a:latin typeface="Arial" panose="020B0604020202020204" pitchFamily="34" charset="0"/>
                <a:cs typeface="Arial" panose="020B0604020202020204" pitchFamily="34" charset="0"/>
              </a:rPr>
              <a:t>Alcohol Research: Current Reviews</a:t>
            </a:r>
            <a:r>
              <a:rPr lang="en-GB" sz="1000" b="1" dirty="0">
                <a:latin typeface="Arial" panose="020B0604020202020204" pitchFamily="34" charset="0"/>
                <a:cs typeface="Arial" panose="020B0604020202020204" pitchFamily="34" charset="0"/>
              </a:rPr>
              <a:t>, 42(1), pp. 1–14.</a:t>
            </a:r>
          </a:p>
          <a:p>
            <a:pPr marL="171450" indent="-171450">
              <a:lnSpc>
                <a:spcPct val="150000"/>
              </a:lnSpc>
              <a:buFont typeface="Arial" panose="020B0604020202020204" pitchFamily="34" charset="0"/>
              <a:buChar char="•"/>
            </a:pPr>
            <a:r>
              <a:rPr lang="en-GB" sz="1000" b="1" dirty="0">
                <a:latin typeface="Arial" panose="020B0604020202020204" pitchFamily="34" charset="0"/>
                <a:cs typeface="Arial" panose="020B0604020202020204" pitchFamily="34" charset="0"/>
              </a:rPr>
              <a:t>NHS England (2022) </a:t>
            </a:r>
            <a:r>
              <a:rPr lang="en-GB" sz="1000" b="1" i="1" dirty="0">
                <a:latin typeface="Arial" panose="020B0604020202020204" pitchFamily="34" charset="0"/>
                <a:cs typeface="Arial" panose="020B0604020202020204" pitchFamily="34" charset="0"/>
              </a:rPr>
              <a:t>Delivery Plan for Recovering Access to Primary Care</a:t>
            </a:r>
            <a:r>
              <a:rPr lang="en-GB" sz="1000" b="1" dirty="0">
                <a:latin typeface="Arial" panose="020B0604020202020204" pitchFamily="34" charset="0"/>
                <a:cs typeface="Arial" panose="020B0604020202020204" pitchFamily="34" charset="0"/>
              </a:rPr>
              <a:t>. London: NHS England.</a:t>
            </a:r>
          </a:p>
          <a:p>
            <a:pPr marL="171450" indent="-171450">
              <a:lnSpc>
                <a:spcPct val="150000"/>
              </a:lnSpc>
              <a:buFont typeface="Arial" panose="020B0604020202020204" pitchFamily="34" charset="0"/>
              <a:buChar char="•"/>
            </a:pPr>
            <a:r>
              <a:rPr lang="en-GB" sz="1000" b="1" dirty="0">
                <a:latin typeface="Arial" panose="020B0604020202020204" pitchFamily="34" charset="0"/>
                <a:cs typeface="Arial" panose="020B0604020202020204" pitchFamily="34" charset="0"/>
              </a:rPr>
              <a:t>ONS (2022) Health state life expectancies, UK: 2018 to 2020. Newport: Office for National Statistics.</a:t>
            </a:r>
          </a:p>
          <a:p>
            <a:pPr marL="171450" indent="-171450">
              <a:lnSpc>
                <a:spcPct val="150000"/>
              </a:lnSpc>
              <a:buFont typeface="Arial" panose="020B0604020202020204" pitchFamily="34" charset="0"/>
              <a:buChar char="•"/>
            </a:pPr>
            <a:r>
              <a:rPr lang="en-GB" sz="1000" b="1" dirty="0">
                <a:latin typeface="Arial" panose="020B0604020202020204" pitchFamily="34" charset="0"/>
                <a:cs typeface="Arial" panose="020B0604020202020204" pitchFamily="34" charset="0"/>
              </a:rPr>
              <a:t>ONS (2023) </a:t>
            </a:r>
            <a:r>
              <a:rPr lang="en-GB" sz="1000" b="1" i="1" dirty="0">
                <a:latin typeface="Arial" panose="020B0604020202020204" pitchFamily="34" charset="0"/>
                <a:cs typeface="Arial" panose="020B0604020202020204" pitchFamily="34" charset="0"/>
              </a:rPr>
              <a:t>Health state life expectancies by deprivation, England: 2018–2020</a:t>
            </a:r>
            <a:r>
              <a:rPr lang="en-GB" sz="1000" b="1" dirty="0">
                <a:latin typeface="Arial" panose="020B0604020202020204" pitchFamily="34" charset="0"/>
                <a:cs typeface="Arial" panose="020B0604020202020204" pitchFamily="34" charset="0"/>
              </a:rPr>
              <a:t>. Newport: Office for National Statistics.</a:t>
            </a:r>
          </a:p>
          <a:p>
            <a:pPr marL="171450" indent="-171450">
              <a:lnSpc>
                <a:spcPct val="150000"/>
              </a:lnSpc>
              <a:buFont typeface="Arial" panose="020B0604020202020204" pitchFamily="34" charset="0"/>
              <a:buChar char="•"/>
            </a:pPr>
            <a:r>
              <a:rPr lang="en-GB" sz="1000" b="1" dirty="0">
                <a:latin typeface="Arial" panose="020B0604020202020204" pitchFamily="34" charset="0"/>
                <a:cs typeface="Arial" panose="020B0604020202020204" pitchFamily="34" charset="0"/>
              </a:rPr>
              <a:t>Public Health England (2021) </a:t>
            </a:r>
            <a:r>
              <a:rPr lang="en-GB" sz="1000" b="1" i="1" dirty="0">
                <a:latin typeface="Arial" panose="020B0604020202020204" pitchFamily="34" charset="0"/>
                <a:cs typeface="Arial" panose="020B0604020202020204" pitchFamily="34" charset="0"/>
              </a:rPr>
              <a:t>Disparities in the risk and outcomes of COVID-19: second review</a:t>
            </a:r>
            <a:r>
              <a:rPr lang="en-GB" sz="1000" b="1" dirty="0">
                <a:latin typeface="Arial" panose="020B0604020202020204" pitchFamily="34" charset="0"/>
                <a:cs typeface="Arial" panose="020B0604020202020204" pitchFamily="34" charset="0"/>
              </a:rPr>
              <a:t>. London: PHE.</a:t>
            </a:r>
          </a:p>
          <a:p>
            <a:pPr marL="171450" indent="-171450">
              <a:lnSpc>
                <a:spcPct val="150000"/>
              </a:lnSpc>
              <a:buFont typeface="Arial" panose="020B0604020202020204" pitchFamily="34" charset="0"/>
              <a:buChar char="•"/>
            </a:pPr>
            <a:r>
              <a:rPr lang="en-GB" sz="1000" b="1" dirty="0">
                <a:latin typeface="Arial" panose="020B0604020202020204" pitchFamily="34" charset="0"/>
                <a:cs typeface="Arial" panose="020B0604020202020204" pitchFamily="34" charset="0"/>
              </a:rPr>
              <a:t>University of Sussex (2021) </a:t>
            </a:r>
            <a:r>
              <a:rPr lang="en-GB" sz="1000" b="1" i="1" dirty="0">
                <a:latin typeface="Arial" panose="020B0604020202020204" pitchFamily="34" charset="0"/>
                <a:cs typeface="Arial" panose="020B0604020202020204" pitchFamily="34" charset="0"/>
              </a:rPr>
              <a:t>Dry January: health benefits and behaviour change six months on</a:t>
            </a:r>
            <a:r>
              <a:rPr lang="en-GB" sz="1000" b="1" dirty="0">
                <a:latin typeface="Arial" panose="020B0604020202020204" pitchFamily="34" charset="0"/>
                <a:cs typeface="Arial" panose="020B0604020202020204" pitchFamily="34" charset="0"/>
              </a:rPr>
              <a:t>. Brighton: University of Sussex.</a:t>
            </a:r>
          </a:p>
          <a:p>
            <a:pPr marL="171450" indent="-171450">
              <a:lnSpc>
                <a:spcPct val="150000"/>
              </a:lnSpc>
              <a:buFont typeface="Arial" panose="020B0604020202020204" pitchFamily="34" charset="0"/>
              <a:buChar char="•"/>
            </a:pPr>
            <a:r>
              <a:rPr lang="en-GB" sz="1000" b="1" dirty="0">
                <a:latin typeface="Arial" panose="020B0604020202020204" pitchFamily="34" charset="0"/>
                <a:cs typeface="Arial" panose="020B0604020202020204" pitchFamily="34" charset="0"/>
              </a:rPr>
              <a:t>Williams, D.R. and Etkins, O.S. (2021) </a:t>
            </a:r>
            <a:r>
              <a:rPr lang="en-GB" sz="1000" b="1" i="1" dirty="0">
                <a:latin typeface="Arial" panose="020B0604020202020204" pitchFamily="34" charset="0"/>
                <a:cs typeface="Arial" panose="020B0604020202020204" pitchFamily="34" charset="0"/>
              </a:rPr>
              <a:t>'Racism and mental health', World Psychiatry</a:t>
            </a:r>
            <a:r>
              <a:rPr lang="en-GB" sz="1000" b="1" dirty="0">
                <a:latin typeface="Arial" panose="020B0604020202020204" pitchFamily="34" charset="0"/>
                <a:cs typeface="Arial" panose="020B0604020202020204" pitchFamily="34" charset="0"/>
              </a:rPr>
              <a:t>, 20(2), pp. 194–195.</a:t>
            </a:r>
          </a:p>
          <a:p>
            <a:pPr marL="171450" indent="-171450">
              <a:lnSpc>
                <a:spcPct val="150000"/>
              </a:lnSpc>
              <a:buFont typeface="Arial" panose="020B0604020202020204" pitchFamily="34" charset="0"/>
              <a:buChar char="•"/>
            </a:pPr>
            <a:r>
              <a:rPr lang="en-GB" sz="1000" b="1" dirty="0">
                <a:latin typeface="Arial" panose="020B0604020202020204" pitchFamily="34" charset="0"/>
                <a:cs typeface="Arial" panose="020B0604020202020204" pitchFamily="34" charset="0"/>
              </a:rPr>
              <a:t>World Health Organisation (2021) </a:t>
            </a:r>
            <a:r>
              <a:rPr lang="en-GB" sz="1000" b="1" i="1" dirty="0">
                <a:latin typeface="Arial" panose="020B0604020202020204" pitchFamily="34" charset="0"/>
                <a:cs typeface="Arial" panose="020B0604020202020204" pitchFamily="34" charset="0"/>
              </a:rPr>
              <a:t>Health in All Policies: training manual</a:t>
            </a:r>
            <a:r>
              <a:rPr lang="en-GB" sz="1000" b="1" dirty="0">
                <a:latin typeface="Arial" panose="020B0604020202020204" pitchFamily="34" charset="0"/>
                <a:cs typeface="Arial" panose="020B0604020202020204" pitchFamily="34" charset="0"/>
              </a:rPr>
              <a:t>. Geneva: WHO</a:t>
            </a:r>
            <a:r>
              <a:rPr lang="en-GB" sz="1200" b="1" dirty="0">
                <a:latin typeface="Arial" panose="020B0604020202020204" pitchFamily="34" charset="0"/>
                <a:cs typeface="Arial" panose="020B0604020202020204" pitchFamily="34" charset="0"/>
              </a:rPr>
              <a:t>.</a:t>
            </a:r>
          </a:p>
          <a:p>
            <a:pPr>
              <a:lnSpc>
                <a:spcPct val="150000"/>
              </a:lnSpc>
            </a:pPr>
            <a:endParaRPr lang="en-GB" sz="1200" dirty="0"/>
          </a:p>
          <a:p>
            <a:pPr marL="0" indent="0">
              <a:buNone/>
            </a:pPr>
            <a:endParaRPr lang="en-US" sz="95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647</TotalTime>
  <Words>2873</Words>
  <Application>Microsoft Office PowerPoint</Application>
  <PresentationFormat>On-screen Show (16:9)</PresentationFormat>
  <Paragraphs>277</Paragraphs>
  <Slides>15</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Cambria</vt:lpstr>
      <vt:lpstr>Tw Cen MT</vt:lpstr>
      <vt:lpstr>Tw Cen MT Condensed</vt:lpstr>
      <vt:lpstr>Wingdings 3</vt:lpstr>
      <vt:lpstr>Integral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BMHP6030 Health, Wellbeing and Sustainable Development</dc:title>
  <dc:subject>PptxGenJS Presentation</dc:subject>
  <dc:creator>HP</dc:creator>
  <cp:lastModifiedBy>Naznin Mahmood (2215438)</cp:lastModifiedBy>
  <cp:revision>9</cp:revision>
  <dcterms:created xsi:type="dcterms:W3CDTF">2026-06-13T13:26:00Z</dcterms:created>
  <dcterms:modified xsi:type="dcterms:W3CDTF">2026-06-21T09:27:25Z</dcterms:modified>
</cp:coreProperties>
</file>