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62" r:id="rId3"/>
    <p:sldId id="263" r:id="rId4"/>
    <p:sldId id="264" r:id="rId5"/>
    <p:sldId id="267" r:id="rId6"/>
    <p:sldId id="268" r:id="rId7"/>
    <p:sldId id="259" r:id="rId8"/>
    <p:sldId id="257" r:id="rId9"/>
    <p:sldId id="258" r:id="rId10"/>
    <p:sldId id="261" r:id="rId11"/>
    <p:sldId id="265" r:id="rId12"/>
    <p:sldId id="270" r:id="rId13"/>
    <p:sldId id="266" r:id="rId14"/>
    <p:sldId id="269" r:id="rId1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930" y="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15/01/2018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1CB600-1DA1-40AB-B263-7F5E366C3CBA}" type="datetimeFigureOut">
              <a:rPr lang="en-GB" smtClean="0"/>
              <a:t>15/01/2018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4356D6-417B-4E2C-82E1-B29DCF9DA8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688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Introduce the session – it covers statutory requirements and employment law, with an introduction to conflict in the </a:t>
            </a:r>
            <a:r>
              <a:rPr lang="en-GB" smtClean="0"/>
              <a:t>workplace and disciplinary</a:t>
            </a:r>
            <a:r>
              <a:rPr lang="en-GB" baseline="0" smtClean="0"/>
              <a:t> </a:t>
            </a:r>
            <a:r>
              <a:rPr lang="en-GB" baseline="0" dirty="0" smtClean="0"/>
              <a:t>procedures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356D6-417B-4E2C-82E1-B29DCF9DA8B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2490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Students to consider this from both perspectives: the employees and the employers (i.e. the leader). If the leader is a </a:t>
            </a:r>
            <a:r>
              <a:rPr lang="en-GB" altLang="en-US" b="1" dirty="0" smtClean="0"/>
              <a:t>task master</a:t>
            </a:r>
            <a:r>
              <a:rPr lang="en-GB" altLang="en-US" dirty="0" smtClean="0"/>
              <a:t> they may only focus on the job, at the expense of staff relationships/morale (the quality of life at work). Whereas the </a:t>
            </a:r>
            <a:r>
              <a:rPr lang="en-GB" altLang="en-US" b="1" dirty="0" smtClean="0"/>
              <a:t>motivator </a:t>
            </a:r>
            <a:r>
              <a:rPr lang="en-GB" altLang="en-US" dirty="0" smtClean="0"/>
              <a:t>(</a:t>
            </a:r>
            <a:r>
              <a:rPr lang="en-GB" altLang="en-US" dirty="0" err="1" smtClean="0"/>
              <a:t>Neugebauer</a:t>
            </a:r>
            <a:r>
              <a:rPr lang="en-GB" altLang="en-US" dirty="0" smtClean="0"/>
              <a:t>, 1985) emphasises both. </a:t>
            </a:r>
            <a:r>
              <a:rPr lang="en-GB" altLang="en-US" b="1" dirty="0" smtClean="0"/>
              <a:t>Whatever the leadership style, they must heed employment law and keep up to date with changes </a:t>
            </a:r>
            <a:r>
              <a:rPr lang="en-GB" altLang="en-US" dirty="0" err="1" smtClean="0"/>
              <a:t>eg</a:t>
            </a:r>
            <a:r>
              <a:rPr lang="en-GB" altLang="en-US" dirty="0" smtClean="0"/>
              <a:t> minimum wage, flexible working, paternity leave, pension contributions, retirement age, rights of part time staff. If you feel a post is not suited to someone with a disability, record the reasons.</a:t>
            </a:r>
          </a:p>
          <a:p>
            <a:r>
              <a:rPr lang="en-GB" altLang="en-US" dirty="0" smtClean="0"/>
              <a:t>Staff to advise students to access the ACAS website for the ‘managing conflict at work’ booklet. Also the Care Council for Wales booklet ‘Employee Rights and responsibilities’. Note: in schools there will be a governor responsible for disciplinary issues. CSSIW and ESTYN will look at </a:t>
            </a:r>
            <a:r>
              <a:rPr lang="en-GB" altLang="en-US" b="1" dirty="0" smtClean="0"/>
              <a:t>staff turnover </a:t>
            </a:r>
            <a:r>
              <a:rPr lang="en-GB" altLang="en-US" dirty="0" smtClean="0"/>
              <a:t>– if this is high it can indicate poor pay/conditions/leadership. They could look at staff absences, supervision and appraisal documents.</a:t>
            </a:r>
          </a:p>
          <a:p>
            <a:endParaRPr lang="en-GB" altLang="en-US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356D6-417B-4E2C-82E1-B29DCF9DA8B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150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dirty="0" smtClean="0"/>
              <a:t>Employers must carry out a risk assessment for pregnant staff - discuss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 smtClean="0"/>
              <a:t>Employees entitled to paid time off for antenatal appointments including relaxation classes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 smtClean="0"/>
              <a:t>Entitlement to time off if child ill (see ACAS for details)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 smtClean="0"/>
              <a:t>Paternity: need to keep abreast of changes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356D6-417B-4E2C-82E1-B29DCF9DA8B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865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Contract should be clear and concise for all to understand. Employment Rights Act (students to investigate).</a:t>
            </a:r>
          </a:p>
          <a:p>
            <a:pPr eaLnBrk="1" hangingPunct="1"/>
            <a:endParaRPr lang="en-US" altLang="en-US" dirty="0" smtClean="0"/>
          </a:p>
          <a:p>
            <a:pPr eaLnBrk="1" hangingPunct="1"/>
            <a:r>
              <a:rPr lang="en-US" altLang="en-US" dirty="0" smtClean="0"/>
              <a:t>An employee could be taken on for a ‘permanent’ job but on </a:t>
            </a:r>
            <a:r>
              <a:rPr lang="en-US" altLang="en-US" dirty="0" err="1" smtClean="0"/>
              <a:t>eg</a:t>
            </a:r>
            <a:r>
              <a:rPr lang="en-US" altLang="en-US" dirty="0" smtClean="0"/>
              <a:t> a 3 month probationary period. If this is failed then a further 3 months could be given (if at the end still not suitable, could be asked to leave).</a:t>
            </a:r>
          </a:p>
          <a:p>
            <a:pPr eaLnBrk="1" hangingPunct="1"/>
            <a:endParaRPr lang="en-US" altLang="en-US" dirty="0" smtClean="0"/>
          </a:p>
          <a:p>
            <a:pPr eaLnBrk="1" hangingPunct="1"/>
            <a:r>
              <a:rPr lang="en-US" altLang="en-US" dirty="0" smtClean="0"/>
              <a:t>Discuss grievance – what does it mean? How does the system work?</a:t>
            </a:r>
          </a:p>
          <a:p>
            <a:pPr eaLnBrk="1" hangingPunct="1"/>
            <a:r>
              <a:rPr lang="en-US" altLang="en-US" dirty="0" smtClean="0"/>
              <a:t>Other content would be specific to the job </a:t>
            </a:r>
            <a:r>
              <a:rPr lang="en-US" altLang="en-US" dirty="0" err="1" smtClean="0"/>
              <a:t>eg</a:t>
            </a:r>
            <a:r>
              <a:rPr lang="en-US" altLang="en-US" dirty="0" smtClean="0"/>
              <a:t> if a driving </a:t>
            </a:r>
            <a:r>
              <a:rPr lang="en-US" altLang="en-US" dirty="0" err="1" smtClean="0"/>
              <a:t>licence</a:t>
            </a:r>
            <a:r>
              <a:rPr lang="en-US" altLang="en-US" dirty="0" smtClean="0"/>
              <a:t> needed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356D6-417B-4E2C-82E1-B29DCF9DA8B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411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The level of DBS disclosure (enhanced) must be stated on the job description. </a:t>
            </a:r>
          </a:p>
          <a:p>
            <a:pPr eaLnBrk="1" hangingPunct="1"/>
            <a:r>
              <a:rPr lang="en-US" altLang="en-US" dirty="0" smtClean="0"/>
              <a:t>Notice periods depend on length of service. </a:t>
            </a:r>
            <a:r>
              <a:rPr lang="en-GB" altLang="en-US" sz="1200" dirty="0" smtClean="0">
                <a:latin typeface="Calibri" pitchFamily="34" charset="0"/>
              </a:rPr>
              <a:t>National minimum wage enquiries:0845 6000 678</a:t>
            </a:r>
          </a:p>
          <a:p>
            <a:pPr eaLnBrk="1" hangingPunct="1"/>
            <a:r>
              <a:rPr lang="en-GB" altLang="en-US" sz="1200" dirty="0" smtClean="0">
                <a:latin typeface="Calibri" pitchFamily="34" charset="0"/>
              </a:rPr>
              <a:t>Info on Statutory Sick Pay: </a:t>
            </a:r>
            <a:r>
              <a:rPr lang="en-GB" altLang="en-US" sz="1200" dirty="0" err="1" smtClean="0">
                <a:latin typeface="Calibri" pitchFamily="34" charset="0"/>
              </a:rPr>
              <a:t>Dept</a:t>
            </a:r>
            <a:r>
              <a:rPr lang="en-GB" altLang="en-US" sz="1200" dirty="0" smtClean="0">
                <a:latin typeface="Calibri" pitchFamily="34" charset="0"/>
              </a:rPr>
              <a:t> of Social Security Office.</a:t>
            </a:r>
          </a:p>
          <a:p>
            <a:pPr eaLnBrk="1" hangingPunct="1"/>
            <a:r>
              <a:rPr lang="en-GB" altLang="en-US" sz="1200" dirty="0" err="1" smtClean="0">
                <a:latin typeface="Calibri" pitchFamily="34" charset="0"/>
              </a:rPr>
              <a:t>Ymholiadau</a:t>
            </a:r>
            <a:r>
              <a:rPr lang="en-GB" altLang="en-US" sz="1200" dirty="0" smtClean="0">
                <a:latin typeface="Calibri" pitchFamily="34" charset="0"/>
              </a:rPr>
              <a:t> am </a:t>
            </a:r>
            <a:r>
              <a:rPr lang="en-GB" altLang="en-US" sz="1200" dirty="0" err="1" smtClean="0">
                <a:latin typeface="Calibri" pitchFamily="34" charset="0"/>
              </a:rPr>
              <a:t>yr</a:t>
            </a:r>
            <a:r>
              <a:rPr lang="en-GB" altLang="en-US" sz="1200" dirty="0" smtClean="0">
                <a:latin typeface="Calibri" pitchFamily="34" charset="0"/>
              </a:rPr>
              <a:t> </a:t>
            </a:r>
            <a:r>
              <a:rPr lang="en-GB" altLang="en-US" sz="1200" dirty="0" err="1" smtClean="0">
                <a:latin typeface="Calibri" pitchFamily="34" charset="0"/>
              </a:rPr>
              <a:t>Isafswm</a:t>
            </a:r>
            <a:r>
              <a:rPr lang="en-GB" altLang="en-US" sz="1200" dirty="0" smtClean="0">
                <a:latin typeface="Calibri" pitchFamily="34" charset="0"/>
              </a:rPr>
              <a:t> </a:t>
            </a:r>
            <a:r>
              <a:rPr lang="en-GB" altLang="en-US" sz="1200" dirty="0" err="1" smtClean="0">
                <a:latin typeface="Calibri" pitchFamily="34" charset="0"/>
              </a:rPr>
              <a:t>Cyflog</a:t>
            </a:r>
            <a:r>
              <a:rPr lang="en-GB" altLang="en-US" sz="1200" dirty="0" smtClean="0">
                <a:latin typeface="Calibri" pitchFamily="34" charset="0"/>
              </a:rPr>
              <a:t> </a:t>
            </a:r>
            <a:r>
              <a:rPr lang="en-GB" altLang="en-US" sz="1200" dirty="0" err="1" smtClean="0">
                <a:latin typeface="Calibri" pitchFamily="34" charset="0"/>
              </a:rPr>
              <a:t>Cenedlaethol</a:t>
            </a:r>
            <a:r>
              <a:rPr lang="en-GB" altLang="en-US" sz="1200" dirty="0" smtClean="0">
                <a:latin typeface="Calibri" pitchFamily="34" charset="0"/>
              </a:rPr>
              <a:t> :0845 6000 678</a:t>
            </a:r>
          </a:p>
          <a:p>
            <a:pPr eaLnBrk="1" hangingPunct="1"/>
            <a:r>
              <a:rPr lang="en-GB" altLang="en-US" sz="1200" dirty="0" err="1" smtClean="0">
                <a:latin typeface="Calibri" pitchFamily="34" charset="0"/>
              </a:rPr>
              <a:t>Gwybodaeth</a:t>
            </a:r>
            <a:r>
              <a:rPr lang="en-GB" altLang="en-US" sz="1200" dirty="0" smtClean="0">
                <a:latin typeface="Calibri" pitchFamily="34" charset="0"/>
              </a:rPr>
              <a:t> am D</a:t>
            </a:r>
            <a:r>
              <a:rPr lang="en-US" altLang="en-US" sz="1200" dirty="0" smtClean="0">
                <a:latin typeface="Calibri" pitchFamily="34" charset="0"/>
                <a:cs typeface="Arial" pitchFamily="34" charset="0"/>
              </a:rPr>
              <a:t>â</a:t>
            </a:r>
            <a:r>
              <a:rPr lang="en-GB" altLang="en-US" sz="1200" dirty="0" smtClean="0">
                <a:latin typeface="Calibri" pitchFamily="34" charset="0"/>
              </a:rPr>
              <a:t>l </a:t>
            </a:r>
            <a:r>
              <a:rPr lang="en-GB" altLang="en-US" sz="1200" dirty="0" err="1" smtClean="0">
                <a:latin typeface="Calibri" pitchFamily="34" charset="0"/>
              </a:rPr>
              <a:t>Salwch</a:t>
            </a:r>
            <a:r>
              <a:rPr lang="en-GB" altLang="en-US" sz="1200" dirty="0" smtClean="0">
                <a:latin typeface="Calibri" pitchFamily="34" charset="0"/>
              </a:rPr>
              <a:t> </a:t>
            </a:r>
            <a:r>
              <a:rPr lang="en-GB" altLang="en-US" sz="1200" dirty="0" err="1" smtClean="0">
                <a:latin typeface="Calibri" pitchFamily="34" charset="0"/>
              </a:rPr>
              <a:t>Statudol</a:t>
            </a:r>
            <a:r>
              <a:rPr lang="en-GB" altLang="en-US" sz="1200" dirty="0" smtClean="0">
                <a:latin typeface="Calibri" pitchFamily="34" charset="0"/>
              </a:rPr>
              <a:t>: </a:t>
            </a:r>
            <a:r>
              <a:rPr lang="en-GB" altLang="en-US" sz="1200" dirty="0" err="1" smtClean="0">
                <a:latin typeface="Calibri" pitchFamily="34" charset="0"/>
              </a:rPr>
              <a:t>Swyddfa’r</a:t>
            </a:r>
            <a:r>
              <a:rPr lang="en-GB" altLang="en-US" sz="1200" dirty="0" smtClean="0">
                <a:latin typeface="Calibri" pitchFamily="34" charset="0"/>
              </a:rPr>
              <a:t> </a:t>
            </a:r>
            <a:r>
              <a:rPr lang="en-GB" altLang="en-US" sz="1200" dirty="0" err="1" smtClean="0">
                <a:latin typeface="Calibri" pitchFamily="34" charset="0"/>
              </a:rPr>
              <a:t>Adran</a:t>
            </a:r>
            <a:r>
              <a:rPr lang="en-GB" altLang="en-US" sz="1200" dirty="0" smtClean="0">
                <a:latin typeface="Calibri" pitchFamily="34" charset="0"/>
              </a:rPr>
              <a:t> </a:t>
            </a:r>
            <a:r>
              <a:rPr lang="en-GB" altLang="en-US" sz="1200" dirty="0" err="1" smtClean="0">
                <a:latin typeface="Calibri" pitchFamily="34" charset="0"/>
              </a:rPr>
              <a:t>Nawdd</a:t>
            </a:r>
            <a:r>
              <a:rPr lang="en-GB" altLang="en-US" sz="1200" dirty="0" smtClean="0">
                <a:latin typeface="Calibri" pitchFamily="34" charset="0"/>
              </a:rPr>
              <a:t> </a:t>
            </a:r>
            <a:r>
              <a:rPr lang="en-GB" altLang="en-US" sz="1200" dirty="0" err="1" smtClean="0">
                <a:latin typeface="Calibri" pitchFamily="34" charset="0"/>
              </a:rPr>
              <a:t>Cymdeithasol</a:t>
            </a:r>
            <a:endParaRPr lang="en-GB" altLang="en-US" sz="1200" smtClean="0">
              <a:latin typeface="Calibri" pitchFamily="34" charset="0"/>
            </a:endParaRPr>
          </a:p>
          <a:p>
            <a:pPr eaLnBrk="1" hangingPunct="1"/>
            <a:endParaRPr lang="en-US" altLang="en-US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356D6-417B-4E2C-82E1-B29DCF9DA8B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0565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en-GB" altLang="en-US" dirty="0" smtClean="0"/>
              <a:t>Need to keep up to date with CSSIW requirements </a:t>
            </a:r>
            <a:r>
              <a:rPr lang="en-GB" altLang="en-US" dirty="0" err="1" smtClean="0"/>
              <a:t>eg</a:t>
            </a:r>
            <a:r>
              <a:rPr lang="en-GB" altLang="en-US" dirty="0" smtClean="0"/>
              <a:t> fit person/fit premises/how often a fire drill should be practised and recorded (</a:t>
            </a:r>
            <a:r>
              <a:rPr lang="en-GB" altLang="en-US" b="1" dirty="0" smtClean="0"/>
              <a:t>Task:</a:t>
            </a:r>
            <a:r>
              <a:rPr lang="en-GB" altLang="en-US" dirty="0" smtClean="0"/>
              <a:t> students to list good practice in fire drills </a:t>
            </a:r>
            <a:r>
              <a:rPr lang="en-GB" altLang="en-US" dirty="0" err="1" smtClean="0"/>
              <a:t>eg</a:t>
            </a:r>
            <a:r>
              <a:rPr lang="en-GB" altLang="en-US" dirty="0" smtClean="0"/>
              <a:t> in a childcare setting. Example answers: regular drills, on different days of week/different times of day (so </a:t>
            </a:r>
            <a:r>
              <a:rPr lang="en-GB" altLang="en-US" dirty="0" err="1" smtClean="0"/>
              <a:t>eg</a:t>
            </a:r>
            <a:r>
              <a:rPr lang="en-GB" altLang="en-US" dirty="0" smtClean="0"/>
              <a:t> the child who only attends on Mondays is present); if a new member of staff arrives should have a fire drill soon after (in first week?); staff to calmly, swiftly, confidently yet reassuringly evacuate children (discuss an evacuation cot for babies); record info </a:t>
            </a:r>
            <a:r>
              <a:rPr lang="en-GB" altLang="en-US" dirty="0" err="1" smtClean="0"/>
              <a:t>eg</a:t>
            </a:r>
            <a:r>
              <a:rPr lang="en-GB" altLang="en-US" dirty="0" smtClean="0"/>
              <a:t> time it to took to evacuate, whether the person responsible for carrying the children’s registration details and mobile phone remembered their role; review procedures, did children know where to go/what to do? Could improvements be made?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dirty="0" smtClean="0"/>
              <a:t>Umbrella bodies </a:t>
            </a:r>
            <a:r>
              <a:rPr lang="en-GB" altLang="en-US" dirty="0" err="1" smtClean="0"/>
              <a:t>eg</a:t>
            </a:r>
            <a:r>
              <a:rPr lang="en-GB" altLang="en-US" dirty="0" smtClean="0"/>
              <a:t> NDNA can keep members updated. Awareness needed regarding children/families from other cultures: failure to recognise and respond to a child’s religious, racial, cultural needs could mean that CSSIW could cancel your registration </a:t>
            </a:r>
            <a:r>
              <a:rPr lang="en-GB" altLang="en-US" dirty="0" err="1" smtClean="0"/>
              <a:t>eg</a:t>
            </a:r>
            <a:r>
              <a:rPr lang="en-GB" altLang="en-US" dirty="0" smtClean="0"/>
              <a:t> making sure dietary needs are met. Discuss the long process in setting up a childcare business: Knowing requirements of the ‘fit person/fit premises’ requirements. </a:t>
            </a:r>
            <a:r>
              <a:rPr lang="en-GB" altLang="en-US" b="1" dirty="0" smtClean="0"/>
              <a:t>Task: </a:t>
            </a:r>
            <a:r>
              <a:rPr lang="en-GB" altLang="en-US" dirty="0" smtClean="0"/>
              <a:t>students in pairs to list the type of </a:t>
            </a:r>
            <a:r>
              <a:rPr lang="en-GB" altLang="en-US" b="1" dirty="0" smtClean="0"/>
              <a:t>a)</a:t>
            </a:r>
            <a:r>
              <a:rPr lang="en-GB" altLang="en-US" dirty="0" smtClean="0"/>
              <a:t> fit person requirements: example answers: medical history (physical and mental), employment record (ask students why need to check for gaps?); financial stability (discuss why </a:t>
            </a:r>
            <a:r>
              <a:rPr lang="en-GB" altLang="en-US" dirty="0" err="1" smtClean="0"/>
              <a:t>eg</a:t>
            </a:r>
            <a:r>
              <a:rPr lang="en-GB" altLang="en-US" dirty="0" smtClean="0"/>
              <a:t> if the place has to close, effects on families); business plans (discuss why </a:t>
            </a:r>
            <a:r>
              <a:rPr lang="en-GB" altLang="en-US" dirty="0" err="1" smtClean="0"/>
              <a:t>eg</a:t>
            </a:r>
            <a:r>
              <a:rPr lang="en-GB" altLang="en-US" dirty="0" smtClean="0"/>
              <a:t> effects on employees and families); </a:t>
            </a:r>
            <a:r>
              <a:rPr lang="en-GB" altLang="en-US" b="1" dirty="0" smtClean="0"/>
              <a:t>b)  </a:t>
            </a:r>
            <a:r>
              <a:rPr lang="en-GB" altLang="en-US" dirty="0" smtClean="0"/>
              <a:t>‘fit premises’ requirements. Example answers: fire regulations and equipment (inspected by fire service); safety glass; hygiene requirements </a:t>
            </a:r>
            <a:r>
              <a:rPr lang="en-GB" altLang="en-US" dirty="0" err="1" smtClean="0"/>
              <a:t>eg</a:t>
            </a:r>
            <a:r>
              <a:rPr lang="en-GB" altLang="en-US" dirty="0" smtClean="0"/>
              <a:t> 3 sinks in kitchen: inspected by Environmental health officer to ensure health  and safety of all who use the premises </a:t>
            </a:r>
            <a:r>
              <a:rPr lang="en-GB" altLang="en-US" dirty="0" err="1" smtClean="0"/>
              <a:t>eg</a:t>
            </a:r>
            <a:r>
              <a:rPr lang="en-GB" altLang="en-US" dirty="0" smtClean="0"/>
              <a:t> RIDDOR requirements – safe storage </a:t>
            </a:r>
            <a:r>
              <a:rPr lang="en-GB" altLang="en-US" dirty="0" err="1" smtClean="0"/>
              <a:t>etc</a:t>
            </a:r>
            <a:r>
              <a:rPr lang="en-GB" altLang="en-US" dirty="0" smtClean="0"/>
              <a:t> of substances; recording any accidents and near-misses; hygiene in food use </a:t>
            </a:r>
            <a:r>
              <a:rPr lang="en-GB" altLang="en-US" dirty="0" err="1" smtClean="0"/>
              <a:t>eg</a:t>
            </a:r>
            <a:r>
              <a:rPr lang="en-GB" altLang="en-US" dirty="0" smtClean="0"/>
              <a:t> handwashing; disposal of waste </a:t>
            </a:r>
            <a:r>
              <a:rPr lang="en-GB" altLang="en-US" dirty="0" err="1" smtClean="0"/>
              <a:t>etc</a:t>
            </a:r>
            <a:endParaRPr lang="en-GB" altLang="en-US" dirty="0" smtClean="0"/>
          </a:p>
          <a:p>
            <a:pPr>
              <a:spcBef>
                <a:spcPct val="0"/>
              </a:spcBef>
            </a:pPr>
            <a:endParaRPr lang="en-GB" altLang="en-US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356D6-417B-4E2C-82E1-B29DCF9DA8B9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9516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dirty="0" smtClean="0">
                <a:latin typeface="Calibri" pitchFamily="34" charset="0"/>
              </a:rPr>
              <a:t>Promotion – can cause problems initially amongst other members of team due to jealousy.</a:t>
            </a:r>
            <a:r>
              <a:rPr lang="en-GB" altLang="en-US" sz="1200" dirty="0" smtClean="0">
                <a:latin typeface="Calibri" pitchFamily="34" charset="0"/>
              </a:rPr>
              <a:t> </a:t>
            </a:r>
            <a:r>
              <a:rPr lang="en-GB" altLang="en-US" sz="1200" dirty="0" err="1" smtClean="0">
                <a:latin typeface="Calibri" pitchFamily="34" charset="0"/>
              </a:rPr>
              <a:t>Dyrchafiad</a:t>
            </a:r>
            <a:r>
              <a:rPr lang="en-GB" altLang="en-US" sz="1200" dirty="0" smtClean="0">
                <a:latin typeface="Calibri" pitchFamily="34" charset="0"/>
              </a:rPr>
              <a:t> – gall </a:t>
            </a:r>
            <a:r>
              <a:rPr lang="en-GB" altLang="en-US" sz="1200" dirty="0" err="1" smtClean="0">
                <a:latin typeface="Calibri" pitchFamily="34" charset="0"/>
              </a:rPr>
              <a:t>achosi</a:t>
            </a:r>
            <a:r>
              <a:rPr lang="en-GB" altLang="en-US" sz="1200" dirty="0" smtClean="0">
                <a:latin typeface="Calibri" pitchFamily="34" charset="0"/>
              </a:rPr>
              <a:t> </a:t>
            </a:r>
            <a:r>
              <a:rPr lang="en-GB" altLang="en-US" sz="1200" dirty="0" err="1" smtClean="0">
                <a:latin typeface="Calibri" pitchFamily="34" charset="0"/>
              </a:rPr>
              <a:t>problemau</a:t>
            </a:r>
            <a:r>
              <a:rPr lang="en-GB" altLang="en-US" sz="1200" dirty="0" smtClean="0">
                <a:latin typeface="Calibri" pitchFamily="34" charset="0"/>
              </a:rPr>
              <a:t> </a:t>
            </a:r>
            <a:r>
              <a:rPr lang="en-GB" altLang="en-US" sz="1200" dirty="0" err="1" smtClean="0">
                <a:latin typeface="Calibri" pitchFamily="34" charset="0"/>
              </a:rPr>
              <a:t>ar</a:t>
            </a:r>
            <a:r>
              <a:rPr lang="en-GB" altLang="en-US" sz="1200" dirty="0" smtClean="0">
                <a:latin typeface="Calibri" pitchFamily="34" charset="0"/>
              </a:rPr>
              <a:t> y </a:t>
            </a:r>
            <a:r>
              <a:rPr lang="en-GB" altLang="en-US" sz="1200" dirty="0" err="1" smtClean="0">
                <a:latin typeface="Calibri" pitchFamily="34" charset="0"/>
              </a:rPr>
              <a:t>dechrau</a:t>
            </a:r>
            <a:r>
              <a:rPr lang="en-GB" altLang="en-US" sz="1200" dirty="0" smtClean="0">
                <a:latin typeface="Calibri" pitchFamily="34" charset="0"/>
              </a:rPr>
              <a:t> </a:t>
            </a:r>
            <a:r>
              <a:rPr lang="en-GB" altLang="en-US" sz="1200" dirty="0" err="1" smtClean="0">
                <a:latin typeface="Calibri" pitchFamily="34" charset="0"/>
              </a:rPr>
              <a:t>ymlith</a:t>
            </a:r>
            <a:r>
              <a:rPr lang="en-GB" altLang="en-US" sz="1200" dirty="0" smtClean="0">
                <a:latin typeface="Calibri" pitchFamily="34" charset="0"/>
              </a:rPr>
              <a:t> </a:t>
            </a:r>
            <a:r>
              <a:rPr lang="en-GB" altLang="en-US" sz="1200" dirty="0" err="1" smtClean="0">
                <a:latin typeface="Calibri" pitchFamily="34" charset="0"/>
              </a:rPr>
              <a:t>aelodau</a:t>
            </a:r>
            <a:r>
              <a:rPr lang="en-GB" altLang="en-US" sz="1200" dirty="0" smtClean="0">
                <a:latin typeface="Calibri" pitchFamily="34" charset="0"/>
              </a:rPr>
              <a:t> </a:t>
            </a:r>
            <a:r>
              <a:rPr lang="en-GB" altLang="en-US" sz="1200" dirty="0" err="1" smtClean="0">
                <a:latin typeface="Calibri" pitchFamily="34" charset="0"/>
              </a:rPr>
              <a:t>eraill</a:t>
            </a:r>
            <a:r>
              <a:rPr lang="en-GB" altLang="en-US" sz="1200" dirty="0" smtClean="0">
                <a:latin typeface="Calibri" pitchFamily="34" charset="0"/>
              </a:rPr>
              <a:t> y t</a:t>
            </a:r>
            <a:r>
              <a:rPr lang="en-US" altLang="en-US" sz="1200" dirty="0" smtClean="0">
                <a:latin typeface="Calibri" pitchFamily="34" charset="0"/>
              </a:rPr>
              <a:t>î</a:t>
            </a:r>
            <a:r>
              <a:rPr lang="en-GB" altLang="en-US" sz="1200" dirty="0" smtClean="0">
                <a:latin typeface="Calibri" pitchFamily="34" charset="0"/>
              </a:rPr>
              <a:t>m </a:t>
            </a:r>
            <a:r>
              <a:rPr lang="en-GB" altLang="en-US" sz="1200" dirty="0" err="1" smtClean="0">
                <a:latin typeface="Calibri" pitchFamily="34" charset="0"/>
              </a:rPr>
              <a:t>oherwydd</a:t>
            </a:r>
            <a:r>
              <a:rPr lang="en-GB" altLang="en-US" sz="1200" dirty="0" smtClean="0">
                <a:latin typeface="Calibri" pitchFamily="34" charset="0"/>
              </a:rPr>
              <a:t> </a:t>
            </a:r>
            <a:r>
              <a:rPr lang="en-GB" altLang="en-US" sz="1200" dirty="0" err="1" smtClean="0">
                <a:latin typeface="Calibri" pitchFamily="34" charset="0"/>
              </a:rPr>
              <a:t>cenfigen</a:t>
            </a:r>
            <a:r>
              <a:rPr lang="en-GB" altLang="en-US" sz="1200" dirty="0" smtClean="0">
                <a:latin typeface="Calibri" pitchFamily="34" charset="0"/>
              </a:rPr>
              <a:t>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altLang="en-US" dirty="0" smtClean="0">
              <a:latin typeface="Calibri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356D6-417B-4E2C-82E1-B29DCF9DA8B9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7421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dirty="0" smtClean="0"/>
              <a:t>If customers have a grudge, they are very likely to tell others. Create a good relationship so that parents will come to you early if there is a concern. The course of action to follow if a parent has a complaint. </a:t>
            </a:r>
            <a:r>
              <a:rPr lang="en-GB" altLang="en-US" b="1" dirty="0" smtClean="0"/>
              <a:t>Task: </a:t>
            </a:r>
            <a:r>
              <a:rPr lang="en-GB" altLang="en-US" dirty="0" smtClean="0"/>
              <a:t>students to write good practice examples of what should be in a complaints policy. Example answers: Must listen calmly; make notes; have a witness; avoid jumping to conclusions; set a timescale to deal with complaints; if they can’t be dealt with internally, explain the system (the CSSIW contact person will need to be in the parent contract). Keep a record of complaints and compliments.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356D6-417B-4E2C-82E1-B29DCF9DA8B9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604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Look at this from employee</a:t>
            </a:r>
            <a:r>
              <a:rPr lang="en-GB" altLang="en-US" baseline="0" dirty="0" smtClean="0"/>
              <a:t> and employer perspective.</a:t>
            </a:r>
          </a:p>
          <a:p>
            <a:r>
              <a:rPr lang="en-GB" altLang="en-US" dirty="0" smtClean="0"/>
              <a:t>Care needed to abide by legislation </a:t>
            </a:r>
            <a:r>
              <a:rPr lang="en-GB" altLang="en-US" dirty="0" err="1" smtClean="0"/>
              <a:t>eg</a:t>
            </a:r>
            <a:r>
              <a:rPr lang="en-GB" altLang="en-US" dirty="0" smtClean="0"/>
              <a:t> The Equality Act (a mix of rights and responsibilities); Race Relations Act; Disability Discrimination Act (use ACAS for up to date details)</a:t>
            </a:r>
          </a:p>
          <a:p>
            <a:endParaRPr lang="en-GB" altLang="en-US" dirty="0" smtClean="0"/>
          </a:p>
          <a:p>
            <a:r>
              <a:rPr lang="en-GB" altLang="en-US" dirty="0" smtClean="0"/>
              <a:t>Could practice interview questions if time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356D6-417B-4E2C-82E1-B29DCF9DA8B9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9599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15/01/2018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15/01/2018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15/01/2018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15/01/2018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15/01/2018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15/01/2018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15/01/2018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15/01/2018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15/01/2018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15/01/2018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15/01/2018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15/01/2018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cas.org.uk/" TargetMode="Externa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EAEE6001/C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b="1" smtClean="0">
                <a:solidFill>
                  <a:schemeClr val="bg1"/>
                </a:solidFill>
              </a:rPr>
              <a:t>Darlith</a:t>
            </a:r>
            <a:r>
              <a:rPr lang="en-GB" b="1" dirty="0" smtClean="0">
                <a:solidFill>
                  <a:schemeClr val="bg1"/>
                </a:solidFill>
              </a:rPr>
              <a:t> </a:t>
            </a:r>
            <a:r>
              <a:rPr lang="en-GB" b="1" dirty="0" smtClean="0">
                <a:solidFill>
                  <a:schemeClr val="bg1"/>
                </a:solidFill>
              </a:rPr>
              <a:t>5 </a:t>
            </a:r>
            <a:r>
              <a:rPr lang="en-GB" b="1" dirty="0">
                <a:solidFill>
                  <a:schemeClr val="bg1"/>
                </a:solidFill>
              </a:rPr>
              <a:t>– Lecture </a:t>
            </a:r>
            <a:r>
              <a:rPr lang="en-GB" b="1" dirty="0" smtClean="0">
                <a:solidFill>
                  <a:schemeClr val="bg1"/>
                </a:solidFill>
              </a:rPr>
              <a:t>5 </a:t>
            </a:r>
          </a:p>
          <a:p>
            <a:r>
              <a:rPr lang="en-GB" b="1" dirty="0" err="1" smtClean="0">
                <a:solidFill>
                  <a:schemeClr val="bg1"/>
                </a:solidFill>
              </a:rPr>
              <a:t>Cyflogi</a:t>
            </a:r>
            <a:r>
              <a:rPr lang="en-GB" b="1" dirty="0" smtClean="0">
                <a:solidFill>
                  <a:schemeClr val="bg1"/>
                </a:solidFill>
              </a:rPr>
              <a:t> - Employment</a:t>
            </a:r>
            <a:endParaRPr lang="en-GB" b="1" dirty="0">
              <a:solidFill>
                <a:schemeClr val="bg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altLang="en-US" sz="3200" dirty="0" smtClean="0">
                <a:latin typeface="Calibri" pitchFamily="34" charset="0"/>
              </a:rPr>
              <a:t/>
            </a:r>
            <a:br>
              <a:rPr lang="en-GB" altLang="en-US" sz="3200" dirty="0" smtClean="0">
                <a:latin typeface="Calibri" pitchFamily="34" charset="0"/>
              </a:rPr>
            </a:br>
            <a:r>
              <a:rPr lang="en-GB" altLang="en-US" sz="3200" dirty="0" smtClean="0">
                <a:latin typeface="Calibri" pitchFamily="34" charset="0"/>
              </a:rPr>
              <a:t>Y </a:t>
            </a:r>
            <a:r>
              <a:rPr lang="en-GB" altLang="en-US" sz="3200" dirty="0" err="1">
                <a:latin typeface="Calibri" pitchFamily="34" charset="0"/>
              </a:rPr>
              <a:t>Gyfraith</a:t>
            </a:r>
            <a:r>
              <a:rPr lang="en-GB" altLang="en-US" sz="3200" dirty="0">
                <a:latin typeface="Calibri" pitchFamily="34" charset="0"/>
              </a:rPr>
              <a:t> </a:t>
            </a:r>
            <a:r>
              <a:rPr lang="en-GB" altLang="en-US" sz="3200" dirty="0" err="1">
                <a:latin typeface="Calibri" pitchFamily="34" charset="0"/>
              </a:rPr>
              <a:t>Cyflogi</a:t>
            </a:r>
            <a:r>
              <a:rPr lang="en-GB" altLang="en-US" sz="3200" dirty="0">
                <a:latin typeface="Calibri" pitchFamily="34" charset="0"/>
              </a:rPr>
              <a:t/>
            </a:r>
            <a:br>
              <a:rPr lang="en-GB" altLang="en-US" sz="3200" dirty="0">
                <a:latin typeface="Calibri" pitchFamily="34" charset="0"/>
              </a:rPr>
            </a:br>
            <a:r>
              <a:rPr lang="en-GB" altLang="en-US" sz="3200" dirty="0">
                <a:latin typeface="Calibri" pitchFamily="34" charset="0"/>
              </a:rPr>
              <a:t>Employment Law</a:t>
            </a:r>
            <a:br>
              <a:rPr lang="en-GB" altLang="en-US" sz="3200" dirty="0">
                <a:latin typeface="Calibri" pitchFamily="34" charset="0"/>
              </a:rPr>
            </a:b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altLang="en-US" dirty="0" smtClean="0">
                <a:latin typeface="Calibri" pitchFamily="34" charset="0"/>
              </a:rPr>
              <a:t>‘Gall </a:t>
            </a:r>
            <a:r>
              <a:rPr lang="en-GB" altLang="en-US" dirty="0" err="1">
                <a:latin typeface="Calibri" pitchFamily="34" charset="0"/>
              </a:rPr>
              <a:t>arferion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cyflogi</a:t>
            </a:r>
            <a:r>
              <a:rPr lang="en-GB" altLang="en-US" dirty="0">
                <a:latin typeface="Calibri" pitchFamily="34" charset="0"/>
              </a:rPr>
              <a:t> call </a:t>
            </a:r>
            <a:r>
              <a:rPr lang="en-GB" altLang="en-US" dirty="0" err="1">
                <a:latin typeface="Calibri" pitchFamily="34" charset="0"/>
              </a:rPr>
              <a:t>helpu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cwmniau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bach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i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fod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yn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fwy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effeithiol</a:t>
            </a:r>
            <a:r>
              <a:rPr lang="en-GB" altLang="en-US" dirty="0">
                <a:latin typeface="Calibri" pitchFamily="34" charset="0"/>
              </a:rPr>
              <a:t>, </a:t>
            </a:r>
            <a:r>
              <a:rPr lang="en-GB" altLang="en-US" dirty="0" err="1">
                <a:latin typeface="Calibri" pitchFamily="34" charset="0"/>
              </a:rPr>
              <a:t>mwy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proffidiol</a:t>
            </a:r>
            <a:r>
              <a:rPr lang="en-GB" altLang="en-US" dirty="0">
                <a:latin typeface="Calibri" pitchFamily="34" charset="0"/>
              </a:rPr>
              <a:t>, </a:t>
            </a:r>
            <a:r>
              <a:rPr lang="en-GB" altLang="en-US" dirty="0" err="1">
                <a:latin typeface="Calibri" pitchFamily="34" charset="0"/>
              </a:rPr>
              <a:t>i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dyfu</a:t>
            </a:r>
            <a:r>
              <a:rPr lang="en-GB" altLang="en-US" dirty="0">
                <a:latin typeface="Calibri" pitchFamily="34" charset="0"/>
              </a:rPr>
              <a:t> a </a:t>
            </a:r>
            <a:r>
              <a:rPr lang="en-GB" altLang="en-US" dirty="0" err="1">
                <a:latin typeface="Calibri" pitchFamily="34" charset="0"/>
              </a:rPr>
              <a:t>chreu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mwy</a:t>
            </a:r>
            <a:r>
              <a:rPr lang="en-GB" altLang="en-US" dirty="0">
                <a:latin typeface="Calibri" pitchFamily="34" charset="0"/>
              </a:rPr>
              <a:t> o </a:t>
            </a:r>
            <a:r>
              <a:rPr lang="en-GB" altLang="en-US" dirty="0" err="1">
                <a:latin typeface="Calibri" pitchFamily="34" charset="0"/>
              </a:rPr>
              <a:t>swyddi</a:t>
            </a:r>
            <a:r>
              <a:rPr lang="en-GB" altLang="en-US" dirty="0">
                <a:latin typeface="Calibri" pitchFamily="34" charset="0"/>
              </a:rPr>
              <a:t>…Mae </a:t>
            </a:r>
            <a:r>
              <a:rPr lang="en-GB" altLang="en-US" dirty="0" err="1">
                <a:latin typeface="Calibri" pitchFamily="34" charset="0"/>
              </a:rPr>
              <a:t>cyflogi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pobl</a:t>
            </a:r>
            <a:r>
              <a:rPr lang="en-GB" altLang="en-US" dirty="0">
                <a:latin typeface="Calibri" pitchFamily="34" charset="0"/>
              </a:rPr>
              <a:t>, </a:t>
            </a:r>
            <a:r>
              <a:rPr lang="en-GB" altLang="en-US" dirty="0" err="1">
                <a:latin typeface="Calibri" pitchFamily="34" charset="0"/>
              </a:rPr>
              <a:t>os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yw’n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cael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eu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trin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yn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wael</a:t>
            </a:r>
            <a:r>
              <a:rPr lang="en-GB" altLang="en-US" dirty="0">
                <a:latin typeface="Calibri" pitchFamily="34" charset="0"/>
              </a:rPr>
              <a:t>, </a:t>
            </a:r>
            <a:r>
              <a:rPr lang="en-GB" altLang="en-US" dirty="0" err="1">
                <a:latin typeface="Calibri" pitchFamily="34" charset="0"/>
              </a:rPr>
              <a:t>yn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gallu</a:t>
            </a:r>
            <a:r>
              <a:rPr lang="en-GB" altLang="en-US" dirty="0">
                <a:latin typeface="Calibri" pitchFamily="34" charset="0"/>
              </a:rPr>
              <a:t> bod </a:t>
            </a:r>
            <a:r>
              <a:rPr lang="en-GB" altLang="en-US" dirty="0" err="1">
                <a:latin typeface="Calibri" pitchFamily="34" charset="0"/>
              </a:rPr>
              <a:t>yn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gostus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i’r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cyflogwr</a:t>
            </a:r>
            <a:r>
              <a:rPr lang="en-GB" altLang="en-US" dirty="0">
                <a:latin typeface="Calibri" pitchFamily="34" charset="0"/>
              </a:rPr>
              <a:t> o ran </a:t>
            </a:r>
            <a:r>
              <a:rPr lang="en-GB" altLang="en-US" dirty="0" err="1">
                <a:latin typeface="Calibri" pitchFamily="34" charset="0"/>
              </a:rPr>
              <a:t>amser</a:t>
            </a:r>
            <a:r>
              <a:rPr lang="en-GB" altLang="en-US" dirty="0">
                <a:latin typeface="Calibri" pitchFamily="34" charset="0"/>
              </a:rPr>
              <a:t>, </a:t>
            </a:r>
            <a:r>
              <a:rPr lang="en-GB" altLang="en-US" dirty="0" err="1">
                <a:latin typeface="Calibri" pitchFamily="34" charset="0"/>
              </a:rPr>
              <a:t>arian</a:t>
            </a:r>
            <a:r>
              <a:rPr lang="en-GB" altLang="en-US" dirty="0">
                <a:latin typeface="Calibri" pitchFamily="34" charset="0"/>
              </a:rPr>
              <a:t> a </a:t>
            </a:r>
            <a:r>
              <a:rPr lang="en-GB" altLang="en-US" dirty="0" err="1">
                <a:latin typeface="Calibri" pitchFamily="34" charset="0"/>
              </a:rPr>
              <a:t>cholli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 smtClean="0">
                <a:latin typeface="Calibri" pitchFamily="34" charset="0"/>
              </a:rPr>
              <a:t>elw</a:t>
            </a:r>
            <a:r>
              <a:rPr lang="en-GB" altLang="en-US" dirty="0" smtClean="0">
                <a:latin typeface="Calibri" pitchFamily="34" charset="0"/>
              </a:rPr>
              <a:t>’ </a:t>
            </a:r>
            <a:r>
              <a:rPr lang="en-GB" altLang="en-US" dirty="0">
                <a:latin typeface="Calibri" pitchFamily="34" charset="0"/>
              </a:rPr>
              <a:t>(ACAS</a:t>
            </a:r>
            <a:r>
              <a:rPr lang="en-GB" altLang="en-US" dirty="0" smtClean="0">
                <a:latin typeface="Calibri" pitchFamily="34" charset="0"/>
              </a:rPr>
              <a:t>).</a:t>
            </a:r>
            <a:endParaRPr lang="en-GB" altLang="en-US" dirty="0">
              <a:latin typeface="Calibri" pitchFamily="34" charset="0"/>
            </a:endParaRP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altLang="en-US" dirty="0" smtClean="0">
                <a:latin typeface="Calibri" pitchFamily="34" charset="0"/>
              </a:rPr>
              <a:t>‘Sensible </a:t>
            </a:r>
            <a:r>
              <a:rPr lang="en-GB" altLang="en-US" dirty="0">
                <a:latin typeface="Calibri" pitchFamily="34" charset="0"/>
              </a:rPr>
              <a:t>employment practices can help small firms to be more effective, more profitable, to grow and create more jobs…..Employing people can, if handled badly, cost the employer time, money or lost </a:t>
            </a:r>
            <a:r>
              <a:rPr lang="en-GB" altLang="en-US" dirty="0" smtClean="0">
                <a:latin typeface="Calibri" pitchFamily="34" charset="0"/>
              </a:rPr>
              <a:t>profitability’ </a:t>
            </a:r>
            <a:r>
              <a:rPr lang="en-GB" altLang="en-US" dirty="0">
                <a:latin typeface="Calibri" pitchFamily="34" charset="0"/>
              </a:rPr>
              <a:t>(ACAS</a:t>
            </a:r>
            <a:r>
              <a:rPr lang="en-GB" altLang="en-US" dirty="0" smtClean="0">
                <a:latin typeface="Calibri" pitchFamily="34" charset="0"/>
              </a:rPr>
              <a:t>).</a:t>
            </a:r>
            <a:endParaRPr lang="en-GB" altLang="en-US" dirty="0">
              <a:latin typeface="Calibri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61127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altLang="en-US" sz="3600" dirty="0" err="1"/>
              <a:t>Hawliau</a:t>
            </a:r>
            <a:r>
              <a:rPr lang="en-GB" altLang="en-US" sz="3600" dirty="0"/>
              <a:t> </a:t>
            </a:r>
            <a:r>
              <a:rPr lang="en-GB" altLang="en-US" sz="3600" dirty="0" err="1"/>
              <a:t>statudol</a:t>
            </a:r>
            <a:r>
              <a:rPr lang="en-GB" altLang="en-US" sz="3600" dirty="0"/>
              <a:t> – </a:t>
            </a:r>
            <a:r>
              <a:rPr lang="en-GB" altLang="en-US" sz="3600" dirty="0" err="1"/>
              <a:t>rhestr</a:t>
            </a:r>
            <a:r>
              <a:rPr lang="en-GB" altLang="en-US" sz="3600" dirty="0"/>
              <a:t> </a:t>
            </a:r>
            <a:r>
              <a:rPr lang="en-GB" altLang="en-US" sz="3600" dirty="0" err="1"/>
              <a:t>hir</a:t>
            </a:r>
            <a:r>
              <a:rPr lang="en-GB" altLang="en-US" sz="3600" dirty="0"/>
              <a:t/>
            </a:r>
            <a:br>
              <a:rPr lang="en-GB" altLang="en-US" sz="3600" dirty="0"/>
            </a:br>
            <a:r>
              <a:rPr lang="en-GB" altLang="en-US" sz="3600" dirty="0"/>
              <a:t>Statutory rights – a long list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GB" altLang="en-US" b="1" dirty="0" err="1">
                <a:latin typeface="Calibri" pitchFamily="34" charset="0"/>
              </a:rPr>
              <a:t>Yn</a:t>
            </a:r>
            <a:r>
              <a:rPr lang="en-GB" altLang="en-US" b="1" dirty="0">
                <a:latin typeface="Calibri" pitchFamily="34" charset="0"/>
              </a:rPr>
              <a:t> </a:t>
            </a:r>
            <a:r>
              <a:rPr lang="en-GB" altLang="en-US" b="1" dirty="0" err="1">
                <a:latin typeface="Calibri" pitchFamily="34" charset="0"/>
              </a:rPr>
              <a:t>cynnwys</a:t>
            </a:r>
            <a:r>
              <a:rPr lang="en-GB" altLang="en-US" b="1" dirty="0">
                <a:latin typeface="Calibri" pitchFamily="34" charset="0"/>
              </a:rPr>
              <a:t> </a:t>
            </a:r>
            <a:r>
              <a:rPr lang="en-GB" altLang="en-US" b="1" dirty="0" err="1">
                <a:latin typeface="Calibri" pitchFamily="34" charset="0"/>
              </a:rPr>
              <a:t>yr</a:t>
            </a:r>
            <a:r>
              <a:rPr lang="en-GB" altLang="en-US" b="1" dirty="0">
                <a:latin typeface="Calibri" pitchFamily="34" charset="0"/>
              </a:rPr>
              <a:t> </a:t>
            </a:r>
            <a:r>
              <a:rPr lang="en-GB" altLang="en-US" b="1" dirty="0" err="1">
                <a:latin typeface="Calibri" pitchFamily="34" charset="0"/>
              </a:rPr>
              <a:t>hawl</a:t>
            </a:r>
            <a:r>
              <a:rPr lang="en-GB" altLang="en-US" dirty="0">
                <a:latin typeface="Calibri" pitchFamily="34" charset="0"/>
              </a:rPr>
              <a:t>:</a:t>
            </a:r>
          </a:p>
          <a:p>
            <a:r>
              <a:rPr lang="en-GB" altLang="en-US" dirty="0" err="1">
                <a:latin typeface="Calibri" pitchFamily="34" charset="0"/>
              </a:rPr>
              <a:t>i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beidio</a:t>
            </a:r>
            <a:r>
              <a:rPr lang="en-GB" altLang="en-US" dirty="0">
                <a:latin typeface="Calibri" pitchFamily="34" charset="0"/>
              </a:rPr>
              <a:t> a </a:t>
            </a:r>
            <a:r>
              <a:rPr lang="en-GB" altLang="en-US" dirty="0" err="1">
                <a:latin typeface="Calibri" pitchFamily="34" charset="0"/>
              </a:rPr>
              <a:t>chael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eich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anffafrio</a:t>
            </a:r>
            <a:r>
              <a:rPr lang="en-GB" altLang="en-US" dirty="0">
                <a:latin typeface="Calibri" pitchFamily="34" charset="0"/>
              </a:rPr>
              <a:t>;</a:t>
            </a:r>
          </a:p>
          <a:p>
            <a:r>
              <a:rPr lang="en-GB" altLang="en-US" dirty="0" err="1">
                <a:latin typeface="Calibri" pitchFamily="34" charset="0"/>
              </a:rPr>
              <a:t>i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gyflog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gyfartal</a:t>
            </a:r>
            <a:r>
              <a:rPr lang="en-GB" altLang="en-US" dirty="0">
                <a:latin typeface="Calibri" pitchFamily="34" charset="0"/>
              </a:rPr>
              <a:t>;</a:t>
            </a:r>
          </a:p>
          <a:p>
            <a:r>
              <a:rPr lang="en-GB" altLang="en-US" dirty="0" err="1">
                <a:latin typeface="Calibri" pitchFamily="34" charset="0"/>
              </a:rPr>
              <a:t>gwyliau</a:t>
            </a:r>
            <a:r>
              <a:rPr lang="en-GB" altLang="en-US" dirty="0">
                <a:latin typeface="Calibri" pitchFamily="34" charset="0"/>
              </a:rPr>
              <a:t>;</a:t>
            </a:r>
          </a:p>
          <a:p>
            <a:r>
              <a:rPr lang="en-GB" altLang="en-US" dirty="0" err="1">
                <a:latin typeface="Calibri" pitchFamily="34" charset="0"/>
              </a:rPr>
              <a:t>i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beidio</a:t>
            </a:r>
            <a:r>
              <a:rPr lang="en-GB" altLang="en-US" dirty="0">
                <a:latin typeface="Calibri" pitchFamily="34" charset="0"/>
              </a:rPr>
              <a:t> a </a:t>
            </a:r>
            <a:r>
              <a:rPr lang="en-GB" altLang="en-US" dirty="0" err="1">
                <a:latin typeface="Calibri" pitchFamily="34" charset="0"/>
              </a:rPr>
              <a:t>chael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eich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diswyddo’n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annheg</a:t>
            </a:r>
            <a:r>
              <a:rPr lang="en-GB" altLang="en-US" dirty="0">
                <a:latin typeface="Calibri" pitchFamily="34" charset="0"/>
              </a:rPr>
              <a:t>;</a:t>
            </a:r>
          </a:p>
          <a:p>
            <a:r>
              <a:rPr lang="en-GB" altLang="en-US" dirty="0" err="1">
                <a:latin typeface="Calibri" pitchFamily="34" charset="0"/>
              </a:rPr>
              <a:t>i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ddatganiad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cyflog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fesul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eitem</a:t>
            </a:r>
            <a:r>
              <a:rPr lang="en-GB" altLang="en-US" dirty="0">
                <a:latin typeface="Calibri" pitchFamily="34" charset="0"/>
              </a:rPr>
              <a:t>;</a:t>
            </a:r>
          </a:p>
          <a:p>
            <a:r>
              <a:rPr lang="en-GB" altLang="en-US" dirty="0" err="1">
                <a:latin typeface="Calibri" pitchFamily="34" charset="0"/>
              </a:rPr>
              <a:t>i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fudd</a:t>
            </a:r>
            <a:r>
              <a:rPr lang="en-GB" altLang="en-US" dirty="0">
                <a:latin typeface="Calibri" pitchFamily="34" charset="0"/>
              </a:rPr>
              <a:t> – </a:t>
            </a:r>
            <a:r>
              <a:rPr lang="en-GB" altLang="en-US" dirty="0" err="1">
                <a:latin typeface="Calibri" pitchFamily="34" charset="0"/>
              </a:rPr>
              <a:t>daliadau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mamolaeth</a:t>
            </a:r>
            <a:r>
              <a:rPr lang="en-GB" altLang="en-US" dirty="0">
                <a:latin typeface="Calibri" pitchFamily="34" charset="0"/>
              </a:rPr>
              <a:t> a </a:t>
            </a:r>
            <a:r>
              <a:rPr lang="en-GB" altLang="en-US" dirty="0" err="1">
                <a:latin typeface="Calibri" pitchFamily="34" charset="0"/>
              </a:rPr>
              <a:t>chyfnod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mamolaeth</a:t>
            </a:r>
            <a:r>
              <a:rPr lang="en-GB" altLang="en-US" dirty="0">
                <a:latin typeface="Calibri" pitchFamily="34" charset="0"/>
              </a:rPr>
              <a:t>.</a:t>
            </a:r>
          </a:p>
          <a:p>
            <a:pPr marL="0" indent="0">
              <a:buNone/>
            </a:pPr>
            <a:r>
              <a:rPr lang="en-GB" dirty="0" smtClean="0"/>
              <a:t>Beth </a:t>
            </a:r>
            <a:r>
              <a:rPr lang="en-GB" dirty="0" err="1" smtClean="0"/>
              <a:t>arall</a:t>
            </a:r>
            <a:r>
              <a:rPr lang="en-GB" dirty="0" smtClean="0"/>
              <a:t>? </a:t>
            </a:r>
            <a:r>
              <a:rPr lang="en-GB" dirty="0" err="1" smtClean="0"/>
              <a:t>Gwnewch</a:t>
            </a:r>
            <a:r>
              <a:rPr lang="en-GB" dirty="0" smtClean="0"/>
              <a:t> </a:t>
            </a:r>
            <a:r>
              <a:rPr lang="en-GB" dirty="0" err="1" smtClean="0"/>
              <a:t>rhestr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90000"/>
              </a:lnSpc>
              <a:buNone/>
            </a:pPr>
            <a:r>
              <a:rPr lang="en-GB" altLang="en-US" b="1" dirty="0">
                <a:latin typeface="Calibri" pitchFamily="34" charset="0"/>
              </a:rPr>
              <a:t>Including the right</a:t>
            </a:r>
            <a:r>
              <a:rPr lang="en-GB" altLang="en-US" dirty="0">
                <a:latin typeface="Calibri" pitchFamily="34" charset="0"/>
              </a:rPr>
              <a:t>: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libri" pitchFamily="34" charset="0"/>
              </a:rPr>
              <a:t>not to be discriminated against;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libri" pitchFamily="34" charset="0"/>
              </a:rPr>
              <a:t>to equal pay;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libri" pitchFamily="34" charset="0"/>
              </a:rPr>
              <a:t>holidays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libri" pitchFamily="34" charset="0"/>
              </a:rPr>
              <a:t>not to be unfairly dismissed;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libri" pitchFamily="34" charset="0"/>
              </a:rPr>
              <a:t>to an itemised pay statement;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libri" pitchFamily="34" charset="0"/>
              </a:rPr>
              <a:t>to maternity benefits and leave</a:t>
            </a:r>
            <a:r>
              <a:rPr lang="en-GB" altLang="en-US" dirty="0" smtClean="0">
                <a:latin typeface="Calibri" pitchFamily="34" charset="0"/>
              </a:rPr>
              <a:t>.</a:t>
            </a:r>
          </a:p>
          <a:p>
            <a:pPr>
              <a:lnSpc>
                <a:spcPct val="90000"/>
              </a:lnSpc>
            </a:pPr>
            <a:endParaRPr lang="en-GB" altLang="en-US" dirty="0">
              <a:latin typeface="Calibri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altLang="en-US" dirty="0" smtClean="0">
                <a:latin typeface="Calibri" pitchFamily="34" charset="0"/>
              </a:rPr>
              <a:t>What else? Make a list.</a:t>
            </a:r>
            <a:endParaRPr lang="en-GB" altLang="en-US" dirty="0">
              <a:latin typeface="Calibri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3799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altLang="en-US" sz="3600" dirty="0" err="1"/>
              <a:t>Materion</a:t>
            </a:r>
            <a:r>
              <a:rPr lang="en-GB" altLang="en-US" sz="3600" dirty="0"/>
              <a:t> </a:t>
            </a:r>
            <a:r>
              <a:rPr lang="en-GB" altLang="en-US" sz="3600" dirty="0" err="1"/>
              <a:t>Mamolaeth</a:t>
            </a:r>
            <a:r>
              <a:rPr lang="en-GB" altLang="en-US" sz="3600" dirty="0"/>
              <a:t>/</a:t>
            </a:r>
            <a:r>
              <a:rPr lang="en-GB" altLang="en-US" sz="3600" dirty="0" err="1"/>
              <a:t>rhieni</a:t>
            </a:r>
            <a:r>
              <a:rPr lang="en-GB" altLang="en-US" sz="3600" dirty="0"/>
              <a:t/>
            </a:r>
            <a:br>
              <a:rPr lang="en-GB" altLang="en-US" sz="3600" dirty="0"/>
            </a:br>
            <a:r>
              <a:rPr lang="en-GB" altLang="en-US" sz="3600" dirty="0"/>
              <a:t>Maternity/parental matters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altLang="en-US" dirty="0">
                <a:latin typeface="Calibri" pitchFamily="34" charset="0"/>
              </a:rPr>
              <a:t>Gall </a:t>
            </a:r>
            <a:r>
              <a:rPr lang="en-GB" altLang="en-US" dirty="0" err="1">
                <a:latin typeface="Calibri" pitchFamily="34" charset="0"/>
              </a:rPr>
              <a:t>triniaeth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niweidiol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neu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ddiswyddo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ar</a:t>
            </a:r>
            <a:r>
              <a:rPr lang="en-GB" altLang="en-US" dirty="0">
                <a:latin typeface="Calibri" pitchFamily="34" charset="0"/>
              </a:rPr>
              <a:t> sail </a:t>
            </a:r>
            <a:r>
              <a:rPr lang="en-GB" altLang="en-US" dirty="0" err="1">
                <a:latin typeface="Calibri" pitchFamily="34" charset="0"/>
              </a:rPr>
              <a:t>beichiogrwydd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neu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enedigaeth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fod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yn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gyfystyr</a:t>
            </a:r>
            <a:r>
              <a:rPr lang="en-GB" altLang="en-US" dirty="0">
                <a:latin typeface="Calibri" pitchFamily="34" charset="0"/>
              </a:rPr>
              <a:t> ag </a:t>
            </a:r>
            <a:r>
              <a:rPr lang="en-GB" altLang="en-US" dirty="0" err="1">
                <a:latin typeface="Calibri" pitchFamily="34" charset="0"/>
              </a:rPr>
              <a:t>anffafrio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rhywiol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anghyfreithlon</a:t>
            </a:r>
            <a:r>
              <a:rPr lang="en-GB" altLang="en-US" dirty="0">
                <a:latin typeface="Calibri" pitchFamily="34" charset="0"/>
              </a:rPr>
              <a:t>.</a:t>
            </a:r>
          </a:p>
          <a:p>
            <a:r>
              <a:rPr lang="en-US" altLang="en-US" dirty="0" err="1">
                <a:latin typeface="Calibri" pitchFamily="34" charset="0"/>
              </a:rPr>
              <a:t>Tâ</a:t>
            </a:r>
            <a:r>
              <a:rPr lang="en-GB" altLang="en-US" dirty="0">
                <a:latin typeface="Calibri" pitchFamily="34" charset="0"/>
              </a:rPr>
              <a:t>l </a:t>
            </a:r>
            <a:r>
              <a:rPr lang="en-GB" altLang="en-US" dirty="0" err="1">
                <a:latin typeface="Calibri" pitchFamily="34" charset="0"/>
              </a:rPr>
              <a:t>Mamolaeth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Statudol</a:t>
            </a:r>
            <a:r>
              <a:rPr lang="en-GB" altLang="en-US" dirty="0">
                <a:latin typeface="Calibri" pitchFamily="34" charset="0"/>
              </a:rPr>
              <a:t> </a:t>
            </a:r>
          </a:p>
          <a:p>
            <a:r>
              <a:rPr lang="en-GB" altLang="en-US" dirty="0" err="1">
                <a:latin typeface="Calibri" pitchFamily="34" charset="0"/>
              </a:rPr>
              <a:t>Cyfnod</a:t>
            </a:r>
            <a:r>
              <a:rPr lang="en-GB" altLang="en-US" dirty="0">
                <a:latin typeface="Calibri" pitchFamily="34" charset="0"/>
              </a:rPr>
              <a:t> o </a:t>
            </a:r>
            <a:r>
              <a:rPr lang="en-GB" altLang="en-US" dirty="0" err="1">
                <a:latin typeface="Calibri" pitchFamily="34" charset="0"/>
              </a:rPr>
              <a:t>absenoldeb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i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rieni</a:t>
            </a:r>
            <a:endParaRPr lang="en-GB" altLang="en-US" dirty="0">
              <a:latin typeface="Calibri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altLang="en-US" dirty="0">
                <a:latin typeface="Calibri" pitchFamily="34" charset="0"/>
              </a:rPr>
              <a:t>Detrimental treatment or dismissal on grounds of pregnancy or childbirth may amount to unlawful sexual discrimination</a:t>
            </a:r>
          </a:p>
          <a:p>
            <a:r>
              <a:rPr lang="en-GB" altLang="en-US" dirty="0">
                <a:latin typeface="Calibri" pitchFamily="34" charset="0"/>
              </a:rPr>
              <a:t>Statutory Maternity Pay (SMP) </a:t>
            </a:r>
          </a:p>
          <a:p>
            <a:r>
              <a:rPr lang="en-GB" altLang="en-US" dirty="0">
                <a:latin typeface="Calibri" pitchFamily="34" charset="0"/>
              </a:rPr>
              <a:t>Parental leave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8791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altLang="en-US" sz="3600" dirty="0" err="1"/>
              <a:t>Cytundebau</a:t>
            </a:r>
            <a:r>
              <a:rPr lang="en-GB" altLang="en-US" sz="3600" dirty="0"/>
              <a:t> </a:t>
            </a:r>
            <a:r>
              <a:rPr lang="en-GB" altLang="en-US" sz="3600" dirty="0" err="1"/>
              <a:t>swyddi</a:t>
            </a:r>
            <a:r>
              <a:rPr lang="en-GB" altLang="en-US" sz="3600" dirty="0"/>
              <a:t/>
            </a:r>
            <a:br>
              <a:rPr lang="en-GB" altLang="en-US" sz="3600" dirty="0"/>
            </a:br>
            <a:r>
              <a:rPr lang="en-GB" altLang="en-US" sz="3600" dirty="0"/>
              <a:t>Employment contracts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altLang="en-US" dirty="0" err="1">
                <a:latin typeface="Calibri" pitchFamily="34" charset="0"/>
              </a:rPr>
              <a:t>Dogfen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gyfreithlon</a:t>
            </a:r>
            <a:r>
              <a:rPr lang="en-GB" altLang="en-US" dirty="0">
                <a:latin typeface="Calibri" pitchFamily="34" charset="0"/>
              </a:rPr>
              <a:t> </a:t>
            </a:r>
          </a:p>
          <a:p>
            <a:r>
              <a:rPr lang="en-GB" altLang="en-US" dirty="0" err="1">
                <a:latin typeface="Calibri" pitchFamily="34" charset="0"/>
              </a:rPr>
              <a:t>Termau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cyflogaeth</a:t>
            </a:r>
            <a:endParaRPr lang="en-GB" altLang="en-US" dirty="0">
              <a:latin typeface="Calibri" pitchFamily="34" charset="0"/>
            </a:endParaRPr>
          </a:p>
          <a:p>
            <a:r>
              <a:rPr lang="en-GB" altLang="en-US" dirty="0" err="1">
                <a:latin typeface="Calibri" pitchFamily="34" charset="0"/>
              </a:rPr>
              <a:t>Gradd</a:t>
            </a:r>
            <a:r>
              <a:rPr lang="en-GB" altLang="en-US" dirty="0">
                <a:latin typeface="Calibri" pitchFamily="34" charset="0"/>
              </a:rPr>
              <a:t>/</a:t>
            </a:r>
            <a:r>
              <a:rPr lang="en-GB" altLang="en-US" dirty="0" err="1">
                <a:latin typeface="Calibri" pitchFamily="34" charset="0"/>
              </a:rPr>
              <a:t>cyflog</a:t>
            </a:r>
            <a:r>
              <a:rPr lang="en-GB" altLang="en-US" dirty="0">
                <a:latin typeface="Calibri" pitchFamily="34" charset="0"/>
              </a:rPr>
              <a:t> y </a:t>
            </a:r>
            <a:r>
              <a:rPr lang="en-GB" altLang="en-US" dirty="0" err="1">
                <a:latin typeface="Calibri" pitchFamily="34" charset="0"/>
              </a:rPr>
              <a:t>swydd</a:t>
            </a:r>
            <a:endParaRPr lang="en-GB" altLang="en-US" dirty="0">
              <a:latin typeface="Calibri" pitchFamily="34" charset="0"/>
            </a:endParaRPr>
          </a:p>
          <a:p>
            <a:r>
              <a:rPr lang="en-GB" altLang="en-US" dirty="0" err="1">
                <a:latin typeface="Calibri" pitchFamily="34" charset="0"/>
              </a:rPr>
              <a:t>Gwyliau</a:t>
            </a:r>
            <a:endParaRPr lang="en-GB" altLang="en-US" dirty="0">
              <a:latin typeface="Calibri" pitchFamily="34" charset="0"/>
            </a:endParaRPr>
          </a:p>
          <a:p>
            <a:r>
              <a:rPr lang="en-GB" altLang="en-US" dirty="0" err="1">
                <a:latin typeface="Calibri" pitchFamily="34" charset="0"/>
              </a:rPr>
              <a:t>Polisi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salwch</a:t>
            </a:r>
            <a:endParaRPr lang="en-GB" altLang="en-US" dirty="0">
              <a:latin typeface="Calibri" pitchFamily="34" charset="0"/>
            </a:endParaRPr>
          </a:p>
          <a:p>
            <a:r>
              <a:rPr lang="en-GB" altLang="en-US" dirty="0" err="1">
                <a:latin typeface="Calibri" pitchFamily="34" charset="0"/>
              </a:rPr>
              <a:t>Trefniadau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disgyblu</a:t>
            </a:r>
            <a:r>
              <a:rPr lang="en-GB" altLang="en-US" dirty="0">
                <a:latin typeface="Calibri" pitchFamily="34" charset="0"/>
              </a:rPr>
              <a:t> a </a:t>
            </a:r>
            <a:r>
              <a:rPr lang="en-GB" altLang="en-US" dirty="0" err="1">
                <a:latin typeface="Calibri" pitchFamily="34" charset="0"/>
              </a:rPr>
              <a:t>chwyn</a:t>
            </a:r>
            <a:endParaRPr lang="en-GB" altLang="en-US" dirty="0">
              <a:latin typeface="Calibri" pitchFamily="34" charset="0"/>
            </a:endParaRPr>
          </a:p>
          <a:p>
            <a:r>
              <a:rPr lang="en-GB" altLang="en-US" dirty="0" err="1">
                <a:latin typeface="Calibri" pitchFamily="34" charset="0"/>
              </a:rPr>
              <a:t>Disigrifiad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swydd</a:t>
            </a:r>
            <a:endParaRPr lang="en-GB" altLang="en-US" dirty="0">
              <a:latin typeface="Calibri" pitchFamily="34" charset="0"/>
            </a:endParaRPr>
          </a:p>
          <a:p>
            <a:r>
              <a:rPr lang="en-GB" altLang="en-US" dirty="0" err="1">
                <a:latin typeface="Calibri" pitchFamily="34" charset="0"/>
              </a:rPr>
              <a:t>Cytundebau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byr</a:t>
            </a:r>
            <a:r>
              <a:rPr lang="en-GB" altLang="en-US" dirty="0">
                <a:latin typeface="Calibri" pitchFamily="34" charset="0"/>
              </a:rPr>
              <a:t> a </a:t>
            </a:r>
            <a:r>
              <a:rPr lang="en-GB" altLang="en-US" dirty="0" err="1">
                <a:latin typeface="Calibri" pitchFamily="34" charset="0"/>
              </a:rPr>
              <a:t>hir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dymor</a:t>
            </a:r>
            <a:endParaRPr lang="en-GB" altLang="en-US" dirty="0">
              <a:latin typeface="Calibri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altLang="en-US" dirty="0">
                <a:latin typeface="Calibri" pitchFamily="34" charset="0"/>
              </a:rPr>
              <a:t>Legal Document</a:t>
            </a:r>
          </a:p>
          <a:p>
            <a:r>
              <a:rPr lang="en-GB" altLang="en-US" dirty="0">
                <a:latin typeface="Calibri" pitchFamily="34" charset="0"/>
              </a:rPr>
              <a:t>Terms of employment</a:t>
            </a:r>
          </a:p>
          <a:p>
            <a:r>
              <a:rPr lang="en-GB" altLang="en-US" dirty="0">
                <a:latin typeface="Calibri" pitchFamily="34" charset="0"/>
              </a:rPr>
              <a:t>Rate of pay</a:t>
            </a:r>
          </a:p>
          <a:p>
            <a:r>
              <a:rPr lang="en-GB" altLang="en-US" dirty="0">
                <a:latin typeface="Calibri" pitchFamily="34" charset="0"/>
              </a:rPr>
              <a:t>Annual Leave</a:t>
            </a:r>
          </a:p>
          <a:p>
            <a:r>
              <a:rPr lang="en-GB" altLang="en-US" dirty="0">
                <a:latin typeface="Calibri" pitchFamily="34" charset="0"/>
              </a:rPr>
              <a:t>Sickness Policy</a:t>
            </a:r>
          </a:p>
          <a:p>
            <a:r>
              <a:rPr lang="en-GB" altLang="en-US" dirty="0">
                <a:latin typeface="Calibri" pitchFamily="34" charset="0"/>
              </a:rPr>
              <a:t>Disciplinary and grievance procedures</a:t>
            </a:r>
          </a:p>
          <a:p>
            <a:r>
              <a:rPr lang="en-GB" altLang="en-US" dirty="0">
                <a:latin typeface="Calibri" pitchFamily="34" charset="0"/>
              </a:rPr>
              <a:t>Job description</a:t>
            </a:r>
          </a:p>
          <a:p>
            <a:r>
              <a:rPr lang="en-GB" altLang="en-US" dirty="0">
                <a:latin typeface="Calibri" pitchFamily="34" charset="0"/>
              </a:rPr>
              <a:t>Short term/long term contracts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62079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sz="3100" dirty="0" err="1"/>
              <a:t>Datganiad</a:t>
            </a:r>
            <a:r>
              <a:rPr lang="en-GB" altLang="en-US" sz="3100" dirty="0"/>
              <a:t> </a:t>
            </a:r>
            <a:r>
              <a:rPr lang="en-GB" altLang="en-US" sz="3100" dirty="0" err="1"/>
              <a:t>ysgrifenedig</a:t>
            </a:r>
            <a:r>
              <a:rPr lang="en-GB" altLang="en-US" sz="3100" dirty="0"/>
              <a:t> </a:t>
            </a:r>
            <a:r>
              <a:rPr lang="en-GB" altLang="en-US" sz="3100" dirty="0" err="1"/>
              <a:t>o’r</a:t>
            </a:r>
            <a:r>
              <a:rPr lang="en-GB" altLang="en-US" sz="3100" dirty="0"/>
              <a:t> </a:t>
            </a:r>
            <a:r>
              <a:rPr lang="en-GB" altLang="en-US" sz="3100" dirty="0" err="1"/>
              <a:t>cytundeb</a:t>
            </a:r>
            <a:r>
              <a:rPr lang="en-GB" altLang="en-US" sz="3100" dirty="0"/>
              <a:t> </a:t>
            </a:r>
            <a:r>
              <a:rPr lang="en-GB" altLang="en-US" sz="3100" dirty="0" err="1"/>
              <a:t>swydd</a:t>
            </a:r>
            <a:r>
              <a:rPr lang="en-GB" altLang="en-US" sz="3100" dirty="0"/>
              <a:t/>
            </a:r>
            <a:br>
              <a:rPr lang="en-GB" altLang="en-US" sz="3100" dirty="0"/>
            </a:br>
            <a:r>
              <a:rPr lang="en-GB" altLang="en-US" sz="3100" dirty="0"/>
              <a:t> The written statement of the employment contract</a:t>
            </a:r>
            <a:endParaRPr lang="en-GB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altLang="en-US" dirty="0" err="1">
                <a:latin typeface="Calibri" pitchFamily="34" charset="0"/>
              </a:rPr>
              <a:t>Yn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ogystal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US" altLang="en-US" dirty="0">
                <a:latin typeface="Calibri" pitchFamily="34" charset="0"/>
                <a:cs typeface="Arial" pitchFamily="34" charset="0"/>
              </a:rPr>
              <a:t>â </a:t>
            </a:r>
            <a:r>
              <a:rPr lang="en-GB" altLang="en-US" dirty="0" err="1">
                <a:latin typeface="Calibri" pitchFamily="34" charset="0"/>
              </a:rPr>
              <a:t>chynnwys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yr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amlwg</a:t>
            </a:r>
            <a:r>
              <a:rPr lang="en-GB" altLang="en-US" dirty="0">
                <a:latin typeface="Calibri" pitchFamily="34" charset="0"/>
              </a:rPr>
              <a:t>: </a:t>
            </a:r>
            <a:r>
              <a:rPr lang="en-GB" altLang="en-US" dirty="0" err="1">
                <a:latin typeface="Calibri" pitchFamily="34" charset="0"/>
              </a:rPr>
              <a:t>enw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ayb</a:t>
            </a:r>
            <a:r>
              <a:rPr lang="en-GB" altLang="en-US" dirty="0">
                <a:latin typeface="Calibri" pitchFamily="34" charset="0"/>
              </a:rPr>
              <a:t>, </a:t>
            </a:r>
            <a:r>
              <a:rPr lang="en-GB" altLang="en-US" dirty="0" err="1">
                <a:latin typeface="Calibri" pitchFamily="34" charset="0"/>
              </a:rPr>
              <a:t>dylai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restru</a:t>
            </a:r>
            <a:r>
              <a:rPr lang="en-GB" altLang="en-US" dirty="0">
                <a:latin typeface="Calibri" pitchFamily="34" charset="0"/>
              </a:rPr>
              <a:t>: </a:t>
            </a:r>
          </a:p>
          <a:p>
            <a:pPr>
              <a:buFont typeface="Wingdings" pitchFamily="2" charset="2"/>
              <a:buAutoNum type="arabicPeriod"/>
            </a:pPr>
            <a:r>
              <a:rPr lang="en-GB" altLang="en-US" dirty="0" err="1">
                <a:latin typeface="Calibri" pitchFamily="34" charset="0"/>
              </a:rPr>
              <a:t>oriau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gwaith</a:t>
            </a:r>
            <a:endParaRPr lang="en-GB" altLang="en-US" dirty="0">
              <a:latin typeface="Calibri" pitchFamily="34" charset="0"/>
            </a:endParaRPr>
          </a:p>
          <a:p>
            <a:pPr>
              <a:buFont typeface="Wingdings" pitchFamily="2" charset="2"/>
              <a:buAutoNum type="arabicPeriod"/>
            </a:pPr>
            <a:r>
              <a:rPr lang="en-GB" altLang="en-US" dirty="0" err="1">
                <a:latin typeface="Calibri" pitchFamily="34" charset="0"/>
              </a:rPr>
              <a:t>trefniadau</a:t>
            </a:r>
            <a:r>
              <a:rPr lang="en-GB" altLang="en-US" dirty="0">
                <a:latin typeface="Calibri" pitchFamily="34" charset="0"/>
              </a:rPr>
              <a:t>  t</a:t>
            </a:r>
            <a:r>
              <a:rPr lang="en-US" altLang="en-US" dirty="0">
                <a:latin typeface="Calibri" pitchFamily="34" charset="0"/>
              </a:rPr>
              <a:t>â</a:t>
            </a:r>
            <a:r>
              <a:rPr lang="en-GB" altLang="en-US" dirty="0">
                <a:latin typeface="Calibri" pitchFamily="34" charset="0"/>
              </a:rPr>
              <a:t>l </a:t>
            </a:r>
            <a:r>
              <a:rPr lang="en-GB" altLang="en-US" dirty="0" err="1">
                <a:latin typeface="Calibri" pitchFamily="34" charset="0"/>
              </a:rPr>
              <a:t>salwch</a:t>
            </a:r>
            <a:endParaRPr lang="en-GB" altLang="en-US" dirty="0">
              <a:latin typeface="Calibri" pitchFamily="34" charset="0"/>
            </a:endParaRPr>
          </a:p>
          <a:p>
            <a:pPr>
              <a:buFont typeface="Wingdings" pitchFamily="2" charset="2"/>
              <a:buAutoNum type="arabicPeriod"/>
            </a:pPr>
            <a:r>
              <a:rPr lang="en-GB" altLang="en-US" dirty="0" err="1">
                <a:latin typeface="Calibri" pitchFamily="34" charset="0"/>
              </a:rPr>
              <a:t>trefniadau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pensiwn</a:t>
            </a:r>
            <a:endParaRPr lang="en-GB" altLang="en-US" dirty="0">
              <a:latin typeface="Calibri" pitchFamily="34" charset="0"/>
            </a:endParaRPr>
          </a:p>
          <a:p>
            <a:pPr>
              <a:buFont typeface="Wingdings" pitchFamily="2" charset="2"/>
              <a:buAutoNum type="arabicPeriod"/>
            </a:pPr>
            <a:r>
              <a:rPr lang="en-GB" altLang="en-US" dirty="0" err="1">
                <a:latin typeface="Calibri" pitchFamily="34" charset="0"/>
              </a:rPr>
              <a:t>cyfnodau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rhybudd</a:t>
            </a:r>
            <a:endParaRPr lang="en-GB" altLang="en-US" dirty="0">
              <a:latin typeface="Calibri" pitchFamily="34" charset="0"/>
            </a:endParaRPr>
          </a:p>
          <a:p>
            <a:pPr>
              <a:buFont typeface="Wingdings" pitchFamily="2" charset="2"/>
              <a:buAutoNum type="arabicPeriod"/>
            </a:pPr>
            <a:r>
              <a:rPr lang="en-GB" altLang="en-US" dirty="0" err="1">
                <a:latin typeface="Calibri" pitchFamily="34" charset="0"/>
              </a:rPr>
              <a:t>gweithdrefnau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cwyno</a:t>
            </a:r>
            <a:endParaRPr lang="en-GB" altLang="en-US" dirty="0">
              <a:latin typeface="Calibri" pitchFamily="34" charset="0"/>
            </a:endParaRPr>
          </a:p>
          <a:p>
            <a:pPr>
              <a:buFont typeface="Wingdings" pitchFamily="2" charset="2"/>
              <a:buAutoNum type="arabicPeriod"/>
            </a:pPr>
            <a:r>
              <a:rPr lang="en-GB" altLang="en-US" dirty="0" err="1">
                <a:latin typeface="Calibri" pitchFamily="34" charset="0"/>
              </a:rPr>
              <a:t>apelio</a:t>
            </a:r>
            <a:endParaRPr lang="en-GB" altLang="en-US" dirty="0">
              <a:latin typeface="Calibri" pitchFamily="34" charset="0"/>
            </a:endParaRP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altLang="en-US" dirty="0">
                <a:latin typeface="Calibri" pitchFamily="34" charset="0"/>
              </a:rPr>
              <a:t>As well as including the obvious: name </a:t>
            </a:r>
            <a:r>
              <a:rPr lang="en-GB" altLang="en-US" dirty="0" err="1">
                <a:latin typeface="Calibri" pitchFamily="34" charset="0"/>
              </a:rPr>
              <a:t>etc</a:t>
            </a:r>
            <a:r>
              <a:rPr lang="en-GB" altLang="en-US" dirty="0">
                <a:latin typeface="Calibri" pitchFamily="34" charset="0"/>
              </a:rPr>
              <a:t>, it should list:</a:t>
            </a:r>
          </a:p>
          <a:p>
            <a:pPr>
              <a:buFont typeface="Wingdings" pitchFamily="2" charset="2"/>
              <a:buAutoNum type="arabicPeriod"/>
            </a:pPr>
            <a:r>
              <a:rPr lang="en-GB" altLang="en-US" dirty="0">
                <a:latin typeface="Calibri" pitchFamily="34" charset="0"/>
              </a:rPr>
              <a:t>hours of work</a:t>
            </a:r>
          </a:p>
          <a:p>
            <a:pPr>
              <a:buFont typeface="Wingdings" pitchFamily="2" charset="2"/>
              <a:buAutoNum type="arabicPeriod"/>
            </a:pPr>
            <a:r>
              <a:rPr lang="en-GB" altLang="en-US" dirty="0">
                <a:latin typeface="Calibri" pitchFamily="34" charset="0"/>
              </a:rPr>
              <a:t>sick pay arrangements</a:t>
            </a:r>
          </a:p>
          <a:p>
            <a:pPr>
              <a:buFont typeface="Wingdings" pitchFamily="2" charset="2"/>
              <a:buAutoNum type="arabicPeriod"/>
            </a:pPr>
            <a:r>
              <a:rPr lang="en-GB" altLang="en-US" dirty="0">
                <a:latin typeface="Calibri" pitchFamily="34" charset="0"/>
              </a:rPr>
              <a:t>pension arrangements</a:t>
            </a:r>
          </a:p>
          <a:p>
            <a:pPr>
              <a:buFont typeface="Wingdings" pitchFamily="2" charset="2"/>
              <a:buAutoNum type="arabicPeriod"/>
            </a:pPr>
            <a:r>
              <a:rPr lang="en-GB" altLang="en-US" dirty="0">
                <a:latin typeface="Calibri" pitchFamily="34" charset="0"/>
              </a:rPr>
              <a:t>notice periods</a:t>
            </a:r>
          </a:p>
          <a:p>
            <a:pPr>
              <a:buFont typeface="Wingdings" pitchFamily="2" charset="2"/>
              <a:buAutoNum type="arabicPeriod"/>
            </a:pPr>
            <a:r>
              <a:rPr lang="en-GB" altLang="en-US" dirty="0">
                <a:latin typeface="Calibri" pitchFamily="34" charset="0"/>
              </a:rPr>
              <a:t>grievance procedures</a:t>
            </a:r>
          </a:p>
          <a:p>
            <a:pPr>
              <a:buFont typeface="Wingdings" pitchFamily="2" charset="2"/>
              <a:buAutoNum type="arabicPeriod"/>
            </a:pPr>
            <a:r>
              <a:rPr lang="en-GB" altLang="en-US" dirty="0">
                <a:latin typeface="Calibri" pitchFamily="34" charset="0"/>
              </a:rPr>
              <a:t>appeal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05307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GB" altLang="en-US" dirty="0" smtClean="0">
                <a:latin typeface="Calibri" pitchFamily="34" charset="0"/>
              </a:rPr>
              <a:t/>
            </a:r>
            <a:br>
              <a:rPr lang="en-GB" altLang="en-US" dirty="0" smtClean="0">
                <a:latin typeface="Calibri" pitchFamily="34" charset="0"/>
              </a:rPr>
            </a:br>
            <a:r>
              <a:rPr lang="en-GB" altLang="en-US" dirty="0" err="1" smtClean="0">
                <a:latin typeface="Calibri" pitchFamily="34" charset="0"/>
              </a:rPr>
              <a:t>Gofynion</a:t>
            </a:r>
            <a:r>
              <a:rPr lang="en-GB" altLang="en-US" dirty="0" smtClean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Statudol</a:t>
            </a:r>
            <a:r>
              <a:rPr lang="en-GB" altLang="en-US" dirty="0">
                <a:latin typeface="Calibri" pitchFamily="34" charset="0"/>
              </a:rPr>
              <a:t/>
            </a:r>
            <a:br>
              <a:rPr lang="en-GB" altLang="en-US" dirty="0">
                <a:latin typeface="Calibri" pitchFamily="34" charset="0"/>
              </a:rPr>
            </a:br>
            <a:r>
              <a:rPr lang="en-GB" altLang="en-US" dirty="0">
                <a:latin typeface="Calibri" pitchFamily="34" charset="0"/>
              </a:rPr>
              <a:t>Statutory Requirements</a:t>
            </a:r>
            <a:br>
              <a:rPr lang="en-GB" altLang="en-US" dirty="0">
                <a:latin typeface="Calibri" pitchFamily="34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altLang="en-US" dirty="0" err="1">
                <a:latin typeface="Calibri" pitchFamily="34" charset="0"/>
              </a:rPr>
              <a:t>Cadwch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ffeil</a:t>
            </a:r>
            <a:r>
              <a:rPr lang="en-GB" altLang="en-US" dirty="0">
                <a:latin typeface="Calibri" pitchFamily="34" charset="0"/>
              </a:rPr>
              <a:t> o </a:t>
            </a:r>
            <a:r>
              <a:rPr lang="en-GB" altLang="en-US" dirty="0" err="1">
                <a:latin typeface="Calibri" pitchFamily="34" charset="0"/>
              </a:rPr>
              <a:t>ddeddfwriaeth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berthnasol</a:t>
            </a:r>
            <a:r>
              <a:rPr lang="en-GB" altLang="en-US" dirty="0">
                <a:latin typeface="Calibri" pitchFamily="34" charset="0"/>
              </a:rPr>
              <a:t>, </a:t>
            </a:r>
            <a:r>
              <a:rPr lang="en-GB" altLang="en-US" dirty="0" err="1">
                <a:latin typeface="Calibri" pitchFamily="34" charset="0"/>
              </a:rPr>
              <a:t>gan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sicrhau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eich</a:t>
            </a:r>
            <a:r>
              <a:rPr lang="en-GB" altLang="en-US" dirty="0">
                <a:latin typeface="Calibri" pitchFamily="34" charset="0"/>
              </a:rPr>
              <a:t> bod </a:t>
            </a:r>
            <a:r>
              <a:rPr lang="en-GB" altLang="en-US" dirty="0" err="1">
                <a:latin typeface="Calibri" pitchFamily="34" charset="0"/>
              </a:rPr>
              <a:t>yn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ychwanegu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deddfau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newydd</a:t>
            </a:r>
            <a:r>
              <a:rPr lang="en-GB" altLang="en-US" dirty="0">
                <a:latin typeface="Calibri" pitchFamily="34" charset="0"/>
              </a:rPr>
              <a:t>/</a:t>
            </a:r>
            <a:r>
              <a:rPr lang="en-GB" altLang="en-US" dirty="0" err="1">
                <a:latin typeface="Calibri" pitchFamily="34" charset="0"/>
              </a:rPr>
              <a:t>wedi’u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diweddaru</a:t>
            </a:r>
            <a:r>
              <a:rPr lang="en-GB" altLang="en-US" dirty="0">
                <a:latin typeface="Calibri" pitchFamily="34" charset="0"/>
              </a:rPr>
              <a:t>.</a:t>
            </a:r>
          </a:p>
          <a:p>
            <a:r>
              <a:rPr lang="en-GB" altLang="en-US" dirty="0" err="1">
                <a:latin typeface="Calibri" pitchFamily="34" charset="0"/>
              </a:rPr>
              <a:t>Gwnewch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yn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siwr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eich</a:t>
            </a:r>
            <a:r>
              <a:rPr lang="en-GB" altLang="en-US" dirty="0">
                <a:latin typeface="Calibri" pitchFamily="34" charset="0"/>
              </a:rPr>
              <a:t> bod </a:t>
            </a:r>
            <a:r>
              <a:rPr lang="en-GB" altLang="en-US" dirty="0" err="1">
                <a:latin typeface="Calibri" pitchFamily="34" charset="0"/>
              </a:rPr>
              <a:t>yn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gwybod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sut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i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gysylltu</a:t>
            </a:r>
            <a:r>
              <a:rPr lang="en-GB" altLang="en-US" dirty="0">
                <a:latin typeface="Calibri" pitchFamily="34" charset="0"/>
              </a:rPr>
              <a:t> ag </a:t>
            </a:r>
            <a:r>
              <a:rPr lang="en-GB" altLang="en-US" dirty="0" err="1">
                <a:latin typeface="Calibri" pitchFamily="34" charset="0"/>
              </a:rPr>
              <a:t>arbenigwr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sy’n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gallu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rhoi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cyngor</a:t>
            </a:r>
            <a:r>
              <a:rPr lang="en-GB" altLang="en-US" dirty="0">
                <a:latin typeface="Calibri" pitchFamily="34" charset="0"/>
              </a:rPr>
              <a:t>.</a:t>
            </a:r>
          </a:p>
          <a:p>
            <a:r>
              <a:rPr lang="en-GB" altLang="en-US" dirty="0" err="1" smtClean="0">
                <a:latin typeface="Calibri" pitchFamily="34" charset="0"/>
              </a:rPr>
              <a:t>Gofynion</a:t>
            </a:r>
            <a:r>
              <a:rPr lang="en-GB" altLang="en-US" dirty="0" smtClean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cofrestru</a:t>
            </a:r>
            <a:endParaRPr lang="en-GB" altLang="en-US" dirty="0">
              <a:latin typeface="Calibri" pitchFamily="34" charset="0"/>
            </a:endParaRP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altLang="en-US" dirty="0">
                <a:latin typeface="Calibri" pitchFamily="34" charset="0"/>
              </a:rPr>
              <a:t>Keep a file of relevant legislation, ensuring that new/updated laws are added. </a:t>
            </a:r>
          </a:p>
          <a:p>
            <a:r>
              <a:rPr lang="en-GB" altLang="en-US" dirty="0">
                <a:latin typeface="Calibri" pitchFamily="34" charset="0"/>
              </a:rPr>
              <a:t>Ensure you know contact details of an expert who can advise you of any issues relevant to your type of setting.</a:t>
            </a:r>
          </a:p>
          <a:p>
            <a:r>
              <a:rPr lang="en-GB" altLang="en-US" dirty="0" smtClean="0">
                <a:latin typeface="Calibri" pitchFamily="34" charset="0"/>
              </a:rPr>
              <a:t>Registration </a:t>
            </a:r>
            <a:r>
              <a:rPr lang="en-GB" altLang="en-US" dirty="0">
                <a:latin typeface="Calibri" pitchFamily="34" charset="0"/>
              </a:rPr>
              <a:t>requirements</a:t>
            </a:r>
          </a:p>
          <a:p>
            <a:endParaRPr lang="en-GB" altLang="en-US" dirty="0">
              <a:latin typeface="Calibri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6413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dirty="0">
                <a:latin typeface="Calibri" pitchFamily="34" charset="0"/>
              </a:rPr>
              <a:t>Managing change</a:t>
            </a:r>
            <a:br>
              <a:rPr lang="en-GB" altLang="en-US" dirty="0">
                <a:latin typeface="Calibri" pitchFamily="34" charset="0"/>
              </a:rPr>
            </a:br>
            <a:r>
              <a:rPr lang="en-GB" altLang="en-US" dirty="0" err="1">
                <a:latin typeface="Calibri" pitchFamily="34" charset="0"/>
              </a:rPr>
              <a:t>Rheoli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newid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altLang="en-US" dirty="0">
                <a:latin typeface="Calibri" pitchFamily="34" charset="0"/>
              </a:rPr>
              <a:t>Staff are the most important and valuable asset – must do all possible to retain them.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altLang="en-US" dirty="0">
                <a:latin typeface="Calibri" pitchFamily="34" charset="0"/>
              </a:rPr>
              <a:t>Y staff </a:t>
            </a:r>
            <a:r>
              <a:rPr lang="en-GB" altLang="en-US" dirty="0" err="1">
                <a:latin typeface="Calibri" pitchFamily="34" charset="0"/>
              </a:rPr>
              <a:t>yw’r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ased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pwysicaf</a:t>
            </a:r>
            <a:r>
              <a:rPr lang="en-GB" altLang="en-US" dirty="0">
                <a:latin typeface="Calibri" pitchFamily="34" charset="0"/>
              </a:rPr>
              <a:t> a </a:t>
            </a:r>
            <a:r>
              <a:rPr lang="en-GB" altLang="en-US" dirty="0" err="1">
                <a:latin typeface="Calibri" pitchFamily="34" charset="0"/>
              </a:rPr>
              <a:t>mwyaf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gwerthfawr</a:t>
            </a:r>
            <a:r>
              <a:rPr lang="en-GB" altLang="en-US" dirty="0">
                <a:latin typeface="Calibri" pitchFamily="34" charset="0"/>
              </a:rPr>
              <a:t> – </a:t>
            </a:r>
            <a:r>
              <a:rPr lang="en-GB" altLang="en-US" dirty="0" err="1">
                <a:latin typeface="Calibri" pitchFamily="34" charset="0"/>
              </a:rPr>
              <a:t>rhaid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gwnued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popeth</a:t>
            </a:r>
            <a:r>
              <a:rPr lang="en-GB" altLang="en-US" dirty="0">
                <a:latin typeface="Calibri" pitchFamily="34" charset="0"/>
              </a:rPr>
              <a:t> y </a:t>
            </a:r>
            <a:r>
              <a:rPr lang="en-GB" altLang="en-US" dirty="0" err="1">
                <a:latin typeface="Calibri" pitchFamily="34" charset="0"/>
              </a:rPr>
              <a:t>gellir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i’w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cadw</a:t>
            </a:r>
            <a:r>
              <a:rPr lang="en-GB" altLang="en-US" dirty="0">
                <a:latin typeface="Calibri" pitchFamily="34" charset="0"/>
              </a:rPr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746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dirty="0"/>
              <a:t>Managing conflict</a:t>
            </a:r>
            <a:br>
              <a:rPr lang="en-GB" altLang="en-US" dirty="0"/>
            </a:br>
            <a:r>
              <a:rPr lang="en-GB" altLang="en-US" dirty="0" err="1"/>
              <a:t>Rheoli</a:t>
            </a:r>
            <a:r>
              <a:rPr lang="en-GB" altLang="en-US" dirty="0"/>
              <a:t> </a:t>
            </a:r>
            <a:r>
              <a:rPr lang="en-GB" altLang="en-US" dirty="0" err="1"/>
              <a:t>gwrthdaro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altLang="en-US" dirty="0">
                <a:latin typeface="Calibri" pitchFamily="34" charset="0"/>
              </a:rPr>
              <a:t>Sources of conflict – </a:t>
            </a:r>
            <a:r>
              <a:rPr lang="en-GB" altLang="en-US" dirty="0" smtClean="0">
                <a:latin typeface="Calibri" pitchFamily="34" charset="0"/>
              </a:rPr>
              <a:t>discuss </a:t>
            </a:r>
            <a:r>
              <a:rPr lang="en-GB" altLang="en-US" dirty="0">
                <a:latin typeface="Calibri" pitchFamily="34" charset="0"/>
              </a:rPr>
              <a:t>in pairs</a:t>
            </a:r>
            <a:r>
              <a:rPr lang="en-GB" altLang="en-US" dirty="0" smtClean="0">
                <a:latin typeface="Calibri" pitchFamily="34" charset="0"/>
              </a:rPr>
              <a:t>.</a:t>
            </a:r>
          </a:p>
          <a:p>
            <a:r>
              <a:rPr lang="en-GB" altLang="en-US" dirty="0">
                <a:latin typeface="Calibri" pitchFamily="34" charset="0"/>
              </a:rPr>
              <a:t>Managing absenteeism</a:t>
            </a:r>
          </a:p>
          <a:p>
            <a:endParaRPr lang="en-GB" altLang="en-US" dirty="0">
              <a:latin typeface="Calibri" pitchFamily="34" charset="0"/>
            </a:endParaRPr>
          </a:p>
          <a:p>
            <a:r>
              <a:rPr lang="en-GB" altLang="en-US" dirty="0">
                <a:latin typeface="Calibri" pitchFamily="34" charset="0"/>
              </a:rPr>
              <a:t>Disciplinary procedures</a:t>
            </a:r>
          </a:p>
          <a:p>
            <a:pPr>
              <a:lnSpc>
                <a:spcPct val="80000"/>
              </a:lnSpc>
            </a:pPr>
            <a:endParaRPr lang="en-GB" altLang="en-US" dirty="0">
              <a:latin typeface="Calibri" pitchFamily="34" charset="0"/>
            </a:endParaRPr>
          </a:p>
          <a:p>
            <a:pPr marL="0" indent="0">
              <a:buNone/>
            </a:pPr>
            <a:endParaRPr lang="en-GB" altLang="en-US" dirty="0">
              <a:latin typeface="Calibri" pitchFamily="34" charset="0"/>
            </a:endParaRP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altLang="en-US" dirty="0" err="1">
                <a:latin typeface="Calibri" pitchFamily="34" charset="0"/>
              </a:rPr>
              <a:t>Ffynonellau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gwrthdaro</a:t>
            </a:r>
            <a:r>
              <a:rPr lang="en-GB" altLang="en-US" dirty="0">
                <a:latin typeface="Calibri" pitchFamily="34" charset="0"/>
              </a:rPr>
              <a:t> – </a:t>
            </a:r>
            <a:r>
              <a:rPr lang="en-GB" altLang="en-US" dirty="0" err="1">
                <a:latin typeface="Calibri" pitchFamily="34" charset="0"/>
              </a:rPr>
              <a:t>cyfrannu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syniadau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mewn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 smtClean="0">
                <a:latin typeface="Calibri" pitchFamily="34" charset="0"/>
              </a:rPr>
              <a:t>parau</a:t>
            </a:r>
            <a:endParaRPr lang="en-GB" altLang="en-US" dirty="0" smtClean="0">
              <a:latin typeface="Calibri" pitchFamily="34" charset="0"/>
            </a:endParaRPr>
          </a:p>
          <a:p>
            <a:r>
              <a:rPr lang="en-GB" altLang="en-US" dirty="0" err="1">
                <a:latin typeface="Calibri" pitchFamily="34" charset="0"/>
              </a:rPr>
              <a:t>Rheoli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absenoldeb</a:t>
            </a:r>
            <a:endParaRPr lang="en-GB" altLang="en-US" dirty="0">
              <a:latin typeface="Calibri" pitchFamily="34" charset="0"/>
            </a:endParaRPr>
          </a:p>
          <a:p>
            <a:r>
              <a:rPr lang="en-GB" altLang="en-US" dirty="0" err="1" smtClean="0">
                <a:latin typeface="Calibri" pitchFamily="34" charset="0"/>
              </a:rPr>
              <a:t>Gweithdrefnau</a:t>
            </a:r>
            <a:r>
              <a:rPr lang="en-GB" altLang="en-US" dirty="0" smtClean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dysgyblu</a:t>
            </a:r>
            <a:endParaRPr lang="en-GB" altLang="en-US" dirty="0">
              <a:latin typeface="Calibri" pitchFamily="34" charset="0"/>
            </a:endParaRPr>
          </a:p>
          <a:p>
            <a:endParaRPr lang="en-GB" altLang="en-US" dirty="0">
              <a:latin typeface="Calibri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9795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dirty="0" err="1">
                <a:latin typeface="Calibri" pitchFamily="34" charset="0"/>
              </a:rPr>
              <a:t>Gweithdrefnau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cwyno</a:t>
            </a:r>
            <a:r>
              <a:rPr lang="en-GB" altLang="en-US" dirty="0">
                <a:latin typeface="Calibri" pitchFamily="34" charset="0"/>
              </a:rPr>
              <a:t/>
            </a:r>
            <a:br>
              <a:rPr lang="en-GB" altLang="en-US" dirty="0">
                <a:latin typeface="Calibri" pitchFamily="34" charset="0"/>
              </a:rPr>
            </a:br>
            <a:r>
              <a:rPr lang="en-GB" altLang="en-US" sz="2800" dirty="0">
                <a:latin typeface="Calibri" pitchFamily="34" charset="0"/>
              </a:rPr>
              <a:t> </a:t>
            </a:r>
            <a:r>
              <a:rPr lang="en-GB" altLang="en-US" dirty="0">
                <a:latin typeface="Calibri" pitchFamily="34" charset="0"/>
              </a:rPr>
              <a:t>Complaints procedures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80000"/>
              </a:lnSpc>
            </a:pPr>
            <a:r>
              <a:rPr lang="en-GB" altLang="en-US" dirty="0" err="1">
                <a:latin typeface="Calibri" pitchFamily="34" charset="0"/>
              </a:rPr>
              <a:t>Dylech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edrych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ar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gwynion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yn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gadarnhaol</a:t>
            </a:r>
            <a:r>
              <a:rPr lang="en-GB" altLang="en-US" dirty="0">
                <a:latin typeface="Calibri" pitchFamily="34" charset="0"/>
              </a:rPr>
              <a:t> – </a:t>
            </a:r>
            <a:r>
              <a:rPr lang="en-GB" altLang="en-US" dirty="0" err="1">
                <a:latin typeface="Calibri" pitchFamily="34" charset="0"/>
              </a:rPr>
              <a:t>mae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ymchwil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yn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dangos</a:t>
            </a:r>
            <a:r>
              <a:rPr lang="en-GB" altLang="en-US" dirty="0">
                <a:latin typeface="Calibri" pitchFamily="34" charset="0"/>
              </a:rPr>
              <a:t> bod </a:t>
            </a:r>
            <a:r>
              <a:rPr lang="en-GB" altLang="en-US" dirty="0" err="1">
                <a:latin typeface="Calibri" pitchFamily="34" charset="0"/>
              </a:rPr>
              <a:t>cwsmer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sy’n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achwyn</a:t>
            </a:r>
            <a:r>
              <a:rPr lang="en-GB" altLang="en-US" dirty="0">
                <a:latin typeface="Calibri" pitchFamily="34" charset="0"/>
              </a:rPr>
              <a:t> ac </a:t>
            </a:r>
            <a:r>
              <a:rPr lang="en-GB" altLang="en-US" dirty="0" err="1">
                <a:latin typeface="Calibri" pitchFamily="34" charset="0"/>
              </a:rPr>
              <a:t>yn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cael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ymateb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boddhaol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yn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llai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tebygol</a:t>
            </a:r>
            <a:r>
              <a:rPr lang="en-GB" altLang="en-US" dirty="0">
                <a:latin typeface="Calibri" pitchFamily="34" charset="0"/>
              </a:rPr>
              <a:t> o </a:t>
            </a:r>
            <a:r>
              <a:rPr lang="en-GB" altLang="en-US" dirty="0" err="1">
                <a:latin typeface="Calibri" pitchFamily="34" charset="0"/>
              </a:rPr>
              <a:t>adael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na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rhywun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sydd</a:t>
            </a:r>
            <a:r>
              <a:rPr lang="en-GB" altLang="en-US" dirty="0">
                <a:latin typeface="Calibri" pitchFamily="34" charset="0"/>
              </a:rPr>
              <a:t> a </a:t>
            </a:r>
            <a:r>
              <a:rPr lang="en-GB" altLang="en-US" dirty="0" err="1">
                <a:latin typeface="Calibri" pitchFamily="34" charset="0"/>
              </a:rPr>
              <a:t>chwyn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ond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nid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yn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achwyn</a:t>
            </a:r>
            <a:r>
              <a:rPr lang="en-GB" altLang="en-US" dirty="0">
                <a:latin typeface="Calibri" pitchFamily="34" charset="0"/>
              </a:rPr>
              <a:t> (Jameson a Watson).</a:t>
            </a:r>
          </a:p>
          <a:p>
            <a:pPr>
              <a:lnSpc>
                <a:spcPct val="80000"/>
              </a:lnSpc>
            </a:pPr>
            <a:r>
              <a:rPr lang="en-GB" altLang="en-US" dirty="0" err="1">
                <a:latin typeface="Calibri" pitchFamily="34" charset="0"/>
              </a:rPr>
              <a:t>Polisi</a:t>
            </a:r>
            <a:endParaRPr lang="en-GB" altLang="en-US" dirty="0">
              <a:latin typeface="Calibri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dirty="0" err="1">
                <a:latin typeface="Calibri" pitchFamily="34" charset="0"/>
              </a:rPr>
              <a:t>Cofnodi</a:t>
            </a:r>
            <a:endParaRPr lang="en-GB" altLang="en-US" dirty="0">
              <a:latin typeface="Calibri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dirty="0" err="1">
                <a:latin typeface="Calibri" pitchFamily="34" charset="0"/>
              </a:rPr>
              <a:t>Gofynion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 smtClean="0">
                <a:latin typeface="Calibri" pitchFamily="34" charset="0"/>
              </a:rPr>
              <a:t>Amser</a:t>
            </a:r>
            <a:r>
              <a:rPr lang="en-GB" altLang="en-US" dirty="0" smtClean="0">
                <a:latin typeface="Calibri" pitchFamily="34" charset="0"/>
              </a:rPr>
              <a:t> – 14 days</a:t>
            </a:r>
            <a:endParaRPr lang="en-GB" altLang="en-US" dirty="0">
              <a:latin typeface="Calibri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dirty="0">
                <a:latin typeface="Calibri" pitchFamily="34" charset="0"/>
              </a:rPr>
              <a:t>Y </a:t>
            </a:r>
            <a:r>
              <a:rPr lang="en-GB" altLang="en-US" dirty="0" err="1">
                <a:latin typeface="Calibri" pitchFamily="34" charset="0"/>
              </a:rPr>
              <a:t>drefn</a:t>
            </a:r>
            <a:endParaRPr lang="en-GB" altLang="en-US" dirty="0">
              <a:latin typeface="Calibri" pitchFamily="34" charset="0"/>
            </a:endParaRP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altLang="en-US" dirty="0">
                <a:latin typeface="Calibri" pitchFamily="34" charset="0"/>
              </a:rPr>
              <a:t>View complaints in a positive light – research shows that a customer who complains and receives a satisfactory response is less likely to leave than one who has a grievance and does not complain (Jameson and Watson).</a:t>
            </a:r>
          </a:p>
          <a:p>
            <a:r>
              <a:rPr lang="en-GB" altLang="en-US" dirty="0">
                <a:latin typeface="Calibri" pitchFamily="34" charset="0"/>
              </a:rPr>
              <a:t>Policy</a:t>
            </a:r>
          </a:p>
          <a:p>
            <a:r>
              <a:rPr lang="en-GB" altLang="en-US" dirty="0">
                <a:latin typeface="Calibri" pitchFamily="34" charset="0"/>
              </a:rPr>
              <a:t>Recording</a:t>
            </a:r>
          </a:p>
          <a:p>
            <a:r>
              <a:rPr lang="en-GB" altLang="en-US" dirty="0" smtClean="0">
                <a:latin typeface="Calibri" pitchFamily="34" charset="0"/>
              </a:rPr>
              <a:t>Time – 14 days</a:t>
            </a:r>
            <a:endParaRPr lang="en-GB" altLang="en-US" dirty="0">
              <a:latin typeface="Calibri" pitchFamily="34" charset="0"/>
            </a:endParaRPr>
          </a:p>
          <a:p>
            <a:r>
              <a:rPr lang="en-GB" altLang="en-US" dirty="0">
                <a:latin typeface="Calibri" pitchFamily="34" charset="0"/>
              </a:rPr>
              <a:t>The procedure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9611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altLang="en-US" sz="2800" dirty="0"/>
              <a:t>Y </a:t>
            </a:r>
            <a:r>
              <a:rPr lang="en-GB" altLang="en-US" sz="2800" dirty="0" err="1"/>
              <a:t>Gwasanaeth</a:t>
            </a:r>
            <a:r>
              <a:rPr lang="en-GB" altLang="en-US" sz="2800" dirty="0"/>
              <a:t> </a:t>
            </a:r>
            <a:r>
              <a:rPr lang="en-GB" altLang="en-US" sz="2800" dirty="0" err="1"/>
              <a:t>Cymodi</a:t>
            </a:r>
            <a:r>
              <a:rPr lang="en-GB" altLang="en-US" sz="2800" dirty="0"/>
              <a:t> (ACAS)</a:t>
            </a:r>
            <a:br>
              <a:rPr lang="en-GB" altLang="en-US" sz="2800" dirty="0"/>
            </a:br>
            <a:r>
              <a:rPr lang="en-GB" altLang="en-US" sz="2800" dirty="0"/>
              <a:t> Advisory, conciliation and arbitrary service (ACAS)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altLang="en-US" dirty="0">
                <a:latin typeface="Calibri" pitchFamily="34" charset="0"/>
              </a:rPr>
              <a:t>Mae ACAS </a:t>
            </a:r>
            <a:r>
              <a:rPr lang="en-GB" altLang="en-US" dirty="0" err="1">
                <a:latin typeface="Calibri" pitchFamily="34" charset="0"/>
              </a:rPr>
              <a:t>yn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arddel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polisi</a:t>
            </a:r>
            <a:r>
              <a:rPr lang="en-GB" altLang="en-US" dirty="0">
                <a:latin typeface="Calibri" pitchFamily="34" charset="0"/>
              </a:rPr>
              <a:t> o </a:t>
            </a:r>
            <a:r>
              <a:rPr lang="en-GB" altLang="en-US" dirty="0" err="1">
                <a:latin typeface="Calibri" pitchFamily="34" charset="0"/>
              </a:rPr>
              <a:t>adeiladu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gwell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perthynas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yn</a:t>
            </a:r>
            <a:r>
              <a:rPr lang="en-GB" altLang="en-US" dirty="0">
                <a:latin typeface="Calibri" pitchFamily="34" charset="0"/>
              </a:rPr>
              <a:t> y </a:t>
            </a:r>
            <a:r>
              <a:rPr lang="en-GB" altLang="en-US" dirty="0" err="1">
                <a:latin typeface="Calibri" pitchFamily="34" charset="0"/>
              </a:rPr>
              <a:t>gweithle</a:t>
            </a:r>
            <a:r>
              <a:rPr lang="en-GB" altLang="en-US" dirty="0">
                <a:latin typeface="Calibri" pitchFamily="34" charset="0"/>
              </a:rPr>
              <a:t> a </a:t>
            </a:r>
            <a:r>
              <a:rPr lang="en-GB" altLang="en-US" dirty="0" err="1">
                <a:latin typeface="Calibri" pitchFamily="34" charset="0"/>
              </a:rPr>
              <a:t>chynnig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ystod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eang</a:t>
            </a:r>
            <a:r>
              <a:rPr lang="en-GB" altLang="en-US" dirty="0">
                <a:latin typeface="Calibri" pitchFamily="34" charset="0"/>
              </a:rPr>
              <a:t> o help </a:t>
            </a:r>
            <a:r>
              <a:rPr lang="en-GB" altLang="en-US" dirty="0" err="1">
                <a:latin typeface="Calibri" pitchFamily="34" charset="0"/>
              </a:rPr>
              <a:t>ymarferol</a:t>
            </a:r>
            <a:r>
              <a:rPr lang="en-GB" altLang="en-US" dirty="0">
                <a:latin typeface="Calibri" pitchFamily="34" charset="0"/>
              </a:rPr>
              <a:t>.</a:t>
            </a:r>
          </a:p>
          <a:p>
            <a:r>
              <a:rPr lang="en-GB" altLang="en-US" dirty="0" err="1">
                <a:latin typeface="Calibri" pitchFamily="34" charset="0"/>
              </a:rPr>
              <a:t>Llinell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gymorth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Genedlaethol</a:t>
            </a:r>
            <a:r>
              <a:rPr lang="en-GB" altLang="en-US" dirty="0">
                <a:latin typeface="Calibri" pitchFamily="34" charset="0"/>
              </a:rPr>
              <a:t> ACAS – 08457 474747 – gall </a:t>
            </a:r>
            <a:r>
              <a:rPr lang="en-GB" altLang="en-US" dirty="0" err="1">
                <a:latin typeface="Calibri" pitchFamily="34" charset="0"/>
              </a:rPr>
              <a:t>ateb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mwyafrif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eich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cwestiynau</a:t>
            </a:r>
            <a:r>
              <a:rPr lang="en-GB" altLang="en-US" dirty="0">
                <a:latin typeface="Calibri" pitchFamily="34" charset="0"/>
              </a:rPr>
              <a:t> am </a:t>
            </a:r>
            <a:r>
              <a:rPr lang="en-GB" altLang="en-US" dirty="0" err="1">
                <a:latin typeface="Calibri" pitchFamily="34" charset="0"/>
              </a:rPr>
              <a:t>faterion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cysylltiadau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cyflogi</a:t>
            </a:r>
            <a:r>
              <a:rPr lang="en-GB" altLang="en-US" dirty="0">
                <a:latin typeface="Calibri" pitchFamily="34" charset="0"/>
              </a:rPr>
              <a:t>.</a:t>
            </a:r>
          </a:p>
          <a:p>
            <a:r>
              <a:rPr lang="en-GB" altLang="en-US" dirty="0">
                <a:latin typeface="Calibri" pitchFamily="34" charset="0"/>
                <a:hlinkClick r:id="rId2"/>
              </a:rPr>
              <a:t>www.acas.org.uk</a:t>
            </a:r>
            <a:r>
              <a:rPr lang="en-GB" altLang="en-US" dirty="0">
                <a:latin typeface="Calibri" pitchFamily="34" charset="0"/>
              </a:rPr>
              <a:t>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altLang="en-US" dirty="0">
                <a:latin typeface="Calibri" pitchFamily="34" charset="0"/>
              </a:rPr>
              <a:t>ACAS are committed to building better relationships in the workplace and offer a wide range of practical help</a:t>
            </a:r>
          </a:p>
          <a:p>
            <a:r>
              <a:rPr lang="en-GB" altLang="en-US" dirty="0">
                <a:latin typeface="Calibri" pitchFamily="34" charset="0"/>
              </a:rPr>
              <a:t>ACAS National helpline – 08457 474747 – can answer most of your questions about employment relations matters</a:t>
            </a:r>
          </a:p>
          <a:p>
            <a:r>
              <a:rPr lang="en-GB" altLang="en-US" b="1" dirty="0" smtClean="0">
                <a:latin typeface="Calibri" pitchFamily="34" charset="0"/>
                <a:hlinkClick r:id="rId2"/>
              </a:rPr>
              <a:t>www.acas.org.uk</a:t>
            </a:r>
            <a:endParaRPr lang="en-GB" altLang="en-US" b="1" dirty="0" smtClean="0">
              <a:latin typeface="Calibri" pitchFamily="34" charset="0"/>
            </a:endParaRPr>
          </a:p>
          <a:p>
            <a:pPr marL="0" indent="0">
              <a:buNone/>
            </a:pPr>
            <a:endParaRPr lang="en-GB" altLang="en-US" b="1" dirty="0">
              <a:latin typeface="Calibri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7030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Y broses </a:t>
            </a:r>
            <a:r>
              <a:rPr lang="en-GB" dirty="0" err="1" smtClean="0"/>
              <a:t>disgyblu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The disciplinary process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Proses </a:t>
            </a:r>
            <a:r>
              <a:rPr lang="en-GB" dirty="0" err="1" smtClean="0"/>
              <a:t>ffurfiol</a:t>
            </a:r>
            <a:endParaRPr lang="en-GB" dirty="0" smtClean="0"/>
          </a:p>
          <a:p>
            <a:r>
              <a:rPr lang="en-GB" dirty="0" err="1" smtClean="0"/>
              <a:t>Cyflogwyr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gallu</a:t>
            </a:r>
            <a:r>
              <a:rPr lang="en-GB" dirty="0" smtClean="0"/>
              <a:t> </a:t>
            </a:r>
            <a:r>
              <a:rPr lang="en-GB" dirty="0" err="1" smtClean="0"/>
              <a:t>mynd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dribwynlys</a:t>
            </a:r>
            <a:r>
              <a:rPr lang="en-GB" dirty="0" smtClean="0"/>
              <a:t> </a:t>
            </a:r>
            <a:r>
              <a:rPr lang="en-GB" dirty="0" err="1" smtClean="0"/>
              <a:t>os</a:t>
            </a:r>
            <a:r>
              <a:rPr lang="en-GB" dirty="0" smtClean="0"/>
              <a:t> </a:t>
            </a:r>
            <a:r>
              <a:rPr lang="en-GB" dirty="0" err="1" smtClean="0"/>
              <a:t>nad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dilyn</a:t>
            </a:r>
            <a:r>
              <a:rPr lang="en-GB" dirty="0" smtClean="0"/>
              <a:t> y </a:t>
            </a:r>
            <a:r>
              <a:rPr lang="en-GB" dirty="0" err="1" smtClean="0"/>
              <a:t>drefn</a:t>
            </a:r>
            <a:r>
              <a:rPr lang="en-GB" dirty="0" smtClean="0"/>
              <a:t> </a:t>
            </a:r>
            <a:r>
              <a:rPr lang="en-GB" dirty="0" err="1" smtClean="0"/>
              <a:t>cywir</a:t>
            </a:r>
            <a:endParaRPr lang="en-GB" dirty="0" smtClean="0"/>
          </a:p>
          <a:p>
            <a:r>
              <a:rPr lang="en-GB" dirty="0" err="1" smtClean="0"/>
              <a:t>Rhybudd</a:t>
            </a:r>
            <a:r>
              <a:rPr lang="en-GB" dirty="0" smtClean="0"/>
              <a:t>: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lafar</a:t>
            </a:r>
            <a:r>
              <a:rPr lang="en-GB" dirty="0" smtClean="0"/>
              <a:t>/</a:t>
            </a:r>
            <a:r>
              <a:rPr lang="en-GB" dirty="0" err="1" smtClean="0"/>
              <a:t>Ysgrifenedig</a:t>
            </a:r>
            <a:r>
              <a:rPr lang="en-GB" dirty="0" smtClean="0"/>
              <a:t> </a:t>
            </a:r>
          </a:p>
          <a:p>
            <a:r>
              <a:rPr lang="en-GB" dirty="0" err="1" smtClean="0"/>
              <a:t>Ataliad</a:t>
            </a:r>
            <a:r>
              <a:rPr lang="en-GB" dirty="0" smtClean="0"/>
              <a:t>/</a:t>
            </a:r>
            <a:r>
              <a:rPr lang="en-GB" dirty="0" err="1" smtClean="0"/>
              <a:t>Diswyddo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Formal process</a:t>
            </a:r>
          </a:p>
          <a:p>
            <a:r>
              <a:rPr lang="en-GB" dirty="0" smtClean="0"/>
              <a:t>Unless followed correctly, employers can be taken to tribunal</a:t>
            </a:r>
          </a:p>
          <a:p>
            <a:r>
              <a:rPr lang="en-GB" dirty="0" smtClean="0"/>
              <a:t>Warnings: Verbal/written</a:t>
            </a:r>
          </a:p>
          <a:p>
            <a:r>
              <a:rPr lang="en-GB" dirty="0" smtClean="0"/>
              <a:t>Suspension/Dismissal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2205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en-US" sz="3600" dirty="0" err="1"/>
              <a:t>Cyfweliadau</a:t>
            </a:r>
            <a:r>
              <a:rPr lang="en-GB" altLang="en-US" sz="3600" dirty="0"/>
              <a:t>        Interviews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altLang="en-US" dirty="0">
                <a:latin typeface="Calibri" pitchFamily="34" charset="0"/>
              </a:rPr>
              <a:t>Mae </a:t>
            </a:r>
            <a:r>
              <a:rPr lang="en-GB" altLang="en-US" dirty="0" err="1">
                <a:latin typeface="Calibri" pitchFamily="34" charset="0"/>
              </a:rPr>
              <a:t>angen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eu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cynllunio</a:t>
            </a:r>
            <a:r>
              <a:rPr lang="en-GB" altLang="en-US" dirty="0">
                <a:latin typeface="Calibri" pitchFamily="34" charset="0"/>
              </a:rPr>
              <a:t>.</a:t>
            </a:r>
          </a:p>
          <a:p>
            <a:r>
              <a:rPr lang="en-GB" altLang="en-US" dirty="0">
                <a:latin typeface="Calibri" pitchFamily="34" charset="0"/>
              </a:rPr>
              <a:t>Mae </a:t>
            </a:r>
            <a:r>
              <a:rPr lang="en-GB" altLang="en-US" dirty="0" err="1">
                <a:latin typeface="Calibri" pitchFamily="34" charset="0"/>
              </a:rPr>
              <a:t>angen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gwneud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yr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ymgeisydd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deimlo’n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gartrefol</a:t>
            </a:r>
            <a:r>
              <a:rPr lang="en-GB" altLang="en-US" dirty="0">
                <a:latin typeface="Calibri" pitchFamily="34" charset="0"/>
              </a:rPr>
              <a:t> – </a:t>
            </a:r>
            <a:r>
              <a:rPr lang="en-GB" altLang="en-US" dirty="0" err="1">
                <a:latin typeface="Calibri" pitchFamily="34" charset="0"/>
              </a:rPr>
              <a:t>dechreuwch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gyda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chwestiwn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syml</a:t>
            </a:r>
            <a:r>
              <a:rPr lang="en-GB" altLang="en-US" dirty="0">
                <a:latin typeface="Calibri" pitchFamily="34" charset="0"/>
              </a:rPr>
              <a:t>.</a:t>
            </a:r>
          </a:p>
          <a:p>
            <a:r>
              <a:rPr lang="en-GB" altLang="en-US" dirty="0" err="1">
                <a:latin typeface="Calibri" pitchFamily="34" charset="0"/>
              </a:rPr>
              <a:t>Paratowch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gwestiynau’n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ofalus</a:t>
            </a:r>
            <a:r>
              <a:rPr lang="en-GB" altLang="en-US" dirty="0">
                <a:latin typeface="Calibri" pitchFamily="34" charset="0"/>
              </a:rPr>
              <a:t> – </a:t>
            </a:r>
            <a:r>
              <a:rPr lang="en-GB" altLang="en-US" dirty="0" err="1">
                <a:latin typeface="Calibri" pitchFamily="34" charset="0"/>
              </a:rPr>
              <a:t>rhai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penagored</a:t>
            </a:r>
            <a:r>
              <a:rPr lang="en-GB" altLang="en-US" dirty="0">
                <a:latin typeface="Calibri" pitchFamily="34" charset="0"/>
              </a:rPr>
              <a:t> – </a:t>
            </a:r>
            <a:r>
              <a:rPr lang="en-GB" altLang="en-US" dirty="0" err="1">
                <a:latin typeface="Calibri" pitchFamily="34" charset="0"/>
              </a:rPr>
              <a:t>er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mwyn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iddynt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hwy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allu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ymhelaethu</a:t>
            </a:r>
            <a:r>
              <a:rPr lang="en-GB" altLang="en-US" dirty="0">
                <a:latin typeface="Calibri" pitchFamily="34" charset="0"/>
              </a:rPr>
              <a:t>.  </a:t>
            </a:r>
          </a:p>
          <a:p>
            <a:r>
              <a:rPr lang="en-GB" altLang="en-US" dirty="0" err="1">
                <a:latin typeface="Calibri" pitchFamily="34" charset="0"/>
              </a:rPr>
              <a:t>Ysgrifennu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geirda</a:t>
            </a:r>
            <a:r>
              <a:rPr lang="en-GB" altLang="en-US" dirty="0">
                <a:latin typeface="Calibri" pitchFamily="34" charset="0"/>
              </a:rPr>
              <a:t> – </a:t>
            </a:r>
            <a:r>
              <a:rPr lang="en-GB" altLang="en-US" dirty="0" err="1">
                <a:latin typeface="Calibri" pitchFamily="34" charset="0"/>
              </a:rPr>
              <a:t>angen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gofal</a:t>
            </a:r>
            <a:r>
              <a:rPr lang="en-GB" altLang="en-US" dirty="0">
                <a:latin typeface="Calibri" pitchFamily="34" charset="0"/>
              </a:rPr>
              <a:t> – gall </a:t>
            </a:r>
            <a:r>
              <a:rPr lang="en-GB" altLang="en-US" dirty="0" err="1">
                <a:latin typeface="Calibri" pitchFamily="34" charset="0"/>
              </a:rPr>
              <a:t>cyn-weithiwr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ddwyn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achos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yn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erbyn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cyflogwr</a:t>
            </a:r>
            <a:r>
              <a:rPr lang="en-GB" altLang="en-US" dirty="0">
                <a:latin typeface="Calibri" pitchFamily="34" charset="0"/>
              </a:rPr>
              <a:t> am </a:t>
            </a:r>
            <a:r>
              <a:rPr lang="en-GB" altLang="en-US" dirty="0" err="1">
                <a:latin typeface="Calibri" pitchFamily="34" charset="0"/>
              </a:rPr>
              <a:t>enllib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neu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ddifenwi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cymeriad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trwy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lys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sifil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os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ydynt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yn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ystyried</a:t>
            </a:r>
            <a:r>
              <a:rPr lang="en-GB" altLang="en-US" dirty="0">
                <a:latin typeface="Calibri" pitchFamily="34" charset="0"/>
              </a:rPr>
              <a:t> bod </a:t>
            </a:r>
            <a:r>
              <a:rPr lang="en-GB" altLang="en-US" dirty="0" err="1">
                <a:latin typeface="Calibri" pitchFamily="34" charset="0"/>
              </a:rPr>
              <a:t>geirda’n</a:t>
            </a:r>
            <a:r>
              <a:rPr lang="en-GB" altLang="en-US" dirty="0">
                <a:latin typeface="Calibri" pitchFamily="34" charset="0"/>
              </a:rPr>
              <a:t> </a:t>
            </a:r>
            <a:r>
              <a:rPr lang="en-GB" altLang="en-US" dirty="0" err="1">
                <a:latin typeface="Calibri" pitchFamily="34" charset="0"/>
              </a:rPr>
              <a:t>anghywir</a:t>
            </a:r>
            <a:r>
              <a:rPr lang="en-GB" altLang="en-US" dirty="0">
                <a:latin typeface="Calibri" pitchFamily="34" charset="0"/>
              </a:rPr>
              <a:t>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GB" altLang="en-US" sz="2000" dirty="0">
                <a:latin typeface="Calibri" pitchFamily="34" charset="0"/>
              </a:rPr>
              <a:t>Need to be planned</a:t>
            </a: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alibri" pitchFamily="34" charset="0"/>
              </a:rPr>
              <a:t>Need to put applicant at ease – start with a simple question</a:t>
            </a: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alibri" pitchFamily="34" charset="0"/>
              </a:rPr>
              <a:t>Compose carefully – open ended - to allow them to elaborate. </a:t>
            </a: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alibri" pitchFamily="34" charset="0"/>
              </a:rPr>
              <a:t>Writing references – care needed - an ex- employee could bring an action against their employer for libel or defamation of character through a civil court if they consider a reference to be inaccurate</a:t>
            </a:r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4208992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Arfarniadau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Appraisals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err="1" smtClean="0"/>
              <a:t>Statudol</a:t>
            </a:r>
            <a:endParaRPr lang="en-GB" dirty="0" smtClean="0"/>
          </a:p>
          <a:p>
            <a:r>
              <a:rPr lang="en-GB" dirty="0" smtClean="0"/>
              <a:t>O </a:t>
            </a:r>
            <a:r>
              <a:rPr lang="en-GB" dirty="0" err="1" smtClean="0"/>
              <a:t>leiaf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flynyddol</a:t>
            </a:r>
            <a:endParaRPr lang="en-GB" dirty="0" smtClean="0"/>
          </a:p>
          <a:p>
            <a:r>
              <a:rPr lang="en-GB" dirty="0" err="1" smtClean="0"/>
              <a:t>Cyfleoedd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aelodau</a:t>
            </a:r>
            <a:r>
              <a:rPr lang="en-GB" dirty="0" smtClean="0"/>
              <a:t> staff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drafod</a:t>
            </a:r>
            <a:r>
              <a:rPr lang="en-GB" dirty="0" smtClean="0"/>
              <a:t> DPD, </a:t>
            </a:r>
            <a:r>
              <a:rPr lang="en-GB" dirty="0" err="1" smtClean="0"/>
              <a:t>materion</a:t>
            </a:r>
            <a:r>
              <a:rPr lang="en-GB" dirty="0" smtClean="0"/>
              <a:t> </a:t>
            </a:r>
            <a:r>
              <a:rPr lang="en-GB" dirty="0" err="1" smtClean="0"/>
              <a:t>personol</a:t>
            </a:r>
            <a:r>
              <a:rPr lang="en-GB" dirty="0" smtClean="0"/>
              <a:t>, </a:t>
            </a:r>
            <a:r>
              <a:rPr lang="en-GB" dirty="0" err="1" smtClean="0"/>
              <a:t>targedau</a:t>
            </a:r>
            <a:r>
              <a:rPr lang="en-GB" dirty="0" smtClean="0"/>
              <a:t> </a:t>
            </a:r>
            <a:r>
              <a:rPr lang="en-GB" dirty="0" err="1" smtClean="0"/>
              <a:t>personol</a:t>
            </a:r>
            <a:r>
              <a:rPr lang="en-GB" dirty="0" smtClean="0"/>
              <a:t>, </a:t>
            </a:r>
            <a:r>
              <a:rPr lang="en-GB" dirty="0" err="1" smtClean="0"/>
              <a:t>cwynion</a:t>
            </a:r>
            <a:endParaRPr lang="en-GB" dirty="0" smtClean="0"/>
          </a:p>
          <a:p>
            <a:r>
              <a:rPr lang="en-GB" dirty="0" smtClean="0"/>
              <a:t>Proses </a:t>
            </a:r>
            <a:r>
              <a:rPr lang="en-GB" dirty="0" err="1" smtClean="0"/>
              <a:t>ffurfiol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Statutory</a:t>
            </a:r>
          </a:p>
          <a:p>
            <a:r>
              <a:rPr lang="en-GB" dirty="0" smtClean="0"/>
              <a:t>At least annually</a:t>
            </a:r>
          </a:p>
          <a:p>
            <a:r>
              <a:rPr lang="en-GB" dirty="0" smtClean="0"/>
              <a:t>Opportunities for staff members to discuss CPD, personal issues, personal targets, grievances</a:t>
            </a:r>
          </a:p>
          <a:p>
            <a:r>
              <a:rPr lang="en-GB" dirty="0" smtClean="0"/>
              <a:t>Formal process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3289569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174</TotalTime>
  <Words>1868</Words>
  <Application>Microsoft Office PowerPoint</Application>
  <PresentationFormat>On-screen Show (4:3)</PresentationFormat>
  <Paragraphs>162</Paragraphs>
  <Slides>14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Myriad Pro</vt:lpstr>
      <vt:lpstr>Wingdings</vt:lpstr>
      <vt:lpstr>20140311PresentationUWTSDTemplate</vt:lpstr>
      <vt:lpstr>EAEE6001/C</vt:lpstr>
      <vt:lpstr> Y Gyfraith Cyflogi Employment Law </vt:lpstr>
      <vt:lpstr>Hawliau statudol – rhestr hir Statutory rights – a long list</vt:lpstr>
      <vt:lpstr>Materion Mamolaeth/rhieni Maternity/parental matters</vt:lpstr>
      <vt:lpstr>Cytundebau swyddi Employment contracts</vt:lpstr>
      <vt:lpstr>Datganiad ysgrifenedig o’r cytundeb swydd  The written statement of the employment contract</vt:lpstr>
      <vt:lpstr> Gofynion Statudol Statutory Requirements </vt:lpstr>
      <vt:lpstr>Managing change Rheoli newid</vt:lpstr>
      <vt:lpstr>Managing conflict Rheoli gwrthdaro</vt:lpstr>
      <vt:lpstr>Gweithdrefnau cwyno  Complaints procedures</vt:lpstr>
      <vt:lpstr>Y Gwasanaeth Cymodi (ACAS)  Advisory, conciliation and arbitrary service (ACAS)</vt:lpstr>
      <vt:lpstr>Y broses disgyblu The disciplinary process</vt:lpstr>
      <vt:lpstr>Cyfweliadau        Interviews</vt:lpstr>
      <vt:lpstr>Arfarniadau Appraisals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Sioned Saer</cp:lastModifiedBy>
  <cp:revision>28</cp:revision>
  <cp:lastPrinted>2017-02-14T12:14:47Z</cp:lastPrinted>
  <dcterms:created xsi:type="dcterms:W3CDTF">2015-04-14T15:21:28Z</dcterms:created>
  <dcterms:modified xsi:type="dcterms:W3CDTF">2018-01-15T03:53:54Z</dcterms:modified>
</cp:coreProperties>
</file>