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20"/>
  </p:notesMasterIdLst>
  <p:sldIdLst>
    <p:sldId id="293" r:id="rId2"/>
    <p:sldId id="265" r:id="rId3"/>
    <p:sldId id="294" r:id="rId4"/>
    <p:sldId id="266" r:id="rId5"/>
    <p:sldId id="267" r:id="rId6"/>
    <p:sldId id="270" r:id="rId7"/>
    <p:sldId id="272" r:id="rId8"/>
    <p:sldId id="273" r:id="rId9"/>
    <p:sldId id="274" r:id="rId10"/>
    <p:sldId id="271" r:id="rId11"/>
    <p:sldId id="275" r:id="rId12"/>
    <p:sldId id="276" r:id="rId13"/>
    <p:sldId id="277" r:id="rId14"/>
    <p:sldId id="278" r:id="rId15"/>
    <p:sldId id="288" r:id="rId16"/>
    <p:sldId id="289" r:id="rId17"/>
    <p:sldId id="280" r:id="rId18"/>
    <p:sldId id="290"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771A5C-4228-4F4C-A767-33CED25952F2}" type="datetimeFigureOut">
              <a:rPr lang="en-US" smtClean="0"/>
              <a:t>9/21/2022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F783C8-F7DD-CD45-94D8-DEF0C797D7E9}" type="slidenum">
              <a:rPr lang="en-US" smtClean="0"/>
              <a:t>‹#›</a:t>
            </a:fld>
            <a:endParaRPr lang="en-US" dirty="0"/>
          </a:p>
        </p:txBody>
      </p:sp>
    </p:spTree>
    <p:extLst>
      <p:ext uri="{BB962C8B-B14F-4D97-AF65-F5344CB8AC3E}">
        <p14:creationId xmlns:p14="http://schemas.microsoft.com/office/powerpoint/2010/main" val="25605205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1742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751109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1227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3718053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670864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1361642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2366174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C653C82B-A3A3-4C3E-ABAF-AFDFC38CF8AE}" type="datetimeFigureOut">
              <a:rPr lang="en-US" smtClean="0"/>
              <a:t>9/21/2022</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E8EF2E8-9384-4BD6-8E86-80495328AC22}" type="slidenum">
              <a:rPr lang="en-US" smtClean="0"/>
              <a:t>‹#›</a:t>
            </a:fld>
            <a:endParaRPr lang="en-US" dirty="0"/>
          </a:p>
        </p:txBody>
      </p:sp>
    </p:spTree>
    <p:extLst>
      <p:ext uri="{BB962C8B-B14F-4D97-AF65-F5344CB8AC3E}">
        <p14:creationId xmlns:p14="http://schemas.microsoft.com/office/powerpoint/2010/main" val="481637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196007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2784227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3C82B-A3A3-4C3E-ABAF-AFDFC38CF8AE}" type="datetimeFigureOut">
              <a:rPr lang="en-US" smtClean="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8EF2E8-9384-4BD6-8E86-80495328AC22}" type="slidenum">
              <a:rPr lang="en-US" smtClean="0"/>
              <a:t>‹#›</a:t>
            </a:fld>
            <a:endParaRPr lang="en-US" dirty="0"/>
          </a:p>
        </p:txBody>
      </p:sp>
    </p:spTree>
    <p:extLst>
      <p:ext uri="{BB962C8B-B14F-4D97-AF65-F5344CB8AC3E}">
        <p14:creationId xmlns:p14="http://schemas.microsoft.com/office/powerpoint/2010/main" val="3524700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hree Pictures">
    <p:spTree>
      <p:nvGrpSpPr>
        <p:cNvPr id="1" name=""/>
        <p:cNvGrpSpPr/>
        <p:nvPr/>
      </p:nvGrpSpPr>
      <p:grpSpPr>
        <a:xfrm>
          <a:off x="0" y="0"/>
          <a:ext cx="0" cy="0"/>
          <a:chOff x="0" y="0"/>
          <a:chExt cx="0" cy="0"/>
        </a:xfrm>
      </p:grpSpPr>
      <p:sp>
        <p:nvSpPr>
          <p:cNvPr id="13" name="Text Placeholder 15"/>
          <p:cNvSpPr>
            <a:spLocks noGrp="1"/>
          </p:cNvSpPr>
          <p:nvPr>
            <p:ph type="body" sz="quarter" idx="13"/>
          </p:nvPr>
        </p:nvSpPr>
        <p:spPr>
          <a:xfrm>
            <a:off x="500400" y="712800"/>
            <a:ext cx="4071600" cy="5359406"/>
          </a:xfrm>
          <a:prstGeom prst="roundRect">
            <a:avLst>
              <a:gd name="adj" fmla="val 9365"/>
            </a:avLst>
          </a:prstGeom>
          <a:gradFill>
            <a:gsLst>
              <a:gs pos="0">
                <a:schemeClr val="accent1">
                  <a:alpha val="90000"/>
                </a:schemeClr>
              </a:gs>
              <a:gs pos="100000">
                <a:schemeClr val="accent1">
                  <a:alpha val="80000"/>
                </a:schemeClr>
              </a:gs>
            </a:gsLst>
            <a:lin ang="5400000" scaled="0"/>
          </a:gradFill>
          <a:ln w="25400">
            <a:solidFill>
              <a:schemeClr val="accent1"/>
            </a:solidFill>
          </a:ln>
        </p:spPr>
        <p:txBody>
          <a:bodyPr lIns="180000" tIns="90000" rIns="180000" bIns="90000"/>
          <a:lstStyle>
            <a:lvl1pPr marL="0" indent="0">
              <a:spcBef>
                <a:spcPts val="0"/>
              </a:spcBef>
              <a:buNone/>
              <a:defRPr sz="1800" b="0">
                <a:solidFill>
                  <a:schemeClr val="tx2"/>
                </a:solidFill>
                <a:latin typeface="Century Gothic" pitchFamily="34" charset="0"/>
              </a:defRPr>
            </a:lvl1pPr>
            <a:lvl2pPr marL="0" indent="0">
              <a:buFont typeface="Arial" pitchFamily="34" charset="0"/>
              <a:buNone/>
              <a:defRPr sz="1800">
                <a:latin typeface="Century Gothic" pitchFamily="34" charset="0"/>
              </a:defRPr>
            </a:lvl2pPr>
            <a:lvl3pPr marL="0" indent="0">
              <a:buFont typeface="Arial" pitchFamily="34" charset="0"/>
              <a:buNone/>
              <a:defRPr sz="1800">
                <a:latin typeface="Century Gothic" pitchFamily="34" charset="0"/>
              </a:defRPr>
            </a:lvl3pPr>
            <a:lvl4pPr marL="0" indent="0">
              <a:buFont typeface="Arial" pitchFamily="34" charset="0"/>
              <a:buNone/>
              <a:defRPr sz="1800">
                <a:latin typeface="Century Gothic" pitchFamily="34" charset="0"/>
              </a:defRPr>
            </a:lvl4pPr>
            <a:lvl5pPr marL="0" indent="0" algn="l">
              <a:buFont typeface="Arial" pitchFamily="34" charset="0"/>
              <a:buNone/>
              <a:defRPr sz="1800">
                <a:latin typeface="Century Gothic" pitchFamily="34" charset="0"/>
              </a:defRPr>
            </a:lvl5pPr>
          </a:lstStyle>
          <a:p>
            <a:pPr lvl="0"/>
            <a:r>
              <a:rPr lang="en-US" dirty="0"/>
              <a:t>Click to edit Master text styles</a:t>
            </a:r>
          </a:p>
        </p:txBody>
      </p:sp>
    </p:spTree>
    <p:extLst>
      <p:ext uri="{BB962C8B-B14F-4D97-AF65-F5344CB8AC3E}">
        <p14:creationId xmlns:p14="http://schemas.microsoft.com/office/powerpoint/2010/main" val="4214869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C653C82B-A3A3-4C3E-ABAF-AFDFC38CF8AE}" type="datetimeFigureOut">
              <a:rPr lang="en-US" smtClean="0"/>
              <a:t>9/21/2022</a:t>
            </a:fld>
            <a:endParaRPr lang="en-US"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6E8EF2E8-9384-4BD6-8E86-80495328AC22}" type="slidenum">
              <a:rPr lang="en-US" smtClean="0"/>
              <a:t>‹#›</a:t>
            </a:fld>
            <a:endParaRPr lang="en-US"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0596153"/>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gov.uk/government/groups/scientific-advisory-committee-on-nutri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overnment/publications/sacn-carbohydrates-and-health-repor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gov.uk/government/consultations/consultation-on-draft-sacn-vitamin-d-and-health-repor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Introduction to Healthy Eating</a:t>
            </a:r>
            <a:endParaRPr lang="en-US" dirty="0"/>
          </a:p>
        </p:txBody>
      </p:sp>
      <p:sp>
        <p:nvSpPr>
          <p:cNvPr id="3" name="Content Placeholder 2"/>
          <p:cNvSpPr>
            <a:spLocks noGrp="1"/>
          </p:cNvSpPr>
          <p:nvPr>
            <p:ph idx="1"/>
          </p:nvPr>
        </p:nvSpPr>
        <p:spPr/>
        <p:txBody>
          <a:bodyPr>
            <a:normAutofit/>
          </a:bodyPr>
          <a:lstStyle/>
          <a:p>
            <a:pPr marL="0" indent="0">
              <a:buNone/>
            </a:pPr>
            <a:endParaRPr lang="en-GB" dirty="0"/>
          </a:p>
          <a:p>
            <a:r>
              <a:rPr lang="en-GB" dirty="0"/>
              <a:t>In this session:-</a:t>
            </a:r>
          </a:p>
          <a:p>
            <a:endParaRPr lang="en-GB" dirty="0"/>
          </a:p>
          <a:p>
            <a:r>
              <a:rPr lang="en-GB" dirty="0"/>
              <a:t>Consider the UK Guidelines for a healthy diet</a:t>
            </a:r>
          </a:p>
          <a:p>
            <a:endParaRPr lang="en-GB" dirty="0"/>
          </a:p>
          <a:p>
            <a:r>
              <a:rPr lang="en-GB" dirty="0"/>
              <a:t>Consider recommended servings per day and portion sizes.</a:t>
            </a:r>
          </a:p>
          <a:p>
            <a:endParaRPr lang="en-GB" dirty="0"/>
          </a:p>
          <a:p>
            <a:r>
              <a:rPr lang="en-GB" dirty="0"/>
              <a:t>On a scale of 1-10 (1 being poor and 10 being excellent) how would you rate your own diet?</a:t>
            </a:r>
            <a:endParaRPr lang="en-US" dirty="0"/>
          </a:p>
        </p:txBody>
      </p:sp>
    </p:spTree>
    <p:extLst>
      <p:ext uri="{BB962C8B-B14F-4D97-AF65-F5344CB8AC3E}">
        <p14:creationId xmlns:p14="http://schemas.microsoft.com/office/powerpoint/2010/main" val="311672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Scientific Advisory Committee on Nutrition</a:t>
            </a:r>
          </a:p>
        </p:txBody>
      </p:sp>
      <p:sp>
        <p:nvSpPr>
          <p:cNvPr id="6" name="Rectangle 2"/>
          <p:cNvSpPr>
            <a:spLocks noGrp="1" noChangeArrowheads="1"/>
          </p:cNvSpPr>
          <p:nvPr>
            <p:ph idx="1"/>
          </p:nvPr>
        </p:nvSpPr>
        <p:spPr bwMode="auto">
          <a:xfrm>
            <a:off x="822959" y="2183616"/>
            <a:ext cx="7271115" cy="334759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33308" tIns="179331" rIns="0" bIns="17933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B0C0C"/>
                </a:solidFill>
                <a:effectLst/>
                <a:latin typeface="nta"/>
              </a:rPr>
              <a:t>SACN advises 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B0C0C"/>
                </a:solidFill>
                <a:effectLst/>
                <a:latin typeface="nta"/>
              </a:rPr>
              <a:t>nutrient content of individual foods, and on diet as a whole including the definition of a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B0C0C"/>
                </a:solidFill>
                <a:effectLst/>
                <a:latin typeface="nta"/>
              </a:rPr>
              <a:t>balanced diet, and the nutritional status of people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B0C0C"/>
              </a:solidFill>
              <a:effectLst/>
              <a:latin typeface="nta"/>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B0C0C"/>
                </a:solidFill>
                <a:effectLst/>
                <a:latin typeface="nta"/>
              </a:rPr>
              <a:t>nutritional status of people in the UK and how it may be monitored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B0C0C"/>
              </a:solidFill>
              <a:effectLst/>
              <a:latin typeface="nta"/>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B0C0C"/>
                </a:solidFill>
                <a:effectLst/>
                <a:latin typeface="nta"/>
              </a:rPr>
              <a:t>nutritional issues which affect wider public health policy issues including conditions where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B0C0C"/>
                </a:solidFill>
                <a:effectLst/>
                <a:latin typeface="nta"/>
              </a:rPr>
              <a:t> nutritional status is one of a number of risk factors (eg cardiovascular disease, cancer,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B0C0C"/>
                </a:solidFill>
                <a:effectLst/>
                <a:latin typeface="nta"/>
              </a:rPr>
              <a:t>osteoporosis and/or obesity)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B0C0C"/>
              </a:solidFill>
              <a:effectLst/>
              <a:latin typeface="nta"/>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B0C0C"/>
                </a:solidFill>
                <a:effectLst/>
                <a:latin typeface="nta"/>
              </a:rPr>
              <a:t>nutrition of vulnerable groups (eg infants and the elderly) and health inequality issues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B0C0C"/>
                </a:solidFill>
                <a:effectLst/>
                <a:latin typeface="nta"/>
              </a:rPr>
              <a:t>research requirements for the above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75155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SACN</a:t>
            </a:r>
          </a:p>
        </p:txBody>
      </p:sp>
      <p:sp>
        <p:nvSpPr>
          <p:cNvPr id="3" name="Content Placeholder 2"/>
          <p:cNvSpPr>
            <a:spLocks noGrp="1"/>
          </p:cNvSpPr>
          <p:nvPr>
            <p:ph idx="1"/>
          </p:nvPr>
        </p:nvSpPr>
        <p:spPr/>
        <p:txBody>
          <a:bodyPr>
            <a:normAutofit lnSpcReduction="10000"/>
          </a:bodyPr>
          <a:lstStyle/>
          <a:p>
            <a:endParaRPr lang="en-GB" dirty="0">
              <a:hlinkClick r:id="rId2"/>
            </a:endParaRPr>
          </a:p>
          <a:p>
            <a:endParaRPr lang="en-GB" dirty="0">
              <a:hlinkClick r:id="rId2"/>
            </a:endParaRPr>
          </a:p>
          <a:p>
            <a:r>
              <a:rPr lang="en-GB" dirty="0">
                <a:hlinkClick r:id="rId2"/>
              </a:rPr>
              <a:t>https://www.gov.uk/government/groups/scientific-advisory-committee-on-nutrition</a:t>
            </a:r>
            <a:endParaRPr lang="en-GB" dirty="0"/>
          </a:p>
          <a:p>
            <a:endParaRPr lang="en-GB" dirty="0"/>
          </a:p>
          <a:p>
            <a:r>
              <a:rPr lang="en-GB" dirty="0"/>
              <a:t>SACN published a report in 2008 that outlines what we should be eating</a:t>
            </a:r>
          </a:p>
          <a:p>
            <a:endParaRPr lang="en-GB" dirty="0"/>
          </a:p>
          <a:p>
            <a:r>
              <a:rPr lang="en-GB" dirty="0"/>
              <a:t>There are also some updates – sugar , meat portions, fat, CHO, Vitamin D.</a:t>
            </a:r>
          </a:p>
          <a:p>
            <a:r>
              <a:rPr lang="en-GB" dirty="0"/>
              <a:t>Covid 19 and nutrition has been reviewed recently.</a:t>
            </a:r>
          </a:p>
          <a:p>
            <a:endParaRPr lang="en-GB" dirty="0"/>
          </a:p>
        </p:txBody>
      </p:sp>
    </p:spTree>
    <p:extLst>
      <p:ext uri="{BB962C8B-B14F-4D97-AF65-F5344CB8AC3E}">
        <p14:creationId xmlns:p14="http://schemas.microsoft.com/office/powerpoint/2010/main" val="3155588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097342693"/>
              </p:ext>
            </p:extLst>
          </p:nvPr>
        </p:nvGraphicFramePr>
        <p:xfrm>
          <a:off x="1295400" y="2133600"/>
          <a:ext cx="6553200" cy="3962400"/>
        </p:xfrm>
        <a:graphic>
          <a:graphicData uri="http://schemas.openxmlformats.org/drawingml/2006/table">
            <a:tbl>
              <a:tblPr firstRow="1" bandRow="1">
                <a:tableStyleId>{5C22544A-7EE6-4342-B048-85BDC9FD1C3A}</a:tableStyleId>
              </a:tblPr>
              <a:tblGrid>
                <a:gridCol w="1549003">
                  <a:extLst>
                    <a:ext uri="{9D8B030D-6E8A-4147-A177-3AD203B41FA5}">
                      <a16:colId xmlns:a16="http://schemas.microsoft.com/office/drawing/2014/main" val="20000"/>
                    </a:ext>
                  </a:extLst>
                </a:gridCol>
                <a:gridCol w="1549003">
                  <a:extLst>
                    <a:ext uri="{9D8B030D-6E8A-4147-A177-3AD203B41FA5}">
                      <a16:colId xmlns:a16="http://schemas.microsoft.com/office/drawing/2014/main" val="20001"/>
                    </a:ext>
                  </a:extLst>
                </a:gridCol>
                <a:gridCol w="1549003">
                  <a:extLst>
                    <a:ext uri="{9D8B030D-6E8A-4147-A177-3AD203B41FA5}">
                      <a16:colId xmlns:a16="http://schemas.microsoft.com/office/drawing/2014/main" val="20002"/>
                    </a:ext>
                  </a:extLst>
                </a:gridCol>
                <a:gridCol w="1906191">
                  <a:extLst>
                    <a:ext uri="{9D8B030D-6E8A-4147-A177-3AD203B41FA5}">
                      <a16:colId xmlns:a16="http://schemas.microsoft.com/office/drawing/2014/main" val="20003"/>
                    </a:ext>
                  </a:extLst>
                </a:gridCol>
              </a:tblGrid>
              <a:tr h="370840">
                <a:tc gridSpan="2">
                  <a:txBody>
                    <a:bodyPr/>
                    <a:lstStyle/>
                    <a:p>
                      <a:r>
                        <a:rPr lang="en-GB" dirty="0"/>
                        <a:t>Recommendation</a:t>
                      </a:r>
                      <a:endParaRPr lang="en-US" dirty="0"/>
                    </a:p>
                  </a:txBody>
                  <a:tcPr/>
                </a:tc>
                <a:tc hMerge="1">
                  <a:txBody>
                    <a:bodyPr/>
                    <a:lstStyle/>
                    <a:p>
                      <a:endParaRPr lang="en-US"/>
                    </a:p>
                  </a:txBody>
                  <a:tcPr/>
                </a:tc>
                <a:tc>
                  <a:txBody>
                    <a:bodyPr/>
                    <a:lstStyle/>
                    <a:p>
                      <a:r>
                        <a:rPr lang="en-GB" dirty="0"/>
                        <a:t>Population group</a:t>
                      </a:r>
                      <a:endParaRPr lang="en-US" dirty="0"/>
                    </a:p>
                  </a:txBody>
                  <a:tcPr/>
                </a:tc>
                <a:tc>
                  <a:txBody>
                    <a:bodyPr/>
                    <a:lstStyle/>
                    <a:p>
                      <a:r>
                        <a:rPr lang="en-GB" dirty="0"/>
                        <a:t>Reason for recommendation</a:t>
                      </a:r>
                      <a:endParaRPr lang="en-US" dirty="0"/>
                    </a:p>
                  </a:txBody>
                  <a:tcPr/>
                </a:tc>
                <a:extLst>
                  <a:ext uri="{0D108BD9-81ED-4DB2-BD59-A6C34878D82A}">
                    <a16:rowId xmlns:a16="http://schemas.microsoft.com/office/drawing/2014/main" val="10000"/>
                  </a:ext>
                </a:extLst>
              </a:tr>
              <a:tr h="3322320">
                <a:tc>
                  <a:txBody>
                    <a:bodyPr/>
                    <a:lstStyle/>
                    <a:p>
                      <a:r>
                        <a:rPr lang="en-GB" sz="1600" dirty="0"/>
                        <a:t>Fruit &amp; vegetables</a:t>
                      </a:r>
                    </a:p>
                    <a:p>
                      <a:endParaRPr lang="en-GB" sz="1600" dirty="0"/>
                    </a:p>
                    <a:p>
                      <a:endParaRPr lang="en-GB" sz="1600" dirty="0"/>
                    </a:p>
                    <a:p>
                      <a:r>
                        <a:rPr lang="en-GB" sz="1600" dirty="0"/>
                        <a:t>Oily fish</a:t>
                      </a:r>
                    </a:p>
                    <a:p>
                      <a:endParaRPr lang="en-GB" sz="1600" dirty="0"/>
                    </a:p>
                    <a:p>
                      <a:endParaRPr lang="en-GB" sz="1600" dirty="0"/>
                    </a:p>
                    <a:p>
                      <a:endParaRPr lang="en-GB" sz="1600" dirty="0"/>
                    </a:p>
                    <a:p>
                      <a:r>
                        <a:rPr lang="en-GB" sz="1600" dirty="0"/>
                        <a:t>Red &amp; processed meat (see following slide)</a:t>
                      </a:r>
                      <a:endParaRPr lang="en-US" sz="1600" dirty="0"/>
                    </a:p>
                  </a:txBody>
                  <a:tcPr/>
                </a:tc>
                <a:tc>
                  <a:txBody>
                    <a:bodyPr/>
                    <a:lstStyle/>
                    <a:p>
                      <a:r>
                        <a:rPr lang="en-GB" sz="1600" dirty="0"/>
                        <a:t>At least 5 x 80g portions/day</a:t>
                      </a:r>
                    </a:p>
                    <a:p>
                      <a:endParaRPr lang="en-GB" sz="1600" dirty="0"/>
                    </a:p>
                    <a:p>
                      <a:endParaRPr lang="en-GB" sz="1600" dirty="0"/>
                    </a:p>
                    <a:p>
                      <a:r>
                        <a:rPr lang="en-GB" sz="1600" dirty="0"/>
                        <a:t>At least 1 portion/week (140g)</a:t>
                      </a:r>
                    </a:p>
                    <a:p>
                      <a:endParaRPr lang="en-GB" sz="1600" dirty="0"/>
                    </a:p>
                    <a:p>
                      <a:r>
                        <a:rPr lang="en-GB" sz="1600" dirty="0"/>
                        <a:t>Reduce population average to 90g/day – maybe 70g!</a:t>
                      </a:r>
                    </a:p>
                  </a:txBody>
                  <a:tcPr/>
                </a:tc>
                <a:tc>
                  <a:txBody>
                    <a:bodyPr/>
                    <a:lstStyle/>
                    <a:p>
                      <a:r>
                        <a:rPr lang="en-GB" sz="1600" dirty="0"/>
                        <a:t>Adults</a:t>
                      </a:r>
                    </a:p>
                    <a:p>
                      <a:endParaRPr lang="en-GB" sz="1600" dirty="0"/>
                    </a:p>
                    <a:p>
                      <a:endParaRPr lang="en-GB" sz="1600" dirty="0"/>
                    </a:p>
                    <a:p>
                      <a:endParaRPr lang="en-GB" sz="1600" dirty="0"/>
                    </a:p>
                    <a:p>
                      <a:endParaRPr lang="en-GB" sz="1600" dirty="0"/>
                    </a:p>
                    <a:p>
                      <a:r>
                        <a:rPr lang="en-GB" sz="1600" dirty="0"/>
                        <a:t>Adults</a:t>
                      </a:r>
                    </a:p>
                    <a:p>
                      <a:endParaRPr lang="en-GB" sz="1600" dirty="0"/>
                    </a:p>
                    <a:p>
                      <a:endParaRPr lang="en-GB" sz="1600" dirty="0"/>
                    </a:p>
                    <a:p>
                      <a:r>
                        <a:rPr lang="en-GB" sz="1600" dirty="0"/>
                        <a:t>All red meat consumers</a:t>
                      </a:r>
                    </a:p>
                    <a:p>
                      <a:endParaRPr lang="en-GB" sz="1600" dirty="0"/>
                    </a:p>
                  </a:txBody>
                  <a:tcPr/>
                </a:tc>
                <a:tc>
                  <a:txBody>
                    <a:bodyPr/>
                    <a:lstStyle/>
                    <a:p>
                      <a:r>
                        <a:rPr lang="en-GB" sz="1600" dirty="0"/>
                        <a:t>Reduce risk of some</a:t>
                      </a:r>
                      <a:r>
                        <a:rPr lang="en-GB" sz="1600" baseline="0" dirty="0"/>
                        <a:t> cancers, CVD &amp; many other chronic conditions</a:t>
                      </a:r>
                    </a:p>
                    <a:p>
                      <a:endParaRPr lang="en-GB" sz="1600" baseline="0" dirty="0"/>
                    </a:p>
                    <a:p>
                      <a:r>
                        <a:rPr lang="en-GB" sz="1600" baseline="0" dirty="0"/>
                        <a:t>Reduce risk of CVD</a:t>
                      </a:r>
                    </a:p>
                    <a:p>
                      <a:endParaRPr lang="en-GB" sz="1600" baseline="0" dirty="0"/>
                    </a:p>
                    <a:p>
                      <a:endParaRPr lang="en-GB" sz="1600" baseline="0" dirty="0"/>
                    </a:p>
                    <a:p>
                      <a:r>
                        <a:rPr lang="en-GB" sz="1600" baseline="0" dirty="0"/>
                        <a:t>To reduce cancer risk</a:t>
                      </a:r>
                      <a:endParaRPr lang="en-US"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509798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Red meat recommendations</a:t>
            </a:r>
            <a:endParaRPr lang="en-US" sz="3600" dirty="0"/>
          </a:p>
        </p:txBody>
      </p:sp>
      <p:sp>
        <p:nvSpPr>
          <p:cNvPr id="3" name="Content Placeholder 2"/>
          <p:cNvSpPr>
            <a:spLocks noGrp="1"/>
          </p:cNvSpPr>
          <p:nvPr>
            <p:ph idx="1"/>
          </p:nvPr>
        </p:nvSpPr>
        <p:spPr/>
        <p:txBody>
          <a:bodyPr>
            <a:normAutofit/>
          </a:bodyPr>
          <a:lstStyle/>
          <a:p>
            <a:r>
              <a:rPr lang="en-US" dirty="0"/>
              <a:t>If you eat more than 90g of red or processed meat a day it is recommended that you cut down. Ninety grams is the equivalent of about three thin-cut slices of roast beef, lamb or pork, where each slice is the about the size of half a piece of sliced bread. </a:t>
            </a:r>
          </a:p>
          <a:p>
            <a:endParaRPr lang="en-US" dirty="0"/>
          </a:p>
          <a:p>
            <a:r>
              <a:rPr lang="en-US" dirty="0"/>
              <a:t>It is recommended that you cut down to 70g, which is the average adult daily consumption of red and processed meat in the UK. This could help reduce your risk of bowel cancer. </a:t>
            </a:r>
          </a:p>
          <a:p>
            <a:pPr marL="0" indent="0">
              <a:buNone/>
            </a:pPr>
            <a:r>
              <a:rPr lang="en-GB" sz="1700" dirty="0"/>
              <a:t>				(NHS Choices, 2020  )</a:t>
            </a:r>
            <a:endParaRPr lang="en-US" sz="1700" dirty="0"/>
          </a:p>
        </p:txBody>
      </p:sp>
    </p:spTree>
    <p:extLst>
      <p:ext uri="{BB962C8B-B14F-4D97-AF65-F5344CB8AC3E}">
        <p14:creationId xmlns:p14="http://schemas.microsoft.com/office/powerpoint/2010/main" val="2149625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633210047"/>
              </p:ext>
            </p:extLst>
          </p:nvPr>
        </p:nvGraphicFramePr>
        <p:xfrm>
          <a:off x="1295400" y="2133600"/>
          <a:ext cx="6553200" cy="4389120"/>
        </p:xfrm>
        <a:graphic>
          <a:graphicData uri="http://schemas.openxmlformats.org/drawingml/2006/table">
            <a:tbl>
              <a:tblPr firstRow="1" bandRow="1">
                <a:tableStyleId>{5C22544A-7EE6-4342-B048-85BDC9FD1C3A}</a:tableStyleId>
              </a:tblPr>
              <a:tblGrid>
                <a:gridCol w="1549003">
                  <a:extLst>
                    <a:ext uri="{9D8B030D-6E8A-4147-A177-3AD203B41FA5}">
                      <a16:colId xmlns:a16="http://schemas.microsoft.com/office/drawing/2014/main" val="20000"/>
                    </a:ext>
                  </a:extLst>
                </a:gridCol>
                <a:gridCol w="1549003">
                  <a:extLst>
                    <a:ext uri="{9D8B030D-6E8A-4147-A177-3AD203B41FA5}">
                      <a16:colId xmlns:a16="http://schemas.microsoft.com/office/drawing/2014/main" val="20001"/>
                    </a:ext>
                  </a:extLst>
                </a:gridCol>
                <a:gridCol w="1549003">
                  <a:extLst>
                    <a:ext uri="{9D8B030D-6E8A-4147-A177-3AD203B41FA5}">
                      <a16:colId xmlns:a16="http://schemas.microsoft.com/office/drawing/2014/main" val="20002"/>
                    </a:ext>
                  </a:extLst>
                </a:gridCol>
                <a:gridCol w="1906191">
                  <a:extLst>
                    <a:ext uri="{9D8B030D-6E8A-4147-A177-3AD203B41FA5}">
                      <a16:colId xmlns:a16="http://schemas.microsoft.com/office/drawing/2014/main" val="20003"/>
                    </a:ext>
                  </a:extLst>
                </a:gridCol>
              </a:tblGrid>
              <a:tr h="370840">
                <a:tc gridSpan="2">
                  <a:txBody>
                    <a:bodyPr/>
                    <a:lstStyle/>
                    <a:p>
                      <a:r>
                        <a:rPr lang="en-GB" dirty="0"/>
                        <a:t>Recommendation</a:t>
                      </a:r>
                      <a:endParaRPr lang="en-US" dirty="0"/>
                    </a:p>
                  </a:txBody>
                  <a:tcPr/>
                </a:tc>
                <a:tc hMerge="1">
                  <a:txBody>
                    <a:bodyPr/>
                    <a:lstStyle/>
                    <a:p>
                      <a:endParaRPr lang="en-US"/>
                    </a:p>
                  </a:txBody>
                  <a:tcPr/>
                </a:tc>
                <a:tc>
                  <a:txBody>
                    <a:bodyPr/>
                    <a:lstStyle/>
                    <a:p>
                      <a:r>
                        <a:rPr lang="en-GB" dirty="0"/>
                        <a:t>Population group</a:t>
                      </a:r>
                      <a:endParaRPr lang="en-US" dirty="0"/>
                    </a:p>
                  </a:txBody>
                  <a:tcPr/>
                </a:tc>
                <a:tc>
                  <a:txBody>
                    <a:bodyPr/>
                    <a:lstStyle/>
                    <a:p>
                      <a:r>
                        <a:rPr lang="en-GB" dirty="0"/>
                        <a:t>Reason for recommendation</a:t>
                      </a:r>
                      <a:endParaRPr lang="en-US" dirty="0"/>
                    </a:p>
                  </a:txBody>
                  <a:tcPr/>
                </a:tc>
                <a:extLst>
                  <a:ext uri="{0D108BD9-81ED-4DB2-BD59-A6C34878D82A}">
                    <a16:rowId xmlns:a16="http://schemas.microsoft.com/office/drawing/2014/main" val="10000"/>
                  </a:ext>
                </a:extLst>
              </a:tr>
              <a:tr h="3322320">
                <a:tc>
                  <a:txBody>
                    <a:bodyPr/>
                    <a:lstStyle/>
                    <a:p>
                      <a:r>
                        <a:rPr lang="en-GB" sz="1600" i="0" dirty="0"/>
                        <a:t>Free</a:t>
                      </a:r>
                      <a:r>
                        <a:rPr lang="en-GB" sz="1600" i="0" baseline="0" dirty="0"/>
                        <a:t> sugars </a:t>
                      </a:r>
                      <a:r>
                        <a:rPr lang="en-GB" sz="1600" i="1" baseline="0" dirty="0"/>
                        <a:t>(*see notes on following slide-NEW SACN Guideline available)</a:t>
                      </a:r>
                      <a:endParaRPr lang="en-GB" sz="1600" i="1" dirty="0"/>
                    </a:p>
                    <a:p>
                      <a:endParaRPr lang="en-GB" sz="1600" dirty="0"/>
                    </a:p>
                    <a:p>
                      <a:r>
                        <a:rPr lang="en-GB" sz="1600" dirty="0"/>
                        <a:t>Fat</a:t>
                      </a:r>
                    </a:p>
                    <a:p>
                      <a:endParaRPr lang="en-GB" sz="1600" dirty="0"/>
                    </a:p>
                    <a:p>
                      <a:endParaRPr lang="en-GB" sz="1600" dirty="0"/>
                    </a:p>
                    <a:p>
                      <a:endParaRPr lang="en-GB" sz="1600" dirty="0"/>
                    </a:p>
                    <a:p>
                      <a:r>
                        <a:rPr lang="en-GB" sz="1600" dirty="0"/>
                        <a:t>Saturated</a:t>
                      </a:r>
                      <a:r>
                        <a:rPr lang="en-GB" sz="1600" baseline="0" dirty="0"/>
                        <a:t> fat</a:t>
                      </a:r>
                      <a:endParaRPr lang="en-GB" sz="1600" dirty="0"/>
                    </a:p>
                  </a:txBody>
                  <a:tcPr/>
                </a:tc>
                <a:tc>
                  <a:txBody>
                    <a:bodyPr/>
                    <a:lstStyle/>
                    <a:p>
                      <a:r>
                        <a:rPr lang="en-GB" sz="1600" dirty="0"/>
                        <a:t>No more than 5% of daily energy intake</a:t>
                      </a:r>
                    </a:p>
                    <a:p>
                      <a:endParaRPr lang="en-GB" sz="1600" dirty="0"/>
                    </a:p>
                    <a:p>
                      <a:endParaRPr lang="en-GB" sz="1600" dirty="0"/>
                    </a:p>
                    <a:p>
                      <a:endParaRPr lang="en-GB" sz="1600" dirty="0"/>
                    </a:p>
                    <a:p>
                      <a:r>
                        <a:rPr lang="en-GB" sz="1600" dirty="0"/>
                        <a:t>Population</a:t>
                      </a:r>
                      <a:r>
                        <a:rPr lang="en-GB" sz="1600" baseline="0" dirty="0"/>
                        <a:t> average 35% food energy (max)</a:t>
                      </a:r>
                    </a:p>
                    <a:p>
                      <a:endParaRPr lang="en-GB" sz="1600" baseline="0" dirty="0"/>
                    </a:p>
                    <a:p>
                      <a:r>
                        <a:rPr lang="en-GB" sz="1600" baseline="0" dirty="0"/>
                        <a:t>Population average 11% food energy (max)</a:t>
                      </a:r>
                      <a:endParaRPr lang="en-GB" sz="1600" dirty="0"/>
                    </a:p>
                  </a:txBody>
                  <a:tcPr/>
                </a:tc>
                <a:tc>
                  <a:txBody>
                    <a:bodyPr/>
                    <a:lstStyle/>
                    <a:p>
                      <a:r>
                        <a:rPr lang="en-GB" sz="1600" dirty="0"/>
                        <a:t>Adults and children</a:t>
                      </a:r>
                    </a:p>
                    <a:p>
                      <a:endParaRPr lang="en-GB" sz="1600" dirty="0"/>
                    </a:p>
                    <a:p>
                      <a:endParaRPr lang="en-GB" sz="1600" dirty="0"/>
                    </a:p>
                    <a:p>
                      <a:endParaRPr lang="en-GB" sz="1600" dirty="0"/>
                    </a:p>
                    <a:p>
                      <a:endParaRPr lang="en-GB" sz="1600" dirty="0"/>
                    </a:p>
                    <a:p>
                      <a:r>
                        <a:rPr lang="en-GB" sz="1600" dirty="0"/>
                        <a:t>Adults</a:t>
                      </a:r>
                      <a:r>
                        <a:rPr lang="en-GB" sz="1600" baseline="0" dirty="0"/>
                        <a:t> and children</a:t>
                      </a:r>
                      <a:endParaRPr lang="en-GB" sz="1600" dirty="0"/>
                    </a:p>
                    <a:p>
                      <a:endParaRPr lang="en-GB" sz="1600" dirty="0"/>
                    </a:p>
                    <a:p>
                      <a:endParaRPr lang="en-GB" sz="1600" dirty="0"/>
                    </a:p>
                    <a:p>
                      <a:endParaRPr lang="en-GB" sz="1600" dirty="0"/>
                    </a:p>
                    <a:p>
                      <a:r>
                        <a:rPr lang="en-GB" sz="1600" dirty="0"/>
                        <a:t>Adults</a:t>
                      </a:r>
                      <a:r>
                        <a:rPr lang="en-GB" sz="1600" baseline="0" dirty="0"/>
                        <a:t> and children</a:t>
                      </a:r>
                      <a:endParaRPr lang="en-GB" sz="1600" dirty="0"/>
                    </a:p>
                  </a:txBody>
                  <a:tcPr/>
                </a:tc>
                <a:tc>
                  <a:txBody>
                    <a:bodyPr/>
                    <a:lstStyle/>
                    <a:p>
                      <a:r>
                        <a:rPr lang="en-GB" sz="1600" dirty="0"/>
                        <a:t>Reduce risk of</a:t>
                      </a:r>
                      <a:r>
                        <a:rPr lang="en-GB" sz="1600" baseline="0" dirty="0"/>
                        <a:t> dental decay, obesity and type II diabetes.</a:t>
                      </a:r>
                    </a:p>
                    <a:p>
                      <a:endParaRPr lang="en-GB" sz="1600" baseline="0" dirty="0"/>
                    </a:p>
                    <a:p>
                      <a:endParaRPr lang="en-GB" sz="1600" baseline="0" dirty="0"/>
                    </a:p>
                    <a:p>
                      <a:r>
                        <a:rPr lang="en-GB" sz="1600" baseline="0" dirty="0"/>
                        <a:t>Reduce risk of CVD and reduce energy density of diets.</a:t>
                      </a:r>
                    </a:p>
                    <a:p>
                      <a:endParaRPr lang="en-GB" sz="1600" baseline="0" dirty="0"/>
                    </a:p>
                    <a:p>
                      <a:endParaRPr lang="en-US" sz="1600" dirty="0"/>
                    </a:p>
                    <a:p>
                      <a:r>
                        <a:rPr lang="en-US" sz="1600" dirty="0"/>
                        <a:t>Reduce risk of CVD and reduce energy density of diets.</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208606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SACN Carbohydrates and Health Report (2015)</a:t>
            </a:r>
          </a:p>
        </p:txBody>
      </p:sp>
      <p:sp>
        <p:nvSpPr>
          <p:cNvPr id="3" name="Content Placeholder 2"/>
          <p:cNvSpPr>
            <a:spLocks noGrp="1"/>
          </p:cNvSpPr>
          <p:nvPr>
            <p:ph idx="1"/>
          </p:nvPr>
        </p:nvSpPr>
        <p:spPr/>
        <p:txBody>
          <a:bodyPr>
            <a:normAutofit/>
          </a:bodyPr>
          <a:lstStyle/>
          <a:p>
            <a:r>
              <a:rPr lang="en-US" dirty="0"/>
              <a:t>Free sugars are those added to food (e.g. sucrose (table sugar), glucose) or those naturally present in honey, syrups and unsweetened fruit juices, but exclude lactose in milk and milk products. </a:t>
            </a:r>
          </a:p>
          <a:p>
            <a:endParaRPr lang="en-US" dirty="0"/>
          </a:p>
          <a:p>
            <a:r>
              <a:rPr lang="en-US" dirty="0"/>
              <a:t>SACN –recommended free sugars account for no more than 5% of daily energy intake. This is: </a:t>
            </a:r>
          </a:p>
          <a:p>
            <a:pPr lvl="1"/>
            <a:r>
              <a:rPr lang="en-US" sz="2400" dirty="0"/>
              <a:t>  19g or 5 sugar cubes for children aged 4 to 6, </a:t>
            </a:r>
            <a:endParaRPr lang="en-US" dirty="0"/>
          </a:p>
          <a:p>
            <a:pPr lvl="1"/>
            <a:r>
              <a:rPr lang="en-US" sz="2400" dirty="0"/>
              <a:t>  24g or 6 sugar cubes for children aged 7 to 10, </a:t>
            </a:r>
            <a:endParaRPr lang="en-US" dirty="0"/>
          </a:p>
          <a:p>
            <a:pPr lvl="1"/>
            <a:r>
              <a:rPr lang="en-US" sz="2400" dirty="0"/>
              <a:t>  30g or 7 sugar cubes for 11 years and over, based on average population diets. </a:t>
            </a:r>
            <a:endParaRPr lang="en-US" dirty="0"/>
          </a:p>
          <a:p>
            <a:endParaRPr lang="en-US" dirty="0"/>
          </a:p>
        </p:txBody>
      </p:sp>
    </p:spTree>
    <p:extLst>
      <p:ext uri="{BB962C8B-B14F-4D97-AF65-F5344CB8AC3E}">
        <p14:creationId xmlns:p14="http://schemas.microsoft.com/office/powerpoint/2010/main" val="1000451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86344903"/>
              </p:ext>
            </p:extLst>
          </p:nvPr>
        </p:nvGraphicFramePr>
        <p:xfrm>
          <a:off x="1295400" y="2133600"/>
          <a:ext cx="6553200" cy="4145280"/>
        </p:xfrm>
        <a:graphic>
          <a:graphicData uri="http://schemas.openxmlformats.org/drawingml/2006/table">
            <a:tbl>
              <a:tblPr firstRow="1" bandRow="1">
                <a:tableStyleId>{5C22544A-7EE6-4342-B048-85BDC9FD1C3A}</a:tableStyleId>
              </a:tblPr>
              <a:tblGrid>
                <a:gridCol w="1549003">
                  <a:extLst>
                    <a:ext uri="{9D8B030D-6E8A-4147-A177-3AD203B41FA5}">
                      <a16:colId xmlns:a16="http://schemas.microsoft.com/office/drawing/2014/main" val="20000"/>
                    </a:ext>
                  </a:extLst>
                </a:gridCol>
                <a:gridCol w="1549003">
                  <a:extLst>
                    <a:ext uri="{9D8B030D-6E8A-4147-A177-3AD203B41FA5}">
                      <a16:colId xmlns:a16="http://schemas.microsoft.com/office/drawing/2014/main" val="20001"/>
                    </a:ext>
                  </a:extLst>
                </a:gridCol>
                <a:gridCol w="1549003">
                  <a:extLst>
                    <a:ext uri="{9D8B030D-6E8A-4147-A177-3AD203B41FA5}">
                      <a16:colId xmlns:a16="http://schemas.microsoft.com/office/drawing/2014/main" val="20002"/>
                    </a:ext>
                  </a:extLst>
                </a:gridCol>
                <a:gridCol w="1906191">
                  <a:extLst>
                    <a:ext uri="{9D8B030D-6E8A-4147-A177-3AD203B41FA5}">
                      <a16:colId xmlns:a16="http://schemas.microsoft.com/office/drawing/2014/main" val="20003"/>
                    </a:ext>
                  </a:extLst>
                </a:gridCol>
              </a:tblGrid>
              <a:tr h="370840">
                <a:tc gridSpan="2">
                  <a:txBody>
                    <a:bodyPr/>
                    <a:lstStyle/>
                    <a:p>
                      <a:r>
                        <a:rPr lang="en-GB" dirty="0"/>
                        <a:t>Recommendation</a:t>
                      </a:r>
                      <a:endParaRPr lang="en-US" dirty="0"/>
                    </a:p>
                  </a:txBody>
                  <a:tcPr/>
                </a:tc>
                <a:tc hMerge="1">
                  <a:txBody>
                    <a:bodyPr/>
                    <a:lstStyle/>
                    <a:p>
                      <a:endParaRPr lang="en-US"/>
                    </a:p>
                  </a:txBody>
                  <a:tcPr/>
                </a:tc>
                <a:tc>
                  <a:txBody>
                    <a:bodyPr/>
                    <a:lstStyle/>
                    <a:p>
                      <a:r>
                        <a:rPr lang="en-GB" dirty="0"/>
                        <a:t>Population group</a:t>
                      </a:r>
                      <a:endParaRPr lang="en-US" dirty="0"/>
                    </a:p>
                  </a:txBody>
                  <a:tcPr/>
                </a:tc>
                <a:tc>
                  <a:txBody>
                    <a:bodyPr/>
                    <a:lstStyle/>
                    <a:p>
                      <a:r>
                        <a:rPr lang="en-GB" dirty="0"/>
                        <a:t>Reason for recommendation</a:t>
                      </a:r>
                      <a:endParaRPr lang="en-US" dirty="0"/>
                    </a:p>
                  </a:txBody>
                  <a:tcPr/>
                </a:tc>
                <a:extLst>
                  <a:ext uri="{0D108BD9-81ED-4DB2-BD59-A6C34878D82A}">
                    <a16:rowId xmlns:a16="http://schemas.microsoft.com/office/drawing/2014/main" val="10000"/>
                  </a:ext>
                </a:extLst>
              </a:tr>
              <a:tr h="33223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Fibre </a:t>
                      </a:r>
                      <a:r>
                        <a:rPr lang="en-GB" sz="1400" i="1" baseline="0" dirty="0"/>
                        <a:t>(*see notes on following slide-NEW SACN Guideline available)</a:t>
                      </a:r>
                      <a:endParaRPr lang="en-GB" sz="1400" i="1" dirty="0"/>
                    </a:p>
                    <a:p>
                      <a:endParaRPr lang="en-GB" sz="1600" dirty="0"/>
                    </a:p>
                    <a:p>
                      <a:r>
                        <a:rPr lang="en-GB" sz="1600" dirty="0"/>
                        <a:t>Alcohol</a:t>
                      </a:r>
                    </a:p>
                    <a:p>
                      <a:endParaRPr lang="en-GB" sz="1600" dirty="0"/>
                    </a:p>
                    <a:p>
                      <a:endParaRPr lang="en-GB" sz="1600" dirty="0"/>
                    </a:p>
                    <a:p>
                      <a:endParaRPr lang="en-GB" sz="1600" dirty="0"/>
                    </a:p>
                    <a:p>
                      <a:endParaRPr lang="en-GB" sz="1600" dirty="0"/>
                    </a:p>
                    <a:p>
                      <a:endParaRPr lang="en-GB" sz="1600" dirty="0"/>
                    </a:p>
                    <a:p>
                      <a:r>
                        <a:rPr lang="en-GB" sz="1600" dirty="0"/>
                        <a:t>Salt (sodium</a:t>
                      </a:r>
                      <a:r>
                        <a:rPr lang="en-GB" sz="1600" baseline="0" dirty="0"/>
                        <a:t> chloride)</a:t>
                      </a:r>
                      <a:endParaRPr lang="en-GB" sz="1600" dirty="0"/>
                    </a:p>
                  </a:txBody>
                  <a:tcPr/>
                </a:tc>
                <a:tc>
                  <a:txBody>
                    <a:bodyPr/>
                    <a:lstStyle/>
                    <a:p>
                      <a:r>
                        <a:rPr lang="en-GB" sz="1600" dirty="0"/>
                        <a:t>30g/day </a:t>
                      </a:r>
                    </a:p>
                    <a:p>
                      <a:endParaRPr lang="en-GB" sz="1600" dirty="0"/>
                    </a:p>
                    <a:p>
                      <a:endParaRPr lang="en-GB" sz="1600" dirty="0"/>
                    </a:p>
                    <a:p>
                      <a:endParaRPr lang="en-GB" sz="1600" dirty="0"/>
                    </a:p>
                    <a:p>
                      <a:endParaRPr lang="en-GB" sz="1600" dirty="0"/>
                    </a:p>
                    <a:p>
                      <a:r>
                        <a:rPr lang="en-GB" sz="1600" dirty="0"/>
                        <a:t>No more than 14</a:t>
                      </a:r>
                      <a:r>
                        <a:rPr lang="en-GB" sz="1600" baseline="0" dirty="0"/>
                        <a:t> units /week</a:t>
                      </a:r>
                      <a:endParaRPr lang="en-GB" sz="1600" dirty="0"/>
                    </a:p>
                    <a:p>
                      <a:endParaRPr lang="en-GB" sz="1600" dirty="0"/>
                    </a:p>
                    <a:p>
                      <a:endParaRPr lang="en-GB" sz="1600" dirty="0"/>
                    </a:p>
                    <a:p>
                      <a:r>
                        <a:rPr lang="en-GB" sz="1600" dirty="0"/>
                        <a:t>Reduce population average to a maximum of 6g/day</a:t>
                      </a:r>
                    </a:p>
                  </a:txBody>
                  <a:tcPr/>
                </a:tc>
                <a:tc>
                  <a:txBody>
                    <a:bodyPr/>
                    <a:lstStyle/>
                    <a:p>
                      <a:r>
                        <a:rPr lang="en-GB" sz="1600" dirty="0"/>
                        <a:t>Adults</a:t>
                      </a:r>
                    </a:p>
                    <a:p>
                      <a:endParaRPr lang="en-GB" sz="1600" dirty="0"/>
                    </a:p>
                    <a:p>
                      <a:endParaRPr lang="en-GB" sz="1600" dirty="0"/>
                    </a:p>
                    <a:p>
                      <a:endParaRPr lang="en-GB" sz="1600" dirty="0"/>
                    </a:p>
                    <a:p>
                      <a:endParaRPr lang="en-GB" sz="1600" dirty="0"/>
                    </a:p>
                    <a:p>
                      <a:r>
                        <a:rPr lang="en-GB" sz="1600" dirty="0"/>
                        <a:t>Adult men / women</a:t>
                      </a:r>
                    </a:p>
                    <a:p>
                      <a:endParaRPr lang="en-GB" sz="1600" dirty="0"/>
                    </a:p>
                    <a:p>
                      <a:endParaRPr lang="en-GB" sz="1600" dirty="0"/>
                    </a:p>
                    <a:p>
                      <a:endParaRPr lang="en-GB" sz="1600" dirty="0"/>
                    </a:p>
                    <a:p>
                      <a:endParaRPr lang="en-GB" sz="1600" dirty="0"/>
                    </a:p>
                    <a:p>
                      <a:r>
                        <a:rPr lang="en-GB" sz="1600" dirty="0"/>
                        <a:t>Adults</a:t>
                      </a:r>
                    </a:p>
                  </a:txBody>
                  <a:tcPr/>
                </a:tc>
                <a:tc>
                  <a:txBody>
                    <a:bodyPr/>
                    <a:lstStyle/>
                    <a:p>
                      <a:r>
                        <a:rPr lang="en-US" sz="1600" dirty="0"/>
                        <a:t>To improve gastrointestinal health</a:t>
                      </a:r>
                    </a:p>
                    <a:p>
                      <a:endParaRPr lang="en-US" sz="1600" dirty="0"/>
                    </a:p>
                    <a:p>
                      <a:r>
                        <a:rPr lang="en-US" sz="1600" dirty="0"/>
                        <a:t>Reduce risk of liver disease, CVD, cancers, injury from accidents and violence</a:t>
                      </a:r>
                    </a:p>
                    <a:p>
                      <a:endParaRPr lang="en-US" sz="1600" dirty="0"/>
                    </a:p>
                    <a:p>
                      <a:r>
                        <a:rPr lang="en-US" sz="1600" dirty="0"/>
                        <a:t>Reduce risk of hypertension and CVD</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02575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SACN Carbohydrates and Health Report (2015)</a:t>
            </a:r>
          </a:p>
        </p:txBody>
      </p:sp>
      <p:sp>
        <p:nvSpPr>
          <p:cNvPr id="3" name="Content Placeholder 2"/>
          <p:cNvSpPr>
            <a:spLocks noGrp="1"/>
          </p:cNvSpPr>
          <p:nvPr>
            <p:ph idx="1"/>
          </p:nvPr>
        </p:nvSpPr>
        <p:spPr/>
        <p:txBody>
          <a:bodyPr>
            <a:normAutofit/>
          </a:bodyPr>
          <a:lstStyle/>
          <a:p>
            <a:r>
              <a:rPr lang="en-US" dirty="0"/>
              <a:t>The current recommendation that </a:t>
            </a:r>
            <a:r>
              <a:rPr lang="en-US" b="1" dirty="0"/>
              <a:t>starchy carbohydrates</a:t>
            </a:r>
            <a:r>
              <a:rPr lang="en-US" dirty="0"/>
              <a:t>, </a:t>
            </a:r>
            <a:r>
              <a:rPr lang="en-US" u="sng" dirty="0"/>
              <a:t>wholegrain where possible</a:t>
            </a:r>
            <a:r>
              <a:rPr lang="en-US" dirty="0"/>
              <a:t>, should form 50% of daily calorie intake is maintained.</a:t>
            </a:r>
          </a:p>
          <a:p>
            <a:pPr marL="0" indent="0">
              <a:buNone/>
            </a:pPr>
            <a:r>
              <a:rPr lang="en-US" dirty="0"/>
              <a:t> </a:t>
            </a:r>
          </a:p>
          <a:p>
            <a:r>
              <a:rPr lang="en-US" dirty="0"/>
              <a:t>Ages 16 and over: 30g fibre a day </a:t>
            </a:r>
          </a:p>
          <a:p>
            <a:r>
              <a:rPr lang="en-US" dirty="0"/>
              <a:t>Ages 11- to 15: 25g fibre a day </a:t>
            </a:r>
          </a:p>
          <a:p>
            <a:r>
              <a:rPr lang="en-US" dirty="0"/>
              <a:t>Ages 5- to 11: 20g  fibre a day </a:t>
            </a:r>
          </a:p>
          <a:p>
            <a:r>
              <a:rPr lang="en-US" dirty="0"/>
              <a:t>Ages 2 to 5: 15g fibre a day</a:t>
            </a:r>
          </a:p>
          <a:p>
            <a:endParaRPr lang="en-US" dirty="0"/>
          </a:p>
        </p:txBody>
      </p:sp>
    </p:spTree>
    <p:extLst>
      <p:ext uri="{BB962C8B-B14F-4D97-AF65-F5344CB8AC3E}">
        <p14:creationId xmlns:p14="http://schemas.microsoft.com/office/powerpoint/2010/main" val="1615124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SACN Carbohydrates and Health Report (2015)</a:t>
            </a:r>
          </a:p>
        </p:txBody>
      </p:sp>
      <p:sp>
        <p:nvSpPr>
          <p:cNvPr id="3" name="Content Placeholder 2"/>
          <p:cNvSpPr>
            <a:spLocks noGrp="1"/>
          </p:cNvSpPr>
          <p:nvPr>
            <p:ph idx="1"/>
          </p:nvPr>
        </p:nvSpPr>
        <p:spPr/>
        <p:txBody>
          <a:bodyPr/>
          <a:lstStyle/>
          <a:p>
            <a:r>
              <a:rPr lang="en-US" dirty="0"/>
              <a:t>See link below for recently published SACN report (2015) on carbohydrates and health-</a:t>
            </a:r>
          </a:p>
          <a:p>
            <a:endParaRPr lang="en-US" dirty="0"/>
          </a:p>
          <a:p>
            <a:r>
              <a:rPr lang="en-US" dirty="0">
                <a:hlinkClick r:id="rId2"/>
              </a:rPr>
              <a:t>https://www.gov.uk/government/publications/sacn-carbohydrates-and-health-report</a:t>
            </a:r>
            <a:endParaRPr lang="en-US" dirty="0"/>
          </a:p>
          <a:p>
            <a:endParaRPr lang="en-US" dirty="0"/>
          </a:p>
        </p:txBody>
      </p:sp>
    </p:spTree>
    <p:extLst>
      <p:ext uri="{BB962C8B-B14F-4D97-AF65-F5344CB8AC3E}">
        <p14:creationId xmlns:p14="http://schemas.microsoft.com/office/powerpoint/2010/main" val="83891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776678303"/>
              </p:ext>
            </p:extLst>
          </p:nvPr>
        </p:nvGraphicFramePr>
        <p:xfrm>
          <a:off x="1295400" y="2133600"/>
          <a:ext cx="6553200" cy="3962400"/>
        </p:xfrm>
        <a:graphic>
          <a:graphicData uri="http://schemas.openxmlformats.org/drawingml/2006/table">
            <a:tbl>
              <a:tblPr firstRow="1" bandRow="1">
                <a:tableStyleId>{5C22544A-7EE6-4342-B048-85BDC9FD1C3A}</a:tableStyleId>
              </a:tblPr>
              <a:tblGrid>
                <a:gridCol w="1549003">
                  <a:extLst>
                    <a:ext uri="{9D8B030D-6E8A-4147-A177-3AD203B41FA5}">
                      <a16:colId xmlns:a16="http://schemas.microsoft.com/office/drawing/2014/main" val="20000"/>
                    </a:ext>
                  </a:extLst>
                </a:gridCol>
                <a:gridCol w="1549003">
                  <a:extLst>
                    <a:ext uri="{9D8B030D-6E8A-4147-A177-3AD203B41FA5}">
                      <a16:colId xmlns:a16="http://schemas.microsoft.com/office/drawing/2014/main" val="20001"/>
                    </a:ext>
                  </a:extLst>
                </a:gridCol>
                <a:gridCol w="1549003">
                  <a:extLst>
                    <a:ext uri="{9D8B030D-6E8A-4147-A177-3AD203B41FA5}">
                      <a16:colId xmlns:a16="http://schemas.microsoft.com/office/drawing/2014/main" val="20002"/>
                    </a:ext>
                  </a:extLst>
                </a:gridCol>
                <a:gridCol w="1906191">
                  <a:extLst>
                    <a:ext uri="{9D8B030D-6E8A-4147-A177-3AD203B41FA5}">
                      <a16:colId xmlns:a16="http://schemas.microsoft.com/office/drawing/2014/main" val="20003"/>
                    </a:ext>
                  </a:extLst>
                </a:gridCol>
              </a:tblGrid>
              <a:tr h="370840">
                <a:tc gridSpan="2">
                  <a:txBody>
                    <a:bodyPr/>
                    <a:lstStyle/>
                    <a:p>
                      <a:r>
                        <a:rPr lang="en-GB" dirty="0"/>
                        <a:t>Recommendation</a:t>
                      </a:r>
                      <a:endParaRPr lang="en-US" dirty="0"/>
                    </a:p>
                  </a:txBody>
                  <a:tcPr/>
                </a:tc>
                <a:tc hMerge="1">
                  <a:txBody>
                    <a:bodyPr/>
                    <a:lstStyle/>
                    <a:p>
                      <a:endParaRPr lang="en-US"/>
                    </a:p>
                  </a:txBody>
                  <a:tcPr/>
                </a:tc>
                <a:tc>
                  <a:txBody>
                    <a:bodyPr/>
                    <a:lstStyle/>
                    <a:p>
                      <a:r>
                        <a:rPr lang="en-GB" dirty="0"/>
                        <a:t>Population group</a:t>
                      </a:r>
                      <a:endParaRPr lang="en-US" dirty="0"/>
                    </a:p>
                  </a:txBody>
                  <a:tcPr/>
                </a:tc>
                <a:tc>
                  <a:txBody>
                    <a:bodyPr/>
                    <a:lstStyle/>
                    <a:p>
                      <a:r>
                        <a:rPr lang="en-GB" dirty="0"/>
                        <a:t>Reason for recommendation</a:t>
                      </a:r>
                      <a:endParaRPr lang="en-US" dirty="0"/>
                    </a:p>
                  </a:txBody>
                  <a:tcPr/>
                </a:tc>
                <a:extLst>
                  <a:ext uri="{0D108BD9-81ED-4DB2-BD59-A6C34878D82A}">
                    <a16:rowId xmlns:a16="http://schemas.microsoft.com/office/drawing/2014/main" val="10000"/>
                  </a:ext>
                </a:extLst>
              </a:tr>
              <a:tr h="3322320">
                <a:tc>
                  <a:txBody>
                    <a:bodyPr/>
                    <a:lstStyle/>
                    <a:p>
                      <a:r>
                        <a:rPr lang="en-GB" sz="1600" dirty="0"/>
                        <a:t>Vitamins</a:t>
                      </a:r>
                      <a:r>
                        <a:rPr lang="en-GB" sz="1600" baseline="0" dirty="0"/>
                        <a:t> and minerals</a:t>
                      </a:r>
                    </a:p>
                    <a:p>
                      <a:endParaRPr lang="en-GB" sz="1600" baseline="0" dirty="0"/>
                    </a:p>
                    <a:p>
                      <a:endParaRPr lang="en-GB" sz="1600" baseline="0" dirty="0"/>
                    </a:p>
                    <a:p>
                      <a:endParaRPr lang="en-GB" sz="1600"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600" baseline="0" dirty="0"/>
                        <a:t>Vitamin D</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i="1" baseline="0" dirty="0"/>
                        <a:t>(*see notes on following slide-NEW SACN Guideline available)</a:t>
                      </a:r>
                      <a:endParaRPr lang="en-GB" sz="1600" i="1" dirty="0"/>
                    </a:p>
                    <a:p>
                      <a:endParaRPr lang="en-GB" sz="1600" dirty="0"/>
                    </a:p>
                  </a:txBody>
                  <a:tcPr/>
                </a:tc>
                <a:tc>
                  <a:txBody>
                    <a:bodyPr/>
                    <a:lstStyle/>
                    <a:p>
                      <a:r>
                        <a:rPr lang="en-GB" sz="1600" dirty="0"/>
                        <a:t>Dietary</a:t>
                      </a:r>
                      <a:r>
                        <a:rPr lang="en-GB" sz="1600" baseline="0" dirty="0"/>
                        <a:t> Reference Values</a:t>
                      </a:r>
                      <a:endParaRPr lang="en-GB" sz="1600" dirty="0"/>
                    </a:p>
                    <a:p>
                      <a:endParaRPr lang="en-GB" sz="1600" dirty="0"/>
                    </a:p>
                    <a:p>
                      <a:endParaRPr lang="en-GB" sz="1600" dirty="0"/>
                    </a:p>
                    <a:p>
                      <a:r>
                        <a:rPr lang="en-GB" sz="1600" dirty="0"/>
                        <a:t>Dietary Reference Values set for whole population (see following slide)</a:t>
                      </a:r>
                    </a:p>
                    <a:p>
                      <a:endParaRPr lang="en-GB" sz="1600" dirty="0"/>
                    </a:p>
                  </a:txBody>
                  <a:tcPr/>
                </a:tc>
                <a:tc>
                  <a:txBody>
                    <a:bodyPr/>
                    <a:lstStyle/>
                    <a:p>
                      <a:r>
                        <a:rPr lang="en-GB" sz="1600" dirty="0"/>
                        <a:t>Adults</a:t>
                      </a:r>
                      <a:r>
                        <a:rPr lang="en-GB" sz="1600" baseline="0" dirty="0"/>
                        <a:t> and children</a:t>
                      </a:r>
                      <a:endParaRPr lang="en-GB" sz="1600" dirty="0"/>
                    </a:p>
                    <a:p>
                      <a:endParaRPr lang="en-GB" sz="1600" dirty="0"/>
                    </a:p>
                    <a:p>
                      <a:endParaRPr lang="en-GB" sz="1600" dirty="0"/>
                    </a:p>
                    <a:p>
                      <a:endParaRPr lang="en-GB" sz="1600" dirty="0"/>
                    </a:p>
                    <a:p>
                      <a:r>
                        <a:rPr lang="en-GB" sz="1600" dirty="0"/>
                        <a:t>Adults</a:t>
                      </a:r>
                      <a:r>
                        <a:rPr lang="en-GB" sz="1600" baseline="0" dirty="0"/>
                        <a:t> and children</a:t>
                      </a:r>
                      <a:endParaRPr lang="en-GB" sz="1600" dirty="0"/>
                    </a:p>
                  </a:txBody>
                  <a:tcPr/>
                </a:tc>
                <a:tc>
                  <a:txBody>
                    <a:bodyPr/>
                    <a:lstStyle/>
                    <a:p>
                      <a:r>
                        <a:rPr lang="en-US" sz="1600" dirty="0"/>
                        <a:t>To promote</a:t>
                      </a:r>
                      <a:r>
                        <a:rPr lang="en-US" sz="1600" baseline="0" dirty="0"/>
                        <a:t> optimum health and prevent deficiency</a:t>
                      </a:r>
                      <a:endParaRPr lang="en-US" sz="1600" dirty="0"/>
                    </a:p>
                    <a:p>
                      <a:endParaRPr lang="en-US" sz="1600" dirty="0"/>
                    </a:p>
                    <a:p>
                      <a:endParaRPr lang="en-US" sz="1600" dirty="0"/>
                    </a:p>
                    <a:p>
                      <a:r>
                        <a:rPr lang="en-US" sz="1600" dirty="0"/>
                        <a:t>To prevent osteoporosis in adults and rickets in children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2398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DRAFT SACN Vitamin D and Health Report (2015)</a:t>
            </a:r>
            <a:br>
              <a:rPr lang="en-US" dirty="0"/>
            </a:br>
            <a:endParaRPr lang="en-US" dirty="0"/>
          </a:p>
        </p:txBody>
      </p:sp>
      <p:sp>
        <p:nvSpPr>
          <p:cNvPr id="3" name="Content Placeholder 2"/>
          <p:cNvSpPr>
            <a:spLocks noGrp="1"/>
          </p:cNvSpPr>
          <p:nvPr>
            <p:ph idx="1"/>
          </p:nvPr>
        </p:nvSpPr>
        <p:spPr/>
        <p:txBody>
          <a:bodyPr>
            <a:normAutofit lnSpcReduction="10000"/>
          </a:bodyPr>
          <a:lstStyle/>
          <a:p>
            <a:r>
              <a:rPr lang="en-US" dirty="0"/>
              <a:t>SACN proposed a dietary intake of 10micrograms of vitamin D per day for every one aged above 4 years.</a:t>
            </a:r>
          </a:p>
          <a:p>
            <a:endParaRPr lang="en-US" dirty="0"/>
          </a:p>
          <a:p>
            <a:r>
              <a:rPr lang="en-US" dirty="0"/>
              <a:t>How many of you take a supplement?</a:t>
            </a:r>
          </a:p>
          <a:p>
            <a:endParaRPr lang="en-US" dirty="0"/>
          </a:p>
          <a:p>
            <a:r>
              <a:rPr lang="en-US" dirty="0"/>
              <a:t>Safe Intakes are set for children in the range 8.5-10 μg/d at ages 0 to &lt; 1 year, </a:t>
            </a:r>
          </a:p>
          <a:p>
            <a:r>
              <a:rPr lang="en-US" dirty="0"/>
              <a:t>and 10 μg/d at ages 1 to &lt; 4 years. </a:t>
            </a:r>
          </a:p>
          <a:p>
            <a:endParaRPr lang="en-US" dirty="0"/>
          </a:p>
          <a:p>
            <a:r>
              <a:rPr lang="en-US" dirty="0"/>
              <a:t>Data are insufficient to set RNIs for children 0-3 years.</a:t>
            </a:r>
          </a:p>
          <a:p>
            <a:endParaRPr lang="en-US" dirty="0"/>
          </a:p>
          <a:p>
            <a:endParaRPr lang="en-US" dirty="0"/>
          </a:p>
          <a:p>
            <a:endParaRPr lang="en-US" dirty="0"/>
          </a:p>
        </p:txBody>
      </p:sp>
    </p:spTree>
    <p:extLst>
      <p:ext uri="{BB962C8B-B14F-4D97-AF65-F5344CB8AC3E}">
        <p14:creationId xmlns:p14="http://schemas.microsoft.com/office/powerpoint/2010/main" val="3850980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DRAFT SACN Vitamin D and Health Report (2015)</a:t>
            </a:r>
          </a:p>
        </p:txBody>
      </p:sp>
      <p:sp>
        <p:nvSpPr>
          <p:cNvPr id="3" name="Content Placeholder 2"/>
          <p:cNvSpPr>
            <a:spLocks noGrp="1"/>
          </p:cNvSpPr>
          <p:nvPr>
            <p:ph idx="1"/>
          </p:nvPr>
        </p:nvSpPr>
        <p:spPr/>
        <p:txBody>
          <a:bodyPr/>
          <a:lstStyle/>
          <a:p>
            <a:r>
              <a:rPr lang="en-US" dirty="0"/>
              <a:t>See link below for draft report and executive summary-</a:t>
            </a:r>
          </a:p>
          <a:p>
            <a:endParaRPr lang="en-US" dirty="0"/>
          </a:p>
          <a:p>
            <a:r>
              <a:rPr lang="en-US" dirty="0">
                <a:hlinkClick r:id="rId2"/>
              </a:rPr>
              <a:t>https://www.gov.uk/government/consultations/consultation-on-draft-sacn-vitamin-d-and-health-report</a:t>
            </a:r>
            <a:endParaRPr lang="en-US" dirty="0"/>
          </a:p>
          <a:p>
            <a:endParaRPr lang="en-US" dirty="0"/>
          </a:p>
        </p:txBody>
      </p:sp>
    </p:spTree>
    <p:extLst>
      <p:ext uri="{BB962C8B-B14F-4D97-AF65-F5344CB8AC3E}">
        <p14:creationId xmlns:p14="http://schemas.microsoft.com/office/powerpoint/2010/main" val="127531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a:t>Summary of Dietary Recommendations (SACN, 2008)</a:t>
            </a:r>
            <a:endParaRPr lang="en-US" sz="32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619438601"/>
              </p:ext>
            </p:extLst>
          </p:nvPr>
        </p:nvGraphicFramePr>
        <p:xfrm>
          <a:off x="1295400" y="2133600"/>
          <a:ext cx="6553200" cy="3962400"/>
        </p:xfrm>
        <a:graphic>
          <a:graphicData uri="http://schemas.openxmlformats.org/drawingml/2006/table">
            <a:tbl>
              <a:tblPr firstRow="1" bandRow="1">
                <a:tableStyleId>{5C22544A-7EE6-4342-B048-85BDC9FD1C3A}</a:tableStyleId>
              </a:tblPr>
              <a:tblGrid>
                <a:gridCol w="1549003">
                  <a:extLst>
                    <a:ext uri="{9D8B030D-6E8A-4147-A177-3AD203B41FA5}">
                      <a16:colId xmlns:a16="http://schemas.microsoft.com/office/drawing/2014/main" val="20000"/>
                    </a:ext>
                  </a:extLst>
                </a:gridCol>
                <a:gridCol w="1549003">
                  <a:extLst>
                    <a:ext uri="{9D8B030D-6E8A-4147-A177-3AD203B41FA5}">
                      <a16:colId xmlns:a16="http://schemas.microsoft.com/office/drawing/2014/main" val="20001"/>
                    </a:ext>
                  </a:extLst>
                </a:gridCol>
                <a:gridCol w="1549003">
                  <a:extLst>
                    <a:ext uri="{9D8B030D-6E8A-4147-A177-3AD203B41FA5}">
                      <a16:colId xmlns:a16="http://schemas.microsoft.com/office/drawing/2014/main" val="20002"/>
                    </a:ext>
                  </a:extLst>
                </a:gridCol>
                <a:gridCol w="1906191">
                  <a:extLst>
                    <a:ext uri="{9D8B030D-6E8A-4147-A177-3AD203B41FA5}">
                      <a16:colId xmlns:a16="http://schemas.microsoft.com/office/drawing/2014/main" val="20003"/>
                    </a:ext>
                  </a:extLst>
                </a:gridCol>
              </a:tblGrid>
              <a:tr h="370840">
                <a:tc gridSpan="2">
                  <a:txBody>
                    <a:bodyPr/>
                    <a:lstStyle/>
                    <a:p>
                      <a:r>
                        <a:rPr lang="en-GB" dirty="0"/>
                        <a:t>Recommendation</a:t>
                      </a:r>
                      <a:endParaRPr lang="en-US" dirty="0"/>
                    </a:p>
                  </a:txBody>
                  <a:tcPr/>
                </a:tc>
                <a:tc hMerge="1">
                  <a:txBody>
                    <a:bodyPr/>
                    <a:lstStyle/>
                    <a:p>
                      <a:endParaRPr lang="en-US"/>
                    </a:p>
                  </a:txBody>
                  <a:tcPr/>
                </a:tc>
                <a:tc>
                  <a:txBody>
                    <a:bodyPr/>
                    <a:lstStyle/>
                    <a:p>
                      <a:r>
                        <a:rPr lang="en-GB" dirty="0"/>
                        <a:t>Population group</a:t>
                      </a:r>
                      <a:endParaRPr lang="en-US" dirty="0"/>
                    </a:p>
                  </a:txBody>
                  <a:tcPr/>
                </a:tc>
                <a:tc>
                  <a:txBody>
                    <a:bodyPr/>
                    <a:lstStyle/>
                    <a:p>
                      <a:r>
                        <a:rPr lang="en-GB" dirty="0"/>
                        <a:t>Reason for recommendation</a:t>
                      </a:r>
                      <a:endParaRPr lang="en-US" dirty="0"/>
                    </a:p>
                  </a:txBody>
                  <a:tcPr/>
                </a:tc>
                <a:extLst>
                  <a:ext uri="{0D108BD9-81ED-4DB2-BD59-A6C34878D82A}">
                    <a16:rowId xmlns:a16="http://schemas.microsoft.com/office/drawing/2014/main" val="10000"/>
                  </a:ext>
                </a:extLst>
              </a:tr>
              <a:tr h="3322320">
                <a:tc>
                  <a:txBody>
                    <a:bodyPr/>
                    <a:lstStyle/>
                    <a:p>
                      <a:r>
                        <a:rPr lang="en-GB" sz="1600" dirty="0"/>
                        <a:t>Energy</a:t>
                      </a:r>
                      <a:r>
                        <a:rPr lang="en-GB" sz="1600" baseline="0" dirty="0"/>
                        <a:t> intake</a:t>
                      </a:r>
                    </a:p>
                    <a:p>
                      <a:endParaRPr lang="en-GB" sz="1600" baseline="0" dirty="0"/>
                    </a:p>
                    <a:p>
                      <a:endParaRPr lang="en-GB" sz="1600" baseline="0" dirty="0"/>
                    </a:p>
                    <a:p>
                      <a:endParaRPr lang="en-GB" sz="1600" baseline="0" dirty="0"/>
                    </a:p>
                    <a:p>
                      <a:endParaRPr lang="en-GB" sz="1600" baseline="0" dirty="0"/>
                    </a:p>
                    <a:p>
                      <a:endParaRPr lang="en-GB" sz="1600" baseline="0" dirty="0"/>
                    </a:p>
                    <a:p>
                      <a:endParaRPr lang="en-GB" sz="1600" baseline="0" dirty="0"/>
                    </a:p>
                    <a:p>
                      <a:endParaRPr lang="en-GB" sz="1600" baseline="0" dirty="0"/>
                    </a:p>
                    <a:p>
                      <a:r>
                        <a:rPr lang="en-GB" sz="1600" baseline="0" dirty="0"/>
                        <a:t>Body weight</a:t>
                      </a:r>
                    </a:p>
                  </a:txBody>
                  <a:tcPr/>
                </a:tc>
                <a:tc>
                  <a:txBody>
                    <a:bodyPr/>
                    <a:lstStyle/>
                    <a:p>
                      <a:r>
                        <a:rPr lang="en-GB" sz="1600" dirty="0"/>
                        <a:t>EAR</a:t>
                      </a:r>
                      <a:r>
                        <a:rPr lang="en-GB" sz="1600" baseline="0" dirty="0"/>
                        <a:t> for men: see following slide</a:t>
                      </a:r>
                    </a:p>
                    <a:p>
                      <a:endParaRPr lang="en-GB" sz="1600" baseline="0" dirty="0"/>
                    </a:p>
                    <a:p>
                      <a:r>
                        <a:rPr lang="en-GB" sz="1600" baseline="0" dirty="0"/>
                        <a:t>EAR for women: see following slide</a:t>
                      </a:r>
                    </a:p>
                    <a:p>
                      <a:endParaRPr lang="en-GB" sz="1600" baseline="0" dirty="0"/>
                    </a:p>
                    <a:p>
                      <a:r>
                        <a:rPr lang="en-GB" sz="1600" baseline="0" dirty="0"/>
                        <a:t>Body Mass Index (BMI) between 18.5-24.9 kg/M</a:t>
                      </a:r>
                      <a:r>
                        <a:rPr lang="en-GB" sz="1600" baseline="30000" dirty="0"/>
                        <a:t>2</a:t>
                      </a:r>
                      <a:r>
                        <a:rPr lang="en-GB" sz="1600" baseline="0" dirty="0"/>
                        <a:t> </a:t>
                      </a:r>
                      <a:endParaRPr lang="en-GB" sz="1600" dirty="0"/>
                    </a:p>
                  </a:txBody>
                  <a:tcPr/>
                </a:tc>
                <a:tc>
                  <a:txBody>
                    <a:bodyPr/>
                    <a:lstStyle/>
                    <a:p>
                      <a:r>
                        <a:rPr lang="en-GB" sz="1600" dirty="0"/>
                        <a:t>Adults</a:t>
                      </a:r>
                      <a:r>
                        <a:rPr lang="en-GB" sz="1600" baseline="0" dirty="0"/>
                        <a:t> </a:t>
                      </a:r>
                      <a:endParaRPr lang="en-GB" sz="1600" dirty="0"/>
                    </a:p>
                  </a:txBody>
                  <a:tcPr/>
                </a:tc>
                <a:tc>
                  <a:txBody>
                    <a:bodyPr/>
                    <a:lstStyle/>
                    <a:p>
                      <a:r>
                        <a:rPr lang="en-US" sz="1600" dirty="0"/>
                        <a:t>Reduce risk of chronic diseases</a:t>
                      </a:r>
                      <a:r>
                        <a:rPr lang="en-US" sz="1600" baseline="0" dirty="0"/>
                        <a:t> i.e. CVD, some cancers and type II diabetes.</a:t>
                      </a:r>
                    </a:p>
                    <a:p>
                      <a:r>
                        <a:rPr lang="en-US" sz="1600" baseline="0" dirty="0"/>
                        <a:t>Reduce risk of obesity.</a:t>
                      </a:r>
                      <a:endParaRPr lang="en-US"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986204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Placeholder 1"/>
          <p:cNvSpPr>
            <a:spLocks noGrp="1"/>
          </p:cNvSpPr>
          <p:nvPr>
            <p:ph type="body" sz="quarter" idx="13"/>
          </p:nvPr>
        </p:nvSpPr>
        <p:spPr bwMode="auto">
          <a:xfrm>
            <a:off x="1828800" y="381000"/>
            <a:ext cx="6408738" cy="6048375"/>
          </a:xfrm>
          <a:prstGeom prst="roundRect">
            <a:avLst>
              <a:gd name="adj" fmla="val 9366"/>
            </a:avLst>
          </a:prstGeom>
          <a:gradFill rotWithShape="0">
            <a:gsLst>
              <a:gs pos="0">
                <a:schemeClr val="accent1">
                  <a:alpha val="89998"/>
                </a:schemeClr>
              </a:gs>
              <a:gs pos="100000">
                <a:schemeClr val="accent1">
                  <a:alpha val="79999"/>
                </a:schemeClr>
              </a:gs>
            </a:gsLst>
            <a:lin/>
          </a:gradFill>
          <a:ln>
            <a:round/>
            <a:headEnd/>
            <a:tailEnd/>
          </a:ln>
        </p:spPr>
        <p:txBody>
          <a:bodyPr vert="horz" wrap="square" numCol="1" anchor="t" anchorCtr="0" compatLnSpc="1">
            <a:prstTxWarp prst="textNoShape">
              <a:avLst/>
            </a:prstTxWarp>
          </a:bodyPr>
          <a:lstStyle/>
          <a:p>
            <a:pPr>
              <a:spcBef>
                <a:spcPct val="0"/>
              </a:spcBef>
            </a:pPr>
            <a:r>
              <a:rPr lang="en-GB" b="1" dirty="0">
                <a:latin typeface="Century Gothic" charset="0"/>
              </a:rPr>
              <a:t>EARs</a:t>
            </a:r>
          </a:p>
          <a:p>
            <a:pPr>
              <a:spcBef>
                <a:spcPct val="0"/>
              </a:spcBef>
            </a:pPr>
            <a:endParaRPr lang="en-GB" dirty="0">
              <a:latin typeface="Century Gothic" charset="0"/>
            </a:endParaRPr>
          </a:p>
          <a:p>
            <a:pPr>
              <a:spcBef>
                <a:spcPct val="0"/>
              </a:spcBef>
            </a:pPr>
            <a:r>
              <a:rPr lang="en-GB" u="sng" dirty="0">
                <a:latin typeface="Century Gothic" charset="0"/>
              </a:rPr>
              <a:t>Adults</a:t>
            </a:r>
          </a:p>
          <a:p>
            <a:pPr>
              <a:spcBef>
                <a:spcPct val="0"/>
              </a:spcBef>
            </a:pPr>
            <a:endParaRPr lang="en-GB" dirty="0">
              <a:latin typeface="Century Gothic" charset="0"/>
            </a:endParaRPr>
          </a:p>
          <a:p>
            <a:pPr>
              <a:spcBef>
                <a:spcPct val="0"/>
              </a:spcBef>
            </a:pPr>
            <a:endParaRPr lang="en-GB" dirty="0">
              <a:latin typeface="Century Gothic" charset="0"/>
            </a:endParaRPr>
          </a:p>
        </p:txBody>
      </p:sp>
      <p:graphicFrame>
        <p:nvGraphicFramePr>
          <p:cNvPr id="5" name="Table 4"/>
          <p:cNvGraphicFramePr>
            <a:graphicFrameLocks noGrp="1"/>
          </p:cNvGraphicFramePr>
          <p:nvPr/>
        </p:nvGraphicFramePr>
        <p:xfrm>
          <a:off x="755650" y="1844675"/>
          <a:ext cx="5616575" cy="2592391"/>
        </p:xfrm>
        <a:graphic>
          <a:graphicData uri="http://schemas.openxmlformats.org/drawingml/2006/table">
            <a:tbl>
              <a:tblPr/>
              <a:tblGrid>
                <a:gridCol w="1050254">
                  <a:extLst>
                    <a:ext uri="{9D8B030D-6E8A-4147-A177-3AD203B41FA5}">
                      <a16:colId xmlns:a16="http://schemas.microsoft.com/office/drawing/2014/main" val="20000"/>
                    </a:ext>
                  </a:extLst>
                </a:gridCol>
                <a:gridCol w="1141580">
                  <a:extLst>
                    <a:ext uri="{9D8B030D-6E8A-4147-A177-3AD203B41FA5}">
                      <a16:colId xmlns:a16="http://schemas.microsoft.com/office/drawing/2014/main" val="20001"/>
                    </a:ext>
                  </a:extLst>
                </a:gridCol>
                <a:gridCol w="1141580">
                  <a:extLst>
                    <a:ext uri="{9D8B030D-6E8A-4147-A177-3AD203B41FA5}">
                      <a16:colId xmlns:a16="http://schemas.microsoft.com/office/drawing/2014/main" val="20002"/>
                    </a:ext>
                  </a:extLst>
                </a:gridCol>
                <a:gridCol w="1068002">
                  <a:extLst>
                    <a:ext uri="{9D8B030D-6E8A-4147-A177-3AD203B41FA5}">
                      <a16:colId xmlns:a16="http://schemas.microsoft.com/office/drawing/2014/main" val="20003"/>
                    </a:ext>
                  </a:extLst>
                </a:gridCol>
                <a:gridCol w="1215159">
                  <a:extLst>
                    <a:ext uri="{9D8B030D-6E8A-4147-A177-3AD203B41FA5}">
                      <a16:colId xmlns:a16="http://schemas.microsoft.com/office/drawing/2014/main" val="20004"/>
                    </a:ext>
                  </a:extLst>
                </a:gridCol>
              </a:tblGrid>
              <a:tr h="338874">
                <a:tc>
                  <a:txBody>
                    <a:bodyPr/>
                    <a:lstStyle/>
                    <a:p>
                      <a:pPr algn="ctr" fontAlgn="b"/>
                      <a:r>
                        <a:rPr lang="en-GB" sz="1200" b="1" i="0" u="none" strike="noStrike" dirty="0">
                          <a:solidFill>
                            <a:srgbClr val="000000"/>
                          </a:solidFill>
                          <a:effectLst/>
                          <a:latin typeface="Century Gothic" pitchFamily="34" charset="0"/>
                        </a:rPr>
                        <a:t>Years</a:t>
                      </a:r>
                    </a:p>
                  </a:txBody>
                  <a:tcPr marL="9525" marR="9525" marT="9525" marB="0" anchor="b">
                    <a:lnL>
                      <a:noFill/>
                    </a:lnL>
                    <a:lnR>
                      <a:noFill/>
                    </a:lnR>
                    <a:lnT>
                      <a:noFill/>
                    </a:lnT>
                    <a:lnB>
                      <a:noFill/>
                    </a:lnB>
                  </a:tcPr>
                </a:tc>
                <a:tc>
                  <a:txBody>
                    <a:bodyPr/>
                    <a:lstStyle/>
                    <a:p>
                      <a:pPr algn="ctr" fontAlgn="b"/>
                      <a:r>
                        <a:rPr lang="en-GB" sz="1200" b="1" i="0" u="none" strike="noStrike" dirty="0">
                          <a:solidFill>
                            <a:srgbClr val="000000"/>
                          </a:solidFill>
                          <a:effectLst/>
                          <a:latin typeface="Century Gothic" pitchFamily="34" charset="0"/>
                        </a:rPr>
                        <a:t>Men (MJ)</a:t>
                      </a:r>
                    </a:p>
                  </a:txBody>
                  <a:tcPr marL="9525" marR="9525" marT="9525" marB="0" anchor="b">
                    <a:lnL>
                      <a:noFill/>
                    </a:lnL>
                    <a:lnR>
                      <a:noFill/>
                    </a:lnR>
                    <a:lnT>
                      <a:noFill/>
                    </a:lnT>
                    <a:lnB>
                      <a:noFill/>
                    </a:lnB>
                    <a:solidFill>
                      <a:srgbClr val="DCE6F1"/>
                    </a:solidFill>
                  </a:tcPr>
                </a:tc>
                <a:tc>
                  <a:txBody>
                    <a:bodyPr/>
                    <a:lstStyle/>
                    <a:p>
                      <a:pPr algn="ctr" fontAlgn="b"/>
                      <a:r>
                        <a:rPr lang="en-GB" sz="1200" b="1" i="0" u="none" strike="noStrike" dirty="0">
                          <a:solidFill>
                            <a:srgbClr val="000000"/>
                          </a:solidFill>
                          <a:effectLst/>
                          <a:latin typeface="Century Gothic" pitchFamily="34" charset="0"/>
                        </a:rPr>
                        <a:t>Men (kcal)</a:t>
                      </a:r>
                    </a:p>
                  </a:txBody>
                  <a:tcPr marL="9525" marR="9525" marT="9525" marB="0" anchor="b">
                    <a:lnL>
                      <a:noFill/>
                    </a:lnL>
                    <a:lnR>
                      <a:noFill/>
                    </a:lnR>
                    <a:lnT>
                      <a:noFill/>
                    </a:lnT>
                    <a:lnB>
                      <a:noFill/>
                    </a:lnB>
                    <a:solidFill>
                      <a:srgbClr val="DCE6F1"/>
                    </a:solidFill>
                  </a:tcPr>
                </a:tc>
                <a:tc>
                  <a:txBody>
                    <a:bodyPr/>
                    <a:lstStyle/>
                    <a:p>
                      <a:pPr algn="ctr" fontAlgn="b"/>
                      <a:r>
                        <a:rPr lang="en-GB" sz="1200" b="1" i="0" u="none" strike="noStrike" dirty="0">
                          <a:solidFill>
                            <a:srgbClr val="000000"/>
                          </a:solidFill>
                          <a:effectLst/>
                          <a:latin typeface="Century Gothic" pitchFamily="34" charset="0"/>
                        </a:rPr>
                        <a:t>Women (MJ)</a:t>
                      </a:r>
                    </a:p>
                  </a:txBody>
                  <a:tcPr marL="9525" marR="9525" marT="9525" marB="0" anchor="b">
                    <a:lnL>
                      <a:noFill/>
                    </a:lnL>
                    <a:lnR>
                      <a:noFill/>
                    </a:lnR>
                    <a:lnT>
                      <a:noFill/>
                    </a:lnT>
                    <a:lnB>
                      <a:noFill/>
                    </a:lnB>
                    <a:solidFill>
                      <a:srgbClr val="F2DCDB"/>
                    </a:solidFill>
                  </a:tcPr>
                </a:tc>
                <a:tc>
                  <a:txBody>
                    <a:bodyPr/>
                    <a:lstStyle/>
                    <a:p>
                      <a:pPr algn="ctr" fontAlgn="b"/>
                      <a:r>
                        <a:rPr lang="en-GB" sz="1200" b="1" i="0" u="none" strike="noStrike" dirty="0">
                          <a:solidFill>
                            <a:srgbClr val="000000"/>
                          </a:solidFill>
                          <a:effectLst/>
                          <a:latin typeface="Century Gothic" pitchFamily="34" charset="0"/>
                        </a:rPr>
                        <a:t>Women (kcal)</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0"/>
                  </a:ext>
                </a:extLst>
              </a:tr>
              <a:tr h="321931">
                <a:tc>
                  <a:txBody>
                    <a:bodyPr/>
                    <a:lstStyle/>
                    <a:p>
                      <a:pPr algn="ctr" fontAlgn="b"/>
                      <a:r>
                        <a:rPr lang="en-GB" sz="1200" b="0" i="0" u="none" strike="noStrike" dirty="0">
                          <a:solidFill>
                            <a:srgbClr val="000000"/>
                          </a:solidFill>
                          <a:effectLst/>
                          <a:latin typeface="Century Gothic" pitchFamily="34" charset="0"/>
                        </a:rPr>
                        <a:t>19-24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11.6</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2772</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9.1</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2175</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1"/>
                  </a:ext>
                </a:extLst>
              </a:tr>
              <a:tr h="321931">
                <a:tc>
                  <a:txBody>
                    <a:bodyPr/>
                    <a:lstStyle/>
                    <a:p>
                      <a:pPr algn="ctr" fontAlgn="b"/>
                      <a:r>
                        <a:rPr lang="en-GB" sz="1200" b="0" i="0" u="none" strike="noStrike" dirty="0">
                          <a:solidFill>
                            <a:srgbClr val="000000"/>
                          </a:solidFill>
                          <a:effectLst/>
                          <a:latin typeface="Century Gothic" pitchFamily="34" charset="0"/>
                        </a:rPr>
                        <a:t>25-34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11.5</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2749</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9.1</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2175</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2"/>
                  </a:ext>
                </a:extLst>
              </a:tr>
              <a:tr h="321931">
                <a:tc>
                  <a:txBody>
                    <a:bodyPr/>
                    <a:lstStyle/>
                    <a:p>
                      <a:pPr algn="ctr" fontAlgn="b"/>
                      <a:r>
                        <a:rPr lang="en-GB" sz="1200" b="0" i="0" u="none" strike="noStrike" dirty="0">
                          <a:solidFill>
                            <a:srgbClr val="000000"/>
                          </a:solidFill>
                          <a:effectLst/>
                          <a:latin typeface="Century Gothic" pitchFamily="34" charset="0"/>
                        </a:rPr>
                        <a:t>35-44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11.0</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2629</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8.8</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2103</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3"/>
                  </a:ext>
                </a:extLst>
              </a:tr>
              <a:tr h="321931">
                <a:tc>
                  <a:txBody>
                    <a:bodyPr/>
                    <a:lstStyle/>
                    <a:p>
                      <a:pPr algn="ctr" fontAlgn="b"/>
                      <a:r>
                        <a:rPr lang="en-GB" sz="1200" b="0" i="0" u="none" strike="noStrike" dirty="0">
                          <a:solidFill>
                            <a:srgbClr val="000000"/>
                          </a:solidFill>
                          <a:effectLst/>
                          <a:latin typeface="Century Gothic" pitchFamily="34" charset="0"/>
                        </a:rPr>
                        <a:t>45-54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10.8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2581</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8.8</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2103</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4"/>
                  </a:ext>
                </a:extLst>
              </a:tr>
              <a:tr h="321931">
                <a:tc>
                  <a:txBody>
                    <a:bodyPr/>
                    <a:lstStyle/>
                    <a:p>
                      <a:pPr algn="ctr" fontAlgn="b"/>
                      <a:r>
                        <a:rPr lang="en-GB" sz="1200" b="0" i="0" u="none" strike="noStrike" dirty="0">
                          <a:solidFill>
                            <a:srgbClr val="000000"/>
                          </a:solidFill>
                          <a:effectLst/>
                          <a:latin typeface="Century Gothic" pitchFamily="34" charset="0"/>
                        </a:rPr>
                        <a:t>55-64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10.8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2581</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8.7</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2079</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5"/>
                  </a:ext>
                </a:extLst>
              </a:tr>
              <a:tr h="321931">
                <a:tc>
                  <a:txBody>
                    <a:bodyPr/>
                    <a:lstStyle/>
                    <a:p>
                      <a:pPr algn="ctr" fontAlgn="b"/>
                      <a:r>
                        <a:rPr lang="en-GB" sz="1200" b="0" i="0" u="none" strike="noStrike" dirty="0">
                          <a:solidFill>
                            <a:srgbClr val="000000"/>
                          </a:solidFill>
                          <a:effectLst/>
                          <a:latin typeface="Century Gothic" pitchFamily="34" charset="0"/>
                        </a:rPr>
                        <a:t>65-74</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9.8</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2342</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8.0</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1912</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6"/>
                  </a:ext>
                </a:extLst>
              </a:tr>
              <a:tr h="321931">
                <a:tc>
                  <a:txBody>
                    <a:bodyPr/>
                    <a:lstStyle/>
                    <a:p>
                      <a:pPr algn="ctr" fontAlgn="b"/>
                      <a:r>
                        <a:rPr lang="en-GB" sz="1200" b="0" i="0" u="none" strike="noStrike" dirty="0">
                          <a:solidFill>
                            <a:srgbClr val="000000"/>
                          </a:solidFill>
                          <a:effectLst/>
                          <a:latin typeface="Century Gothic" pitchFamily="34" charset="0"/>
                        </a:rPr>
                        <a:t>75+</a:t>
                      </a:r>
                    </a:p>
                  </a:txBody>
                  <a:tcPr marL="9525" marR="9525" marT="9525" marB="0" anchor="b">
                    <a:lnL>
                      <a:noFill/>
                    </a:lnL>
                    <a:lnR>
                      <a:noFill/>
                    </a:lnR>
                    <a:lnT>
                      <a:noFill/>
                    </a:lnT>
                    <a:lnB>
                      <a:noFill/>
                    </a:lnB>
                  </a:tcPr>
                </a:tc>
                <a:tc>
                  <a:txBody>
                    <a:bodyPr/>
                    <a:lstStyle/>
                    <a:p>
                      <a:pPr algn="ctr" fontAlgn="b"/>
                      <a:r>
                        <a:rPr lang="en-GB" sz="1200" b="0" i="0" u="none" strike="noStrike" dirty="0">
                          <a:solidFill>
                            <a:srgbClr val="000000"/>
                          </a:solidFill>
                          <a:effectLst/>
                          <a:latin typeface="Century Gothic" pitchFamily="34" charset="0"/>
                        </a:rPr>
                        <a:t>9.6</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2294</a:t>
                      </a:r>
                    </a:p>
                  </a:txBody>
                  <a:tcPr marL="9525" marR="9525" marT="9525" marB="0" anchor="b">
                    <a:lnL>
                      <a:noFill/>
                    </a:lnL>
                    <a:lnR>
                      <a:noFill/>
                    </a:lnR>
                    <a:lnT>
                      <a:noFill/>
                    </a:lnT>
                    <a:lnB>
                      <a:noFill/>
                    </a:lnB>
                    <a:solidFill>
                      <a:srgbClr val="DCE6F1"/>
                    </a:solidFill>
                  </a:tcPr>
                </a:tc>
                <a:tc>
                  <a:txBody>
                    <a:bodyPr/>
                    <a:lstStyle/>
                    <a:p>
                      <a:pPr algn="ctr" fontAlgn="b"/>
                      <a:r>
                        <a:rPr lang="en-GB" sz="1200" b="0" i="0" u="none" strike="noStrike" dirty="0">
                          <a:solidFill>
                            <a:srgbClr val="000000"/>
                          </a:solidFill>
                          <a:effectLst/>
                          <a:latin typeface="Century Gothic" pitchFamily="34" charset="0"/>
                        </a:rPr>
                        <a:t>7.7</a:t>
                      </a:r>
                    </a:p>
                  </a:txBody>
                  <a:tcPr marL="9525" marR="9525" marT="9525" marB="0" anchor="b">
                    <a:lnL>
                      <a:noFill/>
                    </a:lnL>
                    <a:lnR>
                      <a:noFill/>
                    </a:lnR>
                    <a:lnT>
                      <a:noFill/>
                    </a:lnT>
                    <a:lnB>
                      <a:noFill/>
                    </a:lnB>
                    <a:solidFill>
                      <a:srgbClr val="F2DCDB"/>
                    </a:solidFill>
                  </a:tcPr>
                </a:tc>
                <a:tc>
                  <a:txBody>
                    <a:bodyPr/>
                    <a:lstStyle/>
                    <a:p>
                      <a:pPr algn="ctr" fontAlgn="b"/>
                      <a:r>
                        <a:rPr lang="en-GB" sz="1200" b="0" i="0" u="none" strike="noStrike" dirty="0">
                          <a:solidFill>
                            <a:srgbClr val="000000"/>
                          </a:solidFill>
                          <a:effectLst/>
                          <a:latin typeface="Century Gothic" pitchFamily="34" charset="0"/>
                        </a:rPr>
                        <a:t>1840</a:t>
                      </a:r>
                    </a:p>
                  </a:txBody>
                  <a:tcPr marL="9525" marR="9525" marT="9525" marB="0" anchor="b">
                    <a:lnL>
                      <a:noFill/>
                    </a:lnL>
                    <a:lnR>
                      <a:noFill/>
                    </a:lnR>
                    <a:lnT>
                      <a:noFill/>
                    </a:lnT>
                    <a:lnB>
                      <a:noFill/>
                    </a:lnB>
                    <a:solidFill>
                      <a:srgbClr val="F2DCDB"/>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233308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Balance of good health</a:t>
            </a:r>
          </a:p>
        </p:txBody>
      </p:sp>
      <p:sp>
        <p:nvSpPr>
          <p:cNvPr id="5" name="Content Placeholder 4"/>
          <p:cNvSpPr>
            <a:spLocks noGrp="1"/>
          </p:cNvSpPr>
          <p:nvPr>
            <p:ph idx="1"/>
          </p:nvPr>
        </p:nvSpPr>
        <p:spPr/>
        <p:txBody>
          <a:bodyPr/>
          <a:lstStyle/>
          <a:p>
            <a:endParaRPr lang="en-US" dirty="0"/>
          </a:p>
        </p:txBody>
      </p:sp>
      <p:pic>
        <p:nvPicPr>
          <p:cNvPr id="3" name="Picture 2"/>
          <p:cNvPicPr>
            <a:picLocks noChangeAspect="1"/>
          </p:cNvPicPr>
          <p:nvPr/>
        </p:nvPicPr>
        <p:blipFill>
          <a:blip r:embed="rId2"/>
          <a:stretch>
            <a:fillRect/>
          </a:stretch>
        </p:blipFill>
        <p:spPr>
          <a:xfrm>
            <a:off x="1600200" y="2514600"/>
            <a:ext cx="5803900" cy="3314700"/>
          </a:xfrm>
          <a:prstGeom prst="rect">
            <a:avLst/>
          </a:prstGeom>
        </p:spPr>
      </p:pic>
    </p:spTree>
    <p:extLst>
      <p:ext uri="{BB962C8B-B14F-4D97-AF65-F5344CB8AC3E}">
        <p14:creationId xmlns:p14="http://schemas.microsoft.com/office/powerpoint/2010/main" val="3945078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Introduction to Healthy Eating</a:t>
            </a:r>
          </a:p>
        </p:txBody>
      </p:sp>
      <p:sp>
        <p:nvSpPr>
          <p:cNvPr id="3" name="Content Placeholder 2"/>
          <p:cNvSpPr>
            <a:spLocks noGrp="1"/>
          </p:cNvSpPr>
          <p:nvPr>
            <p:ph idx="1"/>
          </p:nvPr>
        </p:nvSpPr>
        <p:spPr/>
        <p:txBody>
          <a:bodyPr/>
          <a:lstStyle/>
          <a:p>
            <a:r>
              <a:rPr lang="en-GB" dirty="0"/>
              <a:t>Having reviewed the dietary recommendations set by SACN on behalf of the UK government, on a scale of 1-10 (1 being poor and 10 being excellent) how would you rate your own diet?  </a:t>
            </a:r>
          </a:p>
          <a:p>
            <a:endParaRPr lang="en-GB" dirty="0"/>
          </a:p>
          <a:p>
            <a:r>
              <a:rPr lang="en-GB" dirty="0"/>
              <a:t>Has this changed compared to the score you previously decided?</a:t>
            </a:r>
            <a:endParaRPr lang="en-US" dirty="0"/>
          </a:p>
          <a:p>
            <a:endParaRPr lang="en-US" dirty="0"/>
          </a:p>
        </p:txBody>
      </p:sp>
      <p:pic>
        <p:nvPicPr>
          <p:cNvPr id="4" name="Picture 4" descr="12680 DH Eatwell ENGLISH_A3 poster_v02_PRI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8913"/>
            <a:ext cx="9144000" cy="6465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4918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Eat Well Guide </a:t>
            </a:r>
          </a:p>
        </p:txBody>
      </p:sp>
      <p:sp>
        <p:nvSpPr>
          <p:cNvPr id="3" name="Content Placeholder 2"/>
          <p:cNvSpPr>
            <a:spLocks noGrp="1"/>
          </p:cNvSpPr>
          <p:nvPr>
            <p:ph idx="1"/>
          </p:nvPr>
        </p:nvSpPr>
        <p:spPr/>
        <p:txBody>
          <a:bodyPr/>
          <a:lstStyle/>
          <a:p>
            <a:r>
              <a:rPr lang="en-US" dirty="0"/>
              <a:t>Refer to handout</a:t>
            </a:r>
          </a:p>
          <a:p>
            <a:endParaRPr lang="en-US" dirty="0"/>
          </a:p>
          <a:p>
            <a:endParaRPr lang="en-US" dirty="0"/>
          </a:p>
          <a:p>
            <a:r>
              <a:rPr lang="en-US" dirty="0"/>
              <a:t>What are your thoughts on the Eat Well Guide – you can be honest!</a:t>
            </a:r>
          </a:p>
        </p:txBody>
      </p:sp>
    </p:spTree>
    <p:extLst>
      <p:ext uri="{BB962C8B-B14F-4D97-AF65-F5344CB8AC3E}">
        <p14:creationId xmlns:p14="http://schemas.microsoft.com/office/powerpoint/2010/main" val="22663457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TM02900769[[fn=Retrospect]]</Template>
  <TotalTime>6257</TotalTime>
  <Words>1174</Words>
  <Application>Microsoft Office PowerPoint</Application>
  <PresentationFormat>On-screen Show (4:3)</PresentationFormat>
  <Paragraphs>272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nta</vt:lpstr>
      <vt:lpstr>Arial</vt:lpstr>
      <vt:lpstr>Calibri</vt:lpstr>
      <vt:lpstr>Calibri Light</vt:lpstr>
      <vt:lpstr>Century Gothic</vt:lpstr>
      <vt:lpstr>Retrospect</vt:lpstr>
      <vt:lpstr>Introduction to Healthy Eating</vt:lpstr>
      <vt:lpstr>Scientific Advisory Committee on Nutrition</vt:lpstr>
      <vt:lpstr>SACN</vt:lpstr>
      <vt:lpstr>Summary of Dietary Recommendations (SACN, 2008)</vt:lpstr>
      <vt:lpstr>Red meat recommendations</vt:lpstr>
      <vt:lpstr>Summary of Dietary Recommendations (SACN, 2008)</vt:lpstr>
      <vt:lpstr>SACN Carbohydrates and Health Report (2015)</vt:lpstr>
      <vt:lpstr>Summary of Dietary Recommendations (SACN, 2008)</vt:lpstr>
      <vt:lpstr>SACN Carbohydrates and Health Report (2015)</vt:lpstr>
      <vt:lpstr>SACN Carbohydrates and Health Report (2015)</vt:lpstr>
      <vt:lpstr>Summary of Dietary Recommendations (SACN, 2008)</vt:lpstr>
      <vt:lpstr>DRAFT SACN Vitamin D and Health Report (2015) </vt:lpstr>
      <vt:lpstr>DRAFT SACN Vitamin D and Health Report (2015)</vt:lpstr>
      <vt:lpstr>Summary of Dietary Recommendations (SACN, 2008)</vt:lpstr>
      <vt:lpstr>PowerPoint Presentation</vt:lpstr>
      <vt:lpstr>Balance of good health</vt:lpstr>
      <vt:lpstr>Introduction to Healthy Eating</vt:lpstr>
      <vt:lpstr>Eat Well Guide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 (SHSS4067)</dc:title>
  <dc:creator>Administrator</dc:creator>
  <cp:lastModifiedBy>Chris Cashin</cp:lastModifiedBy>
  <cp:revision>38</cp:revision>
  <dcterms:created xsi:type="dcterms:W3CDTF">2015-09-08T08:55:21Z</dcterms:created>
  <dcterms:modified xsi:type="dcterms:W3CDTF">2022-09-21T14:52:14Z</dcterms:modified>
</cp:coreProperties>
</file>