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64" r:id="rId4"/>
    <p:sldId id="268" r:id="rId5"/>
    <p:sldId id="267" r:id="rId6"/>
    <p:sldId id="266" r:id="rId7"/>
    <p:sldId id="265" r:id="rId8"/>
    <p:sldId id="262" r:id="rId9"/>
    <p:sldId id="263" r:id="rId10"/>
    <p:sldId id="261" r:id="rId11"/>
    <p:sldId id="258" r:id="rId12"/>
    <p:sldId id="269" r:id="rId13"/>
    <p:sldId id="25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2DE48C-91E1-4423-AD49-402996975C5D}" v="8" dt="2026-02-23T15:15:30.4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549" autoAdjust="0"/>
  </p:normalViewPr>
  <p:slideViewPr>
    <p:cSldViewPr snapToGrid="0">
      <p:cViewPr varScale="1">
        <p:scale>
          <a:sx n="51" d="100"/>
          <a:sy n="51" d="100"/>
        </p:scale>
        <p:origin x="1906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orica Lacatas" userId="b74da65c8d53ddd3" providerId="LiveId" clId="{046EF415-F5D6-4CA7-AC47-910613455DE7}"/>
    <pc:docChg chg="custSel addSld delSld modSld">
      <pc:chgData name="Viorica Lacatas" userId="b74da65c8d53ddd3" providerId="LiveId" clId="{046EF415-F5D6-4CA7-AC47-910613455DE7}" dt="2026-02-24T18:17:50.497" v="1328" actId="14100"/>
      <pc:docMkLst>
        <pc:docMk/>
      </pc:docMkLst>
      <pc:sldChg chg="modSp mod">
        <pc:chgData name="Viorica Lacatas" userId="b74da65c8d53ddd3" providerId="LiveId" clId="{046EF415-F5D6-4CA7-AC47-910613455DE7}" dt="2026-02-12T16:51:56.603" v="152" actId="20577"/>
        <pc:sldMkLst>
          <pc:docMk/>
          <pc:sldMk cId="1834329643" sldId="256"/>
        </pc:sldMkLst>
        <pc:spChg chg="mod">
          <ac:chgData name="Viorica Lacatas" userId="b74da65c8d53ddd3" providerId="LiveId" clId="{046EF415-F5D6-4CA7-AC47-910613455DE7}" dt="2026-02-12T16:51:56.603" v="152" actId="20577"/>
          <ac:spMkLst>
            <pc:docMk/>
            <pc:sldMk cId="1834329643" sldId="256"/>
            <ac:spMk id="3" creationId="{F1A675EA-F9D6-BA22-CE58-1EBF525B0193}"/>
          </ac:spMkLst>
        </pc:spChg>
      </pc:sldChg>
      <pc:sldChg chg="modNotesTx">
        <pc:chgData name="Viorica Lacatas" userId="b74da65c8d53ddd3" providerId="LiveId" clId="{046EF415-F5D6-4CA7-AC47-910613455DE7}" dt="2026-02-16T12:48:15.380" v="688" actId="20577"/>
        <pc:sldMkLst>
          <pc:docMk/>
          <pc:sldMk cId="1749710016" sldId="257"/>
        </pc:sldMkLst>
      </pc:sldChg>
      <pc:sldChg chg="modNotesTx">
        <pc:chgData name="Viorica Lacatas" userId="b74da65c8d53ddd3" providerId="LiveId" clId="{046EF415-F5D6-4CA7-AC47-910613455DE7}" dt="2026-02-16T12:50:18.260" v="761" actId="20577"/>
        <pc:sldMkLst>
          <pc:docMk/>
          <pc:sldMk cId="1885091184" sldId="258"/>
        </pc:sldMkLst>
      </pc:sldChg>
      <pc:sldChg chg="addSp delSp modSp del mod chgLayout modNotesTx">
        <pc:chgData name="Viorica Lacatas" userId="b74da65c8d53ddd3" providerId="LiveId" clId="{046EF415-F5D6-4CA7-AC47-910613455DE7}" dt="2026-02-24T16:52:59.746" v="1032" actId="2696"/>
        <pc:sldMkLst>
          <pc:docMk/>
          <pc:sldMk cId="1010086444" sldId="260"/>
        </pc:sldMkLst>
        <pc:spChg chg="mod or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2" creationId="{44530203-AA2B-29D8-B2C1-D90ED936F142}"/>
          </ac:spMkLst>
        </pc:spChg>
        <pc:spChg chg="mod or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3" creationId="{1A2B71EC-AAE7-118E-5F99-5B071BE9FD19}"/>
          </ac:spMkLst>
        </pc:spChg>
        <pc:spChg chg="add mod">
          <ac:chgData name="Viorica Lacatas" userId="b74da65c8d53ddd3" providerId="LiveId" clId="{046EF415-F5D6-4CA7-AC47-910613455DE7}" dt="2026-02-23T15:15:30.474" v="763" actId="27636"/>
          <ac:spMkLst>
            <pc:docMk/>
            <pc:sldMk cId="1010086444" sldId="260"/>
            <ac:spMk id="4" creationId="{785FFDB8-D54F-C34F-94AC-0E78E1217481}"/>
          </ac:spMkLst>
        </pc:spChg>
        <pc:spChg chg="add mod">
          <ac:chgData name="Viorica Lacatas" userId="b74da65c8d53ddd3" providerId="LiveId" clId="{046EF415-F5D6-4CA7-AC47-910613455DE7}" dt="2026-02-24T16:52:13.404" v="1028" actId="14100"/>
          <ac:spMkLst>
            <pc:docMk/>
            <pc:sldMk cId="1010086444" sldId="260"/>
            <ac:spMk id="5" creationId="{DF163A18-5CF9-E68A-E9A4-372754D4E179}"/>
          </ac:spMkLst>
        </pc:spChg>
        <pc:spChg chg="add del mo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7" creationId="{F7BA09F3-45F5-1B06-5CBD-B658A8767D22}"/>
          </ac:spMkLst>
        </pc:spChg>
        <pc:spChg chg="add del mod">
          <ac:chgData name="Viorica Lacatas" userId="b74da65c8d53ddd3" providerId="LiveId" clId="{046EF415-F5D6-4CA7-AC47-910613455DE7}" dt="2026-02-24T16:52:19.460" v="1029" actId="6264"/>
          <ac:spMkLst>
            <pc:docMk/>
            <pc:sldMk cId="1010086444" sldId="260"/>
            <ac:spMk id="8" creationId="{848FD65E-7394-D6C0-767A-6F62B665223E}"/>
          </ac:spMkLst>
        </pc:spChg>
        <pc:picChg chg="add mod">
          <ac:chgData name="Viorica Lacatas" userId="b74da65c8d53ddd3" providerId="LiveId" clId="{046EF415-F5D6-4CA7-AC47-910613455DE7}" dt="2026-02-24T16:52:26.122" v="1030" actId="1076"/>
          <ac:picMkLst>
            <pc:docMk/>
            <pc:sldMk cId="1010086444" sldId="260"/>
            <ac:picMk id="6" creationId="{779702CF-881C-187B-9F05-8CFD1FBB5F22}"/>
          </ac:picMkLst>
        </pc:picChg>
      </pc:sldChg>
      <pc:sldChg chg="modNotesTx">
        <pc:chgData name="Viorica Lacatas" userId="b74da65c8d53ddd3" providerId="LiveId" clId="{046EF415-F5D6-4CA7-AC47-910613455DE7}" dt="2026-02-16T12:50:02.717" v="759" actId="20577"/>
        <pc:sldMkLst>
          <pc:docMk/>
          <pc:sldMk cId="127718950" sldId="261"/>
        </pc:sldMkLst>
      </pc:sldChg>
      <pc:sldChg chg="modNotesTx">
        <pc:chgData name="Viorica Lacatas" userId="b74da65c8d53ddd3" providerId="LiveId" clId="{046EF415-F5D6-4CA7-AC47-910613455DE7}" dt="2026-02-16T12:49:46.268" v="757" actId="20577"/>
        <pc:sldMkLst>
          <pc:docMk/>
          <pc:sldMk cId="1354713145" sldId="262"/>
        </pc:sldMkLst>
      </pc:sldChg>
      <pc:sldChg chg="modNotesTx">
        <pc:chgData name="Viorica Lacatas" userId="b74da65c8d53ddd3" providerId="LiveId" clId="{046EF415-F5D6-4CA7-AC47-910613455DE7}" dt="2026-02-16T12:49:53.613" v="758" actId="20577"/>
        <pc:sldMkLst>
          <pc:docMk/>
          <pc:sldMk cId="3485224659" sldId="263"/>
        </pc:sldMkLst>
      </pc:sldChg>
      <pc:sldChg chg="modNotesTx">
        <pc:chgData name="Viorica Lacatas" userId="b74da65c8d53ddd3" providerId="LiveId" clId="{046EF415-F5D6-4CA7-AC47-910613455DE7}" dt="2026-02-16T12:48:39.499" v="691" actId="20577"/>
        <pc:sldMkLst>
          <pc:docMk/>
          <pc:sldMk cId="3662069567" sldId="264"/>
        </pc:sldMkLst>
      </pc:sldChg>
      <pc:sldChg chg="modNotesTx">
        <pc:chgData name="Viorica Lacatas" userId="b74da65c8d53ddd3" providerId="LiveId" clId="{046EF415-F5D6-4CA7-AC47-910613455DE7}" dt="2026-02-16T12:49:22.887" v="756" actId="20577"/>
        <pc:sldMkLst>
          <pc:docMk/>
          <pc:sldMk cId="2425726897" sldId="265"/>
        </pc:sldMkLst>
      </pc:sldChg>
      <pc:sldChg chg="modNotesTx">
        <pc:chgData name="Viorica Lacatas" userId="b74da65c8d53ddd3" providerId="LiveId" clId="{046EF415-F5D6-4CA7-AC47-910613455DE7}" dt="2026-02-16T12:49:11.255" v="755" actId="20577"/>
        <pc:sldMkLst>
          <pc:docMk/>
          <pc:sldMk cId="559393973" sldId="266"/>
        </pc:sldMkLst>
      </pc:sldChg>
      <pc:sldChg chg="modNotesTx">
        <pc:chgData name="Viorica Lacatas" userId="b74da65c8d53ddd3" providerId="LiveId" clId="{046EF415-F5D6-4CA7-AC47-910613455DE7}" dt="2026-02-16T12:49:03.161" v="754" actId="20577"/>
        <pc:sldMkLst>
          <pc:docMk/>
          <pc:sldMk cId="1169064462" sldId="267"/>
        </pc:sldMkLst>
      </pc:sldChg>
      <pc:sldChg chg="modNotesTx">
        <pc:chgData name="Viorica Lacatas" userId="b74da65c8d53ddd3" providerId="LiveId" clId="{046EF415-F5D6-4CA7-AC47-910613455DE7}" dt="2026-02-16T12:48:51.288" v="753" actId="20577"/>
        <pc:sldMkLst>
          <pc:docMk/>
          <pc:sldMk cId="302653656" sldId="268"/>
        </pc:sldMkLst>
      </pc:sldChg>
      <pc:sldChg chg="new del">
        <pc:chgData name="Viorica Lacatas" userId="b74da65c8d53ddd3" providerId="LiveId" clId="{046EF415-F5D6-4CA7-AC47-910613455DE7}" dt="2026-02-24T16:53:13.780" v="1033" actId="2696"/>
        <pc:sldMkLst>
          <pc:docMk/>
          <pc:sldMk cId="2065651417" sldId="269"/>
        </pc:sldMkLst>
      </pc:sldChg>
      <pc:sldChg chg="addSp delSp modSp new mod">
        <pc:chgData name="Viorica Lacatas" userId="b74da65c8d53ddd3" providerId="LiveId" clId="{046EF415-F5D6-4CA7-AC47-910613455DE7}" dt="2026-02-24T17:28:52.608" v="1319" actId="14100"/>
        <pc:sldMkLst>
          <pc:docMk/>
          <pc:sldMk cId="3025891574" sldId="269"/>
        </pc:sldMkLst>
        <pc:spChg chg="mod">
          <ac:chgData name="Viorica Lacatas" userId="b74da65c8d53ddd3" providerId="LiveId" clId="{046EF415-F5D6-4CA7-AC47-910613455DE7}" dt="2026-02-24T17:15:52.435" v="1100" actId="1076"/>
          <ac:spMkLst>
            <pc:docMk/>
            <pc:sldMk cId="3025891574" sldId="269"/>
            <ac:spMk id="2" creationId="{6328B9B4-5388-92C3-23E0-E9229643F972}"/>
          </ac:spMkLst>
        </pc:spChg>
        <pc:spChg chg="del mod">
          <ac:chgData name="Viorica Lacatas" userId="b74da65c8d53ddd3" providerId="LiveId" clId="{046EF415-F5D6-4CA7-AC47-910613455DE7}" dt="2026-02-24T17:01:29.699" v="1087" actId="34307"/>
          <ac:spMkLst>
            <pc:docMk/>
            <pc:sldMk cId="3025891574" sldId="269"/>
            <ac:spMk id="3" creationId="{CF65ABB8-32FB-9785-5FF4-31EE67D75D2E}"/>
          </ac:spMkLst>
        </pc:spChg>
        <pc:spChg chg="add del mod">
          <ac:chgData name="Viorica Lacatas" userId="b74da65c8d53ddd3" providerId="LiveId" clId="{046EF415-F5D6-4CA7-AC47-910613455DE7}" dt="2026-02-24T17:02:06.745" v="1090" actId="34307"/>
          <ac:spMkLst>
            <pc:docMk/>
            <pc:sldMk cId="3025891574" sldId="269"/>
            <ac:spMk id="6" creationId="{341E9C66-DE33-1910-552E-55F2E9102BDC}"/>
          </ac:spMkLst>
        </pc:spChg>
        <pc:spChg chg="add del mod">
          <ac:chgData name="Viorica Lacatas" userId="b74da65c8d53ddd3" providerId="LiveId" clId="{046EF415-F5D6-4CA7-AC47-910613455DE7}" dt="2026-02-24T17:12:19.137" v="1092" actId="931"/>
          <ac:spMkLst>
            <pc:docMk/>
            <pc:sldMk cId="3025891574" sldId="269"/>
            <ac:spMk id="9" creationId="{243CB7EF-A21F-B202-60DE-00DCF070303E}"/>
          </ac:spMkLst>
        </pc:spChg>
        <pc:spChg chg="add del mod">
          <ac:chgData name="Viorica Lacatas" userId="b74da65c8d53ddd3" providerId="LiveId" clId="{046EF415-F5D6-4CA7-AC47-910613455DE7}" dt="2026-02-24T17:19:43.030" v="1101" actId="931"/>
          <ac:spMkLst>
            <pc:docMk/>
            <pc:sldMk cId="3025891574" sldId="269"/>
            <ac:spMk id="15" creationId="{230A4B07-0024-87B6-2119-3B18C26C7800}"/>
          </ac:spMkLst>
        </pc:spChg>
        <pc:spChg chg="add mod">
          <ac:chgData name="Viorica Lacatas" userId="b74da65c8d53ddd3" providerId="LiveId" clId="{046EF415-F5D6-4CA7-AC47-910613455DE7}" dt="2026-02-24T17:26:53.175" v="1312" actId="20577"/>
          <ac:spMkLst>
            <pc:docMk/>
            <pc:sldMk cId="3025891574" sldId="269"/>
            <ac:spMk id="19" creationId="{559AF333-0986-6E91-48E3-5118CC6085AB}"/>
          </ac:spMkLst>
        </pc:spChg>
        <pc:picChg chg="add del mod ord">
          <ac:chgData name="Viorica Lacatas" userId="b74da65c8d53ddd3" providerId="LiveId" clId="{046EF415-F5D6-4CA7-AC47-910613455DE7}" dt="2026-02-24T17:02:03.107" v="1089" actId="21"/>
          <ac:picMkLst>
            <pc:docMk/>
            <pc:sldMk cId="3025891574" sldId="269"/>
            <ac:picMk id="4" creationId="{98750D62-1220-A6A9-AA25-93396C14DF27}"/>
          </ac:picMkLst>
        </pc:picChg>
        <pc:picChg chg="add del mod ord">
          <ac:chgData name="Viorica Lacatas" userId="b74da65c8d53ddd3" providerId="LiveId" clId="{046EF415-F5D6-4CA7-AC47-910613455DE7}" dt="2026-02-24T17:02:14.095" v="1091" actId="21"/>
          <ac:picMkLst>
            <pc:docMk/>
            <pc:sldMk cId="3025891574" sldId="269"/>
            <ac:picMk id="7" creationId="{06629E93-F0DD-3821-C887-77EC1299B87F}"/>
          </ac:picMkLst>
        </pc:picChg>
        <pc:picChg chg="add del mod ord">
          <ac:chgData name="Viorica Lacatas" userId="b74da65c8d53ddd3" providerId="LiveId" clId="{046EF415-F5D6-4CA7-AC47-910613455DE7}" dt="2026-02-24T17:12:52.242" v="1099" actId="21"/>
          <ac:picMkLst>
            <pc:docMk/>
            <pc:sldMk cId="3025891574" sldId="269"/>
            <ac:picMk id="13" creationId="{EBFE76DF-C816-D785-D9C7-3A388B8091B9}"/>
          </ac:picMkLst>
        </pc:picChg>
        <pc:picChg chg="add del mod ord">
          <ac:chgData name="Viorica Lacatas" userId="b74da65c8d53ddd3" providerId="LiveId" clId="{046EF415-F5D6-4CA7-AC47-910613455DE7}" dt="2026-02-24T17:21:18.492" v="1110" actId="21"/>
          <ac:picMkLst>
            <pc:docMk/>
            <pc:sldMk cId="3025891574" sldId="269"/>
            <ac:picMk id="17" creationId="{7D54563F-3ACE-C373-DD7F-3DFB611EE7FC}"/>
          </ac:picMkLst>
        </pc:picChg>
        <pc:picChg chg="add mod">
          <ac:chgData name="Viorica Lacatas" userId="b74da65c8d53ddd3" providerId="LiveId" clId="{046EF415-F5D6-4CA7-AC47-910613455DE7}" dt="2026-02-24T17:28:52.608" v="1319" actId="14100"/>
          <ac:picMkLst>
            <pc:docMk/>
            <pc:sldMk cId="3025891574" sldId="269"/>
            <ac:picMk id="21" creationId="{AFF62E69-8F96-FEC9-95F5-E222EFC76680}"/>
          </ac:picMkLst>
        </pc:picChg>
      </pc:sldChg>
      <pc:sldChg chg="new del">
        <pc:chgData name="Viorica Lacatas" userId="b74da65c8d53ddd3" providerId="LiveId" clId="{046EF415-F5D6-4CA7-AC47-910613455DE7}" dt="2026-02-24T18:16:30.220" v="1321" actId="2696"/>
        <pc:sldMkLst>
          <pc:docMk/>
          <pc:sldMk cId="1001544589" sldId="270"/>
        </pc:sldMkLst>
      </pc:sldChg>
      <pc:sldChg chg="addSp delSp modSp new mod">
        <pc:chgData name="Viorica Lacatas" userId="b74da65c8d53ddd3" providerId="LiveId" clId="{046EF415-F5D6-4CA7-AC47-910613455DE7}" dt="2026-02-24T18:17:50.497" v="1328" actId="14100"/>
        <pc:sldMkLst>
          <pc:docMk/>
          <pc:sldMk cId="3109992694" sldId="270"/>
        </pc:sldMkLst>
        <pc:spChg chg="del">
          <ac:chgData name="Viorica Lacatas" userId="b74da65c8d53ddd3" providerId="LiveId" clId="{046EF415-F5D6-4CA7-AC47-910613455DE7}" dt="2026-02-24T18:17:18.483" v="1323" actId="931"/>
          <ac:spMkLst>
            <pc:docMk/>
            <pc:sldMk cId="3109992694" sldId="270"/>
            <ac:spMk id="3" creationId="{649D8EF5-C2D0-AB2E-ED26-9C2B2D4A543D}"/>
          </ac:spMkLst>
        </pc:spChg>
        <pc:spChg chg="add mod">
          <ac:chgData name="Viorica Lacatas" userId="b74da65c8d53ddd3" providerId="LiveId" clId="{046EF415-F5D6-4CA7-AC47-910613455DE7}" dt="2026-02-24T18:17:45.148" v="1327" actId="688"/>
          <ac:spMkLst>
            <pc:docMk/>
            <pc:sldMk cId="3109992694" sldId="270"/>
            <ac:spMk id="6" creationId="{740DAD93-73EE-CB67-3D08-58A6C388BE20}"/>
          </ac:spMkLst>
        </pc:spChg>
        <pc:picChg chg="add mod">
          <ac:chgData name="Viorica Lacatas" userId="b74da65c8d53ddd3" providerId="LiveId" clId="{046EF415-F5D6-4CA7-AC47-910613455DE7}" dt="2026-02-24T18:17:50.497" v="1328" actId="14100"/>
          <ac:picMkLst>
            <pc:docMk/>
            <pc:sldMk cId="3109992694" sldId="270"/>
            <ac:picMk id="5" creationId="{8AC68AD4-87D7-10C7-CA86-2102EE9A7B1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BEEC2-6290-47F2-871E-359BD8CCD9D6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A06E9-F35F-45E9-B910-502D7901F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077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06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443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358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605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03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3948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523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7863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4858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6631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7593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A06E9-F35F-45E9-B910-502D7901F62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294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3231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070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9762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66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902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760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07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386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01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447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69572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413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23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4350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903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6445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4200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5298E30-B754-42F5-A76C-E6ADD976DAEB}" type="datetimeFigureOut">
              <a:rPr lang="en-GB" smtClean="0"/>
              <a:t>24/02/2026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F997AAB-2837-4396-9D01-404C8AB956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60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chalkboard/t/thank-yo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53267-8554-9228-AA03-00CEF6C7C78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/>
              <a:t>Contemporary Themes In the Hotel and Hospitality Sector. </a:t>
            </a: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A675EA-F9D6-BA22-CE58-1EBF525B01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Student Name: Viorica Cornelia Lacatas</a:t>
            </a:r>
          </a:p>
          <a:p>
            <a:r>
              <a:rPr lang="en-GB" b="1" dirty="0"/>
              <a:t>Student ID:2117500</a:t>
            </a:r>
          </a:p>
          <a:p>
            <a:r>
              <a:rPr lang="en-GB" b="1" dirty="0"/>
              <a:t>Module Tutors: </a:t>
            </a:r>
            <a:r>
              <a:rPr lang="en-GB" dirty="0"/>
              <a:t>Dr Ernest </a:t>
            </a:r>
            <a:r>
              <a:rPr lang="en-GB" dirty="0" err="1"/>
              <a:t>Balutie</a:t>
            </a:r>
            <a:r>
              <a:rPr lang="en-GB" dirty="0"/>
              <a:t> </a:t>
            </a:r>
            <a:r>
              <a:rPr lang="en-GB" dirty="0" err="1"/>
              <a:t>Wavei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34329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74C8-36AB-F600-BB0E-5A40C6EEE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 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E5F4E-2F10-F0E5-251F-3D8669D2C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653115" cy="3318936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The structural disruptor of COVID-19.</a:t>
            </a:r>
            <a:endParaRPr lang="en-IN" dirty="0"/>
          </a:p>
          <a:p>
            <a:pPr lvl="0"/>
            <a:r>
              <a:rPr lang="en-GB" dirty="0"/>
              <a:t>Business travel permanently reduced.</a:t>
            </a:r>
            <a:endParaRPr lang="en-IN" dirty="0"/>
          </a:p>
          <a:p>
            <a:pPr lvl="0"/>
            <a:r>
              <a:rPr lang="en-GB" dirty="0"/>
              <a:t>Shifting demonstration trends in the hospitality industry (Fong et al., 2024).</a:t>
            </a:r>
            <a:endParaRPr lang="en-IN" dirty="0"/>
          </a:p>
          <a:p>
            <a:pPr lvl="0"/>
            <a:r>
              <a:rPr lang="en-GB" dirty="0"/>
              <a:t>Strategic value to the hotel management.</a:t>
            </a:r>
            <a:endParaRPr lang="en-IN" dirty="0"/>
          </a:p>
          <a:p>
            <a:endParaRPr lang="en-GB" dirty="0"/>
          </a:p>
        </p:txBody>
      </p:sp>
      <p:pic>
        <p:nvPicPr>
          <p:cNvPr id="1026" name="Picture 2" descr="34- The secret to an effective presentation introduction - Part 1 - Out of  the Cubicle &amp; Into the Corner Office">
            <a:extLst>
              <a:ext uri="{FF2B5EF4-FFF2-40B4-BE49-F238E27FC236}">
                <a16:creationId xmlns:a16="http://schemas.microsoft.com/office/drawing/2014/main" id="{7C8BDAC0-9B5A-84A1-BA8A-222EC7F1CF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486" y="2556932"/>
            <a:ext cx="5242640" cy="363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710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7FDC-0467-96FF-A5E9-17EF0E72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Contemporary Theme Overview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54990-FDB1-B8C9-5960-0C5482093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87644" cy="3318936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Reduction of corporate and commuter travel.</a:t>
            </a:r>
            <a:endParaRPr lang="en-IN" dirty="0"/>
          </a:p>
          <a:p>
            <a:pPr lvl="0"/>
            <a:r>
              <a:rPr lang="en-GB" dirty="0"/>
              <a:t>Increase of hybrid and remote working.</a:t>
            </a:r>
            <a:endParaRPr lang="en-IN" dirty="0"/>
          </a:p>
          <a:p>
            <a:pPr lvl="0"/>
            <a:r>
              <a:rPr lang="en-GB" dirty="0"/>
              <a:t>The sustainability and reduction of carbon objectives.</a:t>
            </a:r>
            <a:endParaRPr lang="en-IN" dirty="0"/>
          </a:p>
          <a:p>
            <a:pPr lvl="0"/>
            <a:r>
              <a:rPr lang="en-GB" dirty="0"/>
              <a:t>Hotels strategic repositioning (Dev and Stroock, 2023).</a:t>
            </a:r>
            <a:endParaRPr lang="en-IN" dirty="0"/>
          </a:p>
          <a:p>
            <a:endParaRPr lang="en-GB" dirty="0"/>
          </a:p>
        </p:txBody>
      </p:sp>
      <p:pic>
        <p:nvPicPr>
          <p:cNvPr id="2050" name="Picture 2" descr="How to Write a Good Overview in IELTS Writing Task 1 -">
            <a:extLst>
              <a:ext uri="{FF2B5EF4-FFF2-40B4-BE49-F238E27FC236}">
                <a16:creationId xmlns:a16="http://schemas.microsoft.com/office/drawing/2014/main" id="{B7607C72-EBD6-0A16-7818-1B517BA6FC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658" y="2648935"/>
            <a:ext cx="5215706" cy="331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069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9FFBE-04FE-5C75-AEAC-A3197C80B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Decline of Business Travel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F3975-6502-2E75-B062-893E1A7444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485967" cy="3318936"/>
          </a:xfrm>
        </p:spPr>
        <p:txBody>
          <a:bodyPr/>
          <a:lstStyle/>
          <a:p>
            <a:pPr lvl="0"/>
            <a:r>
              <a:rPr lang="en-GB" dirty="0"/>
              <a:t>Structural decline, not cyclical decline.</a:t>
            </a:r>
            <a:endParaRPr lang="en-IN" dirty="0"/>
          </a:p>
          <a:p>
            <a:pPr lvl="0"/>
            <a:r>
              <a:rPr lang="en-GB" dirty="0"/>
              <a:t>Virtual meetings are cost efficient.</a:t>
            </a:r>
            <a:endParaRPr lang="en-IN" dirty="0"/>
          </a:p>
          <a:p>
            <a:pPr lvl="0"/>
            <a:r>
              <a:rPr lang="en-GB" dirty="0"/>
              <a:t>Corporate sustainability commitments (Duffour, 2022).</a:t>
            </a:r>
            <a:endParaRPr lang="en-IN" dirty="0"/>
          </a:p>
          <a:p>
            <a:pPr lvl="0"/>
            <a:r>
              <a:rPr lang="en-GB" dirty="0"/>
              <a:t>Reduced midweek occupancy.</a:t>
            </a:r>
            <a:endParaRPr lang="en-IN" dirty="0"/>
          </a:p>
          <a:p>
            <a:endParaRPr lang="en-GB" dirty="0"/>
          </a:p>
        </p:txBody>
      </p:sp>
      <p:pic>
        <p:nvPicPr>
          <p:cNvPr id="3074" name="Picture 2" descr="Corporate Business Travel: Everything You Need to Know">
            <a:extLst>
              <a:ext uri="{FF2B5EF4-FFF2-40B4-BE49-F238E27FC236}">
                <a16:creationId xmlns:a16="http://schemas.microsoft.com/office/drawing/2014/main" id="{B94A0C5D-FE5A-03D7-6E17-A2BD4CA03F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444" y="2556932"/>
            <a:ext cx="4778479" cy="352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53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17AE4-9E07-8DAA-531D-94EADFD89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Strategic Shift to Leisure and Experience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C73C8-4FA0-B0CD-92E6-57B2BA428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28651" cy="3318936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Leisure and domestic tourism are growing (Naumov, Varadzhakova, and Naydenov, 2024).</a:t>
            </a:r>
            <a:endParaRPr lang="en-IN" dirty="0"/>
          </a:p>
          <a:p>
            <a:pPr lvl="0"/>
            <a:r>
              <a:rPr lang="en-GB" dirty="0"/>
              <a:t>Experience-based consumption is the second category.</a:t>
            </a:r>
            <a:endParaRPr lang="en-IN" dirty="0"/>
          </a:p>
          <a:p>
            <a:pPr lvl="0"/>
            <a:r>
              <a:rPr lang="en-GB" dirty="0"/>
              <a:t>Wellness, culture and authenticity.</a:t>
            </a:r>
            <a:endParaRPr lang="en-IN" dirty="0"/>
          </a:p>
          <a:p>
            <a:pPr lvl="0"/>
            <a:r>
              <a:rPr lang="en-GB" dirty="0"/>
              <a:t>Price sensitivity will also increase.</a:t>
            </a:r>
            <a:endParaRPr lang="en-IN" dirty="0"/>
          </a:p>
          <a:p>
            <a:endParaRPr lang="en-GB" dirty="0"/>
          </a:p>
        </p:txBody>
      </p:sp>
      <p:pic>
        <p:nvPicPr>
          <p:cNvPr id="4098" name="Picture 2" descr="Strategic Shift | Business Transformation &amp; Strategy">
            <a:extLst>
              <a:ext uri="{FF2B5EF4-FFF2-40B4-BE49-F238E27FC236}">
                <a16:creationId xmlns:a16="http://schemas.microsoft.com/office/drawing/2014/main" id="{D51C5174-5029-ACAB-0EFE-463790684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2694039"/>
            <a:ext cx="5302967" cy="339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064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83934-578F-225F-314D-48A1BCEB9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Literature Review – </a:t>
            </a:r>
            <a:r>
              <a:rPr lang="en-IN" b="1" dirty="0" err="1"/>
              <a:t>Bleisure</a:t>
            </a:r>
            <a:r>
              <a:rPr lang="en-IN" b="1" dirty="0"/>
              <a:t> and Extended-Stay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5F367-C7AB-9F77-6E42-D383AB08F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249993" cy="3318936"/>
          </a:xfrm>
        </p:spPr>
        <p:txBody>
          <a:bodyPr/>
          <a:lstStyle/>
          <a:p>
            <a:pPr lvl="0"/>
            <a:r>
              <a:rPr lang="en-GB" dirty="0"/>
              <a:t>Rise of </a:t>
            </a:r>
            <a:r>
              <a:rPr lang="en-GB" dirty="0" err="1"/>
              <a:t>bleisure</a:t>
            </a:r>
            <a:r>
              <a:rPr lang="en-GB" dirty="0"/>
              <a:t> travel (Ezeuduji, 2024).</a:t>
            </a:r>
            <a:endParaRPr lang="en-IN" dirty="0"/>
          </a:p>
          <a:p>
            <a:pPr lvl="0"/>
            <a:r>
              <a:rPr lang="en-GB" dirty="0"/>
              <a:t>Teleworking with increased length of stay.</a:t>
            </a:r>
            <a:endParaRPr lang="en-IN" dirty="0"/>
          </a:p>
          <a:p>
            <a:pPr lvl="0"/>
            <a:r>
              <a:rPr lang="en-GB" dirty="0"/>
              <a:t>The benefits of operational efficiency.</a:t>
            </a:r>
            <a:endParaRPr lang="en-IN" dirty="0"/>
          </a:p>
          <a:p>
            <a:pPr lvl="0"/>
            <a:r>
              <a:rPr lang="en-GB" dirty="0"/>
              <a:t>Risk of brand dilution.</a:t>
            </a:r>
            <a:endParaRPr lang="en-IN" dirty="0"/>
          </a:p>
          <a:p>
            <a:endParaRPr lang="en-GB" dirty="0"/>
          </a:p>
        </p:txBody>
      </p:sp>
      <p:pic>
        <p:nvPicPr>
          <p:cNvPr id="5122" name="Picture 2" descr="Bleisure, The Growing Trend in Business Travel [Infographic]">
            <a:extLst>
              <a:ext uri="{FF2B5EF4-FFF2-40B4-BE49-F238E27FC236}">
                <a16:creationId xmlns:a16="http://schemas.microsoft.com/office/drawing/2014/main" id="{CBF233F8-845C-1700-0986-E250C8EC56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129" y="2556932"/>
            <a:ext cx="4997297" cy="3589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393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4C318-E2E7-499F-1543-5426162C6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Methodology and Analytical Framework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3110-7704-B445-7680-9C825F6F8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361038" cy="3318936"/>
          </a:xfrm>
        </p:spPr>
        <p:txBody>
          <a:bodyPr/>
          <a:lstStyle/>
          <a:p>
            <a:pPr lvl="0"/>
            <a:r>
              <a:rPr lang="en-GB" dirty="0"/>
              <a:t>Qualitative secondary research (Cheong et al., 2023).</a:t>
            </a:r>
            <a:endParaRPr lang="en-IN" dirty="0"/>
          </a:p>
          <a:p>
            <a:pPr lvl="0"/>
            <a:r>
              <a:rPr lang="en-GB" dirty="0"/>
              <a:t>Academic journal and industry reports.</a:t>
            </a:r>
            <a:endParaRPr lang="en-IN" dirty="0"/>
          </a:p>
          <a:p>
            <a:pPr lvl="0"/>
            <a:r>
              <a:rPr lang="en-GB" dirty="0"/>
              <a:t>PESTLE analysis framework</a:t>
            </a:r>
            <a:endParaRPr lang="en-IN" dirty="0"/>
          </a:p>
          <a:p>
            <a:pPr lvl="0"/>
            <a:r>
              <a:rPr lang="en-GB" dirty="0"/>
              <a:t>Thematic interpretation</a:t>
            </a:r>
            <a:endParaRPr lang="en-IN" dirty="0"/>
          </a:p>
          <a:p>
            <a:endParaRPr lang="en-GB" dirty="0"/>
          </a:p>
        </p:txBody>
      </p:sp>
      <p:pic>
        <p:nvPicPr>
          <p:cNvPr id="6146" name="Picture 2" descr="The Ultimate Guide to Research Methodology: Types, Importance, and Best  Practices">
            <a:extLst>
              <a:ext uri="{FF2B5EF4-FFF2-40B4-BE49-F238E27FC236}">
                <a16:creationId xmlns:a16="http://schemas.microsoft.com/office/drawing/2014/main" id="{D6761666-0900-25C7-0E0D-4242702759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394" y="2556932"/>
            <a:ext cx="4336025" cy="3411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726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96CB4-85AB-F998-733A-57038C991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Analysis – Political and Economic Factors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E4BC5-71FA-4131-3EBB-DF92C89D1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800599" cy="3318936"/>
          </a:xfrm>
        </p:spPr>
        <p:txBody>
          <a:bodyPr/>
          <a:lstStyle/>
          <a:p>
            <a:pPr lvl="0"/>
            <a:r>
              <a:rPr lang="en-GB" dirty="0"/>
              <a:t>Governmental support and regulation (Wasserbaur, Sakao, and Milios, 2022).</a:t>
            </a:r>
            <a:endParaRPr lang="en-IN" dirty="0"/>
          </a:p>
          <a:p>
            <a:pPr lvl="0"/>
            <a:r>
              <a:rPr lang="en-GB" dirty="0"/>
              <a:t>Fewer business contracts by corporations.</a:t>
            </a:r>
            <a:endParaRPr lang="en-IN" dirty="0"/>
          </a:p>
          <a:p>
            <a:pPr lvl="0"/>
            <a:r>
              <a:rPr lang="en-GB" dirty="0"/>
              <a:t>Revenue volatility.</a:t>
            </a:r>
            <a:endParaRPr lang="en-IN" dirty="0"/>
          </a:p>
          <a:p>
            <a:pPr lvl="0"/>
            <a:r>
              <a:rPr lang="en-GB" dirty="0"/>
              <a:t>Revenue stream diversification.</a:t>
            </a:r>
            <a:endParaRPr lang="en-IN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1AA283-E0E5-95EA-E32B-00B2DBBEEEC4}"/>
              </a:ext>
            </a:extLst>
          </p:cNvPr>
          <p:cNvSpPr txBox="1"/>
          <p:nvPr/>
        </p:nvSpPr>
        <p:spPr>
          <a:xfrm>
            <a:off x="8829368" y="30283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7172" name="Picture 4" descr="Methods of Economic Analysis – StudiousGuy">
            <a:extLst>
              <a:ext uri="{FF2B5EF4-FFF2-40B4-BE49-F238E27FC236}">
                <a16:creationId xmlns:a16="http://schemas.microsoft.com/office/drawing/2014/main" id="{4CE3DBCD-310B-9A6D-BE3F-19C1D1923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061" y="2556931"/>
            <a:ext cx="5715000" cy="3513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713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47666-F7E3-9B60-BD42-A42A9FBF0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Impact Analysis – Social, Technological and Environmental Factors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01E6D-2732-7AA6-C73F-538E5E6FD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3832" y="2576052"/>
            <a:ext cx="4689987" cy="5433416"/>
          </a:xfrm>
        </p:spPr>
        <p:txBody>
          <a:bodyPr/>
          <a:lstStyle/>
          <a:p>
            <a:pPr lvl="0"/>
            <a:r>
              <a:rPr lang="en-GB" dirty="0"/>
              <a:t>Modifying values and expectations of the guests.</a:t>
            </a:r>
            <a:endParaRPr lang="en-IN" dirty="0"/>
          </a:p>
          <a:p>
            <a:pPr lvl="0"/>
            <a:r>
              <a:rPr lang="en-GB" dirty="0"/>
              <a:t>Digital and contactless technology (Chang et al., 2023).</a:t>
            </a:r>
            <a:endParaRPr lang="en-IN" dirty="0"/>
          </a:p>
          <a:p>
            <a:pPr lvl="0"/>
            <a:r>
              <a:rPr lang="en-GB" dirty="0"/>
              <a:t>Remote-work-friendly spaces.</a:t>
            </a:r>
            <a:endParaRPr lang="en-IN" dirty="0"/>
          </a:p>
          <a:p>
            <a:pPr lvl="0"/>
            <a:r>
              <a:rPr lang="en-GB" dirty="0"/>
              <a:t>Emission reduction and sustainability.</a:t>
            </a:r>
            <a:endParaRPr lang="en-IN" dirty="0"/>
          </a:p>
          <a:p>
            <a:endParaRPr lang="en-GB" dirty="0"/>
          </a:p>
        </p:txBody>
      </p:sp>
      <p:pic>
        <p:nvPicPr>
          <p:cNvPr id="8194" name="Picture 2" descr="SOCIAL AND ENVIRONMENT FACTORS THAT INFLUENCES LEVEL OF PHYSICAL ACTIVITY">
            <a:extLst>
              <a:ext uri="{FF2B5EF4-FFF2-40B4-BE49-F238E27FC236}">
                <a16:creationId xmlns:a16="http://schemas.microsoft.com/office/drawing/2014/main" id="{8A5404DE-C32E-B25C-0606-D912D602C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085" y="2792360"/>
            <a:ext cx="4454012" cy="331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5224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D58D4-A593-5413-ADD0-D11FBBFD7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Industry Responses – Strengths and 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D4651-77E2-4A73-E5F8-1A4C6AC2C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4328651" cy="3318936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Lifestyle and hybrid models of hotels (Ying, 2024).</a:t>
            </a:r>
            <a:endParaRPr lang="en-IN" dirty="0"/>
          </a:p>
          <a:p>
            <a:pPr lvl="0"/>
            <a:r>
              <a:rPr lang="en-GB" dirty="0"/>
              <a:t>Mixed-use and co-working space.</a:t>
            </a:r>
            <a:endParaRPr lang="en-IN" dirty="0"/>
          </a:p>
          <a:p>
            <a:pPr lvl="0"/>
            <a:r>
              <a:rPr lang="en-GB" dirty="0"/>
              <a:t>Increased personalisation of guests.</a:t>
            </a:r>
            <a:endParaRPr lang="en-IN" dirty="0"/>
          </a:p>
          <a:p>
            <a:pPr lvl="0"/>
            <a:r>
              <a:rPr lang="en-GB" dirty="0"/>
              <a:t>In the same breath, there are financial and labour issues.</a:t>
            </a:r>
            <a:endParaRPr lang="en-IN" dirty="0"/>
          </a:p>
          <a:p>
            <a:endParaRPr lang="en-GB" dirty="0"/>
          </a:p>
        </p:txBody>
      </p:sp>
      <p:sp>
        <p:nvSpPr>
          <p:cNvPr id="5" name="AutoShape 2" descr="Power Makes You Good. Limits Make You Great. — D. William Landsborough">
            <a:extLst>
              <a:ext uri="{FF2B5EF4-FFF2-40B4-BE49-F238E27FC236}">
                <a16:creationId xmlns:a16="http://schemas.microsoft.com/office/drawing/2014/main" id="{332A604A-4776-15FB-456E-79D961B62DB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9B7A6AF-DF08-2649-A92E-26FFC04214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9794" y="2694039"/>
            <a:ext cx="4847303" cy="344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1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53491-0BBD-BB6A-9ADE-D0876E3EC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Conclusion and Final Reflection</a:t>
            </a:r>
            <a:br>
              <a:rPr lang="en-IN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7B32A-85C3-3AD1-6CFC-7113A032F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007076" cy="3318936"/>
          </a:xfrm>
        </p:spPr>
        <p:txBody>
          <a:bodyPr/>
          <a:lstStyle/>
          <a:p>
            <a:pPr lvl="0"/>
            <a:r>
              <a:rPr lang="en-GB" dirty="0"/>
              <a:t>Long-term change in travelling behaviour.</a:t>
            </a:r>
            <a:endParaRPr lang="en-IN" dirty="0"/>
          </a:p>
          <a:p>
            <a:pPr lvl="0"/>
            <a:r>
              <a:rPr lang="en-GB" dirty="0"/>
              <a:t>Adaptation in strategy necessary.</a:t>
            </a:r>
            <a:endParaRPr lang="en-IN" dirty="0"/>
          </a:p>
          <a:p>
            <a:pPr lvl="0"/>
            <a:r>
              <a:rPr lang="en-GB" dirty="0"/>
              <a:t>Flexibility enhances resiliency.</a:t>
            </a:r>
            <a:endParaRPr lang="en-IN" dirty="0"/>
          </a:p>
          <a:p>
            <a:pPr lvl="0"/>
            <a:r>
              <a:rPr lang="en-GB" dirty="0"/>
              <a:t>Hospitality leadership of the future.</a:t>
            </a:r>
            <a:endParaRPr lang="en-IN" dirty="0"/>
          </a:p>
          <a:p>
            <a:endParaRPr lang="en-GB" dirty="0"/>
          </a:p>
        </p:txBody>
      </p:sp>
      <p:pic>
        <p:nvPicPr>
          <p:cNvPr id="11266" name="Picture 2" descr="Conclusion And Communication: Success Within Criminal Investigations">
            <a:extLst>
              <a:ext uri="{FF2B5EF4-FFF2-40B4-BE49-F238E27FC236}">
                <a16:creationId xmlns:a16="http://schemas.microsoft.com/office/drawing/2014/main" id="{EE530CD2-0836-CA67-1CEC-A16567990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94" y="2556932"/>
            <a:ext cx="4544958" cy="361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0911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8B9B4-5388-92C3-23E0-E9229643F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777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Recommendation for the Hospitality Industry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59AF333-0986-6E91-48E3-5118CC6085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Flexible and hybrid models operational</a:t>
            </a:r>
          </a:p>
          <a:p>
            <a:pPr marL="0" indent="0">
              <a:buNone/>
            </a:pPr>
            <a:r>
              <a:rPr lang="en-GB" dirty="0"/>
              <a:t>   (</a:t>
            </a:r>
            <a:r>
              <a:rPr lang="en-GB" dirty="0" err="1"/>
              <a:t>Mosterio</a:t>
            </a:r>
            <a:r>
              <a:rPr lang="en-GB" dirty="0"/>
              <a:t>-Romero et al., 2023).</a:t>
            </a:r>
          </a:p>
          <a:p>
            <a:r>
              <a:rPr lang="en-GB" dirty="0"/>
              <a:t>Investment and wellbeing of workforce.</a:t>
            </a:r>
          </a:p>
          <a:p>
            <a:r>
              <a:rPr lang="en-GB" dirty="0"/>
              <a:t>The use of technology that is human</a:t>
            </a:r>
          </a:p>
          <a:p>
            <a:pPr marL="0" indent="0">
              <a:buNone/>
            </a:pPr>
            <a:r>
              <a:rPr lang="en-GB" dirty="0"/>
              <a:t>    centred</a:t>
            </a:r>
          </a:p>
          <a:p>
            <a:r>
              <a:rPr lang="en-GB" dirty="0"/>
              <a:t>Systemic sustainability.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FF62E69-8F96-FEC9-95F5-E222EFC76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5652" y="2758190"/>
            <a:ext cx="4557010" cy="347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8915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625D7-8E67-E095-150D-E1E2906B4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  <a:br>
              <a:rPr lang="en-IN" dirty="0"/>
            </a:br>
            <a:endParaRPr lang="en-GB" dirty="0"/>
          </a:p>
        </p:txBody>
      </p:sp>
      <p:pic>
        <p:nvPicPr>
          <p:cNvPr id="7" name="Picture 6" descr="A close-up of a document&#10;&#10;AI-generated content may be incorrect.">
            <a:extLst>
              <a:ext uri="{FF2B5EF4-FFF2-40B4-BE49-F238E27FC236}">
                <a16:creationId xmlns:a16="http://schemas.microsoft.com/office/drawing/2014/main" id="{03A89A8C-12E0-B5A5-45D9-61F0ADE739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179" y="2586883"/>
            <a:ext cx="9625321" cy="350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06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5AB92-84E6-EEC1-829B-D2BB3420E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C68AD4-87D7-10C7-CA86-2102EE9A7B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44598" y="764498"/>
            <a:ext cx="9652000" cy="511084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0DAD93-73EE-CB67-3D08-58A6C388BE20}"/>
              </a:ext>
            </a:extLst>
          </p:cNvPr>
          <p:cNvSpPr txBox="1"/>
          <p:nvPr/>
        </p:nvSpPr>
        <p:spPr>
          <a:xfrm>
            <a:off x="1295402" y="5765739"/>
            <a:ext cx="95851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picpedia.org/chalkboard/t/thank-you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099926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1227</TotalTime>
  <Words>433</Words>
  <Application>Microsoft Office PowerPoint</Application>
  <PresentationFormat>Widescreen</PresentationFormat>
  <Paragraphs>77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Garamond</vt:lpstr>
      <vt:lpstr>Organic</vt:lpstr>
      <vt:lpstr>Contemporary Themes In the Hotel and Hospitality Sector. </vt:lpstr>
      <vt:lpstr>Introduction  </vt:lpstr>
      <vt:lpstr>Contemporary Theme Overview </vt:lpstr>
      <vt:lpstr>Literature Review – Decline of Business Travel </vt:lpstr>
      <vt:lpstr>Literature Review – Strategic Shift to Leisure and Experience </vt:lpstr>
      <vt:lpstr>Literature Review – Bleisure and Extended-Stay Models</vt:lpstr>
      <vt:lpstr>Methodology and Analytical Framework </vt:lpstr>
      <vt:lpstr>Impact Analysis – Political and Economic Factors </vt:lpstr>
      <vt:lpstr>Impact Analysis – Social, Technological and Environmental Factors </vt:lpstr>
      <vt:lpstr>Industry Responses – Strengths and Limitations</vt:lpstr>
      <vt:lpstr>Conclusion and Final Reflection </vt:lpstr>
      <vt:lpstr>Recommendation for the Hospitality Industry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Themes In the Hotel and Hospitality Sector. </dc:title>
  <dc:creator/>
  <cp:lastModifiedBy>Viorica Lacatas</cp:lastModifiedBy>
  <cp:revision>5</cp:revision>
  <dcterms:created xsi:type="dcterms:W3CDTF">2026-01-26T08:03:16Z</dcterms:created>
  <dcterms:modified xsi:type="dcterms:W3CDTF">2026-02-24T18:18:15Z</dcterms:modified>
</cp:coreProperties>
</file>