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6" r:id="rId1"/>
  </p:sldMasterIdLst>
  <p:sldIdLst>
    <p:sldId id="262" r:id="rId2"/>
    <p:sldId id="261" r:id="rId3"/>
    <p:sldId id="257" r:id="rId4"/>
    <p:sldId id="258" r:id="rId5"/>
    <p:sldId id="260" r:id="rId6"/>
  </p:sldIdLst>
  <p:sldSz cx="12192000" cy="6858000"/>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5B1AD"/>
    <a:srgbClr val="C0F8D3"/>
    <a:srgbClr val="F0F094"/>
    <a:srgbClr val="CCECFF"/>
    <a:srgbClr val="D0F5FC"/>
    <a:srgbClr val="F5DBF2"/>
    <a:srgbClr val="E8F0C6"/>
    <a:srgbClr val="EECAED"/>
    <a:srgbClr val="D4D442"/>
    <a:srgbClr val="B5B56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26" autoAdjust="0"/>
    <p:restoredTop sz="94660"/>
  </p:normalViewPr>
  <p:slideViewPr>
    <p:cSldViewPr snapToGrid="0">
      <p:cViewPr varScale="1">
        <p:scale>
          <a:sx n="63" d="100"/>
          <a:sy n="63" d="100"/>
        </p:scale>
        <p:origin x="800" y="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03EAE5EC-B7A0-41F5-9042-19116CE294DE}" type="datetimeFigureOut">
              <a:rPr lang="en-GB" smtClean="0"/>
              <a:t>14/06/2026</a:t>
            </a:fld>
            <a:endParaRPr lang="en-GB"/>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AD7E6027-D96A-4DAB-9DC8-5C56BEB85BBC}" type="slidenum">
              <a:rPr lang="en-GB" smtClean="0"/>
              <a:t>‹#›</a:t>
            </a:fld>
            <a:endParaRPr lang="en-GB"/>
          </a:p>
        </p:txBody>
      </p:sp>
    </p:spTree>
    <p:extLst>
      <p:ext uri="{BB962C8B-B14F-4D97-AF65-F5344CB8AC3E}">
        <p14:creationId xmlns:p14="http://schemas.microsoft.com/office/powerpoint/2010/main" val="3933939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EAE5EC-B7A0-41F5-9042-19116CE294DE}"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7E6027-D96A-4DAB-9DC8-5C56BEB85BBC}" type="slidenum">
              <a:rPr lang="en-GB" smtClean="0"/>
              <a:t>‹#›</a:t>
            </a:fld>
            <a:endParaRPr lang="en-GB"/>
          </a:p>
        </p:txBody>
      </p:sp>
    </p:spTree>
    <p:extLst>
      <p:ext uri="{BB962C8B-B14F-4D97-AF65-F5344CB8AC3E}">
        <p14:creationId xmlns:p14="http://schemas.microsoft.com/office/powerpoint/2010/main" val="24947506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EAE5EC-B7A0-41F5-9042-19116CE294DE}"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7E6027-D96A-4DAB-9DC8-5C56BEB85BBC}" type="slidenum">
              <a:rPr lang="en-GB" smtClean="0"/>
              <a:t>‹#›</a:t>
            </a:fld>
            <a:endParaRPr lang="en-GB"/>
          </a:p>
        </p:txBody>
      </p:sp>
    </p:spTree>
    <p:extLst>
      <p:ext uri="{BB962C8B-B14F-4D97-AF65-F5344CB8AC3E}">
        <p14:creationId xmlns:p14="http://schemas.microsoft.com/office/powerpoint/2010/main" val="29099816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3EAE5EC-B7A0-41F5-9042-19116CE294DE}"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7E6027-D96A-4DAB-9DC8-5C56BEB85BBC}" type="slidenum">
              <a:rPr lang="en-GB" smtClean="0"/>
              <a:t>‹#›</a:t>
            </a:fld>
            <a:endParaRPr lang="en-GB"/>
          </a:p>
        </p:txBody>
      </p:sp>
    </p:spTree>
    <p:extLst>
      <p:ext uri="{BB962C8B-B14F-4D97-AF65-F5344CB8AC3E}">
        <p14:creationId xmlns:p14="http://schemas.microsoft.com/office/powerpoint/2010/main" val="12436822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EAE5EC-B7A0-41F5-9042-19116CE294DE}" type="datetimeFigureOut">
              <a:rPr lang="en-GB" smtClean="0"/>
              <a:t>14/06/2026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D7E6027-D96A-4DAB-9DC8-5C56BEB85BBC}" type="slidenum">
              <a:rPr lang="en-GB" smtClean="0"/>
              <a:t>‹#›</a:t>
            </a:fld>
            <a:endParaRPr lang="en-GB"/>
          </a:p>
        </p:txBody>
      </p:sp>
    </p:spTree>
    <p:extLst>
      <p:ext uri="{BB962C8B-B14F-4D97-AF65-F5344CB8AC3E}">
        <p14:creationId xmlns:p14="http://schemas.microsoft.com/office/powerpoint/2010/main" val="38942361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3EAE5EC-B7A0-41F5-9042-19116CE294DE}" type="datetimeFigureOut">
              <a:rPr lang="en-GB" smtClean="0"/>
              <a:t>14/06/2026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D7E6027-D96A-4DAB-9DC8-5C56BEB85BBC}" type="slidenum">
              <a:rPr lang="en-GB" smtClean="0"/>
              <a:t>‹#›</a:t>
            </a:fld>
            <a:endParaRPr lang="en-GB"/>
          </a:p>
        </p:txBody>
      </p:sp>
    </p:spTree>
    <p:extLst>
      <p:ext uri="{BB962C8B-B14F-4D97-AF65-F5344CB8AC3E}">
        <p14:creationId xmlns:p14="http://schemas.microsoft.com/office/powerpoint/2010/main" val="11327160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EAE5EC-B7A0-41F5-9042-19116CE294DE}" type="datetimeFigureOut">
              <a:rPr lang="en-GB" smtClean="0"/>
              <a:t>14/06/2026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D7E6027-D96A-4DAB-9DC8-5C56BEB85BBC}" type="slidenum">
              <a:rPr lang="en-GB" smtClean="0"/>
              <a:t>‹#›</a:t>
            </a:fld>
            <a:endParaRPr lang="en-GB"/>
          </a:p>
        </p:txBody>
      </p:sp>
    </p:spTree>
    <p:extLst>
      <p:ext uri="{BB962C8B-B14F-4D97-AF65-F5344CB8AC3E}">
        <p14:creationId xmlns:p14="http://schemas.microsoft.com/office/powerpoint/2010/main" val="37873446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03EAE5EC-B7A0-41F5-9042-19116CE294DE}"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AD7E6027-D96A-4DAB-9DC8-5C56BEB85BBC}" type="slidenum">
              <a:rPr lang="en-GB" smtClean="0"/>
              <a:t>‹#›</a:t>
            </a:fld>
            <a:endParaRPr lang="en-GB"/>
          </a:p>
        </p:txBody>
      </p:sp>
    </p:spTree>
    <p:extLst>
      <p:ext uri="{BB962C8B-B14F-4D97-AF65-F5344CB8AC3E}">
        <p14:creationId xmlns:p14="http://schemas.microsoft.com/office/powerpoint/2010/main" val="41962316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03EAE5EC-B7A0-41F5-9042-19116CE294DE}" type="datetimeFigureOut">
              <a:rPr lang="en-GB" smtClean="0"/>
              <a:t>14/06/2026</a:t>
            </a:fld>
            <a:endParaRPr lang="en-GB"/>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AD7E6027-D96A-4DAB-9DC8-5C56BEB85BBC}" type="slidenum">
              <a:rPr lang="en-GB" smtClean="0"/>
              <a:t>‹#›</a:t>
            </a:fld>
            <a:endParaRPr lang="en-GB"/>
          </a:p>
        </p:txBody>
      </p:sp>
    </p:spTree>
    <p:extLst>
      <p:ext uri="{BB962C8B-B14F-4D97-AF65-F5344CB8AC3E}">
        <p14:creationId xmlns:p14="http://schemas.microsoft.com/office/powerpoint/2010/main" val="1722314237"/>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EAE5EC-B7A0-41F5-9042-19116CE294DE}"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7E6027-D96A-4DAB-9DC8-5C56BEB85BBC}" type="slidenum">
              <a:rPr lang="en-GB" smtClean="0"/>
              <a:t>‹#›</a:t>
            </a:fld>
            <a:endParaRPr lang="en-GB"/>
          </a:p>
        </p:txBody>
      </p:sp>
    </p:spTree>
    <p:extLst>
      <p:ext uri="{BB962C8B-B14F-4D97-AF65-F5344CB8AC3E}">
        <p14:creationId xmlns:p14="http://schemas.microsoft.com/office/powerpoint/2010/main" val="32656175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EAE5EC-B7A0-41F5-9042-19116CE294DE}"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7E6027-D96A-4DAB-9DC8-5C56BEB85BBC}" type="slidenum">
              <a:rPr lang="en-GB" smtClean="0"/>
              <a:t>‹#›</a:t>
            </a:fld>
            <a:endParaRPr lang="en-GB"/>
          </a:p>
        </p:txBody>
      </p:sp>
    </p:spTree>
    <p:extLst>
      <p:ext uri="{BB962C8B-B14F-4D97-AF65-F5344CB8AC3E}">
        <p14:creationId xmlns:p14="http://schemas.microsoft.com/office/powerpoint/2010/main" val="20667769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03EAE5EC-B7A0-41F5-9042-19116CE294DE}" type="datetimeFigureOut">
              <a:rPr lang="en-GB" smtClean="0"/>
              <a:t>14/06/2026</a:t>
            </a:fld>
            <a:endParaRPr lang="en-GB"/>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GB"/>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AD7E6027-D96A-4DAB-9DC8-5C56BEB85BBC}" type="slidenum">
              <a:rPr lang="en-GB" smtClean="0"/>
              <a:t>‹#›</a:t>
            </a:fld>
            <a:endParaRPr lang="en-GB"/>
          </a:p>
        </p:txBody>
      </p:sp>
    </p:spTree>
    <p:extLst>
      <p:ext uri="{BB962C8B-B14F-4D97-AF65-F5344CB8AC3E}">
        <p14:creationId xmlns:p14="http://schemas.microsoft.com/office/powerpoint/2010/main" val="2147242174"/>
      </p:ext>
    </p:extLst>
  </p:cSld>
  <p:clrMap bg1="lt1" tx1="dk1" bg2="lt2" tx2="dk2" accent1="accent1" accent2="accent2" accent3="accent3" accent4="accent4" accent5="accent5" accent6="accent6" hlink="hlink" folHlink="folHlink"/>
  <p:sldLayoutIdLst>
    <p:sldLayoutId id="2147483797" r:id="rId1"/>
    <p:sldLayoutId id="2147483798" r:id="rId2"/>
    <p:sldLayoutId id="2147483799" r:id="rId3"/>
    <p:sldLayoutId id="2147483800" r:id="rId4"/>
    <p:sldLayoutId id="2147483801" r:id="rId5"/>
    <p:sldLayoutId id="2147483802" r:id="rId6"/>
    <p:sldLayoutId id="2147483803" r:id="rId7"/>
    <p:sldLayoutId id="2147483804" r:id="rId8"/>
    <p:sldLayoutId id="2147483805" r:id="rId9"/>
    <p:sldLayoutId id="2147483806" r:id="rId10"/>
    <p:sldLayoutId id="2147483807"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jpg"/><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4.xml.rels><?xml version="1.0" encoding="UTF-8" standalone="yes"?>
<Relationships xmlns="http://schemas.openxmlformats.org/package/2006/relationships"><Relationship Id="rId8" Type="http://schemas.openxmlformats.org/officeDocument/2006/relationships/hyperlink" Target="https://files.froebel.org.uk/production/documents/FT_Cooking-with-young-children_Pamphlet.pdf" TargetMode="External"/><Relationship Id="rId3" Type="http://schemas.openxmlformats.org/officeDocument/2006/relationships/hyperlink" Target="https://families.barnardos.org.uk/pre-school/routines-boundaries" TargetMode="External"/><Relationship Id="rId7" Type="http://schemas.openxmlformats.org/officeDocument/2006/relationships/hyperlink" Target="https://birthto5matters.org.uk/care/" TargetMode="External"/><Relationship Id="rId12" Type="http://schemas.openxmlformats.org/officeDocument/2006/relationships/hyperlink" Target="https://doi.org/10.4324/9781315879772" TargetMode="External"/><Relationship Id="rId2" Type="http://schemas.openxmlformats.org/officeDocument/2006/relationships/hyperlink" Target="https://padlet.com/CAN_DWR/can-dwr-pooqouug2u8kbr17" TargetMode="External"/><Relationship Id="rId1" Type="http://schemas.openxmlformats.org/officeDocument/2006/relationships/slideLayout" Target="../slideLayouts/slideLayout6.xml"/><Relationship Id="rId6" Type="http://schemas.openxmlformats.org/officeDocument/2006/relationships/hyperlink" Target="https://birthto5matters.org.uk/birth-to-5-matters-to-be-updated-in-a-second-edition/" TargetMode="External"/><Relationship Id="rId11" Type="http://schemas.openxmlformats.org/officeDocument/2006/relationships/hyperlink" Target="https://pmc.ncbi.nlm.nih.gov/articles/PMC9612192/" TargetMode="External"/><Relationship Id="rId5" Type="http://schemas.openxmlformats.org/officeDocument/2006/relationships/hyperlink" Target="https://www.gov.uk/government/publications/physical-activity-guidelines-children-and-young-people-5-to-18-years/physical-activity-for-children-and-young-people-5-to-18-years-text-of-the-infographic" TargetMode="External"/><Relationship Id="rId10" Type="http://schemas.openxmlformats.org/officeDocument/2006/relationships/hyperlink" Target="https://www.gosh.nhs.uk/conditions-and-treatments/general-health-advice/leading-active-lifestyle/exercise-children-and-young-people/" TargetMode="External"/><Relationship Id="rId4" Type="http://schemas.openxmlformats.org/officeDocument/2006/relationships/hyperlink" Target="https://www.cambspborochildrenshealth.nhs.uk/sleep/" TargetMode="External"/><Relationship Id="rId9" Type="http://schemas.openxmlformats.org/officeDocument/2006/relationships/hyperlink" Target="https://www.froebel.org.uk/about-us/the-power-of-play/play-and-inclusion"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www.gov.wales/sites/default/files/pdf-versions/2026/1/2/1767700843/eatwell-guide.pdf" TargetMode="External"/><Relationship Id="rId3" Type="http://schemas.openxmlformats.org/officeDocument/2006/relationships/hyperlink" Target="https://relucentpg.com/what-are-maslows-hierarchy-of-needs-and-how-is-it-helpful-to-keep-in-mind/" TargetMode="External"/><Relationship Id="rId7" Type="http://schemas.openxmlformats.org/officeDocument/2006/relationships/hyperlink" Target="https://www.gov.wales/sites/default/files/pdf-versions/2026/2/2/1771336328/healthy-weight-healthy-wales-delivery-plan-2025-2027.pdf" TargetMode="External"/><Relationship Id="rId2" Type="http://schemas.openxmlformats.org/officeDocument/2006/relationships/hyperlink" Target="https://www.parliament.uk/globalassets/documents/fair-society-healthy-lives-full-report.pdf" TargetMode="External"/><Relationship Id="rId1" Type="http://schemas.openxmlformats.org/officeDocument/2006/relationships/slideLayout" Target="../slideLayouts/slideLayout7.xml"/><Relationship Id="rId6" Type="http://schemas.openxmlformats.org/officeDocument/2006/relationships/hyperlink" Target="https://www.gov.wales/sites/default/files/publications/2022-03/an-overview-of-the-healthy-child-wales-programme.pdf" TargetMode="External"/><Relationship Id="rId5" Type="http://schemas.openxmlformats.org/officeDocument/2006/relationships/hyperlink" Target="https://hwb.gov.wales/api/storage/1f581142-6b91-41e4-845d-3d6c7765df20/a-curriculum-for-funded-non-maintained-nursery-settings.pdf" TargetMode="External"/><Relationship Id="rId4" Type="http://schemas.openxmlformats.org/officeDocument/2006/relationships/hyperlink" Target="https://www.unicef.org/child-rights-convention/convention-text-childrens-vers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6B64133-4158-FE9F-4EDC-2BC036F776B3}"/>
              </a:ext>
            </a:extLst>
          </p:cNvPr>
          <p:cNvSpPr txBox="1"/>
          <p:nvPr/>
        </p:nvSpPr>
        <p:spPr>
          <a:xfrm>
            <a:off x="81280" y="406400"/>
            <a:ext cx="11822853" cy="5919569"/>
          </a:xfrm>
          <a:prstGeom prst="rect">
            <a:avLst/>
          </a:prstGeom>
          <a:noFill/>
        </p:spPr>
        <p:txBody>
          <a:bodyPr wrap="square" rtlCol="0">
            <a:spAutoFit/>
          </a:bodyPr>
          <a:lstStyle/>
          <a:p>
            <a:pPr>
              <a:tabLst>
                <a:tab pos="2865755" algn="ctr"/>
                <a:tab pos="5731510" algn="r"/>
              </a:tabLst>
            </a:pPr>
            <a:r>
              <a:rPr lang="en-GB" sz="1200" kern="1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Student number:</a:t>
            </a:r>
            <a:r>
              <a:rPr lang="en-GB" sz="1200" kern="100" dirty="0">
                <a:solidFill>
                  <a:srgbClr val="000000"/>
                </a:solidFill>
                <a:effectLst/>
                <a:latin typeface="Calisto MT" panose="02040603050505030304" pitchFamily="18" charset="0"/>
                <a:ea typeface="Calisto MT" panose="02040603050505030304" pitchFamily="18" charset="0"/>
                <a:cs typeface="Calisto MT" panose="02040603050505030304" pitchFamily="18" charset="0"/>
              </a:rPr>
              <a:t> </a:t>
            </a:r>
            <a:r>
              <a:rPr lang="en-GB" sz="1200" kern="1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2511970</a:t>
            </a:r>
            <a:r>
              <a:rPr lang="en-GB" sz="1200" kern="100" dirty="0">
                <a:effectLst/>
                <a:latin typeface="Arial" panose="020B0604020202020204" pitchFamily="34" charset="0"/>
                <a:ea typeface="Arial" panose="020B0604020202020204" pitchFamily="34" charset="0"/>
                <a:cs typeface="Times New Roman" panose="02020603050405020304" pitchFamily="18" charset="0"/>
              </a:rPr>
              <a:t>             </a:t>
            </a:r>
            <a:r>
              <a:rPr lang="en-GB" sz="1200" kern="100" dirty="0">
                <a:effectLst/>
                <a:latin typeface="Segoe UI" panose="020B0502040204020203" pitchFamily="34" charset="0"/>
                <a:ea typeface="Segoe UI" panose="020B0502040204020203" pitchFamily="34" charset="0"/>
                <a:cs typeface="Times New Roman" panose="02020603050405020304" pitchFamily="18" charset="0"/>
              </a:rPr>
              <a:t>EYEC5009            Word Count: 1840</a:t>
            </a:r>
          </a:p>
          <a:p>
            <a:pPr>
              <a:tabLst>
                <a:tab pos="2865755" algn="ctr"/>
                <a:tab pos="5731510" algn="r"/>
              </a:tabLst>
            </a:pPr>
            <a:endParaRPr lang="en-GB" sz="1200" kern="100" dirty="0">
              <a:latin typeface="Segoe UI" panose="020B0502040204020203"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b="1" kern="100" dirty="0">
                <a:effectLst/>
                <a:latin typeface="Arial" panose="020B0604020202020204" pitchFamily="34" charset="0"/>
                <a:ea typeface="Arial" panose="020B0604020202020204" pitchFamily="34" charset="0"/>
                <a:cs typeface="Times New Roman" panose="02020603050405020304" pitchFamily="18" charset="0"/>
              </a:rPr>
              <a:t>Cover Sheet</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kern="100" dirty="0">
                <a:effectLst/>
                <a:latin typeface="Arial" panose="020B0604020202020204" pitchFamily="34" charset="0"/>
                <a:ea typeface="Arial" panose="020B0604020202020204" pitchFamily="34" charset="0"/>
                <a:cs typeface="Times New Roman" panose="02020603050405020304" pitchFamily="18" charset="0"/>
              </a:rPr>
              <a:t>For this assessment I have submitted the following:</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b="1" kern="100" dirty="0">
                <a:effectLst/>
                <a:latin typeface="Arial" panose="020B0604020202020204" pitchFamily="34" charset="0"/>
                <a:ea typeface="Arial" panose="020B0604020202020204" pitchFamily="34" charset="0"/>
                <a:cs typeface="Times New Roman" panose="02020603050405020304" pitchFamily="18" charset="0"/>
              </a:rPr>
              <a:t>Component 1</a:t>
            </a:r>
            <a:r>
              <a:rPr lang="en-GB" sz="1200" kern="100" dirty="0">
                <a:effectLst/>
                <a:latin typeface="Arial" panose="020B0604020202020204" pitchFamily="34" charset="0"/>
                <a:ea typeface="Arial" panose="020B0604020202020204" pitchFamily="34" charset="0"/>
                <a:cs typeface="Times New Roman" panose="02020603050405020304" pitchFamily="18" charset="0"/>
              </a:rPr>
              <a:t>: Academic Poster and reference list</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b="1" kern="100" dirty="0">
                <a:effectLst/>
                <a:latin typeface="Arial" panose="020B0604020202020204" pitchFamily="34" charset="0"/>
                <a:ea typeface="Arial" panose="020B0604020202020204" pitchFamily="34" charset="0"/>
                <a:cs typeface="Times New Roman" panose="02020603050405020304" pitchFamily="18" charset="0"/>
              </a:rPr>
              <a:t>Component 2</a:t>
            </a:r>
            <a:r>
              <a:rPr lang="en-GB" sz="1200" kern="100" dirty="0">
                <a:effectLst/>
                <a:latin typeface="Arial" panose="020B0604020202020204" pitchFamily="34" charset="0"/>
                <a:ea typeface="Arial" panose="020B0604020202020204" pitchFamily="34" charset="0"/>
                <a:cs typeface="Times New Roman" panose="02020603050405020304" pitchFamily="18" charset="0"/>
              </a:rPr>
              <a:t>: </a:t>
            </a:r>
            <a:r>
              <a:rPr lang="en-GB" sz="1200" kern="100">
                <a:effectLst/>
                <a:latin typeface="Arial" panose="020B0604020202020204" pitchFamily="34" charset="0"/>
                <a:ea typeface="Arial" panose="020B0604020202020204" pitchFamily="34" charset="0"/>
                <a:cs typeface="Times New Roman" panose="02020603050405020304" pitchFamily="18" charset="0"/>
              </a:rPr>
              <a:t>PowerPoint slides, </a:t>
            </a:r>
            <a:r>
              <a:rPr lang="en-GB" sz="1200" kern="100" dirty="0">
                <a:effectLst/>
                <a:latin typeface="Arial" panose="020B0604020202020204" pitchFamily="34" charset="0"/>
                <a:ea typeface="Arial" panose="020B0604020202020204" pitchFamily="34" charset="0"/>
                <a:cs typeface="Times New Roman" panose="02020603050405020304" pitchFamily="18" charset="0"/>
              </a:rPr>
              <a:t>presentation and reference list – sent via email</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b="1" u="none" strike="noStrike" kern="100" dirty="0">
                <a:effectLst/>
                <a:latin typeface="Arial" panose="020B0604020202020204" pitchFamily="34" charset="0"/>
                <a:ea typeface="Aptos" panose="020B0004020202020204" pitchFamily="34" charset="0"/>
                <a:cs typeface="Times New Roman" panose="02020603050405020304" pitchFamily="18" charset="0"/>
              </a:rPr>
              <a:t> </a:t>
            </a:r>
            <a:r>
              <a:rPr lang="en-GB" sz="1200" kern="100" dirty="0">
                <a:effectLst/>
                <a:latin typeface="Arial" panose="020B0604020202020204" pitchFamily="34" charset="0"/>
                <a:ea typeface="Arial" panose="020B0604020202020204" pitchFamily="34" charset="0"/>
                <a:cs typeface="Times New Roman" panose="02020603050405020304" pitchFamily="18" charset="0"/>
              </a:rPr>
              <a:t>I acknowledge the use of Copilot to support research and proof reading between 28</a:t>
            </a:r>
            <a:r>
              <a:rPr lang="en-GB" sz="1200" kern="100" baseline="30000" dirty="0">
                <a:effectLst/>
                <a:latin typeface="Arial" panose="020B0604020202020204" pitchFamily="34" charset="0"/>
                <a:ea typeface="Arial" panose="020B0604020202020204" pitchFamily="34" charset="0"/>
                <a:cs typeface="Times New Roman" panose="02020603050405020304" pitchFamily="18" charset="0"/>
              </a:rPr>
              <a:t>th</a:t>
            </a:r>
            <a:r>
              <a:rPr lang="en-GB" sz="1200" kern="100" dirty="0">
                <a:effectLst/>
                <a:latin typeface="Arial" panose="020B0604020202020204" pitchFamily="34" charset="0"/>
                <a:ea typeface="Arial" panose="020B0604020202020204" pitchFamily="34" charset="0"/>
                <a:cs typeface="Times New Roman" panose="02020603050405020304" pitchFamily="18" charset="0"/>
              </a:rPr>
              <a:t> </a:t>
            </a:r>
            <a:r>
              <a:rPr lang="en-GB" sz="1200" kern="100" dirty="0">
                <a:latin typeface="Arial" panose="020B0604020202020204" pitchFamily="34" charset="0"/>
                <a:ea typeface="Arial" panose="020B0604020202020204" pitchFamily="34" charset="0"/>
                <a:cs typeface="Times New Roman" panose="02020603050405020304" pitchFamily="18" charset="0"/>
              </a:rPr>
              <a:t>May </a:t>
            </a:r>
            <a:r>
              <a:rPr lang="en-GB" sz="1200" kern="100" dirty="0">
                <a:effectLst/>
                <a:latin typeface="Arial" panose="020B0604020202020204" pitchFamily="34" charset="0"/>
                <a:ea typeface="Arial" panose="020B0604020202020204" pitchFamily="34" charset="0"/>
                <a:cs typeface="Times New Roman" panose="02020603050405020304" pitchFamily="18" charset="0"/>
              </a:rPr>
              <a:t>to 13</a:t>
            </a:r>
            <a:r>
              <a:rPr lang="en-GB" sz="1200" kern="100" baseline="30000" dirty="0">
                <a:effectLst/>
                <a:latin typeface="Arial" panose="020B0604020202020204" pitchFamily="34" charset="0"/>
                <a:ea typeface="Arial" panose="020B0604020202020204" pitchFamily="34" charset="0"/>
                <a:cs typeface="Times New Roman" panose="02020603050405020304" pitchFamily="18" charset="0"/>
              </a:rPr>
              <a:t>th</a:t>
            </a:r>
            <a:r>
              <a:rPr lang="en-GB" sz="1200" kern="100" dirty="0">
                <a:effectLst/>
                <a:latin typeface="Arial" panose="020B0604020202020204" pitchFamily="34" charset="0"/>
                <a:ea typeface="Arial" panose="020B0604020202020204" pitchFamily="34" charset="0"/>
                <a:cs typeface="Times New Roman" panose="02020603050405020304" pitchFamily="18" charset="0"/>
              </a:rPr>
              <a:t> June2026.</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kern="100" dirty="0">
                <a:effectLst/>
                <a:latin typeface="Arial" panose="020B0604020202020204" pitchFamily="34" charset="0"/>
                <a:ea typeface="Arial" panose="020B0604020202020204" pitchFamily="34" charset="0"/>
                <a:cs typeface="Times New Roman" panose="02020603050405020304" pitchFamily="18" charset="0"/>
              </a:rPr>
              <a:t>I used the prompts: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50000"/>
              </a:lnSpc>
              <a:buFont typeface="+mj-lt"/>
              <a:buAutoNum type="arabicPeriod"/>
            </a:pPr>
            <a:r>
              <a:rPr lang="en-GB" sz="1200" kern="100" dirty="0">
                <a:effectLst/>
                <a:latin typeface="Arial" panose="020B0604020202020204" pitchFamily="34" charset="0"/>
                <a:ea typeface="Arial" panose="020B0604020202020204" pitchFamily="34" charset="0"/>
                <a:cs typeface="Times New Roman" panose="02020603050405020304" pitchFamily="18" charset="0"/>
              </a:rPr>
              <a:t>Find me articles that explore the children’s mental health and well-being</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50000"/>
              </a:lnSpc>
              <a:buFont typeface="+mj-lt"/>
              <a:buAutoNum type="arabicPeriod"/>
            </a:pPr>
            <a:r>
              <a:rPr lang="en-GB" sz="1200" kern="100" dirty="0">
                <a:effectLst/>
                <a:latin typeface="Arial" panose="020B0604020202020204" pitchFamily="34" charset="0"/>
                <a:ea typeface="Arial" panose="020B0604020202020204" pitchFamily="34" charset="0"/>
                <a:cs typeface="Times New Roman" panose="02020603050405020304" pitchFamily="18" charset="0"/>
              </a:rPr>
              <a:t>Find me Welsh framework that supports children’s well-being</a:t>
            </a:r>
          </a:p>
          <a:p>
            <a:pPr marL="342900" lvl="0" indent="-342900">
              <a:lnSpc>
                <a:spcPct val="150000"/>
              </a:lnSpc>
              <a:buFont typeface="+mj-lt"/>
              <a:buAutoNum type="arabicPeriod"/>
            </a:pPr>
            <a:r>
              <a:rPr lang="en-GB" sz="1200" kern="100" dirty="0">
                <a:latin typeface="Arial" panose="020B0604020202020204" pitchFamily="34" charset="0"/>
                <a:ea typeface="Aptos" panose="020B0004020202020204" pitchFamily="34" charset="0"/>
                <a:cs typeface="Times New Roman" panose="02020603050405020304" pitchFamily="18" charset="0"/>
              </a:rPr>
              <a:t>Find me images of Bronfenbrenner’s Ecological system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50000"/>
              </a:lnSpc>
              <a:spcAft>
                <a:spcPts val="800"/>
              </a:spcAft>
              <a:buFont typeface="+mj-lt"/>
              <a:buAutoNum type="arabicPeriod"/>
            </a:pPr>
            <a:r>
              <a:rPr lang="en-GB" sz="1200" kern="100" dirty="0">
                <a:effectLst/>
                <a:latin typeface="Arial" panose="020B0604020202020204" pitchFamily="34" charset="0"/>
                <a:ea typeface="Arial" panose="020B0604020202020204" pitchFamily="34" charset="0"/>
                <a:cs typeface="Times New Roman" panose="02020603050405020304" pitchFamily="18" charset="0"/>
              </a:rPr>
              <a:t>Please put these references in alphabetical order</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kern="100" dirty="0">
                <a:effectLst/>
                <a:latin typeface="Arial" panose="020B0604020202020204" pitchFamily="34" charset="0"/>
                <a:ea typeface="Arial" panose="020B0604020202020204" pitchFamily="34"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200" kern="100" dirty="0">
                <a:effectLst/>
                <a:latin typeface="Arial" panose="020B0604020202020204" pitchFamily="34" charset="0"/>
                <a:ea typeface="Arial" panose="020B0604020202020204" pitchFamily="34" charset="0"/>
                <a:cs typeface="Times New Roman" panose="02020603050405020304" pitchFamily="18" charset="0"/>
              </a:rPr>
              <a:t>I can confirm that I have not presented AI generated work as my own.</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tabLst>
                <a:tab pos="2865755" algn="ctr"/>
                <a:tab pos="5731510" algn="r"/>
              </a:tabLs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tabLst>
                <a:tab pos="2865755" algn="ctr"/>
                <a:tab pos="5731510" algn="r"/>
              </a:tabLst>
            </a:pPr>
            <a:r>
              <a:rPr lang="en-GB" sz="1800" kern="100" dirty="0">
                <a:effectLst/>
                <a:latin typeface="Segoe UI" panose="020B0502040204020203" pitchFamily="34" charset="0"/>
                <a:ea typeface="Segoe UI" panose="020B0502040204020203"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3392831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8F6572AB-18B0-5AA0-C687-B3C23C0BC5B6}"/>
              </a:ext>
            </a:extLst>
          </p:cNvPr>
          <p:cNvGraphicFramePr>
            <a:graphicFrameLocks noGrp="1"/>
          </p:cNvGraphicFramePr>
          <p:nvPr/>
        </p:nvGraphicFramePr>
        <p:xfrm>
          <a:off x="38697" y="875490"/>
          <a:ext cx="11958231" cy="1352741"/>
        </p:xfrm>
        <a:graphic>
          <a:graphicData uri="http://schemas.openxmlformats.org/drawingml/2006/table">
            <a:tbl>
              <a:tblPr firstRow="1" bandRow="1">
                <a:tableStyleId>{912C8C85-51F0-491E-9774-3900AFEF0FD7}</a:tableStyleId>
              </a:tblPr>
              <a:tblGrid>
                <a:gridCol w="11958231">
                  <a:extLst>
                    <a:ext uri="{9D8B030D-6E8A-4147-A177-3AD203B41FA5}">
                      <a16:colId xmlns:a16="http://schemas.microsoft.com/office/drawing/2014/main" val="3828042332"/>
                    </a:ext>
                  </a:extLst>
                </a:gridCol>
              </a:tblGrid>
              <a:tr h="1211580">
                <a:tc>
                  <a:txBody>
                    <a:bodyPr/>
                    <a:lstStyle/>
                    <a:p>
                      <a:pPr>
                        <a:lnSpc>
                          <a:spcPct val="150000"/>
                        </a:lnSpc>
                      </a:pPr>
                      <a:r>
                        <a:rPr lang="en-GB" sz="800" b="0" kern="1200" dirty="0">
                          <a:solidFill>
                            <a:schemeClr val="tx1"/>
                          </a:solidFill>
                          <a:effectLst/>
                          <a:latin typeface="+mn-lt"/>
                          <a:ea typeface="+mn-ea"/>
                          <a:cs typeface="+mn-cs"/>
                        </a:rPr>
                        <a:t>Early childhood is recognised as a critical period for physical, emotional, cognitive, and social development, as children’s growth and learning are closely interconnected from conception onwards. Guidance within Birth to Five Matters (Early Years Coalition, 2021) highlights that development is not linear and that each child progresses uniquely, with early experiences significantly influencing future learning, wellbeing, and development. Experiences during the early years can have long-term effects on children’s health, wellbeing, lifestyle choices, educational achievement, and future opportunities, making positive early experiences essential in supporting healthy development and reducing inequalities later in life.</a:t>
                      </a:r>
                    </a:p>
                    <a:p>
                      <a:pPr>
                        <a:lnSpc>
                          <a:spcPct val="150000"/>
                        </a:lnSpc>
                      </a:pPr>
                      <a:r>
                        <a:rPr lang="en-GB" sz="800" b="0" kern="1200" dirty="0">
                          <a:solidFill>
                            <a:schemeClr val="tx1"/>
                          </a:solidFill>
                          <a:effectLst/>
                          <a:latin typeface="+mn-lt"/>
                          <a:ea typeface="+mn-ea"/>
                          <a:cs typeface="+mn-cs"/>
                        </a:rPr>
                        <a:t>The Marmot Review (2010) states that “giving every child the best start in life is crucial to reducing health inequalities across the life course,” emphasising the importance of early intervention and supportive environments for children and families. Similarly, the Healthy Child Wales Programme (Welsh Government, 2022) highlights the importance of emotional wellbeing, healthy lifestyles, developmental support, and preventative healthcare in promoting positive outcomes for children.</a:t>
                      </a:r>
                    </a:p>
                    <a:p>
                      <a:pPr>
                        <a:lnSpc>
                          <a:spcPct val="150000"/>
                        </a:lnSpc>
                      </a:pPr>
                      <a:r>
                        <a:rPr lang="en-GB" sz="800" b="0" kern="1200" dirty="0">
                          <a:solidFill>
                            <a:schemeClr val="tx1"/>
                          </a:solidFill>
                          <a:effectLst/>
                          <a:latin typeface="+mn-lt"/>
                          <a:ea typeface="+mn-ea"/>
                          <a:cs typeface="+mn-cs"/>
                        </a:rPr>
                        <a:t>The Curriculum for Non-Maintained Nursery Settings in Wales (Welsh Government, 2022) also recognises the importance of children feeling safe, secure, and emotionally connected. Positive relationships and emotionally supportive environments help children to develop confidence, resilience, independence, and positive participation in everyday experiences and learning. Understanding the factors that influence children’s health and wellbeing is therefore essential in supporting holistic development within early years practice.</a:t>
                      </a:r>
                    </a:p>
                  </a:txBody>
                  <a:tcPr>
                    <a:solidFill>
                      <a:srgbClr val="F5DBF2"/>
                    </a:solidFill>
                  </a:tcPr>
                </a:tc>
                <a:extLst>
                  <a:ext uri="{0D108BD9-81ED-4DB2-BD59-A6C34878D82A}">
                    <a16:rowId xmlns:a16="http://schemas.microsoft.com/office/drawing/2014/main" val="1470123676"/>
                  </a:ext>
                </a:extLst>
              </a:tr>
            </a:tbl>
          </a:graphicData>
        </a:graphic>
      </p:graphicFrame>
      <p:graphicFrame>
        <p:nvGraphicFramePr>
          <p:cNvPr id="6" name="Table 5">
            <a:extLst>
              <a:ext uri="{FF2B5EF4-FFF2-40B4-BE49-F238E27FC236}">
                <a16:creationId xmlns:a16="http://schemas.microsoft.com/office/drawing/2014/main" id="{4E3D7ED2-D0FC-032D-BCC5-3229FB762B73}"/>
              </a:ext>
            </a:extLst>
          </p:cNvPr>
          <p:cNvGraphicFramePr>
            <a:graphicFrameLocks noGrp="1"/>
          </p:cNvGraphicFramePr>
          <p:nvPr/>
        </p:nvGraphicFramePr>
        <p:xfrm>
          <a:off x="38696" y="2373639"/>
          <a:ext cx="6057303" cy="4362743"/>
        </p:xfrm>
        <a:graphic>
          <a:graphicData uri="http://schemas.openxmlformats.org/drawingml/2006/table">
            <a:tbl>
              <a:tblPr firstRow="1" bandRow="1">
                <a:tableStyleId>{93296810-A885-4BE3-A3E7-6D5BEEA58F35}</a:tableStyleId>
              </a:tblPr>
              <a:tblGrid>
                <a:gridCol w="6057303">
                  <a:extLst>
                    <a:ext uri="{9D8B030D-6E8A-4147-A177-3AD203B41FA5}">
                      <a16:colId xmlns:a16="http://schemas.microsoft.com/office/drawing/2014/main" val="176411617"/>
                    </a:ext>
                  </a:extLst>
                </a:gridCol>
              </a:tblGrid>
              <a:tr h="4362743">
                <a:tc>
                  <a:txBody>
                    <a:bodyPr/>
                    <a:lstStyle/>
                    <a:p>
                      <a:pPr>
                        <a:lnSpc>
                          <a:spcPct val="150000"/>
                        </a:lnSpc>
                      </a:pPr>
                      <a:r>
                        <a:rPr lang="en-GB" sz="1600" b="1" kern="1200" dirty="0">
                          <a:solidFill>
                            <a:schemeClr val="tx1"/>
                          </a:solidFill>
                          <a:effectLst/>
                          <a:latin typeface="+mn-lt"/>
                          <a:ea typeface="+mn-ea"/>
                          <a:cs typeface="+mn-cs"/>
                        </a:rPr>
                        <a:t>Nutrition </a:t>
                      </a:r>
                    </a:p>
                    <a:p>
                      <a:pPr>
                        <a:lnSpc>
                          <a:spcPct val="150000"/>
                        </a:lnSpc>
                      </a:pPr>
                      <a:r>
                        <a:rPr lang="en-GB" sz="720" b="0" kern="1200" dirty="0">
                          <a:solidFill>
                            <a:schemeClr val="tx1"/>
                          </a:solidFill>
                          <a:effectLst/>
                          <a:latin typeface="+mn-lt"/>
                          <a:ea typeface="+mn-ea"/>
                          <a:cs typeface="+mn-cs"/>
                        </a:rPr>
                        <a:t>Maslow's hierarchy of needs highlights the significance of meeting basic physiological needs, </a:t>
                      </a:r>
                    </a:p>
                    <a:p>
                      <a:pPr>
                        <a:lnSpc>
                          <a:spcPct val="150000"/>
                        </a:lnSpc>
                      </a:pPr>
                      <a:r>
                        <a:rPr lang="en-GB" sz="720" b="0" kern="1200" dirty="0">
                          <a:solidFill>
                            <a:schemeClr val="tx1"/>
                          </a:solidFill>
                          <a:effectLst/>
                          <a:latin typeface="+mn-lt"/>
                          <a:ea typeface="+mn-ea"/>
                          <a:cs typeface="+mn-cs"/>
                        </a:rPr>
                        <a:t>such as nutrition, during early childhood, as these are considered essential for survival,</a:t>
                      </a:r>
                    </a:p>
                    <a:p>
                      <a:pPr>
                        <a:lnSpc>
                          <a:spcPct val="150000"/>
                        </a:lnSpc>
                      </a:pPr>
                      <a:r>
                        <a:rPr lang="en-GB" sz="720" b="0" kern="1200" dirty="0">
                          <a:solidFill>
                            <a:schemeClr val="tx1"/>
                          </a:solidFill>
                          <a:effectLst/>
                          <a:latin typeface="+mn-lt"/>
                          <a:ea typeface="+mn-ea"/>
                          <a:cs typeface="+mn-cs"/>
                        </a:rPr>
                        <a:t>growth and development (</a:t>
                      </a:r>
                      <a:r>
                        <a:rPr lang="en-GB" sz="720" b="0" kern="1200" dirty="0" err="1">
                          <a:solidFill>
                            <a:schemeClr val="tx1"/>
                          </a:solidFill>
                          <a:effectLst/>
                          <a:latin typeface="+mn-lt"/>
                          <a:ea typeface="+mn-ea"/>
                          <a:cs typeface="+mn-cs"/>
                        </a:rPr>
                        <a:t>Pichère</a:t>
                      </a:r>
                      <a:r>
                        <a:rPr lang="en-GB" sz="720" b="0" kern="1200" dirty="0">
                          <a:solidFill>
                            <a:schemeClr val="tx1"/>
                          </a:solidFill>
                          <a:effectLst/>
                          <a:latin typeface="+mn-lt"/>
                          <a:ea typeface="+mn-ea"/>
                          <a:cs typeface="+mn-cs"/>
                        </a:rPr>
                        <a:t> and </a:t>
                      </a:r>
                      <a:r>
                        <a:rPr lang="en-GB" sz="720" b="0" kern="1200" dirty="0" err="1">
                          <a:solidFill>
                            <a:schemeClr val="tx1"/>
                          </a:solidFill>
                          <a:effectLst/>
                          <a:latin typeface="+mn-lt"/>
                          <a:ea typeface="+mn-ea"/>
                          <a:cs typeface="+mn-cs"/>
                        </a:rPr>
                        <a:t>Cadiat</a:t>
                      </a:r>
                      <a:r>
                        <a:rPr lang="en-GB" sz="720" b="0" kern="1200" dirty="0">
                          <a:solidFill>
                            <a:schemeClr val="tx1"/>
                          </a:solidFill>
                          <a:effectLst/>
                          <a:latin typeface="+mn-lt"/>
                          <a:ea typeface="+mn-ea"/>
                          <a:cs typeface="+mn-cs"/>
                        </a:rPr>
                        <a:t>, 2016). </a:t>
                      </a:r>
                      <a:r>
                        <a:rPr lang="en-GB" sz="720" b="0" kern="1200" dirty="0" err="1">
                          <a:solidFill>
                            <a:schemeClr val="tx1"/>
                          </a:solidFill>
                          <a:effectLst/>
                          <a:latin typeface="+mn-lt"/>
                          <a:ea typeface="+mn-ea"/>
                          <a:cs typeface="+mn-cs"/>
                        </a:rPr>
                        <a:t>Hamner</a:t>
                      </a:r>
                      <a:r>
                        <a:rPr lang="en-GB" sz="720" b="0" kern="1200" dirty="0">
                          <a:solidFill>
                            <a:schemeClr val="tx1"/>
                          </a:solidFill>
                          <a:effectLst/>
                          <a:latin typeface="+mn-lt"/>
                          <a:ea typeface="+mn-ea"/>
                          <a:cs typeface="+mn-cs"/>
                        </a:rPr>
                        <a:t> et al. (2022) discuss the role of</a:t>
                      </a:r>
                    </a:p>
                    <a:p>
                      <a:pPr>
                        <a:lnSpc>
                          <a:spcPct val="150000"/>
                        </a:lnSpc>
                      </a:pPr>
                      <a:r>
                        <a:rPr lang="en-GB" sz="720" b="0" kern="1200" dirty="0">
                          <a:solidFill>
                            <a:schemeClr val="tx1"/>
                          </a:solidFill>
                          <a:effectLst/>
                          <a:latin typeface="+mn-lt"/>
                          <a:ea typeface="+mn-ea"/>
                          <a:cs typeface="+mn-cs"/>
                        </a:rPr>
                        <a:t>nutrition throughout a person’s lifetime, but they highlight how significant the first </a:t>
                      </a:r>
                    </a:p>
                    <a:p>
                      <a:pPr>
                        <a:lnSpc>
                          <a:spcPct val="150000"/>
                        </a:lnSpc>
                      </a:pPr>
                      <a:r>
                        <a:rPr lang="en-GB" sz="720" b="0" kern="1200" dirty="0">
                          <a:solidFill>
                            <a:schemeClr val="tx1"/>
                          </a:solidFill>
                          <a:effectLst/>
                          <a:latin typeface="+mn-lt"/>
                          <a:ea typeface="+mn-ea"/>
                          <a:cs typeface="+mn-cs"/>
                        </a:rPr>
                        <a:t>1000 days are in influencing optimal growth, development and long-term wellbeing in children.</a:t>
                      </a:r>
                    </a:p>
                    <a:p>
                      <a:pPr>
                        <a:lnSpc>
                          <a:spcPct val="150000"/>
                        </a:lnSpc>
                      </a:pPr>
                      <a:r>
                        <a:rPr lang="en-GB" sz="720" b="0" kern="1200" dirty="0">
                          <a:solidFill>
                            <a:schemeClr val="tx1"/>
                          </a:solidFill>
                          <a:effectLst/>
                          <a:latin typeface="+mn-lt"/>
                          <a:ea typeface="+mn-ea"/>
                          <a:cs typeface="+mn-cs"/>
                        </a:rPr>
                        <a:t>This emphasises nutrition as a fundamental requirement for healthy development and lifelong wellbeing.</a:t>
                      </a:r>
                    </a:p>
                    <a:p>
                      <a:pPr>
                        <a:lnSpc>
                          <a:spcPct val="150000"/>
                        </a:lnSpc>
                      </a:pPr>
                      <a:r>
                        <a:rPr lang="en-GB" sz="720" b="0" kern="1200" dirty="0">
                          <a:solidFill>
                            <a:schemeClr val="tx1"/>
                          </a:solidFill>
                          <a:effectLst/>
                          <a:latin typeface="+mn-lt"/>
                          <a:ea typeface="+mn-ea"/>
                          <a:cs typeface="+mn-cs"/>
                        </a:rPr>
                        <a:t>Welsh policy (Eat Well Wales, 2025) provides practical guidance for planning a healthy and nutritious diet, stating that long-term health outcomes can be improved through informed dietary choices. It includes a clear breakdown of the five food groups, supporting understanding of appropriate proportions for a balanced diet.</a:t>
                      </a:r>
                    </a:p>
                    <a:p>
                      <a:pPr>
                        <a:lnSpc>
                          <a:spcPct val="150000"/>
                        </a:lnSpc>
                      </a:pPr>
                      <a:r>
                        <a:rPr lang="en-GB" sz="720" b="0" kern="1200" dirty="0">
                          <a:solidFill>
                            <a:schemeClr val="tx1"/>
                          </a:solidFill>
                          <a:effectLst/>
                          <a:latin typeface="+mn-lt"/>
                          <a:ea typeface="+mn-ea"/>
                          <a:cs typeface="+mn-cs"/>
                        </a:rPr>
                        <a:t>Welsh Government (2025) further explore this in their Healthy Weight policy, promoting a whole system, holistic approach to improving the health and wellbeing in children and adults. Schools and early years settings therefore play a key role in fostering healthy eating habits and positive attitudes towards food, helping to shape behaviours that can continue throughout life. Within the Curriculum for Wales (2022), early years learning is underpinned by a holistic, play-based and child-centred approach, where wellbeing, health and development are central outcomes of education. This positions nutrition as part of wider learning about health and wellbeing, alongside developing positive lifelong behaviours and reducing inequalities through accessible and inclusive learning experiences.</a:t>
                      </a:r>
                    </a:p>
                    <a:p>
                      <a:pPr>
                        <a:lnSpc>
                          <a:spcPct val="150000"/>
                        </a:lnSpc>
                      </a:pPr>
                      <a:r>
                        <a:rPr lang="en-GB" sz="720" b="0" kern="1200" dirty="0">
                          <a:solidFill>
                            <a:schemeClr val="tx1"/>
                          </a:solidFill>
                          <a:effectLst/>
                          <a:latin typeface="+mn-lt"/>
                          <a:ea typeface="+mn-ea"/>
                          <a:cs typeface="+mn-cs"/>
                        </a:rPr>
                        <a:t>Many schools also embed Froebelian principles within their practice, particularly through cooking as a meaningful learning experience. The Froebel Trust (2022) emphasises cooking as part of children’s “occupations”, where they are involved in the full process from preparation through to completion, supporting practical skills, creativity and understanding of the world. Children can immerse themselves in the experience as they plant seeds, care for them, watch them grow and use the produce in their own recipes. This reflects Froebel’s belief that children benefit from connecting with nature and</a:t>
                      </a:r>
                    </a:p>
                    <a:p>
                      <a:pPr>
                        <a:lnSpc>
                          <a:spcPct val="150000"/>
                        </a:lnSpc>
                      </a:pPr>
                      <a:r>
                        <a:rPr lang="en-GB" sz="720" b="0" kern="1200" dirty="0">
                          <a:solidFill>
                            <a:schemeClr val="tx1"/>
                          </a:solidFill>
                          <a:effectLst/>
                          <a:latin typeface="+mn-lt"/>
                          <a:ea typeface="+mn-ea"/>
                          <a:cs typeface="+mn-cs"/>
                        </a:rPr>
                        <a:t>experiencing the “whole” process of food – from growing, harvesting, preparing and eating. This supports children’s understanding </a:t>
                      </a:r>
                    </a:p>
                    <a:p>
                      <a:pPr>
                        <a:lnSpc>
                          <a:spcPct val="150000"/>
                        </a:lnSpc>
                      </a:pPr>
                      <a:r>
                        <a:rPr lang="en-GB" sz="720" b="0" kern="1200" dirty="0">
                          <a:solidFill>
                            <a:schemeClr val="tx1"/>
                          </a:solidFill>
                          <a:effectLst/>
                          <a:latin typeface="+mn-lt"/>
                          <a:ea typeface="+mn-ea"/>
                          <a:cs typeface="+mn-cs"/>
                        </a:rPr>
                        <a:t>of food systems and strengthens their relationship with food, reinforcing holistic wellbeing in</a:t>
                      </a:r>
                    </a:p>
                    <a:p>
                      <a:pPr>
                        <a:lnSpc>
                          <a:spcPct val="150000"/>
                        </a:lnSpc>
                      </a:pPr>
                      <a:r>
                        <a:rPr lang="en-GB" sz="720" b="0" kern="1200" dirty="0">
                          <a:solidFill>
                            <a:schemeClr val="tx1"/>
                          </a:solidFill>
                          <a:effectLst/>
                          <a:latin typeface="+mn-lt"/>
                          <a:ea typeface="+mn-ea"/>
                          <a:cs typeface="+mn-cs"/>
                        </a:rPr>
                        <a:t> early childhood (Froebel Trust, 2022).</a:t>
                      </a:r>
                    </a:p>
                    <a:p>
                      <a:endParaRPr lang="en-GB" dirty="0"/>
                    </a:p>
                  </a:txBody>
                  <a:tcPr>
                    <a:solidFill>
                      <a:schemeClr val="accent1">
                        <a:lumMod val="20000"/>
                        <a:lumOff val="80000"/>
                      </a:schemeClr>
                    </a:solidFill>
                  </a:tcPr>
                </a:tc>
                <a:extLst>
                  <a:ext uri="{0D108BD9-81ED-4DB2-BD59-A6C34878D82A}">
                    <a16:rowId xmlns:a16="http://schemas.microsoft.com/office/drawing/2014/main" val="1771081517"/>
                  </a:ext>
                </a:extLst>
              </a:tr>
            </a:tbl>
          </a:graphicData>
        </a:graphic>
      </p:graphicFrame>
      <p:sp>
        <p:nvSpPr>
          <p:cNvPr id="12" name="TextBox 11">
            <a:extLst>
              <a:ext uri="{FF2B5EF4-FFF2-40B4-BE49-F238E27FC236}">
                <a16:creationId xmlns:a16="http://schemas.microsoft.com/office/drawing/2014/main" id="{C72E5BAA-F023-3FB0-DDD7-940AA194E009}"/>
              </a:ext>
            </a:extLst>
          </p:cNvPr>
          <p:cNvSpPr txBox="1"/>
          <p:nvPr/>
        </p:nvSpPr>
        <p:spPr>
          <a:xfrm>
            <a:off x="-133625" y="177107"/>
            <a:ext cx="11325086" cy="523220"/>
          </a:xfrm>
          <a:prstGeom prst="rect">
            <a:avLst/>
          </a:prstGeom>
          <a:noFill/>
        </p:spPr>
        <p:txBody>
          <a:bodyPr wrap="square" rtlCol="0">
            <a:spAutoFit/>
          </a:bodyPr>
          <a:lstStyle/>
          <a:p>
            <a:pPr algn="ctr"/>
            <a:r>
              <a:rPr lang="en-GB" sz="2800" b="1" dirty="0">
                <a:latin typeface="Times New Roman" panose="02020603050405020304" pitchFamily="18" charset="0"/>
                <a:cs typeface="Times New Roman" panose="02020603050405020304" pitchFamily="18" charset="0"/>
              </a:rPr>
              <a:t>Supporting Health, Well-being and Lifestyle in the Early Years</a:t>
            </a:r>
          </a:p>
        </p:txBody>
      </p:sp>
      <p:pic>
        <p:nvPicPr>
          <p:cNvPr id="13" name="Picture 12" descr="A multi-colored pyramid depicting, starting from 5 at the top, to 1 at the bottom, Maslow’s hierarchy of needs.">
            <a:extLst>
              <a:ext uri="{FF2B5EF4-FFF2-40B4-BE49-F238E27FC236}">
                <a16:creationId xmlns:a16="http://schemas.microsoft.com/office/drawing/2014/main" id="{969C2718-5D15-B0E7-4914-A56E1B67DBFE}"/>
              </a:ext>
            </a:extLst>
          </p:cNvPr>
          <p:cNvPicPr>
            <a:picLocks noChangeAspect="1"/>
          </p:cNvPicPr>
          <p:nvPr/>
        </p:nvPicPr>
        <p:blipFill>
          <a:blip r:embed="rId2" cstate="print">
            <a:alphaModFix amt="96000"/>
            <a:extLst>
              <a:ext uri="{28A0092B-C50C-407E-A947-70E740481C1C}">
                <a14:useLocalDpi xmlns:a14="http://schemas.microsoft.com/office/drawing/2010/main" val="0"/>
              </a:ext>
            </a:extLst>
          </a:blip>
          <a:srcRect/>
          <a:stretch>
            <a:fillRect/>
          </a:stretch>
        </p:blipFill>
        <p:spPr bwMode="auto">
          <a:xfrm>
            <a:off x="4137851" y="2463655"/>
            <a:ext cx="1689792" cy="965345"/>
          </a:xfrm>
          <a:prstGeom prst="rect">
            <a:avLst/>
          </a:prstGeom>
          <a:noFill/>
          <a:ln>
            <a:noFill/>
          </a:ln>
        </p:spPr>
      </p:pic>
      <p:pic>
        <p:nvPicPr>
          <p:cNvPr id="15" name="Picture 14" descr="Large and small hands holding red heart">
            <a:extLst>
              <a:ext uri="{FF2B5EF4-FFF2-40B4-BE49-F238E27FC236}">
                <a16:creationId xmlns:a16="http://schemas.microsoft.com/office/drawing/2014/main" id="{C138B66D-6202-B212-9BA0-3B2B89E9486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25539" y="103533"/>
            <a:ext cx="1244246" cy="699888"/>
          </a:xfrm>
          <a:prstGeom prst="rect">
            <a:avLst/>
          </a:prstGeom>
        </p:spPr>
      </p:pic>
      <p:graphicFrame>
        <p:nvGraphicFramePr>
          <p:cNvPr id="16" name="Table 15">
            <a:extLst>
              <a:ext uri="{FF2B5EF4-FFF2-40B4-BE49-F238E27FC236}">
                <a16:creationId xmlns:a16="http://schemas.microsoft.com/office/drawing/2014/main" id="{07D9119B-751D-81ED-F47B-690065396649}"/>
              </a:ext>
            </a:extLst>
          </p:cNvPr>
          <p:cNvGraphicFramePr>
            <a:graphicFrameLocks noGrp="1"/>
          </p:cNvGraphicFramePr>
          <p:nvPr/>
        </p:nvGraphicFramePr>
        <p:xfrm>
          <a:off x="6206657" y="2373638"/>
          <a:ext cx="5720867" cy="4362743"/>
        </p:xfrm>
        <a:graphic>
          <a:graphicData uri="http://schemas.openxmlformats.org/drawingml/2006/table">
            <a:tbl>
              <a:tblPr firstRow="1" bandRow="1">
                <a:tableStyleId>{93296810-A885-4BE3-A3E7-6D5BEEA58F35}</a:tableStyleId>
              </a:tblPr>
              <a:tblGrid>
                <a:gridCol w="5720867">
                  <a:extLst>
                    <a:ext uri="{9D8B030D-6E8A-4147-A177-3AD203B41FA5}">
                      <a16:colId xmlns:a16="http://schemas.microsoft.com/office/drawing/2014/main" val="176411617"/>
                    </a:ext>
                  </a:extLst>
                </a:gridCol>
              </a:tblGrid>
              <a:tr h="4362743">
                <a:tc>
                  <a:txBody>
                    <a:bodyPr/>
                    <a:lstStyle/>
                    <a:p>
                      <a:r>
                        <a:rPr lang="en-GB" sz="1600" b="1" kern="1200" dirty="0">
                          <a:solidFill>
                            <a:schemeClr val="tx1"/>
                          </a:solidFill>
                          <a:effectLst/>
                          <a:latin typeface="+mn-lt"/>
                          <a:ea typeface="+mn-ea"/>
                          <a:cs typeface="+mn-cs"/>
                        </a:rPr>
                        <a:t>Play and Physical Activity</a:t>
                      </a:r>
                    </a:p>
                    <a:p>
                      <a:pPr>
                        <a:lnSpc>
                          <a:spcPct val="150000"/>
                        </a:lnSpc>
                      </a:pPr>
                      <a:r>
                        <a:rPr lang="en-GB" sz="800" b="0" kern="1200" dirty="0">
                          <a:solidFill>
                            <a:schemeClr val="tx1"/>
                          </a:solidFill>
                          <a:effectLst/>
                          <a:latin typeface="+mn-lt"/>
                          <a:ea typeface="+mn-ea"/>
                          <a:cs typeface="+mn-cs"/>
                        </a:rPr>
                        <a:t>Physical activity is essential for healthy growth and development in early childhood, </a:t>
                      </a:r>
                    </a:p>
                    <a:p>
                      <a:pPr>
                        <a:lnSpc>
                          <a:spcPct val="150000"/>
                        </a:lnSpc>
                      </a:pPr>
                      <a:r>
                        <a:rPr lang="en-GB" sz="800" b="0" kern="1200" dirty="0">
                          <a:solidFill>
                            <a:schemeClr val="tx1"/>
                          </a:solidFill>
                          <a:effectLst/>
                          <a:latin typeface="+mn-lt"/>
                          <a:ea typeface="+mn-ea"/>
                          <a:cs typeface="+mn-cs"/>
                        </a:rPr>
                        <a:t>supporting strength, coordination, and overall wellbeing from infancy onwards.</a:t>
                      </a:r>
                    </a:p>
                    <a:p>
                      <a:pPr>
                        <a:lnSpc>
                          <a:spcPct val="150000"/>
                        </a:lnSpc>
                      </a:pPr>
                      <a:r>
                        <a:rPr lang="en-GB" sz="800" b="0" kern="1200" dirty="0">
                          <a:solidFill>
                            <a:schemeClr val="tx1"/>
                          </a:solidFill>
                          <a:effectLst/>
                          <a:latin typeface="+mn-lt"/>
                          <a:ea typeface="+mn-ea"/>
                          <a:cs typeface="+mn-cs"/>
                        </a:rPr>
                        <a:t>Evidence from Great Ormond Street Hospital for Children NHS Foundation Trust (2013)</a:t>
                      </a:r>
                    </a:p>
                    <a:p>
                      <a:pPr>
                        <a:lnSpc>
                          <a:spcPct val="150000"/>
                        </a:lnSpc>
                      </a:pPr>
                      <a:r>
                        <a:rPr lang="en-GB" sz="800" b="0" kern="1200" dirty="0">
                          <a:solidFill>
                            <a:schemeClr val="tx1"/>
                          </a:solidFill>
                          <a:effectLst/>
                          <a:latin typeface="+mn-lt"/>
                          <a:ea typeface="+mn-ea"/>
                          <a:cs typeface="+mn-cs"/>
                        </a:rPr>
                        <a:t> highlights that regular physical activity can reduce the risk of long-term health conditions </a:t>
                      </a:r>
                    </a:p>
                    <a:p>
                      <a:pPr>
                        <a:lnSpc>
                          <a:spcPct val="150000"/>
                        </a:lnSpc>
                      </a:pPr>
                      <a:r>
                        <a:rPr lang="en-GB" sz="800" b="0" kern="1200" dirty="0">
                          <a:solidFill>
                            <a:schemeClr val="tx1"/>
                          </a:solidFill>
                          <a:effectLst/>
                          <a:latin typeface="+mn-lt"/>
                          <a:ea typeface="+mn-ea"/>
                          <a:cs typeface="+mn-cs"/>
                        </a:rPr>
                        <a:t> such as heart disease, stroke, diabetes, and some cancers, while also supporting emotional wellbeing, including improved mood, self-esteem, and sleep quality.</a:t>
                      </a:r>
                    </a:p>
                    <a:p>
                      <a:pPr>
                        <a:lnSpc>
                          <a:spcPct val="150000"/>
                        </a:lnSpc>
                      </a:pPr>
                      <a:r>
                        <a:rPr lang="en-GB" sz="800" b="0" kern="1200" dirty="0">
                          <a:solidFill>
                            <a:schemeClr val="tx1"/>
                          </a:solidFill>
                          <a:effectLst/>
                          <a:latin typeface="+mn-lt"/>
                          <a:ea typeface="+mn-ea"/>
                          <a:cs typeface="+mn-cs"/>
                        </a:rPr>
                        <a:t>The Department of Health and Social Care (2019) recommends that babies, toddlers, and pre-school children should be physically active every day through movement, active play, and outdoor experiences. Sedentary time should be limited, as extended periods of inactivity can negatively affect health and development. This research also suggests that children who are active in early childhood are more likely to remain active in later life, highlighting the importance of establishing positive movement habits early.</a:t>
                      </a:r>
                    </a:p>
                    <a:p>
                      <a:pPr>
                        <a:lnSpc>
                          <a:spcPct val="150000"/>
                        </a:lnSpc>
                      </a:pPr>
                      <a:r>
                        <a:rPr lang="en-GB" sz="800" b="0" kern="1200" dirty="0">
                          <a:solidFill>
                            <a:schemeClr val="tx1"/>
                          </a:solidFill>
                          <a:effectLst/>
                          <a:latin typeface="+mn-lt"/>
                          <a:ea typeface="+mn-ea"/>
                          <a:cs typeface="+mn-cs"/>
                        </a:rPr>
                        <a:t>The importance of play is recognised within the United Nations Convention on the Rights of the Child (1989), Article 31, which states that every child has the right to play. Play is further supported through the idea of the enabling adult, as described by the Welsh Government (2022), where practitioners model a positive and joyful approach to learning, support children’s natural curiosity, and make use of spontaneous “teachable moments” that arise during play. In this role, adults value children’s choices, observe their interests, and respond in ways that extend learning without taking control, helping children to develop confidence, independence, and deeper engagement in their play experiences.</a:t>
                      </a:r>
                    </a:p>
                    <a:p>
                      <a:pPr>
                        <a:lnSpc>
                          <a:spcPct val="150000"/>
                        </a:lnSpc>
                      </a:pPr>
                      <a:r>
                        <a:rPr lang="en-GB" sz="800" b="0" kern="1200" dirty="0">
                          <a:solidFill>
                            <a:schemeClr val="tx1"/>
                          </a:solidFill>
                          <a:effectLst/>
                          <a:latin typeface="+mn-lt"/>
                          <a:ea typeface="+mn-ea"/>
                          <a:cs typeface="+mn-cs"/>
                        </a:rPr>
                        <a:t>This approach is closely linked to wellbeing, as children who feel heard, respected, and supported in their decisions develop stronger emotional security and a positive sense of identity. The Froebel Trust (2022) similarly emphasises play as central to children’s holistic development, highlighting that through self-initiated play children explore who they are, build relationships, and make sense of their place in the world. This sense of autonomy and belonging supports emotional wellbeing, resilience, and social development, reinforcing the importance of play as a foundation for healthy early childhood experiences</a:t>
                      </a:r>
                      <a:endParaRPr lang="en-GB" sz="800" dirty="0"/>
                    </a:p>
                  </a:txBody>
                  <a:tcPr>
                    <a:solidFill>
                      <a:srgbClr val="F0F094"/>
                    </a:solidFill>
                  </a:tcPr>
                </a:tc>
                <a:extLst>
                  <a:ext uri="{0D108BD9-81ED-4DB2-BD59-A6C34878D82A}">
                    <a16:rowId xmlns:a16="http://schemas.microsoft.com/office/drawing/2014/main" val="1771081517"/>
                  </a:ext>
                </a:extLst>
              </a:tr>
            </a:tbl>
          </a:graphicData>
        </a:graphic>
      </p:graphicFrame>
      <p:pic>
        <p:nvPicPr>
          <p:cNvPr id="18" name="Picture 17" descr="Child playing with blown bubbles outside">
            <a:extLst>
              <a:ext uri="{FF2B5EF4-FFF2-40B4-BE49-F238E27FC236}">
                <a16:creationId xmlns:a16="http://schemas.microsoft.com/office/drawing/2014/main" id="{BC37EF9C-A901-BDE2-C3A4-CEFFF1C8C4D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270159" y="2404664"/>
            <a:ext cx="1499626" cy="999507"/>
          </a:xfrm>
          <a:prstGeom prst="rect">
            <a:avLst/>
          </a:prstGeom>
        </p:spPr>
      </p:pic>
      <p:pic>
        <p:nvPicPr>
          <p:cNvPr id="22" name="Picture 21" descr="Hands holding an apple and an orange">
            <a:extLst>
              <a:ext uri="{FF2B5EF4-FFF2-40B4-BE49-F238E27FC236}">
                <a16:creationId xmlns:a16="http://schemas.microsoft.com/office/drawing/2014/main" id="{30653B2E-715A-B502-F7DE-19F3467A3C4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982747" y="5830110"/>
            <a:ext cx="936514" cy="684990"/>
          </a:xfrm>
          <a:prstGeom prst="rect">
            <a:avLst/>
          </a:prstGeom>
        </p:spPr>
      </p:pic>
      <p:sp>
        <p:nvSpPr>
          <p:cNvPr id="23" name="TextBox 22">
            <a:extLst>
              <a:ext uri="{FF2B5EF4-FFF2-40B4-BE49-F238E27FC236}">
                <a16:creationId xmlns:a16="http://schemas.microsoft.com/office/drawing/2014/main" id="{D8197D93-535D-37A6-6BCE-40A6CCC7D258}"/>
              </a:ext>
            </a:extLst>
          </p:cNvPr>
          <p:cNvSpPr txBox="1"/>
          <p:nvPr/>
        </p:nvSpPr>
        <p:spPr>
          <a:xfrm>
            <a:off x="3977640" y="3365127"/>
            <a:ext cx="2118359" cy="307777"/>
          </a:xfrm>
          <a:prstGeom prst="rect">
            <a:avLst/>
          </a:prstGeom>
          <a:noFill/>
        </p:spPr>
        <p:txBody>
          <a:bodyPr wrap="square" rtlCol="0">
            <a:spAutoFit/>
          </a:bodyPr>
          <a:lstStyle/>
          <a:p>
            <a:pPr algn="ctr"/>
            <a:r>
              <a:rPr lang="en-GB" sz="700" b="1" dirty="0">
                <a:effectLst/>
                <a:latin typeface="Aptos" panose="020B0004020202020204" pitchFamily="34" charset="0"/>
                <a:ea typeface="Aptos" panose="020B0004020202020204" pitchFamily="34" charset="0"/>
                <a:cs typeface="Times New Roman" panose="02020603050405020304" pitchFamily="18" charset="0"/>
              </a:rPr>
              <a:t>Figure1: Relucent Psychology Group (n.d.) </a:t>
            </a:r>
            <a:r>
              <a:rPr lang="en-GB" sz="700" b="1" i="1" dirty="0">
                <a:effectLst/>
                <a:latin typeface="Aptos" panose="020B0004020202020204" pitchFamily="34" charset="0"/>
                <a:ea typeface="Aptos" panose="020B0004020202020204" pitchFamily="34" charset="0"/>
                <a:cs typeface="Times New Roman" panose="02020603050405020304" pitchFamily="18" charset="0"/>
              </a:rPr>
              <a:t>Maslow's Hierarchy of Needs</a:t>
            </a:r>
            <a:endParaRPr lang="en-GB" sz="700" b="1" dirty="0"/>
          </a:p>
        </p:txBody>
      </p:sp>
    </p:spTree>
    <p:extLst>
      <p:ext uri="{BB962C8B-B14F-4D97-AF65-F5344CB8AC3E}">
        <p14:creationId xmlns:p14="http://schemas.microsoft.com/office/powerpoint/2010/main" val="3262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5B1AD"/>
        </a:solidFill>
        <a:effectLst/>
      </p:bgPr>
    </p:bg>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5B7C782A-1745-A13D-0AE7-BAD5405A0339}"/>
              </a:ext>
            </a:extLst>
          </p:cNvPr>
          <p:cNvGraphicFramePr>
            <a:graphicFrameLocks noGrp="1"/>
          </p:cNvGraphicFramePr>
          <p:nvPr>
            <p:extLst>
              <p:ext uri="{D42A27DB-BD31-4B8C-83A1-F6EECF244321}">
                <p14:modId xmlns:p14="http://schemas.microsoft.com/office/powerpoint/2010/main" val="112937642"/>
              </p:ext>
            </p:extLst>
          </p:nvPr>
        </p:nvGraphicFramePr>
        <p:xfrm>
          <a:off x="195326" y="182878"/>
          <a:ext cx="5900674" cy="4777740"/>
        </p:xfrm>
        <a:graphic>
          <a:graphicData uri="http://schemas.openxmlformats.org/drawingml/2006/table">
            <a:tbl>
              <a:tblPr firstRow="1" bandRow="1">
                <a:tableStyleId>{93296810-A885-4BE3-A3E7-6D5BEEA58F35}</a:tableStyleId>
              </a:tblPr>
              <a:tblGrid>
                <a:gridCol w="5900674">
                  <a:extLst>
                    <a:ext uri="{9D8B030D-6E8A-4147-A177-3AD203B41FA5}">
                      <a16:colId xmlns:a16="http://schemas.microsoft.com/office/drawing/2014/main" val="176411617"/>
                    </a:ext>
                  </a:extLst>
                </a:gridCol>
              </a:tblGrid>
              <a:tr h="4777740">
                <a:tc>
                  <a:txBody>
                    <a:bodyPr/>
                    <a:lstStyle/>
                    <a:p>
                      <a:r>
                        <a:rPr lang="en-GB" sz="1600" b="1" dirty="0">
                          <a:solidFill>
                            <a:schemeClr val="tx1"/>
                          </a:solidFill>
                        </a:rPr>
                        <a:t>Sleep, </a:t>
                      </a:r>
                      <a:r>
                        <a:rPr lang="en-GB" sz="1600" b="1" kern="1200" dirty="0">
                          <a:solidFill>
                            <a:schemeClr val="tx1"/>
                          </a:solidFill>
                          <a:effectLst/>
                          <a:latin typeface="+mn-lt"/>
                          <a:ea typeface="+mn-ea"/>
                          <a:cs typeface="+mn-cs"/>
                        </a:rPr>
                        <a:t>routines and environments</a:t>
                      </a:r>
                    </a:p>
                    <a:p>
                      <a:pPr>
                        <a:lnSpc>
                          <a:spcPct val="150000"/>
                        </a:lnSpc>
                      </a:pPr>
                      <a:endParaRPr lang="en-GB" sz="750" b="0" kern="1200" dirty="0">
                        <a:solidFill>
                          <a:schemeClr val="tx1"/>
                        </a:solidFill>
                        <a:effectLst/>
                        <a:latin typeface="+mn-lt"/>
                        <a:ea typeface="+mn-ea"/>
                        <a:cs typeface="+mn-cs"/>
                      </a:endParaRPr>
                    </a:p>
                    <a:p>
                      <a:pPr>
                        <a:lnSpc>
                          <a:spcPct val="150000"/>
                        </a:lnSpc>
                      </a:pPr>
                      <a:r>
                        <a:rPr lang="en-GB" sz="700" b="0" dirty="0">
                          <a:solidFill>
                            <a:schemeClr val="tx1"/>
                          </a:solidFill>
                        </a:rPr>
                        <a:t>Maslow, as discussed by </a:t>
                      </a:r>
                      <a:r>
                        <a:rPr lang="en-GB" sz="700" b="0" dirty="0" err="1">
                          <a:solidFill>
                            <a:schemeClr val="tx1"/>
                          </a:solidFill>
                        </a:rPr>
                        <a:t>Pichère</a:t>
                      </a:r>
                      <a:r>
                        <a:rPr lang="en-GB" sz="700" b="0" dirty="0">
                          <a:solidFill>
                            <a:schemeClr val="tx1"/>
                          </a:solidFill>
                        </a:rPr>
                        <a:t> and </a:t>
                      </a:r>
                      <a:r>
                        <a:rPr lang="en-GB" sz="700" b="0" dirty="0" err="1">
                          <a:solidFill>
                            <a:schemeClr val="tx1"/>
                          </a:solidFill>
                        </a:rPr>
                        <a:t>Cadiat</a:t>
                      </a:r>
                      <a:r>
                        <a:rPr lang="en-GB" sz="700" b="0" dirty="0">
                          <a:solidFill>
                            <a:schemeClr val="tx1"/>
                          </a:solidFill>
                        </a:rPr>
                        <a:t> (2016), emphasises that children’s physiological and emotional needs must be met before they can thrive and learn effectively. However, consistency in meeting these needs across home and early years settings can be challenging, highlighting the importance of structured routines. Predictable expectations and clear boundaries help children make sense of their world, providing security, stability and a sense of belonging (Barnardo’s, 2026). Roberts (2010) further suggests that when children experience belonging within families and communities, routines and boundaries are more likely to be understood as part of caring relationships, supporting self-regulation, respect and emotional security. This can contribute positively to children’s confidence, helping them to navigate everyday experiences and transitions more successfully.</a:t>
                      </a:r>
                    </a:p>
                    <a:p>
                      <a:pPr>
                        <a:lnSpc>
                          <a:spcPct val="150000"/>
                        </a:lnSpc>
                      </a:pPr>
                      <a:r>
                        <a:rPr lang="en-GB" sz="700" b="0" dirty="0">
                          <a:solidFill>
                            <a:schemeClr val="tx1"/>
                          </a:solidFill>
                        </a:rPr>
                        <a:t>As many children spend significant time in early years settings, practitioners play a key role in</a:t>
                      </a:r>
                    </a:p>
                    <a:p>
                      <a:pPr>
                        <a:lnSpc>
                          <a:spcPct val="150000"/>
                        </a:lnSpc>
                      </a:pPr>
                      <a:r>
                        <a:rPr lang="en-GB" sz="700" b="0" dirty="0">
                          <a:solidFill>
                            <a:schemeClr val="tx1"/>
                          </a:solidFill>
                        </a:rPr>
                        <a:t> supporting routines such as sleeping, feeding and personal care. Early Years Coalition (2021) highlights these</a:t>
                      </a:r>
                    </a:p>
                    <a:p>
                      <a:pPr>
                        <a:lnSpc>
                          <a:spcPct val="150000"/>
                        </a:lnSpc>
                      </a:pPr>
                      <a:r>
                        <a:rPr lang="en-GB" sz="700" b="0" dirty="0">
                          <a:solidFill>
                            <a:schemeClr val="tx1"/>
                          </a:solidFill>
                        </a:rPr>
                        <a:t> care routines and rituals as opportunities to build secure relationships, promote independence and</a:t>
                      </a:r>
                    </a:p>
                    <a:p>
                      <a:pPr>
                        <a:lnSpc>
                          <a:spcPct val="150000"/>
                        </a:lnSpc>
                      </a:pPr>
                      <a:r>
                        <a:rPr lang="en-GB" sz="700" b="0" dirty="0">
                          <a:solidFill>
                            <a:schemeClr val="tx1"/>
                          </a:solidFill>
                        </a:rPr>
                        <a:t> support wellbeing, although their impact depends heavily on the quality of adult interaction.</a:t>
                      </a:r>
                    </a:p>
                    <a:p>
                      <a:pPr>
                        <a:lnSpc>
                          <a:spcPct val="150000"/>
                        </a:lnSpc>
                      </a:pPr>
                      <a:r>
                        <a:rPr lang="en-GB" sz="700" b="0" dirty="0">
                          <a:solidFill>
                            <a:schemeClr val="tx1"/>
                          </a:solidFill>
                        </a:rPr>
                        <a:t>Through a slow pedagogical approach, everyday routines can be seen as meaningful moments for connection, </a:t>
                      </a:r>
                    </a:p>
                    <a:p>
                      <a:pPr>
                        <a:lnSpc>
                          <a:spcPct val="150000"/>
                        </a:lnSpc>
                      </a:pPr>
                      <a:r>
                        <a:rPr lang="en-GB" sz="700" b="0" dirty="0">
                          <a:solidFill>
                            <a:schemeClr val="tx1"/>
                          </a:solidFill>
                        </a:rPr>
                        <a:t>communication and learning rather than routine tasks. This is particularly important in relation to sleep,</a:t>
                      </a:r>
                    </a:p>
                    <a:p>
                      <a:pPr>
                        <a:lnSpc>
                          <a:spcPct val="150000"/>
                        </a:lnSpc>
                      </a:pPr>
                      <a:r>
                        <a:rPr lang="en-GB" sz="700" b="0" dirty="0">
                          <a:solidFill>
                            <a:schemeClr val="tx1"/>
                          </a:solidFill>
                        </a:rPr>
                        <a:t> a fundamental physiological need essential for children’s health, wellbeing and development. Sleep</a:t>
                      </a:r>
                    </a:p>
                    <a:p>
                      <a:pPr>
                        <a:lnSpc>
                          <a:spcPct val="150000"/>
                        </a:lnSpc>
                      </a:pPr>
                      <a:r>
                        <a:rPr lang="en-GB" sz="700" b="0" dirty="0">
                          <a:solidFill>
                            <a:schemeClr val="tx1"/>
                          </a:solidFill>
                        </a:rPr>
                        <a:t> supports recovery, memory, concentration and emotional regulation, while insufficient sleep can negatively affect engagement and wellbeing (Cambridgeshire and Peterborough Children’s Health, n.d.). Sleep hygiene guidance emphasises consistent bedtime routines, age-appropriate schedules and calm, low-stimulation environments, although these may not always be achievable in all home contexts. Nevertheless, clear boundaries and reduced screen use can support children in feeling secure and settling more easily (Aneurin Bevan University Health Board, n.d.).</a:t>
                      </a:r>
                    </a:p>
                    <a:p>
                      <a:pPr>
                        <a:lnSpc>
                          <a:spcPct val="150000"/>
                        </a:lnSpc>
                      </a:pPr>
                      <a:r>
                        <a:rPr lang="en-GB" sz="700" b="0" dirty="0">
                          <a:solidFill>
                            <a:schemeClr val="tx1"/>
                          </a:solidFill>
                        </a:rPr>
                        <a:t>Structured and predictable environments are therefore a shared principle in both Maslow’s and Montessori’s approaches. Weinberg (2012) highlights how Montessori’s “prepared environment” aligns with Maslow’s Hierarchy of Needs through supporting physiological, safety, social and esteem needs. While this offers a useful framework for child development, it also raises questions about the extent to which such ideal environments can be consistently implemented in practice. Through a focus on the “whole child,” Montessori’s approach supports emotional wellbeing and progression towards self-actualisation. Furthermore, it encourages children to develop autonomy and independence within a supportive environment. Both perspectives reinforce the importance of nurturing environments that enable children to develop, thrive and reach their potential.</a:t>
                      </a:r>
                    </a:p>
                    <a:p>
                      <a:endParaRPr lang="en-GB" sz="800" b="1" dirty="0"/>
                    </a:p>
                  </a:txBody>
                  <a:tcPr>
                    <a:solidFill>
                      <a:srgbClr val="EECAED"/>
                    </a:solidFill>
                  </a:tcPr>
                </a:tc>
                <a:extLst>
                  <a:ext uri="{0D108BD9-81ED-4DB2-BD59-A6C34878D82A}">
                    <a16:rowId xmlns:a16="http://schemas.microsoft.com/office/drawing/2014/main" val="1791567453"/>
                  </a:ext>
                </a:extLst>
              </a:tr>
            </a:tbl>
          </a:graphicData>
        </a:graphic>
      </p:graphicFrame>
      <p:graphicFrame>
        <p:nvGraphicFramePr>
          <p:cNvPr id="10" name="Table 9">
            <a:extLst>
              <a:ext uri="{FF2B5EF4-FFF2-40B4-BE49-F238E27FC236}">
                <a16:creationId xmlns:a16="http://schemas.microsoft.com/office/drawing/2014/main" id="{5303B558-516B-4097-E1D8-2A96B0746789}"/>
              </a:ext>
            </a:extLst>
          </p:cNvPr>
          <p:cNvGraphicFramePr>
            <a:graphicFrameLocks noGrp="1"/>
          </p:cNvGraphicFramePr>
          <p:nvPr>
            <p:extLst>
              <p:ext uri="{D42A27DB-BD31-4B8C-83A1-F6EECF244321}">
                <p14:modId xmlns:p14="http://schemas.microsoft.com/office/powerpoint/2010/main" val="2005832520"/>
              </p:ext>
            </p:extLst>
          </p:nvPr>
        </p:nvGraphicFramePr>
        <p:xfrm>
          <a:off x="195326" y="5091681"/>
          <a:ext cx="11801348" cy="1718501"/>
        </p:xfrm>
        <a:graphic>
          <a:graphicData uri="http://schemas.openxmlformats.org/drawingml/2006/table">
            <a:tbl>
              <a:tblPr firstRow="1" bandRow="1">
                <a:tableStyleId>{5C22544A-7EE6-4342-B048-85BDC9FD1C3A}</a:tableStyleId>
              </a:tblPr>
              <a:tblGrid>
                <a:gridCol w="11801348">
                  <a:extLst>
                    <a:ext uri="{9D8B030D-6E8A-4147-A177-3AD203B41FA5}">
                      <a16:colId xmlns:a16="http://schemas.microsoft.com/office/drawing/2014/main" val="716686419"/>
                    </a:ext>
                  </a:extLst>
                </a:gridCol>
              </a:tblGrid>
              <a:tr h="1674880">
                <a:tc>
                  <a:txBody>
                    <a:bodyPr/>
                    <a:lstStyle/>
                    <a:p>
                      <a:pPr>
                        <a:lnSpc>
                          <a:spcPct val="150000"/>
                        </a:lnSpc>
                      </a:pPr>
                      <a:r>
                        <a:rPr lang="en-GB" sz="800" b="0" dirty="0">
                          <a:solidFill>
                            <a:schemeClr val="tx1"/>
                          </a:solidFill>
                          <a:latin typeface="+mj-lt"/>
                          <a:cs typeface="Arial" panose="020B0604020202020204" pitchFamily="34" charset="0"/>
                        </a:rPr>
                        <a:t>Overall, health and wellbeing in the early years is shaped by a complex and interconnected combination of physical, emotional and environmental factors, as reflected in Maslow’s (1943) hierarchy of needs, </a:t>
                      </a:r>
                    </a:p>
                    <a:p>
                      <a:pPr>
                        <a:lnSpc>
                          <a:spcPct val="150000"/>
                        </a:lnSpc>
                      </a:pPr>
                      <a:r>
                        <a:rPr lang="en-GB" sz="800" b="0" dirty="0">
                          <a:solidFill>
                            <a:schemeClr val="tx1"/>
                          </a:solidFill>
                          <a:latin typeface="+mj-lt"/>
                          <a:cs typeface="Arial" panose="020B0604020202020204" pitchFamily="34" charset="0"/>
                        </a:rPr>
                        <a:t>which highlights the importance of meeting basic needs as a foundation for development. The United Nations Convention on the Rights of the Child (UNICEF, 1989) further reinforces the importance</a:t>
                      </a:r>
                    </a:p>
                    <a:p>
                      <a:pPr>
                        <a:lnSpc>
                          <a:spcPct val="150000"/>
                        </a:lnSpc>
                      </a:pPr>
                      <a:r>
                        <a:rPr lang="en-GB" sz="800" b="0" dirty="0">
                          <a:solidFill>
                            <a:schemeClr val="tx1"/>
                          </a:solidFill>
                          <a:latin typeface="+mj-lt"/>
                          <a:cs typeface="Arial" panose="020B0604020202020204" pitchFamily="34" charset="0"/>
                        </a:rPr>
                        <a:t> of children’s rights to health, wellbeing and holistic development within safe and supportive environments.</a:t>
                      </a:r>
                    </a:p>
                    <a:p>
                      <a:pPr>
                        <a:lnSpc>
                          <a:spcPct val="150000"/>
                        </a:lnSpc>
                      </a:pPr>
                      <a:r>
                        <a:rPr lang="en-GB" sz="800" b="0" dirty="0">
                          <a:solidFill>
                            <a:schemeClr val="tx1"/>
                          </a:solidFill>
                          <a:latin typeface="+mj-lt"/>
                          <a:cs typeface="Arial" panose="020B0604020202020204" pitchFamily="34" charset="0"/>
                        </a:rPr>
                        <a:t>Across nutrition, sleep, physical activity, play and emotional wellbeing, it is evident that consistent, nurturing and predictable environments are central to supporting positive outcomes in early childhood. </a:t>
                      </a:r>
                    </a:p>
                    <a:p>
                      <a:pPr>
                        <a:lnSpc>
                          <a:spcPct val="150000"/>
                        </a:lnSpc>
                      </a:pPr>
                      <a:r>
                        <a:rPr lang="en-GB" sz="800" b="0" dirty="0">
                          <a:solidFill>
                            <a:schemeClr val="tx1"/>
                          </a:solidFill>
                          <a:latin typeface="+mj-lt"/>
                          <a:cs typeface="Arial" panose="020B0604020202020204" pitchFamily="34" charset="0"/>
                        </a:rPr>
                        <a:t>These factors are closely linked and collectively contribute to children’s overall development and ability to learn. However, the extent to which these conditions are achieved can vary significantly across home and early years settings, highlighting the impact of wider social and environmental inequalities.</a:t>
                      </a:r>
                    </a:p>
                    <a:p>
                      <a:pPr>
                        <a:lnSpc>
                          <a:spcPct val="150000"/>
                        </a:lnSpc>
                      </a:pPr>
                      <a:r>
                        <a:rPr lang="en-GB" sz="800" b="0" dirty="0">
                          <a:solidFill>
                            <a:schemeClr val="tx1"/>
                          </a:solidFill>
                          <a:latin typeface="+mj-lt"/>
                          <a:cs typeface="Arial" panose="020B0604020202020204" pitchFamily="34" charset="0"/>
                        </a:rPr>
                        <a:t>Policy frameworks such as those promoted by the Welsh Government (2022) emphasise a holistic, child-centred approach to development, reinforcing the importance of viewing the child as a whole. Early years practitioners therefore play a vital role in promoting positive experiences, supporting secure relationships and working in partnership with families to establish healthy routines. By recognising and responding to individual needs, practitioners can help create environments where children feel safe, valued and supported. Ultimately, a holistic approach is essential in ensuring children are supported to thrive, develop resilience and reach their full potential.</a:t>
                      </a:r>
                    </a:p>
                  </a:txBody>
                  <a:tcPr>
                    <a:solidFill>
                      <a:srgbClr val="F0F094"/>
                    </a:solidFill>
                  </a:tcPr>
                </a:tc>
                <a:extLst>
                  <a:ext uri="{0D108BD9-81ED-4DB2-BD59-A6C34878D82A}">
                    <a16:rowId xmlns:a16="http://schemas.microsoft.com/office/drawing/2014/main" val="549585651"/>
                  </a:ext>
                </a:extLst>
              </a:tr>
            </a:tbl>
          </a:graphicData>
        </a:graphic>
      </p:graphicFrame>
      <p:pic>
        <p:nvPicPr>
          <p:cNvPr id="11" name="Picture 10">
            <a:extLst>
              <a:ext uri="{FF2B5EF4-FFF2-40B4-BE49-F238E27FC236}">
                <a16:creationId xmlns:a16="http://schemas.microsoft.com/office/drawing/2014/main" id="{38626F5F-EDF3-DC3F-3DCD-7E5EF72FDC1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444683" y="1498033"/>
            <a:ext cx="1213104" cy="988406"/>
          </a:xfrm>
          <a:prstGeom prst="rect">
            <a:avLst/>
          </a:prstGeom>
        </p:spPr>
      </p:pic>
      <p:graphicFrame>
        <p:nvGraphicFramePr>
          <p:cNvPr id="5" name="Table 4">
            <a:extLst>
              <a:ext uri="{FF2B5EF4-FFF2-40B4-BE49-F238E27FC236}">
                <a16:creationId xmlns:a16="http://schemas.microsoft.com/office/drawing/2014/main" id="{96BF9248-A1F1-48E6-6379-3216B5ED7D7A}"/>
              </a:ext>
            </a:extLst>
          </p:cNvPr>
          <p:cNvGraphicFramePr>
            <a:graphicFrameLocks noGrp="1"/>
          </p:cNvGraphicFramePr>
          <p:nvPr>
            <p:extLst>
              <p:ext uri="{D42A27DB-BD31-4B8C-83A1-F6EECF244321}">
                <p14:modId xmlns:p14="http://schemas.microsoft.com/office/powerpoint/2010/main" val="3334700370"/>
              </p:ext>
            </p:extLst>
          </p:nvPr>
        </p:nvGraphicFramePr>
        <p:xfrm>
          <a:off x="6187440" y="182878"/>
          <a:ext cx="5809234" cy="4777740"/>
        </p:xfrm>
        <a:graphic>
          <a:graphicData uri="http://schemas.openxmlformats.org/drawingml/2006/table">
            <a:tbl>
              <a:tblPr firstRow="1" bandRow="1">
                <a:tableStyleId>{93296810-A885-4BE3-A3E7-6D5BEEA58F35}</a:tableStyleId>
              </a:tblPr>
              <a:tblGrid>
                <a:gridCol w="5809234">
                  <a:extLst>
                    <a:ext uri="{9D8B030D-6E8A-4147-A177-3AD203B41FA5}">
                      <a16:colId xmlns:a16="http://schemas.microsoft.com/office/drawing/2014/main" val="176411617"/>
                    </a:ext>
                  </a:extLst>
                </a:gridCol>
              </a:tblGrid>
              <a:tr h="4777740">
                <a:tc>
                  <a:txBody>
                    <a:bodyPr/>
                    <a:lstStyle/>
                    <a:p>
                      <a:pPr>
                        <a:lnSpc>
                          <a:spcPct val="150000"/>
                        </a:lnSpc>
                      </a:pPr>
                      <a:r>
                        <a:rPr lang="en-GB" sz="1600" b="1" kern="1200" dirty="0">
                          <a:solidFill>
                            <a:schemeClr val="dk1"/>
                          </a:solidFill>
                          <a:effectLst/>
                          <a:latin typeface="+mn-lt"/>
                          <a:ea typeface="+mn-ea"/>
                          <a:cs typeface="+mn-cs"/>
                        </a:rPr>
                        <a:t>Emotional Wellbeing</a:t>
                      </a:r>
                    </a:p>
                    <a:p>
                      <a:pPr>
                        <a:lnSpc>
                          <a:spcPct val="150000"/>
                        </a:lnSpc>
                      </a:pPr>
                      <a:r>
                        <a:rPr lang="en-GB" sz="800" b="0" kern="1200" dirty="0">
                          <a:solidFill>
                            <a:schemeClr val="dk1"/>
                          </a:solidFill>
                          <a:effectLst/>
                          <a:latin typeface="+mn-lt"/>
                          <a:ea typeface="+mn-ea"/>
                          <a:cs typeface="+mn-cs"/>
                        </a:rPr>
                        <a:t>Emotional wellbeing in early childhood refers to children feeling safe, secure, and valued, and developing a positive sense of identity and self-worth, which is essential for learning, relationships, and overall development (</a:t>
                      </a:r>
                      <a:r>
                        <a:rPr lang="en-GB" sz="800" b="0" kern="1200" dirty="0" err="1">
                          <a:solidFill>
                            <a:schemeClr val="dk1"/>
                          </a:solidFill>
                          <a:effectLst/>
                          <a:latin typeface="+mn-lt"/>
                          <a:ea typeface="+mn-ea"/>
                          <a:cs typeface="+mn-cs"/>
                        </a:rPr>
                        <a:t>Mainstone</a:t>
                      </a:r>
                      <a:r>
                        <a:rPr lang="en-GB" sz="800" b="0" kern="1200" dirty="0">
                          <a:solidFill>
                            <a:schemeClr val="dk1"/>
                          </a:solidFill>
                          <a:effectLst/>
                          <a:latin typeface="+mn-lt"/>
                          <a:ea typeface="+mn-ea"/>
                          <a:cs typeface="+mn-cs"/>
                        </a:rPr>
                        <a:t>-Cotton, 2017). This sense of wellbeing is primarily developed through early relationships, where emotional security provides the foundation for children to explore, interact, and regulate their emotions.</a:t>
                      </a:r>
                    </a:p>
                    <a:p>
                      <a:pPr>
                        <a:lnSpc>
                          <a:spcPct val="150000"/>
                        </a:lnSpc>
                      </a:pPr>
                      <a:endParaRPr lang="en-GB" sz="800" b="0" kern="1200" dirty="0">
                        <a:solidFill>
                          <a:schemeClr val="dk1"/>
                        </a:solidFill>
                        <a:effectLst/>
                        <a:latin typeface="+mn-lt"/>
                        <a:ea typeface="+mn-ea"/>
                        <a:cs typeface="+mn-cs"/>
                      </a:endParaRPr>
                    </a:p>
                    <a:p>
                      <a:pPr>
                        <a:lnSpc>
                          <a:spcPct val="150000"/>
                        </a:lnSpc>
                      </a:pPr>
                      <a:r>
                        <a:rPr lang="en-GB" sz="800" b="0" kern="1200" dirty="0">
                          <a:solidFill>
                            <a:schemeClr val="dk1"/>
                          </a:solidFill>
                          <a:effectLst/>
                          <a:latin typeface="+mn-lt"/>
                          <a:ea typeface="+mn-ea"/>
                          <a:cs typeface="+mn-cs"/>
                        </a:rPr>
                        <a:t>This is strongly supported by attachment theory (Bowlby, 1982), </a:t>
                      </a:r>
                    </a:p>
                    <a:p>
                      <a:pPr>
                        <a:lnSpc>
                          <a:spcPct val="150000"/>
                        </a:lnSpc>
                      </a:pPr>
                      <a:r>
                        <a:rPr lang="en-GB" sz="800" b="0" kern="1200" dirty="0">
                          <a:solidFill>
                            <a:schemeClr val="dk1"/>
                          </a:solidFill>
                          <a:effectLst/>
                          <a:latin typeface="+mn-lt"/>
                          <a:ea typeface="+mn-ea"/>
                          <a:cs typeface="+mn-cs"/>
                        </a:rPr>
                        <a:t>that explains secure early bonds with caregivers create a sense of safety</a:t>
                      </a:r>
                    </a:p>
                    <a:p>
                      <a:pPr>
                        <a:lnSpc>
                          <a:spcPct val="150000"/>
                        </a:lnSpc>
                      </a:pPr>
                      <a:r>
                        <a:rPr lang="en-GB" sz="800" b="0" kern="1200" dirty="0">
                          <a:solidFill>
                            <a:schemeClr val="dk1"/>
                          </a:solidFill>
                          <a:effectLst/>
                          <a:latin typeface="+mn-lt"/>
                          <a:ea typeface="+mn-ea"/>
                          <a:cs typeface="+mn-cs"/>
                        </a:rPr>
                        <a:t> that underpins emotional development. This attachment is directly linked</a:t>
                      </a:r>
                    </a:p>
                    <a:p>
                      <a:pPr>
                        <a:lnSpc>
                          <a:spcPct val="150000"/>
                        </a:lnSpc>
                      </a:pPr>
                      <a:r>
                        <a:rPr lang="en-GB" sz="800" b="0" kern="1200" dirty="0">
                          <a:solidFill>
                            <a:schemeClr val="dk1"/>
                          </a:solidFill>
                          <a:effectLst/>
                          <a:latin typeface="+mn-lt"/>
                          <a:ea typeface="+mn-ea"/>
                          <a:cs typeface="+mn-cs"/>
                        </a:rPr>
                        <a:t> to emotional wellbeing, as children who feel secure are more able to</a:t>
                      </a:r>
                    </a:p>
                    <a:p>
                      <a:pPr>
                        <a:lnSpc>
                          <a:spcPct val="150000"/>
                        </a:lnSpc>
                      </a:pPr>
                      <a:r>
                        <a:rPr lang="en-GB" sz="800" b="0" kern="1200" dirty="0">
                          <a:solidFill>
                            <a:schemeClr val="dk1"/>
                          </a:solidFill>
                          <a:effectLst/>
                          <a:latin typeface="+mn-lt"/>
                          <a:ea typeface="+mn-ea"/>
                          <a:cs typeface="+mn-cs"/>
                        </a:rPr>
                        <a:t> regulate emotions, form relationships, and develop confidence. </a:t>
                      </a:r>
                    </a:p>
                    <a:p>
                      <a:pPr>
                        <a:lnSpc>
                          <a:spcPct val="150000"/>
                        </a:lnSpc>
                      </a:pPr>
                      <a:r>
                        <a:rPr lang="en-GB" sz="800" b="0" kern="1200" dirty="0">
                          <a:solidFill>
                            <a:schemeClr val="dk1"/>
                          </a:solidFill>
                          <a:effectLst/>
                          <a:latin typeface="+mn-lt"/>
                          <a:ea typeface="+mn-ea"/>
                          <a:cs typeface="+mn-cs"/>
                        </a:rPr>
                        <a:t>Where this bond is disrupted, it can negatively impact emotional </a:t>
                      </a:r>
                    </a:p>
                    <a:p>
                      <a:pPr>
                        <a:lnSpc>
                          <a:spcPct val="150000"/>
                        </a:lnSpc>
                      </a:pPr>
                      <a:r>
                        <a:rPr lang="en-GB" sz="800" b="0" kern="1200" dirty="0">
                          <a:solidFill>
                            <a:schemeClr val="dk1"/>
                          </a:solidFill>
                          <a:effectLst/>
                          <a:latin typeface="+mn-lt"/>
                          <a:ea typeface="+mn-ea"/>
                          <a:cs typeface="+mn-cs"/>
                        </a:rPr>
                        <a:t>wellbeing, leading to anxiety, withdrawal, and longer-term difficulties (Holmes and Holmes, 2014), reinforcing the importance of consistent emotional security in early childhood.</a:t>
                      </a:r>
                    </a:p>
                    <a:p>
                      <a:pPr>
                        <a:lnSpc>
                          <a:spcPct val="150000"/>
                        </a:lnSpc>
                      </a:pPr>
                      <a:r>
                        <a:rPr lang="en-GB" sz="800" b="0" kern="1200" dirty="0">
                          <a:solidFill>
                            <a:schemeClr val="dk1"/>
                          </a:solidFill>
                          <a:effectLst/>
                          <a:latin typeface="+mn-lt"/>
                          <a:ea typeface="+mn-ea"/>
                          <a:cs typeface="+mn-cs"/>
                        </a:rPr>
                        <a:t>This idea connects closely with Abraham Maslow’s concept of love and belonging, which positions emotional connection, acceptance, and inclusion as fundamental human needs. When children experience secure attachment, they are more able to develop a sense of belonging, showing how emotional wellbeing is shaped through both relationships and social inclusion.</a:t>
                      </a:r>
                    </a:p>
                    <a:p>
                      <a:pPr>
                        <a:lnSpc>
                          <a:spcPct val="150000"/>
                        </a:lnSpc>
                      </a:pPr>
                      <a:endParaRPr lang="en-GB" sz="800" b="0" kern="1200" dirty="0">
                        <a:solidFill>
                          <a:schemeClr val="dk1"/>
                        </a:solidFill>
                        <a:effectLst/>
                        <a:latin typeface="+mn-lt"/>
                        <a:ea typeface="+mn-ea"/>
                        <a:cs typeface="+mn-cs"/>
                      </a:endParaRPr>
                    </a:p>
                    <a:p>
                      <a:pPr>
                        <a:lnSpc>
                          <a:spcPct val="150000"/>
                        </a:lnSpc>
                      </a:pPr>
                      <a:r>
                        <a:rPr lang="en-GB" sz="800" b="0" kern="1200" dirty="0">
                          <a:solidFill>
                            <a:schemeClr val="dk1"/>
                          </a:solidFill>
                          <a:effectLst/>
                          <a:latin typeface="+mn-lt"/>
                          <a:ea typeface="+mn-ea"/>
                          <a:cs typeface="+mn-cs"/>
                        </a:rPr>
                        <a:t>This thinking is embedded in the Curriculum for Non-Maintained Nursery settings (Welsh Government, 2022, p.28), which identifies belonging as ‘essential to our sense of happiness and well-being’, and highlights the role of the enabling adult as having a  ‘positive impact on children’s well-being, through being consistent in our care and modelling compassion and kindness’ (p.8). This demonstrates how emotional wellbeing is not only developed through early attachment relationships but is also reinforced through consistent, supportive environments where adults actively nurture emotional security and a sense of belonging.</a:t>
                      </a:r>
                    </a:p>
                    <a:p>
                      <a:endParaRPr lang="en-GB" sz="800" b="1" dirty="0"/>
                    </a:p>
                  </a:txBody>
                  <a:tcPr>
                    <a:solidFill>
                      <a:srgbClr val="C0F8D3"/>
                    </a:solidFill>
                  </a:tcPr>
                </a:tc>
                <a:extLst>
                  <a:ext uri="{0D108BD9-81ED-4DB2-BD59-A6C34878D82A}">
                    <a16:rowId xmlns:a16="http://schemas.microsoft.com/office/drawing/2014/main" val="1791567453"/>
                  </a:ext>
                </a:extLst>
              </a:tr>
            </a:tbl>
          </a:graphicData>
        </a:graphic>
      </p:graphicFrame>
      <p:pic>
        <p:nvPicPr>
          <p:cNvPr id="7" name="Picture 6" descr="Child drawing rainbow on window">
            <a:extLst>
              <a:ext uri="{FF2B5EF4-FFF2-40B4-BE49-F238E27FC236}">
                <a16:creationId xmlns:a16="http://schemas.microsoft.com/office/drawing/2014/main" id="{C544BE94-A411-F265-4EE1-B834A51307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10343" y="1192868"/>
            <a:ext cx="2049653" cy="1366435"/>
          </a:xfrm>
          <a:prstGeom prst="rect">
            <a:avLst/>
          </a:prstGeom>
        </p:spPr>
      </p:pic>
      <p:pic>
        <p:nvPicPr>
          <p:cNvPr id="9" name="Picture 8" descr="Mother and daughter holding hands and running on sunny beach">
            <a:extLst>
              <a:ext uri="{FF2B5EF4-FFF2-40B4-BE49-F238E27FC236}">
                <a16:creationId xmlns:a16="http://schemas.microsoft.com/office/drawing/2014/main" id="{F9834432-5ACD-F62B-E940-A058F6C3E78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255760" y="5106477"/>
            <a:ext cx="1055057" cy="703199"/>
          </a:xfrm>
          <a:prstGeom prst="rect">
            <a:avLst/>
          </a:prstGeom>
        </p:spPr>
      </p:pic>
      <p:sp>
        <p:nvSpPr>
          <p:cNvPr id="12" name="TextBox 11">
            <a:extLst>
              <a:ext uri="{FF2B5EF4-FFF2-40B4-BE49-F238E27FC236}">
                <a16:creationId xmlns:a16="http://schemas.microsoft.com/office/drawing/2014/main" id="{81317BD0-54F9-29A3-97D9-E7185E934821}"/>
              </a:ext>
            </a:extLst>
          </p:cNvPr>
          <p:cNvSpPr txBox="1"/>
          <p:nvPr/>
        </p:nvSpPr>
        <p:spPr>
          <a:xfrm>
            <a:off x="4165791" y="2463613"/>
            <a:ext cx="1770888" cy="307777"/>
          </a:xfrm>
          <a:prstGeom prst="rect">
            <a:avLst/>
          </a:prstGeom>
          <a:noFill/>
        </p:spPr>
        <p:txBody>
          <a:bodyPr wrap="square" rtlCol="0">
            <a:spAutoFit/>
          </a:bodyPr>
          <a:lstStyle/>
          <a:p>
            <a:pPr algn="ctr"/>
            <a:r>
              <a:rPr lang="en-GB" sz="700" b="1" dirty="0"/>
              <a:t>Figure 2: Aneurin Bevan University Health Board (n.d.). Functions of sleep</a:t>
            </a:r>
          </a:p>
        </p:txBody>
      </p:sp>
    </p:spTree>
    <p:extLst>
      <p:ext uri="{BB962C8B-B14F-4D97-AF65-F5344CB8AC3E}">
        <p14:creationId xmlns:p14="http://schemas.microsoft.com/office/powerpoint/2010/main" val="23681753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8B5D6A1-CE3D-A5A9-03F3-28E32CBD04E1}"/>
              </a:ext>
            </a:extLst>
          </p:cNvPr>
          <p:cNvSpPr txBox="1"/>
          <p:nvPr/>
        </p:nvSpPr>
        <p:spPr>
          <a:xfrm>
            <a:off x="478281" y="0"/>
            <a:ext cx="10833101" cy="7217360"/>
          </a:xfrm>
          <a:prstGeom prst="rect">
            <a:avLst/>
          </a:prstGeom>
          <a:noFill/>
        </p:spPr>
        <p:txBody>
          <a:bodyPr wrap="square" rtlCol="0">
            <a:spAutoFit/>
          </a:bodyPr>
          <a:lstStyle/>
          <a:p>
            <a:pPr>
              <a:lnSpc>
                <a:spcPct val="115000"/>
              </a:lnSpc>
              <a:spcAft>
                <a:spcPts val="800"/>
              </a:spcAft>
            </a:pPr>
            <a:r>
              <a:rPr lang="en-GB" sz="1200" b="1" kern="100" dirty="0">
                <a:effectLst/>
                <a:latin typeface="Aptos" panose="020B0004020202020204" pitchFamily="34" charset="0"/>
                <a:ea typeface="Aptos" panose="020B0004020202020204" pitchFamily="34" charset="0"/>
                <a:cs typeface="Times New Roman" panose="02020603050405020304" pitchFamily="18" charset="0"/>
              </a:rPr>
              <a:t>References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Aneurin Bevan University Health Board (n.d.)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CAN DWR</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Padlet.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https://padlet.com/CAN_DWR/can-dwr-pooqouug2u8kbr17</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3 June 2026).</a:t>
            </a:r>
          </a:p>
          <a:p>
            <a:pPr>
              <a:lnSpc>
                <a:spcPct val="115000"/>
              </a:lnSpc>
              <a:spcAft>
                <a:spcPts val="800"/>
              </a:spcAft>
            </a:pPr>
            <a:r>
              <a:rPr lang="en-GB" sz="1200" dirty="0">
                <a:latin typeface="Aptos Display" panose="020B0004020202020204" pitchFamily="34" charset="0"/>
              </a:rPr>
              <a:t>Aneurin Bevan Health Board (n.d.) </a:t>
            </a:r>
            <a:r>
              <a:rPr lang="en-GB" sz="1200" i="1" dirty="0">
                <a:latin typeface="Aptos Display" panose="020B0004020202020204" pitchFamily="34" charset="0"/>
              </a:rPr>
              <a:t>Functions of Sleep (online image)</a:t>
            </a:r>
            <a:r>
              <a:rPr lang="en-GB" sz="1200" dirty="0">
                <a:latin typeface="Aptos Display" panose="020B0004020202020204" pitchFamily="34" charset="0"/>
              </a:rPr>
              <a:t>. Available at:</a:t>
            </a:r>
            <a:r>
              <a:rPr lang="en-GB" sz="1200" kern="100" dirty="0">
                <a:effectLst/>
                <a:latin typeface="Aptos Display" panose="020B0004020202020204" pitchFamily="34" charset="0"/>
                <a:ea typeface="Aptos" panose="020B0004020202020204" pitchFamily="34" charset="0"/>
                <a:cs typeface="Times New Roman" panose="02020603050405020304" pitchFamily="18" charset="0"/>
              </a:rPr>
              <a:t> : </a:t>
            </a:r>
            <a:r>
              <a:rPr lang="en-GB" sz="1200" u="sng" kern="100" dirty="0">
                <a:solidFill>
                  <a:srgbClr val="467886"/>
                </a:solidFill>
                <a:effectLst/>
                <a:latin typeface="Aptos Display" panose="020B0004020202020204" pitchFamily="34" charset="0"/>
                <a:ea typeface="Aptos" panose="020B0004020202020204" pitchFamily="34" charset="0"/>
                <a:cs typeface="Times New Roman" panose="02020603050405020304" pitchFamily="18" charset="0"/>
                <a:hlinkClick r:id="rId2"/>
              </a:rPr>
              <a:t>https://padlet.com/CAN_DWR/can-dwr-pooqouug2u8kbr17</a:t>
            </a:r>
            <a:r>
              <a:rPr lang="en-GB" sz="1200" dirty="0">
                <a:latin typeface="Aptos Display" panose="020B0004020202020204" pitchFamily="34" charset="0"/>
              </a:rPr>
              <a:t> URL (Accessed: 3 June 2026).</a:t>
            </a:r>
            <a:endParaRPr lang="en-GB" sz="1200" kern="100" dirty="0">
              <a:effectLst/>
              <a:latin typeface="Aptos Display"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Barnardo's (2026)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Family Space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https://families.barnardos.org.uk/pre-school/routines-boundaries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2 June 2026).</a:t>
            </a: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Bowlby, J. (1982)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Attachment and loss: Volume I – Attachment</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2nd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London: Penguin Books.</a:t>
            </a: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Cambridgeshire and Peterborough Children's Health (n.d.)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Sleep</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https://www.cambspborochildrenshealth.nhs.uk/sleep/</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3 June 2026).</a:t>
            </a: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Department of Health and Social Care (2019)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Physical Activity Guidelines: Children and Young People (5–18 Years)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https://www.gov.uk/government/publications/physical-activity-guidelines-children-and-young-people-5-to-18-years/physical-activity-for-children-and-young-people-5-to-18-years-text-of-the-infographic</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29 May 2026).</a:t>
            </a: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Early Years Coalition (2021)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Birth to Five Matters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https://birthto5matters.org.uk/birth-to-5-matters-to-be-updated-in-a-second-edition/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28 May 2026).</a:t>
            </a: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Early Years Coalition (2021)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Birth to Five Matters: Care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https://birthto5matters.org.uk/care/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31 May 2026).</a:t>
            </a: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Froebel Trust (n.d.)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Cooking with Young Children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8"/>
              </a:rPr>
              <a:t>https://files.froebel.org.uk/production/documents/FT_Cooking-with-young-children_Pamphlet.pdf</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30 May 2026).</a:t>
            </a: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Froebel Trust (2022)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The Power of Play: Play and Inclusion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9"/>
              </a:rPr>
              <a:t>https://www.froebel.org.uk/about-us/the-power-of-play/play-and-inclusion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29 May 2026).</a:t>
            </a: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Great Ormond Street Hospital for Children NHS Foundation Trust (2013)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Exercise for children and young people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0"/>
              </a:rPr>
              <a:t>https://www.gosh.nhs.uk/conditions-and-treatments/general-health-advice/leading-active-lifestyle/exercise-children-and-young-people/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5 June 2026).</a:t>
            </a:r>
          </a:p>
          <a:p>
            <a:pPr>
              <a:lnSpc>
                <a:spcPct val="115000"/>
              </a:lnSpc>
              <a:spcAft>
                <a:spcPts val="800"/>
              </a:spcAft>
            </a:pP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Hamner</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H.C., Nelson, J.M., Sharma, A.J.,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Jefferds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M.E.D.,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Dooyema</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C., Flores-Ayala, R., Bremer, A.A., Vargas, A.J.,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Casavale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K.O., de Jesus, J.M.,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Stoody</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E.E., Scanlon, K.S. and Perrine, C.G. (2022) ‘Improving nutrition in the first 1000 days in the United States: a federal perspective’,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American Journal of Public Health</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112(S8), pp. S817–S825.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1"/>
              </a:rPr>
              <a:t>https://pmc.ncbi.nlm.nih.gov/articles/PMC9612192/</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31 May 2026).</a:t>
            </a: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Holmes, J. (2014)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John Bowlby and Attachment Theory</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2nd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London: Routledge.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2"/>
              </a:rPr>
              <a:t>https://doi.org/10.4324/9781315879772</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Mainstone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-Cotton, S. (2017)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Promoting Young Children's Emotional Health and Wellbeing: A Practical Guide for Professionals and Parents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London: Jessica Kingsley Publishers.</a:t>
            </a:r>
          </a:p>
          <a:p>
            <a:endParaRPr lang="en-GB" dirty="0"/>
          </a:p>
        </p:txBody>
      </p:sp>
    </p:spTree>
    <p:extLst>
      <p:ext uri="{BB962C8B-B14F-4D97-AF65-F5344CB8AC3E}">
        <p14:creationId xmlns:p14="http://schemas.microsoft.com/office/powerpoint/2010/main" val="4246286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6B64133-4158-FE9F-4EDC-2BC036F776B3}"/>
              </a:ext>
            </a:extLst>
          </p:cNvPr>
          <p:cNvSpPr txBox="1"/>
          <p:nvPr/>
        </p:nvSpPr>
        <p:spPr>
          <a:xfrm>
            <a:off x="338667" y="406400"/>
            <a:ext cx="11565466" cy="5108065"/>
          </a:xfrm>
          <a:prstGeom prst="rect">
            <a:avLst/>
          </a:prstGeom>
          <a:noFill/>
        </p:spPr>
        <p:txBody>
          <a:bodyPr wrap="square" rtlCol="0">
            <a:spAutoFit/>
          </a:bodyPr>
          <a:lstStyle/>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Marmot, M. (2010)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Fair Society, Healthy Lives: Strategic Review of Health Inequalities in England Post-2010</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London: The Marmot Review.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https://www.parliament.uk/globalassets/documents/fair-society-healthy-lives-full-report.pdf</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28 May 2026).</a:t>
            </a: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Maslow, A.H. (1943) ‘A theory of human motivation’,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Psychological Review</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50(4), pp. 370–396.</a:t>
            </a:r>
          </a:p>
          <a:p>
            <a:pPr>
              <a:lnSpc>
                <a:spcPct val="115000"/>
              </a:lnSpc>
              <a:spcAft>
                <a:spcPts val="800"/>
              </a:spcAft>
            </a:pP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Pichère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P. and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Cadiat</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 (2016)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Maslow's Hierarchy of Needs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Translated by C. Probert. Namur: Lemaitre Publishing.</a:t>
            </a: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Relucent Psychology Group (n.d.)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Maslow's Hierarchy of Needs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(Online image).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https://relucentpg.com/what-are-maslows-hierarchy-of-needs-and-how-is-it-helpful-to-keep-in-mind/</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3 May 2026).</a:t>
            </a: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Roberts, R. (2010)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Wellbeing from Birth</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Los Angeles: Sage Publications Ltd.</a:t>
            </a: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UNICEF (1989)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Convention on the Rights of the Child</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https://www.unicef.org/child-rights-convention/convention-text-childrens-version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29 May 2026).</a:t>
            </a: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Weinberg, D.R. (2012) ‘Montessori, Maslow, and Self-Actualization’,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Montessori Life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23(4).</a:t>
            </a: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Welsh Government (2022)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A Curriculum for Funded Non-Maintained Nursery Settings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https://hwb.gov.wales/api/storage/1f581142-6b91-41e4-845d-3d6c7765df20/a-curriculum-for-funded-non-maintained-nursery-settings.pdf</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28 May 2026).</a:t>
            </a: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Welsh Government (2022)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An Overview of the Healthy Child Wales Programme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https://www.gov.wales/sites/default/files/publications/2022-03/an-overview-of-the-healthy-child-wales-programme.pdf</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28 May 2026).</a:t>
            </a: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Welsh Government (2025)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Healthy Weight: Healthy Wales Delivery Plan 2025–2027</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https://www.gov.wales/sites/default/files/pdf-versions/2026/2/2/1771336328/healthy-weight-healthy-wales-delivery-plan-2025-2027.pdf</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30 May 2026).</a:t>
            </a:r>
          </a:p>
          <a:p>
            <a:pPr>
              <a:lnSpc>
                <a:spcPct val="115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Welsh Government (2025)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The Eatwell Guide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8"/>
              </a:rPr>
              <a:t>https://www.gov.wales/sites/default/files/pdf-versions/2026/1/2/1767700843/eatwell-guide.pdf</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(Accessed: 30 May 2026).</a:t>
            </a:r>
          </a:p>
          <a:p>
            <a:endParaRPr lang="en-GB" dirty="0"/>
          </a:p>
        </p:txBody>
      </p:sp>
    </p:spTree>
    <p:extLst>
      <p:ext uri="{BB962C8B-B14F-4D97-AF65-F5344CB8AC3E}">
        <p14:creationId xmlns:p14="http://schemas.microsoft.com/office/powerpoint/2010/main" val="1738060127"/>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docProps/app.xml><?xml version="1.0" encoding="utf-8"?>
<Properties xmlns="http://schemas.openxmlformats.org/officeDocument/2006/extended-properties" xmlns:vt="http://schemas.openxmlformats.org/officeDocument/2006/docPropsVTypes">
  <Template/>
  <TotalTime>10131</TotalTime>
  <Words>3302</Words>
  <Application>Microsoft Office PowerPoint</Application>
  <PresentationFormat>Widescreen</PresentationFormat>
  <Paragraphs>102</Paragraphs>
  <Slides>5</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vt:i4>
      </vt:variant>
    </vt:vector>
  </HeadingPairs>
  <TitlesOfParts>
    <vt:vector size="13" baseType="lpstr">
      <vt:lpstr>Aptos</vt:lpstr>
      <vt:lpstr>Aptos Display</vt:lpstr>
      <vt:lpstr>Arial</vt:lpstr>
      <vt:lpstr>Calibri Light</vt:lpstr>
      <vt:lpstr>Calisto MT</vt:lpstr>
      <vt:lpstr>Segoe UI</vt:lpstr>
      <vt:lpstr>Times New Roman</vt:lpstr>
      <vt:lpstr>Metropolitan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jamie oaten</dc:creator>
  <cp:lastModifiedBy>jamie oaten</cp:lastModifiedBy>
  <cp:revision>4</cp:revision>
  <dcterms:created xsi:type="dcterms:W3CDTF">2026-05-31T09:32:12Z</dcterms:created>
  <dcterms:modified xsi:type="dcterms:W3CDTF">2026-06-14T10:29:02Z</dcterms:modified>
</cp:coreProperties>
</file>