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48" r:id="rId4"/>
  </p:sldMasterIdLst>
  <p:notesMasterIdLst>
    <p:notesMasterId r:id="rId11"/>
  </p:notesMasterIdLst>
  <p:sldIdLst>
    <p:sldId id="281" r:id="rId5"/>
    <p:sldId id="257" r:id="rId6"/>
    <p:sldId id="283" r:id="rId7"/>
    <p:sldId id="284" r:id="rId8"/>
    <p:sldId id="282" r:id="rId9"/>
    <p:sldId id="28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B94D2E-832E-4454-88B1-C6C215C9E55C}" type="datetimeFigureOut">
              <a:rPr lang="en-US" smtClean="0"/>
              <a:t>11/17/2021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0A0A09-6FA2-432A-878F-290AC51C728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4936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6/6/2019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r>
              <a:rPr lang="en-US" dirty="0"/>
              <a:t>6/6/2019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6/6/2019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2668F1A4-6DBB-4F0B-A679-6EE548363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" name="Freeform 5">
            <a:extLst>
              <a:ext uri="{FF2B5EF4-FFF2-40B4-BE49-F238E27FC236}">
                <a16:creationId xmlns:a16="http://schemas.microsoft.com/office/drawing/2014/main" id="{B8DBF1C0-B8F1-4AAC-8704-256BA0E9D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6" name="Picture 5" descr="purple tinted chalkboard">
            <a:extLst>
              <a:ext uri="{FF2B5EF4-FFF2-40B4-BE49-F238E27FC236}">
                <a16:creationId xmlns:a16="http://schemas.microsoft.com/office/drawing/2014/main" id="{12751E25-7490-4E9F-B6B6-99147D39E6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r="-1" b="21257"/>
          <a:stretch/>
        </p:blipFill>
        <p:spPr>
          <a:xfrm>
            <a:off x="474133" y="474133"/>
            <a:ext cx="11243734" cy="5909733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5B1457-35E0-409B-98CD-F11D19CA6F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7250" y="1801368"/>
            <a:ext cx="8827245" cy="3753253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rgbClr val="FFFFFF"/>
                </a:solidFill>
              </a:rPr>
              <a:t>Quantitative Research Method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Key Issues in Linguistics</a:t>
            </a: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Jessica </a:t>
            </a:r>
            <a:r>
              <a:rPr lang="en-US" sz="2000" dirty="0" err="1">
                <a:solidFill>
                  <a:srgbClr val="FFFFFF"/>
                </a:solidFill>
              </a:rPr>
              <a:t>Clapham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By:</a:t>
            </a: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Lili Xia</a:t>
            </a: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 err="1">
                <a:solidFill>
                  <a:srgbClr val="FFFFFF"/>
                </a:solidFill>
              </a:rPr>
              <a:t>Farzaneh</a:t>
            </a:r>
            <a:r>
              <a:rPr lang="en-US" sz="2000" dirty="0">
                <a:solidFill>
                  <a:srgbClr val="FFFFFF"/>
                </a:solidFill>
              </a:rPr>
              <a:t> </a:t>
            </a:r>
            <a:r>
              <a:rPr lang="en-US" sz="2000" dirty="0" err="1">
                <a:solidFill>
                  <a:srgbClr val="FFFFFF"/>
                </a:solidFill>
              </a:rPr>
              <a:t>Pishbin</a:t>
            </a: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Hui Liao</a:t>
            </a: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 err="1">
                <a:solidFill>
                  <a:srgbClr val="FFFFFF"/>
                </a:solidFill>
              </a:rPr>
              <a:t>Jin</a:t>
            </a:r>
            <a:r>
              <a:rPr lang="en-US" sz="2000" dirty="0">
                <a:solidFill>
                  <a:srgbClr val="FFFFFF"/>
                </a:solidFill>
              </a:rPr>
              <a:t> Chen</a:t>
            </a: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FFFF"/>
                </a:solidFill>
              </a:rPr>
              <a:t>Yue Huang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B70F7E59-C971-4F55-8E3A-1E583B65F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06583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481" y="2266200"/>
            <a:ext cx="5989320" cy="4314683"/>
          </a:xfrm>
        </p:spPr>
      </p:pic>
    </p:spTree>
    <p:extLst>
      <p:ext uri="{BB962C8B-B14F-4D97-AF65-F5344CB8AC3E}">
        <p14:creationId xmlns:p14="http://schemas.microsoft.com/office/powerpoint/2010/main" val="2209810013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1133856"/>
            <a:ext cx="8825659" cy="4885944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sz="2000" b="1" dirty="0"/>
              <a:t>Statement a problem/generating a hypothesis or research questions/ literature review/ quantitative analysis of data</a:t>
            </a:r>
          </a:p>
          <a:p>
            <a:r>
              <a:rPr lang="en-US" dirty="0"/>
              <a:t>Quantitative research methods involve analyzing the numerical data. </a:t>
            </a:r>
          </a:p>
          <a:p>
            <a:r>
              <a:rPr lang="en-US" dirty="0"/>
              <a:t>Numerical data are collected and analyzed using statistical methods. </a:t>
            </a:r>
          </a:p>
          <a:p>
            <a:pPr marL="0" indent="0">
              <a:buNone/>
            </a:pPr>
            <a:r>
              <a:rPr lang="en-US" b="1" dirty="0" err="1"/>
              <a:t>Oberiri</a:t>
            </a:r>
            <a:r>
              <a:rPr lang="en-US" b="1" dirty="0"/>
              <a:t> </a:t>
            </a:r>
            <a:r>
              <a:rPr lang="en-US" b="1" dirty="0" err="1"/>
              <a:t>Apuke</a:t>
            </a:r>
            <a:r>
              <a:rPr lang="en-US" b="1" dirty="0"/>
              <a:t> (2017)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062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6968" y="941832"/>
            <a:ext cx="10378440" cy="570585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chemeClr val="bg1"/>
                </a:solidFill>
              </a:rPr>
              <a:t>Quantitative Research Method involves Objectivity</a:t>
            </a:r>
          </a:p>
          <a:p>
            <a:pPr marL="0" indent="0">
              <a:buNone/>
            </a:pPr>
            <a:endParaRPr lang="en-US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b="1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US" b="1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Purpose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  <a:sym typeface="Wingdings" panose="05000000000000000000" pitchFamily="2" charset="2"/>
              </a:rPr>
              <a:t> </a:t>
            </a:r>
            <a:r>
              <a:rPr lang="en-US" b="1" dirty="0">
                <a:solidFill>
                  <a:schemeClr val="tx1"/>
                </a:solidFill>
                <a:sym typeface="Wingdings" panose="05000000000000000000" pitchFamily="2" charset="2"/>
              </a:rPr>
              <a:t>test hypothesis/find out cause and effect/ and make prediction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3">
                    <a:lumMod val="75000"/>
                  </a:schemeClr>
                </a:solidFill>
                <a:sym typeface="Wingdings" panose="05000000000000000000" pitchFamily="2" charset="2"/>
              </a:rPr>
              <a:t>Data collection</a:t>
            </a:r>
            <a:r>
              <a:rPr lang="en-US" b="1" dirty="0">
                <a:solidFill>
                  <a:schemeClr val="tx1"/>
                </a:solidFill>
                <a:sym typeface="Wingdings" panose="05000000000000000000" pitchFamily="2" charset="2"/>
              </a:rPr>
              <a:t> structured and validated data collection instruments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Group and variables studied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  <a:sym typeface="Wingdings" panose="05000000000000000000" pitchFamily="2" charset="2"/>
              </a:rPr>
              <a:t></a:t>
            </a:r>
            <a:r>
              <a:rPr lang="en-US" b="1" dirty="0">
                <a:solidFill>
                  <a:schemeClr val="tx1"/>
                </a:solidFill>
                <a:sym typeface="Wingdings" panose="05000000000000000000" pitchFamily="2" charset="2"/>
              </a:rPr>
              <a:t> large group and randomly with specific variables. 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Data analysis</a:t>
            </a:r>
            <a:r>
              <a:rPr lang="en-US" b="1" dirty="0">
                <a:solidFill>
                  <a:schemeClr val="accent3">
                    <a:lumMod val="75000"/>
                  </a:schemeClr>
                </a:solidFill>
                <a:sym typeface="Wingdings" panose="05000000000000000000" pitchFamily="2" charset="2"/>
              </a:rPr>
              <a:t> </a:t>
            </a:r>
            <a:r>
              <a:rPr lang="en-US" b="1" dirty="0">
                <a:solidFill>
                  <a:schemeClr val="tx1"/>
                </a:solidFill>
                <a:sym typeface="Wingdings" panose="05000000000000000000" pitchFamily="2" charset="2"/>
              </a:rPr>
              <a:t>using statistical relationships</a:t>
            </a:r>
          </a:p>
          <a:p>
            <a:pPr marL="0" indent="0" algn="just">
              <a:buNone/>
            </a:pPr>
            <a:r>
              <a:rPr lang="en-US" b="1" dirty="0">
                <a:solidFill>
                  <a:schemeClr val="accent3">
                    <a:lumMod val="75000"/>
                  </a:schemeClr>
                </a:solidFill>
                <a:sym typeface="Wingdings" panose="05000000000000000000" pitchFamily="2" charset="2"/>
              </a:rPr>
              <a:t>Results </a:t>
            </a:r>
            <a:r>
              <a:rPr lang="en-US" b="1" dirty="0">
                <a:solidFill>
                  <a:schemeClr val="tx1"/>
                </a:solidFill>
                <a:sym typeface="Wingdings" panose="05000000000000000000" pitchFamily="2" charset="2"/>
              </a:rPr>
              <a:t>findings are general </a:t>
            </a:r>
          </a:p>
          <a:p>
            <a:pPr marL="0" indent="0" algn="just">
              <a:buNone/>
            </a:pPr>
            <a:r>
              <a:rPr lang="en-US" b="1" dirty="0">
                <a:solidFill>
                  <a:schemeClr val="accent3">
                    <a:lumMod val="75000"/>
                  </a:schemeClr>
                </a:solidFill>
                <a:sym typeface="Wingdings" panose="05000000000000000000" pitchFamily="2" charset="2"/>
              </a:rPr>
              <a:t>Scientific method</a:t>
            </a:r>
            <a:r>
              <a:rPr lang="en-US" b="1" dirty="0">
                <a:solidFill>
                  <a:schemeClr val="tx1"/>
                </a:solidFill>
                <a:sym typeface="Wingdings" panose="05000000000000000000" pitchFamily="2" charset="2"/>
              </a:rPr>
              <a:t> confirmatory </a:t>
            </a:r>
          </a:p>
          <a:p>
            <a:pPr marL="0" indent="0" algn="just">
              <a:buNone/>
            </a:pPr>
            <a:r>
              <a:rPr lang="en-US" b="1" dirty="0">
                <a:solidFill>
                  <a:schemeClr val="accent3">
                    <a:lumMod val="75000"/>
                  </a:schemeClr>
                </a:solidFill>
                <a:sym typeface="Wingdings" panose="05000000000000000000" pitchFamily="2" charset="2"/>
              </a:rPr>
              <a:t>Research Objectives </a:t>
            </a:r>
            <a:r>
              <a:rPr lang="en-US" b="1" dirty="0">
                <a:solidFill>
                  <a:schemeClr val="tx1"/>
                </a:solidFill>
                <a:sym typeface="Wingdings" panose="05000000000000000000" pitchFamily="2" charset="2"/>
              </a:rPr>
              <a:t> Describe, explain and predict with testing hypotheses. </a:t>
            </a:r>
          </a:p>
          <a:p>
            <a:pPr marL="0" indent="0" algn="just">
              <a:buNone/>
            </a:pPr>
            <a:r>
              <a:rPr lang="en-US" b="1" dirty="0">
                <a:solidFill>
                  <a:schemeClr val="tx1"/>
                </a:solidFill>
                <a:sym typeface="Wingdings" panose="05000000000000000000" pitchFamily="2" charset="2"/>
              </a:rPr>
              <a:t>Behaviors are studied under controlled situations/definite casual effects with single reality </a:t>
            </a:r>
          </a:p>
          <a:p>
            <a:pPr marL="0" indent="0" algn="just">
              <a:buNone/>
            </a:pPr>
            <a:r>
              <a:rPr lang="en-US" b="1" dirty="0">
                <a:solidFill>
                  <a:schemeClr val="accent3">
                    <a:lumMod val="75000"/>
                  </a:schemeClr>
                </a:solidFill>
                <a:sym typeface="Wingdings" panose="05000000000000000000" pitchFamily="2" charset="2"/>
              </a:rPr>
              <a:t>Reports </a:t>
            </a:r>
            <a:r>
              <a:rPr lang="en-US" b="1" dirty="0">
                <a:solidFill>
                  <a:schemeClr val="tx1"/>
                </a:solidFill>
                <a:sym typeface="Wingdings" panose="05000000000000000000" pitchFamily="2" charset="2"/>
              </a:rPr>
              <a:t>statistical reports with correlations, comparison of means and how significant the findings are.</a:t>
            </a:r>
          </a:p>
          <a:p>
            <a:pPr marL="0" indent="0" algn="just">
              <a:buNone/>
            </a:pPr>
            <a:r>
              <a:rPr lang="en-US" i="1" dirty="0"/>
              <a:t>Source: (Johnson, &amp; Christensen, 2008, p. 34; </a:t>
            </a:r>
            <a:r>
              <a:rPr lang="en-US" i="1" dirty="0" err="1"/>
              <a:t>Lichtman</a:t>
            </a:r>
            <a:r>
              <a:rPr lang="en-US" i="1" dirty="0"/>
              <a:t>, 2006, p 7-8; Xavier University Library.</a:t>
            </a:r>
            <a:endParaRPr lang="en-US" b="1" dirty="0">
              <a:solidFill>
                <a:schemeClr val="tx1"/>
              </a:solidFill>
              <a:sym typeface="Wingdings" panose="05000000000000000000" pitchFamily="2" charset="2"/>
            </a:endParaRPr>
          </a:p>
          <a:p>
            <a:pPr marL="0" indent="0" algn="just">
              <a:buNone/>
            </a:pPr>
            <a:endParaRPr lang="en-US" b="1" dirty="0">
              <a:solidFill>
                <a:schemeClr val="tx1"/>
              </a:solidFill>
              <a:sym typeface="Wingdings" panose="05000000000000000000" pitchFamily="2" charset="2"/>
            </a:endParaRP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9078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urple tinted chalkboard">
            <a:extLst>
              <a:ext uri="{FF2B5EF4-FFF2-40B4-BE49-F238E27FC236}">
                <a16:creationId xmlns:a16="http://schemas.microsoft.com/office/drawing/2014/main" id="{12751E25-7490-4E9F-B6B6-99147D39E6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 r="-1" b="21257"/>
          <a:stretch/>
        </p:blipFill>
        <p:spPr>
          <a:xfrm>
            <a:off x="474133" y="474133"/>
            <a:ext cx="11243734" cy="5909733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5B1457-35E0-409B-98CD-F11D19CA6F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7250" y="1801368"/>
            <a:ext cx="8827245" cy="3753253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rgbClr val="FFFFFF"/>
                </a:solidFill>
              </a:rPr>
              <a:t>Quantitative Research</a:t>
            </a:r>
            <a:br>
              <a:rPr lang="en-US" sz="2000" b="1" dirty="0">
                <a:solidFill>
                  <a:srgbClr val="FFFFFF"/>
                </a:solidFill>
              </a:rPr>
            </a:br>
            <a:br>
              <a:rPr lang="en-US" sz="2000" b="1" dirty="0">
                <a:solidFill>
                  <a:srgbClr val="FFFFFF"/>
                </a:solidFill>
              </a:rPr>
            </a:br>
            <a:br>
              <a:rPr lang="en-US" sz="2000" b="1" dirty="0">
                <a:solidFill>
                  <a:srgbClr val="FFFFFF"/>
                </a:solidFill>
              </a:rPr>
            </a:br>
            <a:br>
              <a:rPr lang="en-US" sz="2000" b="1" dirty="0">
                <a:solidFill>
                  <a:srgbClr val="FFFFFF"/>
                </a:solidFill>
              </a:rPr>
            </a:br>
            <a:br>
              <a:rPr lang="en-US" sz="2000" b="1" dirty="0">
                <a:solidFill>
                  <a:srgbClr val="FFFFFF"/>
                </a:solidFill>
              </a:rPr>
            </a:br>
            <a:br>
              <a:rPr lang="en-US" sz="2000" b="1" dirty="0">
                <a:solidFill>
                  <a:srgbClr val="FFFFFF"/>
                </a:solidFill>
              </a:rPr>
            </a:br>
            <a:br>
              <a:rPr lang="en-US" sz="2000" b="1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endParaRPr lang="en-US" sz="2000" dirty="0">
              <a:solidFill>
                <a:srgbClr val="FFFFFF"/>
              </a:solidFill>
            </a:endParaRPr>
          </a:p>
        </p:txBody>
      </p:sp>
      <p:grpSp>
        <p:nvGrpSpPr>
          <p:cNvPr id="18" name="Group 17"/>
          <p:cNvGrpSpPr/>
          <p:nvPr/>
        </p:nvGrpSpPr>
        <p:grpSpPr>
          <a:xfrm>
            <a:off x="1371600" y="832784"/>
            <a:ext cx="6999662" cy="4278360"/>
            <a:chOff x="1312234" y="798492"/>
            <a:chExt cx="6999662" cy="4278360"/>
          </a:xfrm>
        </p:grpSpPr>
        <p:sp>
          <p:nvSpPr>
            <p:cNvPr id="4" name="Oval 3"/>
            <p:cNvSpPr/>
            <p:nvPr/>
          </p:nvSpPr>
          <p:spPr>
            <a:xfrm>
              <a:off x="3794760" y="798492"/>
              <a:ext cx="3191256" cy="14173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Survey research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5029200" y="2125727"/>
              <a:ext cx="3282696" cy="14173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Correlational research </a:t>
              </a:r>
            </a:p>
          </p:txBody>
        </p:sp>
        <p:sp>
          <p:nvSpPr>
            <p:cNvPr id="8" name="Oval 7"/>
            <p:cNvSpPr/>
            <p:nvPr/>
          </p:nvSpPr>
          <p:spPr>
            <a:xfrm>
              <a:off x="4754880" y="3597365"/>
              <a:ext cx="3313296" cy="14173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Experimental Research</a:t>
              </a:r>
            </a:p>
          </p:txBody>
        </p:sp>
        <p:cxnSp>
          <p:nvCxnSpPr>
            <p:cNvPr id="9" name="Straight Connector 8"/>
            <p:cNvCxnSpPr/>
            <p:nvPr/>
          </p:nvCxnSpPr>
          <p:spPr>
            <a:xfrm flipH="1">
              <a:off x="4169664" y="2258680"/>
              <a:ext cx="585216" cy="594575"/>
            </a:xfrm>
            <a:prstGeom prst="line">
              <a:avLst/>
            </a:prstGeom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4105656" y="2958069"/>
              <a:ext cx="923544" cy="16868"/>
            </a:xfrm>
            <a:prstGeom prst="line">
              <a:avLst/>
            </a:prstGeom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flipH="1" flipV="1">
              <a:off x="4105656" y="3050954"/>
              <a:ext cx="923544" cy="805177"/>
            </a:xfrm>
            <a:prstGeom prst="line">
              <a:avLst/>
            </a:prstGeom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sp>
          <p:nvSpPr>
            <p:cNvPr id="11" name="Oval 10"/>
            <p:cNvSpPr/>
            <p:nvPr/>
          </p:nvSpPr>
          <p:spPr>
            <a:xfrm>
              <a:off x="1312234" y="3659532"/>
              <a:ext cx="3384902" cy="141732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Causal-comparative/quasi-</a:t>
              </a:r>
              <a:br>
                <a:rPr lang="en-US" dirty="0"/>
              </a:br>
              <a:r>
                <a:rPr lang="en-US" dirty="0"/>
                <a:t>experimental research</a:t>
              </a:r>
            </a:p>
          </p:txBody>
        </p:sp>
      </p:grpSp>
      <p:cxnSp>
        <p:nvCxnSpPr>
          <p:cNvPr id="14" name="Straight Connector 13"/>
          <p:cNvCxnSpPr/>
          <p:nvPr/>
        </p:nvCxnSpPr>
        <p:spPr>
          <a:xfrm flipV="1">
            <a:off x="3962519" y="3103031"/>
            <a:ext cx="100584" cy="651936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1903449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2800" b="1" dirty="0">
              <a:solidFill>
                <a:schemeClr val="accent3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US" sz="4800" b="1" dirty="0">
                <a:solidFill>
                  <a:schemeClr val="accent3">
                    <a:lumMod val="75000"/>
                  </a:schemeClr>
                </a:solidFill>
              </a:rPr>
              <a:t>Thank You for Your Listening </a:t>
            </a:r>
          </a:p>
        </p:txBody>
      </p:sp>
    </p:spTree>
    <p:extLst>
      <p:ext uri="{BB962C8B-B14F-4D97-AF65-F5344CB8AC3E}">
        <p14:creationId xmlns:p14="http://schemas.microsoft.com/office/powerpoint/2010/main" val="152311632"/>
      </p:ext>
    </p:extLst>
  </p:cSld>
  <p:clrMapOvr>
    <a:masterClrMapping/>
  </p:clrMapOvr>
  <p:transition spd="slow">
    <p:wip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AC0CEB4-BFAC-4014-9B69-2CFFE0B783D9}">
  <ds:schemaRefs>
    <ds:schemaRef ds:uri="71af3243-3dd4-4a8d-8c0d-dd76da1f02a5"/>
    <ds:schemaRef ds:uri="http://purl.org/dc/terms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16c05727-aa75-4e4a-9b5f-8a80a1165891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5F666C14-7219-46F1-8169-9E45DA110AD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44B8C88-7AFD-4F93-AF50-E36A0AADA3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 design</Template>
  <TotalTime>0</TotalTime>
  <Words>223</Words>
  <Application>Microsoft Office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Wingdings 3</vt:lpstr>
      <vt:lpstr>Ion Boardroom</vt:lpstr>
      <vt:lpstr>Quantitative Research Method  Key Issues in Linguistics Jessica Clapham  By: Lili Xia Farzaneh Pishbin Hui Liao Jin Chen Yue Huang</vt:lpstr>
      <vt:lpstr>PowerPoint Presentation</vt:lpstr>
      <vt:lpstr>PowerPoint Presentation</vt:lpstr>
      <vt:lpstr>PowerPoint Presentation</vt:lpstr>
      <vt:lpstr>Quantitative Research      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2021-11-15T21:49:10Z</dcterms:created>
  <dcterms:modified xsi:type="dcterms:W3CDTF">2021-11-17T10:54:05Z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