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256" r:id="rId2"/>
    <p:sldId id="257" r:id="rId3"/>
    <p:sldId id="279" r:id="rId4"/>
    <p:sldId id="280" r:id="rId5"/>
    <p:sldId id="281" r:id="rId6"/>
    <p:sldId id="282" r:id="rId7"/>
    <p:sldId id="258" r:id="rId8"/>
    <p:sldId id="283" r:id="rId9"/>
    <p:sldId id="269" r:id="rId10"/>
    <p:sldId id="259" r:id="rId11"/>
    <p:sldId id="278" r:id="rId12"/>
    <p:sldId id="285" r:id="rId13"/>
    <p:sldId id="273" r:id="rId14"/>
    <p:sldId id="286" r:id="rId15"/>
    <p:sldId id="260" r:id="rId16"/>
    <p:sldId id="287" r:id="rId17"/>
    <p:sldId id="274" r:id="rId18"/>
    <p:sldId id="288" r:id="rId19"/>
    <p:sldId id="261" r:id="rId20"/>
    <p:sldId id="289" r:id="rId21"/>
    <p:sldId id="276" r:id="rId22"/>
    <p:sldId id="290" r:id="rId23"/>
    <p:sldId id="275" r:id="rId24"/>
    <p:sldId id="277" r:id="rId25"/>
    <p:sldId id="264" r:id="rId26"/>
    <p:sldId id="270" r:id="rId27"/>
    <p:sldId id="27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t>30-7-2017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normAutofit/>
          </a:bodyPr>
          <a:lstStyle/>
          <a:p>
            <a:r>
              <a:rPr lang="en-US" sz="1200" b="0" i="1" kern="1200" dirty="0" smtClean="0">
                <a:solidFill>
                  <a:schemeClr val="tx1"/>
                </a:solidFill>
                <a:latin typeface="+mn-lt"/>
                <a:ea typeface="+mn-ea"/>
                <a:cs typeface="+mn-cs"/>
              </a:rPr>
              <a:t>MST</a:t>
            </a:r>
            <a:r>
              <a:rPr lang="en-US" sz="1200" b="0" kern="1200" dirty="0" smtClean="0">
                <a:solidFill>
                  <a:schemeClr val="tx1"/>
                </a:solidFill>
                <a:latin typeface="+mn-lt"/>
                <a:ea typeface="+mn-ea"/>
                <a:cs typeface="+mn-cs"/>
              </a:rPr>
              <a:t> services is evidence-based treatment that includes intensive family and community programs which address all systems in a juvenile's </a:t>
            </a:r>
            <a:r>
              <a:rPr lang="en-US" sz="1200" b="0" kern="1200" dirty="0" err="1" smtClean="0">
                <a:solidFill>
                  <a:schemeClr val="tx1"/>
                </a:solidFill>
                <a:latin typeface="+mn-lt"/>
                <a:ea typeface="+mn-ea"/>
                <a:cs typeface="+mn-cs"/>
              </a:rPr>
              <a:t>enviornment</a:t>
            </a:r>
            <a:endParaRPr lang="nl-NL" dirty="0"/>
          </a:p>
        </p:txBody>
      </p:sp>
      <p:sp>
        <p:nvSpPr>
          <p:cNvPr id="4" name="Tijdelijke aanduiding voor dianummer 3"/>
          <p:cNvSpPr>
            <a:spLocks noGrp="1"/>
          </p:cNvSpPr>
          <p:nvPr>
            <p:ph type="sldNum" sz="quarter" idx="10"/>
          </p:nvPr>
        </p:nvSpPr>
        <p:spPr/>
        <p:txBody>
          <a:bodyPr/>
          <a:lstStyle/>
          <a:p>
            <a:fld id="{CD056ED8-EE14-4EAE-AEB8-ED25372451D2}" type="slidenum">
              <a:rPr lang="nl-NL" smtClean="0"/>
              <a:t>25</a:t>
            </a:fld>
            <a:endParaRPr lang="nl-NL"/>
          </a:p>
        </p:txBody>
      </p:sp>
    </p:spTree>
    <p:extLst>
      <p:ext uri="{BB962C8B-B14F-4D97-AF65-F5344CB8AC3E}">
        <p14:creationId xmlns:p14="http://schemas.microsoft.com/office/powerpoint/2010/main" val="12360510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30/07/2017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hyperlink" Target="http://www.legislation.gov.uk/ukpga/1968/6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r>
              <a:rPr lang="en-US" dirty="0"/>
              <a:t>MANAGING MENTAL HEALTH AND LEARNING DIFFICULTIES</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en-GB" dirty="0" smtClean="0"/>
              <a:t>Recap </a:t>
            </a:r>
          </a:p>
          <a:p>
            <a:r>
              <a:rPr lang="en-GB" dirty="0" smtClean="0"/>
              <a:t>Determine the management of Mental Health Services and Learning disabilities</a:t>
            </a:r>
          </a:p>
          <a:p>
            <a:r>
              <a:rPr lang="en-GB" dirty="0" smtClean="0"/>
              <a:t>Examples of management interventions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Recap</a:t>
            </a:r>
            <a:endParaRPr lang="nl-NL"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1648078" y="1600200"/>
            <a:ext cx="5847844" cy="48768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cstate="print"/>
          <a:srcRect/>
          <a:stretch>
            <a:fillRect/>
          </a:stretch>
        </p:blipFill>
        <p:spPr bwMode="auto">
          <a:xfrm>
            <a:off x="1186927" y="1600200"/>
            <a:ext cx="6770146" cy="487680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smtClean="0"/>
              <a:t>ICD-10</a:t>
            </a:r>
            <a:br>
              <a:rPr lang="nl-NL" dirty="0" smtClean="0"/>
            </a:br>
            <a:r>
              <a:rPr lang="nl-NL" sz="2200" dirty="0" smtClean="0"/>
              <a:t>Mental and </a:t>
            </a:r>
            <a:r>
              <a:rPr lang="nl-NL" sz="2200" dirty="0" err="1" smtClean="0"/>
              <a:t>behavioral</a:t>
            </a:r>
            <a:r>
              <a:rPr lang="nl-NL" sz="2200" dirty="0" smtClean="0"/>
              <a:t> disorders </a:t>
            </a:r>
            <a:r>
              <a:rPr lang="nl-NL" sz="2200" dirty="0" err="1" smtClean="0"/>
              <a:t>classification</a:t>
            </a:r>
            <a:r>
              <a:rPr lang="nl-NL" dirty="0" smtClean="0"/>
              <a:t> </a:t>
            </a:r>
            <a:endParaRPr lang="nl-NL" dirty="0"/>
          </a:p>
        </p:txBody>
      </p:sp>
      <p:pic>
        <p:nvPicPr>
          <p:cNvPr id="3074" name="Picture 2"/>
          <p:cNvPicPr>
            <a:picLocks noGrp="1" noChangeAspect="1" noChangeArrowheads="1"/>
          </p:cNvPicPr>
          <p:nvPr>
            <p:ph idx="1"/>
          </p:nvPr>
        </p:nvPicPr>
        <p:blipFill>
          <a:blip r:embed="rId2" cstate="print"/>
          <a:srcRect/>
          <a:stretch>
            <a:fillRect/>
          </a:stretch>
        </p:blipFill>
        <p:spPr bwMode="auto">
          <a:xfrm>
            <a:off x="457200" y="2870431"/>
            <a:ext cx="8229600" cy="2336338"/>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Figures</a:t>
            </a:r>
            <a:r>
              <a:rPr lang="nl-NL" dirty="0" smtClean="0"/>
              <a:t> </a:t>
            </a:r>
            <a:endParaRPr lang="nl-NL" dirty="0"/>
          </a:p>
        </p:txBody>
      </p:sp>
      <p:sp>
        <p:nvSpPr>
          <p:cNvPr id="3" name="Tijdelijke aanduiding voor inhoud 2"/>
          <p:cNvSpPr>
            <a:spLocks noGrp="1"/>
          </p:cNvSpPr>
          <p:nvPr>
            <p:ph idx="1"/>
          </p:nvPr>
        </p:nvSpPr>
        <p:spPr/>
        <p:txBody>
          <a:bodyPr>
            <a:normAutofit fontScale="62500" lnSpcReduction="20000"/>
          </a:bodyPr>
          <a:lstStyle/>
          <a:p>
            <a:r>
              <a:rPr lang="en-US" dirty="0" smtClean="0"/>
              <a:t>Mental ill health represents up to 23% of the total burden of ill health in the UK –</a:t>
            </a:r>
            <a:endParaRPr lang="nl-NL" dirty="0" smtClean="0"/>
          </a:p>
          <a:p>
            <a:r>
              <a:rPr lang="en-US" dirty="0" smtClean="0"/>
              <a:t>Nearly 11% of England’s annual secondary care health budget is spent on mental health.</a:t>
            </a:r>
            <a:endParaRPr lang="nl-NL" dirty="0" smtClean="0"/>
          </a:p>
          <a:p>
            <a:r>
              <a:rPr lang="en-US" dirty="0" smtClean="0"/>
              <a:t>Cost of treating mental health problems could double over the next 20 years. </a:t>
            </a:r>
            <a:endParaRPr lang="nl-NL" dirty="0" smtClean="0"/>
          </a:p>
          <a:p>
            <a:r>
              <a:rPr lang="en-US" dirty="0" smtClean="0"/>
              <a:t>More than £2 billion is spent annually on social care for people with mental health</a:t>
            </a:r>
            <a:endParaRPr lang="nl-NL" dirty="0" smtClean="0"/>
          </a:p>
          <a:p>
            <a:r>
              <a:rPr lang="en-US" dirty="0" smtClean="0"/>
              <a:t>problems.</a:t>
            </a:r>
            <a:endParaRPr lang="nl-NL" dirty="0" smtClean="0"/>
          </a:p>
          <a:p>
            <a:r>
              <a:rPr lang="en-US" dirty="0" smtClean="0"/>
              <a:t>Costs of mental health problems in England, lost of productivity and wider impacts on wellbeing in 2003  £77 billion</a:t>
            </a:r>
            <a:endParaRPr lang="nl-NL" dirty="0" smtClean="0"/>
          </a:p>
          <a:p>
            <a:r>
              <a:rPr lang="en-US" dirty="0" smtClean="0"/>
              <a:t>Costs in 2010 were closer to £105 billion of which around £30 billion is work related.</a:t>
            </a:r>
            <a:endParaRPr lang="nl-NL" dirty="0" smtClean="0"/>
          </a:p>
          <a:p>
            <a:r>
              <a:rPr lang="en-US" dirty="0" smtClean="0"/>
              <a:t>Sickness absence due to mental health problems costs the UK economy £8.4 billion a year </a:t>
            </a:r>
            <a:endParaRPr lang="nl-NL" dirty="0" smtClean="0"/>
          </a:p>
          <a:p>
            <a:r>
              <a:rPr lang="en-US" dirty="0" smtClean="0"/>
              <a:t>Sickness absence due to mental health problems results in £15.1 billion in reduced productivity. </a:t>
            </a:r>
            <a:endParaRPr lang="nl-NL" dirty="0" smtClean="0"/>
          </a:p>
          <a:p>
            <a:r>
              <a:rPr lang="en-US" dirty="0" smtClean="0"/>
              <a:t>Mental health problems add considerably to the costs of the education and criminal justice systems and homelessness services. </a:t>
            </a:r>
            <a:endParaRPr lang="nl-NL" dirty="0" smtClean="0"/>
          </a:p>
          <a:p>
            <a:r>
              <a:rPr lang="en-US" dirty="0" smtClean="0"/>
              <a:t>Mental health problems common reason for incapacity benefits claims – </a:t>
            </a:r>
            <a:endParaRPr lang="nl-NL" dirty="0" smtClean="0"/>
          </a:p>
          <a:p>
            <a:r>
              <a:rPr lang="en-US" dirty="0" smtClean="0"/>
              <a:t>Around 43% of the 2.6 million people on long-term health related benefits have a mental or </a:t>
            </a:r>
            <a:r>
              <a:rPr lang="en-US" dirty="0" err="1" smtClean="0"/>
              <a:t>behavioural</a:t>
            </a:r>
            <a:r>
              <a:rPr lang="en-US" dirty="0" smtClean="0"/>
              <a:t> disorder as their primary condition. </a:t>
            </a:r>
            <a:endParaRPr lang="nl-NL" dirty="0" smtClean="0"/>
          </a:p>
          <a:p>
            <a:r>
              <a:rPr lang="en-US" dirty="0" smtClean="0"/>
              <a:t>Incalculable costs to the individual, their family and their community of lost potential and unrealized hopes and goals.</a:t>
            </a:r>
            <a:endParaRPr lang="nl-NL" dirty="0" smtClean="0"/>
          </a:p>
          <a:p>
            <a:endParaRPr lang="nl-NL"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Management of Mental Health Services</a:t>
            </a:r>
            <a:endParaRPr lang="en-GB" dirty="0"/>
          </a:p>
        </p:txBody>
      </p:sp>
      <p:sp>
        <p:nvSpPr>
          <p:cNvPr id="3" name="Content Placeholder 2"/>
          <p:cNvSpPr>
            <a:spLocks noGrp="1"/>
          </p:cNvSpPr>
          <p:nvPr>
            <p:ph idx="1"/>
          </p:nvPr>
        </p:nvSpPr>
        <p:spPr>
          <a:xfrm>
            <a:off x="457200" y="1600200"/>
            <a:ext cx="8229600" cy="3989040"/>
          </a:xfrm>
        </p:spPr>
        <p:txBody>
          <a:bodyPr>
            <a:normAutofit fontScale="85000" lnSpcReduction="10000"/>
          </a:bodyPr>
          <a:lstStyle/>
          <a:p>
            <a:pPr marL="457200" indent="-457200">
              <a:buFont typeface="+mj-lt"/>
              <a:buAutoNum type="arabicPeriod"/>
            </a:pPr>
            <a:r>
              <a:rPr lang="en-GB" dirty="0" smtClean="0"/>
              <a:t>Management of mental disorders and treatment in primary care</a:t>
            </a:r>
          </a:p>
          <a:p>
            <a:pPr lvl="1"/>
            <a:r>
              <a:rPr lang="en-GB" dirty="0" smtClean="0"/>
              <a:t>Largest number of people fast and easy access to services</a:t>
            </a:r>
          </a:p>
          <a:p>
            <a:pPr lvl="1"/>
            <a:r>
              <a:rPr lang="en-GB" dirty="0" smtClean="0"/>
              <a:t>Gives better care</a:t>
            </a:r>
          </a:p>
          <a:p>
            <a:pPr lvl="1"/>
            <a:r>
              <a:rPr lang="en-GB" dirty="0" smtClean="0"/>
              <a:t>Prevents wastage (</a:t>
            </a:r>
            <a:r>
              <a:rPr lang="nl-NL" dirty="0" err="1" smtClean="0"/>
              <a:t>unnecessary</a:t>
            </a:r>
            <a:r>
              <a:rPr lang="nl-NL" dirty="0" smtClean="0"/>
              <a:t> </a:t>
            </a:r>
            <a:r>
              <a:rPr lang="nl-NL" dirty="0" err="1" smtClean="0"/>
              <a:t>investigations</a:t>
            </a:r>
            <a:r>
              <a:rPr lang="nl-NL" dirty="0" smtClean="0"/>
              <a:t> and </a:t>
            </a:r>
            <a:r>
              <a:rPr lang="nl-NL" dirty="0" err="1" smtClean="0"/>
              <a:t>inappropriate</a:t>
            </a:r>
            <a:r>
              <a:rPr lang="nl-NL" dirty="0" smtClean="0"/>
              <a:t> and </a:t>
            </a:r>
            <a:r>
              <a:rPr lang="nl-NL" dirty="0" err="1" smtClean="0"/>
              <a:t>non-specific</a:t>
            </a:r>
            <a:r>
              <a:rPr lang="nl-NL" dirty="0" smtClean="0"/>
              <a:t> </a:t>
            </a:r>
            <a:r>
              <a:rPr lang="nl-NL" dirty="0" err="1" smtClean="0"/>
              <a:t>treatments</a:t>
            </a:r>
            <a:r>
              <a:rPr lang="nl-NL" dirty="0" smtClean="0"/>
              <a:t>)</a:t>
            </a:r>
          </a:p>
          <a:p>
            <a:pPr lvl="1"/>
            <a:r>
              <a:rPr lang="en-US" dirty="0" smtClean="0"/>
              <a:t>Specialist mental health care teams ideally should include medical and non-medical professionals, such as psychiatrists, clinical psychologists, psychiatric nurses, psychiatric social workers and occupational therapists </a:t>
            </a:r>
            <a:r>
              <a:rPr lang="en-US" dirty="0" smtClean="0">
                <a:sym typeface="Wingdings" pitchFamily="2" charset="2"/>
              </a:rPr>
              <a:t></a:t>
            </a:r>
            <a:r>
              <a:rPr lang="en-US" dirty="0" smtClean="0"/>
              <a:t>the total care and integration of patients in the community</a:t>
            </a:r>
            <a:endParaRPr lang="nl-NL" dirty="0" smtClean="0"/>
          </a:p>
          <a:p>
            <a:pPr lvl="1"/>
            <a:endParaRPr lang="nl-NL" dirty="0" smtClean="0"/>
          </a:p>
          <a:p>
            <a:r>
              <a:rPr lang="nl-NL" dirty="0" err="1" smtClean="0"/>
              <a:t>Requires</a:t>
            </a:r>
            <a:endParaRPr lang="nl-NL" dirty="0" smtClean="0"/>
          </a:p>
          <a:p>
            <a:pPr lvl="1"/>
            <a:r>
              <a:rPr lang="nl-NL" dirty="0" err="1" smtClean="0"/>
              <a:t>Trained</a:t>
            </a:r>
            <a:r>
              <a:rPr lang="nl-NL" dirty="0" smtClean="0"/>
              <a:t> </a:t>
            </a:r>
            <a:r>
              <a:rPr lang="nl-NL" dirty="0" err="1" smtClean="0"/>
              <a:t>general</a:t>
            </a:r>
            <a:r>
              <a:rPr lang="nl-NL" dirty="0" smtClean="0"/>
              <a:t> </a:t>
            </a:r>
            <a:r>
              <a:rPr lang="nl-NL" dirty="0" err="1" smtClean="0"/>
              <a:t>health</a:t>
            </a:r>
            <a:r>
              <a:rPr lang="nl-NL" dirty="0" smtClean="0"/>
              <a:t> professionals </a:t>
            </a:r>
            <a:r>
              <a:rPr lang="nl-NL" dirty="0" smtClean="0">
                <a:sym typeface="Wingdings" pitchFamily="2" charset="2"/>
              </a:rPr>
              <a:t> </a:t>
            </a:r>
            <a:r>
              <a:rPr lang="nl-NL" dirty="0" err="1" smtClean="0"/>
              <a:t>essential</a:t>
            </a:r>
            <a:r>
              <a:rPr lang="nl-NL" dirty="0" smtClean="0"/>
              <a:t> </a:t>
            </a:r>
            <a:r>
              <a:rPr lang="nl-NL" dirty="0" err="1" smtClean="0"/>
              <a:t>skills</a:t>
            </a:r>
            <a:r>
              <a:rPr lang="nl-NL" dirty="0" smtClean="0"/>
              <a:t> mental </a:t>
            </a:r>
            <a:r>
              <a:rPr lang="nl-NL" dirty="0" err="1" smtClean="0"/>
              <a:t>health</a:t>
            </a:r>
            <a:r>
              <a:rPr lang="nl-NL" dirty="0" smtClean="0"/>
              <a:t> care</a:t>
            </a:r>
          </a:p>
          <a:p>
            <a:pPr lvl="1"/>
            <a:r>
              <a:rPr lang="nl-NL" dirty="0" err="1" smtClean="0"/>
              <a:t>Include</a:t>
            </a:r>
            <a:r>
              <a:rPr lang="nl-NL" dirty="0" smtClean="0"/>
              <a:t> mental </a:t>
            </a:r>
            <a:r>
              <a:rPr lang="nl-NL" dirty="0" err="1" smtClean="0"/>
              <a:t>health</a:t>
            </a:r>
            <a:r>
              <a:rPr lang="nl-NL" dirty="0" smtClean="0"/>
              <a:t> in training curricula</a:t>
            </a:r>
          </a:p>
          <a:p>
            <a:pPr lvl="1"/>
            <a:r>
              <a:rPr lang="nl-NL" dirty="0" err="1" smtClean="0"/>
              <a:t>Provision</a:t>
            </a:r>
            <a:r>
              <a:rPr lang="nl-NL" dirty="0" smtClean="0"/>
              <a:t> of </a:t>
            </a:r>
            <a:r>
              <a:rPr lang="nl-NL" dirty="0" err="1" smtClean="0"/>
              <a:t>refresher</a:t>
            </a:r>
            <a:r>
              <a:rPr lang="nl-NL" dirty="0" smtClean="0"/>
              <a:t> </a:t>
            </a:r>
            <a:r>
              <a:rPr lang="nl-NL" dirty="0" err="1" smtClean="0"/>
              <a:t>courses</a:t>
            </a:r>
            <a:endParaRPr lang="nl-NL" dirty="0" smtClean="0"/>
          </a:p>
          <a:p>
            <a:endParaRPr lang="nl-NL" dirty="0" smtClean="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Actions</a:t>
            </a:r>
            <a:r>
              <a:rPr lang="nl-NL" dirty="0" smtClean="0"/>
              <a:t> UK</a:t>
            </a:r>
            <a:endParaRPr lang="nl-NL" dirty="0"/>
          </a:p>
        </p:txBody>
      </p:sp>
      <p:sp>
        <p:nvSpPr>
          <p:cNvPr id="3" name="Tijdelijke aanduiding voor inhoud 2"/>
          <p:cNvSpPr>
            <a:spLocks noGrp="1"/>
          </p:cNvSpPr>
          <p:nvPr>
            <p:ph idx="1"/>
          </p:nvPr>
        </p:nvSpPr>
        <p:spPr/>
        <p:txBody>
          <a:bodyPr/>
          <a:lstStyle/>
          <a:p>
            <a:r>
              <a:rPr lang="nl-NL" dirty="0" err="1" smtClean="0"/>
              <a:t>DoH</a:t>
            </a:r>
            <a:r>
              <a:rPr lang="nl-NL" dirty="0" smtClean="0"/>
              <a:t> </a:t>
            </a:r>
            <a:r>
              <a:rPr lang="nl-NL" dirty="0" err="1" smtClean="0"/>
              <a:t>agreed</a:t>
            </a:r>
            <a:r>
              <a:rPr lang="nl-NL" dirty="0" smtClean="0"/>
              <a:t> </a:t>
            </a:r>
            <a:r>
              <a:rPr lang="nl-NL" dirty="0" err="1" smtClean="0"/>
              <a:t>with</a:t>
            </a:r>
            <a:r>
              <a:rPr lang="nl-NL" dirty="0" smtClean="0"/>
              <a:t> partner </a:t>
            </a:r>
            <a:r>
              <a:rPr lang="nl-NL" dirty="0" err="1" smtClean="0"/>
              <a:t>organisations</a:t>
            </a:r>
            <a:r>
              <a:rPr lang="nl-NL" dirty="0" smtClean="0"/>
              <a:t> </a:t>
            </a:r>
            <a:r>
              <a:rPr lang="en-US" dirty="0" smtClean="0"/>
              <a:t>to identify mental health problems and intervene early across all age groups;</a:t>
            </a:r>
          </a:p>
          <a:p>
            <a:endParaRPr lang="nl-NL"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Management of Mental Health Services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pPr marL="457200" indent="-457200">
              <a:buFont typeface="+mj-lt"/>
              <a:buAutoNum type="arabicPeriod" startAt="2"/>
            </a:pPr>
            <a:r>
              <a:rPr lang="en-GB" dirty="0" smtClean="0"/>
              <a:t>Secure provision of psychotropic drugs at all levels of health care</a:t>
            </a:r>
          </a:p>
          <a:p>
            <a:pPr lvl="1"/>
            <a:r>
              <a:rPr lang="en-GB" dirty="0" smtClean="0"/>
              <a:t>Influence </a:t>
            </a:r>
            <a:r>
              <a:rPr lang="en-GB" dirty="0" err="1" smtClean="0"/>
              <a:t>behavior</a:t>
            </a:r>
            <a:r>
              <a:rPr lang="en-GB" dirty="0" smtClean="0"/>
              <a:t>, experiences and perceptions of the user</a:t>
            </a:r>
          </a:p>
          <a:p>
            <a:pPr lvl="1"/>
            <a:r>
              <a:rPr lang="en-GB" dirty="0" smtClean="0"/>
              <a:t> </a:t>
            </a:r>
            <a:r>
              <a:rPr lang="nl-NL" dirty="0" err="1" smtClean="0"/>
              <a:t>Ameliorate</a:t>
            </a:r>
            <a:r>
              <a:rPr lang="nl-NL" dirty="0" smtClean="0"/>
              <a:t> </a:t>
            </a:r>
            <a:r>
              <a:rPr lang="en-US" dirty="0" smtClean="0"/>
              <a:t>symptoms, reduce disability, shorten the course of many disorders, and prevent relapse</a:t>
            </a:r>
          </a:p>
          <a:p>
            <a:pPr marL="457200" indent="-457200">
              <a:buNone/>
            </a:pPr>
            <a:r>
              <a:rPr lang="en-GB" dirty="0" smtClean="0"/>
              <a:t>      </a:t>
            </a:r>
          </a:p>
          <a:p>
            <a:pPr marL="457200" indent="-457200"/>
            <a:r>
              <a:rPr lang="en-GB" dirty="0" smtClean="0"/>
              <a:t>Requires:</a:t>
            </a:r>
          </a:p>
          <a:p>
            <a:pPr marL="731520" lvl="1" indent="-457200"/>
            <a:r>
              <a:rPr lang="en-GB" dirty="0" smtClean="0"/>
              <a:t>Drugs to be on countries’ medicine list </a:t>
            </a:r>
          </a:p>
          <a:p>
            <a:pPr marL="731520" lvl="1" indent="-457200"/>
            <a:r>
              <a:rPr lang="en-GB" dirty="0" smtClean="0"/>
              <a:t>Amendment of legislation if necessary</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205064"/>
          </a:xfrm>
        </p:spPr>
        <p:txBody>
          <a:bodyPr>
            <a:normAutofit fontScale="62500" lnSpcReduction="20000"/>
          </a:bodyPr>
          <a:lstStyle/>
          <a:p>
            <a:pPr marL="457200" indent="-457200">
              <a:buFont typeface="+mj-lt"/>
              <a:buAutoNum type="arabicPeriod" startAt="3"/>
            </a:pPr>
            <a:r>
              <a:rPr lang="en-GB" sz="3400" dirty="0" smtClean="0"/>
              <a:t>Give care in the community with use of all available resources</a:t>
            </a:r>
          </a:p>
          <a:p>
            <a:pPr lvl="1"/>
            <a:r>
              <a:rPr lang="en-US" sz="2400" dirty="0" smtClean="0"/>
              <a:t>Community care has a better effect than institutional treatment on outcome and quality of life of individuals with chronic mental disorders</a:t>
            </a:r>
          </a:p>
          <a:p>
            <a:pPr lvl="1"/>
            <a:r>
              <a:rPr lang="en-US" sz="2400" dirty="0" smtClean="0"/>
              <a:t>Cost-effective (shift mental hospital to community care)</a:t>
            </a:r>
          </a:p>
          <a:p>
            <a:pPr lvl="1"/>
            <a:r>
              <a:rPr lang="en-US" sz="2400" dirty="0" smtClean="0"/>
              <a:t>Respects human rights (reduces the risk of mental illness / good for wellbeing)</a:t>
            </a:r>
          </a:p>
          <a:p>
            <a:pPr lvl="1"/>
            <a:r>
              <a:rPr lang="en-US" sz="2400" dirty="0" smtClean="0"/>
              <a:t>Leads to early intervention</a:t>
            </a:r>
          </a:p>
          <a:p>
            <a:pPr lvl="1"/>
            <a:r>
              <a:rPr lang="en-US" sz="2400" dirty="0" smtClean="0"/>
              <a:t>Limits the stigma of </a:t>
            </a:r>
            <a:r>
              <a:rPr lang="nl-NL" sz="2400" dirty="0" err="1" smtClean="0"/>
              <a:t>taking</a:t>
            </a:r>
            <a:r>
              <a:rPr lang="nl-NL" sz="2400" dirty="0" smtClean="0"/>
              <a:t> </a:t>
            </a:r>
            <a:r>
              <a:rPr lang="nl-NL" sz="2400" dirty="0" err="1" smtClean="0"/>
              <a:t>treatment</a:t>
            </a:r>
            <a:r>
              <a:rPr lang="nl-NL" sz="2400" dirty="0" smtClean="0"/>
              <a:t>.</a:t>
            </a:r>
          </a:p>
          <a:p>
            <a:endParaRPr lang="nl-NL" sz="2600" dirty="0" smtClean="0"/>
          </a:p>
          <a:p>
            <a:r>
              <a:rPr lang="nl-NL" sz="2600" dirty="0" err="1" smtClean="0"/>
              <a:t>Requires</a:t>
            </a:r>
            <a:endParaRPr lang="nl-NL" sz="2600" dirty="0" smtClean="0"/>
          </a:p>
          <a:p>
            <a:pPr lvl="1"/>
            <a:r>
              <a:rPr lang="nl-NL" sz="2400" dirty="0" err="1" smtClean="0"/>
              <a:t>Community</a:t>
            </a:r>
            <a:r>
              <a:rPr lang="nl-NL" sz="2400" dirty="0" smtClean="0"/>
              <a:t> care </a:t>
            </a:r>
            <a:r>
              <a:rPr lang="en-US" sz="2400" dirty="0" smtClean="0"/>
              <a:t>facilities to be backed by general hospital psychiatric beds and home care support</a:t>
            </a:r>
          </a:p>
          <a:p>
            <a:pPr lvl="1"/>
            <a:r>
              <a:rPr lang="en-US" sz="2400" dirty="0" smtClean="0"/>
              <a:t>Health workers and rehabilitation services to be available at community</a:t>
            </a:r>
          </a:p>
          <a:p>
            <a:pPr lvl="1">
              <a:buNone/>
            </a:pPr>
            <a:r>
              <a:rPr lang="en-US" sz="2400" dirty="0" smtClean="0"/>
              <a:t>   level</a:t>
            </a:r>
          </a:p>
          <a:p>
            <a:pPr lvl="1"/>
            <a:r>
              <a:rPr lang="en-US" sz="2400" dirty="0" smtClean="0"/>
              <a:t>Provision of crisis support, protected housing, and sheltered </a:t>
            </a:r>
            <a:r>
              <a:rPr lang="nl-NL" sz="2400" dirty="0" err="1" smtClean="0"/>
              <a:t>employment</a:t>
            </a:r>
            <a:r>
              <a:rPr lang="nl-NL" sz="2400" dirty="0" smtClean="0"/>
              <a:t>.</a:t>
            </a:r>
          </a:p>
          <a:p>
            <a:pPr lvl="1"/>
            <a:r>
              <a:rPr lang="nl-NL" sz="2400" dirty="0" err="1" smtClean="0"/>
              <a:t>Role</a:t>
            </a:r>
            <a:r>
              <a:rPr lang="nl-NL" sz="2400" dirty="0" smtClean="0"/>
              <a:t> </a:t>
            </a:r>
            <a:r>
              <a:rPr lang="nl-NL" sz="2400" dirty="0" err="1" smtClean="0"/>
              <a:t>for</a:t>
            </a:r>
            <a:r>
              <a:rPr lang="nl-NL" sz="2400" dirty="0" smtClean="0"/>
              <a:t> </a:t>
            </a:r>
            <a:r>
              <a:rPr lang="nl-NL" sz="2400" dirty="0" err="1" smtClean="0"/>
              <a:t>commisioning</a:t>
            </a:r>
            <a:r>
              <a:rPr lang="nl-NL" sz="2400" dirty="0" smtClean="0"/>
              <a:t> </a:t>
            </a:r>
            <a:r>
              <a:rPr lang="nl-NL" sz="2400" dirty="0" err="1" smtClean="0"/>
              <a:t>groups</a:t>
            </a:r>
            <a:endParaRPr lang="en-GB" sz="24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fontScale="90000"/>
          </a:bodyPr>
          <a:lstStyle/>
          <a:p>
            <a:r>
              <a:rPr lang="en-GB" dirty="0" smtClean="0"/>
              <a:t>Management of Mental Health Services</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normAutofit fontScale="62500" lnSpcReduction="20000"/>
          </a:bodyPr>
          <a:lstStyle/>
          <a:p>
            <a:pPr>
              <a:buNone/>
            </a:pPr>
            <a:r>
              <a:rPr lang="en-US" sz="3200" dirty="0" smtClean="0"/>
              <a:t>Characteristics of providing care in the community:</a:t>
            </a:r>
          </a:p>
          <a:p>
            <a:pPr>
              <a:buNone/>
            </a:pPr>
            <a:endParaRPr lang="en-US" dirty="0" smtClean="0"/>
          </a:p>
          <a:p>
            <a:r>
              <a:rPr lang="en-US" sz="2900" dirty="0" smtClean="0"/>
              <a:t>Services are close to home i.e. general hospital care for acute</a:t>
            </a:r>
          </a:p>
          <a:p>
            <a:pPr>
              <a:buNone/>
            </a:pPr>
            <a:r>
              <a:rPr lang="en-US" sz="2900" dirty="0" smtClean="0"/>
              <a:t>   admissions, and long-term residential facilities in the community;</a:t>
            </a:r>
          </a:p>
          <a:p>
            <a:r>
              <a:rPr lang="en-US" sz="2900" dirty="0" smtClean="0"/>
              <a:t>Interventions relate to disabilities as well as symptoms;</a:t>
            </a:r>
          </a:p>
          <a:p>
            <a:r>
              <a:rPr lang="en-US" sz="2900" dirty="0" smtClean="0"/>
              <a:t>Treatment and care specific to the diagnosis and needs of each individual;</a:t>
            </a:r>
          </a:p>
          <a:p>
            <a:r>
              <a:rPr lang="en-US" sz="2900" dirty="0" smtClean="0"/>
              <a:t>A wide range of services which address the needs of people with mental and</a:t>
            </a:r>
          </a:p>
          <a:p>
            <a:pPr>
              <a:buNone/>
            </a:pPr>
            <a:r>
              <a:rPr lang="nl-NL" sz="2900" dirty="0" smtClean="0"/>
              <a:t>   </a:t>
            </a:r>
            <a:r>
              <a:rPr lang="nl-NL" sz="2900" dirty="0" err="1" smtClean="0"/>
              <a:t>behavioural</a:t>
            </a:r>
            <a:r>
              <a:rPr lang="nl-NL" sz="2900" dirty="0" smtClean="0"/>
              <a:t> disorders;</a:t>
            </a:r>
          </a:p>
          <a:p>
            <a:r>
              <a:rPr lang="en-US" sz="2900" dirty="0" smtClean="0"/>
              <a:t>Services which are coordinated between mental health professionals and</a:t>
            </a:r>
          </a:p>
          <a:p>
            <a:pPr>
              <a:buNone/>
            </a:pPr>
            <a:r>
              <a:rPr lang="nl-NL" sz="2900" dirty="0" smtClean="0"/>
              <a:t>   </a:t>
            </a:r>
            <a:r>
              <a:rPr lang="nl-NL" sz="2900" dirty="0" err="1" smtClean="0"/>
              <a:t>community</a:t>
            </a:r>
            <a:r>
              <a:rPr lang="nl-NL" sz="2900" dirty="0" smtClean="0"/>
              <a:t> </a:t>
            </a:r>
            <a:r>
              <a:rPr lang="nl-NL" sz="2900" dirty="0" err="1" smtClean="0"/>
              <a:t>agencies</a:t>
            </a:r>
            <a:r>
              <a:rPr lang="nl-NL" sz="2900" dirty="0" smtClean="0"/>
              <a:t>;</a:t>
            </a:r>
          </a:p>
          <a:p>
            <a:r>
              <a:rPr lang="en-US" sz="2900" dirty="0" smtClean="0"/>
              <a:t>Ambulatory rather than static services, including those which can offer home</a:t>
            </a:r>
          </a:p>
          <a:p>
            <a:pPr>
              <a:buNone/>
            </a:pPr>
            <a:r>
              <a:rPr lang="nl-NL" sz="2900" dirty="0" smtClean="0"/>
              <a:t>   </a:t>
            </a:r>
            <a:r>
              <a:rPr lang="nl-NL" sz="2900" dirty="0" err="1" smtClean="0"/>
              <a:t>treatment</a:t>
            </a:r>
            <a:r>
              <a:rPr lang="nl-NL" sz="2900" dirty="0" smtClean="0"/>
              <a:t>;</a:t>
            </a:r>
          </a:p>
          <a:p>
            <a:r>
              <a:rPr lang="en-US" sz="2900" dirty="0" smtClean="0"/>
              <a:t>Partnership with </a:t>
            </a:r>
            <a:r>
              <a:rPr lang="en-US" sz="2900" dirty="0" err="1" smtClean="0"/>
              <a:t>carers</a:t>
            </a:r>
            <a:r>
              <a:rPr lang="en-US" sz="2900" dirty="0" smtClean="0"/>
              <a:t> and meeting their needs;</a:t>
            </a:r>
          </a:p>
          <a:p>
            <a:r>
              <a:rPr lang="en-US" sz="2900" dirty="0" smtClean="0"/>
              <a:t>Legislation to support the above aspects of care.</a:t>
            </a:r>
            <a:endParaRPr lang="nl-NL" sz="2900" dirty="0"/>
          </a:p>
        </p:txBody>
      </p:sp>
      <p:sp>
        <p:nvSpPr>
          <p:cNvPr id="4" name="Title 1"/>
          <p:cNvSpPr>
            <a:spLocks noGrp="1"/>
          </p:cNvSpPr>
          <p:nvPr>
            <p:ph type="title"/>
          </p:nvPr>
        </p:nvSpPr>
        <p:spPr/>
        <p:txBody>
          <a:bodyPr>
            <a:normAutofit fontScale="90000"/>
          </a:bodyPr>
          <a:lstStyle/>
          <a:p>
            <a:r>
              <a:rPr lang="en-GB" dirty="0" smtClean="0"/>
              <a:t>Management of Mental Health Services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Actions</a:t>
            </a:r>
            <a:r>
              <a:rPr lang="nl-NL" dirty="0" smtClean="0"/>
              <a:t> UK</a:t>
            </a:r>
            <a:endParaRPr lang="nl-NL" dirty="0"/>
          </a:p>
        </p:txBody>
      </p:sp>
      <p:sp>
        <p:nvSpPr>
          <p:cNvPr id="3" name="Tijdelijke aanduiding voor inhoud 2"/>
          <p:cNvSpPr>
            <a:spLocks noGrp="1"/>
          </p:cNvSpPr>
          <p:nvPr>
            <p:ph idx="1"/>
          </p:nvPr>
        </p:nvSpPr>
        <p:spPr/>
        <p:txBody>
          <a:bodyPr>
            <a:normAutofit/>
          </a:bodyPr>
          <a:lstStyle/>
          <a:p>
            <a:r>
              <a:rPr lang="nl-NL" dirty="0" err="1" smtClean="0"/>
              <a:t>DoH</a:t>
            </a:r>
            <a:r>
              <a:rPr lang="nl-NL" dirty="0" smtClean="0"/>
              <a:t> </a:t>
            </a:r>
            <a:r>
              <a:rPr lang="nl-NL" dirty="0" err="1" smtClean="0"/>
              <a:t>agreed</a:t>
            </a:r>
            <a:r>
              <a:rPr lang="nl-NL" dirty="0" smtClean="0"/>
              <a:t> </a:t>
            </a:r>
            <a:r>
              <a:rPr lang="nl-NL" dirty="0" err="1" smtClean="0"/>
              <a:t>with</a:t>
            </a:r>
            <a:r>
              <a:rPr lang="nl-NL" dirty="0" smtClean="0"/>
              <a:t> partner </a:t>
            </a:r>
            <a:r>
              <a:rPr lang="nl-NL" dirty="0" err="1" smtClean="0"/>
              <a:t>organisations</a:t>
            </a:r>
            <a:r>
              <a:rPr lang="nl-NL" dirty="0" smtClean="0"/>
              <a:t> </a:t>
            </a:r>
            <a:r>
              <a:rPr lang="en-US" dirty="0" smtClean="0"/>
              <a:t>to ensure </a:t>
            </a:r>
            <a:r>
              <a:rPr lang="en-US" u="sng" dirty="0" smtClean="0"/>
              <a:t>equity of access</a:t>
            </a:r>
            <a:r>
              <a:rPr lang="en-US" dirty="0" smtClean="0"/>
              <a:t> for all groups (Equality Act 2010), including the most disadvantaged and excluded (for example people who are sleeping rough) to high-quality, </a:t>
            </a:r>
            <a:r>
              <a:rPr lang="nl-NL" dirty="0" err="1" smtClean="0"/>
              <a:t>appropriate</a:t>
            </a:r>
            <a:r>
              <a:rPr lang="nl-NL" dirty="0" smtClean="0"/>
              <a:t>, </a:t>
            </a:r>
            <a:r>
              <a:rPr lang="nl-NL" dirty="0" err="1" smtClean="0"/>
              <a:t>comprehensive</a:t>
            </a:r>
            <a:r>
              <a:rPr lang="nl-NL" dirty="0" smtClean="0"/>
              <a:t> services;</a:t>
            </a:r>
          </a:p>
          <a:p>
            <a:r>
              <a:rPr lang="nl-NL" dirty="0" err="1" smtClean="0"/>
              <a:t>DoH</a:t>
            </a:r>
            <a:r>
              <a:rPr lang="nl-NL" dirty="0" smtClean="0"/>
              <a:t> </a:t>
            </a:r>
            <a:r>
              <a:rPr lang="nl-NL" dirty="0" err="1" smtClean="0"/>
              <a:t>agreed</a:t>
            </a:r>
            <a:r>
              <a:rPr lang="nl-NL" dirty="0" smtClean="0"/>
              <a:t> </a:t>
            </a:r>
            <a:r>
              <a:rPr lang="nl-NL" dirty="0" err="1" smtClean="0"/>
              <a:t>with</a:t>
            </a:r>
            <a:r>
              <a:rPr lang="nl-NL" dirty="0" smtClean="0"/>
              <a:t> partner </a:t>
            </a:r>
            <a:r>
              <a:rPr lang="nl-NL" dirty="0" err="1" smtClean="0"/>
              <a:t>organisations</a:t>
            </a:r>
            <a:r>
              <a:rPr lang="nl-NL" dirty="0" smtClean="0"/>
              <a:t> </a:t>
            </a:r>
            <a:r>
              <a:rPr lang="en-US" dirty="0" smtClean="0"/>
              <a:t>to build care and support around outcomes that matter to individuals to</a:t>
            </a:r>
          </a:p>
          <a:p>
            <a:pPr>
              <a:buNone/>
            </a:pPr>
            <a:r>
              <a:rPr lang="en-US" dirty="0" smtClean="0"/>
              <a:t>  enable them to live the lives they want to live, including good relationships, </a:t>
            </a:r>
            <a:r>
              <a:rPr lang="nl-NL" dirty="0" err="1" smtClean="0"/>
              <a:t>purpose</a:t>
            </a:r>
            <a:r>
              <a:rPr lang="nl-NL" dirty="0" smtClean="0"/>
              <a:t>, </a:t>
            </a:r>
            <a:r>
              <a:rPr lang="nl-NL" dirty="0" err="1" smtClean="0"/>
              <a:t>education</a:t>
            </a:r>
            <a:r>
              <a:rPr lang="nl-NL" dirty="0" smtClean="0"/>
              <a:t>, </a:t>
            </a:r>
            <a:r>
              <a:rPr lang="nl-NL" dirty="0" err="1" smtClean="0"/>
              <a:t>housing</a:t>
            </a:r>
            <a:r>
              <a:rPr lang="nl-NL" dirty="0" smtClean="0"/>
              <a:t> and</a:t>
            </a:r>
          </a:p>
          <a:p>
            <a:pPr>
              <a:buNone/>
            </a:pPr>
            <a:r>
              <a:rPr lang="nl-NL" dirty="0" smtClean="0"/>
              <a:t>  </a:t>
            </a:r>
            <a:r>
              <a:rPr lang="nl-NL" dirty="0" err="1" smtClean="0"/>
              <a:t>employment</a:t>
            </a:r>
            <a:r>
              <a:rPr lang="nl-NL" dirty="0" smtClean="0"/>
              <a:t>;</a:t>
            </a:r>
            <a:endParaRPr lang="nl-NL"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0" indent="-457200">
              <a:buFont typeface="+mj-lt"/>
              <a:buAutoNum type="arabicPeriod" startAt="4"/>
            </a:pPr>
            <a:r>
              <a:rPr lang="en-GB" dirty="0" smtClean="0"/>
              <a:t>Educate the public </a:t>
            </a:r>
          </a:p>
          <a:p>
            <a:pPr lvl="1"/>
            <a:r>
              <a:rPr lang="en-US" dirty="0" smtClean="0"/>
              <a:t>Using public education and awareness programs on mental health, linked to human rights</a:t>
            </a:r>
          </a:p>
          <a:p>
            <a:pPr lvl="1"/>
            <a:r>
              <a:rPr lang="en-US" dirty="0" smtClean="0"/>
              <a:t>To reduce barriers to treatment and care by increasing awareness of; </a:t>
            </a:r>
          </a:p>
          <a:p>
            <a:pPr lvl="2">
              <a:buFont typeface="Arial" pitchFamily="34" charset="0"/>
              <a:buChar char="−"/>
            </a:pPr>
            <a:r>
              <a:rPr lang="en-US" dirty="0" smtClean="0"/>
              <a:t>the frequency of mental disorders, </a:t>
            </a:r>
          </a:p>
          <a:p>
            <a:pPr lvl="2">
              <a:buFont typeface="Arial" pitchFamily="34" charset="0"/>
              <a:buChar char="−"/>
            </a:pPr>
            <a:r>
              <a:rPr lang="en-US" dirty="0" smtClean="0"/>
              <a:t>the treatability, </a:t>
            </a:r>
          </a:p>
          <a:p>
            <a:pPr lvl="2">
              <a:buFont typeface="Arial" pitchFamily="34" charset="0"/>
              <a:buChar char="−"/>
            </a:pPr>
            <a:r>
              <a:rPr lang="en-US" dirty="0" smtClean="0"/>
              <a:t>the recovery process, </a:t>
            </a:r>
          </a:p>
          <a:p>
            <a:pPr lvl="2">
              <a:buFont typeface="Arial" pitchFamily="34" charset="0"/>
              <a:buChar char="−"/>
            </a:pPr>
            <a:r>
              <a:rPr lang="en-US" dirty="0" smtClean="0"/>
              <a:t>The human rights of people with mental disorders</a:t>
            </a:r>
            <a:endParaRPr lang="en-GB" dirty="0" smtClean="0"/>
          </a:p>
          <a:p>
            <a:pPr lvl="1"/>
            <a:r>
              <a:rPr lang="en-US" dirty="0" smtClean="0"/>
              <a:t>Well-planned public awareness and education campaigns can </a:t>
            </a:r>
          </a:p>
          <a:p>
            <a:pPr lvl="2">
              <a:buFont typeface="Arial" pitchFamily="34" charset="0"/>
              <a:buChar char="−"/>
            </a:pPr>
            <a:r>
              <a:rPr lang="en-US" dirty="0" smtClean="0"/>
              <a:t>reduce stigma and discrimination,</a:t>
            </a:r>
          </a:p>
          <a:p>
            <a:pPr lvl="2">
              <a:buFont typeface="Arial" pitchFamily="34" charset="0"/>
              <a:buChar char="−"/>
            </a:pPr>
            <a:r>
              <a:rPr lang="en-US" dirty="0" smtClean="0"/>
              <a:t>increase the use of mental health services, </a:t>
            </a:r>
          </a:p>
          <a:p>
            <a:pPr lvl="2">
              <a:buFont typeface="Arial" pitchFamily="34" charset="0"/>
              <a:buChar char="−"/>
            </a:pPr>
            <a:r>
              <a:rPr lang="en-US" dirty="0" smtClean="0"/>
              <a:t>bring mental and physical health care closer to each other</a:t>
            </a:r>
          </a:p>
        </p:txBody>
      </p:sp>
      <p:sp>
        <p:nvSpPr>
          <p:cNvPr id="4" name="Title 1"/>
          <p:cNvSpPr>
            <a:spLocks noGrp="1"/>
          </p:cNvSpPr>
          <p:nvPr>
            <p:ph type="title"/>
          </p:nvPr>
        </p:nvSpPr>
        <p:spPr/>
        <p:txBody>
          <a:bodyPr>
            <a:normAutofit fontScale="90000"/>
          </a:bodyPr>
          <a:lstStyle/>
          <a:p>
            <a:r>
              <a:rPr lang="en-GB" dirty="0" smtClean="0"/>
              <a:t>Management of Mental Health Services</a:t>
            </a:r>
            <a:endParaRPr lang="en-GB" dirty="0"/>
          </a:p>
        </p:txBody>
      </p:sp>
    </p:spTree>
    <p:extLst>
      <p:ext uri="{BB962C8B-B14F-4D97-AF65-F5344CB8AC3E}">
        <p14:creationId xmlns:p14="http://schemas.microsoft.com/office/powerpoint/2010/main" val="102030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Actions</a:t>
            </a:r>
            <a:r>
              <a:rPr lang="nl-NL" dirty="0" smtClean="0"/>
              <a:t> UK</a:t>
            </a:r>
            <a:endParaRPr lang="nl-NL" dirty="0"/>
          </a:p>
        </p:txBody>
      </p:sp>
      <p:sp>
        <p:nvSpPr>
          <p:cNvPr id="3" name="Tijdelijke aanduiding voor inhoud 2"/>
          <p:cNvSpPr>
            <a:spLocks noGrp="1"/>
          </p:cNvSpPr>
          <p:nvPr>
            <p:ph idx="1"/>
          </p:nvPr>
        </p:nvSpPr>
        <p:spPr/>
        <p:txBody>
          <a:bodyPr>
            <a:normAutofit fontScale="92500" lnSpcReduction="10000"/>
          </a:bodyPr>
          <a:lstStyle/>
          <a:p>
            <a:r>
              <a:rPr lang="en-US" dirty="0" smtClean="0"/>
              <a:t>According to Do</a:t>
            </a:r>
            <a:r>
              <a:rPr lang="nl-NL" dirty="0" smtClean="0"/>
              <a:t>H s</a:t>
            </a:r>
            <a:r>
              <a:rPr lang="en-US" dirty="0" err="1" smtClean="0"/>
              <a:t>tigma</a:t>
            </a:r>
            <a:r>
              <a:rPr lang="en-US" dirty="0" smtClean="0"/>
              <a:t> can also affect the attitudes and</a:t>
            </a:r>
          </a:p>
          <a:p>
            <a:r>
              <a:rPr lang="en-US" dirty="0" err="1" smtClean="0"/>
              <a:t>behaviours</a:t>
            </a:r>
            <a:r>
              <a:rPr lang="en-US" dirty="0" smtClean="0"/>
              <a:t> of clinicians, including mental </a:t>
            </a:r>
            <a:r>
              <a:rPr lang="nl-NL" dirty="0" err="1" smtClean="0"/>
              <a:t>health</a:t>
            </a:r>
            <a:r>
              <a:rPr lang="nl-NL" dirty="0" smtClean="0"/>
              <a:t> </a:t>
            </a:r>
            <a:r>
              <a:rPr lang="nl-NL" dirty="0" err="1" smtClean="0"/>
              <a:t>clinicians</a:t>
            </a:r>
            <a:r>
              <a:rPr lang="nl-NL" dirty="0" smtClean="0"/>
              <a:t>, and </a:t>
            </a:r>
            <a:r>
              <a:rPr lang="nl-NL" dirty="0" err="1" smtClean="0"/>
              <a:t>commissioners</a:t>
            </a:r>
            <a:r>
              <a:rPr lang="nl-NL" dirty="0" smtClean="0"/>
              <a:t>.</a:t>
            </a:r>
          </a:p>
          <a:p>
            <a:r>
              <a:rPr lang="nl-NL" dirty="0" smtClean="0"/>
              <a:t>To shift </a:t>
            </a:r>
            <a:r>
              <a:rPr lang="nl-NL" dirty="0" err="1" smtClean="0"/>
              <a:t>publics</a:t>
            </a:r>
            <a:r>
              <a:rPr lang="nl-NL" dirty="0" smtClean="0"/>
              <a:t> attitudes </a:t>
            </a:r>
            <a:r>
              <a:rPr lang="nl-NL" dirty="0" err="1" smtClean="0"/>
              <a:t>requires</a:t>
            </a:r>
            <a:r>
              <a:rPr lang="nl-NL" dirty="0" smtClean="0"/>
              <a:t> a </a:t>
            </a:r>
            <a:r>
              <a:rPr lang="nl-NL" dirty="0" err="1" smtClean="0"/>
              <a:t>social</a:t>
            </a:r>
            <a:r>
              <a:rPr lang="nl-NL" dirty="0" smtClean="0"/>
              <a:t> </a:t>
            </a:r>
            <a:r>
              <a:rPr lang="nl-NL" dirty="0" err="1" smtClean="0"/>
              <a:t>movement</a:t>
            </a:r>
            <a:r>
              <a:rPr lang="nl-NL" dirty="0" smtClean="0"/>
              <a:t>.</a:t>
            </a:r>
          </a:p>
          <a:p>
            <a:r>
              <a:rPr lang="nl-NL" dirty="0" err="1" smtClean="0"/>
              <a:t>YoungMinds</a:t>
            </a:r>
            <a:r>
              <a:rPr lang="nl-NL" dirty="0" smtClean="0"/>
              <a:t> </a:t>
            </a:r>
            <a:r>
              <a:rPr lang="nl-NL" dirty="0" err="1" smtClean="0"/>
              <a:t>prioritised</a:t>
            </a:r>
            <a:r>
              <a:rPr lang="nl-NL" dirty="0" smtClean="0"/>
              <a:t> </a:t>
            </a:r>
            <a:r>
              <a:rPr lang="nl-NL" dirty="0" err="1" smtClean="0"/>
              <a:t>combating</a:t>
            </a:r>
            <a:r>
              <a:rPr lang="nl-NL" dirty="0" smtClean="0"/>
              <a:t> s</a:t>
            </a:r>
            <a:r>
              <a:rPr lang="en-US" dirty="0" err="1" smtClean="0"/>
              <a:t>tigma</a:t>
            </a:r>
            <a:r>
              <a:rPr lang="en-US" dirty="0" smtClean="0"/>
              <a:t> in their Children and young People’s Manifesto (2010). </a:t>
            </a:r>
          </a:p>
          <a:p>
            <a:r>
              <a:rPr lang="en-US" dirty="0" smtClean="0"/>
              <a:t>Comic relief and the Big Lottery funded a major anti-stigma campaign (2010),</a:t>
            </a:r>
          </a:p>
          <a:p>
            <a:r>
              <a:rPr lang="en-US" dirty="0" smtClean="0"/>
              <a:t>Time to Change, led by Mind and rethink and evaluated by the Institute of Psychiatry. Work together with </a:t>
            </a:r>
            <a:r>
              <a:rPr lang="en-US" dirty="0" err="1" smtClean="0"/>
              <a:t>DoH</a:t>
            </a:r>
            <a:r>
              <a:rPr lang="en-US" dirty="0" smtClean="0"/>
              <a:t> to share outcomes on attitude change in public concerning stigma.</a:t>
            </a:r>
            <a:endParaRPr lang="nl-NL" dirty="0" smtClean="0"/>
          </a:p>
          <a:p>
            <a:r>
              <a:rPr lang="en-US" dirty="0" smtClean="0"/>
              <a:t>A number of mental health trusts undertook local anti-stigma </a:t>
            </a:r>
            <a:r>
              <a:rPr lang="nl-NL" dirty="0" smtClean="0"/>
              <a:t>and </a:t>
            </a:r>
            <a:r>
              <a:rPr lang="nl-NL" dirty="0" err="1" smtClean="0"/>
              <a:t>discrimination</a:t>
            </a:r>
            <a:r>
              <a:rPr lang="nl-NL" dirty="0" smtClean="0"/>
              <a:t> </a:t>
            </a:r>
            <a:r>
              <a:rPr lang="nl-NL" dirty="0" err="1" smtClean="0"/>
              <a:t>activities</a:t>
            </a:r>
            <a:r>
              <a:rPr lang="nl-NL" dirty="0" smtClean="0"/>
              <a:t> (2010), </a:t>
            </a:r>
            <a:r>
              <a:rPr lang="en-US" dirty="0" smtClean="0"/>
              <a:t>benefit encouraging service user involvement, aids their </a:t>
            </a:r>
            <a:r>
              <a:rPr lang="nl-NL" dirty="0" err="1" smtClean="0"/>
              <a:t>recovery</a:t>
            </a:r>
            <a:endParaRPr lang="nl-NL"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3989040"/>
          </a:xfrm>
        </p:spPr>
        <p:txBody>
          <a:bodyPr>
            <a:normAutofit/>
          </a:bodyPr>
          <a:lstStyle/>
          <a:p>
            <a:pPr marL="457200" indent="-457200">
              <a:buFont typeface="+mj-lt"/>
              <a:buAutoNum type="arabicPeriod" startAt="5"/>
            </a:pPr>
            <a:r>
              <a:rPr lang="en-GB" dirty="0" smtClean="0"/>
              <a:t>Involve communities, families and consumers</a:t>
            </a:r>
          </a:p>
          <a:p>
            <a:pPr lvl="1"/>
            <a:r>
              <a:rPr lang="en-US" dirty="0" smtClean="0"/>
              <a:t>In the development and decision- making of policies, </a:t>
            </a:r>
            <a:r>
              <a:rPr lang="en-US" dirty="0" err="1" smtClean="0"/>
              <a:t>programmes</a:t>
            </a:r>
            <a:r>
              <a:rPr lang="en-US" dirty="0" smtClean="0"/>
              <a:t> and services</a:t>
            </a:r>
          </a:p>
          <a:p>
            <a:pPr lvl="1"/>
            <a:r>
              <a:rPr lang="nl-NL" dirty="0" smtClean="0"/>
              <a:t>Leeds to services </a:t>
            </a:r>
            <a:r>
              <a:rPr lang="nl-NL" dirty="0" err="1" smtClean="0"/>
              <a:t>being</a:t>
            </a:r>
            <a:r>
              <a:rPr lang="nl-NL" dirty="0" smtClean="0"/>
              <a:t> </a:t>
            </a:r>
            <a:r>
              <a:rPr lang="en-US" dirty="0" smtClean="0"/>
              <a:t>better tailored to people’s needs and better used</a:t>
            </a:r>
          </a:p>
          <a:p>
            <a:pPr lvl="1"/>
            <a:r>
              <a:rPr lang="nl-NL" dirty="0" err="1" smtClean="0"/>
              <a:t>Interventions</a:t>
            </a:r>
            <a:r>
              <a:rPr lang="nl-NL" dirty="0" smtClean="0"/>
              <a:t> </a:t>
            </a:r>
            <a:r>
              <a:rPr lang="nl-NL" dirty="0" err="1" smtClean="0"/>
              <a:t>should</a:t>
            </a:r>
            <a:r>
              <a:rPr lang="nl-NL" dirty="0" smtClean="0"/>
              <a:t> </a:t>
            </a:r>
            <a:r>
              <a:rPr lang="nl-NL" dirty="0" err="1" smtClean="0"/>
              <a:t>take</a:t>
            </a:r>
            <a:r>
              <a:rPr lang="nl-NL" dirty="0" smtClean="0"/>
              <a:t> </a:t>
            </a:r>
            <a:r>
              <a:rPr lang="en-US" dirty="0" smtClean="0"/>
              <a:t>account of age, sex, culture and social conditions, to meet the needs of people with mental disorders and their families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fontScale="90000"/>
          </a:bodyPr>
          <a:lstStyle/>
          <a:p>
            <a:r>
              <a:rPr lang="en-GB" dirty="0" smtClean="0"/>
              <a:t>Management of Mental Health Services</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Actions</a:t>
            </a:r>
            <a:r>
              <a:rPr lang="nl-NL" dirty="0" smtClean="0"/>
              <a:t> UK</a:t>
            </a:r>
            <a:endParaRPr lang="nl-NL" dirty="0"/>
          </a:p>
        </p:txBody>
      </p:sp>
      <p:sp>
        <p:nvSpPr>
          <p:cNvPr id="3" name="Tijdelijke aanduiding voor inhoud 2"/>
          <p:cNvSpPr>
            <a:spLocks noGrp="1"/>
          </p:cNvSpPr>
          <p:nvPr>
            <p:ph idx="1"/>
          </p:nvPr>
        </p:nvSpPr>
        <p:spPr/>
        <p:txBody>
          <a:bodyPr>
            <a:normAutofit/>
          </a:bodyPr>
          <a:lstStyle/>
          <a:p>
            <a:r>
              <a:rPr lang="nl-NL" dirty="0" err="1" smtClean="0"/>
              <a:t>DoH</a:t>
            </a:r>
            <a:r>
              <a:rPr lang="nl-NL" dirty="0" smtClean="0"/>
              <a:t> </a:t>
            </a:r>
            <a:r>
              <a:rPr lang="nl-NL" dirty="0" err="1" smtClean="0"/>
              <a:t>agreed</a:t>
            </a:r>
            <a:r>
              <a:rPr lang="nl-NL" dirty="0" smtClean="0"/>
              <a:t> </a:t>
            </a:r>
            <a:r>
              <a:rPr lang="nl-NL" dirty="0" err="1" smtClean="0"/>
              <a:t>with</a:t>
            </a:r>
            <a:r>
              <a:rPr lang="nl-NL" dirty="0" smtClean="0"/>
              <a:t> partner </a:t>
            </a:r>
            <a:r>
              <a:rPr lang="nl-NL" dirty="0" err="1" smtClean="0"/>
              <a:t>organisations</a:t>
            </a:r>
            <a:r>
              <a:rPr lang="nl-NL" dirty="0" smtClean="0"/>
              <a:t> </a:t>
            </a:r>
            <a:r>
              <a:rPr lang="en-US" dirty="0" smtClean="0"/>
              <a:t>to work with the whole family, using </a:t>
            </a:r>
            <a:r>
              <a:rPr lang="nl-NL" dirty="0" err="1" smtClean="0"/>
              <a:t>whole-family</a:t>
            </a:r>
            <a:r>
              <a:rPr lang="nl-NL" dirty="0" smtClean="0"/>
              <a:t> </a:t>
            </a:r>
            <a:r>
              <a:rPr lang="nl-NL" dirty="0" err="1" smtClean="0"/>
              <a:t>assessment</a:t>
            </a:r>
            <a:r>
              <a:rPr lang="nl-NL" dirty="0" smtClean="0"/>
              <a:t> and support</a:t>
            </a:r>
          </a:p>
          <a:p>
            <a:pPr>
              <a:buNone/>
            </a:pPr>
            <a:r>
              <a:rPr lang="nl-NL" dirty="0" smtClean="0"/>
              <a:t>  plans </a:t>
            </a:r>
            <a:r>
              <a:rPr lang="nl-NL" dirty="0" err="1" smtClean="0"/>
              <a:t>where</a:t>
            </a:r>
            <a:r>
              <a:rPr lang="nl-NL" dirty="0" smtClean="0"/>
              <a:t> </a:t>
            </a:r>
            <a:r>
              <a:rPr lang="nl-NL" dirty="0" err="1" smtClean="0"/>
              <a:t>appropriate</a:t>
            </a:r>
            <a:r>
              <a:rPr lang="nl-NL" dirty="0" smtClean="0"/>
              <a:t>.</a:t>
            </a:r>
          </a:p>
          <a:p>
            <a:r>
              <a:rPr lang="en-US" dirty="0" smtClean="0"/>
              <a:t>Putting individuals at the heart of services is a key driver of the Government’s </a:t>
            </a:r>
            <a:r>
              <a:rPr lang="en-US" i="1" dirty="0" smtClean="0"/>
              <a:t>Equity and Excellence: Liberating the NHS </a:t>
            </a:r>
            <a:r>
              <a:rPr lang="en-US" dirty="0" smtClean="0"/>
              <a:t>Reforms(2010). As far as possible, people control and manage their own support to their needs and aspirations. People feel respected, equal partners, available choices who to contact when in need.</a:t>
            </a:r>
            <a:endParaRPr lang="nl-NL"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3989040"/>
          </a:xfrm>
        </p:spPr>
        <p:txBody>
          <a:bodyPr>
            <a:normAutofit/>
          </a:bodyPr>
          <a:lstStyle/>
          <a:p>
            <a:pPr marL="457200" indent="-457200">
              <a:buFont typeface="+mj-lt"/>
              <a:buAutoNum type="arabicPeriod" startAt="6"/>
            </a:pPr>
            <a:r>
              <a:rPr lang="en-GB" dirty="0" smtClean="0"/>
              <a:t>Establish national policies, programmes and legislation</a:t>
            </a:r>
          </a:p>
          <a:p>
            <a:pPr lvl="1"/>
            <a:r>
              <a:rPr lang="en-US" dirty="0" smtClean="0"/>
              <a:t>Are necessary steps for significant and </a:t>
            </a:r>
            <a:r>
              <a:rPr lang="nl-NL" dirty="0" err="1" smtClean="0"/>
              <a:t>sustained</a:t>
            </a:r>
            <a:r>
              <a:rPr lang="nl-NL" dirty="0" smtClean="0"/>
              <a:t> </a:t>
            </a:r>
            <a:r>
              <a:rPr lang="nl-NL" dirty="0" err="1" smtClean="0"/>
              <a:t>action</a:t>
            </a:r>
            <a:r>
              <a:rPr lang="nl-NL" dirty="0" smtClean="0"/>
              <a:t>.</a:t>
            </a:r>
          </a:p>
          <a:p>
            <a:pPr lvl="1"/>
            <a:r>
              <a:rPr lang="nl-NL" dirty="0" err="1" smtClean="0"/>
              <a:t>Should</a:t>
            </a:r>
            <a:r>
              <a:rPr lang="nl-NL" dirty="0" smtClean="0"/>
              <a:t> </a:t>
            </a:r>
            <a:r>
              <a:rPr lang="nl-NL" dirty="0" err="1" smtClean="0"/>
              <a:t>be</a:t>
            </a:r>
            <a:r>
              <a:rPr lang="nl-NL" dirty="0" smtClean="0"/>
              <a:t> </a:t>
            </a:r>
            <a:r>
              <a:rPr lang="nl-NL" dirty="0" err="1" smtClean="0"/>
              <a:t>based</a:t>
            </a:r>
            <a:r>
              <a:rPr lang="nl-NL" dirty="0" smtClean="0"/>
              <a:t> </a:t>
            </a:r>
            <a:r>
              <a:rPr lang="nl-NL" dirty="0" err="1" smtClean="0"/>
              <a:t>on</a:t>
            </a:r>
            <a:r>
              <a:rPr lang="nl-NL" dirty="0" smtClean="0"/>
              <a:t>; </a:t>
            </a:r>
            <a:r>
              <a:rPr lang="en-US" dirty="0" smtClean="0"/>
              <a:t>current knowledge and human rights considerations.</a:t>
            </a:r>
          </a:p>
          <a:p>
            <a:pPr lvl="1"/>
            <a:r>
              <a:rPr lang="en-US" dirty="0" smtClean="0"/>
              <a:t>Mental health reforms should be part of the larger health system reforms</a:t>
            </a:r>
          </a:p>
          <a:p>
            <a:pPr lvl="1"/>
            <a:endParaRPr lang="en-US" dirty="0" smtClean="0"/>
          </a:p>
          <a:p>
            <a:r>
              <a:rPr lang="en-US" dirty="0" smtClean="0"/>
              <a:t>Requires</a:t>
            </a:r>
          </a:p>
          <a:p>
            <a:pPr lvl="1"/>
            <a:r>
              <a:rPr lang="en-US" dirty="0" smtClean="0"/>
              <a:t>Country to increase their budgets for mental health </a:t>
            </a:r>
            <a:r>
              <a:rPr lang="en-US" dirty="0" err="1" smtClean="0"/>
              <a:t>programmes</a:t>
            </a:r>
            <a:r>
              <a:rPr lang="en-US" dirty="0" smtClean="0"/>
              <a:t> </a:t>
            </a:r>
            <a:r>
              <a:rPr lang="nl-NL" dirty="0" err="1" smtClean="0"/>
              <a:t>from</a:t>
            </a:r>
            <a:r>
              <a:rPr lang="nl-NL" dirty="0" smtClean="0"/>
              <a:t> </a:t>
            </a:r>
            <a:r>
              <a:rPr lang="nl-NL" dirty="0" err="1" smtClean="0"/>
              <a:t>existing</a:t>
            </a:r>
            <a:r>
              <a:rPr lang="nl-NL" dirty="0" smtClean="0"/>
              <a:t> low </a:t>
            </a:r>
            <a:r>
              <a:rPr lang="nl-NL" dirty="0" err="1" smtClean="0"/>
              <a:t>levels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fontScale="90000"/>
          </a:bodyPr>
          <a:lstStyle/>
          <a:p>
            <a:r>
              <a:rPr lang="en-GB" dirty="0" smtClean="0"/>
              <a:t>Management of Mental Health Services</a:t>
            </a:r>
            <a:endParaRPr lang="en-GB" dirty="0"/>
          </a:p>
        </p:txBody>
      </p:sp>
    </p:spTree>
    <p:extLst>
      <p:ext uri="{BB962C8B-B14F-4D97-AF65-F5344CB8AC3E}">
        <p14:creationId xmlns:p14="http://schemas.microsoft.com/office/powerpoint/2010/main" val="23139916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Actions</a:t>
            </a:r>
            <a:r>
              <a:rPr lang="nl-NL" dirty="0" smtClean="0"/>
              <a:t> UK</a:t>
            </a:r>
            <a:endParaRPr lang="nl-NL" dirty="0"/>
          </a:p>
        </p:txBody>
      </p:sp>
      <p:sp>
        <p:nvSpPr>
          <p:cNvPr id="3" name="Tijdelijke aanduiding voor inhoud 2"/>
          <p:cNvSpPr>
            <a:spLocks noGrp="1"/>
          </p:cNvSpPr>
          <p:nvPr>
            <p:ph idx="1"/>
          </p:nvPr>
        </p:nvSpPr>
        <p:spPr/>
        <p:txBody>
          <a:bodyPr>
            <a:normAutofit/>
          </a:bodyPr>
          <a:lstStyle/>
          <a:p>
            <a:r>
              <a:rPr lang="en-US" dirty="0" smtClean="0"/>
              <a:t>Care and support for people treated under the Mental Health Act (2007) is important. In 2009/10 there was an increase in detentions under the Mental Health Act. </a:t>
            </a:r>
          </a:p>
          <a:p>
            <a:r>
              <a:rPr lang="en-US" dirty="0" smtClean="0"/>
              <a:t>The early use of community treatment orders was also much greater than predicted. The Government ensured the use of detention and community treatment orders would be kept properly under review, so that action could be taken if necessary to change the law</a:t>
            </a:r>
            <a:endParaRPr lang="nl-NL"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4248472"/>
          </a:xfrm>
        </p:spPr>
        <p:txBody>
          <a:bodyPr>
            <a:normAutofit/>
          </a:bodyPr>
          <a:lstStyle/>
          <a:p>
            <a:pPr marL="457200" indent="-457200">
              <a:buFont typeface="+mj-lt"/>
              <a:buAutoNum type="arabicPeriod" startAt="7"/>
            </a:pPr>
            <a:r>
              <a:rPr lang="en-GB" dirty="0" smtClean="0"/>
              <a:t>Link with other sectors</a:t>
            </a:r>
          </a:p>
          <a:p>
            <a:pPr lvl="1"/>
            <a:r>
              <a:rPr lang="en-US" dirty="0" smtClean="0"/>
              <a:t>Sectors other than health, such as education, </a:t>
            </a:r>
            <a:r>
              <a:rPr lang="en-US" dirty="0" err="1" smtClean="0"/>
              <a:t>labour</a:t>
            </a:r>
            <a:r>
              <a:rPr lang="en-US" dirty="0" smtClean="0"/>
              <a:t>, welfare, and law, and nongovernmental organizations should be involved in improving the mental health of communities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fontScale="90000"/>
          </a:bodyPr>
          <a:lstStyle/>
          <a:p>
            <a:r>
              <a:rPr lang="en-GB" dirty="0" smtClean="0"/>
              <a:t>Management of Mental Health Services</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Actions</a:t>
            </a:r>
            <a:r>
              <a:rPr lang="nl-NL" dirty="0" smtClean="0"/>
              <a:t> UK</a:t>
            </a:r>
            <a:endParaRPr lang="nl-NL" dirty="0"/>
          </a:p>
        </p:txBody>
      </p:sp>
      <p:sp>
        <p:nvSpPr>
          <p:cNvPr id="3" name="Tijdelijke aanduiding voor inhoud 2"/>
          <p:cNvSpPr>
            <a:spLocks noGrp="1"/>
          </p:cNvSpPr>
          <p:nvPr>
            <p:ph idx="1"/>
          </p:nvPr>
        </p:nvSpPr>
        <p:spPr/>
        <p:txBody>
          <a:bodyPr>
            <a:normAutofit lnSpcReduction="10000"/>
          </a:bodyPr>
          <a:lstStyle/>
          <a:p>
            <a:r>
              <a:rPr lang="nl-NL" dirty="0" smtClean="0"/>
              <a:t>The </a:t>
            </a:r>
            <a:r>
              <a:rPr lang="nl-NL" dirty="0" err="1" smtClean="0"/>
              <a:t>Department</a:t>
            </a:r>
            <a:r>
              <a:rPr lang="nl-NL" dirty="0" smtClean="0"/>
              <a:t> of Health </a:t>
            </a:r>
            <a:r>
              <a:rPr lang="en-US" dirty="0" smtClean="0"/>
              <a:t>is also working with the Department for Business, Innovation and Skills on a</a:t>
            </a:r>
          </a:p>
          <a:p>
            <a:pPr>
              <a:buNone/>
            </a:pPr>
            <a:r>
              <a:rPr lang="en-US" dirty="0" smtClean="0"/>
              <a:t>  project to better understand some of the effective ways of communicating the key messages about mental wellbeing to </a:t>
            </a:r>
            <a:r>
              <a:rPr lang="nl-NL" dirty="0" smtClean="0"/>
              <a:t>the public. </a:t>
            </a:r>
          </a:p>
          <a:p>
            <a:r>
              <a:rPr lang="nl-NL" dirty="0" smtClean="0"/>
              <a:t>Project building </a:t>
            </a:r>
            <a:r>
              <a:rPr lang="nl-NL" dirty="0" err="1" smtClean="0"/>
              <a:t>stronger</a:t>
            </a:r>
            <a:r>
              <a:rPr lang="nl-NL" dirty="0" smtClean="0"/>
              <a:t> </a:t>
            </a:r>
            <a:r>
              <a:rPr lang="nl-NL" dirty="0" err="1" smtClean="0"/>
              <a:t>communities</a:t>
            </a:r>
            <a:r>
              <a:rPr lang="nl-NL" dirty="0" smtClean="0"/>
              <a:t> </a:t>
            </a:r>
            <a:r>
              <a:rPr lang="nl-NL" dirty="0" err="1" smtClean="0"/>
              <a:t>developed</a:t>
            </a:r>
            <a:r>
              <a:rPr lang="nl-NL" dirty="0" smtClean="0"/>
              <a:t> </a:t>
            </a:r>
            <a:r>
              <a:rPr lang="nl-NL" dirty="0" err="1" smtClean="0"/>
              <a:t>by</a:t>
            </a:r>
            <a:r>
              <a:rPr lang="nl-NL" dirty="0" smtClean="0"/>
              <a:t> </a:t>
            </a:r>
            <a:r>
              <a:rPr lang="nl-NL" dirty="0" err="1" smtClean="0"/>
              <a:t>councils</a:t>
            </a:r>
            <a:r>
              <a:rPr lang="nl-NL" dirty="0" smtClean="0"/>
              <a:t> </a:t>
            </a:r>
            <a:r>
              <a:rPr lang="en-US" dirty="0" smtClean="0"/>
              <a:t>with their public sector and community </a:t>
            </a:r>
            <a:r>
              <a:rPr lang="nl-NL" dirty="0" smtClean="0"/>
              <a:t>partners</a:t>
            </a:r>
          </a:p>
          <a:p>
            <a:r>
              <a:rPr lang="en-US" dirty="0" smtClean="0"/>
              <a:t>The Big Society Bank project (2011) to create an environment in which innovative approaches to social investment and social  enterprise will flourish by </a:t>
            </a:r>
            <a:r>
              <a:rPr lang="nl-NL" dirty="0" err="1" smtClean="0"/>
              <a:t>working</a:t>
            </a:r>
            <a:r>
              <a:rPr lang="nl-NL" dirty="0" smtClean="0"/>
              <a:t> </a:t>
            </a:r>
            <a:r>
              <a:rPr lang="nl-NL" dirty="0" err="1" smtClean="0"/>
              <a:t>with</a:t>
            </a:r>
            <a:r>
              <a:rPr lang="nl-NL" dirty="0" smtClean="0"/>
              <a:t> </a:t>
            </a:r>
            <a:r>
              <a:rPr lang="nl-NL" dirty="0" err="1" smtClean="0"/>
              <a:t>intermediary</a:t>
            </a:r>
            <a:r>
              <a:rPr lang="nl-NL" dirty="0" smtClean="0"/>
              <a:t>  </a:t>
            </a:r>
            <a:r>
              <a:rPr lang="nl-NL" dirty="0" err="1" smtClean="0"/>
              <a:t>organisations</a:t>
            </a:r>
            <a:r>
              <a:rPr lang="nl-NL" dirty="0" smtClean="0"/>
              <a:t> </a:t>
            </a:r>
            <a:r>
              <a:rPr lang="en-US" dirty="0" smtClean="0"/>
              <a:t>to increase access to finance for charities, social enterprises and other civil society </a:t>
            </a:r>
            <a:r>
              <a:rPr lang="nl-NL" dirty="0" err="1" smtClean="0"/>
              <a:t>organisations</a:t>
            </a:r>
            <a:r>
              <a:rPr lang="nl-NL" dirty="0" smtClean="0"/>
              <a:t>.</a:t>
            </a:r>
            <a:endParaRPr lang="nl-NL"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4248472"/>
          </a:xfrm>
        </p:spPr>
        <p:txBody>
          <a:bodyPr>
            <a:normAutofit fontScale="92500" lnSpcReduction="20000"/>
          </a:bodyPr>
          <a:lstStyle/>
          <a:p>
            <a:pPr marL="514350" indent="-514350">
              <a:buFont typeface="+mj-lt"/>
              <a:buAutoNum type="arabicPeriod" startAt="8"/>
            </a:pPr>
            <a:r>
              <a:rPr lang="en-GB" sz="2800" dirty="0" smtClean="0"/>
              <a:t>Monitor community mental health</a:t>
            </a:r>
          </a:p>
          <a:p>
            <a:pPr lvl="1"/>
            <a:r>
              <a:rPr lang="nl-NL" dirty="0" err="1" smtClean="0"/>
              <a:t>Helps</a:t>
            </a:r>
            <a:r>
              <a:rPr lang="nl-NL" dirty="0" smtClean="0"/>
              <a:t> </a:t>
            </a:r>
            <a:r>
              <a:rPr lang="en-US" dirty="0" smtClean="0"/>
              <a:t>to determine trends and to detect mental health changes resulting from external events (e.g. disasters (Grenfell)</a:t>
            </a:r>
          </a:p>
          <a:p>
            <a:pPr lvl="1"/>
            <a:r>
              <a:rPr lang="en-US" dirty="0" smtClean="0"/>
              <a:t>Necessary to assess the effectiveness of mental health prevention and treatment </a:t>
            </a:r>
            <a:r>
              <a:rPr lang="en-US" dirty="0" err="1" smtClean="0"/>
              <a:t>programmes</a:t>
            </a:r>
            <a:endParaRPr lang="en-US" dirty="0" smtClean="0"/>
          </a:p>
          <a:p>
            <a:pPr lvl="1"/>
            <a:r>
              <a:rPr lang="en-US" dirty="0" smtClean="0"/>
              <a:t>To strengthen arguments for the provision of </a:t>
            </a:r>
            <a:r>
              <a:rPr lang="nl-NL" dirty="0" smtClean="0"/>
              <a:t>more resources</a:t>
            </a:r>
            <a:endParaRPr lang="en-GB" dirty="0" smtClean="0"/>
          </a:p>
          <a:p>
            <a:endParaRPr lang="nl-NL" dirty="0" smtClean="0"/>
          </a:p>
          <a:p>
            <a:endParaRPr lang="nl-NL" dirty="0" smtClean="0"/>
          </a:p>
          <a:p>
            <a:r>
              <a:rPr lang="nl-NL" dirty="0" err="1" smtClean="0"/>
              <a:t>Requires</a:t>
            </a:r>
            <a:endParaRPr lang="nl-NL" dirty="0" smtClean="0"/>
          </a:p>
          <a:p>
            <a:pPr lvl="1"/>
            <a:r>
              <a:rPr lang="nl-NL" dirty="0" err="1" smtClean="0"/>
              <a:t>Including</a:t>
            </a:r>
            <a:r>
              <a:rPr lang="nl-NL" dirty="0" smtClean="0"/>
              <a:t> mental </a:t>
            </a:r>
            <a:r>
              <a:rPr lang="nl-NL" dirty="0" err="1" smtClean="0"/>
              <a:t>health</a:t>
            </a:r>
            <a:r>
              <a:rPr lang="nl-NL" dirty="0" smtClean="0"/>
              <a:t> </a:t>
            </a:r>
            <a:r>
              <a:rPr lang="en-US" dirty="0" smtClean="0"/>
              <a:t>indicators in health information and reporting systems</a:t>
            </a:r>
          </a:p>
          <a:p>
            <a:pPr lvl="1"/>
            <a:r>
              <a:rPr lang="nl-NL" dirty="0" smtClean="0"/>
              <a:t>Indices </a:t>
            </a:r>
            <a:r>
              <a:rPr lang="nl-NL" dirty="0" err="1" smtClean="0"/>
              <a:t>should</a:t>
            </a:r>
            <a:r>
              <a:rPr lang="nl-NL" dirty="0" smtClean="0"/>
              <a:t> </a:t>
            </a:r>
            <a:r>
              <a:rPr lang="nl-NL" dirty="0" err="1" smtClean="0"/>
              <a:t>include</a:t>
            </a:r>
            <a:r>
              <a:rPr lang="nl-NL" dirty="0" smtClean="0"/>
              <a:t> </a:t>
            </a:r>
            <a:r>
              <a:rPr lang="en-US" dirty="0" smtClean="0"/>
              <a:t>the numbers of individuals with mental disorders and the quality of care, more general measures of the mental health of communities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itle 1"/>
          <p:cNvSpPr txBox="1">
            <a:spLocks/>
          </p:cNvSpPr>
          <p:nvPr/>
        </p:nvSpPr>
        <p:spPr>
          <a:xfrm>
            <a:off x="609600" y="685800"/>
            <a:ext cx="8229600" cy="654968"/>
          </a:xfrm>
          <a:prstGeom prst="rect">
            <a:avLst/>
          </a:prstGeom>
        </p:spPr>
        <p:txBody>
          <a:bodyPr vert="horz" lIns="91440" tIns="45720" rIns="91440" bIns="45720" rtlCol="0" anchor="ctr">
            <a:normAutofit fontScale="9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000" b="0" i="0" u="none" strike="noStrike" kern="1200" cap="none" spc="-100" normalizeH="0" baseline="0" noProof="0" dirty="0" smtClean="0">
                <a:ln>
                  <a:noFill/>
                </a:ln>
                <a:solidFill>
                  <a:schemeClr val="tx2"/>
                </a:solidFill>
                <a:effectLst/>
                <a:uLnTx/>
                <a:uFillTx/>
                <a:latin typeface="+mj-lt"/>
                <a:ea typeface="+mj-ea"/>
                <a:cs typeface="+mj-cs"/>
              </a:rPr>
              <a:t>Management of Mental Health Services</a:t>
            </a:r>
            <a:endParaRPr kumimoji="0" lang="en-GB" sz="4000" b="0" i="0" u="none" strike="noStrike" kern="1200" cap="none" spc="-100" normalizeH="0" baseline="0" noProof="0" dirty="0">
              <a:ln>
                <a:noFill/>
              </a:ln>
              <a:solidFill>
                <a:schemeClr val="tx2"/>
              </a:solidFill>
              <a:effectLst/>
              <a:uLnTx/>
              <a:uFillTx/>
              <a:latin typeface="+mj-lt"/>
              <a:ea typeface="+mj-ea"/>
              <a:cs typeface="+mj-cs"/>
            </a:endParaRPr>
          </a:p>
        </p:txBody>
      </p:sp>
    </p:spTree>
    <p:extLst>
      <p:ext uri="{BB962C8B-B14F-4D97-AF65-F5344CB8AC3E}">
        <p14:creationId xmlns:p14="http://schemas.microsoft.com/office/powerpoint/2010/main" val="39160194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Actions</a:t>
            </a:r>
            <a:r>
              <a:rPr lang="nl-NL" dirty="0" smtClean="0"/>
              <a:t> UK</a:t>
            </a:r>
            <a:endParaRPr lang="nl-NL" dirty="0"/>
          </a:p>
        </p:txBody>
      </p:sp>
      <p:sp>
        <p:nvSpPr>
          <p:cNvPr id="3" name="Tijdelijke aanduiding voor inhoud 2"/>
          <p:cNvSpPr>
            <a:spLocks noGrp="1"/>
          </p:cNvSpPr>
          <p:nvPr>
            <p:ph idx="1"/>
          </p:nvPr>
        </p:nvSpPr>
        <p:spPr/>
        <p:txBody>
          <a:bodyPr>
            <a:normAutofit lnSpcReduction="10000"/>
          </a:bodyPr>
          <a:lstStyle/>
          <a:p>
            <a:r>
              <a:rPr lang="nl-NL" dirty="0" err="1" smtClean="0"/>
              <a:t>DoH</a:t>
            </a:r>
            <a:r>
              <a:rPr lang="nl-NL" dirty="0" smtClean="0"/>
              <a:t> to monitor </a:t>
            </a:r>
            <a:r>
              <a:rPr lang="nl-NL" dirty="0" err="1" smtClean="0"/>
              <a:t>improvements</a:t>
            </a:r>
            <a:r>
              <a:rPr lang="nl-NL" dirty="0" smtClean="0"/>
              <a:t> in </a:t>
            </a:r>
            <a:r>
              <a:rPr lang="en-US" dirty="0" smtClean="0"/>
              <a:t>mental health outcomes and tackling the determinants of mental ill health</a:t>
            </a:r>
          </a:p>
          <a:p>
            <a:endParaRPr lang="en-US" dirty="0" smtClean="0"/>
          </a:p>
          <a:p>
            <a:r>
              <a:rPr lang="en-US" dirty="0" smtClean="0"/>
              <a:t>The Office for National Statistics (ONS) is consulting on national measures of </a:t>
            </a:r>
            <a:r>
              <a:rPr lang="nl-NL" dirty="0" err="1" smtClean="0"/>
              <a:t>wellbeing</a:t>
            </a:r>
            <a:r>
              <a:rPr lang="nl-NL" dirty="0" smtClean="0"/>
              <a:t>.</a:t>
            </a:r>
          </a:p>
          <a:p>
            <a:r>
              <a:rPr lang="en-US" dirty="0" smtClean="0"/>
              <a:t>Measuring adult mental wellbeing with the Warwick-</a:t>
            </a:r>
          </a:p>
          <a:p>
            <a:pPr>
              <a:buNone/>
            </a:pPr>
            <a:r>
              <a:rPr lang="nl-NL" dirty="0" smtClean="0"/>
              <a:t>  </a:t>
            </a:r>
            <a:r>
              <a:rPr lang="nl-NL" dirty="0" err="1" smtClean="0"/>
              <a:t>Edinburgh</a:t>
            </a:r>
            <a:r>
              <a:rPr lang="nl-NL" dirty="0" smtClean="0"/>
              <a:t> Mental </a:t>
            </a:r>
            <a:r>
              <a:rPr lang="nl-NL" dirty="0" err="1" smtClean="0"/>
              <a:t>Wellbeing</a:t>
            </a:r>
            <a:r>
              <a:rPr lang="nl-NL" dirty="0" smtClean="0"/>
              <a:t> </a:t>
            </a:r>
            <a:r>
              <a:rPr lang="nl-NL" dirty="0" err="1" smtClean="0"/>
              <a:t>Scale</a:t>
            </a:r>
            <a:r>
              <a:rPr lang="nl-NL" dirty="0" smtClean="0"/>
              <a:t>, in</a:t>
            </a:r>
            <a:r>
              <a:rPr lang="en-US" dirty="0" err="1" smtClean="0"/>
              <a:t>cluded</a:t>
            </a:r>
            <a:r>
              <a:rPr lang="en-US" dirty="0" smtClean="0"/>
              <a:t> in the Health</a:t>
            </a:r>
          </a:p>
          <a:p>
            <a:pPr>
              <a:buNone/>
            </a:pPr>
            <a:r>
              <a:rPr lang="nl-NL" dirty="0" smtClean="0"/>
              <a:t>  </a:t>
            </a:r>
            <a:r>
              <a:rPr lang="nl-NL" dirty="0" err="1" smtClean="0"/>
              <a:t>Survey</a:t>
            </a:r>
            <a:r>
              <a:rPr lang="nl-NL" dirty="0" smtClean="0"/>
              <a:t> </a:t>
            </a:r>
            <a:r>
              <a:rPr lang="nl-NL" dirty="0" err="1" smtClean="0"/>
              <a:t>for</a:t>
            </a:r>
            <a:r>
              <a:rPr lang="nl-NL" dirty="0" smtClean="0"/>
              <a:t> </a:t>
            </a:r>
            <a:r>
              <a:rPr lang="nl-NL" dirty="0" err="1" smtClean="0"/>
              <a:t>England</a:t>
            </a:r>
            <a:r>
              <a:rPr lang="nl-NL" dirty="0" smtClean="0"/>
              <a:t>.</a:t>
            </a:r>
          </a:p>
          <a:p>
            <a:r>
              <a:rPr lang="en-US" dirty="0" smtClean="0"/>
              <a:t>The Psychiatric Morbidity Surveys to be used to estimate the rates of mental health problems in adults and children</a:t>
            </a:r>
          </a:p>
          <a:p>
            <a:pPr>
              <a:buNone/>
            </a:pPr>
            <a:r>
              <a:rPr lang="nl-NL" dirty="0" smtClean="0"/>
              <a:t>  and </a:t>
            </a:r>
            <a:r>
              <a:rPr lang="nl-NL" dirty="0" err="1" smtClean="0"/>
              <a:t>changes</a:t>
            </a:r>
            <a:r>
              <a:rPr lang="nl-NL" dirty="0" smtClean="0"/>
              <a:t> over time.</a:t>
            </a:r>
          </a:p>
          <a:p>
            <a:r>
              <a:rPr lang="nl-NL" dirty="0" err="1" smtClean="0"/>
              <a:t>Question</a:t>
            </a:r>
            <a:r>
              <a:rPr lang="nl-NL" dirty="0" smtClean="0"/>
              <a:t> </a:t>
            </a:r>
            <a:r>
              <a:rPr lang="nl-NL" dirty="0" err="1" smtClean="0"/>
              <a:t>communities</a:t>
            </a:r>
            <a:r>
              <a:rPr lang="nl-NL" dirty="0" smtClean="0"/>
              <a:t> </a:t>
            </a:r>
            <a:r>
              <a:rPr lang="nl-NL" dirty="0" err="1" smtClean="0"/>
              <a:t>on</a:t>
            </a:r>
            <a:r>
              <a:rPr lang="nl-NL" dirty="0" smtClean="0"/>
              <a:t> </a:t>
            </a:r>
            <a:r>
              <a:rPr lang="nl-NL" dirty="0" err="1" smtClean="0"/>
              <a:t>self-reported</a:t>
            </a:r>
            <a:r>
              <a:rPr lang="nl-NL" dirty="0" smtClean="0"/>
              <a:t> </a:t>
            </a:r>
            <a:r>
              <a:rPr lang="nl-NL" dirty="0" err="1" smtClean="0"/>
              <a:t>wellbeing</a:t>
            </a:r>
            <a:r>
              <a:rPr lang="nl-NL" dirty="0" smtClean="0"/>
              <a:t>.</a:t>
            </a:r>
            <a:endParaRPr lang="en-US" dirty="0" smtClean="0"/>
          </a:p>
          <a:p>
            <a:endParaRPr lang="en-US" dirty="0" smtClean="0"/>
          </a:p>
          <a:p>
            <a:endParaRPr lang="en-US" dirty="0" smtClean="0"/>
          </a:p>
          <a:p>
            <a:endParaRPr lang="nl-NL"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0" indent="-457200">
              <a:buFont typeface="+mj-lt"/>
              <a:buAutoNum type="arabicPeriod" startAt="9"/>
            </a:pPr>
            <a:r>
              <a:rPr lang="en-GB" dirty="0" smtClean="0"/>
              <a:t>Support more research</a:t>
            </a:r>
          </a:p>
          <a:p>
            <a:pPr lvl="1"/>
            <a:r>
              <a:rPr lang="en-US" dirty="0" smtClean="0"/>
              <a:t>Biological and psychosocial aspects of mental health research is needed to increase the understanding of mental disorders and to develop more effective </a:t>
            </a:r>
            <a:r>
              <a:rPr lang="nl-NL" dirty="0" err="1" smtClean="0"/>
              <a:t>interventions</a:t>
            </a:r>
            <a:endParaRPr lang="en-GB" dirty="0"/>
          </a:p>
        </p:txBody>
      </p:sp>
      <p:sp>
        <p:nvSpPr>
          <p:cNvPr id="4" name="Title 1"/>
          <p:cNvSpPr txBox="1">
            <a:spLocks noGrp="1"/>
          </p:cNvSpPr>
          <p:nvPr>
            <p:ph type="title"/>
          </p:nvPr>
        </p:nvSpPr>
        <p:spPr>
          <a:prstGeom prst="rect">
            <a:avLst/>
          </a:prstGeom>
        </p:spPr>
        <p:txBody>
          <a:bodyPr vert="horz" lIns="91440" tIns="45720" rIns="91440" bIns="45720" rtlCol="0" anchor="ctr">
            <a:normAutofit fontScale="9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000" b="0" i="0" u="none" strike="noStrike" kern="1200" cap="none" spc="-100" normalizeH="0" baseline="0" noProof="0" dirty="0" smtClean="0">
                <a:ln>
                  <a:noFill/>
                </a:ln>
                <a:solidFill>
                  <a:schemeClr val="tx2"/>
                </a:solidFill>
                <a:effectLst/>
                <a:uLnTx/>
                <a:uFillTx/>
                <a:latin typeface="+mj-lt"/>
                <a:ea typeface="+mj-ea"/>
                <a:cs typeface="+mj-cs"/>
              </a:rPr>
              <a:t>Management of Mental Health Services</a:t>
            </a:r>
            <a:endParaRPr kumimoji="0" lang="en-GB" sz="4000" b="0" i="0" u="none" strike="noStrike" kern="1200" cap="none" spc="-100" normalizeH="0" baseline="0" noProof="0" dirty="0">
              <a:ln>
                <a:noFill/>
              </a:ln>
              <a:solidFill>
                <a:schemeClr val="tx2"/>
              </a:solidFill>
              <a:effectLst/>
              <a:uLnTx/>
              <a:uFillTx/>
              <a:latin typeface="+mj-lt"/>
              <a:ea typeface="+mj-ea"/>
              <a:cs typeface="+mj-cs"/>
            </a:endParaRPr>
          </a:p>
        </p:txBody>
      </p:sp>
    </p:spTree>
    <p:extLst>
      <p:ext uri="{BB962C8B-B14F-4D97-AF65-F5344CB8AC3E}">
        <p14:creationId xmlns:p14="http://schemas.microsoft.com/office/powerpoint/2010/main" val="3551709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Effectiveness management of Mental Health services</a:t>
            </a:r>
            <a:endParaRPr lang="en-GB" dirty="0"/>
          </a:p>
        </p:txBody>
      </p:sp>
      <p:sp>
        <p:nvSpPr>
          <p:cNvPr id="3" name="Content Placeholder 2"/>
          <p:cNvSpPr>
            <a:spLocks noGrp="1"/>
          </p:cNvSpPr>
          <p:nvPr>
            <p:ph idx="1"/>
          </p:nvPr>
        </p:nvSpPr>
        <p:spPr/>
        <p:txBody>
          <a:bodyPr/>
          <a:lstStyle/>
          <a:p>
            <a:pPr>
              <a:buNone/>
            </a:pPr>
            <a:r>
              <a:rPr lang="en-US" dirty="0" smtClean="0"/>
              <a:t>Interventions for the management of mental health disorders can be classified in three major categories: </a:t>
            </a:r>
          </a:p>
          <a:p>
            <a:r>
              <a:rPr lang="en-US" dirty="0" smtClean="0"/>
              <a:t>Prevention, </a:t>
            </a:r>
          </a:p>
          <a:p>
            <a:r>
              <a:rPr lang="en-US" dirty="0" smtClean="0"/>
              <a:t>Treatment </a:t>
            </a:r>
          </a:p>
          <a:p>
            <a:r>
              <a:rPr lang="en-US" dirty="0" smtClean="0"/>
              <a:t>Rehabilitation. </a:t>
            </a:r>
          </a:p>
          <a:p>
            <a:pPr>
              <a:buNone/>
            </a:pPr>
            <a:r>
              <a:rPr lang="en-US" dirty="0" smtClean="0"/>
              <a:t>These correspond with the concepts of primary, secondary and tertiary prevention (</a:t>
            </a:r>
            <a:r>
              <a:rPr lang="en-US" dirty="0" err="1" smtClean="0"/>
              <a:t>Leavell</a:t>
            </a:r>
            <a:r>
              <a:rPr lang="en-US" dirty="0" smtClean="0"/>
              <a:t> &amp; Clark </a:t>
            </a:r>
            <a:r>
              <a:rPr lang="nl-NL" dirty="0" smtClean="0"/>
              <a:t>1965).</a:t>
            </a:r>
            <a:endParaRPr lang="en-GB" dirty="0"/>
          </a:p>
        </p:txBody>
      </p:sp>
    </p:spTree>
    <p:extLst>
      <p:ext uri="{BB962C8B-B14F-4D97-AF65-F5344CB8AC3E}">
        <p14:creationId xmlns:p14="http://schemas.microsoft.com/office/powerpoint/2010/main" val="29551977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 of good practice interventions</a:t>
            </a:r>
            <a:endParaRPr lang="en-GB" dirty="0"/>
          </a:p>
        </p:txBody>
      </p:sp>
      <p:sp>
        <p:nvSpPr>
          <p:cNvPr id="3" name="Content Placeholder 2"/>
          <p:cNvSpPr>
            <a:spLocks noGrp="1"/>
          </p:cNvSpPr>
          <p:nvPr>
            <p:ph idx="1"/>
          </p:nvPr>
        </p:nvSpPr>
        <p:spPr>
          <a:xfrm>
            <a:off x="457200" y="1600200"/>
            <a:ext cx="8229600" cy="3989040"/>
          </a:xfrm>
        </p:spPr>
        <p:txBody>
          <a:bodyPr>
            <a:normAutofit fontScale="62500" lnSpcReduction="20000"/>
          </a:bodyPr>
          <a:lstStyle/>
          <a:p>
            <a:pPr>
              <a:buNone/>
            </a:pPr>
            <a:r>
              <a:rPr lang="en-GB" sz="3800" dirty="0" smtClean="0"/>
              <a:t>The Brandon Centre for </a:t>
            </a:r>
            <a:r>
              <a:rPr lang="en-GB" sz="3800" dirty="0" err="1" smtClean="0"/>
              <a:t>Counseling</a:t>
            </a:r>
            <a:r>
              <a:rPr lang="en-GB" sz="3800" dirty="0" smtClean="0"/>
              <a:t> and Psychotherapy for Young People, Charitable organisation</a:t>
            </a:r>
            <a:r>
              <a:rPr lang="en-GB" sz="3600" dirty="0" smtClean="0"/>
              <a:t>, </a:t>
            </a:r>
          </a:p>
          <a:p>
            <a:pPr>
              <a:buNone/>
            </a:pPr>
            <a:endParaRPr lang="en-GB" sz="2700" dirty="0" smtClean="0"/>
          </a:p>
          <a:p>
            <a:pPr>
              <a:buNone/>
            </a:pPr>
            <a:r>
              <a:rPr lang="en-GB" sz="3200" dirty="0" smtClean="0"/>
              <a:t>Provide confidential help and advice for 12 – 21 yr </a:t>
            </a:r>
          </a:p>
          <a:p>
            <a:r>
              <a:rPr lang="nl-NL" sz="2700" dirty="0" err="1" smtClean="0"/>
              <a:t>Contraception</a:t>
            </a:r>
            <a:r>
              <a:rPr lang="nl-NL" sz="2700" dirty="0" smtClean="0"/>
              <a:t> and </a:t>
            </a:r>
            <a:r>
              <a:rPr lang="nl-NL" sz="2700" dirty="0" err="1" smtClean="0"/>
              <a:t>sexual</a:t>
            </a:r>
            <a:r>
              <a:rPr lang="nl-NL" sz="2700" dirty="0" smtClean="0"/>
              <a:t> </a:t>
            </a:r>
            <a:r>
              <a:rPr lang="nl-NL" sz="2700" dirty="0" err="1" smtClean="0"/>
              <a:t>health</a:t>
            </a:r>
            <a:r>
              <a:rPr lang="nl-NL" sz="2700" dirty="0" smtClean="0"/>
              <a:t>;</a:t>
            </a:r>
          </a:p>
          <a:p>
            <a:r>
              <a:rPr lang="nl-NL" sz="2700" dirty="0" err="1" smtClean="0"/>
              <a:t>Counselling</a:t>
            </a:r>
            <a:r>
              <a:rPr lang="nl-NL" sz="2700" dirty="0" smtClean="0"/>
              <a:t> and </a:t>
            </a:r>
            <a:r>
              <a:rPr lang="nl-NL" sz="2700" dirty="0" err="1" smtClean="0"/>
              <a:t>psychotherapy</a:t>
            </a:r>
            <a:r>
              <a:rPr lang="nl-NL" sz="2700" dirty="0" smtClean="0"/>
              <a:t>, e.g. </a:t>
            </a:r>
            <a:r>
              <a:rPr lang="nl-NL" sz="2700" dirty="0" err="1" smtClean="0"/>
              <a:t>Cognitive</a:t>
            </a:r>
            <a:r>
              <a:rPr lang="nl-NL" sz="2700" dirty="0" smtClean="0"/>
              <a:t> </a:t>
            </a:r>
            <a:r>
              <a:rPr lang="nl-NL" sz="2700" dirty="0" err="1" smtClean="0"/>
              <a:t>behavioural</a:t>
            </a:r>
            <a:r>
              <a:rPr lang="nl-NL" sz="2700" dirty="0" smtClean="0"/>
              <a:t> </a:t>
            </a:r>
            <a:r>
              <a:rPr lang="nl-NL" sz="2700" dirty="0" err="1" smtClean="0"/>
              <a:t>approaches</a:t>
            </a:r>
            <a:r>
              <a:rPr lang="nl-NL" sz="2700" dirty="0" smtClean="0"/>
              <a:t>;</a:t>
            </a:r>
          </a:p>
          <a:p>
            <a:r>
              <a:rPr lang="nl-NL" sz="2700" dirty="0" err="1" smtClean="0"/>
              <a:t>Parenting</a:t>
            </a:r>
            <a:r>
              <a:rPr lang="nl-NL" sz="2700" dirty="0" smtClean="0"/>
              <a:t> </a:t>
            </a:r>
            <a:r>
              <a:rPr lang="nl-NL" sz="2700" dirty="0" err="1" smtClean="0"/>
              <a:t>work</a:t>
            </a:r>
            <a:r>
              <a:rPr lang="nl-NL" sz="2700" dirty="0" smtClean="0"/>
              <a:t>; </a:t>
            </a:r>
          </a:p>
          <a:p>
            <a:r>
              <a:rPr lang="en-US" sz="2700" dirty="0" err="1" smtClean="0"/>
              <a:t>Multisystemic</a:t>
            </a:r>
            <a:r>
              <a:rPr lang="en-US" sz="2700" dirty="0" smtClean="0"/>
              <a:t> Therapy (MST). The Centre ran the first </a:t>
            </a:r>
            <a:r>
              <a:rPr lang="en-US" sz="2700" dirty="0" err="1" smtClean="0"/>
              <a:t>randomised</a:t>
            </a:r>
            <a:r>
              <a:rPr lang="en-US" sz="2700" dirty="0" smtClean="0"/>
              <a:t> controlled trial of MST in the UK in partnership with Camden and </a:t>
            </a:r>
            <a:r>
              <a:rPr lang="en-US" sz="2700" dirty="0" err="1" smtClean="0"/>
              <a:t>Haringey</a:t>
            </a:r>
            <a:r>
              <a:rPr lang="en-US" sz="2700" dirty="0" smtClean="0"/>
              <a:t> Youth Offending Services, funded by the Tudor Trust, Atlantic Philanthropies and the Department of Health.</a:t>
            </a:r>
          </a:p>
          <a:p>
            <a:r>
              <a:rPr lang="en-US" sz="2700" dirty="0" smtClean="0"/>
              <a:t>The Brandon Centre has strong links with</a:t>
            </a:r>
          </a:p>
          <a:p>
            <a:pPr lvl="1"/>
            <a:r>
              <a:rPr lang="en-US" sz="2200" dirty="0" smtClean="0"/>
              <a:t>The local community, statutory services (public) and</a:t>
            </a:r>
          </a:p>
          <a:p>
            <a:pPr lvl="1"/>
            <a:r>
              <a:rPr lang="en-US" sz="2200" dirty="0" smtClean="0"/>
              <a:t>Academic institutions,</a:t>
            </a:r>
          </a:p>
          <a:p>
            <a:pPr lvl="1"/>
            <a:r>
              <a:rPr lang="en-US" sz="2200" dirty="0" smtClean="0"/>
              <a:t>Has a good track record in terms of engaging with young people whom other services find hard to reach.</a:t>
            </a:r>
            <a:endParaRPr lang="en-GB" sz="2200"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Sources</a:t>
            </a:r>
            <a:r>
              <a:rPr lang="en-GB" dirty="0" smtClean="0"/>
              <a:t>	</a:t>
            </a:r>
            <a:endParaRPr lang="en-GB" dirty="0"/>
          </a:p>
        </p:txBody>
      </p:sp>
      <p:sp>
        <p:nvSpPr>
          <p:cNvPr id="3" name="Content Placeholder 2"/>
          <p:cNvSpPr>
            <a:spLocks noGrp="1"/>
          </p:cNvSpPr>
          <p:nvPr>
            <p:ph idx="1"/>
          </p:nvPr>
        </p:nvSpPr>
        <p:spPr>
          <a:xfrm>
            <a:off x="457200" y="1600200"/>
            <a:ext cx="8229600" cy="3989040"/>
          </a:xfrm>
        </p:spPr>
        <p:txBody>
          <a:bodyPr/>
          <a:lstStyle/>
          <a:p>
            <a:endParaRPr lang="en-GB" dirty="0"/>
          </a:p>
          <a:p>
            <a:r>
              <a:rPr lang="en-GB" dirty="0" smtClean="0"/>
              <a:t>No health without mental health (2011) </a:t>
            </a:r>
            <a:r>
              <a:rPr lang="en-US" dirty="0" smtClean="0"/>
              <a:t>A cross-government mental health outcomes strategy for people of all ages</a:t>
            </a:r>
          </a:p>
          <a:p>
            <a:r>
              <a:rPr lang="en-US" dirty="0" smtClean="0"/>
              <a:t>Mental Health New Understanding New Hope (2001) WHO</a:t>
            </a:r>
          </a:p>
          <a:p>
            <a:r>
              <a:rPr lang="en-US" dirty="0" smtClean="0">
                <a:hlinkClick r:id="rId2"/>
              </a:rPr>
              <a:t>http://www.legislation.gov.uk/ukpga/1968/67</a:t>
            </a:r>
            <a:endParaRPr lang="en-US" dirty="0" smtClean="0"/>
          </a:p>
          <a:p>
            <a:endParaRPr lang="en-US" dirty="0" smtClean="0"/>
          </a:p>
          <a:p>
            <a:endParaRPr lang="en-GB" dirty="0" smtClean="0"/>
          </a:p>
          <a:p>
            <a:endParaRPr lang="en-GB" dirty="0" smtClean="0"/>
          </a:p>
          <a:p>
            <a:endParaRPr lang="en-GB" dirty="0" smtClean="0"/>
          </a:p>
          <a:p>
            <a:endParaRPr lang="en-GB" dirty="0" smtClean="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782</TotalTime>
  <Words>1796</Words>
  <Application>Microsoft Office PowerPoint</Application>
  <PresentationFormat>On-screen Show (4:3)</PresentationFormat>
  <Paragraphs>178</Paragraphs>
  <Slides>27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Wingdings</vt:lpstr>
      <vt:lpstr>Clarity</vt:lpstr>
      <vt:lpstr>PowerPoint Presentation</vt:lpstr>
      <vt:lpstr>Contents</vt:lpstr>
      <vt:lpstr>Recap</vt:lpstr>
      <vt:lpstr>PowerPoint Presentation</vt:lpstr>
      <vt:lpstr>ICD-10 Mental and behavioral disorders classification </vt:lpstr>
      <vt:lpstr>Figures </vt:lpstr>
      <vt:lpstr>Management of Mental Health Services</vt:lpstr>
      <vt:lpstr>Actions UK</vt:lpstr>
      <vt:lpstr>Management of Mental Health Services</vt:lpstr>
      <vt:lpstr>Management of Mental Health Services</vt:lpstr>
      <vt:lpstr>Management of Mental Health Services</vt:lpstr>
      <vt:lpstr>Actions UK</vt:lpstr>
      <vt:lpstr>Management of Mental Health Services</vt:lpstr>
      <vt:lpstr>Actions UK</vt:lpstr>
      <vt:lpstr>Management of Mental Health Services</vt:lpstr>
      <vt:lpstr>Actions UK</vt:lpstr>
      <vt:lpstr>Management of Mental Health Services</vt:lpstr>
      <vt:lpstr>Actions UK</vt:lpstr>
      <vt:lpstr>Management of Mental Health Services</vt:lpstr>
      <vt:lpstr>Actions UK</vt:lpstr>
      <vt:lpstr>PowerPoint Presentation</vt:lpstr>
      <vt:lpstr>Actions UK</vt:lpstr>
      <vt:lpstr>Management of Mental Health Services</vt:lpstr>
      <vt:lpstr>Effectiveness management of Mental Health services</vt:lpstr>
      <vt:lpstr>Example of good practice interventions</vt:lpstr>
      <vt:lpstr>Q&amp;A</vt:lpstr>
      <vt:lpstr>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50</cp:revision>
  <dcterms:created xsi:type="dcterms:W3CDTF">2014-09-13T13:55:51Z</dcterms:created>
  <dcterms:modified xsi:type="dcterms:W3CDTF">2017-07-30T13:05:02Z</dcterms:modified>
</cp:coreProperties>
</file>