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1"/>
  </p:notesMasterIdLst>
  <p:handoutMasterIdLst>
    <p:handoutMasterId r:id="rId12"/>
  </p:handoutMasterIdLst>
  <p:sldIdLst>
    <p:sldId id="277" r:id="rId2"/>
    <p:sldId id="262" r:id="rId3"/>
    <p:sldId id="257" r:id="rId4"/>
    <p:sldId id="260" r:id="rId5"/>
    <p:sldId id="264" r:id="rId6"/>
    <p:sldId id="265" r:id="rId7"/>
    <p:sldId id="320" r:id="rId8"/>
    <p:sldId id="321" r:id="rId9"/>
    <p:sldId id="322" r:id="rId1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346" autoAdjust="0"/>
    <p:restoredTop sz="94576" autoAdjust="0"/>
  </p:normalViewPr>
  <p:slideViewPr>
    <p:cSldViewPr>
      <p:cViewPr varScale="1">
        <p:scale>
          <a:sx n="67" d="100"/>
          <a:sy n="67" d="100"/>
        </p:scale>
        <p:origin x="1192"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85F97575-0414-4FE7-ADCA-82151A71695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4E0E0C6E-AAE5-4424-B7B2-6924CC04023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a:p>
        </p:txBody>
      </p:sp>
      <p:sp>
        <p:nvSpPr>
          <p:cNvPr id="24580" name="Slide Number Placeholder 3">
            <a:extLst>
              <a:ext uri="{FF2B5EF4-FFF2-40B4-BE49-F238E27FC236}">
                <a16:creationId xmlns:a16="http://schemas.microsoft.com/office/drawing/2014/main" id="{7B09624F-C706-4758-ADAD-63F19F26B38F}"/>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D657B6FF-4894-4F0A-B37A-6093777CDEB0}" type="slidenum">
              <a:rPr lang="en-GB" altLang="en-US">
                <a:latin typeface="Calibri" panose="020F0502020204030204" pitchFamily="34" charset="0"/>
              </a:rPr>
              <a:pPr eaLnBrk="1" hangingPunct="1"/>
              <a:t>2</a:t>
            </a:fld>
            <a:endParaRPr lang="en-GB" altLang="en-US">
              <a:latin typeface="Calibri" panose="020F050202020403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7E98D565-1407-4AFB-B84E-937FA75D429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6B6A2948-BAF6-4D2F-9261-5DAC2E9FCE8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a:t>http://www.cocatalyst.com/blog/index.php/category/innovation-tools/ accesses 11 Non 11</a:t>
            </a:r>
          </a:p>
        </p:txBody>
      </p:sp>
      <p:sp>
        <p:nvSpPr>
          <p:cNvPr id="26628" name="Slide Number Placeholder 3">
            <a:extLst>
              <a:ext uri="{FF2B5EF4-FFF2-40B4-BE49-F238E27FC236}">
                <a16:creationId xmlns:a16="http://schemas.microsoft.com/office/drawing/2014/main" id="{1C4A6793-E18F-44B1-AAD1-E26D0429A74C}"/>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248C81A4-67A5-4DF9-9160-81A62E28D570}" type="slidenum">
              <a:rPr lang="en-GB" altLang="en-US">
                <a:latin typeface="Calibri" panose="020F0502020204030204" pitchFamily="34" charset="0"/>
              </a:rPr>
              <a:pPr eaLnBrk="1" hangingPunct="1"/>
              <a:t>3</a:t>
            </a:fld>
            <a:endParaRPr lang="en-GB" altLang="en-US">
              <a:latin typeface="Calibri" panose="020F050202020403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Slide Image Placeholder 1">
            <a:extLst>
              <a:ext uri="{FF2B5EF4-FFF2-40B4-BE49-F238E27FC236}">
                <a16:creationId xmlns:a16="http://schemas.microsoft.com/office/drawing/2014/main" id="{481C9FB1-1A91-4B8E-A9EA-C7FE25F8893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5843" name="Notes Placeholder 2">
            <a:extLst>
              <a:ext uri="{FF2B5EF4-FFF2-40B4-BE49-F238E27FC236}">
                <a16:creationId xmlns:a16="http://schemas.microsoft.com/office/drawing/2014/main" id="{A7D7FC66-E783-47F5-8317-A019F1138B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r>
              <a:rPr lang="en-GB" altLang="en-US" b="1"/>
              <a:t>Open market innovation</a:t>
            </a:r>
          </a:p>
          <a:p>
            <a:pPr eaLnBrk="1" hangingPunct="1">
              <a:spcBef>
                <a:spcPct val="0"/>
              </a:spcBef>
            </a:pPr>
            <a:r>
              <a:rPr lang="en-GB" altLang="en-US"/>
              <a:t>It about not solely relying on the company’s research and development department for the latest innovations the company reaches out to the market using such techniques as licensing, joint ventures, and strategic alliances or innovation partnerships to bring ideas in or to put ideas out. </a:t>
            </a:r>
          </a:p>
          <a:p>
            <a:pPr eaLnBrk="1" hangingPunct="1">
              <a:spcBef>
                <a:spcPct val="0"/>
              </a:spcBef>
            </a:pPr>
            <a:endParaRPr lang="en-GB" altLang="en-US"/>
          </a:p>
          <a:p>
            <a:pPr eaLnBrk="1" hangingPunct="1">
              <a:spcBef>
                <a:spcPct val="0"/>
              </a:spcBef>
            </a:pPr>
            <a:r>
              <a:rPr lang="en-GB" altLang="en-US" sz="1400" b="1"/>
              <a:t>Harnessing creativity: sharing and generating ideas </a:t>
            </a:r>
          </a:p>
          <a:p>
            <a:pPr eaLnBrk="1" hangingPunct="1">
              <a:spcBef>
                <a:spcPct val="0"/>
              </a:spcBef>
            </a:pPr>
            <a:r>
              <a:rPr lang="en-GB" altLang="en-US"/>
              <a:t>Creativity in the organisation </a:t>
            </a:r>
          </a:p>
          <a:p>
            <a:pPr eaLnBrk="1" hangingPunct="1">
              <a:spcBef>
                <a:spcPct val="0"/>
              </a:spcBef>
            </a:pPr>
            <a:r>
              <a:rPr lang="en-GB" altLang="en-US"/>
              <a:t>Looking outside the organisation for creative ideas</a:t>
            </a:r>
          </a:p>
          <a:p>
            <a:pPr eaLnBrk="1" hangingPunct="1">
              <a:spcBef>
                <a:spcPct val="0"/>
              </a:spcBef>
            </a:pPr>
            <a:r>
              <a:rPr lang="en-GB" altLang="en-US"/>
              <a:t>Supportive and obstructive features for harnessing creativity </a:t>
            </a:r>
          </a:p>
          <a:p>
            <a:pPr eaLnBrk="1" hangingPunct="1">
              <a:spcBef>
                <a:spcPct val="0"/>
              </a:spcBef>
            </a:pPr>
            <a:r>
              <a:rPr lang="en-GB" altLang="en-US"/>
              <a:t>Work processes </a:t>
            </a:r>
          </a:p>
          <a:p>
            <a:pPr eaLnBrk="1" hangingPunct="1">
              <a:spcBef>
                <a:spcPct val="0"/>
              </a:spcBef>
            </a:pPr>
            <a:r>
              <a:rPr lang="en-GB" altLang="en-US"/>
              <a:t>Assessing creativity ‘wealth’</a:t>
            </a:r>
          </a:p>
          <a:p>
            <a:pPr eaLnBrk="1" hangingPunct="1">
              <a:spcBef>
                <a:spcPct val="0"/>
              </a:spcBef>
            </a:pPr>
            <a:endParaRPr lang="en-GB" altLang="en-US"/>
          </a:p>
          <a:p>
            <a:pPr eaLnBrk="1" hangingPunct="1">
              <a:spcBef>
                <a:spcPct val="0"/>
              </a:spcBef>
            </a:pPr>
            <a:r>
              <a:rPr lang="en-GB" altLang="en-US" sz="1400" b="1"/>
              <a:t>Harnessing innovation: options for implementation </a:t>
            </a:r>
          </a:p>
          <a:p>
            <a:pPr eaLnBrk="1" hangingPunct="1">
              <a:spcBef>
                <a:spcPct val="0"/>
              </a:spcBef>
            </a:pPr>
            <a:r>
              <a:rPr lang="en-GB" altLang="en-US"/>
              <a:t>Innovation in the organisation </a:t>
            </a:r>
          </a:p>
          <a:p>
            <a:pPr eaLnBrk="1" hangingPunct="1">
              <a:spcBef>
                <a:spcPct val="0"/>
              </a:spcBef>
            </a:pPr>
            <a:r>
              <a:rPr lang="en-GB" altLang="en-US"/>
              <a:t> Strategic partnerships or outsourcing </a:t>
            </a:r>
          </a:p>
          <a:p>
            <a:pPr eaLnBrk="1" hangingPunct="1">
              <a:spcBef>
                <a:spcPct val="0"/>
              </a:spcBef>
            </a:pPr>
            <a:r>
              <a:rPr lang="en-GB" altLang="en-US"/>
              <a:t>Take over of another company for their product/service</a:t>
            </a:r>
          </a:p>
          <a:p>
            <a:pPr eaLnBrk="1" hangingPunct="1">
              <a:spcBef>
                <a:spcPct val="0"/>
              </a:spcBef>
            </a:pPr>
            <a:endParaRPr lang="en-GB" altLang="en-US"/>
          </a:p>
          <a:p>
            <a:pPr eaLnBrk="1" hangingPunct="1">
              <a:spcBef>
                <a:spcPct val="0"/>
              </a:spcBef>
            </a:pPr>
            <a:r>
              <a:rPr lang="en-GB" altLang="en-US"/>
              <a:t>Source Corporate Partners Research Programme, “Harnessing creativity and innovation” Kelly Drewery (2003</a:t>
            </a:r>
          </a:p>
        </p:txBody>
      </p:sp>
      <p:sp>
        <p:nvSpPr>
          <p:cNvPr id="28676" name="Slide Number Placeholder 3">
            <a:extLst>
              <a:ext uri="{FF2B5EF4-FFF2-40B4-BE49-F238E27FC236}">
                <a16:creationId xmlns:a16="http://schemas.microsoft.com/office/drawing/2014/main" id="{64B0EEB4-9DDF-41C0-8256-2DE8A9292DB3}"/>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A332207B-9DDA-4999-B649-E749825AE4FA}" type="slidenum">
              <a:rPr lang="en-GB" altLang="en-US">
                <a:latin typeface="Calibri" panose="020F0502020204030204" pitchFamily="34" charset="0"/>
              </a:rPr>
              <a:pPr eaLnBrk="1" hangingPunct="1"/>
              <a:t>4</a:t>
            </a:fld>
            <a:endParaRPr lang="en-GB" altLang="en-US">
              <a:latin typeface="Calibri" panose="020F0502020204030204"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EAEC0B84-37DD-4E53-A7C8-78EEFCC77E9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 name="Notes Placeholder 2">
            <a:extLst>
              <a:ext uri="{FF2B5EF4-FFF2-40B4-BE49-F238E27FC236}">
                <a16:creationId xmlns:a16="http://schemas.microsoft.com/office/drawing/2014/main" id="{4FAE3D5D-6C9C-4980-84C0-A1CBB215B3F8}"/>
              </a:ext>
            </a:extLst>
          </p:cNvPr>
          <p:cNvSpPr>
            <a:spLocks noGrp="1"/>
          </p:cNvSpPr>
          <p:nvPr>
            <p:ph type="body" idx="1"/>
          </p:nvPr>
        </p:nvSpPr>
        <p:spPr/>
        <p:txBody>
          <a:bodyPr/>
          <a:lstStyle/>
          <a:p>
            <a:pPr eaLnBrk="1" fontAlgn="auto" hangingPunct="1">
              <a:spcBef>
                <a:spcPts val="0"/>
              </a:spcBef>
              <a:spcAft>
                <a:spcPts val="0"/>
              </a:spcAft>
              <a:defRPr/>
            </a:pPr>
            <a:r>
              <a:rPr lang="en-GB" dirty="0"/>
              <a:t>British research conducted by NESTA (the National Endowment for Science, Technology, and the Arts) surveyed over 850 managers found that the following are barriers to innovation, </a:t>
            </a:r>
            <a:r>
              <a:rPr lang="en-GB" u="sng" dirty="0">
                <a:effectLst>
                  <a:outerShdw blurRad="38100" dist="38100" dir="2700000" algn="tl">
                    <a:srgbClr val="000000">
                      <a:alpha val="43137"/>
                    </a:srgbClr>
                  </a:outerShdw>
                </a:effectLst>
              </a:rPr>
              <a:t>listed in order of importance:</a:t>
            </a:r>
          </a:p>
          <a:p>
            <a:pPr eaLnBrk="1" fontAlgn="auto" hangingPunct="1">
              <a:spcBef>
                <a:spcPts val="0"/>
              </a:spcBef>
              <a:spcAft>
                <a:spcPts val="0"/>
              </a:spcAft>
              <a:defRPr/>
            </a:pPr>
            <a:endParaRPr lang="en-GB" u="sng" dirty="0">
              <a:effectLst>
                <a:outerShdw blurRad="38100" dist="38100" dir="2700000" algn="tl">
                  <a:srgbClr val="000000">
                    <a:alpha val="43137"/>
                  </a:srgbClr>
                </a:outerShdw>
              </a:effectLst>
            </a:endParaRPr>
          </a:p>
          <a:p>
            <a:pPr eaLnBrk="1" fontAlgn="auto" hangingPunct="1">
              <a:spcBef>
                <a:spcPts val="0"/>
              </a:spcBef>
              <a:spcAft>
                <a:spcPts val="0"/>
              </a:spcAft>
              <a:defRPr/>
            </a:pPr>
            <a:r>
              <a:rPr lang="en-GB" dirty="0"/>
              <a:t>The same research found the following to assist in overcoming barriers to innovation also listed in order of importance: </a:t>
            </a:r>
          </a:p>
        </p:txBody>
      </p:sp>
      <p:sp>
        <p:nvSpPr>
          <p:cNvPr id="30724" name="Slide Number Placeholder 3">
            <a:extLst>
              <a:ext uri="{FF2B5EF4-FFF2-40B4-BE49-F238E27FC236}">
                <a16:creationId xmlns:a16="http://schemas.microsoft.com/office/drawing/2014/main" id="{70689A7F-4DF4-4F8E-BD0A-0F42D003C4FD}"/>
              </a:ext>
            </a:extLst>
          </p:cNvPr>
          <p:cNvSpPr>
            <a:spLocks noGrp="1"/>
          </p:cNvSpPr>
          <p:nvPr>
            <p:ph type="sldNum" sz="quarter" idx="5"/>
          </p:nvPr>
        </p:nvSpPr>
        <p:spPr bwMode="auto">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Corbel" panose="020B0503020204020204" pitchFamily="34" charset="0"/>
                <a:cs typeface="Arial" panose="020B0604020202020204" pitchFamily="34" charset="0"/>
              </a:defRPr>
            </a:lvl1pPr>
            <a:lvl2pPr marL="742950" indent="-285750" eaLnBrk="0" hangingPunct="0">
              <a:defRPr>
                <a:solidFill>
                  <a:schemeClr val="tx1"/>
                </a:solidFill>
                <a:latin typeface="Corbel" panose="020B0503020204020204" pitchFamily="34" charset="0"/>
                <a:cs typeface="Arial" panose="020B0604020202020204" pitchFamily="34" charset="0"/>
              </a:defRPr>
            </a:lvl2pPr>
            <a:lvl3pPr marL="1143000" indent="-228600" eaLnBrk="0" hangingPunct="0">
              <a:defRPr>
                <a:solidFill>
                  <a:schemeClr val="tx1"/>
                </a:solidFill>
                <a:latin typeface="Corbel" panose="020B0503020204020204" pitchFamily="34" charset="0"/>
                <a:cs typeface="Arial" panose="020B0604020202020204" pitchFamily="34" charset="0"/>
              </a:defRPr>
            </a:lvl3pPr>
            <a:lvl4pPr marL="1600200" indent="-228600" eaLnBrk="0" hangingPunct="0">
              <a:defRPr>
                <a:solidFill>
                  <a:schemeClr val="tx1"/>
                </a:solidFill>
                <a:latin typeface="Corbel" panose="020B0503020204020204" pitchFamily="34" charset="0"/>
                <a:cs typeface="Arial" panose="020B0604020202020204" pitchFamily="34" charset="0"/>
              </a:defRPr>
            </a:lvl4pPr>
            <a:lvl5pPr marL="2057400" indent="-228600" eaLnBrk="0" hangingPunct="0">
              <a:defRPr>
                <a:solidFill>
                  <a:schemeClr val="tx1"/>
                </a:solidFill>
                <a:latin typeface="Corbel" panose="020B0503020204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Corbel" panose="020B0503020204020204" pitchFamily="34" charset="0"/>
                <a:cs typeface="Arial" panose="020B0604020202020204" pitchFamily="34" charset="0"/>
              </a:defRPr>
            </a:lvl9pPr>
          </a:lstStyle>
          <a:p>
            <a:pPr eaLnBrk="1" hangingPunct="1"/>
            <a:fld id="{942223B2-701A-408C-9119-34D7808DAFF4}" type="slidenum">
              <a:rPr lang="en-GB" altLang="en-US">
                <a:latin typeface="Calibri" panose="020F0502020204030204" pitchFamily="34" charset="0"/>
              </a:rPr>
              <a:pPr eaLnBrk="1" hangingPunct="1"/>
              <a:t>5</a:t>
            </a:fld>
            <a:endParaRPr lang="en-GB" altLang="en-US">
              <a:latin typeface="Calibri" panose="020F050202020403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06/06/2022</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06/06/2022</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06/06/2022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06/06/2022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06/06/2022</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06/06/2022</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06/06/2022</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06/06/2022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06/06/2022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06/06/2022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06/06/2022</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06/06/2022</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6.xml"/><Relationship Id="rId1" Type="http://schemas.openxmlformats.org/officeDocument/2006/relationships/video" Target="http://www.youtube.com/v/Mb0ssmoXG1I?version=3&amp;feature=player_detailpage" TargetMode="Externa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youtube.com/watch?v=l-soJGRgAAQ"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
        <p:nvSpPr>
          <p:cNvPr id="3" name="Title 2">
            <a:extLst>
              <a:ext uri="{FF2B5EF4-FFF2-40B4-BE49-F238E27FC236}">
                <a16:creationId xmlns:a16="http://schemas.microsoft.com/office/drawing/2014/main" id="{B880FA4C-4304-3144-9A84-D311DB8D2E55}"/>
              </a:ext>
            </a:extLst>
          </p:cNvPr>
          <p:cNvSpPr>
            <a:spLocks noGrp="1"/>
          </p:cNvSpPr>
          <p:nvPr>
            <p:ph type="ctrTitle"/>
          </p:nvPr>
        </p:nvSpPr>
        <p:spPr>
          <a:xfrm>
            <a:off x="2087216" y="908720"/>
            <a:ext cx="7056784" cy="1800200"/>
          </a:xfrm>
        </p:spPr>
        <p:txBody>
          <a:bodyPr/>
          <a:lstStyle/>
          <a:p>
            <a:r>
              <a:rPr lang="en-US" altLang="en-US" sz="3000" b="1" dirty="0"/>
              <a:t>Developing Innovation </a:t>
            </a:r>
            <a:br>
              <a:rPr lang="en-US" altLang="en-US" sz="3000" b="1" dirty="0"/>
            </a:br>
            <a:r>
              <a:rPr lang="en-US" altLang="en-US" sz="3000" b="1" dirty="0"/>
              <a:t>and </a:t>
            </a:r>
            <a:br>
              <a:rPr lang="en-US" altLang="en-US" sz="3000" b="1" dirty="0"/>
            </a:br>
            <a:r>
              <a:rPr lang="en-US" altLang="en-US" sz="3000" b="1" dirty="0"/>
              <a:t>Creativity for Business Advantage</a:t>
            </a:r>
            <a:br>
              <a:rPr lang="en-US" altLang="en-US" sz="3000" b="1" dirty="0"/>
            </a:br>
            <a:br>
              <a:rPr lang="en-US" altLang="en-US" sz="3000" b="1" dirty="0"/>
            </a:br>
            <a:r>
              <a:rPr lang="en-US" altLang="en-US" sz="3000" b="1" dirty="0">
                <a:solidFill>
                  <a:srgbClr val="C00000"/>
                </a:solidFill>
              </a:rPr>
              <a:t>Week 2 (Lecture 2)</a:t>
            </a:r>
            <a:br>
              <a:rPr lang="en-US" altLang="en-US" sz="3000" b="1" dirty="0">
                <a:solidFill>
                  <a:srgbClr val="C00000"/>
                </a:solidFill>
              </a:rPr>
            </a:br>
            <a:r>
              <a:rPr lang="en-GB" altLang="en-US" sz="3000" b="1" dirty="0"/>
              <a:t>Concepts &amp; techniques of innovation &amp; creativity</a:t>
            </a:r>
            <a:endParaRPr lang="en-US" sz="30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E515FD-8183-4198-AA92-0AA676823AB5}"/>
              </a:ext>
            </a:extLst>
          </p:cNvPr>
          <p:cNvSpPr>
            <a:spLocks noGrp="1"/>
          </p:cNvSpPr>
          <p:nvPr>
            <p:ph type="title"/>
          </p:nvPr>
        </p:nvSpPr>
        <p:spPr>
          <a:xfrm>
            <a:off x="457200" y="-91281"/>
            <a:ext cx="8229600" cy="1143000"/>
          </a:xfrm>
        </p:spPr>
        <p:txBody>
          <a:bodyPr rtlCol="0">
            <a:normAutofit/>
          </a:bodyPr>
          <a:lstStyle/>
          <a:p>
            <a:pPr algn="ctr" fontAlgn="auto">
              <a:spcAft>
                <a:spcPts val="0"/>
              </a:spcAft>
              <a:defRPr/>
            </a:pPr>
            <a:r>
              <a:rPr lang="en-GB" b="1" dirty="0">
                <a:latin typeface="Tahoma" panose="020B0604030504040204" pitchFamily="34" charset="0"/>
                <a:ea typeface="Tahoma" panose="020B0604030504040204" pitchFamily="34" charset="0"/>
                <a:cs typeface="Tahoma" panose="020B0604030504040204" pitchFamily="34" charset="0"/>
              </a:rPr>
              <a:t>Objectives</a:t>
            </a:r>
          </a:p>
        </p:txBody>
      </p:sp>
      <p:sp>
        <p:nvSpPr>
          <p:cNvPr id="15363" name="Text Placeholder 2">
            <a:extLst>
              <a:ext uri="{FF2B5EF4-FFF2-40B4-BE49-F238E27FC236}">
                <a16:creationId xmlns:a16="http://schemas.microsoft.com/office/drawing/2014/main" id="{3B22A440-FEEF-40AA-9A7E-D5BD6D6EE1F4}"/>
              </a:ext>
            </a:extLst>
          </p:cNvPr>
          <p:cNvSpPr>
            <a:spLocks noGrp="1"/>
          </p:cNvSpPr>
          <p:nvPr>
            <p:ph type="body" idx="1"/>
          </p:nvPr>
        </p:nvSpPr>
        <p:spPr>
          <a:xfrm>
            <a:off x="549608" y="1051719"/>
            <a:ext cx="8486888" cy="715962"/>
          </a:xfrm>
        </p:spPr>
        <p:txBody>
          <a:bodyPr/>
          <a:lstStyle/>
          <a:p>
            <a:pPr>
              <a:spcBef>
                <a:spcPct val="0"/>
              </a:spcBef>
            </a:pPr>
            <a:r>
              <a:rPr lang="en-GB" altLang="en-US" dirty="0"/>
              <a:t>At the end of this session you will be able to understand:</a:t>
            </a:r>
          </a:p>
        </p:txBody>
      </p:sp>
      <p:sp>
        <p:nvSpPr>
          <p:cNvPr id="15364" name="Content Placeholder 3">
            <a:extLst>
              <a:ext uri="{FF2B5EF4-FFF2-40B4-BE49-F238E27FC236}">
                <a16:creationId xmlns:a16="http://schemas.microsoft.com/office/drawing/2014/main" id="{B6209C69-25A0-4D31-9B12-0DACABC50475}"/>
              </a:ext>
            </a:extLst>
          </p:cNvPr>
          <p:cNvSpPr>
            <a:spLocks noGrp="1"/>
          </p:cNvSpPr>
          <p:nvPr>
            <p:ph sz="half" idx="2"/>
          </p:nvPr>
        </p:nvSpPr>
        <p:spPr>
          <a:xfrm>
            <a:off x="425591" y="1842392"/>
            <a:ext cx="8147050" cy="3951287"/>
          </a:xfrm>
        </p:spPr>
        <p:txBody>
          <a:bodyPr/>
          <a:lstStyle/>
          <a:p>
            <a:pPr marL="457200" indent="-457200">
              <a:buFont typeface="+mj-lt"/>
              <a:buAutoNum type="arabicPeriod"/>
            </a:pPr>
            <a:r>
              <a:rPr lang="en-GB" altLang="en-US" dirty="0"/>
              <a:t>Various platforms for Innovation</a:t>
            </a:r>
          </a:p>
          <a:p>
            <a:pPr marL="457200" indent="-457200">
              <a:buFont typeface="+mj-lt"/>
              <a:buAutoNum type="arabicPeriod"/>
            </a:pPr>
            <a:r>
              <a:rPr lang="en-GB" altLang="en-US" dirty="0"/>
              <a:t>Open market Innovation</a:t>
            </a:r>
          </a:p>
          <a:p>
            <a:pPr marL="457200" indent="-457200">
              <a:buFont typeface="+mj-lt"/>
              <a:buAutoNum type="arabicPeriod"/>
            </a:pPr>
            <a:r>
              <a:rPr lang="en-GB" altLang="en-US" dirty="0"/>
              <a:t>Innovation Do’s &amp; Don'ts </a:t>
            </a:r>
          </a:p>
          <a:p>
            <a:pPr marL="457200" indent="-457200">
              <a:buFont typeface="+mj-lt"/>
              <a:buAutoNum type="arabicPeriod"/>
            </a:pPr>
            <a:r>
              <a:rPr lang="en-GB" dirty="0"/>
              <a:t>Schumpeterian innovation</a:t>
            </a:r>
          </a:p>
          <a:p>
            <a:pPr marL="457200" indent="-457200">
              <a:buFont typeface="+mj-lt"/>
              <a:buAutoNum type="arabicPeriod"/>
            </a:pPr>
            <a:r>
              <a:rPr lang="en-GB"/>
              <a:t>Group activity</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A972F-1016-4765-8E5D-101CC8477905}"/>
              </a:ext>
            </a:extLst>
          </p:cNvPr>
          <p:cNvSpPr>
            <a:spLocks noGrp="1"/>
          </p:cNvSpPr>
          <p:nvPr>
            <p:ph type="title"/>
          </p:nvPr>
        </p:nvSpPr>
        <p:spPr>
          <a:xfrm>
            <a:off x="457200" y="116632"/>
            <a:ext cx="8229600" cy="634082"/>
          </a:xfrm>
        </p:spPr>
        <p:txBody>
          <a:bodyPr rtlCol="0">
            <a:normAutofit fontScale="90000"/>
          </a:bodyPr>
          <a:lstStyle/>
          <a:p>
            <a:pPr fontAlgn="auto">
              <a:spcAft>
                <a:spcPts val="0"/>
              </a:spcAft>
              <a:defRPr/>
            </a:pPr>
            <a:r>
              <a:rPr lang="en-GB" b="1" dirty="0"/>
              <a:t>1. Platform for Innovation</a:t>
            </a:r>
          </a:p>
        </p:txBody>
      </p:sp>
      <p:pic>
        <p:nvPicPr>
          <p:cNvPr id="17411" name="Picture 2" descr="http://www.cocatalyst.com/blog/wp-content/uploads/2008/07/innovation-platform-process2.png">
            <a:extLst>
              <a:ext uri="{FF2B5EF4-FFF2-40B4-BE49-F238E27FC236}">
                <a16:creationId xmlns:a16="http://schemas.microsoft.com/office/drawing/2014/main" id="{7C981A14-8E07-4E94-AD23-1C28FF2019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5576" y="692696"/>
            <a:ext cx="7488238" cy="4968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3610F-35CE-41C7-9414-A2157BC2DDAF}"/>
              </a:ext>
            </a:extLst>
          </p:cNvPr>
          <p:cNvSpPr>
            <a:spLocks noGrp="1"/>
          </p:cNvSpPr>
          <p:nvPr>
            <p:ph type="title"/>
          </p:nvPr>
        </p:nvSpPr>
        <p:spPr/>
        <p:txBody>
          <a:bodyPr rtlCol="0">
            <a:normAutofit/>
          </a:bodyPr>
          <a:lstStyle/>
          <a:p>
            <a:pPr fontAlgn="auto">
              <a:spcAft>
                <a:spcPts val="0"/>
              </a:spcAft>
              <a:defRPr/>
            </a:pPr>
            <a:r>
              <a:rPr lang="en-GB" b="1" dirty="0"/>
              <a:t>2. Open market innovation</a:t>
            </a:r>
          </a:p>
        </p:txBody>
      </p:sp>
      <p:sp>
        <p:nvSpPr>
          <p:cNvPr id="19459" name="Content Placeholder 2">
            <a:extLst>
              <a:ext uri="{FF2B5EF4-FFF2-40B4-BE49-F238E27FC236}">
                <a16:creationId xmlns:a16="http://schemas.microsoft.com/office/drawing/2014/main" id="{9F08234C-9492-422B-B5E3-D6B439153EF5}"/>
              </a:ext>
            </a:extLst>
          </p:cNvPr>
          <p:cNvSpPr>
            <a:spLocks noGrp="1"/>
          </p:cNvSpPr>
          <p:nvPr>
            <p:ph idx="1"/>
          </p:nvPr>
        </p:nvSpPr>
        <p:spPr>
          <a:xfrm>
            <a:off x="457200" y="1600200"/>
            <a:ext cx="8229600" cy="3916363"/>
          </a:xfrm>
        </p:spPr>
        <p:txBody>
          <a:bodyPr/>
          <a:lstStyle/>
          <a:p>
            <a:r>
              <a:rPr lang="en-GB" altLang="en-US" dirty="0"/>
              <a:t>Harnessing creativity: sharing and generating ideas </a:t>
            </a:r>
          </a:p>
          <a:p>
            <a:pPr lvl="1"/>
            <a:r>
              <a:rPr lang="en-GB" altLang="en-US" dirty="0"/>
              <a:t>Incubation</a:t>
            </a:r>
          </a:p>
          <a:p>
            <a:pPr lvl="1"/>
            <a:r>
              <a:rPr lang="en-GB" altLang="en-US" dirty="0"/>
              <a:t>Illumination</a:t>
            </a:r>
          </a:p>
          <a:p>
            <a:pPr lvl="1"/>
            <a:r>
              <a:rPr lang="en-GB" altLang="en-US" dirty="0"/>
              <a:t>Translation</a:t>
            </a:r>
          </a:p>
          <a:p>
            <a:endParaRPr lang="en-GB" altLang="en-US" dirty="0"/>
          </a:p>
          <a:p>
            <a:endParaRPr lang="en-GB" altLang="en-US" dirty="0"/>
          </a:p>
          <a:p>
            <a:endParaRPr lang="en-GB" alt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3DA295-379C-45E3-BC2F-83A50CF50022}"/>
              </a:ext>
            </a:extLst>
          </p:cNvPr>
          <p:cNvSpPr>
            <a:spLocks noGrp="1"/>
          </p:cNvSpPr>
          <p:nvPr>
            <p:ph type="title"/>
          </p:nvPr>
        </p:nvSpPr>
        <p:spPr>
          <a:xfrm>
            <a:off x="457200" y="157926"/>
            <a:ext cx="8229600" cy="562074"/>
          </a:xfrm>
        </p:spPr>
        <p:txBody>
          <a:bodyPr rtlCol="0">
            <a:normAutofit fontScale="90000"/>
          </a:bodyPr>
          <a:lstStyle/>
          <a:p>
            <a:pPr fontAlgn="auto">
              <a:spcAft>
                <a:spcPts val="0"/>
              </a:spcAft>
              <a:defRPr/>
            </a:pPr>
            <a:r>
              <a:rPr lang="en-GB" b="1" dirty="0"/>
              <a:t>3. Innovation - </a:t>
            </a:r>
            <a:r>
              <a:rPr lang="en-GB" sz="3600" b="1" dirty="0"/>
              <a:t>Do’s &amp; Don'ts</a:t>
            </a:r>
          </a:p>
        </p:txBody>
      </p:sp>
      <p:sp>
        <p:nvSpPr>
          <p:cNvPr id="21507" name="Text Placeholder 2">
            <a:extLst>
              <a:ext uri="{FF2B5EF4-FFF2-40B4-BE49-F238E27FC236}">
                <a16:creationId xmlns:a16="http://schemas.microsoft.com/office/drawing/2014/main" id="{4E24522A-AE81-4EE6-A4E6-72365FDA7721}"/>
              </a:ext>
            </a:extLst>
          </p:cNvPr>
          <p:cNvSpPr>
            <a:spLocks noGrp="1"/>
          </p:cNvSpPr>
          <p:nvPr>
            <p:ph type="body" idx="1"/>
          </p:nvPr>
        </p:nvSpPr>
        <p:spPr>
          <a:xfrm>
            <a:off x="395536" y="948531"/>
            <a:ext cx="4040188" cy="639762"/>
          </a:xfrm>
        </p:spPr>
        <p:txBody>
          <a:bodyPr/>
          <a:lstStyle/>
          <a:p>
            <a:pPr>
              <a:spcBef>
                <a:spcPct val="0"/>
              </a:spcBef>
              <a:buFont typeface="Wingdings 2" panose="05020102010507070707" pitchFamily="18" charset="2"/>
              <a:buNone/>
            </a:pPr>
            <a:r>
              <a:rPr lang="en-GB" altLang="en-US" dirty="0"/>
              <a:t>Barriers</a:t>
            </a:r>
          </a:p>
        </p:txBody>
      </p:sp>
      <p:sp>
        <p:nvSpPr>
          <p:cNvPr id="4" name="Content Placeholder 3">
            <a:extLst>
              <a:ext uri="{FF2B5EF4-FFF2-40B4-BE49-F238E27FC236}">
                <a16:creationId xmlns:a16="http://schemas.microsoft.com/office/drawing/2014/main" id="{1C05B55D-01C9-4ED6-9F62-BDB7D5C782E4}"/>
              </a:ext>
            </a:extLst>
          </p:cNvPr>
          <p:cNvSpPr>
            <a:spLocks noGrp="1"/>
          </p:cNvSpPr>
          <p:nvPr>
            <p:ph sz="half" idx="2"/>
          </p:nvPr>
        </p:nvSpPr>
        <p:spPr>
          <a:xfrm>
            <a:off x="1" y="1628800"/>
            <a:ext cx="4355976" cy="3414713"/>
          </a:xfrm>
        </p:spPr>
        <p:txBody>
          <a:bodyPr rtlCol="0">
            <a:normAutofit fontScale="92500" lnSpcReduction="10000"/>
          </a:bodyPr>
          <a:lstStyle/>
          <a:p>
            <a:pPr marL="461772" fontAlgn="auto">
              <a:spcBef>
                <a:spcPts val="0"/>
              </a:spcBef>
              <a:spcAft>
                <a:spcPts val="0"/>
              </a:spcAft>
              <a:defRPr/>
            </a:pPr>
            <a:r>
              <a:rPr lang="en-GB" dirty="0"/>
              <a:t>Excessive financial constraints</a:t>
            </a:r>
          </a:p>
          <a:p>
            <a:pPr marL="461772" fontAlgn="auto">
              <a:spcBef>
                <a:spcPts val="0"/>
              </a:spcBef>
              <a:spcAft>
                <a:spcPts val="0"/>
              </a:spcAft>
              <a:defRPr/>
            </a:pPr>
            <a:r>
              <a:rPr lang="en-GB" dirty="0"/>
              <a:t>Lack of time</a:t>
            </a:r>
          </a:p>
          <a:p>
            <a:pPr marL="461772" fontAlgn="auto">
              <a:spcBef>
                <a:spcPts val="0"/>
              </a:spcBef>
              <a:spcAft>
                <a:spcPts val="0"/>
              </a:spcAft>
              <a:defRPr/>
            </a:pPr>
            <a:r>
              <a:rPr lang="en-GB" dirty="0"/>
              <a:t>Lack of resources</a:t>
            </a:r>
          </a:p>
          <a:p>
            <a:pPr marL="461772" fontAlgn="auto">
              <a:spcBef>
                <a:spcPts val="0"/>
              </a:spcBef>
              <a:spcAft>
                <a:spcPts val="0"/>
              </a:spcAft>
              <a:defRPr/>
            </a:pPr>
            <a:r>
              <a:rPr lang="en-GB" dirty="0"/>
              <a:t>Risk aversion &amp; fear of failure</a:t>
            </a:r>
          </a:p>
          <a:p>
            <a:pPr marL="461772" fontAlgn="auto">
              <a:spcBef>
                <a:spcPts val="0"/>
              </a:spcBef>
              <a:spcAft>
                <a:spcPts val="0"/>
              </a:spcAft>
              <a:defRPr/>
            </a:pPr>
            <a:r>
              <a:rPr lang="en-GB" dirty="0"/>
              <a:t>Organisational hierarchy</a:t>
            </a:r>
          </a:p>
          <a:p>
            <a:pPr marL="461772" fontAlgn="auto">
              <a:spcBef>
                <a:spcPts val="0"/>
              </a:spcBef>
              <a:spcAft>
                <a:spcPts val="0"/>
              </a:spcAft>
              <a:defRPr/>
            </a:pPr>
            <a:r>
              <a:rPr lang="en-GB" dirty="0"/>
              <a:t>Unclear leadership</a:t>
            </a:r>
          </a:p>
          <a:p>
            <a:pPr marL="461772" fontAlgn="auto">
              <a:spcBef>
                <a:spcPts val="0"/>
              </a:spcBef>
              <a:spcAft>
                <a:spcPts val="0"/>
              </a:spcAft>
              <a:defRPr/>
            </a:pPr>
            <a:r>
              <a:rPr lang="en-GB" dirty="0"/>
              <a:t>Insufficient incentives</a:t>
            </a:r>
          </a:p>
          <a:p>
            <a:pPr marL="461772" fontAlgn="auto">
              <a:spcBef>
                <a:spcPts val="0"/>
              </a:spcBef>
              <a:spcAft>
                <a:spcPts val="0"/>
              </a:spcAft>
              <a:defRPr/>
            </a:pPr>
            <a:r>
              <a:rPr lang="en-GB" dirty="0"/>
              <a:t>Insufficient training</a:t>
            </a:r>
          </a:p>
          <a:p>
            <a:pPr marL="461772" fontAlgn="auto">
              <a:spcBef>
                <a:spcPts val="0"/>
              </a:spcBef>
              <a:spcAft>
                <a:spcPts val="0"/>
              </a:spcAft>
              <a:defRPr/>
            </a:pPr>
            <a:r>
              <a:rPr lang="en-GB" dirty="0"/>
              <a:t>Insufficient talent</a:t>
            </a:r>
          </a:p>
          <a:p>
            <a:pPr marL="461772" fontAlgn="auto">
              <a:spcBef>
                <a:spcPts val="0"/>
              </a:spcBef>
              <a:spcAft>
                <a:spcPts val="0"/>
              </a:spcAft>
              <a:defRPr/>
            </a:pPr>
            <a:r>
              <a:rPr lang="en-GB" dirty="0"/>
              <a:t>Lack of autonomy</a:t>
            </a:r>
          </a:p>
          <a:p>
            <a:pPr marL="438912" indent="-320040" fontAlgn="auto">
              <a:spcBef>
                <a:spcPts val="0"/>
              </a:spcBef>
              <a:spcAft>
                <a:spcPts val="0"/>
              </a:spcAft>
              <a:buFont typeface="Wingdings 2"/>
              <a:buChar char=""/>
              <a:defRPr/>
            </a:pPr>
            <a:endParaRPr lang="en-GB" dirty="0"/>
          </a:p>
        </p:txBody>
      </p:sp>
      <p:sp>
        <p:nvSpPr>
          <p:cNvPr id="21509" name="Text Placeholder 4">
            <a:extLst>
              <a:ext uri="{FF2B5EF4-FFF2-40B4-BE49-F238E27FC236}">
                <a16:creationId xmlns:a16="http://schemas.microsoft.com/office/drawing/2014/main" id="{FC0A1CDD-C5A1-4FAF-AE4D-A984056D4229}"/>
              </a:ext>
            </a:extLst>
          </p:cNvPr>
          <p:cNvSpPr>
            <a:spLocks noGrp="1"/>
          </p:cNvSpPr>
          <p:nvPr>
            <p:ph type="body" sz="quarter" idx="3"/>
          </p:nvPr>
        </p:nvSpPr>
        <p:spPr>
          <a:xfrm>
            <a:off x="4860032" y="948531"/>
            <a:ext cx="4041775" cy="639762"/>
          </a:xfrm>
        </p:spPr>
        <p:txBody>
          <a:bodyPr/>
          <a:lstStyle/>
          <a:p>
            <a:pPr>
              <a:spcBef>
                <a:spcPct val="0"/>
              </a:spcBef>
              <a:buFont typeface="Wingdings 2" panose="05020102010507070707" pitchFamily="18" charset="2"/>
              <a:buNone/>
            </a:pPr>
            <a:r>
              <a:rPr lang="en-US" altLang="en-US" dirty="0"/>
              <a:t>E</a:t>
            </a:r>
            <a:r>
              <a:rPr lang="en-GB" altLang="en-US" dirty="0" err="1"/>
              <a:t>nablers</a:t>
            </a:r>
            <a:endParaRPr lang="en-GB" altLang="en-US" dirty="0"/>
          </a:p>
        </p:txBody>
      </p:sp>
      <p:sp>
        <p:nvSpPr>
          <p:cNvPr id="15366" name="Content Placeholder 5">
            <a:extLst>
              <a:ext uri="{FF2B5EF4-FFF2-40B4-BE49-F238E27FC236}">
                <a16:creationId xmlns:a16="http://schemas.microsoft.com/office/drawing/2014/main" id="{99ED609B-08A8-41B8-83E6-2BF85B1EA7A9}"/>
              </a:ext>
            </a:extLst>
          </p:cNvPr>
          <p:cNvSpPr>
            <a:spLocks noGrp="1"/>
          </p:cNvSpPr>
          <p:nvPr>
            <p:ph sz="quarter" idx="4"/>
          </p:nvPr>
        </p:nvSpPr>
        <p:spPr>
          <a:xfrm>
            <a:off x="4355977" y="1645003"/>
            <a:ext cx="4680520" cy="3414713"/>
          </a:xfrm>
        </p:spPr>
        <p:txBody>
          <a:bodyPr rtlCol="0">
            <a:normAutofit fontScale="92500" lnSpcReduction="10000"/>
          </a:bodyPr>
          <a:lstStyle/>
          <a:p>
            <a:pPr fontAlgn="auto">
              <a:spcAft>
                <a:spcPts val="0"/>
              </a:spcAft>
              <a:defRPr/>
            </a:pPr>
            <a:r>
              <a:rPr lang="en-GB" altLang="en-US" sz="2200" dirty="0"/>
              <a:t>Management support &amp; openness</a:t>
            </a:r>
          </a:p>
          <a:p>
            <a:pPr fontAlgn="auto">
              <a:spcAft>
                <a:spcPts val="0"/>
              </a:spcAft>
              <a:defRPr/>
            </a:pPr>
            <a:r>
              <a:rPr lang="en-GB" altLang="en-US" sz="2200" dirty="0"/>
              <a:t>Leaders’ modelling behaviours</a:t>
            </a:r>
          </a:p>
          <a:p>
            <a:pPr fontAlgn="auto">
              <a:spcAft>
                <a:spcPts val="0"/>
              </a:spcAft>
              <a:defRPr/>
            </a:pPr>
            <a:r>
              <a:rPr lang="en-GB" altLang="en-US" sz="2200" dirty="0"/>
              <a:t>Setting up the right team</a:t>
            </a:r>
          </a:p>
          <a:p>
            <a:pPr fontAlgn="auto">
              <a:spcAft>
                <a:spcPts val="0"/>
              </a:spcAft>
              <a:defRPr/>
            </a:pPr>
            <a:r>
              <a:rPr lang="en-GB" altLang="en-US" sz="2200" dirty="0"/>
              <a:t>Autonomy and freedom</a:t>
            </a:r>
          </a:p>
          <a:p>
            <a:pPr fontAlgn="auto">
              <a:spcAft>
                <a:spcPts val="0"/>
              </a:spcAft>
              <a:defRPr/>
            </a:pPr>
            <a:r>
              <a:rPr lang="en-GB" altLang="en-US" sz="2200" dirty="0"/>
              <a:t>Tolerance of failure</a:t>
            </a:r>
          </a:p>
          <a:p>
            <a:pPr fontAlgn="auto">
              <a:spcAft>
                <a:spcPts val="0"/>
              </a:spcAft>
              <a:defRPr/>
            </a:pPr>
            <a:r>
              <a:rPr lang="en-GB" altLang="en-US" sz="2200" dirty="0"/>
              <a:t>Networking opportunities</a:t>
            </a:r>
          </a:p>
          <a:p>
            <a:pPr fontAlgn="auto">
              <a:spcAft>
                <a:spcPts val="0"/>
              </a:spcAft>
              <a:defRPr/>
            </a:pPr>
            <a:r>
              <a:rPr lang="en-GB" altLang="en-US" sz="2200" dirty="0"/>
              <a:t>Dedicated resources</a:t>
            </a:r>
          </a:p>
          <a:p>
            <a:pPr fontAlgn="auto">
              <a:spcAft>
                <a:spcPts val="0"/>
              </a:spcAft>
              <a:defRPr/>
            </a:pPr>
            <a:r>
              <a:rPr lang="en-GB" altLang="en-US" sz="2200" dirty="0"/>
              <a:t>Incentives and rewards</a:t>
            </a:r>
          </a:p>
          <a:p>
            <a:pPr fontAlgn="auto">
              <a:spcAft>
                <a:spcPts val="0"/>
              </a:spcAft>
              <a:defRPr/>
            </a:pPr>
            <a:endParaRPr lang="en-GB" alt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11E21-E3C4-43EA-835A-8410D2E2672E}"/>
              </a:ext>
            </a:extLst>
          </p:cNvPr>
          <p:cNvSpPr>
            <a:spLocks noGrp="1"/>
          </p:cNvSpPr>
          <p:nvPr>
            <p:ph type="title"/>
          </p:nvPr>
        </p:nvSpPr>
        <p:spPr>
          <a:xfrm>
            <a:off x="539552" y="116632"/>
            <a:ext cx="8229600" cy="1143000"/>
          </a:xfrm>
        </p:spPr>
        <p:txBody>
          <a:bodyPr rtlCol="0">
            <a:normAutofit fontScale="90000"/>
          </a:bodyPr>
          <a:lstStyle/>
          <a:p>
            <a:pPr fontAlgn="auto">
              <a:spcAft>
                <a:spcPts val="0"/>
              </a:spcAft>
              <a:defRPr/>
            </a:pPr>
            <a:r>
              <a:rPr lang="en-GB" b="1" dirty="0"/>
              <a:t>Where good ideas come from:</a:t>
            </a:r>
            <a:br>
              <a:rPr lang="en-GB" b="1" dirty="0"/>
            </a:br>
            <a:r>
              <a:rPr lang="en-GB" b="1" dirty="0">
                <a:solidFill>
                  <a:srgbClr val="FF0000"/>
                </a:solidFill>
              </a:rPr>
              <a:t>YouTube</a:t>
            </a:r>
            <a:r>
              <a:rPr lang="en-GB" b="1" dirty="0"/>
              <a:t> video:</a:t>
            </a:r>
          </a:p>
        </p:txBody>
      </p:sp>
      <p:pic>
        <p:nvPicPr>
          <p:cNvPr id="3" name="Mb0ssmoXG1I?version=3&amp;feature=player_detailpage">
            <a:extLst>
              <a:ext uri="{FF2B5EF4-FFF2-40B4-BE49-F238E27FC236}">
                <a16:creationId xmlns:a16="http://schemas.microsoft.com/office/drawing/2014/main" id="{0B69633E-F2D1-4ED9-A688-08D146EA8A12}"/>
              </a:ext>
            </a:extLst>
          </p:cNvPr>
          <p:cNvPicPr>
            <a:picLocks noRot="1" noChangeAspect="1"/>
          </p:cNvPicPr>
          <p:nvPr>
            <a:videoFile r:link="rId1"/>
          </p:nvPr>
        </p:nvPicPr>
        <p:blipFill>
          <a:blip r:embed="rId3">
            <a:extLst>
              <a:ext uri="{28A0092B-C50C-407E-A947-70E740481C1C}">
                <a14:useLocalDpi xmlns:a14="http://schemas.microsoft.com/office/drawing/2010/main" val="0"/>
              </a:ext>
            </a:extLst>
          </a:blip>
          <a:srcRect/>
          <a:stretch>
            <a:fillRect/>
          </a:stretch>
        </p:blipFill>
        <p:spPr bwMode="auto">
          <a:xfrm>
            <a:off x="1043608" y="1340768"/>
            <a:ext cx="6864350" cy="4032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93930166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 name="Title 1">
            <a:extLst>
              <a:ext uri="{FF2B5EF4-FFF2-40B4-BE49-F238E27FC236}">
                <a16:creationId xmlns:a16="http://schemas.microsoft.com/office/drawing/2014/main" id="{EA35EDEE-AB04-3214-403E-83AE3B536ACC}"/>
              </a:ext>
            </a:extLst>
          </p:cNvPr>
          <p:cNvSpPr>
            <a:spLocks noGrp="1"/>
          </p:cNvSpPr>
          <p:nvPr>
            <p:ph type="title"/>
          </p:nvPr>
        </p:nvSpPr>
        <p:spPr>
          <a:xfrm>
            <a:off x="457200" y="274638"/>
            <a:ext cx="8229600" cy="1143000"/>
          </a:xfrm>
        </p:spPr>
        <p:txBody>
          <a:bodyPr/>
          <a:lstStyle/>
          <a:p>
            <a:r>
              <a:rPr lang="en-GB" dirty="0"/>
              <a:t>4. Schumpeterian innovation</a:t>
            </a:r>
            <a:endParaRPr lang="en-US" dirty="0"/>
          </a:p>
        </p:txBody>
      </p:sp>
      <p:pic>
        <p:nvPicPr>
          <p:cNvPr id="1026" name="Picture 2" descr="Who Is Joseph Schumpeter? What Is He Known For?">
            <a:extLst>
              <a:ext uri="{FF2B5EF4-FFF2-40B4-BE49-F238E27FC236}">
                <a16:creationId xmlns:a16="http://schemas.microsoft.com/office/drawing/2014/main" id="{0A77DF4F-CACE-0ADD-F40B-9FD63E774FB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7103" r="-7" b="21497"/>
          <a:stretch/>
        </p:blipFill>
        <p:spPr bwMode="auto">
          <a:xfrm>
            <a:off x="457200" y="1600201"/>
            <a:ext cx="8229600" cy="3917032"/>
          </a:xfrm>
          <a:prstGeom prst="rect">
            <a:avLst/>
          </a:prstGeom>
          <a:noFill/>
          <a:extLst>
            <a:ext uri="{909E8E84-426E-40DD-AFC4-6F175D3DCCD1}">
              <a14:hiddenFill xmlns:a14="http://schemas.microsoft.com/office/drawing/2010/main">
                <a:solidFill>
                  <a:srgbClr val="FFFFFF"/>
                </a:solidFill>
              </a14:hiddenFill>
            </a:ext>
          </a:extLst>
        </p:spPr>
      </p:pic>
      <p:sp>
        <p:nvSpPr>
          <p:cNvPr id="4" name="Date Placeholder 3">
            <a:extLst>
              <a:ext uri="{FF2B5EF4-FFF2-40B4-BE49-F238E27FC236}">
                <a16:creationId xmlns:a16="http://schemas.microsoft.com/office/drawing/2014/main" id="{23EB773D-8FAC-22C1-11A3-D61AE14C24C6}"/>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06/06/2022</a:t>
            </a:fld>
            <a:endParaRPr lang="en-GB" altLang="en-US" sz="900"/>
          </a:p>
        </p:txBody>
      </p:sp>
      <p:sp>
        <p:nvSpPr>
          <p:cNvPr id="5" name="Slide Number Placeholder 4">
            <a:extLst>
              <a:ext uri="{FF2B5EF4-FFF2-40B4-BE49-F238E27FC236}">
                <a16:creationId xmlns:a16="http://schemas.microsoft.com/office/drawing/2014/main" id="{71CDD14B-7F8E-B08A-3B51-DD49B8F1976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7</a:t>
            </a:fld>
            <a:endParaRPr lang="en-GB" altLang="en-US"/>
          </a:p>
        </p:txBody>
      </p:sp>
    </p:spTree>
    <p:extLst>
      <p:ext uri="{BB962C8B-B14F-4D97-AF65-F5344CB8AC3E}">
        <p14:creationId xmlns:p14="http://schemas.microsoft.com/office/powerpoint/2010/main" val="11855008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8DBCEC4-B1B4-B070-A8DA-9FF3F8841EA6}"/>
              </a:ext>
            </a:extLst>
          </p:cNvPr>
          <p:cNvSpPr>
            <a:spLocks noGrp="1"/>
          </p:cNvSpPr>
          <p:nvPr>
            <p:ph idx="1"/>
          </p:nvPr>
        </p:nvSpPr>
        <p:spPr>
          <a:xfrm>
            <a:off x="457200" y="548680"/>
            <a:ext cx="8229600" cy="4680520"/>
          </a:xfrm>
        </p:spPr>
        <p:txBody>
          <a:bodyPr/>
          <a:lstStyle/>
          <a:p>
            <a:r>
              <a:rPr lang="en-GB" dirty="0"/>
              <a:t>Creative destruction</a:t>
            </a:r>
          </a:p>
          <a:p>
            <a:r>
              <a:rPr lang="en-US" sz="2400" dirty="0"/>
              <a:t>Schumpeter </a:t>
            </a:r>
            <a:r>
              <a:rPr lang="en-US" sz="2400" dirty="0" err="1"/>
              <a:t>characterised</a:t>
            </a:r>
            <a:r>
              <a:rPr lang="en-US" sz="2400" dirty="0"/>
              <a:t> creative destruction as innovations in the manufacturing process that increase productivity, describing it as the </a:t>
            </a:r>
          </a:p>
          <a:p>
            <a:pPr marL="0" indent="0" algn="just">
              <a:buNone/>
            </a:pPr>
            <a:r>
              <a:rPr lang="en-US" sz="2400" b="1" i="1" dirty="0"/>
              <a:t>"process of industrial mutation that incessantly revolutionizes the economic structure from within, incessantly destroying the old one, incessantly creating a new one.“ (Schumpeter, 1942)</a:t>
            </a:r>
          </a:p>
          <a:p>
            <a:endParaRPr lang="en-GB" sz="2400" i="1" dirty="0"/>
          </a:p>
          <a:p>
            <a:pPr marL="0" indent="0">
              <a:buNone/>
            </a:pPr>
            <a:r>
              <a:rPr lang="en-GB" sz="2800" dirty="0">
                <a:hlinkClick r:id="rId2"/>
              </a:rPr>
              <a:t>https://www.youtube.com/watch?v=l-soJGRgAAQ</a:t>
            </a:r>
            <a:endParaRPr lang="en-GB" sz="2800" dirty="0"/>
          </a:p>
          <a:p>
            <a:pPr marL="0" indent="0">
              <a:buNone/>
            </a:pPr>
            <a:endParaRPr lang="en-GB" sz="2800" dirty="0"/>
          </a:p>
          <a:p>
            <a:pPr marL="0" indent="0">
              <a:buNone/>
            </a:pPr>
            <a:endParaRPr lang="en-GB" sz="2800" dirty="0"/>
          </a:p>
        </p:txBody>
      </p:sp>
      <p:sp>
        <p:nvSpPr>
          <p:cNvPr id="4" name="Date Placeholder 3">
            <a:extLst>
              <a:ext uri="{FF2B5EF4-FFF2-40B4-BE49-F238E27FC236}">
                <a16:creationId xmlns:a16="http://schemas.microsoft.com/office/drawing/2014/main" id="{177334C9-9326-CD43-49EA-929FD8167193}"/>
              </a:ext>
            </a:extLst>
          </p:cNvPr>
          <p:cNvSpPr>
            <a:spLocks noGrp="1"/>
          </p:cNvSpPr>
          <p:nvPr>
            <p:ph type="dt" sz="half" idx="10"/>
          </p:nvPr>
        </p:nvSpPr>
        <p:spPr/>
        <p:txBody>
          <a:bodyPr/>
          <a:lstStyle/>
          <a:p>
            <a:pPr>
              <a:defRPr/>
            </a:pPr>
            <a:fld id="{2303D31F-598B-47EE-BA37-93F097A3D676}" type="datetime1">
              <a:rPr lang="en-GB" altLang="en-US" smtClean="0"/>
              <a:pPr>
                <a:defRPr/>
              </a:pPr>
              <a:t>06/06/2022</a:t>
            </a:fld>
            <a:endParaRPr lang="en-GB" altLang="en-US"/>
          </a:p>
        </p:txBody>
      </p:sp>
      <p:sp>
        <p:nvSpPr>
          <p:cNvPr id="5" name="Slide Number Placeholder 4">
            <a:extLst>
              <a:ext uri="{FF2B5EF4-FFF2-40B4-BE49-F238E27FC236}">
                <a16:creationId xmlns:a16="http://schemas.microsoft.com/office/drawing/2014/main" id="{A823717B-A570-5E1D-5FFA-B3C3812A6E9E}"/>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spTree>
    <p:extLst>
      <p:ext uri="{BB962C8B-B14F-4D97-AF65-F5344CB8AC3E}">
        <p14:creationId xmlns:p14="http://schemas.microsoft.com/office/powerpoint/2010/main" val="30424011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7F718-6F90-4792-8FCF-750880EEE205}"/>
              </a:ext>
            </a:extLst>
          </p:cNvPr>
          <p:cNvSpPr>
            <a:spLocks noGrp="1"/>
          </p:cNvSpPr>
          <p:nvPr>
            <p:ph type="title"/>
          </p:nvPr>
        </p:nvSpPr>
        <p:spPr/>
        <p:txBody>
          <a:bodyPr/>
          <a:lstStyle/>
          <a:p>
            <a:r>
              <a:rPr lang="en-GB" dirty="0"/>
              <a:t>Group activity</a:t>
            </a:r>
          </a:p>
        </p:txBody>
      </p:sp>
      <p:sp>
        <p:nvSpPr>
          <p:cNvPr id="3" name="Content Placeholder 2">
            <a:extLst>
              <a:ext uri="{FF2B5EF4-FFF2-40B4-BE49-F238E27FC236}">
                <a16:creationId xmlns:a16="http://schemas.microsoft.com/office/drawing/2014/main" id="{EACBC014-00BD-4188-8655-32C168B24F89}"/>
              </a:ext>
            </a:extLst>
          </p:cNvPr>
          <p:cNvSpPr>
            <a:spLocks noGrp="1"/>
          </p:cNvSpPr>
          <p:nvPr>
            <p:ph idx="1"/>
          </p:nvPr>
        </p:nvSpPr>
        <p:spPr>
          <a:xfrm>
            <a:off x="457200" y="1340768"/>
            <a:ext cx="8229600" cy="3917032"/>
          </a:xfrm>
        </p:spPr>
        <p:txBody>
          <a:bodyPr/>
          <a:lstStyle/>
          <a:p>
            <a:pPr>
              <a:lnSpc>
                <a:spcPct val="150000"/>
              </a:lnSpc>
            </a:pPr>
            <a:r>
              <a:rPr lang="en-GB" sz="2800" dirty="0"/>
              <a:t>Think of a new/existing innovative business. </a:t>
            </a:r>
          </a:p>
          <a:p>
            <a:pPr>
              <a:lnSpc>
                <a:spcPct val="150000"/>
              </a:lnSpc>
            </a:pPr>
            <a:r>
              <a:rPr lang="en-GB" sz="2800" dirty="0"/>
              <a:t>Find the relevant platforms for innovation.</a:t>
            </a:r>
          </a:p>
          <a:p>
            <a:pPr>
              <a:lnSpc>
                <a:spcPct val="150000"/>
              </a:lnSpc>
            </a:pPr>
            <a:r>
              <a:rPr lang="en-GB" sz="2800" dirty="0"/>
              <a:t>Discuss the process for open market innovation for the chosen business. </a:t>
            </a:r>
          </a:p>
          <a:p>
            <a:pPr>
              <a:lnSpc>
                <a:spcPct val="150000"/>
              </a:lnSpc>
            </a:pPr>
            <a:r>
              <a:rPr lang="en-GB" sz="2800" dirty="0"/>
              <a:t>List the do’s and </a:t>
            </a:r>
            <a:r>
              <a:rPr lang="en-GB" sz="2800" dirty="0" err="1"/>
              <a:t>don’t’s</a:t>
            </a:r>
            <a:r>
              <a:rPr lang="en-GB" sz="2800" dirty="0"/>
              <a:t>.</a:t>
            </a:r>
          </a:p>
          <a:p>
            <a:pPr>
              <a:lnSpc>
                <a:spcPct val="150000"/>
              </a:lnSpc>
            </a:pPr>
            <a:r>
              <a:rPr lang="en-GB" sz="2800" dirty="0"/>
              <a:t>Write a small report 250 words and email me.</a:t>
            </a:r>
          </a:p>
        </p:txBody>
      </p:sp>
      <p:sp>
        <p:nvSpPr>
          <p:cNvPr id="4" name="Date Placeholder 3">
            <a:extLst>
              <a:ext uri="{FF2B5EF4-FFF2-40B4-BE49-F238E27FC236}">
                <a16:creationId xmlns:a16="http://schemas.microsoft.com/office/drawing/2014/main" id="{AD95D37C-F74C-470F-9B6F-5B495FF15BAC}"/>
              </a:ext>
            </a:extLst>
          </p:cNvPr>
          <p:cNvSpPr>
            <a:spLocks noGrp="1"/>
          </p:cNvSpPr>
          <p:nvPr>
            <p:ph type="dt" sz="half" idx="10"/>
          </p:nvPr>
        </p:nvSpPr>
        <p:spPr/>
        <p:txBody>
          <a:bodyPr/>
          <a:lstStyle/>
          <a:p>
            <a:pPr>
              <a:defRPr/>
            </a:pPr>
            <a:fld id="{2303D31F-598B-47EE-BA37-93F097A3D676}" type="datetime1">
              <a:rPr lang="en-GB" altLang="en-US" smtClean="0"/>
              <a:pPr>
                <a:defRPr/>
              </a:pPr>
              <a:t>06/06/2022</a:t>
            </a:fld>
            <a:endParaRPr lang="en-GB" altLang="en-US"/>
          </a:p>
        </p:txBody>
      </p:sp>
      <p:sp>
        <p:nvSpPr>
          <p:cNvPr id="5" name="Slide Number Placeholder 4">
            <a:extLst>
              <a:ext uri="{FF2B5EF4-FFF2-40B4-BE49-F238E27FC236}">
                <a16:creationId xmlns:a16="http://schemas.microsoft.com/office/drawing/2014/main" id="{619D7D6D-9419-4422-AA92-C7586C11B2C8}"/>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spTree>
    <p:extLst>
      <p:ext uri="{BB962C8B-B14F-4D97-AF65-F5344CB8AC3E}">
        <p14:creationId xmlns:p14="http://schemas.microsoft.com/office/powerpoint/2010/main" val="375379186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2633</TotalTime>
  <Words>476</Words>
  <Application>Microsoft Office PowerPoint</Application>
  <PresentationFormat>On-screen Show (4:3)</PresentationFormat>
  <Paragraphs>80</Paragraphs>
  <Slides>9</Slides>
  <Notes>4</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Myriad Pro</vt:lpstr>
      <vt:lpstr>Arial</vt:lpstr>
      <vt:lpstr>Calibri</vt:lpstr>
      <vt:lpstr>Tahoma</vt:lpstr>
      <vt:lpstr>Verdana</vt:lpstr>
      <vt:lpstr>Wingdings 2</vt:lpstr>
      <vt:lpstr>20140311PresentationUWTSDTemplate</vt:lpstr>
      <vt:lpstr>Developing Innovation  and  Creativity for Business Advantage  Week 2 (Lecture 2) Concepts &amp; techniques of innovation &amp; creativity</vt:lpstr>
      <vt:lpstr>Objectives</vt:lpstr>
      <vt:lpstr>1. Platform for Innovation</vt:lpstr>
      <vt:lpstr>2. Open market innovation</vt:lpstr>
      <vt:lpstr>3. Innovation - Do’s &amp; Don'ts</vt:lpstr>
      <vt:lpstr>Where good ideas come from: YouTube video:</vt:lpstr>
      <vt:lpstr>4. Schumpeterian innovation</vt:lpstr>
      <vt:lpstr>PowerPoint Presentation</vt:lpstr>
      <vt:lpstr>Group activity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Khaza Ahmed</cp:lastModifiedBy>
  <cp:revision>159</cp:revision>
  <cp:lastPrinted>2018-07-09T15:27:01Z</cp:lastPrinted>
  <dcterms:created xsi:type="dcterms:W3CDTF">2002-10-07T19:43:58Z</dcterms:created>
  <dcterms:modified xsi:type="dcterms:W3CDTF">2022-06-06T12:08:55Z</dcterms:modified>
</cp:coreProperties>
</file>