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93" r:id="rId2"/>
    <p:sldId id="269" r:id="rId3"/>
    <p:sldId id="297" r:id="rId4"/>
    <p:sldId id="311" r:id="rId5"/>
    <p:sldId id="302" r:id="rId6"/>
    <p:sldId id="316" r:id="rId7"/>
    <p:sldId id="312" r:id="rId8"/>
    <p:sldId id="317" r:id="rId9"/>
    <p:sldId id="313" r:id="rId10"/>
    <p:sldId id="318" r:id="rId11"/>
    <p:sldId id="309" r:id="rId12"/>
    <p:sldId id="315" r:id="rId13"/>
    <p:sldId id="31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F5597"/>
    <a:srgbClr val="E30047"/>
    <a:srgbClr val="010002"/>
    <a:srgbClr val="76717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549" autoAdjust="0"/>
    <p:restoredTop sz="64334" autoAdjust="0"/>
  </p:normalViewPr>
  <p:slideViewPr>
    <p:cSldViewPr snapToGrid="0">
      <p:cViewPr varScale="1">
        <p:scale>
          <a:sx n="73" d="100"/>
          <a:sy n="73" d="100"/>
        </p:scale>
        <p:origin x="194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6AAF92-90A1-4A7E-9DCA-DFC4984C399B}" type="datetimeFigureOut">
              <a:rPr lang="en-GB" smtClean="0"/>
              <a:t>05/11/2020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4FAFE1-0BD6-4BB9-AF20-D6A58CA1F377}" type="slidenum">
              <a:rPr lang="en-GB" smtClean="0"/>
              <a:t>‹#›</a:t>
            </a:fld>
            <a:endParaRPr lang="en-GB"/>
          </a:p>
        </p:txBody>
      </p:sp>
    </p:spTree>
    <p:extLst>
      <p:ext uri="{BB962C8B-B14F-4D97-AF65-F5344CB8AC3E}">
        <p14:creationId xmlns:p14="http://schemas.microsoft.com/office/powerpoint/2010/main" val="1850319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bbc.com/news/uk-politics-32810887"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www.touristengland.com/media-center/impact-of-brexit-on-tourism-industry/" TargetMode="External"/><Relationship Id="rId5" Type="http://schemas.openxmlformats.org/officeDocument/2006/relationships/hyperlink" Target="https://thedope.news/how-will-brexit-impact-travel-and-tourism/" TargetMode="External"/><Relationship Id="rId4" Type="http://schemas.openxmlformats.org/officeDocument/2006/relationships/hyperlink" Target="https://www.etias.info/brexit-impact-europe-tourist-industry/"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Rockwell" panose="02060603020205020403" pitchFamily="18" charset="0"/>
              </a:rPr>
              <a:t>The United Kingdom is a sovereign state consisting England, Scotland, Wales, and Northern Ireland. From the beginning in 1993, the UK has been a member of the European Union as a part of Europe continent. Recently in January, the UK has left all kinds of agreements with the European Union and has left the organisation. The UK is no longer a member of EU. But there are many complexities to it like trade deals. The global tourism industry has to deal with the long-lasting implications. This paper discusses about the impact of Brexit over tourism industry in the UK and in the EU member countries. </a:t>
            </a:r>
          </a:p>
          <a:p>
            <a:endParaRPr lang="en-GB" dirty="0"/>
          </a:p>
        </p:txBody>
      </p:sp>
      <p:sp>
        <p:nvSpPr>
          <p:cNvPr id="4" name="Slide Number Placeholder 3"/>
          <p:cNvSpPr>
            <a:spLocks noGrp="1"/>
          </p:cNvSpPr>
          <p:nvPr>
            <p:ph type="sldNum" sz="quarter" idx="5"/>
          </p:nvPr>
        </p:nvSpPr>
        <p:spPr/>
        <p:txBody>
          <a:bodyPr/>
          <a:lstStyle/>
          <a:p>
            <a:fld id="{2E4FAFE1-0BD6-4BB9-AF20-D6A58CA1F377}" type="slidenum">
              <a:rPr lang="en-GB" smtClean="0"/>
              <a:t>2</a:t>
            </a:fld>
            <a:endParaRPr lang="en-GB"/>
          </a:p>
        </p:txBody>
      </p:sp>
    </p:spTree>
    <p:extLst>
      <p:ext uri="{BB962C8B-B14F-4D97-AF65-F5344CB8AC3E}">
        <p14:creationId xmlns:p14="http://schemas.microsoft.com/office/powerpoint/2010/main" val="3650826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Rockwell" panose="02060603020205020403" pitchFamily="18" charset="0"/>
              </a:rPr>
              <a:t>Brexit is the withdrawal of UK’s membership as a part of the European Union. It consists of two terms: ‘Britain’ and ‘Exit’. The UK is the first and only country to take the decision to leave the European Union after 27 years of relationship. As a result, UK will also have to withdraw themselves from economic and monetary union of countries. </a:t>
            </a:r>
            <a:endParaRPr lang="en-GB" sz="1200" dirty="0">
              <a:solidFill>
                <a:schemeClr val="tx1"/>
              </a:solidFill>
              <a:latin typeface="Rockwell" panose="02060603020205020403"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E4FAFE1-0BD6-4BB9-AF20-D6A58CA1F377}" type="slidenum">
              <a:rPr lang="en-GB" smtClean="0"/>
              <a:t>3</a:t>
            </a:fld>
            <a:endParaRPr lang="en-GB"/>
          </a:p>
        </p:txBody>
      </p:sp>
    </p:spTree>
    <p:extLst>
      <p:ext uri="{BB962C8B-B14F-4D97-AF65-F5344CB8AC3E}">
        <p14:creationId xmlns:p14="http://schemas.microsoft.com/office/powerpoint/2010/main" val="28632049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Rockwell" panose="02060603020205020403" pitchFamily="18" charset="0"/>
              </a:rPr>
              <a:t>Brexit will also result in changes in the value of sterling pound. Tourism and hospitality-based businesses operating from outside European countries will face increased costs. The British tourism will also take a hit as EU countries are so crucial to their industry. Some of the key impacts of Brexit has been discussed in the following part of the presentation: </a:t>
            </a:r>
          </a:p>
          <a:p>
            <a:endParaRPr lang="en-GB" dirty="0"/>
          </a:p>
        </p:txBody>
      </p:sp>
      <p:sp>
        <p:nvSpPr>
          <p:cNvPr id="4" name="Slide Number Placeholder 3"/>
          <p:cNvSpPr>
            <a:spLocks noGrp="1"/>
          </p:cNvSpPr>
          <p:nvPr>
            <p:ph type="sldNum" sz="quarter" idx="5"/>
          </p:nvPr>
        </p:nvSpPr>
        <p:spPr/>
        <p:txBody>
          <a:bodyPr/>
          <a:lstStyle/>
          <a:p>
            <a:fld id="{2E4FAFE1-0BD6-4BB9-AF20-D6A58CA1F377}" type="slidenum">
              <a:rPr lang="en-GB" smtClean="0"/>
              <a:t>4</a:t>
            </a:fld>
            <a:endParaRPr lang="en-GB"/>
          </a:p>
        </p:txBody>
      </p:sp>
    </p:spTree>
    <p:extLst>
      <p:ext uri="{BB962C8B-B14F-4D97-AF65-F5344CB8AC3E}">
        <p14:creationId xmlns:p14="http://schemas.microsoft.com/office/powerpoint/2010/main" val="1136902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buFont typeface="Wingdings" panose="05000000000000000000" pitchFamily="2" charset="2"/>
              <a:buChar char="q"/>
            </a:pPr>
            <a:r>
              <a:rPr lang="en-GB" sz="1200" dirty="0">
                <a:solidFill>
                  <a:schemeClr val="tx1"/>
                </a:solidFill>
                <a:latin typeface="Rockwell" panose="02060603020205020403" pitchFamily="18" charset="0"/>
              </a:rPr>
              <a:t>According to the Freedom of Movement, any EU resident is able to live and work in the UK.</a:t>
            </a:r>
          </a:p>
          <a:p>
            <a:pPr marL="285750" indent="-285750" algn="just">
              <a:buFont typeface="Wingdings" panose="05000000000000000000" pitchFamily="2" charset="2"/>
              <a:buChar char="q"/>
            </a:pPr>
            <a:r>
              <a:rPr lang="en-GB" sz="1200" dirty="0">
                <a:solidFill>
                  <a:schemeClr val="tx1"/>
                </a:solidFill>
                <a:latin typeface="Rockwell" panose="02060603020205020403" pitchFamily="18" charset="0"/>
              </a:rPr>
              <a:t>The UK tourism sector heavily relies on this migrant workforce. The deal related to Freedom of Movement includes if the current EU workers will have the permission to stay in UK for their tourism jobs post-Brexit. </a:t>
            </a:r>
          </a:p>
          <a:p>
            <a:pPr marL="285750" indent="-285750" algn="just">
              <a:buFont typeface="Wingdings" panose="05000000000000000000" pitchFamily="2" charset="2"/>
              <a:buChar char="q"/>
            </a:pPr>
            <a:r>
              <a:rPr lang="en-GB" sz="1200" dirty="0">
                <a:solidFill>
                  <a:schemeClr val="tx1"/>
                </a:solidFill>
                <a:latin typeface="Rockwell" panose="02060603020205020403" pitchFamily="18" charset="0"/>
              </a:rPr>
              <a:t>Statistics show that almost 15% to 25% of the employments are from EU countries. They need additional 65,000 employees per annum to meet the demands and to keep pace with the growing tourism industry (Hall, 2020). There is also huge requirement for French, German, and Spanish speakers to meet the industry demands.</a:t>
            </a:r>
          </a:p>
          <a:p>
            <a:pPr marL="285750" indent="-285750" algn="just">
              <a:buFont typeface="Wingdings" panose="05000000000000000000" pitchFamily="2" charset="2"/>
              <a:buChar char="q"/>
            </a:pPr>
            <a:r>
              <a:rPr lang="en-GB" sz="1200" dirty="0">
                <a:solidFill>
                  <a:schemeClr val="tx1"/>
                </a:solidFill>
                <a:latin typeface="Rockwell" panose="02060603020205020403" pitchFamily="18" charset="0"/>
              </a:rPr>
              <a:t>The tourism industry will suffer if EU citizens are not permitted to work and live in the UK. </a:t>
            </a:r>
          </a:p>
          <a:p>
            <a:endParaRPr lang="en-GB" dirty="0"/>
          </a:p>
        </p:txBody>
      </p:sp>
      <p:sp>
        <p:nvSpPr>
          <p:cNvPr id="4" name="Slide Number Placeholder 3"/>
          <p:cNvSpPr>
            <a:spLocks noGrp="1"/>
          </p:cNvSpPr>
          <p:nvPr>
            <p:ph type="sldNum" sz="quarter" idx="5"/>
          </p:nvPr>
        </p:nvSpPr>
        <p:spPr/>
        <p:txBody>
          <a:bodyPr/>
          <a:lstStyle/>
          <a:p>
            <a:fld id="{2E4FAFE1-0BD6-4BB9-AF20-D6A58CA1F377}" type="slidenum">
              <a:rPr lang="en-GB" smtClean="0"/>
              <a:t>5</a:t>
            </a:fld>
            <a:endParaRPr lang="en-GB"/>
          </a:p>
        </p:txBody>
      </p:sp>
    </p:spTree>
    <p:extLst>
      <p:ext uri="{BB962C8B-B14F-4D97-AF65-F5344CB8AC3E}">
        <p14:creationId xmlns:p14="http://schemas.microsoft.com/office/powerpoint/2010/main" val="24513888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Rockwell" panose="02060603020205020403" pitchFamily="18" charset="0"/>
              </a:rPr>
              <a:t>Till now, EU citizens could enjoy visa-free access to the UK. But it may change post-Brexit. It is another key part in the trade deals. It is still unclear what would be next step from EU and UK. However, European Union has suggested to impose a visa fee on British people to visit EU (Hall, 2020). </a:t>
            </a:r>
          </a:p>
          <a:p>
            <a:endParaRPr lang="en-GB" dirty="0"/>
          </a:p>
        </p:txBody>
      </p:sp>
      <p:sp>
        <p:nvSpPr>
          <p:cNvPr id="4" name="Slide Number Placeholder 3"/>
          <p:cNvSpPr>
            <a:spLocks noGrp="1"/>
          </p:cNvSpPr>
          <p:nvPr>
            <p:ph type="sldNum" sz="quarter" idx="5"/>
          </p:nvPr>
        </p:nvSpPr>
        <p:spPr/>
        <p:txBody>
          <a:bodyPr/>
          <a:lstStyle/>
          <a:p>
            <a:fld id="{2E4FAFE1-0BD6-4BB9-AF20-D6A58CA1F377}" type="slidenum">
              <a:rPr lang="en-GB" smtClean="0"/>
              <a:t>6</a:t>
            </a:fld>
            <a:endParaRPr lang="en-GB"/>
          </a:p>
        </p:txBody>
      </p:sp>
    </p:spTree>
    <p:extLst>
      <p:ext uri="{BB962C8B-B14F-4D97-AF65-F5344CB8AC3E}">
        <p14:creationId xmlns:p14="http://schemas.microsoft.com/office/powerpoint/2010/main" val="1884768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Rockwell" panose="02060603020205020403" pitchFamily="18" charset="0"/>
              </a:rPr>
              <a:t>If UK and EU do not come to a deal by this transition period then according to WTO rules, tariffs will be applied to UK goods travelling to the EU. The UK can also decide on the tariffs and checks to imply on EU goods. It will increase the cost of services in the tourism industry for both countries. </a:t>
            </a:r>
          </a:p>
          <a:p>
            <a:endParaRPr lang="en-GB" dirty="0"/>
          </a:p>
        </p:txBody>
      </p:sp>
      <p:sp>
        <p:nvSpPr>
          <p:cNvPr id="4" name="Slide Number Placeholder 3"/>
          <p:cNvSpPr>
            <a:spLocks noGrp="1"/>
          </p:cNvSpPr>
          <p:nvPr>
            <p:ph type="sldNum" sz="quarter" idx="5"/>
          </p:nvPr>
        </p:nvSpPr>
        <p:spPr/>
        <p:txBody>
          <a:bodyPr/>
          <a:lstStyle/>
          <a:p>
            <a:fld id="{2E4FAFE1-0BD6-4BB9-AF20-D6A58CA1F377}" type="slidenum">
              <a:rPr lang="en-GB" smtClean="0"/>
              <a:t>7</a:t>
            </a:fld>
            <a:endParaRPr lang="en-GB"/>
          </a:p>
        </p:txBody>
      </p:sp>
    </p:spTree>
    <p:extLst>
      <p:ext uri="{BB962C8B-B14F-4D97-AF65-F5344CB8AC3E}">
        <p14:creationId xmlns:p14="http://schemas.microsoft.com/office/powerpoint/2010/main" val="18137460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buFont typeface="Wingdings" panose="05000000000000000000" pitchFamily="2" charset="2"/>
              <a:buChar char="q"/>
            </a:pPr>
            <a:r>
              <a:rPr lang="en-GB" sz="1200" dirty="0">
                <a:solidFill>
                  <a:schemeClr val="tx1"/>
                </a:solidFill>
                <a:latin typeface="Rockwell" panose="02060603020205020403" pitchFamily="18" charset="0"/>
              </a:rPr>
              <a:t>The Brexit will also have an impact on the value of sterling pound. Now there are two sides to this phenomenon:</a:t>
            </a:r>
          </a:p>
          <a:p>
            <a:pPr marL="342900" indent="-342900" algn="just">
              <a:buFont typeface="Wingdings" panose="05000000000000000000" pitchFamily="2" charset="2"/>
              <a:buChar char="q"/>
            </a:pPr>
            <a:r>
              <a:rPr lang="en-GB" sz="1200" dirty="0">
                <a:solidFill>
                  <a:schemeClr val="tx1"/>
                </a:solidFill>
                <a:latin typeface="Rockwell" panose="02060603020205020403" pitchFamily="18" charset="0"/>
              </a:rPr>
              <a:t>Decrease in the value of British pound can open doors for positive development in UK tourism. It will make UK a cheaper destination for overseas tourists and visitors. </a:t>
            </a:r>
          </a:p>
          <a:p>
            <a:pPr marL="342900" indent="-342900" algn="just">
              <a:buFont typeface="Wingdings" panose="05000000000000000000" pitchFamily="2" charset="2"/>
              <a:buChar char="q"/>
            </a:pPr>
            <a:r>
              <a:rPr lang="en-GB" sz="1200" dirty="0">
                <a:solidFill>
                  <a:schemeClr val="tx1"/>
                </a:solidFill>
                <a:latin typeface="Rockwell" panose="02060603020205020403" pitchFamily="18" charset="0"/>
              </a:rPr>
              <a:t>But it will increase the cost of tourism for UK people in their own country. However, many Brits are choosing their home tourism destinations over overseas as it is still cheaper option. </a:t>
            </a:r>
          </a:p>
        </p:txBody>
      </p:sp>
      <p:sp>
        <p:nvSpPr>
          <p:cNvPr id="4" name="Slide Number Placeholder 3"/>
          <p:cNvSpPr>
            <a:spLocks noGrp="1"/>
          </p:cNvSpPr>
          <p:nvPr>
            <p:ph type="sldNum" sz="quarter" idx="5"/>
          </p:nvPr>
        </p:nvSpPr>
        <p:spPr/>
        <p:txBody>
          <a:bodyPr/>
          <a:lstStyle/>
          <a:p>
            <a:fld id="{2E4FAFE1-0BD6-4BB9-AF20-D6A58CA1F377}" type="slidenum">
              <a:rPr lang="en-GB" smtClean="0"/>
              <a:t>8</a:t>
            </a:fld>
            <a:endParaRPr lang="en-GB"/>
          </a:p>
        </p:txBody>
      </p:sp>
    </p:spTree>
    <p:extLst>
      <p:ext uri="{BB962C8B-B14F-4D97-AF65-F5344CB8AC3E}">
        <p14:creationId xmlns:p14="http://schemas.microsoft.com/office/powerpoint/2010/main" val="8867212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solidFill>
                  <a:schemeClr val="tx1"/>
                </a:solidFill>
                <a:latin typeface="Rockwell" panose="02060603020205020403" pitchFamily="18" charset="0"/>
              </a:rPr>
              <a:t>The EU countries are also part of European Common Aviation Area (ECAA). </a:t>
            </a:r>
          </a:p>
          <a:p>
            <a:pPr algn="just"/>
            <a:r>
              <a:rPr lang="en-GB" sz="1200" dirty="0">
                <a:solidFill>
                  <a:schemeClr val="tx1"/>
                </a:solidFill>
                <a:latin typeface="Rockwell" panose="02060603020205020403" pitchFamily="18" charset="0"/>
              </a:rPr>
              <a:t>ECAA member countries have a ‘Open Skies’ agreement among themselves. Because of this agreement, travelling between ECAA member countries was convenient and easy. But post-Brexit, the situation will not remain the same.</a:t>
            </a:r>
          </a:p>
          <a:p>
            <a:pPr algn="just"/>
            <a:r>
              <a:rPr lang="en-GB" sz="1200" dirty="0">
                <a:solidFill>
                  <a:schemeClr val="tx1"/>
                </a:solidFill>
                <a:latin typeface="Rockwell" panose="02060603020205020403" pitchFamily="18" charset="0"/>
              </a:rPr>
              <a:t>Both EU and UK have to seek permission to enter into each other’s countries.</a:t>
            </a:r>
          </a:p>
          <a:p>
            <a:pPr algn="just"/>
            <a:r>
              <a:rPr lang="en-GB" sz="1200" dirty="0">
                <a:solidFill>
                  <a:schemeClr val="tx1"/>
                </a:solidFill>
                <a:latin typeface="Rockwell" panose="02060603020205020403" pitchFamily="18" charset="0"/>
              </a:rPr>
              <a:t>If permissions are not granted on proper time, there would be a backlog or delays in arrivals and departures of flights. The tourism will become much more complex as a result of these delays and complexities. Tourists will not have the seamless tourism experience as they had before in Europe. </a:t>
            </a:r>
          </a:p>
          <a:p>
            <a:endParaRPr lang="en-GB" dirty="0"/>
          </a:p>
        </p:txBody>
      </p:sp>
      <p:sp>
        <p:nvSpPr>
          <p:cNvPr id="4" name="Slide Number Placeholder 3"/>
          <p:cNvSpPr>
            <a:spLocks noGrp="1"/>
          </p:cNvSpPr>
          <p:nvPr>
            <p:ph type="sldNum" sz="quarter" idx="5"/>
          </p:nvPr>
        </p:nvSpPr>
        <p:spPr/>
        <p:txBody>
          <a:bodyPr/>
          <a:lstStyle/>
          <a:p>
            <a:fld id="{2E4FAFE1-0BD6-4BB9-AF20-D6A58CA1F377}" type="slidenum">
              <a:rPr lang="en-GB" smtClean="0"/>
              <a:t>9</a:t>
            </a:fld>
            <a:endParaRPr lang="en-GB"/>
          </a:p>
        </p:txBody>
      </p:sp>
    </p:spTree>
    <p:extLst>
      <p:ext uri="{BB962C8B-B14F-4D97-AF65-F5344CB8AC3E}">
        <p14:creationId xmlns:p14="http://schemas.microsoft.com/office/powerpoint/2010/main" val="17592141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buFont typeface="Wingdings" panose="05000000000000000000" pitchFamily="2" charset="2"/>
              <a:buChar char="q"/>
            </a:pPr>
            <a:r>
              <a:rPr lang="en-GB" sz="1200" dirty="0">
                <a:solidFill>
                  <a:schemeClr val="tx1"/>
                </a:solidFill>
                <a:latin typeface="Rockwell" panose="02060603020205020403" pitchFamily="18" charset="0"/>
              </a:rPr>
              <a:t>There will be limited number of tourists in these destinations. The hotels, motels, spa, resorts and other hospitality based organisations will not be able to generate profit as they used to post-Brexit. </a:t>
            </a:r>
          </a:p>
          <a:p>
            <a:pPr marL="342900" indent="-342900" algn="just">
              <a:buFont typeface="Wingdings" panose="05000000000000000000" pitchFamily="2" charset="2"/>
              <a:buChar char="q"/>
            </a:pPr>
            <a:r>
              <a:rPr lang="en-GB" sz="1200" dirty="0">
                <a:solidFill>
                  <a:schemeClr val="tx1"/>
                </a:solidFill>
                <a:latin typeface="Rockwell" panose="02060603020205020403" pitchFamily="18" charset="0"/>
              </a:rPr>
              <a:t>Right now, the UK receives about 60 million euros funding every year from EU to develop local hospitality infrastructure and for regional development (Hall, 2020). As UK has decided to move away from EU, the funding will no longer be valid. The UK government will face a short fall in funding and have to find an alternative way for sourcing fund. </a:t>
            </a:r>
          </a:p>
        </p:txBody>
      </p:sp>
      <p:sp>
        <p:nvSpPr>
          <p:cNvPr id="4" name="Slide Number Placeholder 3"/>
          <p:cNvSpPr>
            <a:spLocks noGrp="1"/>
          </p:cNvSpPr>
          <p:nvPr>
            <p:ph type="sldNum" sz="quarter" idx="5"/>
          </p:nvPr>
        </p:nvSpPr>
        <p:spPr/>
        <p:txBody>
          <a:bodyPr/>
          <a:lstStyle/>
          <a:p>
            <a:fld id="{2E4FAFE1-0BD6-4BB9-AF20-D6A58CA1F377}" type="slidenum">
              <a:rPr lang="en-GB" smtClean="0"/>
              <a:t>10</a:t>
            </a:fld>
            <a:endParaRPr lang="en-GB"/>
          </a:p>
        </p:txBody>
      </p:sp>
    </p:spTree>
    <p:extLst>
      <p:ext uri="{BB962C8B-B14F-4D97-AF65-F5344CB8AC3E}">
        <p14:creationId xmlns:p14="http://schemas.microsoft.com/office/powerpoint/2010/main" val="39185128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Rockwell" panose="02060603020205020403" pitchFamily="18" charset="0"/>
              </a:rPr>
              <a:t>Brexit is going to have a negative impact in almost every industry including the Tourism and Hospitality industry in both the UK and the European Union countries. There will a huge damage on the economic development for both parties that will create a severe disadvantage for hospitality based organisations, tourist spots and to the national income as well. After all the analysis and research, it is quite assumable that the Brexit is a losing deal for every country and for the tourism industry. The deal will create no winners, rather it will create only losers. </a:t>
            </a:r>
          </a:p>
          <a:p>
            <a:endParaRPr lang="en-GB" dirty="0"/>
          </a:p>
        </p:txBody>
      </p:sp>
      <p:sp>
        <p:nvSpPr>
          <p:cNvPr id="4" name="Slide Number Placeholder 3"/>
          <p:cNvSpPr>
            <a:spLocks noGrp="1"/>
          </p:cNvSpPr>
          <p:nvPr>
            <p:ph type="sldNum" sz="quarter" idx="5"/>
          </p:nvPr>
        </p:nvSpPr>
        <p:spPr/>
        <p:txBody>
          <a:bodyPr/>
          <a:lstStyle/>
          <a:p>
            <a:fld id="{2E4FAFE1-0BD6-4BB9-AF20-D6A58CA1F377}" type="slidenum">
              <a:rPr lang="en-GB" smtClean="0"/>
              <a:t>11</a:t>
            </a:fld>
            <a:endParaRPr lang="en-GB"/>
          </a:p>
        </p:txBody>
      </p:sp>
    </p:spTree>
    <p:extLst>
      <p:ext uri="{BB962C8B-B14F-4D97-AF65-F5344CB8AC3E}">
        <p14:creationId xmlns:p14="http://schemas.microsoft.com/office/powerpoint/2010/main" val="9716088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just">
              <a:buFont typeface="Wingdings" panose="05000000000000000000" pitchFamily="2" charset="2"/>
              <a:buChar char="q"/>
            </a:pPr>
            <a:r>
              <a:rPr lang="en-GB" sz="1200" dirty="0">
                <a:solidFill>
                  <a:schemeClr val="tx1"/>
                </a:solidFill>
              </a:rPr>
              <a:t>Creating ETIAS for third country travellers visiting EU countries and the UK from 2021. Visitors from US, Australia, and Canada can apply online for ETIAS before travel. It will act as a visa waiver for the travellers but it will be much more convenient for everyone. </a:t>
            </a:r>
          </a:p>
          <a:p>
            <a:pPr marL="342900" indent="-342900" algn="just">
              <a:buFont typeface="Wingdings" panose="05000000000000000000" pitchFamily="2" charset="2"/>
              <a:buChar char="q"/>
            </a:pPr>
            <a:r>
              <a:rPr lang="en-GB" sz="1200" dirty="0">
                <a:solidFill>
                  <a:schemeClr val="tx1"/>
                </a:solidFill>
              </a:rPr>
              <a:t>The UK government needs to create a source of funding for the tourism industry to fill the gap from EU’s funding. </a:t>
            </a:r>
          </a:p>
          <a:p>
            <a:pPr marL="342900" indent="-342900" algn="just">
              <a:buFont typeface="Wingdings" panose="05000000000000000000" pitchFamily="2" charset="2"/>
              <a:buChar char="q"/>
            </a:pPr>
            <a:r>
              <a:rPr lang="en-GB" sz="1200" dirty="0">
                <a:solidFill>
                  <a:schemeClr val="tx1"/>
                </a:solidFill>
              </a:rPr>
              <a:t>As there will be demand for migrant workers from EU countries, there should be facility for EU migrants to travel and live in the UK. Otherwise, the UK will not be able to cope with the rising growth of the industry. </a:t>
            </a:r>
          </a:p>
          <a:p>
            <a:pPr marL="342900" indent="-342900" algn="just">
              <a:buFont typeface="Wingdings" panose="05000000000000000000" pitchFamily="2" charset="2"/>
              <a:buChar char="q"/>
            </a:pPr>
            <a:r>
              <a:rPr lang="en-GB" sz="1200" dirty="0">
                <a:solidFill>
                  <a:schemeClr val="tx1"/>
                </a:solidFill>
              </a:rPr>
              <a:t>Both the UK and EU countries need to develop alternative travel insurance for the tourists to replace EHIC. </a:t>
            </a:r>
          </a:p>
          <a:p>
            <a:pPr marL="342900" indent="-342900" algn="just">
              <a:buFont typeface="Wingdings" panose="05000000000000000000" pitchFamily="2" charset="2"/>
              <a:buChar char="q"/>
            </a:pPr>
            <a:r>
              <a:rPr lang="en-GB" sz="1200" dirty="0">
                <a:solidFill>
                  <a:schemeClr val="tx1"/>
                </a:solidFill>
              </a:rPr>
              <a:t>The aviation industry is also important for the tourism industry. Necessary steps needed to be taken by the aviation industry from the UK and EU to prevent any delay of flights. </a:t>
            </a:r>
          </a:p>
          <a:p>
            <a:endParaRPr lang="en-GB" dirty="0"/>
          </a:p>
        </p:txBody>
      </p:sp>
      <p:sp>
        <p:nvSpPr>
          <p:cNvPr id="4" name="Slide Number Placeholder 3"/>
          <p:cNvSpPr>
            <a:spLocks noGrp="1"/>
          </p:cNvSpPr>
          <p:nvPr>
            <p:ph type="sldNum" sz="quarter" idx="5"/>
          </p:nvPr>
        </p:nvSpPr>
        <p:spPr/>
        <p:txBody>
          <a:bodyPr/>
          <a:lstStyle/>
          <a:p>
            <a:fld id="{2E4FAFE1-0BD6-4BB9-AF20-D6A58CA1F377}" type="slidenum">
              <a:rPr lang="en-GB" smtClean="0"/>
              <a:t>12</a:t>
            </a:fld>
            <a:endParaRPr lang="en-GB"/>
          </a:p>
        </p:txBody>
      </p:sp>
    </p:spTree>
    <p:extLst>
      <p:ext uri="{BB962C8B-B14F-4D97-AF65-F5344CB8AC3E}">
        <p14:creationId xmlns:p14="http://schemas.microsoft.com/office/powerpoint/2010/main" val="33410472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dirty="0">
                <a:solidFill>
                  <a:schemeClr val="tx1"/>
                </a:solidFill>
                <a:latin typeface="Rockwell" panose="02060603020205020403" pitchFamily="18" charset="0"/>
              </a:rPr>
              <a:t>Brexit: All you need to know about the UK leaving the EU </a:t>
            </a:r>
            <a:r>
              <a:rPr lang="en-GB" sz="1200" u="sng" dirty="0">
                <a:solidFill>
                  <a:schemeClr val="tx1"/>
                </a:solidFill>
                <a:latin typeface="Rockwell" panose="02060603020205020403" pitchFamily="18" charset="0"/>
                <a:hlinkClick r:id="rId3">
                  <a:extLst>
                    <a:ext uri="{A12FA001-AC4F-418D-AE19-62706E023703}">
                      <ahyp:hlinkClr xmlns:ahyp="http://schemas.microsoft.com/office/drawing/2018/hyperlinkcolor" val="tx"/>
                    </a:ext>
                  </a:extLst>
                </a:hlinkClick>
              </a:rPr>
              <a:t>https://www.bbc.com/news/uk-politics-32810887</a:t>
            </a:r>
            <a:r>
              <a:rPr lang="en-GB" sz="1200" dirty="0">
                <a:solidFill>
                  <a:schemeClr val="tx1"/>
                </a:solidFill>
                <a:latin typeface="Rockwell" panose="02060603020205020403" pitchFamily="18" charset="0"/>
              </a:rPr>
              <a:t> </a:t>
            </a:r>
          </a:p>
          <a:p>
            <a:pPr algn="just"/>
            <a:r>
              <a:rPr lang="en-GB" sz="1200" dirty="0">
                <a:solidFill>
                  <a:schemeClr val="tx1"/>
                </a:solidFill>
                <a:latin typeface="Rockwell" panose="02060603020205020403" pitchFamily="18" charset="0"/>
              </a:rPr>
              <a:t>Chislett, W., 2017. Why Spain would like a ‘</a:t>
            </a:r>
            <a:r>
              <a:rPr lang="en-GB" sz="1200" dirty="0" err="1">
                <a:solidFill>
                  <a:schemeClr val="tx1"/>
                </a:solidFill>
                <a:latin typeface="Rockwell" panose="02060603020205020403" pitchFamily="18" charset="0"/>
              </a:rPr>
              <a:t>soft’Brexit</a:t>
            </a:r>
            <a:r>
              <a:rPr lang="en-GB" sz="1200" dirty="0">
                <a:solidFill>
                  <a:schemeClr val="tx1"/>
                </a:solidFill>
                <a:latin typeface="Rockwell" panose="02060603020205020403" pitchFamily="18" charset="0"/>
              </a:rPr>
              <a:t> for the UK. </a:t>
            </a:r>
            <a:r>
              <a:rPr lang="en-GB" sz="1200" i="1" dirty="0">
                <a:solidFill>
                  <a:schemeClr val="tx1"/>
                </a:solidFill>
                <a:latin typeface="Rockwell" panose="02060603020205020403" pitchFamily="18" charset="0"/>
              </a:rPr>
              <a:t>Real Instituto Elcano, ARI</a:t>
            </a:r>
            <a:r>
              <a:rPr lang="en-GB" sz="1200" dirty="0">
                <a:solidFill>
                  <a:schemeClr val="tx1"/>
                </a:solidFill>
                <a:latin typeface="Rockwell" panose="02060603020205020403" pitchFamily="18" charset="0"/>
              </a:rPr>
              <a:t>, </a:t>
            </a:r>
            <a:r>
              <a:rPr lang="en-GB" sz="1200" i="1" dirty="0">
                <a:solidFill>
                  <a:schemeClr val="tx1"/>
                </a:solidFill>
                <a:latin typeface="Rockwell" panose="02060603020205020403" pitchFamily="18" charset="0"/>
              </a:rPr>
              <a:t>27</a:t>
            </a:r>
            <a:r>
              <a:rPr lang="en-GB" sz="1200" dirty="0">
                <a:solidFill>
                  <a:schemeClr val="tx1"/>
                </a:solidFill>
                <a:latin typeface="Rockwell" panose="02060603020205020403" pitchFamily="18" charset="0"/>
              </a:rPr>
              <a:t>.</a:t>
            </a:r>
          </a:p>
          <a:p>
            <a:pPr algn="just"/>
            <a:r>
              <a:rPr lang="en-GB" sz="1200" dirty="0">
                <a:solidFill>
                  <a:schemeClr val="tx1"/>
                </a:solidFill>
                <a:latin typeface="Rockwell" panose="02060603020205020403" pitchFamily="18" charset="0"/>
              </a:rPr>
              <a:t>Dutta, A., Mishra, T., Uddin, G.S. and Yang, Y., 2020. Brexit uncertainty and volatility persistence in tourism demand. </a:t>
            </a:r>
            <a:r>
              <a:rPr lang="en-GB" sz="1200" i="1" dirty="0">
                <a:solidFill>
                  <a:schemeClr val="tx1"/>
                </a:solidFill>
                <a:latin typeface="Rockwell" panose="02060603020205020403" pitchFamily="18" charset="0"/>
              </a:rPr>
              <a:t>Current Issues in Tourism</a:t>
            </a:r>
            <a:r>
              <a:rPr lang="en-GB" sz="1200" dirty="0">
                <a:solidFill>
                  <a:schemeClr val="tx1"/>
                </a:solidFill>
                <a:latin typeface="Rockwell" panose="02060603020205020403" pitchFamily="18" charset="0"/>
              </a:rPr>
              <a:t>, pp.1-8.</a:t>
            </a:r>
          </a:p>
          <a:p>
            <a:pPr algn="just"/>
            <a:r>
              <a:rPr lang="en-GB" sz="1200" dirty="0">
                <a:solidFill>
                  <a:schemeClr val="tx1"/>
                </a:solidFill>
                <a:latin typeface="Rockwell" panose="02060603020205020403" pitchFamily="18" charset="0"/>
              </a:rPr>
              <a:t>Hall, D., 2020. </a:t>
            </a:r>
            <a:r>
              <a:rPr lang="en-GB" sz="1200" i="1" dirty="0">
                <a:solidFill>
                  <a:schemeClr val="tx1"/>
                </a:solidFill>
                <a:latin typeface="Rockwell" panose="02060603020205020403" pitchFamily="18" charset="0"/>
              </a:rPr>
              <a:t>Brexit and Tourism: Process, Impacts and Non-policy</a:t>
            </a:r>
            <a:r>
              <a:rPr lang="en-GB" sz="1200" dirty="0">
                <a:solidFill>
                  <a:schemeClr val="tx1"/>
                </a:solidFill>
                <a:latin typeface="Rockwell" panose="02060603020205020403" pitchFamily="18" charset="0"/>
              </a:rPr>
              <a:t>. Channel View Publications.</a:t>
            </a:r>
          </a:p>
          <a:p>
            <a:pPr algn="just"/>
            <a:r>
              <a:rPr lang="en-GB" sz="1200" dirty="0">
                <a:solidFill>
                  <a:schemeClr val="tx1"/>
                </a:solidFill>
                <a:latin typeface="Rockwell" panose="02060603020205020403" pitchFamily="18" charset="0"/>
              </a:rPr>
              <a:t>Hamper, D., 2016. Troubled times for European tourism. </a:t>
            </a:r>
            <a:r>
              <a:rPr lang="en-GB" sz="1200" i="1" dirty="0" err="1">
                <a:solidFill>
                  <a:schemeClr val="tx1"/>
                </a:solidFill>
                <a:latin typeface="Rockwell" panose="02060603020205020403" pitchFamily="18" charset="0"/>
              </a:rPr>
              <a:t>Geodate</a:t>
            </a:r>
            <a:r>
              <a:rPr lang="en-GB" sz="1200" dirty="0">
                <a:solidFill>
                  <a:schemeClr val="tx1"/>
                </a:solidFill>
                <a:latin typeface="Rockwell" panose="02060603020205020403" pitchFamily="18" charset="0"/>
              </a:rPr>
              <a:t>, </a:t>
            </a:r>
            <a:r>
              <a:rPr lang="en-GB" sz="1200" i="1" dirty="0">
                <a:solidFill>
                  <a:schemeClr val="tx1"/>
                </a:solidFill>
                <a:latin typeface="Rockwell" panose="02060603020205020403" pitchFamily="18" charset="0"/>
              </a:rPr>
              <a:t>29</a:t>
            </a:r>
            <a:r>
              <a:rPr lang="en-GB" sz="1200" dirty="0">
                <a:solidFill>
                  <a:schemeClr val="tx1"/>
                </a:solidFill>
                <a:latin typeface="Rockwell" panose="02060603020205020403" pitchFamily="18" charset="0"/>
              </a:rPr>
              <a:t>(4), p.9.</a:t>
            </a:r>
          </a:p>
          <a:p>
            <a:pPr algn="just"/>
            <a:r>
              <a:rPr lang="en-GB" sz="1200" dirty="0">
                <a:solidFill>
                  <a:schemeClr val="tx1"/>
                </a:solidFill>
                <a:latin typeface="Rockwell" panose="02060603020205020403" pitchFamily="18" charset="0"/>
              </a:rPr>
              <a:t>How Brexit could impact Europe’s tourist industry </a:t>
            </a:r>
            <a:r>
              <a:rPr lang="en-GB" sz="1200" u="sng" dirty="0">
                <a:solidFill>
                  <a:schemeClr val="tx1"/>
                </a:solidFill>
                <a:latin typeface="Rockwell" panose="02060603020205020403" pitchFamily="18" charset="0"/>
                <a:hlinkClick r:id="rId4">
                  <a:extLst>
                    <a:ext uri="{A12FA001-AC4F-418D-AE19-62706E023703}">
                      <ahyp:hlinkClr xmlns:ahyp="http://schemas.microsoft.com/office/drawing/2018/hyperlinkcolor" val="tx"/>
                    </a:ext>
                  </a:extLst>
                </a:hlinkClick>
              </a:rPr>
              <a:t>https://www.etias.info/brexit-impact-europe-tourist-industry/</a:t>
            </a:r>
            <a:endParaRPr lang="en-GB" sz="1200" dirty="0">
              <a:solidFill>
                <a:schemeClr val="tx1"/>
              </a:solidFill>
              <a:latin typeface="Rockwell" panose="02060603020205020403" pitchFamily="18" charset="0"/>
            </a:endParaRPr>
          </a:p>
          <a:p>
            <a:pPr algn="just"/>
            <a:r>
              <a:rPr lang="en-GB" sz="1200" dirty="0">
                <a:solidFill>
                  <a:schemeClr val="tx1"/>
                </a:solidFill>
                <a:latin typeface="Rockwell" panose="02060603020205020403" pitchFamily="18" charset="0"/>
              </a:rPr>
              <a:t>How Will Brexit Impact Travel And Tourism? </a:t>
            </a:r>
            <a:r>
              <a:rPr lang="en-GB" sz="1200" u="sng" dirty="0">
                <a:solidFill>
                  <a:schemeClr val="tx1"/>
                </a:solidFill>
                <a:latin typeface="Rockwell" panose="02060603020205020403" pitchFamily="18" charset="0"/>
                <a:hlinkClick r:id="rId5">
                  <a:extLst>
                    <a:ext uri="{A12FA001-AC4F-418D-AE19-62706E023703}">
                      <ahyp:hlinkClr xmlns:ahyp="http://schemas.microsoft.com/office/drawing/2018/hyperlinkcolor" val="tx"/>
                    </a:ext>
                  </a:extLst>
                </a:hlinkClick>
              </a:rPr>
              <a:t>https://thedope.news/how-will-brexit-impact-travel-and-tourism/</a:t>
            </a:r>
            <a:endParaRPr lang="en-GB" sz="1200" dirty="0">
              <a:solidFill>
                <a:schemeClr val="tx1"/>
              </a:solidFill>
              <a:latin typeface="Rockwell" panose="02060603020205020403" pitchFamily="18" charset="0"/>
            </a:endParaRPr>
          </a:p>
          <a:p>
            <a:pPr algn="just"/>
            <a:r>
              <a:rPr lang="en-GB" sz="1200" dirty="0">
                <a:solidFill>
                  <a:schemeClr val="tx1"/>
                </a:solidFill>
                <a:latin typeface="Rockwell" panose="02060603020205020403" pitchFamily="18" charset="0"/>
              </a:rPr>
              <a:t>Impact of Brexit on Tourism Industry </a:t>
            </a:r>
            <a:r>
              <a:rPr lang="en-GB" sz="1200" u="sng" dirty="0">
                <a:solidFill>
                  <a:schemeClr val="tx1"/>
                </a:solidFill>
                <a:latin typeface="Rockwell" panose="02060603020205020403" pitchFamily="18" charset="0"/>
                <a:hlinkClick r:id="rId6">
                  <a:extLst>
                    <a:ext uri="{A12FA001-AC4F-418D-AE19-62706E023703}">
                      <ahyp:hlinkClr xmlns:ahyp="http://schemas.microsoft.com/office/drawing/2018/hyperlinkcolor" val="tx"/>
                    </a:ext>
                  </a:extLst>
                </a:hlinkClick>
              </a:rPr>
              <a:t>https://www.touristengland.com/media-center/impact-of-brexit-on-tourism-industry/</a:t>
            </a:r>
            <a:endParaRPr lang="en-GB" sz="1200" dirty="0">
              <a:solidFill>
                <a:schemeClr val="tx1"/>
              </a:solidFill>
              <a:latin typeface="Rockwell" panose="02060603020205020403" pitchFamily="18" charset="0"/>
            </a:endParaRPr>
          </a:p>
          <a:p>
            <a:pPr algn="just"/>
            <a:r>
              <a:rPr lang="en-GB" sz="1200" dirty="0">
                <a:solidFill>
                  <a:schemeClr val="tx1"/>
                </a:solidFill>
                <a:latin typeface="Rockwell" panose="02060603020205020403" pitchFamily="18" charset="0"/>
              </a:rPr>
              <a:t>Lim, W.M., 2018. Exiting supranational unions and the corresponding impact on tourism: Some insights from a rejoinder to Brexit. </a:t>
            </a:r>
            <a:r>
              <a:rPr lang="en-GB" sz="1200" i="1" dirty="0">
                <a:solidFill>
                  <a:schemeClr val="tx1"/>
                </a:solidFill>
                <a:latin typeface="Rockwell" panose="02060603020205020403" pitchFamily="18" charset="0"/>
              </a:rPr>
              <a:t>Current Issues in Tourism</a:t>
            </a:r>
            <a:r>
              <a:rPr lang="en-GB" sz="1200" dirty="0">
                <a:solidFill>
                  <a:schemeClr val="tx1"/>
                </a:solidFill>
                <a:latin typeface="Rockwell" panose="02060603020205020403" pitchFamily="18" charset="0"/>
              </a:rPr>
              <a:t>, </a:t>
            </a:r>
            <a:r>
              <a:rPr lang="en-GB" sz="1200" i="1" dirty="0">
                <a:solidFill>
                  <a:schemeClr val="tx1"/>
                </a:solidFill>
                <a:latin typeface="Rockwell" panose="02060603020205020403" pitchFamily="18" charset="0"/>
              </a:rPr>
              <a:t>21</a:t>
            </a:r>
            <a:r>
              <a:rPr lang="en-GB" sz="1200" dirty="0">
                <a:solidFill>
                  <a:schemeClr val="tx1"/>
                </a:solidFill>
                <a:latin typeface="Rockwell" panose="02060603020205020403" pitchFamily="18" charset="0"/>
              </a:rPr>
              <a:t>(9), pp.970-974.</a:t>
            </a:r>
          </a:p>
          <a:p>
            <a:pPr algn="just"/>
            <a:r>
              <a:rPr lang="en-GB" sz="1200" dirty="0">
                <a:solidFill>
                  <a:schemeClr val="tx1"/>
                </a:solidFill>
                <a:latin typeface="Rockwell" panose="02060603020205020403" pitchFamily="18" charset="0"/>
              </a:rPr>
              <a:t>McKee, D. and McKee, M., 2018. What might Brexit mean for British tourists travelling to the rest of Europe?. </a:t>
            </a:r>
            <a:r>
              <a:rPr lang="en-GB" sz="1200" i="1" dirty="0">
                <a:solidFill>
                  <a:schemeClr val="tx1"/>
                </a:solidFill>
                <a:latin typeface="Rockwell" panose="02060603020205020403" pitchFamily="18" charset="0"/>
              </a:rPr>
              <a:t>The journal of the Royal College of Physicians of Edinburgh</a:t>
            </a:r>
            <a:r>
              <a:rPr lang="en-GB" sz="1200" dirty="0">
                <a:solidFill>
                  <a:schemeClr val="tx1"/>
                </a:solidFill>
                <a:latin typeface="Rockwell" panose="02060603020205020403" pitchFamily="18" charset="0"/>
              </a:rPr>
              <a:t>, </a:t>
            </a:r>
            <a:r>
              <a:rPr lang="en-GB" sz="1200" i="1" dirty="0">
                <a:solidFill>
                  <a:schemeClr val="tx1"/>
                </a:solidFill>
                <a:latin typeface="Rockwell" panose="02060603020205020403" pitchFamily="18" charset="0"/>
              </a:rPr>
              <a:t>48</a:t>
            </a:r>
            <a:r>
              <a:rPr lang="en-GB" sz="1200" dirty="0">
                <a:solidFill>
                  <a:schemeClr val="tx1"/>
                </a:solidFill>
                <a:latin typeface="Rockwell" panose="02060603020205020403" pitchFamily="18" charset="0"/>
              </a:rPr>
              <a:t>(2), pp.134-140.</a:t>
            </a:r>
          </a:p>
          <a:p>
            <a:pPr algn="just"/>
            <a:r>
              <a:rPr lang="en-GB" sz="1200" dirty="0">
                <a:solidFill>
                  <a:schemeClr val="tx1"/>
                </a:solidFill>
                <a:latin typeface="Rockwell" panose="02060603020205020403" pitchFamily="18" charset="0"/>
              </a:rPr>
              <a:t>McLoughlin, E. and Hanrahan, J., 2017. Measuring the Economic Impact of Brexit through Evidence Based Planning for Tourism. </a:t>
            </a:r>
            <a:r>
              <a:rPr lang="en-GB" sz="1200" i="1" dirty="0">
                <a:solidFill>
                  <a:schemeClr val="tx1"/>
                </a:solidFill>
                <a:latin typeface="Rockwell" panose="02060603020205020403" pitchFamily="18" charset="0"/>
              </a:rPr>
              <a:t>2017). Tourism and Hospitality Research in Ireland: Entrepreneurs Driving Tourism and Hospitality. Sligo: School of Business and Social Science</a:t>
            </a:r>
            <a:r>
              <a:rPr lang="en-GB" sz="1200" dirty="0">
                <a:solidFill>
                  <a:schemeClr val="tx1"/>
                </a:solidFill>
                <a:latin typeface="Rockwell" panose="02060603020205020403" pitchFamily="18" charset="0"/>
              </a:rPr>
              <a:t>, pp.29-41.</a:t>
            </a:r>
          </a:p>
          <a:p>
            <a:pPr algn="just"/>
            <a:r>
              <a:rPr lang="en-GB" sz="1200" dirty="0">
                <a:solidFill>
                  <a:schemeClr val="tx1"/>
                </a:solidFill>
                <a:latin typeface="Rockwell" panose="02060603020205020403" pitchFamily="18" charset="0"/>
              </a:rPr>
              <a:t>Oliver, T., 2016. Brexit: What happens next. </a:t>
            </a:r>
            <a:r>
              <a:rPr lang="en-GB" sz="1200" i="1" dirty="0">
                <a:solidFill>
                  <a:schemeClr val="tx1"/>
                </a:solidFill>
                <a:latin typeface="Rockwell" panose="02060603020205020403" pitchFamily="18" charset="0"/>
              </a:rPr>
              <a:t>LSE IDEAS Strategic Update</a:t>
            </a:r>
            <a:r>
              <a:rPr lang="en-GB" sz="1200" dirty="0">
                <a:solidFill>
                  <a:schemeClr val="tx1"/>
                </a:solidFill>
                <a:latin typeface="Rockwell" panose="02060603020205020403" pitchFamily="18" charset="0"/>
              </a:rPr>
              <a:t>, </a:t>
            </a:r>
            <a:r>
              <a:rPr lang="en-GB" sz="1200" i="1" dirty="0">
                <a:solidFill>
                  <a:schemeClr val="tx1"/>
                </a:solidFill>
                <a:latin typeface="Rockwell" panose="02060603020205020403" pitchFamily="18" charset="0"/>
              </a:rPr>
              <a:t>16</a:t>
            </a:r>
            <a:r>
              <a:rPr lang="en-GB" sz="1200" dirty="0">
                <a:solidFill>
                  <a:schemeClr val="tx1"/>
                </a:solidFill>
                <a:latin typeface="Rockwell" panose="02060603020205020403" pitchFamily="18" charset="0"/>
              </a:rPr>
              <a:t>.</a:t>
            </a:r>
          </a:p>
          <a:p>
            <a:pPr algn="just"/>
            <a:r>
              <a:rPr lang="en-GB" sz="1200" dirty="0">
                <a:solidFill>
                  <a:schemeClr val="tx1"/>
                </a:solidFill>
                <a:latin typeface="Rockwell" panose="02060603020205020403" pitchFamily="18" charset="0"/>
              </a:rPr>
              <a:t>Pappas, N., 2017. Brexit Referendum Influence on Londoners’ Overseas Travelling.</a:t>
            </a:r>
          </a:p>
          <a:p>
            <a:pPr algn="just"/>
            <a:r>
              <a:rPr lang="en-GB" sz="1200" dirty="0">
                <a:solidFill>
                  <a:schemeClr val="tx1"/>
                </a:solidFill>
                <a:latin typeface="Rockwell" panose="02060603020205020403" pitchFamily="18" charset="0"/>
              </a:rPr>
              <a:t>Pappas, N., 2019. UK outbound travel and Brexit complexity. </a:t>
            </a:r>
            <a:r>
              <a:rPr lang="en-GB" sz="1200" i="1" dirty="0">
                <a:solidFill>
                  <a:schemeClr val="tx1"/>
                </a:solidFill>
                <a:latin typeface="Rockwell" panose="02060603020205020403" pitchFamily="18" charset="0"/>
              </a:rPr>
              <a:t>Tourism Management</a:t>
            </a:r>
            <a:r>
              <a:rPr lang="en-GB" sz="1200" dirty="0">
                <a:solidFill>
                  <a:schemeClr val="tx1"/>
                </a:solidFill>
                <a:latin typeface="Rockwell" panose="02060603020205020403" pitchFamily="18" charset="0"/>
              </a:rPr>
              <a:t>, </a:t>
            </a:r>
            <a:r>
              <a:rPr lang="en-GB" sz="1200" i="1" dirty="0">
                <a:solidFill>
                  <a:schemeClr val="tx1"/>
                </a:solidFill>
                <a:latin typeface="Rockwell" panose="02060603020205020403" pitchFamily="18" charset="0"/>
              </a:rPr>
              <a:t>72</a:t>
            </a:r>
            <a:r>
              <a:rPr lang="en-GB" sz="1200" dirty="0">
                <a:solidFill>
                  <a:schemeClr val="tx1"/>
                </a:solidFill>
                <a:latin typeface="Rockwell" panose="02060603020205020403" pitchFamily="18" charset="0"/>
              </a:rPr>
              <a:t>, pp.12-22.</a:t>
            </a:r>
          </a:p>
          <a:p>
            <a:pPr algn="just"/>
            <a:r>
              <a:rPr lang="en-GB" sz="1200" dirty="0">
                <a:solidFill>
                  <a:schemeClr val="tx1"/>
                </a:solidFill>
                <a:latin typeface="Rockwell" panose="02060603020205020403" pitchFamily="18" charset="0"/>
              </a:rPr>
              <a:t>Perles-Ribes, J.F., Ramón-Rodríguez, A.B. and </a:t>
            </a:r>
            <a:r>
              <a:rPr lang="en-GB" sz="1200" dirty="0" err="1">
                <a:solidFill>
                  <a:schemeClr val="tx1"/>
                </a:solidFill>
                <a:latin typeface="Rockwell" panose="02060603020205020403" pitchFamily="18" charset="0"/>
              </a:rPr>
              <a:t>Ortuño</a:t>
            </a:r>
            <a:r>
              <a:rPr lang="en-GB" sz="1200" dirty="0">
                <a:solidFill>
                  <a:schemeClr val="tx1"/>
                </a:solidFill>
                <a:latin typeface="Rockwell" panose="02060603020205020403" pitchFamily="18" charset="0"/>
              </a:rPr>
              <a:t> Padilla, A., 2019. Brexit announcement: Immediate impact on British tourism in Spain. </a:t>
            </a:r>
            <a:r>
              <a:rPr lang="en-GB" sz="1200" i="1" dirty="0">
                <a:solidFill>
                  <a:schemeClr val="tx1"/>
                </a:solidFill>
                <a:latin typeface="Rockwell" panose="02060603020205020403" pitchFamily="18" charset="0"/>
              </a:rPr>
              <a:t>Cornell Hospitality Quarterly</a:t>
            </a:r>
            <a:r>
              <a:rPr lang="en-GB" sz="1200" dirty="0">
                <a:solidFill>
                  <a:schemeClr val="tx1"/>
                </a:solidFill>
                <a:latin typeface="Rockwell" panose="02060603020205020403" pitchFamily="18" charset="0"/>
              </a:rPr>
              <a:t>, </a:t>
            </a:r>
            <a:r>
              <a:rPr lang="en-GB" sz="1200" i="1" dirty="0">
                <a:solidFill>
                  <a:schemeClr val="tx1"/>
                </a:solidFill>
                <a:latin typeface="Rockwell" panose="02060603020205020403" pitchFamily="18" charset="0"/>
              </a:rPr>
              <a:t>60</a:t>
            </a:r>
            <a:r>
              <a:rPr lang="en-GB" sz="1200" dirty="0">
                <a:solidFill>
                  <a:schemeClr val="tx1"/>
                </a:solidFill>
                <a:latin typeface="Rockwell" panose="02060603020205020403" pitchFamily="18" charset="0"/>
              </a:rPr>
              <a:t>(2), pp.97-103.</a:t>
            </a:r>
          </a:p>
          <a:p>
            <a:pPr algn="just"/>
            <a:r>
              <a:rPr lang="en-GB" sz="1200" dirty="0" err="1">
                <a:solidFill>
                  <a:schemeClr val="tx1"/>
                </a:solidFill>
                <a:latin typeface="Rockwell" panose="02060603020205020403" pitchFamily="18" charset="0"/>
              </a:rPr>
              <a:t>Sima</a:t>
            </a:r>
            <a:r>
              <a:rPr lang="en-GB" sz="1200" dirty="0">
                <a:solidFill>
                  <a:schemeClr val="tx1"/>
                </a:solidFill>
                <a:latin typeface="Rockwell" panose="02060603020205020403" pitchFamily="18" charset="0"/>
              </a:rPr>
              <a:t>, C., 2017. Brexit impacts on British tourism. </a:t>
            </a:r>
            <a:r>
              <a:rPr lang="en-GB" sz="1200" i="1" dirty="0" err="1">
                <a:solidFill>
                  <a:schemeClr val="tx1"/>
                </a:solidFill>
                <a:latin typeface="Rockwell" panose="02060603020205020403" pitchFamily="18" charset="0"/>
              </a:rPr>
              <a:t>Strategii</a:t>
            </a:r>
            <a:r>
              <a:rPr lang="en-GB" sz="1200" i="1" dirty="0">
                <a:solidFill>
                  <a:schemeClr val="tx1"/>
                </a:solidFill>
                <a:latin typeface="Rockwell" panose="02060603020205020403" pitchFamily="18" charset="0"/>
              </a:rPr>
              <a:t> </a:t>
            </a:r>
            <a:r>
              <a:rPr lang="en-GB" sz="1200" i="1" dirty="0" err="1">
                <a:solidFill>
                  <a:schemeClr val="tx1"/>
                </a:solidFill>
                <a:latin typeface="Rockwell" panose="02060603020205020403" pitchFamily="18" charset="0"/>
              </a:rPr>
              <a:t>Manageriale</a:t>
            </a:r>
            <a:r>
              <a:rPr lang="en-GB" sz="1200" dirty="0">
                <a:solidFill>
                  <a:schemeClr val="tx1"/>
                </a:solidFill>
                <a:latin typeface="Rockwell" panose="02060603020205020403" pitchFamily="18" charset="0"/>
              </a:rPr>
              <a:t>, </a:t>
            </a:r>
            <a:r>
              <a:rPr lang="en-GB" sz="1200" i="1" dirty="0">
                <a:solidFill>
                  <a:schemeClr val="tx1"/>
                </a:solidFill>
                <a:latin typeface="Rockwell" panose="02060603020205020403" pitchFamily="18" charset="0"/>
              </a:rPr>
              <a:t>5</a:t>
            </a:r>
            <a:r>
              <a:rPr lang="en-GB" sz="1200" dirty="0">
                <a:solidFill>
                  <a:schemeClr val="tx1"/>
                </a:solidFill>
                <a:latin typeface="Rockwell" panose="02060603020205020403" pitchFamily="18" charset="0"/>
              </a:rPr>
              <a:t>(34), pp.297-303.</a:t>
            </a:r>
          </a:p>
          <a:p>
            <a:endParaRPr lang="en-GB" dirty="0"/>
          </a:p>
        </p:txBody>
      </p:sp>
      <p:sp>
        <p:nvSpPr>
          <p:cNvPr id="4" name="Slide Number Placeholder 3"/>
          <p:cNvSpPr>
            <a:spLocks noGrp="1"/>
          </p:cNvSpPr>
          <p:nvPr>
            <p:ph type="sldNum" sz="quarter" idx="5"/>
          </p:nvPr>
        </p:nvSpPr>
        <p:spPr/>
        <p:txBody>
          <a:bodyPr/>
          <a:lstStyle/>
          <a:p>
            <a:fld id="{2E4FAFE1-0BD6-4BB9-AF20-D6A58CA1F377}" type="slidenum">
              <a:rPr lang="en-GB" smtClean="0"/>
              <a:t>13</a:t>
            </a:fld>
            <a:endParaRPr lang="en-GB"/>
          </a:p>
        </p:txBody>
      </p:sp>
    </p:spTree>
    <p:extLst>
      <p:ext uri="{BB962C8B-B14F-4D97-AF65-F5344CB8AC3E}">
        <p14:creationId xmlns:p14="http://schemas.microsoft.com/office/powerpoint/2010/main" val="18970428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C95A0-20F9-4C58-830D-2DED7ADF656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34E18D1-72DF-4B2B-A1B9-A914F47F260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8CBE91-B49F-459F-BE8D-4F24BEB0631B}"/>
              </a:ext>
            </a:extLst>
          </p:cNvPr>
          <p:cNvSpPr>
            <a:spLocks noGrp="1"/>
          </p:cNvSpPr>
          <p:nvPr>
            <p:ph type="dt" sz="half" idx="10"/>
          </p:nvPr>
        </p:nvSpPr>
        <p:spPr/>
        <p:txBody>
          <a:bodyPr/>
          <a:lstStyle/>
          <a:p>
            <a:fld id="{D089F825-B18A-4D4E-BA73-C12E37E36200}" type="datetimeFigureOut">
              <a:rPr lang="en-GB" smtClean="0"/>
              <a:t>05/11/2020</a:t>
            </a:fld>
            <a:endParaRPr lang="en-GB"/>
          </a:p>
        </p:txBody>
      </p:sp>
      <p:sp>
        <p:nvSpPr>
          <p:cNvPr id="5" name="Footer Placeholder 4">
            <a:extLst>
              <a:ext uri="{FF2B5EF4-FFF2-40B4-BE49-F238E27FC236}">
                <a16:creationId xmlns:a16="http://schemas.microsoft.com/office/drawing/2014/main" id="{5EEA5409-86AF-4E65-AA49-3C86090A2E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61B42B-F0F6-4D77-86C3-FB096E68FE25}"/>
              </a:ext>
            </a:extLst>
          </p:cNvPr>
          <p:cNvSpPr>
            <a:spLocks noGrp="1"/>
          </p:cNvSpPr>
          <p:nvPr>
            <p:ph type="sldNum" sz="quarter" idx="12"/>
          </p:nvPr>
        </p:nvSpPr>
        <p:spPr/>
        <p:txBody>
          <a:bodyPr/>
          <a:lstStyle/>
          <a:p>
            <a:fld id="{58E5F12B-5ABC-4C4F-AEB0-20C1E024506A}" type="slidenum">
              <a:rPr lang="en-GB" smtClean="0"/>
              <a:t>‹#›</a:t>
            </a:fld>
            <a:endParaRPr lang="en-GB"/>
          </a:p>
        </p:txBody>
      </p:sp>
    </p:spTree>
    <p:extLst>
      <p:ext uri="{BB962C8B-B14F-4D97-AF65-F5344CB8AC3E}">
        <p14:creationId xmlns:p14="http://schemas.microsoft.com/office/powerpoint/2010/main" val="764507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D7C7D-2D1E-41D1-8BBE-B42717403C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73E0E4-FCE7-4904-9F67-5D663F2C158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0840EF-714C-45BB-AF57-F7ABB6495FC6}"/>
              </a:ext>
            </a:extLst>
          </p:cNvPr>
          <p:cNvSpPr>
            <a:spLocks noGrp="1"/>
          </p:cNvSpPr>
          <p:nvPr>
            <p:ph type="dt" sz="half" idx="10"/>
          </p:nvPr>
        </p:nvSpPr>
        <p:spPr/>
        <p:txBody>
          <a:bodyPr/>
          <a:lstStyle/>
          <a:p>
            <a:fld id="{D089F825-B18A-4D4E-BA73-C12E37E36200}" type="datetimeFigureOut">
              <a:rPr lang="en-GB" smtClean="0"/>
              <a:t>05/11/2020</a:t>
            </a:fld>
            <a:endParaRPr lang="en-GB"/>
          </a:p>
        </p:txBody>
      </p:sp>
      <p:sp>
        <p:nvSpPr>
          <p:cNvPr id="5" name="Footer Placeholder 4">
            <a:extLst>
              <a:ext uri="{FF2B5EF4-FFF2-40B4-BE49-F238E27FC236}">
                <a16:creationId xmlns:a16="http://schemas.microsoft.com/office/drawing/2014/main" id="{346F34B8-3141-443C-B4E6-6371A5E32D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104A32-6BD6-4853-8589-D53E4E400208}"/>
              </a:ext>
            </a:extLst>
          </p:cNvPr>
          <p:cNvSpPr>
            <a:spLocks noGrp="1"/>
          </p:cNvSpPr>
          <p:nvPr>
            <p:ph type="sldNum" sz="quarter" idx="12"/>
          </p:nvPr>
        </p:nvSpPr>
        <p:spPr/>
        <p:txBody>
          <a:bodyPr/>
          <a:lstStyle/>
          <a:p>
            <a:fld id="{58E5F12B-5ABC-4C4F-AEB0-20C1E024506A}" type="slidenum">
              <a:rPr lang="en-GB" smtClean="0"/>
              <a:t>‹#›</a:t>
            </a:fld>
            <a:endParaRPr lang="en-GB"/>
          </a:p>
        </p:txBody>
      </p:sp>
    </p:spTree>
    <p:extLst>
      <p:ext uri="{BB962C8B-B14F-4D97-AF65-F5344CB8AC3E}">
        <p14:creationId xmlns:p14="http://schemas.microsoft.com/office/powerpoint/2010/main" val="14449824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E6356-D3BE-45D3-ABE1-451FF01BCF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FC004FB-1120-4C54-888D-0E15A061CF4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19C950A-67DA-4FB6-A06E-DB28C1FFCD3D}"/>
              </a:ext>
            </a:extLst>
          </p:cNvPr>
          <p:cNvSpPr>
            <a:spLocks noGrp="1"/>
          </p:cNvSpPr>
          <p:nvPr>
            <p:ph type="dt" sz="half" idx="10"/>
          </p:nvPr>
        </p:nvSpPr>
        <p:spPr/>
        <p:txBody>
          <a:bodyPr/>
          <a:lstStyle/>
          <a:p>
            <a:fld id="{D089F825-B18A-4D4E-BA73-C12E37E36200}" type="datetimeFigureOut">
              <a:rPr lang="en-GB" smtClean="0"/>
              <a:t>05/11/2020</a:t>
            </a:fld>
            <a:endParaRPr lang="en-GB"/>
          </a:p>
        </p:txBody>
      </p:sp>
      <p:sp>
        <p:nvSpPr>
          <p:cNvPr id="5" name="Footer Placeholder 4">
            <a:extLst>
              <a:ext uri="{FF2B5EF4-FFF2-40B4-BE49-F238E27FC236}">
                <a16:creationId xmlns:a16="http://schemas.microsoft.com/office/drawing/2014/main" id="{04BE7533-6FF6-4C19-9466-7F483D6F29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846AA-A682-46EF-BA29-BFF247B8C0A2}"/>
              </a:ext>
            </a:extLst>
          </p:cNvPr>
          <p:cNvSpPr>
            <a:spLocks noGrp="1"/>
          </p:cNvSpPr>
          <p:nvPr>
            <p:ph type="sldNum" sz="quarter" idx="12"/>
          </p:nvPr>
        </p:nvSpPr>
        <p:spPr/>
        <p:txBody>
          <a:bodyPr/>
          <a:lstStyle/>
          <a:p>
            <a:fld id="{58E5F12B-5ABC-4C4F-AEB0-20C1E024506A}" type="slidenum">
              <a:rPr lang="en-GB" smtClean="0"/>
              <a:t>‹#›</a:t>
            </a:fld>
            <a:endParaRPr lang="en-GB"/>
          </a:p>
        </p:txBody>
      </p:sp>
    </p:spTree>
    <p:extLst>
      <p:ext uri="{BB962C8B-B14F-4D97-AF65-F5344CB8AC3E}">
        <p14:creationId xmlns:p14="http://schemas.microsoft.com/office/powerpoint/2010/main" val="318950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47FF5-CC64-47A0-912D-B692B56FD1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74933D-EACB-4AFB-A317-330F3819B1B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D563B6-9EA4-470E-BABA-0FD1C3317F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83E9A5D-D02A-4BA9-855A-D82BD74E3685}"/>
              </a:ext>
            </a:extLst>
          </p:cNvPr>
          <p:cNvSpPr>
            <a:spLocks noGrp="1"/>
          </p:cNvSpPr>
          <p:nvPr>
            <p:ph type="dt" sz="half" idx="10"/>
          </p:nvPr>
        </p:nvSpPr>
        <p:spPr/>
        <p:txBody>
          <a:bodyPr/>
          <a:lstStyle/>
          <a:p>
            <a:fld id="{D089F825-B18A-4D4E-BA73-C12E37E36200}" type="datetimeFigureOut">
              <a:rPr lang="en-GB" smtClean="0"/>
              <a:t>05/11/2020</a:t>
            </a:fld>
            <a:endParaRPr lang="en-GB"/>
          </a:p>
        </p:txBody>
      </p:sp>
      <p:sp>
        <p:nvSpPr>
          <p:cNvPr id="6" name="Footer Placeholder 5">
            <a:extLst>
              <a:ext uri="{FF2B5EF4-FFF2-40B4-BE49-F238E27FC236}">
                <a16:creationId xmlns:a16="http://schemas.microsoft.com/office/drawing/2014/main" id="{DF2F7B5B-D24D-4DAB-8E98-D3C9BE747C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8D3E34-5AE0-4E89-8350-03E9850115AC}"/>
              </a:ext>
            </a:extLst>
          </p:cNvPr>
          <p:cNvSpPr>
            <a:spLocks noGrp="1"/>
          </p:cNvSpPr>
          <p:nvPr>
            <p:ph type="sldNum" sz="quarter" idx="12"/>
          </p:nvPr>
        </p:nvSpPr>
        <p:spPr/>
        <p:txBody>
          <a:bodyPr/>
          <a:lstStyle/>
          <a:p>
            <a:fld id="{58E5F12B-5ABC-4C4F-AEB0-20C1E024506A}" type="slidenum">
              <a:rPr lang="en-GB" smtClean="0"/>
              <a:t>‹#›</a:t>
            </a:fld>
            <a:endParaRPr lang="en-GB"/>
          </a:p>
        </p:txBody>
      </p:sp>
    </p:spTree>
    <p:extLst>
      <p:ext uri="{BB962C8B-B14F-4D97-AF65-F5344CB8AC3E}">
        <p14:creationId xmlns:p14="http://schemas.microsoft.com/office/powerpoint/2010/main" val="1341831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493A4-C2FC-4DCE-8E6C-91B2DDC02C0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CE87FF-0495-4D1C-B828-EDAF7EDDBC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42BC823-11B5-413F-B3C4-AF352CFCF49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E76D22-0662-415A-B1A9-14919401A4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F03F6C4-2C5C-417C-8E92-87E4270B261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1117A3-29C7-4473-9C0C-3E6A49BC0BEE}"/>
              </a:ext>
            </a:extLst>
          </p:cNvPr>
          <p:cNvSpPr>
            <a:spLocks noGrp="1"/>
          </p:cNvSpPr>
          <p:nvPr>
            <p:ph type="dt" sz="half" idx="10"/>
          </p:nvPr>
        </p:nvSpPr>
        <p:spPr/>
        <p:txBody>
          <a:bodyPr/>
          <a:lstStyle/>
          <a:p>
            <a:fld id="{D089F825-B18A-4D4E-BA73-C12E37E36200}" type="datetimeFigureOut">
              <a:rPr lang="en-GB" smtClean="0"/>
              <a:t>05/11/2020</a:t>
            </a:fld>
            <a:endParaRPr lang="en-GB"/>
          </a:p>
        </p:txBody>
      </p:sp>
      <p:sp>
        <p:nvSpPr>
          <p:cNvPr id="8" name="Footer Placeholder 7">
            <a:extLst>
              <a:ext uri="{FF2B5EF4-FFF2-40B4-BE49-F238E27FC236}">
                <a16:creationId xmlns:a16="http://schemas.microsoft.com/office/drawing/2014/main" id="{B3B9A0B6-D37C-4F5A-995C-E48184CC502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51818BF-A9FD-4B41-B277-28C6E1614AC5}"/>
              </a:ext>
            </a:extLst>
          </p:cNvPr>
          <p:cNvSpPr>
            <a:spLocks noGrp="1"/>
          </p:cNvSpPr>
          <p:nvPr>
            <p:ph type="sldNum" sz="quarter" idx="12"/>
          </p:nvPr>
        </p:nvSpPr>
        <p:spPr/>
        <p:txBody>
          <a:bodyPr/>
          <a:lstStyle/>
          <a:p>
            <a:fld id="{58E5F12B-5ABC-4C4F-AEB0-20C1E024506A}" type="slidenum">
              <a:rPr lang="en-GB" smtClean="0"/>
              <a:t>‹#›</a:t>
            </a:fld>
            <a:endParaRPr lang="en-GB"/>
          </a:p>
        </p:txBody>
      </p:sp>
    </p:spTree>
    <p:extLst>
      <p:ext uri="{BB962C8B-B14F-4D97-AF65-F5344CB8AC3E}">
        <p14:creationId xmlns:p14="http://schemas.microsoft.com/office/powerpoint/2010/main" val="1749797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88F7D-7125-4F38-B944-2B0FBC94E72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BC5E28C-D7CC-4E0A-8CEC-B63EEC34865A}"/>
              </a:ext>
            </a:extLst>
          </p:cNvPr>
          <p:cNvSpPr>
            <a:spLocks noGrp="1"/>
          </p:cNvSpPr>
          <p:nvPr>
            <p:ph type="dt" sz="half" idx="10"/>
          </p:nvPr>
        </p:nvSpPr>
        <p:spPr/>
        <p:txBody>
          <a:bodyPr/>
          <a:lstStyle/>
          <a:p>
            <a:fld id="{D089F825-B18A-4D4E-BA73-C12E37E36200}" type="datetimeFigureOut">
              <a:rPr lang="en-GB" smtClean="0"/>
              <a:t>05/11/2020</a:t>
            </a:fld>
            <a:endParaRPr lang="en-GB"/>
          </a:p>
        </p:txBody>
      </p:sp>
      <p:sp>
        <p:nvSpPr>
          <p:cNvPr id="4" name="Footer Placeholder 3">
            <a:extLst>
              <a:ext uri="{FF2B5EF4-FFF2-40B4-BE49-F238E27FC236}">
                <a16:creationId xmlns:a16="http://schemas.microsoft.com/office/drawing/2014/main" id="{2458A899-6CF1-4B1A-9A82-A239B29E9DE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BF9B686-3F54-43F7-ABEE-AE302F22DDC9}"/>
              </a:ext>
            </a:extLst>
          </p:cNvPr>
          <p:cNvSpPr>
            <a:spLocks noGrp="1"/>
          </p:cNvSpPr>
          <p:nvPr>
            <p:ph type="sldNum" sz="quarter" idx="12"/>
          </p:nvPr>
        </p:nvSpPr>
        <p:spPr/>
        <p:txBody>
          <a:bodyPr/>
          <a:lstStyle/>
          <a:p>
            <a:fld id="{58E5F12B-5ABC-4C4F-AEB0-20C1E024506A}" type="slidenum">
              <a:rPr lang="en-GB" smtClean="0"/>
              <a:t>‹#›</a:t>
            </a:fld>
            <a:endParaRPr lang="en-GB"/>
          </a:p>
        </p:txBody>
      </p:sp>
    </p:spTree>
    <p:extLst>
      <p:ext uri="{BB962C8B-B14F-4D97-AF65-F5344CB8AC3E}">
        <p14:creationId xmlns:p14="http://schemas.microsoft.com/office/powerpoint/2010/main" val="3832566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C7A71A-585C-4998-BC2A-26350CA12914}"/>
              </a:ext>
            </a:extLst>
          </p:cNvPr>
          <p:cNvSpPr>
            <a:spLocks noGrp="1"/>
          </p:cNvSpPr>
          <p:nvPr>
            <p:ph type="dt" sz="half" idx="10"/>
          </p:nvPr>
        </p:nvSpPr>
        <p:spPr/>
        <p:txBody>
          <a:bodyPr/>
          <a:lstStyle/>
          <a:p>
            <a:fld id="{D089F825-B18A-4D4E-BA73-C12E37E36200}" type="datetimeFigureOut">
              <a:rPr lang="en-GB" smtClean="0"/>
              <a:t>05/11/2020</a:t>
            </a:fld>
            <a:endParaRPr lang="en-GB"/>
          </a:p>
        </p:txBody>
      </p:sp>
      <p:sp>
        <p:nvSpPr>
          <p:cNvPr id="3" name="Footer Placeholder 2">
            <a:extLst>
              <a:ext uri="{FF2B5EF4-FFF2-40B4-BE49-F238E27FC236}">
                <a16:creationId xmlns:a16="http://schemas.microsoft.com/office/drawing/2014/main" id="{79E3A6B0-1F07-4A79-837E-2D1C374510F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05907F4-43CF-41E5-A9CD-9ED32D60CE9E}"/>
              </a:ext>
            </a:extLst>
          </p:cNvPr>
          <p:cNvSpPr>
            <a:spLocks noGrp="1"/>
          </p:cNvSpPr>
          <p:nvPr>
            <p:ph type="sldNum" sz="quarter" idx="12"/>
          </p:nvPr>
        </p:nvSpPr>
        <p:spPr/>
        <p:txBody>
          <a:bodyPr/>
          <a:lstStyle/>
          <a:p>
            <a:fld id="{58E5F12B-5ABC-4C4F-AEB0-20C1E024506A}" type="slidenum">
              <a:rPr lang="en-GB" smtClean="0"/>
              <a:t>‹#›</a:t>
            </a:fld>
            <a:endParaRPr lang="en-GB"/>
          </a:p>
        </p:txBody>
      </p:sp>
    </p:spTree>
    <p:extLst>
      <p:ext uri="{BB962C8B-B14F-4D97-AF65-F5344CB8AC3E}">
        <p14:creationId xmlns:p14="http://schemas.microsoft.com/office/powerpoint/2010/main" val="100983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90AAC-D553-4064-AB51-06A9D12AE7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A965E1D-B86E-4C12-8F4B-EAF40407E3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32D2B11-C68F-49F7-8847-CA847E7C18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9AB162-0861-41BC-BFD3-7AC1D45570BE}"/>
              </a:ext>
            </a:extLst>
          </p:cNvPr>
          <p:cNvSpPr>
            <a:spLocks noGrp="1"/>
          </p:cNvSpPr>
          <p:nvPr>
            <p:ph type="dt" sz="half" idx="10"/>
          </p:nvPr>
        </p:nvSpPr>
        <p:spPr/>
        <p:txBody>
          <a:bodyPr/>
          <a:lstStyle/>
          <a:p>
            <a:fld id="{D089F825-B18A-4D4E-BA73-C12E37E36200}" type="datetimeFigureOut">
              <a:rPr lang="en-GB" smtClean="0"/>
              <a:t>05/11/2020</a:t>
            </a:fld>
            <a:endParaRPr lang="en-GB"/>
          </a:p>
        </p:txBody>
      </p:sp>
      <p:sp>
        <p:nvSpPr>
          <p:cNvPr id="6" name="Footer Placeholder 5">
            <a:extLst>
              <a:ext uri="{FF2B5EF4-FFF2-40B4-BE49-F238E27FC236}">
                <a16:creationId xmlns:a16="http://schemas.microsoft.com/office/drawing/2014/main" id="{193731A9-1767-4AF5-82A8-85809CBF4D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2EA178-0518-4C04-A1F5-5FDD9EC14139}"/>
              </a:ext>
            </a:extLst>
          </p:cNvPr>
          <p:cNvSpPr>
            <a:spLocks noGrp="1"/>
          </p:cNvSpPr>
          <p:nvPr>
            <p:ph type="sldNum" sz="quarter" idx="12"/>
          </p:nvPr>
        </p:nvSpPr>
        <p:spPr/>
        <p:txBody>
          <a:bodyPr/>
          <a:lstStyle/>
          <a:p>
            <a:fld id="{58E5F12B-5ABC-4C4F-AEB0-20C1E024506A}" type="slidenum">
              <a:rPr lang="en-GB" smtClean="0"/>
              <a:t>‹#›</a:t>
            </a:fld>
            <a:endParaRPr lang="en-GB"/>
          </a:p>
        </p:txBody>
      </p:sp>
    </p:spTree>
    <p:extLst>
      <p:ext uri="{BB962C8B-B14F-4D97-AF65-F5344CB8AC3E}">
        <p14:creationId xmlns:p14="http://schemas.microsoft.com/office/powerpoint/2010/main" val="2706553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AFA47-46E2-46A8-BAB8-06274A8FB7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4CCBD1-7976-4DAC-A640-866EA38EBC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E4E071-8D42-4930-AF38-CEDD530058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B1286A-A31D-4E65-89B3-71BB4FD1B876}"/>
              </a:ext>
            </a:extLst>
          </p:cNvPr>
          <p:cNvSpPr>
            <a:spLocks noGrp="1"/>
          </p:cNvSpPr>
          <p:nvPr>
            <p:ph type="dt" sz="half" idx="10"/>
          </p:nvPr>
        </p:nvSpPr>
        <p:spPr/>
        <p:txBody>
          <a:bodyPr/>
          <a:lstStyle/>
          <a:p>
            <a:fld id="{D089F825-B18A-4D4E-BA73-C12E37E36200}" type="datetimeFigureOut">
              <a:rPr lang="en-GB" smtClean="0"/>
              <a:t>05/11/2020</a:t>
            </a:fld>
            <a:endParaRPr lang="en-GB"/>
          </a:p>
        </p:txBody>
      </p:sp>
      <p:sp>
        <p:nvSpPr>
          <p:cNvPr id="6" name="Footer Placeholder 5">
            <a:extLst>
              <a:ext uri="{FF2B5EF4-FFF2-40B4-BE49-F238E27FC236}">
                <a16:creationId xmlns:a16="http://schemas.microsoft.com/office/drawing/2014/main" id="{7CCAE851-2B83-44BF-9814-FB26662ABE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D01B6A-C8B6-467F-8218-1586B127AEC6}"/>
              </a:ext>
            </a:extLst>
          </p:cNvPr>
          <p:cNvSpPr>
            <a:spLocks noGrp="1"/>
          </p:cNvSpPr>
          <p:nvPr>
            <p:ph type="sldNum" sz="quarter" idx="12"/>
          </p:nvPr>
        </p:nvSpPr>
        <p:spPr/>
        <p:txBody>
          <a:bodyPr/>
          <a:lstStyle/>
          <a:p>
            <a:fld id="{58E5F12B-5ABC-4C4F-AEB0-20C1E024506A}" type="slidenum">
              <a:rPr lang="en-GB" smtClean="0"/>
              <a:t>‹#›</a:t>
            </a:fld>
            <a:endParaRPr lang="en-GB"/>
          </a:p>
        </p:txBody>
      </p:sp>
    </p:spTree>
    <p:extLst>
      <p:ext uri="{BB962C8B-B14F-4D97-AF65-F5344CB8AC3E}">
        <p14:creationId xmlns:p14="http://schemas.microsoft.com/office/powerpoint/2010/main" val="30869531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A7990-8A8A-4776-B411-8537AC196BB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6CCE27-736A-4176-8F8A-8AE269FF90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3FADF2-CBCC-4DF4-BE83-1A15C0412C4B}"/>
              </a:ext>
            </a:extLst>
          </p:cNvPr>
          <p:cNvSpPr>
            <a:spLocks noGrp="1"/>
          </p:cNvSpPr>
          <p:nvPr>
            <p:ph type="dt" sz="half" idx="10"/>
          </p:nvPr>
        </p:nvSpPr>
        <p:spPr/>
        <p:txBody>
          <a:bodyPr/>
          <a:lstStyle/>
          <a:p>
            <a:fld id="{D089F825-B18A-4D4E-BA73-C12E37E36200}" type="datetimeFigureOut">
              <a:rPr lang="en-GB" smtClean="0"/>
              <a:t>05/11/2020</a:t>
            </a:fld>
            <a:endParaRPr lang="en-GB"/>
          </a:p>
        </p:txBody>
      </p:sp>
      <p:sp>
        <p:nvSpPr>
          <p:cNvPr id="5" name="Footer Placeholder 4">
            <a:extLst>
              <a:ext uri="{FF2B5EF4-FFF2-40B4-BE49-F238E27FC236}">
                <a16:creationId xmlns:a16="http://schemas.microsoft.com/office/drawing/2014/main" id="{B4C4E960-D88C-4546-9C18-D882CB0C84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014D65-179E-4BD3-8360-E92D54A59754}"/>
              </a:ext>
            </a:extLst>
          </p:cNvPr>
          <p:cNvSpPr>
            <a:spLocks noGrp="1"/>
          </p:cNvSpPr>
          <p:nvPr>
            <p:ph type="sldNum" sz="quarter" idx="12"/>
          </p:nvPr>
        </p:nvSpPr>
        <p:spPr/>
        <p:txBody>
          <a:bodyPr/>
          <a:lstStyle/>
          <a:p>
            <a:fld id="{58E5F12B-5ABC-4C4F-AEB0-20C1E024506A}" type="slidenum">
              <a:rPr lang="en-GB" smtClean="0"/>
              <a:t>‹#›</a:t>
            </a:fld>
            <a:endParaRPr lang="en-GB"/>
          </a:p>
        </p:txBody>
      </p:sp>
    </p:spTree>
    <p:extLst>
      <p:ext uri="{BB962C8B-B14F-4D97-AF65-F5344CB8AC3E}">
        <p14:creationId xmlns:p14="http://schemas.microsoft.com/office/powerpoint/2010/main" val="679946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0DED91-68D5-4FE1-B4F6-83D834F6A1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61EF24-42E9-4A53-9B97-52A22F7AE3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6508A8-C85E-40C4-9E78-812CE7DDF188}"/>
              </a:ext>
            </a:extLst>
          </p:cNvPr>
          <p:cNvSpPr>
            <a:spLocks noGrp="1"/>
          </p:cNvSpPr>
          <p:nvPr>
            <p:ph type="dt" sz="half" idx="10"/>
          </p:nvPr>
        </p:nvSpPr>
        <p:spPr/>
        <p:txBody>
          <a:bodyPr/>
          <a:lstStyle/>
          <a:p>
            <a:fld id="{D089F825-B18A-4D4E-BA73-C12E37E36200}" type="datetimeFigureOut">
              <a:rPr lang="en-GB" smtClean="0"/>
              <a:t>05/11/2020</a:t>
            </a:fld>
            <a:endParaRPr lang="en-GB"/>
          </a:p>
        </p:txBody>
      </p:sp>
      <p:sp>
        <p:nvSpPr>
          <p:cNvPr id="5" name="Footer Placeholder 4">
            <a:extLst>
              <a:ext uri="{FF2B5EF4-FFF2-40B4-BE49-F238E27FC236}">
                <a16:creationId xmlns:a16="http://schemas.microsoft.com/office/drawing/2014/main" id="{47607336-E29D-4FE0-839C-DBE3B9A6EA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C34283-368E-4AF3-94FC-91A0A225CEC3}"/>
              </a:ext>
            </a:extLst>
          </p:cNvPr>
          <p:cNvSpPr>
            <a:spLocks noGrp="1"/>
          </p:cNvSpPr>
          <p:nvPr>
            <p:ph type="sldNum" sz="quarter" idx="12"/>
          </p:nvPr>
        </p:nvSpPr>
        <p:spPr/>
        <p:txBody>
          <a:bodyPr/>
          <a:lstStyle/>
          <a:p>
            <a:fld id="{58E5F12B-5ABC-4C4F-AEB0-20C1E024506A}" type="slidenum">
              <a:rPr lang="en-GB" smtClean="0"/>
              <a:t>‹#›</a:t>
            </a:fld>
            <a:endParaRPr lang="en-GB"/>
          </a:p>
        </p:txBody>
      </p:sp>
    </p:spTree>
    <p:extLst>
      <p:ext uri="{BB962C8B-B14F-4D97-AF65-F5344CB8AC3E}">
        <p14:creationId xmlns:p14="http://schemas.microsoft.com/office/powerpoint/2010/main" val="2518678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01CE4D-422A-4D5B-B721-9267CC168E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2F393E-7C46-41C6-97B3-0D60BC63D1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D5BEE3-17ED-4F6F-868B-F058DC5F13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089F825-B18A-4D4E-BA73-C12E37E36200}" type="datetimeFigureOut">
              <a:rPr lang="en-GB" smtClean="0"/>
              <a:t>05/11/2020</a:t>
            </a:fld>
            <a:endParaRPr lang="en-GB"/>
          </a:p>
        </p:txBody>
      </p:sp>
      <p:sp>
        <p:nvSpPr>
          <p:cNvPr id="5" name="Footer Placeholder 4">
            <a:extLst>
              <a:ext uri="{FF2B5EF4-FFF2-40B4-BE49-F238E27FC236}">
                <a16:creationId xmlns:a16="http://schemas.microsoft.com/office/drawing/2014/main" id="{CB38EE9D-EB99-4441-8EA5-3EAB2D6163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B7E702F-0158-45FD-A93A-7C4E21FC95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E5F12B-5ABC-4C4F-AEB0-20C1E024506A}" type="slidenum">
              <a:rPr lang="en-GB" smtClean="0"/>
              <a:t>‹#›</a:t>
            </a:fld>
            <a:endParaRPr lang="en-GB"/>
          </a:p>
        </p:txBody>
      </p:sp>
    </p:spTree>
    <p:extLst>
      <p:ext uri="{BB962C8B-B14F-4D97-AF65-F5344CB8AC3E}">
        <p14:creationId xmlns:p14="http://schemas.microsoft.com/office/powerpoint/2010/main" val="6941520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bbc.com/news/uk-politics-32810887"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hyperlink" Target="https://www.touristengland.com/media-center/impact-of-brexit-on-tourism-industry/" TargetMode="External"/><Relationship Id="rId5" Type="http://schemas.openxmlformats.org/officeDocument/2006/relationships/hyperlink" Target="https://thedope.news/how-will-brexit-impact-travel-and-tourism/" TargetMode="External"/><Relationship Id="rId4" Type="http://schemas.openxmlformats.org/officeDocument/2006/relationships/hyperlink" Target="https://www.etias.info/brexit-impact-europe-tourist-indus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7A2594-FAA4-4A2A-A471-DCE2DCB52D50}"/>
              </a:ext>
            </a:extLst>
          </p:cNvPr>
          <p:cNvSpPr/>
          <p:nvPr/>
        </p:nvSpPr>
        <p:spPr>
          <a:xfrm>
            <a:off x="0" y="0"/>
            <a:ext cx="12192000" cy="228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 name="Group 5">
            <a:extLst>
              <a:ext uri="{FF2B5EF4-FFF2-40B4-BE49-F238E27FC236}">
                <a16:creationId xmlns:a16="http://schemas.microsoft.com/office/drawing/2014/main" id="{CFB0AA18-DDD4-49F6-879C-BD31B1E377EF}"/>
              </a:ext>
            </a:extLst>
          </p:cNvPr>
          <p:cNvGrpSpPr/>
          <p:nvPr/>
        </p:nvGrpSpPr>
        <p:grpSpPr>
          <a:xfrm>
            <a:off x="321207" y="1760198"/>
            <a:ext cx="11549580" cy="1842868"/>
            <a:chOff x="321202" y="1923318"/>
            <a:chExt cx="11549580" cy="1842868"/>
          </a:xfrm>
        </p:grpSpPr>
        <p:sp>
          <p:nvSpPr>
            <p:cNvPr id="2" name="Rectangle 1">
              <a:extLst>
                <a:ext uri="{FF2B5EF4-FFF2-40B4-BE49-F238E27FC236}">
                  <a16:creationId xmlns:a16="http://schemas.microsoft.com/office/drawing/2014/main" id="{236BA944-8C58-4CCE-BB2F-63CB877CC9A5}"/>
                </a:ext>
              </a:extLst>
            </p:cNvPr>
            <p:cNvSpPr/>
            <p:nvPr/>
          </p:nvSpPr>
          <p:spPr>
            <a:xfrm>
              <a:off x="321207" y="1923318"/>
              <a:ext cx="11549575" cy="1842868"/>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C58071D9-EC2C-42A5-9FBF-D071D80C2E72}"/>
                </a:ext>
              </a:extLst>
            </p:cNvPr>
            <p:cNvSpPr txBox="1"/>
            <p:nvPr/>
          </p:nvSpPr>
          <p:spPr>
            <a:xfrm>
              <a:off x="321202" y="2429253"/>
              <a:ext cx="11549575" cy="830997"/>
            </a:xfrm>
            <a:prstGeom prst="rect">
              <a:avLst/>
            </a:prstGeom>
            <a:noFill/>
          </p:spPr>
          <p:txBody>
            <a:bodyPr wrap="square" rtlCol="0">
              <a:spAutoFit/>
            </a:bodyPr>
            <a:lstStyle/>
            <a:p>
              <a:pPr algn="ctr"/>
              <a:r>
                <a:rPr lang="en-GB" sz="4800" b="1" dirty="0">
                  <a:latin typeface="Barlow Condensed" panose="00000506000000000000" pitchFamily="2" charset="0"/>
                  <a:cs typeface="Arial" panose="020B0604020202020204" pitchFamily="34" charset="0"/>
                </a:rPr>
                <a:t>Impact of BREXIT over Global Tourism </a:t>
              </a:r>
            </a:p>
          </p:txBody>
        </p:sp>
      </p:grpSp>
      <p:sp>
        <p:nvSpPr>
          <p:cNvPr id="5" name="Rectangle 4">
            <a:extLst>
              <a:ext uri="{FF2B5EF4-FFF2-40B4-BE49-F238E27FC236}">
                <a16:creationId xmlns:a16="http://schemas.microsoft.com/office/drawing/2014/main" id="{A52BD592-05F0-4C75-8FDD-C5AD4D669C16}"/>
              </a:ext>
            </a:extLst>
          </p:cNvPr>
          <p:cNvSpPr/>
          <p:nvPr/>
        </p:nvSpPr>
        <p:spPr>
          <a:xfrm>
            <a:off x="4036386" y="3878169"/>
            <a:ext cx="4119219" cy="1129882"/>
          </a:xfrm>
          <a:prstGeom prst="rect">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dirty="0">
                <a:solidFill>
                  <a:schemeClr val="accent1">
                    <a:lumMod val="75000"/>
                  </a:schemeClr>
                </a:solidFill>
                <a:latin typeface="Arial" panose="020B0604020202020204" pitchFamily="34" charset="0"/>
                <a:cs typeface="Arial" panose="020B0604020202020204" pitchFamily="34" charset="0"/>
              </a:rPr>
              <a:t>Presented by: </a:t>
            </a:r>
            <a:r>
              <a:rPr lang="en-US" sz="1800" dirty="0">
                <a:solidFill>
                  <a:srgbClr val="2F5597"/>
                </a:solidFill>
                <a:effectLst/>
                <a:latin typeface="Calibri" panose="020F0502020204030204" pitchFamily="34" charset="0"/>
                <a:ea typeface="Times New Roman" panose="02020603050405020304" pitchFamily="18" charset="0"/>
                <a:cs typeface="Arial" panose="020B0604020202020204" pitchFamily="34" charset="0"/>
              </a:rPr>
              <a:t>MD Shams</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algn="ctr"/>
            <a:r>
              <a:rPr lang="en-US" sz="1800" dirty="0">
                <a:solidFill>
                  <a:srgbClr val="2F5597"/>
                </a:solidFill>
                <a:effectLst/>
                <a:latin typeface="Calibri" panose="020F0502020204030204" pitchFamily="34" charset="0"/>
                <a:ea typeface="Times New Roman" panose="02020603050405020304" pitchFamily="18" charset="0"/>
                <a:cs typeface="Arial" panose="020B0604020202020204" pitchFamily="34" charset="0"/>
              </a:rPr>
              <a:t>UWTSD</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pPr algn="ctr"/>
            <a:r>
              <a:rPr lang="en-US" sz="1800" dirty="0">
                <a:solidFill>
                  <a:srgbClr val="4472C4"/>
                </a:solidFill>
                <a:effectLst/>
                <a:latin typeface="Calibri" panose="020F0502020204030204" pitchFamily="34" charset="0"/>
                <a:ea typeface="Times New Roman" panose="02020603050405020304" pitchFamily="18" charset="0"/>
                <a:cs typeface="Arial" panose="020B0604020202020204" pitchFamily="34" charset="0"/>
              </a:rPr>
              <a:t>Student ID 1705287</a:t>
            </a:r>
            <a:endParaRPr lang="en-GB" sz="1800" dirty="0">
              <a:effectLst/>
              <a:latin typeface="Calibri" panose="020F0502020204030204" pitchFamily="34" charset="0"/>
              <a:ea typeface="Times New Roman" panose="02020603050405020304" pitchFamily="18" charset="0"/>
              <a:cs typeface="Arial" panose="020B0604020202020204" pitchFamily="34" charset="0"/>
            </a:endParaRPr>
          </a:p>
          <a:p>
            <a:endParaRPr lang="en-GB" sz="1500" dirty="0">
              <a:solidFill>
                <a:schemeClr val="tx1"/>
              </a:solidFill>
              <a:latin typeface="Barlow Condensed" panose="00000506000000000000" pitchFamily="2" charset="0"/>
              <a:cs typeface="Arial" panose="020B0604020202020204" pitchFamily="34" charset="0"/>
            </a:endParaRPr>
          </a:p>
        </p:txBody>
      </p:sp>
    </p:spTree>
    <p:extLst>
      <p:ext uri="{BB962C8B-B14F-4D97-AF65-F5344CB8AC3E}">
        <p14:creationId xmlns:p14="http://schemas.microsoft.com/office/powerpoint/2010/main" val="3894128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7A2594-FAA4-4A2A-A471-DCE2DCB52D50}"/>
              </a:ext>
            </a:extLst>
          </p:cNvPr>
          <p:cNvSpPr/>
          <p:nvPr/>
        </p:nvSpPr>
        <p:spPr>
          <a:xfrm>
            <a:off x="0" y="0"/>
            <a:ext cx="12192000" cy="228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02F9EB6-FFC9-47FC-8BE4-B1652E9C2286}"/>
              </a:ext>
            </a:extLst>
          </p:cNvPr>
          <p:cNvSpPr/>
          <p:nvPr/>
        </p:nvSpPr>
        <p:spPr>
          <a:xfrm>
            <a:off x="4260493" y="320713"/>
            <a:ext cx="3671013" cy="818683"/>
          </a:xfrm>
          <a:prstGeom prst="rect">
            <a:avLst/>
          </a:prstGeom>
          <a:solidFill>
            <a:schemeClr val="bg1"/>
          </a:solidFill>
          <a:ln w="57150">
            <a:solidFill>
              <a:schemeClr val="accent1">
                <a:lumMod val="5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Black" panose="020B0A04020102020204" pitchFamily="34" charset="0"/>
              </a:rPr>
              <a:t>Introduction</a:t>
            </a:r>
          </a:p>
        </p:txBody>
      </p:sp>
      <p:sp>
        <p:nvSpPr>
          <p:cNvPr id="25" name="Rectangle 24">
            <a:extLst>
              <a:ext uri="{FF2B5EF4-FFF2-40B4-BE49-F238E27FC236}">
                <a16:creationId xmlns:a16="http://schemas.microsoft.com/office/drawing/2014/main" id="{3318AB89-4711-4539-8A61-EE106961F237}"/>
              </a:ext>
            </a:extLst>
          </p:cNvPr>
          <p:cNvSpPr/>
          <p:nvPr/>
        </p:nvSpPr>
        <p:spPr>
          <a:xfrm>
            <a:off x="584216" y="2409092"/>
            <a:ext cx="11023565" cy="2672862"/>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dirty="0">
                <a:solidFill>
                  <a:schemeClr val="tx1"/>
                </a:solidFill>
                <a:latin typeface="Rockwell" panose="02060603020205020403" pitchFamily="18" charset="0"/>
              </a:rPr>
              <a:t>The United Kingdom is a sovereign state consisting England, Scotland, Wales, and Northern Ireland. From the beginning in 1993, the UK has been a member of the European Union as a part of Europe continent. Recently in January, the UK has left all kinds of agreements with the European Union and has left the organisation. The UK is no longer a member of EU. But there are many complexities to it like trade deals. The global tourism industry has to deal with the long-lasting implications. This paper discusses about the impact of Brexit over tourism industry in the UK and in the EU member countries. </a:t>
            </a:r>
          </a:p>
        </p:txBody>
      </p:sp>
    </p:spTree>
    <p:extLst>
      <p:ext uri="{BB962C8B-B14F-4D97-AF65-F5344CB8AC3E}">
        <p14:creationId xmlns:p14="http://schemas.microsoft.com/office/powerpoint/2010/main" val="896937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7A2594-FAA4-4A2A-A471-DCE2DCB52D50}"/>
              </a:ext>
            </a:extLst>
          </p:cNvPr>
          <p:cNvSpPr/>
          <p:nvPr/>
        </p:nvSpPr>
        <p:spPr>
          <a:xfrm>
            <a:off x="0" y="0"/>
            <a:ext cx="12192000" cy="228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02F9EB6-FFC9-47FC-8BE4-B1652E9C2286}"/>
              </a:ext>
            </a:extLst>
          </p:cNvPr>
          <p:cNvSpPr/>
          <p:nvPr/>
        </p:nvSpPr>
        <p:spPr>
          <a:xfrm>
            <a:off x="3759752" y="358575"/>
            <a:ext cx="4672492" cy="818683"/>
          </a:xfrm>
          <a:prstGeom prst="rect">
            <a:avLst/>
          </a:prstGeom>
          <a:solidFill>
            <a:schemeClr val="bg1"/>
          </a:solidFill>
          <a:ln w="57150">
            <a:solidFill>
              <a:schemeClr val="accent1">
                <a:lumMod val="5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Black" panose="020B0A04020102020204" pitchFamily="34" charset="0"/>
              </a:rPr>
              <a:t>What is Brexit?</a:t>
            </a:r>
          </a:p>
        </p:txBody>
      </p:sp>
      <p:sp>
        <p:nvSpPr>
          <p:cNvPr id="25" name="Rectangle 24">
            <a:extLst>
              <a:ext uri="{FF2B5EF4-FFF2-40B4-BE49-F238E27FC236}">
                <a16:creationId xmlns:a16="http://schemas.microsoft.com/office/drawing/2014/main" id="{3318AB89-4711-4539-8A61-EE106961F237}"/>
              </a:ext>
            </a:extLst>
          </p:cNvPr>
          <p:cNvSpPr/>
          <p:nvPr/>
        </p:nvSpPr>
        <p:spPr>
          <a:xfrm>
            <a:off x="476322" y="2151186"/>
            <a:ext cx="6566860" cy="3540368"/>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dirty="0">
                <a:solidFill>
                  <a:schemeClr val="tx1"/>
                </a:solidFill>
                <a:latin typeface="Rockwell" panose="02060603020205020403" pitchFamily="18" charset="0"/>
              </a:rPr>
              <a:t>Brexit is the withdrawal of UK’s membership as a part of the European Union. It consists of two terms: ‘Britain’ and ‘Exit’. The UK is the first and only country to take the decision to leave the European Union after 27 years of relationship. As a result, UK will also have to withdraw themselves from economic and monetary union of countries. </a:t>
            </a:r>
            <a:endParaRPr lang="en-GB" sz="2000" dirty="0">
              <a:solidFill>
                <a:schemeClr val="tx1"/>
              </a:solidFill>
              <a:latin typeface="Rockwell" panose="02060603020205020403" pitchFamily="18" charset="0"/>
              <a:cs typeface="Times New Roman" panose="02020603050405020304" pitchFamily="18" charset="0"/>
            </a:endParaRPr>
          </a:p>
        </p:txBody>
      </p:sp>
      <p:pic>
        <p:nvPicPr>
          <p:cNvPr id="2" name="Picture 2" descr="Brexit: Where now for business? | Delivered. | Global">
            <a:extLst>
              <a:ext uri="{FF2B5EF4-FFF2-40B4-BE49-F238E27FC236}">
                <a16:creationId xmlns:a16="http://schemas.microsoft.com/office/drawing/2014/main" id="{0AA23571-0246-4104-A921-3D4CE2E0C4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3993" y="2708031"/>
            <a:ext cx="4311685" cy="2426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201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7A2594-FAA4-4A2A-A471-DCE2DCB52D50}"/>
              </a:ext>
            </a:extLst>
          </p:cNvPr>
          <p:cNvSpPr/>
          <p:nvPr/>
        </p:nvSpPr>
        <p:spPr>
          <a:xfrm>
            <a:off x="0" y="0"/>
            <a:ext cx="12192000" cy="228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02F9EB6-FFC9-47FC-8BE4-B1652E9C2286}"/>
              </a:ext>
            </a:extLst>
          </p:cNvPr>
          <p:cNvSpPr/>
          <p:nvPr/>
        </p:nvSpPr>
        <p:spPr>
          <a:xfrm>
            <a:off x="3759752" y="358575"/>
            <a:ext cx="4672492" cy="818683"/>
          </a:xfrm>
          <a:prstGeom prst="rect">
            <a:avLst/>
          </a:prstGeom>
          <a:solidFill>
            <a:schemeClr val="bg1"/>
          </a:solidFill>
          <a:ln w="57150">
            <a:solidFill>
              <a:schemeClr val="accent1">
                <a:lumMod val="5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Black" panose="020B0A04020102020204" pitchFamily="34" charset="0"/>
              </a:rPr>
              <a:t>Impact on </a:t>
            </a:r>
          </a:p>
          <a:p>
            <a:pPr algn="ctr"/>
            <a:r>
              <a:rPr lang="en-GB" sz="2400" dirty="0">
                <a:solidFill>
                  <a:schemeClr val="tx1"/>
                </a:solidFill>
                <a:latin typeface="Arial Black" panose="020B0A04020102020204" pitchFamily="34" charset="0"/>
              </a:rPr>
              <a:t>Tourism Industry</a:t>
            </a:r>
          </a:p>
        </p:txBody>
      </p:sp>
      <p:sp>
        <p:nvSpPr>
          <p:cNvPr id="25" name="Rectangle 24">
            <a:extLst>
              <a:ext uri="{FF2B5EF4-FFF2-40B4-BE49-F238E27FC236}">
                <a16:creationId xmlns:a16="http://schemas.microsoft.com/office/drawing/2014/main" id="{3318AB89-4711-4539-8A61-EE106961F237}"/>
              </a:ext>
            </a:extLst>
          </p:cNvPr>
          <p:cNvSpPr/>
          <p:nvPr/>
        </p:nvSpPr>
        <p:spPr>
          <a:xfrm>
            <a:off x="476322" y="2151186"/>
            <a:ext cx="6566860" cy="3540368"/>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dirty="0">
                <a:solidFill>
                  <a:schemeClr val="tx1"/>
                </a:solidFill>
                <a:latin typeface="Rockwell" panose="02060603020205020403" pitchFamily="18" charset="0"/>
              </a:rPr>
              <a:t>Brexit will also result in changes in the value of sterling pound. Tourism and hospitality-based businesses operating from outside European countries will face increased costs. The British tourism will also take a hit as EU countries are so crucial to their industry. Some of the key impacts of Brexit has been discussed in the following part of the presentation: </a:t>
            </a:r>
          </a:p>
        </p:txBody>
      </p:sp>
      <p:pic>
        <p:nvPicPr>
          <p:cNvPr id="2" name="Picture 2" descr="VisitBritain">
            <a:extLst>
              <a:ext uri="{FF2B5EF4-FFF2-40B4-BE49-F238E27FC236}">
                <a16:creationId xmlns:a16="http://schemas.microsoft.com/office/drawing/2014/main" id="{6F38D6CA-F5E6-4186-BDF0-C5FA98622A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06336" y="2913338"/>
            <a:ext cx="4970585" cy="20160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0834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7A2594-FAA4-4A2A-A471-DCE2DCB52D50}"/>
              </a:ext>
            </a:extLst>
          </p:cNvPr>
          <p:cNvSpPr/>
          <p:nvPr/>
        </p:nvSpPr>
        <p:spPr>
          <a:xfrm>
            <a:off x="0" y="0"/>
            <a:ext cx="12192000" cy="228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02F9EB6-FFC9-47FC-8BE4-B1652E9C2286}"/>
              </a:ext>
            </a:extLst>
          </p:cNvPr>
          <p:cNvSpPr/>
          <p:nvPr/>
        </p:nvSpPr>
        <p:spPr>
          <a:xfrm>
            <a:off x="3759752" y="358575"/>
            <a:ext cx="4672492" cy="818683"/>
          </a:xfrm>
          <a:prstGeom prst="rect">
            <a:avLst/>
          </a:prstGeom>
          <a:solidFill>
            <a:schemeClr val="bg1"/>
          </a:solidFill>
          <a:ln w="57150">
            <a:solidFill>
              <a:schemeClr val="accent1">
                <a:lumMod val="5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Black" panose="020B0A04020102020204" pitchFamily="34" charset="0"/>
              </a:rPr>
              <a:t>Freedom of Movement Agreement </a:t>
            </a:r>
          </a:p>
        </p:txBody>
      </p:sp>
      <p:sp>
        <p:nvSpPr>
          <p:cNvPr id="25" name="Rectangle 24">
            <a:extLst>
              <a:ext uri="{FF2B5EF4-FFF2-40B4-BE49-F238E27FC236}">
                <a16:creationId xmlns:a16="http://schemas.microsoft.com/office/drawing/2014/main" id="{3318AB89-4711-4539-8A61-EE106961F237}"/>
              </a:ext>
            </a:extLst>
          </p:cNvPr>
          <p:cNvSpPr/>
          <p:nvPr/>
        </p:nvSpPr>
        <p:spPr>
          <a:xfrm>
            <a:off x="187569" y="1617784"/>
            <a:ext cx="7854462" cy="4881641"/>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Wingdings" panose="05000000000000000000" pitchFamily="2" charset="2"/>
              <a:buChar char="q"/>
            </a:pPr>
            <a:r>
              <a:rPr lang="en-GB" sz="2000" dirty="0">
                <a:solidFill>
                  <a:schemeClr val="tx1"/>
                </a:solidFill>
                <a:latin typeface="Rockwell" panose="02060603020205020403" pitchFamily="18" charset="0"/>
              </a:rPr>
              <a:t>According to the Freedom of Movement, any EU resident is able to live and work in the UK.</a:t>
            </a:r>
          </a:p>
          <a:p>
            <a:pPr marL="285750" indent="-285750" algn="just">
              <a:buFont typeface="Wingdings" panose="05000000000000000000" pitchFamily="2" charset="2"/>
              <a:buChar char="q"/>
            </a:pPr>
            <a:r>
              <a:rPr lang="en-GB" sz="2000" dirty="0">
                <a:solidFill>
                  <a:schemeClr val="tx1"/>
                </a:solidFill>
                <a:latin typeface="Rockwell" panose="02060603020205020403" pitchFamily="18" charset="0"/>
              </a:rPr>
              <a:t>The UK tourism sector heavily relies on this migrant workforce. The deal related to Freedom of Movement includes if the current EU workers will have the permission to stay in UK for their tourism jobs post-Brexit. </a:t>
            </a:r>
          </a:p>
          <a:p>
            <a:pPr marL="285750" indent="-285750" algn="just">
              <a:buFont typeface="Wingdings" panose="05000000000000000000" pitchFamily="2" charset="2"/>
              <a:buChar char="q"/>
            </a:pPr>
            <a:r>
              <a:rPr lang="en-GB" sz="2000" dirty="0">
                <a:solidFill>
                  <a:schemeClr val="tx1"/>
                </a:solidFill>
                <a:latin typeface="Rockwell" panose="02060603020205020403" pitchFamily="18" charset="0"/>
              </a:rPr>
              <a:t>Statistics show that almost 15% to 25% of the employments are from EU countries. They need additional 65,000 employees per annum to meet the demands and to keep pace with the growing tourism industry (Hall, 2020). There is also huge requirement for French, German, and Spanish speakers to meet the industry demands.</a:t>
            </a:r>
          </a:p>
          <a:p>
            <a:pPr marL="285750" indent="-285750" algn="just">
              <a:buFont typeface="Wingdings" panose="05000000000000000000" pitchFamily="2" charset="2"/>
              <a:buChar char="q"/>
            </a:pPr>
            <a:r>
              <a:rPr lang="en-GB" sz="2000" dirty="0">
                <a:solidFill>
                  <a:schemeClr val="tx1"/>
                </a:solidFill>
                <a:latin typeface="Rockwell" panose="02060603020205020403" pitchFamily="18" charset="0"/>
              </a:rPr>
              <a:t>The tourism industry will suffer if EU citizens are not permitted to work and live in the UK. </a:t>
            </a:r>
          </a:p>
        </p:txBody>
      </p:sp>
      <p:pic>
        <p:nvPicPr>
          <p:cNvPr id="2" name="Picture 2" descr="EU freedom of movement: good or bad for Britain? - netivist">
            <a:extLst>
              <a:ext uri="{FF2B5EF4-FFF2-40B4-BE49-F238E27FC236}">
                <a16:creationId xmlns:a16="http://schemas.microsoft.com/office/drawing/2014/main" id="{BC3A0635-5915-4459-A862-1CF878B67A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2031" y="2722054"/>
            <a:ext cx="3962400" cy="26730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1139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7A2594-FAA4-4A2A-A471-DCE2DCB52D50}"/>
              </a:ext>
            </a:extLst>
          </p:cNvPr>
          <p:cNvSpPr/>
          <p:nvPr/>
        </p:nvSpPr>
        <p:spPr>
          <a:xfrm>
            <a:off x="0" y="0"/>
            <a:ext cx="12192000" cy="228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02F9EB6-FFC9-47FC-8BE4-B1652E9C2286}"/>
              </a:ext>
            </a:extLst>
          </p:cNvPr>
          <p:cNvSpPr/>
          <p:nvPr/>
        </p:nvSpPr>
        <p:spPr>
          <a:xfrm>
            <a:off x="3759752" y="358575"/>
            <a:ext cx="4672492" cy="818683"/>
          </a:xfrm>
          <a:prstGeom prst="rect">
            <a:avLst/>
          </a:prstGeom>
          <a:solidFill>
            <a:schemeClr val="bg1"/>
          </a:solidFill>
          <a:ln w="57150">
            <a:solidFill>
              <a:schemeClr val="accent1">
                <a:lumMod val="5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Black" panose="020B0A04020102020204" pitchFamily="34" charset="0"/>
              </a:rPr>
              <a:t>Freedom of Movement Agreement </a:t>
            </a:r>
          </a:p>
        </p:txBody>
      </p:sp>
      <p:sp>
        <p:nvSpPr>
          <p:cNvPr id="25" name="Rectangle 24">
            <a:extLst>
              <a:ext uri="{FF2B5EF4-FFF2-40B4-BE49-F238E27FC236}">
                <a16:creationId xmlns:a16="http://schemas.microsoft.com/office/drawing/2014/main" id="{3318AB89-4711-4539-8A61-EE106961F237}"/>
              </a:ext>
            </a:extLst>
          </p:cNvPr>
          <p:cNvSpPr/>
          <p:nvPr/>
        </p:nvSpPr>
        <p:spPr>
          <a:xfrm>
            <a:off x="187569" y="1617784"/>
            <a:ext cx="7620000" cy="4881641"/>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Wingdings" panose="05000000000000000000" pitchFamily="2" charset="2"/>
              <a:buChar char="q"/>
            </a:pPr>
            <a:r>
              <a:rPr lang="en-GB" sz="2000" dirty="0">
                <a:solidFill>
                  <a:schemeClr val="tx1"/>
                </a:solidFill>
                <a:latin typeface="Rockwell" panose="02060603020205020403" pitchFamily="18" charset="0"/>
              </a:rPr>
              <a:t>Till now, EU citizens could enjoy visa-free access to the UK. But it may change post-Brexit. It is another key part in the trade deals. It is still unclear what would be next step from EU and UK. However, European Union has suggested to impose a visa fee on British people to visit EU (Hall, 2020). </a:t>
            </a:r>
          </a:p>
        </p:txBody>
      </p:sp>
      <p:pic>
        <p:nvPicPr>
          <p:cNvPr id="2" name="Picture 2" descr="EU freedom of movement: good or bad for Britain? - netivist">
            <a:extLst>
              <a:ext uri="{FF2B5EF4-FFF2-40B4-BE49-F238E27FC236}">
                <a16:creationId xmlns:a16="http://schemas.microsoft.com/office/drawing/2014/main" id="{BC3A0635-5915-4459-A862-1CF878B67A2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2031" y="2722054"/>
            <a:ext cx="3962400" cy="26730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558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7A2594-FAA4-4A2A-A471-DCE2DCB52D50}"/>
              </a:ext>
            </a:extLst>
          </p:cNvPr>
          <p:cNvSpPr/>
          <p:nvPr/>
        </p:nvSpPr>
        <p:spPr>
          <a:xfrm>
            <a:off x="0" y="0"/>
            <a:ext cx="12192000" cy="228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02F9EB6-FFC9-47FC-8BE4-B1652E9C2286}"/>
              </a:ext>
            </a:extLst>
          </p:cNvPr>
          <p:cNvSpPr/>
          <p:nvPr/>
        </p:nvSpPr>
        <p:spPr>
          <a:xfrm>
            <a:off x="3759752" y="358575"/>
            <a:ext cx="4672492" cy="818683"/>
          </a:xfrm>
          <a:prstGeom prst="rect">
            <a:avLst/>
          </a:prstGeom>
          <a:solidFill>
            <a:schemeClr val="bg1"/>
          </a:solidFill>
          <a:ln w="57150">
            <a:solidFill>
              <a:schemeClr val="accent1">
                <a:lumMod val="5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Black" panose="020B0A04020102020204" pitchFamily="34" charset="0"/>
              </a:rPr>
              <a:t>Rising Tariffs</a:t>
            </a:r>
          </a:p>
        </p:txBody>
      </p:sp>
      <p:sp>
        <p:nvSpPr>
          <p:cNvPr id="25" name="Rectangle 24">
            <a:extLst>
              <a:ext uri="{FF2B5EF4-FFF2-40B4-BE49-F238E27FC236}">
                <a16:creationId xmlns:a16="http://schemas.microsoft.com/office/drawing/2014/main" id="{3318AB89-4711-4539-8A61-EE106961F237}"/>
              </a:ext>
            </a:extLst>
          </p:cNvPr>
          <p:cNvSpPr/>
          <p:nvPr/>
        </p:nvSpPr>
        <p:spPr>
          <a:xfrm>
            <a:off x="187569" y="2212731"/>
            <a:ext cx="6260123" cy="3511062"/>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dirty="0">
                <a:solidFill>
                  <a:schemeClr val="tx1"/>
                </a:solidFill>
                <a:latin typeface="Rockwell" panose="02060603020205020403" pitchFamily="18" charset="0"/>
              </a:rPr>
              <a:t>If UK and EU do not come to a deal by this transition period then according to WTO rules, tariffs will be applied to UK goods travelling to the EU. The UK can also decide on the tariffs and checks to imply on EU goods. It will increase the cost of services in the tourism industry for both countries. </a:t>
            </a:r>
          </a:p>
        </p:txBody>
      </p:sp>
      <p:pic>
        <p:nvPicPr>
          <p:cNvPr id="4098" name="Picture 2" descr="Analysts warn of sterling depreciation, rising energy tariffs after Brexit  - Gas To Power Journal">
            <a:extLst>
              <a:ext uri="{FF2B5EF4-FFF2-40B4-BE49-F238E27FC236}">
                <a16:creationId xmlns:a16="http://schemas.microsoft.com/office/drawing/2014/main" id="{C9BDAF56-DFED-4BC4-B929-1B882DC021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41250" y="2631925"/>
            <a:ext cx="4763181" cy="26726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61247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7A2594-FAA4-4A2A-A471-DCE2DCB52D50}"/>
              </a:ext>
            </a:extLst>
          </p:cNvPr>
          <p:cNvSpPr/>
          <p:nvPr/>
        </p:nvSpPr>
        <p:spPr>
          <a:xfrm>
            <a:off x="0" y="0"/>
            <a:ext cx="12192000" cy="228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02F9EB6-FFC9-47FC-8BE4-B1652E9C2286}"/>
              </a:ext>
            </a:extLst>
          </p:cNvPr>
          <p:cNvSpPr/>
          <p:nvPr/>
        </p:nvSpPr>
        <p:spPr>
          <a:xfrm>
            <a:off x="3759752" y="358575"/>
            <a:ext cx="4672492" cy="818683"/>
          </a:xfrm>
          <a:prstGeom prst="rect">
            <a:avLst/>
          </a:prstGeom>
          <a:solidFill>
            <a:schemeClr val="bg1"/>
          </a:solidFill>
          <a:ln w="57150">
            <a:solidFill>
              <a:schemeClr val="accent1">
                <a:lumMod val="5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Black" panose="020B0A04020102020204" pitchFamily="34" charset="0"/>
              </a:rPr>
              <a:t>Value of Sterling Pound</a:t>
            </a:r>
          </a:p>
        </p:txBody>
      </p:sp>
      <p:sp>
        <p:nvSpPr>
          <p:cNvPr id="25" name="Rectangle 24">
            <a:extLst>
              <a:ext uri="{FF2B5EF4-FFF2-40B4-BE49-F238E27FC236}">
                <a16:creationId xmlns:a16="http://schemas.microsoft.com/office/drawing/2014/main" id="{3318AB89-4711-4539-8A61-EE106961F237}"/>
              </a:ext>
            </a:extLst>
          </p:cNvPr>
          <p:cNvSpPr/>
          <p:nvPr/>
        </p:nvSpPr>
        <p:spPr>
          <a:xfrm>
            <a:off x="187569" y="2212731"/>
            <a:ext cx="7053681" cy="4286694"/>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buFont typeface="Wingdings" panose="05000000000000000000" pitchFamily="2" charset="2"/>
              <a:buChar char="q"/>
            </a:pPr>
            <a:r>
              <a:rPr lang="en-GB" sz="2000" dirty="0">
                <a:solidFill>
                  <a:schemeClr val="tx1"/>
                </a:solidFill>
                <a:latin typeface="Rockwell" panose="02060603020205020403" pitchFamily="18" charset="0"/>
              </a:rPr>
              <a:t>The Brexit will also have an impact on the value of sterling pound. Now there are two sides to this phenomenon:</a:t>
            </a:r>
          </a:p>
          <a:p>
            <a:pPr marL="342900" indent="-342900" algn="just">
              <a:buFont typeface="Wingdings" panose="05000000000000000000" pitchFamily="2" charset="2"/>
              <a:buChar char="q"/>
            </a:pPr>
            <a:r>
              <a:rPr lang="en-GB" sz="2000" dirty="0">
                <a:solidFill>
                  <a:schemeClr val="tx1"/>
                </a:solidFill>
                <a:latin typeface="Rockwell" panose="02060603020205020403" pitchFamily="18" charset="0"/>
              </a:rPr>
              <a:t>Decrease in the value of British pound can open doors for positive development in UK tourism. It will make UK a cheaper destination for overseas tourists and visitors. </a:t>
            </a:r>
          </a:p>
          <a:p>
            <a:pPr marL="342900" indent="-342900" algn="just">
              <a:buFont typeface="Wingdings" panose="05000000000000000000" pitchFamily="2" charset="2"/>
              <a:buChar char="q"/>
            </a:pPr>
            <a:r>
              <a:rPr lang="en-GB" sz="2000" dirty="0">
                <a:solidFill>
                  <a:schemeClr val="tx1"/>
                </a:solidFill>
                <a:latin typeface="Rockwell" panose="02060603020205020403" pitchFamily="18" charset="0"/>
              </a:rPr>
              <a:t>But it will increase the cost of tourism for UK people in their own country. However, many Brits are choosing their home tourism destinations over overseas as it is still cheaper option. </a:t>
            </a:r>
          </a:p>
        </p:txBody>
      </p:sp>
      <p:pic>
        <p:nvPicPr>
          <p:cNvPr id="5122" name="Picture 2" descr="British Pound (£) ⇨ US Dollar ($) Trading Brexit - Live Trading News">
            <a:extLst>
              <a:ext uri="{FF2B5EF4-FFF2-40B4-BE49-F238E27FC236}">
                <a16:creationId xmlns:a16="http://schemas.microsoft.com/office/drawing/2014/main" id="{8DA42081-CE58-4CFD-A008-653E2EA784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2373" y="3037232"/>
            <a:ext cx="4452058" cy="26376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2587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7A2594-FAA4-4A2A-A471-DCE2DCB52D50}"/>
              </a:ext>
            </a:extLst>
          </p:cNvPr>
          <p:cNvSpPr/>
          <p:nvPr/>
        </p:nvSpPr>
        <p:spPr>
          <a:xfrm>
            <a:off x="0" y="0"/>
            <a:ext cx="12192000" cy="228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02F9EB6-FFC9-47FC-8BE4-B1652E9C2286}"/>
              </a:ext>
            </a:extLst>
          </p:cNvPr>
          <p:cNvSpPr/>
          <p:nvPr/>
        </p:nvSpPr>
        <p:spPr>
          <a:xfrm>
            <a:off x="3759752" y="358575"/>
            <a:ext cx="4672492" cy="818683"/>
          </a:xfrm>
          <a:prstGeom prst="rect">
            <a:avLst/>
          </a:prstGeom>
          <a:solidFill>
            <a:schemeClr val="bg1"/>
          </a:solidFill>
          <a:ln w="57150">
            <a:solidFill>
              <a:schemeClr val="accent1">
                <a:lumMod val="5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Black" panose="020B0A04020102020204" pitchFamily="34" charset="0"/>
              </a:rPr>
              <a:t>Air Travel and Aviation</a:t>
            </a:r>
          </a:p>
        </p:txBody>
      </p:sp>
      <p:sp>
        <p:nvSpPr>
          <p:cNvPr id="25" name="Rectangle 24">
            <a:extLst>
              <a:ext uri="{FF2B5EF4-FFF2-40B4-BE49-F238E27FC236}">
                <a16:creationId xmlns:a16="http://schemas.microsoft.com/office/drawing/2014/main" id="{3318AB89-4711-4539-8A61-EE106961F237}"/>
              </a:ext>
            </a:extLst>
          </p:cNvPr>
          <p:cNvSpPr/>
          <p:nvPr/>
        </p:nvSpPr>
        <p:spPr>
          <a:xfrm>
            <a:off x="386859" y="2026897"/>
            <a:ext cx="11418277" cy="3511062"/>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dirty="0">
                <a:solidFill>
                  <a:schemeClr val="tx1"/>
                </a:solidFill>
                <a:latin typeface="Rockwell" panose="02060603020205020403" pitchFamily="18" charset="0"/>
              </a:rPr>
              <a:t>The EU countries are also part of European Common Aviation Area (ECAA). </a:t>
            </a:r>
          </a:p>
          <a:p>
            <a:pPr algn="just"/>
            <a:r>
              <a:rPr lang="en-GB" sz="2000" dirty="0">
                <a:solidFill>
                  <a:schemeClr val="tx1"/>
                </a:solidFill>
                <a:latin typeface="Rockwell" panose="02060603020205020403" pitchFamily="18" charset="0"/>
              </a:rPr>
              <a:t>ECAA member countries have a ‘Open Skies’ agreement among themselves. Because of this agreement, travelling between ECAA member countries was convenient and easy. But post-Brexit, the situation will not remain the same.</a:t>
            </a:r>
          </a:p>
          <a:p>
            <a:pPr algn="just"/>
            <a:r>
              <a:rPr lang="en-GB" sz="2000" dirty="0">
                <a:solidFill>
                  <a:schemeClr val="tx1"/>
                </a:solidFill>
                <a:latin typeface="Rockwell" panose="02060603020205020403" pitchFamily="18" charset="0"/>
              </a:rPr>
              <a:t>Both EU and UK have to seek permission to enter into each other’s countries.</a:t>
            </a:r>
          </a:p>
          <a:p>
            <a:pPr algn="just"/>
            <a:r>
              <a:rPr lang="en-GB" sz="2000" dirty="0">
                <a:solidFill>
                  <a:schemeClr val="tx1"/>
                </a:solidFill>
                <a:latin typeface="Rockwell" panose="02060603020205020403" pitchFamily="18" charset="0"/>
              </a:rPr>
              <a:t>If permissions are not granted on proper time, there would be a backlog or delays in arrivals and departures of flights. The tourism will become much more complex as a result of these delays and complexities. Tourists will not have the seamless tourism experience as they had before in Europe. </a:t>
            </a:r>
          </a:p>
        </p:txBody>
      </p:sp>
    </p:spTree>
    <p:extLst>
      <p:ext uri="{BB962C8B-B14F-4D97-AF65-F5344CB8AC3E}">
        <p14:creationId xmlns:p14="http://schemas.microsoft.com/office/powerpoint/2010/main" val="4287528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7A2594-FAA4-4A2A-A471-DCE2DCB52D50}"/>
              </a:ext>
            </a:extLst>
          </p:cNvPr>
          <p:cNvSpPr/>
          <p:nvPr/>
        </p:nvSpPr>
        <p:spPr>
          <a:xfrm>
            <a:off x="0" y="0"/>
            <a:ext cx="12192000" cy="228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02F9EB6-FFC9-47FC-8BE4-B1652E9C2286}"/>
              </a:ext>
            </a:extLst>
          </p:cNvPr>
          <p:cNvSpPr/>
          <p:nvPr/>
        </p:nvSpPr>
        <p:spPr>
          <a:xfrm>
            <a:off x="3759752" y="358575"/>
            <a:ext cx="4672492" cy="818683"/>
          </a:xfrm>
          <a:prstGeom prst="rect">
            <a:avLst/>
          </a:prstGeom>
          <a:solidFill>
            <a:schemeClr val="bg1"/>
          </a:solidFill>
          <a:ln w="57150">
            <a:solidFill>
              <a:schemeClr val="accent1">
                <a:lumMod val="5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Black" panose="020B0A04020102020204" pitchFamily="34" charset="0"/>
              </a:rPr>
              <a:t>Loss of Funding </a:t>
            </a:r>
          </a:p>
        </p:txBody>
      </p:sp>
      <p:sp>
        <p:nvSpPr>
          <p:cNvPr id="25" name="Rectangle 24">
            <a:extLst>
              <a:ext uri="{FF2B5EF4-FFF2-40B4-BE49-F238E27FC236}">
                <a16:creationId xmlns:a16="http://schemas.microsoft.com/office/drawing/2014/main" id="{3318AB89-4711-4539-8A61-EE106961F237}"/>
              </a:ext>
            </a:extLst>
          </p:cNvPr>
          <p:cNvSpPr/>
          <p:nvPr/>
        </p:nvSpPr>
        <p:spPr>
          <a:xfrm>
            <a:off x="386859" y="2026897"/>
            <a:ext cx="11418277" cy="3511062"/>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buFont typeface="Wingdings" panose="05000000000000000000" pitchFamily="2" charset="2"/>
              <a:buChar char="q"/>
            </a:pPr>
            <a:r>
              <a:rPr lang="en-GB" sz="2000" dirty="0">
                <a:solidFill>
                  <a:schemeClr val="tx1"/>
                </a:solidFill>
                <a:latin typeface="Rockwell" panose="02060603020205020403" pitchFamily="18" charset="0"/>
              </a:rPr>
              <a:t>There will be limited number of tourists in these destinations. The hotels, motels, spa, resorts and other hospitality based organisations will not be able to generate profit as they used to post-Brexit. </a:t>
            </a:r>
          </a:p>
          <a:p>
            <a:pPr marL="342900" indent="-342900" algn="just">
              <a:buFont typeface="Wingdings" panose="05000000000000000000" pitchFamily="2" charset="2"/>
              <a:buChar char="q"/>
            </a:pPr>
            <a:r>
              <a:rPr lang="en-GB" sz="2000" dirty="0">
                <a:solidFill>
                  <a:schemeClr val="tx1"/>
                </a:solidFill>
                <a:latin typeface="Rockwell" panose="02060603020205020403" pitchFamily="18" charset="0"/>
              </a:rPr>
              <a:t>Right now, the UK receives about 60 million euros funding every year from EU to develop local hospitality infrastructure and for regional development (Hall, 2020). As UK has decided to move away from EU, the funding will no longer be valid. The UK government will face a short fall in funding and have to find an alternative way for sourcing fund. </a:t>
            </a:r>
          </a:p>
        </p:txBody>
      </p:sp>
    </p:spTree>
    <p:extLst>
      <p:ext uri="{BB962C8B-B14F-4D97-AF65-F5344CB8AC3E}">
        <p14:creationId xmlns:p14="http://schemas.microsoft.com/office/powerpoint/2010/main" val="2792056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7A2594-FAA4-4A2A-A471-DCE2DCB52D50}"/>
              </a:ext>
            </a:extLst>
          </p:cNvPr>
          <p:cNvSpPr/>
          <p:nvPr/>
        </p:nvSpPr>
        <p:spPr>
          <a:xfrm>
            <a:off x="0" y="0"/>
            <a:ext cx="12192000" cy="228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02F9EB6-FFC9-47FC-8BE4-B1652E9C2286}"/>
              </a:ext>
            </a:extLst>
          </p:cNvPr>
          <p:cNvSpPr/>
          <p:nvPr/>
        </p:nvSpPr>
        <p:spPr>
          <a:xfrm>
            <a:off x="3759752" y="358575"/>
            <a:ext cx="4672492" cy="818683"/>
          </a:xfrm>
          <a:prstGeom prst="rect">
            <a:avLst/>
          </a:prstGeom>
          <a:solidFill>
            <a:schemeClr val="bg1"/>
          </a:solidFill>
          <a:ln w="57150">
            <a:solidFill>
              <a:schemeClr val="accent1">
                <a:lumMod val="5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Black" panose="020B0A04020102020204" pitchFamily="34" charset="0"/>
              </a:rPr>
              <a:t>Conclusion </a:t>
            </a:r>
          </a:p>
        </p:txBody>
      </p:sp>
      <p:sp>
        <p:nvSpPr>
          <p:cNvPr id="25" name="Rectangle 24">
            <a:extLst>
              <a:ext uri="{FF2B5EF4-FFF2-40B4-BE49-F238E27FC236}">
                <a16:creationId xmlns:a16="http://schemas.microsoft.com/office/drawing/2014/main" id="{3318AB89-4711-4539-8A61-EE106961F237}"/>
              </a:ext>
            </a:extLst>
          </p:cNvPr>
          <p:cNvSpPr/>
          <p:nvPr/>
        </p:nvSpPr>
        <p:spPr>
          <a:xfrm>
            <a:off x="584217" y="1861457"/>
            <a:ext cx="11023565" cy="4409368"/>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dirty="0">
                <a:solidFill>
                  <a:schemeClr val="tx1"/>
                </a:solidFill>
                <a:latin typeface="Rockwell" panose="02060603020205020403" pitchFamily="18" charset="0"/>
              </a:rPr>
              <a:t>Brexit is going to have a negative impact in almost every industry including the Tourism and Hospitality industry in both the UK and the European Union countries. There will a huge damage on the economic development for both parties that will create a severe disadvantage for hospitality based organisations, tourist spots and to the national income as well. After all the analysis and research, it is quite assumable that the Brexit is a losing deal for every country and for the tourism industry. The deal will create no winners, rather it will create only losers. </a:t>
            </a:r>
          </a:p>
        </p:txBody>
      </p:sp>
    </p:spTree>
    <p:extLst>
      <p:ext uri="{BB962C8B-B14F-4D97-AF65-F5344CB8AC3E}">
        <p14:creationId xmlns:p14="http://schemas.microsoft.com/office/powerpoint/2010/main" val="2007956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7A2594-FAA4-4A2A-A471-DCE2DCB52D50}"/>
              </a:ext>
            </a:extLst>
          </p:cNvPr>
          <p:cNvSpPr/>
          <p:nvPr/>
        </p:nvSpPr>
        <p:spPr>
          <a:xfrm>
            <a:off x="0" y="0"/>
            <a:ext cx="12192000" cy="228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02F9EB6-FFC9-47FC-8BE4-B1652E9C2286}"/>
              </a:ext>
            </a:extLst>
          </p:cNvPr>
          <p:cNvSpPr/>
          <p:nvPr/>
        </p:nvSpPr>
        <p:spPr>
          <a:xfrm>
            <a:off x="3759752" y="358575"/>
            <a:ext cx="4672492" cy="818683"/>
          </a:xfrm>
          <a:prstGeom prst="rect">
            <a:avLst/>
          </a:prstGeom>
          <a:solidFill>
            <a:schemeClr val="bg1"/>
          </a:solidFill>
          <a:ln w="57150">
            <a:solidFill>
              <a:schemeClr val="accent1">
                <a:lumMod val="5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Black" panose="020B0A04020102020204" pitchFamily="34" charset="0"/>
              </a:rPr>
              <a:t>Recommendation  </a:t>
            </a:r>
          </a:p>
        </p:txBody>
      </p:sp>
      <p:sp>
        <p:nvSpPr>
          <p:cNvPr id="25" name="Rectangle 24">
            <a:extLst>
              <a:ext uri="{FF2B5EF4-FFF2-40B4-BE49-F238E27FC236}">
                <a16:creationId xmlns:a16="http://schemas.microsoft.com/office/drawing/2014/main" id="{3318AB89-4711-4539-8A61-EE106961F237}"/>
              </a:ext>
            </a:extLst>
          </p:cNvPr>
          <p:cNvSpPr/>
          <p:nvPr/>
        </p:nvSpPr>
        <p:spPr>
          <a:xfrm>
            <a:off x="584217" y="1861457"/>
            <a:ext cx="11023565" cy="4409368"/>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just">
              <a:buFont typeface="Wingdings" panose="05000000000000000000" pitchFamily="2" charset="2"/>
              <a:buChar char="q"/>
            </a:pPr>
            <a:r>
              <a:rPr lang="en-GB" sz="2000" dirty="0">
                <a:solidFill>
                  <a:schemeClr val="tx1"/>
                </a:solidFill>
              </a:rPr>
              <a:t>Creating ETIAS for third country travellers visiting EU countries and the UK from 2021. Visitors from US, Australia, and Canada can apply online for ETIAS before travel. It will act as a visa waiver for the travellers but it will be much more convenient for everyone. </a:t>
            </a:r>
          </a:p>
          <a:p>
            <a:pPr marL="342900" indent="-342900" algn="just">
              <a:buFont typeface="Wingdings" panose="05000000000000000000" pitchFamily="2" charset="2"/>
              <a:buChar char="q"/>
            </a:pPr>
            <a:r>
              <a:rPr lang="en-GB" sz="2000" dirty="0">
                <a:solidFill>
                  <a:schemeClr val="tx1"/>
                </a:solidFill>
              </a:rPr>
              <a:t>The UK government needs to create a source of funding for the tourism industry to fill the gap from EU’s funding. </a:t>
            </a:r>
          </a:p>
          <a:p>
            <a:pPr marL="342900" indent="-342900" algn="just">
              <a:buFont typeface="Wingdings" panose="05000000000000000000" pitchFamily="2" charset="2"/>
              <a:buChar char="q"/>
            </a:pPr>
            <a:r>
              <a:rPr lang="en-GB" sz="2000" dirty="0">
                <a:solidFill>
                  <a:schemeClr val="tx1"/>
                </a:solidFill>
              </a:rPr>
              <a:t>As there will be demand for migrant workers from EU countries, there should be facility for EU migrants to travel and live in the UK. Otherwise, the UK will not be able to cope with the rising growth of the industry. </a:t>
            </a:r>
          </a:p>
          <a:p>
            <a:pPr marL="342900" indent="-342900" algn="just">
              <a:buFont typeface="Wingdings" panose="05000000000000000000" pitchFamily="2" charset="2"/>
              <a:buChar char="q"/>
            </a:pPr>
            <a:r>
              <a:rPr lang="en-GB" sz="2000" dirty="0">
                <a:solidFill>
                  <a:schemeClr val="tx1"/>
                </a:solidFill>
              </a:rPr>
              <a:t>Both the UK and EU countries need to develop alternative travel insurance for the tourists to replace EHIC. </a:t>
            </a:r>
          </a:p>
          <a:p>
            <a:pPr marL="342900" indent="-342900" algn="just">
              <a:buFont typeface="Wingdings" panose="05000000000000000000" pitchFamily="2" charset="2"/>
              <a:buChar char="q"/>
            </a:pPr>
            <a:r>
              <a:rPr lang="en-GB" sz="2000" dirty="0">
                <a:solidFill>
                  <a:schemeClr val="tx1"/>
                </a:solidFill>
              </a:rPr>
              <a:t>The aviation industry is also important for the tourism industry. Necessary steps needed to be taken by the aviation industry from the UK and EU to prevent any delay of flights. </a:t>
            </a:r>
          </a:p>
        </p:txBody>
      </p:sp>
    </p:spTree>
    <p:extLst>
      <p:ext uri="{BB962C8B-B14F-4D97-AF65-F5344CB8AC3E}">
        <p14:creationId xmlns:p14="http://schemas.microsoft.com/office/powerpoint/2010/main" val="2452221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B7A2594-FAA4-4A2A-A471-DCE2DCB52D50}"/>
              </a:ext>
            </a:extLst>
          </p:cNvPr>
          <p:cNvSpPr/>
          <p:nvPr/>
        </p:nvSpPr>
        <p:spPr>
          <a:xfrm>
            <a:off x="0" y="0"/>
            <a:ext cx="12192000" cy="2286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D02F9EB6-FFC9-47FC-8BE4-B1652E9C2286}"/>
              </a:ext>
            </a:extLst>
          </p:cNvPr>
          <p:cNvSpPr/>
          <p:nvPr/>
        </p:nvSpPr>
        <p:spPr>
          <a:xfrm>
            <a:off x="3759752" y="358575"/>
            <a:ext cx="4672492" cy="818683"/>
          </a:xfrm>
          <a:prstGeom prst="rect">
            <a:avLst/>
          </a:prstGeom>
          <a:solidFill>
            <a:schemeClr val="bg1"/>
          </a:solidFill>
          <a:ln w="57150">
            <a:solidFill>
              <a:schemeClr val="accent1">
                <a:lumMod val="5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Black" panose="020B0A04020102020204" pitchFamily="34" charset="0"/>
              </a:rPr>
              <a:t>References  </a:t>
            </a:r>
          </a:p>
        </p:txBody>
      </p:sp>
      <p:sp>
        <p:nvSpPr>
          <p:cNvPr id="25" name="Rectangle 24">
            <a:extLst>
              <a:ext uri="{FF2B5EF4-FFF2-40B4-BE49-F238E27FC236}">
                <a16:creationId xmlns:a16="http://schemas.microsoft.com/office/drawing/2014/main" id="{3318AB89-4711-4539-8A61-EE106961F237}"/>
              </a:ext>
            </a:extLst>
          </p:cNvPr>
          <p:cNvSpPr/>
          <p:nvPr/>
        </p:nvSpPr>
        <p:spPr>
          <a:xfrm>
            <a:off x="584217" y="1307232"/>
            <a:ext cx="11023565" cy="5374921"/>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500" dirty="0">
                <a:solidFill>
                  <a:schemeClr val="tx1"/>
                </a:solidFill>
                <a:latin typeface="Rockwell" panose="02060603020205020403" pitchFamily="18" charset="0"/>
              </a:rPr>
              <a:t>Brexit: All you need to know about the UK leaving the EU </a:t>
            </a:r>
            <a:r>
              <a:rPr lang="en-GB" sz="1500" u="sng" dirty="0">
                <a:solidFill>
                  <a:schemeClr val="tx1"/>
                </a:solidFill>
                <a:latin typeface="Rockwell" panose="02060603020205020403" pitchFamily="18" charset="0"/>
                <a:hlinkClick r:id="rId3">
                  <a:extLst>
                    <a:ext uri="{A12FA001-AC4F-418D-AE19-62706E023703}">
                      <ahyp:hlinkClr xmlns:ahyp="http://schemas.microsoft.com/office/drawing/2018/hyperlinkcolor" val="tx"/>
                    </a:ext>
                  </a:extLst>
                </a:hlinkClick>
              </a:rPr>
              <a:t>https://www.bbc.com/news/uk-politics-32810887</a:t>
            </a:r>
            <a:r>
              <a:rPr lang="en-GB" sz="1500" dirty="0">
                <a:solidFill>
                  <a:schemeClr val="tx1"/>
                </a:solidFill>
                <a:latin typeface="Rockwell" panose="02060603020205020403" pitchFamily="18" charset="0"/>
              </a:rPr>
              <a:t> </a:t>
            </a:r>
          </a:p>
          <a:p>
            <a:pPr algn="just"/>
            <a:r>
              <a:rPr lang="en-GB" sz="1500" dirty="0">
                <a:solidFill>
                  <a:schemeClr val="tx1"/>
                </a:solidFill>
                <a:latin typeface="Rockwell" panose="02060603020205020403" pitchFamily="18" charset="0"/>
              </a:rPr>
              <a:t>Chislett, W., 2017. Why Spain would like a ‘</a:t>
            </a:r>
            <a:r>
              <a:rPr lang="en-GB" sz="1500" dirty="0" err="1">
                <a:solidFill>
                  <a:schemeClr val="tx1"/>
                </a:solidFill>
                <a:latin typeface="Rockwell" panose="02060603020205020403" pitchFamily="18" charset="0"/>
              </a:rPr>
              <a:t>soft’Brexit</a:t>
            </a:r>
            <a:r>
              <a:rPr lang="en-GB" sz="1500" dirty="0">
                <a:solidFill>
                  <a:schemeClr val="tx1"/>
                </a:solidFill>
                <a:latin typeface="Rockwell" panose="02060603020205020403" pitchFamily="18" charset="0"/>
              </a:rPr>
              <a:t> for the UK. </a:t>
            </a:r>
            <a:r>
              <a:rPr lang="en-GB" sz="1500" i="1" dirty="0">
                <a:solidFill>
                  <a:schemeClr val="tx1"/>
                </a:solidFill>
                <a:latin typeface="Rockwell" panose="02060603020205020403" pitchFamily="18" charset="0"/>
              </a:rPr>
              <a:t>Real Instituto Elcano, ARI</a:t>
            </a:r>
            <a:r>
              <a:rPr lang="en-GB" sz="1500" dirty="0">
                <a:solidFill>
                  <a:schemeClr val="tx1"/>
                </a:solidFill>
                <a:latin typeface="Rockwell" panose="02060603020205020403" pitchFamily="18" charset="0"/>
              </a:rPr>
              <a:t>, </a:t>
            </a:r>
            <a:r>
              <a:rPr lang="en-GB" sz="1500" i="1" dirty="0">
                <a:solidFill>
                  <a:schemeClr val="tx1"/>
                </a:solidFill>
                <a:latin typeface="Rockwell" panose="02060603020205020403" pitchFamily="18" charset="0"/>
              </a:rPr>
              <a:t>27</a:t>
            </a:r>
            <a:r>
              <a:rPr lang="en-GB" sz="1500" dirty="0">
                <a:solidFill>
                  <a:schemeClr val="tx1"/>
                </a:solidFill>
                <a:latin typeface="Rockwell" panose="02060603020205020403" pitchFamily="18" charset="0"/>
              </a:rPr>
              <a:t>.</a:t>
            </a:r>
          </a:p>
          <a:p>
            <a:pPr algn="just"/>
            <a:r>
              <a:rPr lang="en-GB" sz="1500" dirty="0">
                <a:solidFill>
                  <a:schemeClr val="tx1"/>
                </a:solidFill>
                <a:latin typeface="Rockwell" panose="02060603020205020403" pitchFamily="18" charset="0"/>
              </a:rPr>
              <a:t>Dutta, A., Mishra, T., Uddin, G.S. and Yang, Y., 2020. Brexit uncertainty and volatility persistence in tourism demand. </a:t>
            </a:r>
            <a:r>
              <a:rPr lang="en-GB" sz="1500" i="1" dirty="0">
                <a:solidFill>
                  <a:schemeClr val="tx1"/>
                </a:solidFill>
                <a:latin typeface="Rockwell" panose="02060603020205020403" pitchFamily="18" charset="0"/>
              </a:rPr>
              <a:t>Current Issues in Tourism</a:t>
            </a:r>
            <a:r>
              <a:rPr lang="en-GB" sz="1500" dirty="0">
                <a:solidFill>
                  <a:schemeClr val="tx1"/>
                </a:solidFill>
                <a:latin typeface="Rockwell" panose="02060603020205020403" pitchFamily="18" charset="0"/>
              </a:rPr>
              <a:t>, pp.1-8.</a:t>
            </a:r>
          </a:p>
          <a:p>
            <a:pPr algn="just"/>
            <a:r>
              <a:rPr lang="en-GB" sz="1500" dirty="0">
                <a:solidFill>
                  <a:schemeClr val="tx1"/>
                </a:solidFill>
                <a:latin typeface="Rockwell" panose="02060603020205020403" pitchFamily="18" charset="0"/>
              </a:rPr>
              <a:t>Hall, D., 2020. </a:t>
            </a:r>
            <a:r>
              <a:rPr lang="en-GB" sz="1500" i="1" dirty="0">
                <a:solidFill>
                  <a:schemeClr val="tx1"/>
                </a:solidFill>
                <a:latin typeface="Rockwell" panose="02060603020205020403" pitchFamily="18" charset="0"/>
              </a:rPr>
              <a:t>Brexit and Tourism: Process, Impacts and Non-policy</a:t>
            </a:r>
            <a:r>
              <a:rPr lang="en-GB" sz="1500" dirty="0">
                <a:solidFill>
                  <a:schemeClr val="tx1"/>
                </a:solidFill>
                <a:latin typeface="Rockwell" panose="02060603020205020403" pitchFamily="18" charset="0"/>
              </a:rPr>
              <a:t>. Channel View Publications.</a:t>
            </a:r>
          </a:p>
          <a:p>
            <a:pPr algn="just"/>
            <a:r>
              <a:rPr lang="en-GB" sz="1500" dirty="0">
                <a:solidFill>
                  <a:schemeClr val="tx1"/>
                </a:solidFill>
                <a:latin typeface="Rockwell" panose="02060603020205020403" pitchFamily="18" charset="0"/>
              </a:rPr>
              <a:t>Hamper, D., 2016. Troubled times for European tourism. </a:t>
            </a:r>
            <a:r>
              <a:rPr lang="en-GB" sz="1500" i="1" dirty="0" err="1">
                <a:solidFill>
                  <a:schemeClr val="tx1"/>
                </a:solidFill>
                <a:latin typeface="Rockwell" panose="02060603020205020403" pitchFamily="18" charset="0"/>
              </a:rPr>
              <a:t>Geodate</a:t>
            </a:r>
            <a:r>
              <a:rPr lang="en-GB" sz="1500" dirty="0">
                <a:solidFill>
                  <a:schemeClr val="tx1"/>
                </a:solidFill>
                <a:latin typeface="Rockwell" panose="02060603020205020403" pitchFamily="18" charset="0"/>
              </a:rPr>
              <a:t>, </a:t>
            </a:r>
            <a:r>
              <a:rPr lang="en-GB" sz="1500" i="1" dirty="0">
                <a:solidFill>
                  <a:schemeClr val="tx1"/>
                </a:solidFill>
                <a:latin typeface="Rockwell" panose="02060603020205020403" pitchFamily="18" charset="0"/>
              </a:rPr>
              <a:t>29</a:t>
            </a:r>
            <a:r>
              <a:rPr lang="en-GB" sz="1500" dirty="0">
                <a:solidFill>
                  <a:schemeClr val="tx1"/>
                </a:solidFill>
                <a:latin typeface="Rockwell" panose="02060603020205020403" pitchFamily="18" charset="0"/>
              </a:rPr>
              <a:t>(4), p.9.</a:t>
            </a:r>
          </a:p>
          <a:p>
            <a:pPr algn="just"/>
            <a:r>
              <a:rPr lang="en-GB" sz="1500" dirty="0">
                <a:solidFill>
                  <a:schemeClr val="tx1"/>
                </a:solidFill>
                <a:latin typeface="Rockwell" panose="02060603020205020403" pitchFamily="18" charset="0"/>
              </a:rPr>
              <a:t>How Brexit could impact Europe’s tourist industry </a:t>
            </a:r>
            <a:r>
              <a:rPr lang="en-GB" sz="1500" u="sng" dirty="0">
                <a:solidFill>
                  <a:schemeClr val="tx1"/>
                </a:solidFill>
                <a:latin typeface="Rockwell" panose="02060603020205020403" pitchFamily="18" charset="0"/>
                <a:hlinkClick r:id="rId4">
                  <a:extLst>
                    <a:ext uri="{A12FA001-AC4F-418D-AE19-62706E023703}">
                      <ahyp:hlinkClr xmlns:ahyp="http://schemas.microsoft.com/office/drawing/2018/hyperlinkcolor" val="tx"/>
                    </a:ext>
                  </a:extLst>
                </a:hlinkClick>
              </a:rPr>
              <a:t>https://www.etias.info/brexit-impact-europe-tourist-industry/</a:t>
            </a:r>
            <a:endParaRPr lang="en-GB" sz="1500" dirty="0">
              <a:solidFill>
                <a:schemeClr val="tx1"/>
              </a:solidFill>
              <a:latin typeface="Rockwell" panose="02060603020205020403" pitchFamily="18" charset="0"/>
            </a:endParaRPr>
          </a:p>
          <a:p>
            <a:pPr algn="just"/>
            <a:r>
              <a:rPr lang="en-GB" sz="1500" dirty="0">
                <a:solidFill>
                  <a:schemeClr val="tx1"/>
                </a:solidFill>
                <a:latin typeface="Rockwell" panose="02060603020205020403" pitchFamily="18" charset="0"/>
              </a:rPr>
              <a:t>How Will Brexit Impact Travel And Tourism? </a:t>
            </a:r>
            <a:r>
              <a:rPr lang="en-GB" sz="1500" u="sng" dirty="0">
                <a:solidFill>
                  <a:schemeClr val="tx1"/>
                </a:solidFill>
                <a:latin typeface="Rockwell" panose="02060603020205020403" pitchFamily="18" charset="0"/>
                <a:hlinkClick r:id="rId5">
                  <a:extLst>
                    <a:ext uri="{A12FA001-AC4F-418D-AE19-62706E023703}">
                      <ahyp:hlinkClr xmlns:ahyp="http://schemas.microsoft.com/office/drawing/2018/hyperlinkcolor" val="tx"/>
                    </a:ext>
                  </a:extLst>
                </a:hlinkClick>
              </a:rPr>
              <a:t>https://thedope.news/how-will-brexit-impact-travel-and-tourism/</a:t>
            </a:r>
            <a:endParaRPr lang="en-GB" sz="1500" dirty="0">
              <a:solidFill>
                <a:schemeClr val="tx1"/>
              </a:solidFill>
              <a:latin typeface="Rockwell" panose="02060603020205020403" pitchFamily="18" charset="0"/>
            </a:endParaRPr>
          </a:p>
          <a:p>
            <a:pPr algn="just"/>
            <a:r>
              <a:rPr lang="en-GB" sz="1500" dirty="0">
                <a:solidFill>
                  <a:schemeClr val="tx1"/>
                </a:solidFill>
                <a:latin typeface="Rockwell" panose="02060603020205020403" pitchFamily="18" charset="0"/>
              </a:rPr>
              <a:t>Impact of Brexit on Tourism Industry </a:t>
            </a:r>
            <a:r>
              <a:rPr lang="en-GB" sz="1500" u="sng" dirty="0">
                <a:solidFill>
                  <a:schemeClr val="tx1"/>
                </a:solidFill>
                <a:latin typeface="Rockwell" panose="02060603020205020403" pitchFamily="18" charset="0"/>
                <a:hlinkClick r:id="rId6">
                  <a:extLst>
                    <a:ext uri="{A12FA001-AC4F-418D-AE19-62706E023703}">
                      <ahyp:hlinkClr xmlns:ahyp="http://schemas.microsoft.com/office/drawing/2018/hyperlinkcolor" val="tx"/>
                    </a:ext>
                  </a:extLst>
                </a:hlinkClick>
              </a:rPr>
              <a:t>https://www.touristengland.com/media-center/impact-of-brexit-on-tourism-industry/</a:t>
            </a:r>
            <a:endParaRPr lang="en-GB" sz="1500" dirty="0">
              <a:solidFill>
                <a:schemeClr val="tx1"/>
              </a:solidFill>
              <a:latin typeface="Rockwell" panose="02060603020205020403" pitchFamily="18" charset="0"/>
            </a:endParaRPr>
          </a:p>
          <a:p>
            <a:pPr algn="just"/>
            <a:r>
              <a:rPr lang="en-GB" sz="1500" dirty="0">
                <a:solidFill>
                  <a:schemeClr val="tx1"/>
                </a:solidFill>
                <a:latin typeface="Rockwell" panose="02060603020205020403" pitchFamily="18" charset="0"/>
              </a:rPr>
              <a:t>Lim, W.M., 2018. Exiting supranational unions and the corresponding impact on tourism: Some insights from a rejoinder to Brexit. </a:t>
            </a:r>
            <a:r>
              <a:rPr lang="en-GB" sz="1500" i="1" dirty="0">
                <a:solidFill>
                  <a:schemeClr val="tx1"/>
                </a:solidFill>
                <a:latin typeface="Rockwell" panose="02060603020205020403" pitchFamily="18" charset="0"/>
              </a:rPr>
              <a:t>Current Issues in Tourism</a:t>
            </a:r>
            <a:r>
              <a:rPr lang="en-GB" sz="1500" dirty="0">
                <a:solidFill>
                  <a:schemeClr val="tx1"/>
                </a:solidFill>
                <a:latin typeface="Rockwell" panose="02060603020205020403" pitchFamily="18" charset="0"/>
              </a:rPr>
              <a:t>, </a:t>
            </a:r>
            <a:r>
              <a:rPr lang="en-GB" sz="1500" i="1" dirty="0">
                <a:solidFill>
                  <a:schemeClr val="tx1"/>
                </a:solidFill>
                <a:latin typeface="Rockwell" panose="02060603020205020403" pitchFamily="18" charset="0"/>
              </a:rPr>
              <a:t>21</a:t>
            </a:r>
            <a:r>
              <a:rPr lang="en-GB" sz="1500" dirty="0">
                <a:solidFill>
                  <a:schemeClr val="tx1"/>
                </a:solidFill>
                <a:latin typeface="Rockwell" panose="02060603020205020403" pitchFamily="18" charset="0"/>
              </a:rPr>
              <a:t>(9), pp.970-974.</a:t>
            </a:r>
          </a:p>
          <a:p>
            <a:pPr algn="just"/>
            <a:r>
              <a:rPr lang="en-GB" sz="1500" dirty="0">
                <a:solidFill>
                  <a:schemeClr val="tx1"/>
                </a:solidFill>
                <a:latin typeface="Rockwell" panose="02060603020205020403" pitchFamily="18" charset="0"/>
              </a:rPr>
              <a:t>McKee, D. and McKee, M., 2018. What might Brexit mean for British tourists travelling to the rest of Europe?. </a:t>
            </a:r>
            <a:r>
              <a:rPr lang="en-GB" sz="1500" i="1" dirty="0">
                <a:solidFill>
                  <a:schemeClr val="tx1"/>
                </a:solidFill>
                <a:latin typeface="Rockwell" panose="02060603020205020403" pitchFamily="18" charset="0"/>
              </a:rPr>
              <a:t>The journal of the Royal College of Physicians of Edinburgh</a:t>
            </a:r>
            <a:r>
              <a:rPr lang="en-GB" sz="1500" dirty="0">
                <a:solidFill>
                  <a:schemeClr val="tx1"/>
                </a:solidFill>
                <a:latin typeface="Rockwell" panose="02060603020205020403" pitchFamily="18" charset="0"/>
              </a:rPr>
              <a:t>, </a:t>
            </a:r>
            <a:r>
              <a:rPr lang="en-GB" sz="1500" i="1" dirty="0">
                <a:solidFill>
                  <a:schemeClr val="tx1"/>
                </a:solidFill>
                <a:latin typeface="Rockwell" panose="02060603020205020403" pitchFamily="18" charset="0"/>
              </a:rPr>
              <a:t>48</a:t>
            </a:r>
            <a:r>
              <a:rPr lang="en-GB" sz="1500" dirty="0">
                <a:solidFill>
                  <a:schemeClr val="tx1"/>
                </a:solidFill>
                <a:latin typeface="Rockwell" panose="02060603020205020403" pitchFamily="18" charset="0"/>
              </a:rPr>
              <a:t>(2), pp.134-140.</a:t>
            </a:r>
          </a:p>
          <a:p>
            <a:pPr algn="just"/>
            <a:r>
              <a:rPr lang="en-GB" sz="1500" dirty="0">
                <a:solidFill>
                  <a:schemeClr val="tx1"/>
                </a:solidFill>
                <a:latin typeface="Rockwell" panose="02060603020205020403" pitchFamily="18" charset="0"/>
              </a:rPr>
              <a:t>McLoughlin, E. and Hanrahan, J., 2017. Measuring the Economic Impact of Brexit through Evidence Based Planning for Tourism. </a:t>
            </a:r>
            <a:r>
              <a:rPr lang="en-GB" sz="1500" i="1" dirty="0">
                <a:solidFill>
                  <a:schemeClr val="tx1"/>
                </a:solidFill>
                <a:latin typeface="Rockwell" panose="02060603020205020403" pitchFamily="18" charset="0"/>
              </a:rPr>
              <a:t>2017). Tourism and Hospitality Research in Ireland: Entrepreneurs Driving Tourism and Hospitality. Sligo: School of Business and Social Science</a:t>
            </a:r>
            <a:r>
              <a:rPr lang="en-GB" sz="1500" dirty="0">
                <a:solidFill>
                  <a:schemeClr val="tx1"/>
                </a:solidFill>
                <a:latin typeface="Rockwell" panose="02060603020205020403" pitchFamily="18" charset="0"/>
              </a:rPr>
              <a:t>, pp.29-41.</a:t>
            </a:r>
          </a:p>
          <a:p>
            <a:pPr algn="just"/>
            <a:r>
              <a:rPr lang="en-GB" sz="1500" dirty="0">
                <a:solidFill>
                  <a:schemeClr val="tx1"/>
                </a:solidFill>
                <a:latin typeface="Rockwell" panose="02060603020205020403" pitchFamily="18" charset="0"/>
              </a:rPr>
              <a:t>Oliver, T., 2016. Brexit: What happens next. </a:t>
            </a:r>
            <a:r>
              <a:rPr lang="en-GB" sz="1500" i="1" dirty="0">
                <a:solidFill>
                  <a:schemeClr val="tx1"/>
                </a:solidFill>
                <a:latin typeface="Rockwell" panose="02060603020205020403" pitchFamily="18" charset="0"/>
              </a:rPr>
              <a:t>LSE IDEAS Strategic Update</a:t>
            </a:r>
            <a:r>
              <a:rPr lang="en-GB" sz="1500" dirty="0">
                <a:solidFill>
                  <a:schemeClr val="tx1"/>
                </a:solidFill>
                <a:latin typeface="Rockwell" panose="02060603020205020403" pitchFamily="18" charset="0"/>
              </a:rPr>
              <a:t>, </a:t>
            </a:r>
            <a:r>
              <a:rPr lang="en-GB" sz="1500" i="1" dirty="0">
                <a:solidFill>
                  <a:schemeClr val="tx1"/>
                </a:solidFill>
                <a:latin typeface="Rockwell" panose="02060603020205020403" pitchFamily="18" charset="0"/>
              </a:rPr>
              <a:t>16</a:t>
            </a:r>
            <a:r>
              <a:rPr lang="en-GB" sz="1500" dirty="0">
                <a:solidFill>
                  <a:schemeClr val="tx1"/>
                </a:solidFill>
                <a:latin typeface="Rockwell" panose="02060603020205020403" pitchFamily="18" charset="0"/>
              </a:rPr>
              <a:t>.</a:t>
            </a:r>
          </a:p>
          <a:p>
            <a:pPr algn="just"/>
            <a:r>
              <a:rPr lang="en-GB" sz="1500" dirty="0">
                <a:solidFill>
                  <a:schemeClr val="tx1"/>
                </a:solidFill>
                <a:latin typeface="Rockwell" panose="02060603020205020403" pitchFamily="18" charset="0"/>
              </a:rPr>
              <a:t>Pappas, N., 2017. Brexit Referendum Influence on Londoners’ Overseas Travelling.</a:t>
            </a:r>
          </a:p>
          <a:p>
            <a:pPr algn="just"/>
            <a:r>
              <a:rPr lang="en-GB" sz="1500" dirty="0">
                <a:solidFill>
                  <a:schemeClr val="tx1"/>
                </a:solidFill>
                <a:latin typeface="Rockwell" panose="02060603020205020403" pitchFamily="18" charset="0"/>
              </a:rPr>
              <a:t>Pappas, N., 2019. UK outbound travel and Brexit complexity. </a:t>
            </a:r>
            <a:r>
              <a:rPr lang="en-GB" sz="1500" i="1" dirty="0">
                <a:solidFill>
                  <a:schemeClr val="tx1"/>
                </a:solidFill>
                <a:latin typeface="Rockwell" panose="02060603020205020403" pitchFamily="18" charset="0"/>
              </a:rPr>
              <a:t>Tourism Management</a:t>
            </a:r>
            <a:r>
              <a:rPr lang="en-GB" sz="1500" dirty="0">
                <a:solidFill>
                  <a:schemeClr val="tx1"/>
                </a:solidFill>
                <a:latin typeface="Rockwell" panose="02060603020205020403" pitchFamily="18" charset="0"/>
              </a:rPr>
              <a:t>, </a:t>
            </a:r>
            <a:r>
              <a:rPr lang="en-GB" sz="1500" i="1" dirty="0">
                <a:solidFill>
                  <a:schemeClr val="tx1"/>
                </a:solidFill>
                <a:latin typeface="Rockwell" panose="02060603020205020403" pitchFamily="18" charset="0"/>
              </a:rPr>
              <a:t>72</a:t>
            </a:r>
            <a:r>
              <a:rPr lang="en-GB" sz="1500" dirty="0">
                <a:solidFill>
                  <a:schemeClr val="tx1"/>
                </a:solidFill>
                <a:latin typeface="Rockwell" panose="02060603020205020403" pitchFamily="18" charset="0"/>
              </a:rPr>
              <a:t>, pp.12-22.</a:t>
            </a:r>
          </a:p>
          <a:p>
            <a:pPr algn="just"/>
            <a:r>
              <a:rPr lang="en-GB" sz="1500" dirty="0">
                <a:solidFill>
                  <a:schemeClr val="tx1"/>
                </a:solidFill>
                <a:latin typeface="Rockwell" panose="02060603020205020403" pitchFamily="18" charset="0"/>
              </a:rPr>
              <a:t>Perles-Ribes, J.F., Ramón-Rodríguez, A.B. and </a:t>
            </a:r>
            <a:r>
              <a:rPr lang="en-GB" sz="1500" dirty="0" err="1">
                <a:solidFill>
                  <a:schemeClr val="tx1"/>
                </a:solidFill>
                <a:latin typeface="Rockwell" panose="02060603020205020403" pitchFamily="18" charset="0"/>
              </a:rPr>
              <a:t>Ortuño</a:t>
            </a:r>
            <a:r>
              <a:rPr lang="en-GB" sz="1500" dirty="0">
                <a:solidFill>
                  <a:schemeClr val="tx1"/>
                </a:solidFill>
                <a:latin typeface="Rockwell" panose="02060603020205020403" pitchFamily="18" charset="0"/>
              </a:rPr>
              <a:t> Padilla, A., 2019. Brexit announcement: Immediate impact on British tourism in Spain. </a:t>
            </a:r>
            <a:r>
              <a:rPr lang="en-GB" sz="1500" i="1" dirty="0">
                <a:solidFill>
                  <a:schemeClr val="tx1"/>
                </a:solidFill>
                <a:latin typeface="Rockwell" panose="02060603020205020403" pitchFamily="18" charset="0"/>
              </a:rPr>
              <a:t>Cornell Hospitality Quarterly</a:t>
            </a:r>
            <a:r>
              <a:rPr lang="en-GB" sz="1500" dirty="0">
                <a:solidFill>
                  <a:schemeClr val="tx1"/>
                </a:solidFill>
                <a:latin typeface="Rockwell" panose="02060603020205020403" pitchFamily="18" charset="0"/>
              </a:rPr>
              <a:t>, </a:t>
            </a:r>
            <a:r>
              <a:rPr lang="en-GB" sz="1500" i="1" dirty="0">
                <a:solidFill>
                  <a:schemeClr val="tx1"/>
                </a:solidFill>
                <a:latin typeface="Rockwell" panose="02060603020205020403" pitchFamily="18" charset="0"/>
              </a:rPr>
              <a:t>60</a:t>
            </a:r>
            <a:r>
              <a:rPr lang="en-GB" sz="1500" dirty="0">
                <a:solidFill>
                  <a:schemeClr val="tx1"/>
                </a:solidFill>
                <a:latin typeface="Rockwell" panose="02060603020205020403" pitchFamily="18" charset="0"/>
              </a:rPr>
              <a:t>(2), pp.97-103.</a:t>
            </a:r>
          </a:p>
          <a:p>
            <a:pPr algn="just"/>
            <a:r>
              <a:rPr lang="en-GB" sz="1500" dirty="0" err="1">
                <a:solidFill>
                  <a:schemeClr val="tx1"/>
                </a:solidFill>
                <a:latin typeface="Rockwell" panose="02060603020205020403" pitchFamily="18" charset="0"/>
              </a:rPr>
              <a:t>Sima</a:t>
            </a:r>
            <a:r>
              <a:rPr lang="en-GB" sz="1500" dirty="0">
                <a:solidFill>
                  <a:schemeClr val="tx1"/>
                </a:solidFill>
                <a:latin typeface="Rockwell" panose="02060603020205020403" pitchFamily="18" charset="0"/>
              </a:rPr>
              <a:t>, C., 2017. Brexit impacts on British tourism. </a:t>
            </a:r>
            <a:r>
              <a:rPr lang="en-GB" sz="1500" i="1" dirty="0" err="1">
                <a:solidFill>
                  <a:schemeClr val="tx1"/>
                </a:solidFill>
                <a:latin typeface="Rockwell" panose="02060603020205020403" pitchFamily="18" charset="0"/>
              </a:rPr>
              <a:t>Strategii</a:t>
            </a:r>
            <a:r>
              <a:rPr lang="en-GB" sz="1500" i="1" dirty="0">
                <a:solidFill>
                  <a:schemeClr val="tx1"/>
                </a:solidFill>
                <a:latin typeface="Rockwell" panose="02060603020205020403" pitchFamily="18" charset="0"/>
              </a:rPr>
              <a:t> </a:t>
            </a:r>
            <a:r>
              <a:rPr lang="en-GB" sz="1500" i="1" dirty="0" err="1">
                <a:solidFill>
                  <a:schemeClr val="tx1"/>
                </a:solidFill>
                <a:latin typeface="Rockwell" panose="02060603020205020403" pitchFamily="18" charset="0"/>
              </a:rPr>
              <a:t>Manageriale</a:t>
            </a:r>
            <a:r>
              <a:rPr lang="en-GB" sz="1500" dirty="0">
                <a:solidFill>
                  <a:schemeClr val="tx1"/>
                </a:solidFill>
                <a:latin typeface="Rockwell" panose="02060603020205020403" pitchFamily="18" charset="0"/>
              </a:rPr>
              <a:t>, </a:t>
            </a:r>
            <a:r>
              <a:rPr lang="en-GB" sz="1500" i="1" dirty="0">
                <a:solidFill>
                  <a:schemeClr val="tx1"/>
                </a:solidFill>
                <a:latin typeface="Rockwell" panose="02060603020205020403" pitchFamily="18" charset="0"/>
              </a:rPr>
              <a:t>5</a:t>
            </a:r>
            <a:r>
              <a:rPr lang="en-GB" sz="1500" dirty="0">
                <a:solidFill>
                  <a:schemeClr val="tx1"/>
                </a:solidFill>
                <a:latin typeface="Rockwell" panose="02060603020205020403" pitchFamily="18" charset="0"/>
              </a:rPr>
              <a:t>(34), pp.297-303.</a:t>
            </a:r>
          </a:p>
        </p:txBody>
      </p:sp>
    </p:spTree>
    <p:extLst>
      <p:ext uri="{BB962C8B-B14F-4D97-AF65-F5344CB8AC3E}">
        <p14:creationId xmlns:p14="http://schemas.microsoft.com/office/powerpoint/2010/main" val="943735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1697</TotalTime>
  <Words>3122</Words>
  <Application>Microsoft Office PowerPoint</Application>
  <PresentationFormat>Widescreen</PresentationFormat>
  <Paragraphs>109</Paragraphs>
  <Slides>13</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Arial Black</vt:lpstr>
      <vt:lpstr>Barlow Condensed</vt:lpstr>
      <vt:lpstr>Calibri</vt:lpstr>
      <vt:lpstr>Calibri Light</vt:lpstr>
      <vt:lpstr>Rockwell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MANO Nagendram</cp:lastModifiedBy>
  <cp:revision>151</cp:revision>
  <dcterms:created xsi:type="dcterms:W3CDTF">2020-09-19T12:30:36Z</dcterms:created>
  <dcterms:modified xsi:type="dcterms:W3CDTF">2020-11-05T13:47:42Z</dcterms:modified>
  <cp:category/>
</cp:coreProperties>
</file>