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6"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ABC0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C9A60-F744-EB13-141C-81A55D0EA6B9}" v="151" dt="2023-10-14T07:26:18.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8CC3F4-7160-45F8-AF13-ED2606F6211B}" type="datetimeFigureOut">
              <a:rPr lang="en-US" smtClean="0"/>
              <a:t>10/14/2023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A87738-D34D-4ACE-9FA3-C46267515BAD}" type="slidenum">
              <a:rPr lang="en-US" smtClean="0"/>
              <a:t>‹#›</a:t>
            </a:fld>
            <a:endParaRPr lang="en-US"/>
          </a:p>
        </p:txBody>
      </p:sp>
    </p:spTree>
    <p:extLst>
      <p:ext uri="{BB962C8B-B14F-4D97-AF65-F5344CB8AC3E}">
        <p14:creationId xmlns:p14="http://schemas.microsoft.com/office/powerpoint/2010/main" val="1529311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two significant components of human resources management that will be the subject of today's presentation are "The Role of HR Professionals" and "Factors Influencing Positive Employer-Employee Relationships." Understanding how businesses effectively manage their human capital, which is necessary for any firm to succeed, requires knowledge of these issues. The responsibilities of HR professionals are varied and constantly changing. They act as a link between an organisation's staff and its goals. The formation of HR strategies that are in line with the objectives of the organisation, employee interactions, training and development, recruitment, and other duties fall under the responsibility of HR experts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Dhanpat</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 They look after the organisational culture by making sure that morals, ethics, and justice are respected. In order to actively contribute to their organisations, HR professionals must embrace a variety of duties and ideals throughout this presentation. It is essential to comprehend the role of HR in contemporary organisations. The ability of an organisation to attract, grow, and hold onto top talent plays a significant role in how successful it is in the dynamic and competitive business world of today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Harsch</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Festing</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 By developing a staff that is motivated, engaged, and in line with the organisation's mission, HR professionals play a crucial part in this. They also serve as strategic allies, assisting organisations in adjusting to shifts and difficulties in the outside world. The Chartered Institute of Personnel and Development (CIPD) profession map will be used as a guide throughout the discussion. By providing a thorough framework for HR excellence and achieving consistency between personal and organisational goals, this resource is a valuable tool for HR practitioners.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2</a:t>
            </a:fld>
            <a:endParaRPr lang="en-US"/>
          </a:p>
        </p:txBody>
      </p:sp>
    </p:spTree>
    <p:extLst>
      <p:ext uri="{BB962C8B-B14F-4D97-AF65-F5344CB8AC3E}">
        <p14:creationId xmlns:p14="http://schemas.microsoft.com/office/powerpoint/2010/main" val="2098805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Role of a Human Resources Professional</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HR specialists help a company develop its people management strategy. </a:t>
            </a:r>
            <a:r>
              <a:rPr lang="en-GB" sz="1800">
                <a:solidFill>
                  <a:srgbClr val="000000"/>
                </a:solidFill>
                <a:effectLst/>
                <a:latin typeface="Times New Roman" panose="02020603050405020304" pitchFamily="18" charset="0"/>
                <a:ea typeface="Calibri" panose="020F0502020204030204" pitchFamily="34" charset="0"/>
              </a:rPr>
              <a:t>Their varied responsibilities encompass a range of responsibilities and tasks that are crucial to the operation of the company. </a:t>
            </a:r>
            <a:r>
              <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Let's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look at the numerous facets of the HR professional's job and how they contribute to organisational excellence in this slide.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Multifaceted Role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Within an organisation, HR professionals act as change agents, employee advocates, and strategic partners. They are in charge of overseeing every stage of the employee lifecycle, from hiring and onboarding to training and offboarding. They serve as a mediator between management and staff, making sure that everyone is on the same page regarding the goals and values of the company (Shao et al. 2019).</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Key Responsibilities and Functional Areas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Recruitment: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responsibility of HR professionals is to locate and entice outstanding employees. They formulate job descriptions, conduct interviews, and reach hiring conclusions in accordance with the requirements of the company (Farndale et al. 2021).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Relations: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key responsibilities is overseeing interactions between the workforce and the company. HR professionals handle complaints, settle disputes, and promote a productive workplace.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Training and Development: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They create and carry out training initiatives to advance workers' abilities and knowledge, promoting constant development and adaptability.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Strategy: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professionals create HR strategies that complement the corporate objectives. They support succession planning, talent management, and workforce planning.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Values and Ethical Principles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behaviour of HR professionals is built on values and ethical standards. They must uphold fundamental principles like ethics, privacy, and justice if they want to effectively manage human resources. Acting morally ensures that HR choices and actions are in line with social and organisational standards and are morally sound. As HR manages sensitive employee information, confidentiality is essential, and retaining trust requires protecting this information (Montag‐Smit and Smit 2021). Additionally, HR professionals need to foster a work climate where employees feel their issues are treated fairly and with respect by ensuring impartiality and fairness in their decision-making processes (Le et al. 2021). These principles not only serve as a guide for HR professionals but also help to create an environment where honesty and trust are valued in the workplace.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CIPD Profession Map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HR professionals, the Chartered Institute of Personnel and Development (CIPD) profession map serves as a framework. It describes the fundamental abilities, conduct, and subject-matter expertise that HR professionals need to have at various career phases (Roper and Higgins 2020). It integrates HR practises with industry standards and best practises and acts as a road map for career advancement.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3</a:t>
            </a:fld>
            <a:endParaRPr lang="en-US"/>
          </a:p>
        </p:txBody>
      </p:sp>
    </p:spTree>
    <p:extLst>
      <p:ext uri="{BB962C8B-B14F-4D97-AF65-F5344CB8AC3E}">
        <p14:creationId xmlns:p14="http://schemas.microsoft.com/office/powerpoint/2010/main" val="1028775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CIPD Profession Map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HR professionals, the Chartered Institute of Personnel and Development (CIPD) profession map serves as a framework (</a:t>
            </a:r>
            <a:r>
              <a:rPr lang="en-GB"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CIPD | the Profession Map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2013). It describes the fundamental abilities, conduct, and subject-matter expertise that HR professionals need to have at various career phases (Roper and Higgins 2020). It integrates HR practises with industry standards and best practises and acts as a road map for career advancement.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Strategic Partnership (25%):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order to match HR strategies with overall business objectives, this component emphasises the necessity for HR professionals to collaborate closely with the organisation's leadership. HR professionals should demonstrate their strategic aptitude in the context of implementing flexible working at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FitLyfe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by ensuring that the adoption of flexible work arrangements supports the company's objectives.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Advocacy (20%):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Supporting an employee's needs and rights is known as employee advocacy. In the context of flexible working, HR professionals must promote equitable policies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that guarantee equity in compensation and opportunity, addressing the potential inequalities that can result from a variety of work arrangements.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Change Agent (15%):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change agent is someone who helps an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through changes. Given that flexible working represents a significant shift in working conditions, HR professionals should take advantage of this aspect while adopting it. By offering support, addressing issues, and assisting staff in adjusting to new working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they should ensure a smooth transition.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Recruitment (15%):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goal of recruitment is to find and keep the best talent. HR personnel must succeed in this area as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FitLyfe</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expands its talent pool through flexible working, attracting people who can flourish in flexible work environments and keeping top-tier personal trainers and nutritionists.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Relations (15%):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positive work atmosphere must be maintained at all costs, including employee interactions. HR professionals must make sure that flexible work arrangements do not result in problems with collaboration, fairness, or communication. This factor is essential for maintaining a pleasant workplace during the shift.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Training and Development (5%):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Helping employees adjust to flexible working is mostly dependent on training and development. To help employees succeed in this new work paradigm, HR professionals should offer them the tools and assistance they need to improve their abilities for remote collaboration, time management, and virtual communication.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Strategy</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strategy entails coordinating HR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across the board with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objectives. I previously discussed the necessity for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FitLyfe's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HR department to review and modify its flexible working techniques and rules. This aspect makes sure that HR initiatives are in step with the evolving workplace.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Calibri" panose="020F0502020204030204" pitchFamily="34" charset="0"/>
              </a:rPr>
              <a:t>These CIPD Profession Map aspects highlight the varied roles that HR professionals play in adopting flexible working and the wider HR responsibilities. They help HR professionals navigate the benefits and difficulties offered by flexible working arrangements while making sure that the </a:t>
            </a:r>
            <a:r>
              <a:rPr lang="en-US" sz="1800" dirty="0" err="1">
                <a:solidFill>
                  <a:srgbClr val="000000"/>
                </a:solidFill>
                <a:effectLst/>
                <a:latin typeface="Times New Roman" panose="02020603050405020304" pitchFamily="18" charset="0"/>
                <a:ea typeface="Calibri" panose="020F0502020204030204" pitchFamily="34" charset="0"/>
              </a:rPr>
              <a:t>organisation's</a:t>
            </a:r>
            <a:r>
              <a:rPr lang="en-US" sz="1800" dirty="0">
                <a:solidFill>
                  <a:srgbClr val="000000"/>
                </a:solidFill>
                <a:effectLst/>
                <a:latin typeface="Times New Roman" panose="02020603050405020304" pitchFamily="18" charset="0"/>
                <a:ea typeface="Calibri" panose="020F0502020204030204" pitchFamily="34" charset="0"/>
              </a:rPr>
              <a:t> objectives and the welfare of its employees are given priority.</a:t>
            </a:r>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4</a:t>
            </a:fld>
            <a:endParaRPr lang="en-US"/>
          </a:p>
        </p:txBody>
      </p:sp>
    </p:spTree>
    <p:extLst>
      <p:ext uri="{BB962C8B-B14F-4D97-AF65-F5344CB8AC3E}">
        <p14:creationId xmlns:p14="http://schemas.microsoft.com/office/powerpoint/2010/main" val="2484065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Job Responsibilities and Functional Areas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professionals manage a wide range of functional areas that are essential to the success of the organisation. Let's look at some specific examples of these duties in this slide, clarify how they contribute to the overall performance of the organisation, and emphasise the importance of adaptability in a constantly changing business environment.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Conducting Interviews: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Conducting interviews to find and hire outstanding talent is one of HR's main duties. Effective interviews help in evaluating individuals' abilities, qualifications, and cultural fit.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Tzenios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(2019), mentioned that the ability of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to accomplish its goals is improved by hiring the proper people, who in turn contribute to a skilled and motivated staff.</a:t>
            </a: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Handling Employee Grievances: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resolving disputes and concerns among employees, HR is crucial. A friendly workplace is fostered by prompt resolution, which also raises morale and productivity among workers (Tran et 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 Additionally, it lessens any legal problems, safeguarding the company's standing and financial stability.</a:t>
            </a: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Designing Employee Training Programs: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employee skill improvement and professional development, training programme development and implementation are essential. Employees who have received proper training are better equipped to contribute to the growth of the company, boosting innovation and competitiveness.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Contributions to Organisational Success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These HR duties play a crucial role in the operation of the company. They support a variety of success characteristics, like as satisfaction, engagement, and employee retention. HR contributes to the growth of skilled and motivated staff by hiring the best candidates, handling problems quickly, and making investments in employee development (Jaiswal et 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 As a result, productivity rises, innovation takes off, and competitiveness and sustainable growth occur.</a:t>
            </a: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Importance of Adaptability</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 must constantly adapt to changes in technology, market dynamics, and employee demographics in today's dynamic business environment. To satisfy changing needs, HR professionals must modify their strategies and procedures. According to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Bilan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flexibility is essential for being relevant, attracting and keeping talent, and making sure that HR activities continue to be in line with the overall objectives of the company. </a:t>
            </a:r>
          </a:p>
          <a:p>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5</a:t>
            </a:fld>
            <a:endParaRPr lang="en-US"/>
          </a:p>
        </p:txBody>
      </p:sp>
    </p:spTree>
    <p:extLst>
      <p:ext uri="{BB962C8B-B14F-4D97-AF65-F5344CB8AC3E}">
        <p14:creationId xmlns:p14="http://schemas.microsoft.com/office/powerpoint/2010/main" val="3418453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Values and Ethics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resources management is centred on ethical issues. We will discuss the ethical aspects of HR on this slide, highlighting the significance of values like honesty, professionalism, and respect as well as how they relate to the CIPD profession map.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Maintaining Employee Privacy and Handling Sensitive Information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specialists typically deal with sensitive employee data, such as complaints, performance reviews, and personal information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Giermindl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2022). To keep confidence alive, this information must be respected and protected. Privacy violations can have negative effects on individuals as well as cause legal problems and affect an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name.</a:t>
            </a: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Significance of Values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core values of HR are honesty, respect, and professionalism. Integrity refers to conducting oneself honestly and morally in all dealings, which promotes trust between HR specialists and staff members (Adnan et 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2022). Maintaining a high standard of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behaviour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such as discretion and fairness, is part of professionalism. Respect entails treating everyone with decency and appreciating each person for who they are.</a:t>
            </a:r>
          </a:p>
          <a:p>
            <a:pPr marL="0" marR="0">
              <a:lnSpc>
                <a:spcPct val="107000"/>
              </a:lnSpc>
              <a:spcBef>
                <a:spcPts val="0"/>
              </a:spcBef>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Alignment with CIPD Profession Map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Times New Roman" panose="02020603050405020304" pitchFamily="18" charset="0"/>
                <a:ea typeface="Calibri" panose="020F0502020204030204" pitchFamily="34" charset="0"/>
              </a:rPr>
              <a:t>HR professionals can match their procedures with industry standards and best practises using the framework provided by the CIPD profession map. It expressly highlights the significance of respect, professionalism, and ethical conduct. By upholding these principles, HR professionals demonstrate their adherence to the CIPD's code of conduct and ethical standards, enhancing the integrity and legitimacy of the field.</a:t>
            </a:r>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6</a:t>
            </a:fld>
            <a:endParaRPr lang="en-US"/>
          </a:p>
        </p:txBody>
      </p:sp>
    </p:spTree>
    <p:extLst>
      <p:ext uri="{BB962C8B-B14F-4D97-AF65-F5344CB8AC3E}">
        <p14:creationId xmlns:p14="http://schemas.microsoft.com/office/powerpoint/2010/main" val="1760892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latin typeface="Times New Roman" panose="02020603050405020304" pitchFamily="18" charset="0"/>
                <a:cs typeface="Times New Roman" panose="02020603050405020304" pitchFamily="18" charset="0"/>
              </a:rPr>
              <a:t>Building Positive Employer-Employee Relationships</a:t>
            </a:r>
          </a:p>
          <a:p>
            <a:r>
              <a:rPr lang="en-US" sz="1800" dirty="0">
                <a:latin typeface="Times New Roman" panose="02020603050405020304" pitchFamily="18" charset="0"/>
                <a:cs typeface="Times New Roman" panose="02020603050405020304" pitchFamily="18" charset="0"/>
              </a:rPr>
              <a:t>Types of Relationships</a:t>
            </a:r>
          </a:p>
          <a:p>
            <a:r>
              <a:rPr lang="en-US" sz="1800" dirty="0">
                <a:latin typeface="Times New Roman" panose="02020603050405020304" pitchFamily="18" charset="0"/>
                <a:cs typeface="Times New Roman" panose="02020603050405020304" pitchFamily="18" charset="0"/>
              </a:rPr>
              <a:t>Collaborative: Employers and employees link up to work together in collaborative relationships. They collaborate and communicate openly, promoting a spirit of cooperation and respect.</a:t>
            </a:r>
          </a:p>
          <a:p>
            <a:r>
              <a:rPr lang="en-US" sz="1800" dirty="0">
                <a:latin typeface="Times New Roman" panose="02020603050405020304" pitchFamily="18" charset="0"/>
                <a:cs typeface="Times New Roman" panose="02020603050405020304" pitchFamily="18" charset="0"/>
              </a:rPr>
              <a:t>Adversarial: Conflict and opposition are characteristics of adversarial partnerships. Different interests or unresolved problems between employers and employees can cause conflict.</a:t>
            </a:r>
          </a:p>
          <a:p>
            <a:r>
              <a:rPr lang="en-US" sz="1800" dirty="0">
                <a:latin typeface="Times New Roman" panose="02020603050405020304" pitchFamily="18" charset="0"/>
                <a:cs typeface="Times New Roman" panose="02020603050405020304" pitchFamily="18" charset="0"/>
              </a:rPr>
              <a:t>Paternalistic: In paternalistic relationships, employers assume a maternal or protecting role. Despite having the best of intentions, this can occasionally result in a lack of employee empowerment and autonomy.</a:t>
            </a:r>
          </a:p>
          <a:p>
            <a:r>
              <a:rPr lang="en-US" sz="1800" dirty="0">
                <a:latin typeface="Times New Roman" panose="02020603050405020304" pitchFamily="18" charset="0"/>
                <a:cs typeface="Times New Roman" panose="02020603050405020304" pitchFamily="18" charset="0"/>
              </a:rPr>
              <a:t>Factors Influencing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Communication: Communication that works both ways is essential. It fosters comprehension, </a:t>
            </a:r>
            <a:r>
              <a:rPr lang="en-US" sz="1800" dirty="0" err="1">
                <a:latin typeface="Times New Roman" panose="02020603050405020304" pitchFamily="18" charset="0"/>
                <a:cs typeface="Times New Roman" panose="02020603050405020304" pitchFamily="18" charset="0"/>
              </a:rPr>
              <a:t>harmonises</a:t>
            </a:r>
            <a:r>
              <a:rPr lang="en-US" sz="1800" dirty="0">
                <a:latin typeface="Times New Roman" panose="02020603050405020304" pitchFamily="18" charset="0"/>
                <a:cs typeface="Times New Roman" panose="02020603050405020304" pitchFamily="18" charset="0"/>
              </a:rPr>
              <a:t> expectations, and swiftly resolves problems. Ineffective communication can result in misinterpretations and mistrust.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example, during the adoption of flexible working,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FitLyfe's</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HR staff makes sure there is open communication with the workforce. To promote efficient communication, regular meetings, feedback sessions, and clearly defined rules are developed. This proactive approach promotes trust, addresses employee concerns, and helps in understanding the changes.</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Trust: Positive relationships are built on trust. Employee engagement, commitment, and willingness to go above and beyond are all higher when they trust their employers. </a:t>
            </a:r>
            <a:r>
              <a:rPr lang="en-GB" sz="1800" dirty="0">
                <a:solidFill>
                  <a:srgbClr val="000000"/>
                </a:solidFill>
                <a:effectLst/>
                <a:latin typeface="Times New Roman" panose="02020603050405020304" pitchFamily="18" charset="0"/>
                <a:ea typeface="Calibri" panose="020F0502020204030204" pitchFamily="34" charset="0"/>
              </a:rPr>
              <a:t>The management of </a:t>
            </a:r>
            <a:r>
              <a:rPr lang="en-GB" sz="1800" dirty="0" err="1">
                <a:solidFill>
                  <a:srgbClr val="000000"/>
                </a:solidFill>
                <a:effectLst/>
                <a:latin typeface="Times New Roman" panose="02020603050405020304" pitchFamily="18" charset="0"/>
                <a:ea typeface="Calibri" panose="020F0502020204030204" pitchFamily="34" charset="0"/>
              </a:rPr>
              <a:t>FitLyfe</a:t>
            </a:r>
            <a:r>
              <a:rPr lang="en-GB" sz="1800" dirty="0">
                <a:solidFill>
                  <a:srgbClr val="000000"/>
                </a:solidFill>
                <a:effectLst/>
                <a:latin typeface="Times New Roman" panose="02020603050405020304" pitchFamily="18" charset="0"/>
                <a:ea typeface="Calibri" panose="020F0502020204030204" pitchFamily="34" charset="0"/>
              </a:rPr>
              <a:t> continuously displays trust by giving employees discretion over their work schedules and placing a strong emphasis on performance-based metrics. Employee ownership of their work is empowered by this trust, which boosts engagement and job happiness.</a:t>
            </a:r>
            <a:endParaRPr lang="en-US" sz="18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Fairness: Fairness in treatment is crucial. Employees demand equitable treatment, growth opportunities, and fair wages. Relationships might suffer from perceived unfairness.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By giving all employees, regardless of their work arrangement, equal opportunity for growth and development,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FitLyfe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fosters justice. For instance, remote workers have the same access to training and possibilities for professional growth as those working on-site. The equity of these connections is maintained by this fairness.</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Personal Insights</a:t>
            </a:r>
          </a:p>
          <a:p>
            <a:r>
              <a:rPr lang="en-US" sz="1800" dirty="0">
                <a:latin typeface="Times New Roman" panose="02020603050405020304" pitchFamily="18" charset="0"/>
                <a:cs typeface="Times New Roman" panose="02020603050405020304" pitchFamily="18" charset="0"/>
              </a:rPr>
              <a:t>The effects of good </a:t>
            </a:r>
            <a:r>
              <a:rPr lang="en-US" sz="1800" dirty="0" err="1">
                <a:latin typeface="Times New Roman" panose="02020603050405020304" pitchFamily="18" charset="0"/>
                <a:cs typeface="Times New Roman" panose="02020603050405020304" pitchFamily="18" charset="0"/>
              </a:rPr>
              <a:t>practises</a:t>
            </a:r>
            <a:r>
              <a:rPr lang="en-US" sz="1800" dirty="0">
                <a:latin typeface="Times New Roman" panose="02020603050405020304" pitchFamily="18" charset="0"/>
                <a:cs typeface="Times New Roman" panose="02020603050405020304" pitchFamily="18" charset="0"/>
              </a:rPr>
              <a:t> can be demonstrated by sharing personal experiences. For instance, in my previous position, our company placed a high priority on open communication. Employee feedback was encouraged through frequent town hall meetings and personal check-ins, which helped to create a collaborative environment. Employees performed better and were happier in their jobs as a result of feeling heard and valued.</a:t>
            </a:r>
          </a:p>
          <a:p>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7</a:t>
            </a:fld>
            <a:endParaRPr lang="en-US"/>
          </a:p>
        </p:txBody>
      </p:sp>
    </p:spTree>
    <p:extLst>
      <p:ext uri="{BB962C8B-B14F-4D97-AF65-F5344CB8AC3E}">
        <p14:creationId xmlns:p14="http://schemas.microsoft.com/office/powerpoint/2010/main" val="1055560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Factors Influencing Positive Relationships</a:t>
            </a:r>
          </a:p>
          <a:p>
            <a:r>
              <a:rPr lang="en-US" dirty="0"/>
              <a:t>Effective Communication Strategies: Positive relationships must be nurtured through effective communication. A culture of trust and openness is fostered by employers who actively participate in honest, two-way communication with their staff (Kim, 2021). For instance, a software corporation encouraged staff members to communicate their thoughts and concerns during frequent team meetings. This procedure enhanced problem-solving and created a more welcoming workplace.</a:t>
            </a:r>
          </a:p>
          <a:p>
            <a:r>
              <a:rPr lang="en-US" dirty="0"/>
              <a:t>Fair and Transparent HR Policies: HR rules and procedures must be fair and transparent. Employees must be aware that policies are applied fairly and consistently. As an example, consider a retail chain that implemented a clear promotion policy to guarantee that all employees had equal access to possibilities for career progression based solely on merit and not </a:t>
            </a:r>
            <a:r>
              <a:rPr lang="en-US" dirty="0" err="1"/>
              <a:t>favouritism</a:t>
            </a:r>
            <a:r>
              <a:rPr lang="en-US" dirty="0"/>
              <a:t>.</a:t>
            </a:r>
          </a:p>
          <a:p>
            <a:r>
              <a:rPr lang="en-US" dirty="0"/>
              <a:t>Employee Recognition and Appreciation: Building strong relationships with employees begins with recognising and recognising their accomplishments. Simple acts of kindness, such as employee of the month awards or public acclaim for exceptional work, can raise morale (Zhao et al. 2023). Increasing motivation and togetherness, a manufacturing company introduced a peer appreciation </a:t>
            </a:r>
            <a:r>
              <a:rPr lang="en-US" dirty="0" err="1"/>
              <a:t>programme</a:t>
            </a:r>
            <a:r>
              <a:rPr lang="en-US" dirty="0"/>
              <a:t> where employees may nominate their coworkers for extraordinary contributions.</a:t>
            </a:r>
          </a:p>
          <a:p>
            <a:r>
              <a:rPr lang="en-US" dirty="0"/>
              <a:t>Opportunities for Professional Growth: Employers who support employee development are valued by their workforce. Commitment is shown through offering mentorship, training, and clear professional growth pathways. A healthcare facility gave nurses the chance to participate in </a:t>
            </a:r>
            <a:r>
              <a:rPr lang="en-US" dirty="0" err="1"/>
              <a:t>specialised</a:t>
            </a:r>
            <a:r>
              <a:rPr lang="en-US" dirty="0"/>
              <a:t> training, which enhanced patient care and increased job satisfaction.</a:t>
            </a:r>
          </a:p>
          <a:p>
            <a:r>
              <a:rPr lang="en-US" dirty="0"/>
              <a:t>Work-Life Balance Initiatives: The importance of work-life balance is rising in the modern world. Employers that provide flexible schedules, paid time off, and wellness initiatives aid employees in maintaining balance (Werner and </a:t>
            </a:r>
            <a:r>
              <a:rPr lang="en-US" dirty="0" err="1"/>
              <a:t>Balkin</a:t>
            </a:r>
            <a:r>
              <a:rPr lang="en-US" dirty="0"/>
              <a:t> 2021). Remote work possibilities were established by a law company, lowering commuter stress and raising general well-being.</a:t>
            </a:r>
          </a:p>
          <a:p>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8</a:t>
            </a:fld>
            <a:endParaRPr lang="en-US"/>
          </a:p>
        </p:txBody>
      </p:sp>
    </p:spTree>
    <p:extLst>
      <p:ext uri="{BB962C8B-B14F-4D97-AF65-F5344CB8AC3E}">
        <p14:creationId xmlns:p14="http://schemas.microsoft.com/office/powerpoint/2010/main" val="1999648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presentation has looked at two significant aspects of human resource management: the varied responsibilities of HR specialists and the elements influencing favourable employer-employee interactions. Effective communication, fair policies, recognition, opportunity for professional advancement, and work-life balance efforts are the foundations of healthy employer-employee relationships. These elements not only improve workplace harmony but also help to increase worker motivation and output. Furthermore, HR experts are crucial in determining the success of organisations since they manage and grow the staff and build productive working relationships.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5A87738-D34D-4ACE-9FA3-C46267515BAD}" type="slidenum">
              <a:rPr lang="en-US" smtClean="0"/>
              <a:t>9</a:t>
            </a:fld>
            <a:endParaRPr lang="en-US"/>
          </a:p>
        </p:txBody>
      </p:sp>
    </p:spTree>
    <p:extLst>
      <p:ext uri="{BB962C8B-B14F-4D97-AF65-F5344CB8AC3E}">
        <p14:creationId xmlns:p14="http://schemas.microsoft.com/office/powerpoint/2010/main" val="2475570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1961317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1114517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3401141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904D8D-42E4-4041-9DC7-297ADA8331EC}" type="datetimeFigureOut">
              <a:rPr lang="en-US" smtClean="0"/>
              <a:t>10/14/2023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496414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904D8D-42E4-4041-9DC7-297ADA8331EC}" type="datetimeFigureOut">
              <a:rPr lang="en-US" smtClean="0"/>
              <a:t>10/14/2023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3339228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129836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71215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2141356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904D8D-42E4-4041-9DC7-297ADA8331EC}" type="datetimeFigureOut">
              <a:rPr lang="en-US" smtClean="0"/>
              <a:t>10/14/2023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3933736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904D8D-42E4-4041-9DC7-297ADA8331EC}" type="datetimeFigureOut">
              <a:rPr lang="en-US" smtClean="0"/>
              <a:t>10/14/2023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1644384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370027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56213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3112068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588362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3643355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2449467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904D8D-42E4-4041-9DC7-297ADA8331EC}"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DA07C-85F1-42B9-ABC5-717163D994A4}" type="slidenum">
              <a:rPr lang="en-US" smtClean="0"/>
              <a:t>‹#›</a:t>
            </a:fld>
            <a:endParaRPr lang="en-US"/>
          </a:p>
        </p:txBody>
      </p:sp>
    </p:spTree>
    <p:extLst>
      <p:ext uri="{BB962C8B-B14F-4D97-AF65-F5344CB8AC3E}">
        <p14:creationId xmlns:p14="http://schemas.microsoft.com/office/powerpoint/2010/main" val="541827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A904D8D-42E4-4041-9DC7-297ADA8331EC}" type="datetimeFigureOut">
              <a:rPr lang="en-US" smtClean="0"/>
              <a:t>10/14/2023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3BDA07C-85F1-42B9-ABC5-717163D994A4}" type="slidenum">
              <a:rPr lang="en-US" smtClean="0"/>
              <a:t>‹#›</a:t>
            </a:fld>
            <a:endParaRPr lang="en-US"/>
          </a:p>
        </p:txBody>
      </p:sp>
    </p:spTree>
    <p:extLst>
      <p:ext uri="{BB962C8B-B14F-4D97-AF65-F5344CB8AC3E}">
        <p14:creationId xmlns:p14="http://schemas.microsoft.com/office/powerpoint/2010/main" val="31488221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F148E-5693-D0EC-6CA7-5CE9083FF960}"/>
              </a:ext>
            </a:extLst>
          </p:cNvPr>
          <p:cNvSpPr>
            <a:spLocks noGrp="1"/>
          </p:cNvSpPr>
          <p:nvPr>
            <p:ph type="ctrTitle"/>
          </p:nvPr>
        </p:nvSpPr>
        <p:spPr>
          <a:xfrm>
            <a:off x="984508" y="1377616"/>
            <a:ext cx="9096368" cy="1173923"/>
          </a:xfrm>
        </p:spPr>
        <p:txBody>
          <a:bodyPr/>
          <a:lstStyle/>
          <a:p>
            <a:pPr algn="ctr"/>
            <a:r>
              <a:rPr lang="en-US" b="1" dirty="0">
                <a:solidFill>
                  <a:srgbClr val="FF0000"/>
                </a:solidFill>
                <a:latin typeface="Times New Roman" panose="02020603050405020304" pitchFamily="18" charset="0"/>
                <a:cs typeface="Times New Roman" panose="02020603050405020304" pitchFamily="18" charset="0"/>
              </a:rPr>
              <a:t>Managing People</a:t>
            </a:r>
          </a:p>
        </p:txBody>
      </p:sp>
      <p:sp>
        <p:nvSpPr>
          <p:cNvPr id="3" name="Subtitle 2">
            <a:extLst>
              <a:ext uri="{FF2B5EF4-FFF2-40B4-BE49-F238E27FC236}">
                <a16:creationId xmlns:a16="http://schemas.microsoft.com/office/drawing/2014/main" id="{935CF873-E00B-F984-A35A-389D6B049660}"/>
              </a:ext>
            </a:extLst>
          </p:cNvPr>
          <p:cNvSpPr>
            <a:spLocks noGrp="1"/>
          </p:cNvSpPr>
          <p:nvPr>
            <p:ph type="subTitle" idx="1"/>
          </p:nvPr>
        </p:nvSpPr>
        <p:spPr>
          <a:xfrm>
            <a:off x="2017218" y="3032801"/>
            <a:ext cx="7873158" cy="3458235"/>
          </a:xfrm>
        </p:spPr>
        <p:txBody>
          <a:bodyPr/>
          <a:lstStyle/>
          <a:p>
            <a:r>
              <a:rPr lang="en-US" b="1" dirty="0">
                <a:solidFill>
                  <a:schemeClr val="tx1"/>
                </a:solidFill>
                <a:latin typeface="Times New Roman"/>
                <a:cs typeface="Times New Roman"/>
              </a:rPr>
              <a:t>BA Business Management</a:t>
            </a:r>
          </a:p>
          <a:p>
            <a:r>
              <a:rPr lang="en-US" b="1" dirty="0">
                <a:solidFill>
                  <a:schemeClr val="tx1"/>
                </a:solidFill>
                <a:latin typeface="Times New Roman"/>
                <a:cs typeface="Times New Roman"/>
              </a:rPr>
              <a:t>Cristian Sirota</a:t>
            </a:r>
          </a:p>
          <a:p>
            <a:r>
              <a:rPr lang="en-US" b="1" dirty="0">
                <a:solidFill>
                  <a:schemeClr val="tx1"/>
                </a:solidFill>
                <a:latin typeface="Times New Roman"/>
                <a:cs typeface="Times New Roman"/>
              </a:rPr>
              <a:t>Student ID: 2130222</a:t>
            </a:r>
            <a:endParaRPr lang="en-US" b="1" dirty="0">
              <a:solidFill>
                <a:schemeClr val="tx1"/>
              </a:solidFill>
              <a:latin typeface="Times New Roman"/>
              <a:cs typeface="Times New Roman" panose="02020603050405020304" pitchFamily="18" charset="0"/>
            </a:endParaRPr>
          </a:p>
          <a:p>
            <a:r>
              <a:rPr lang="en-US" b="1" dirty="0">
                <a:solidFill>
                  <a:schemeClr val="tx1"/>
                </a:solidFill>
                <a:latin typeface="Times New Roman"/>
                <a:cs typeface="Times New Roman"/>
              </a:rPr>
              <a:t>Managing People</a:t>
            </a:r>
            <a:endParaRPr lang="en-US" b="1" dirty="0">
              <a:solidFill>
                <a:schemeClr val="tx1"/>
              </a:solidFill>
              <a:latin typeface="Times New Roman"/>
              <a:cs typeface="Times New Roman" panose="02020603050405020304" pitchFamily="18" charset="0"/>
            </a:endParaRPr>
          </a:p>
          <a:p>
            <a:r>
              <a:rPr lang="en-US" b="1" dirty="0" err="1">
                <a:solidFill>
                  <a:schemeClr val="tx1"/>
                </a:solidFill>
                <a:latin typeface="Times New Roman"/>
                <a:cs typeface="Times New Roman"/>
              </a:rPr>
              <a:t>PRof.</a:t>
            </a:r>
            <a:r>
              <a:rPr lang="en-US" b="1" dirty="0">
                <a:solidFill>
                  <a:schemeClr val="tx1"/>
                </a:solidFill>
                <a:latin typeface="Times New Roman"/>
                <a:cs typeface="Times New Roman"/>
              </a:rPr>
              <a:t> Dennis Pepple</a:t>
            </a:r>
            <a:endParaRPr lang="en-US" b="1" dirty="0">
              <a:solidFill>
                <a:schemeClr val="tx1"/>
              </a:solidFill>
              <a:latin typeface="Times New Roman"/>
              <a:cs typeface="Times New Roman" panose="02020603050405020304" pitchFamily="18" charset="0"/>
            </a:endParaRPr>
          </a:p>
          <a:p>
            <a:r>
              <a:rPr lang="en-US" b="1" dirty="0">
                <a:solidFill>
                  <a:schemeClr val="tx1"/>
                </a:solidFill>
                <a:latin typeface="Times New Roman"/>
                <a:cs typeface="Times New Roman"/>
              </a:rPr>
              <a:t>Presentation Lcbb5004</a:t>
            </a:r>
            <a:endParaRPr lang="en-US" b="1" dirty="0">
              <a:solidFill>
                <a:schemeClr val="tx1"/>
              </a:solidFill>
              <a:latin typeface="Times New Roman"/>
              <a:cs typeface="Times New Roman" panose="02020603050405020304" pitchFamily="18" charset="0"/>
            </a:endParaRPr>
          </a:p>
          <a:p>
            <a:endParaRPr lang="en-US" sz="1100" b="1" dirty="0">
              <a:solidFill>
                <a:srgbClr val="1D2125"/>
              </a:solidFill>
              <a:latin typeface="Century Gothic" panose="020B0502020202020204"/>
              <a:cs typeface="Times New Roman" panose="02020603050405020304" pitchFamily="18" charset="0"/>
            </a:endParaRPr>
          </a:p>
          <a:p>
            <a:endParaRPr lang="en-US" b="1"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0155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1B9F-FCD1-2302-F515-7272596E1A6B}"/>
              </a:ext>
            </a:extLst>
          </p:cNvPr>
          <p:cNvSpPr>
            <a:spLocks noGrp="1"/>
          </p:cNvSpPr>
          <p:nvPr>
            <p:ph type="title"/>
          </p:nvPr>
        </p:nvSpPr>
        <p:spPr/>
        <p:txBody>
          <a:bodyPr/>
          <a:lstStyle/>
          <a:p>
            <a:pPr algn="ctr"/>
            <a:r>
              <a:rPr lang="en-US" sz="7200" b="1" dirty="0">
                <a:solidFill>
                  <a:schemeClr val="bg2">
                    <a:lumMod val="40000"/>
                    <a:lumOff val="60000"/>
                  </a:schemeClr>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1F2FC270-2B74-3BFD-C409-B6667219C4F7}"/>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 The focus of the presentation is on "The Role of HR Professionals" and "Factors Influencing Positive Employer-Employee Relationships.“</a:t>
            </a:r>
          </a:p>
          <a:p>
            <a:r>
              <a:rPr lang="en-US" sz="1200" dirty="0">
                <a:latin typeface="Times New Roman" panose="02020603050405020304" pitchFamily="18" charset="0"/>
                <a:cs typeface="Times New Roman" panose="02020603050405020304" pitchFamily="18" charset="0"/>
              </a:rPr>
              <a:t>For a firm to succeed, understanding good human capital management is essential.</a:t>
            </a:r>
          </a:p>
          <a:p>
            <a:r>
              <a:rPr lang="en-US" sz="1200" dirty="0">
                <a:latin typeface="Times New Roman" panose="02020603050405020304" pitchFamily="18" charset="0"/>
                <a:cs typeface="Times New Roman" panose="02020603050405020304" pitchFamily="18" charset="0"/>
              </a:rPr>
              <a:t>Among the responsibilities include HR strategy, dealing with employees, training, hiring, and more.</a:t>
            </a:r>
          </a:p>
          <a:p>
            <a:r>
              <a:rPr lang="en-US" sz="1200" dirty="0">
                <a:latin typeface="Times New Roman" panose="02020603050405020304" pitchFamily="18" charset="0"/>
                <a:cs typeface="Times New Roman" panose="02020603050405020304" pitchFamily="18" charset="0"/>
              </a:rPr>
              <a:t>HR professionals maintain morality, ethics, and fairness while preserving </a:t>
            </a:r>
            <a:r>
              <a:rPr lang="en-US" sz="1200" dirty="0" err="1">
                <a:latin typeface="Times New Roman" panose="02020603050405020304" pitchFamily="18" charset="0"/>
                <a:cs typeface="Times New Roman" panose="02020603050405020304" pitchFamily="18" charset="0"/>
              </a:rPr>
              <a:t>organisational</a:t>
            </a:r>
            <a:r>
              <a:rPr lang="en-US" sz="1200" dirty="0">
                <a:latin typeface="Times New Roman" panose="02020603050405020304" pitchFamily="18" charset="0"/>
                <a:cs typeface="Times New Roman" panose="02020603050405020304" pitchFamily="18" charset="0"/>
              </a:rPr>
              <a:t> culture.</a:t>
            </a:r>
          </a:p>
          <a:p>
            <a:r>
              <a:rPr lang="en-US" sz="1200" dirty="0">
                <a:latin typeface="Times New Roman" panose="02020603050405020304" pitchFamily="18" charset="0"/>
                <a:cs typeface="Times New Roman" panose="02020603050405020304" pitchFamily="18" charset="0"/>
              </a:rPr>
              <a:t>The Chartered Institute of Personnel and Development's (CIPD) profession map directs HR professionals towards excellence and the integration of individual and </a:t>
            </a:r>
            <a:r>
              <a:rPr lang="en-US" sz="1200" dirty="0" err="1">
                <a:latin typeface="Times New Roman" panose="02020603050405020304" pitchFamily="18" charset="0"/>
                <a:cs typeface="Times New Roman" panose="02020603050405020304" pitchFamily="18" charset="0"/>
              </a:rPr>
              <a:t>organisational</a:t>
            </a:r>
            <a:r>
              <a:rPr lang="en-US" sz="1200" dirty="0">
                <a:latin typeface="Times New Roman" panose="02020603050405020304" pitchFamily="18" charset="0"/>
                <a:cs typeface="Times New Roman" panose="02020603050405020304" pitchFamily="18" charset="0"/>
              </a:rPr>
              <a:t> goals.</a:t>
            </a:r>
          </a:p>
        </p:txBody>
      </p:sp>
      <p:pic>
        <p:nvPicPr>
          <p:cNvPr id="5" name="Picture 4">
            <a:extLst>
              <a:ext uri="{FF2B5EF4-FFF2-40B4-BE49-F238E27FC236}">
                <a16:creationId xmlns:a16="http://schemas.microsoft.com/office/drawing/2014/main" id="{048C231A-2480-D18E-5ABC-1E7C1D326F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3312" y="4023023"/>
            <a:ext cx="3946990" cy="2025764"/>
          </a:xfrm>
          <a:prstGeom prst="rect">
            <a:avLst/>
          </a:prstGeom>
        </p:spPr>
      </p:pic>
      <p:sp>
        <p:nvSpPr>
          <p:cNvPr id="7" name="TextBox 6">
            <a:extLst>
              <a:ext uri="{FF2B5EF4-FFF2-40B4-BE49-F238E27FC236}">
                <a16:creationId xmlns:a16="http://schemas.microsoft.com/office/drawing/2014/main" id="{B4AD56E1-E17E-7D63-4DB7-15582479CB43}"/>
              </a:ext>
            </a:extLst>
          </p:cNvPr>
          <p:cNvSpPr txBox="1"/>
          <p:nvPr/>
        </p:nvSpPr>
        <p:spPr>
          <a:xfrm>
            <a:off x="27635" y="6048787"/>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1: Role of HR Professionals</a:t>
            </a:r>
          </a:p>
          <a:p>
            <a:pPr algn="ctr"/>
            <a:r>
              <a:rPr lang="en-US" sz="1000" i="1" dirty="0">
                <a:latin typeface="Times New Roman" panose="02020603050405020304" pitchFamily="18" charset="0"/>
                <a:cs typeface="Times New Roman" panose="02020603050405020304" pitchFamily="18" charset="0"/>
              </a:rPr>
              <a:t>Source: (www.lucidchart.com)</a:t>
            </a:r>
          </a:p>
        </p:txBody>
      </p:sp>
      <p:pic>
        <p:nvPicPr>
          <p:cNvPr id="9" name="Picture 8">
            <a:extLst>
              <a:ext uri="{FF2B5EF4-FFF2-40B4-BE49-F238E27FC236}">
                <a16:creationId xmlns:a16="http://schemas.microsoft.com/office/drawing/2014/main" id="{C61D5F37-FE4F-DCC8-2F52-0A87BE5452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49973" y="3798970"/>
            <a:ext cx="3834704" cy="2449429"/>
          </a:xfrm>
          <a:prstGeom prst="rect">
            <a:avLst/>
          </a:prstGeom>
        </p:spPr>
      </p:pic>
      <p:sp>
        <p:nvSpPr>
          <p:cNvPr id="11" name="TextBox 10">
            <a:extLst>
              <a:ext uri="{FF2B5EF4-FFF2-40B4-BE49-F238E27FC236}">
                <a16:creationId xmlns:a16="http://schemas.microsoft.com/office/drawing/2014/main" id="{D79BC88E-1A44-4B39-535A-557C69DB8247}"/>
              </a:ext>
            </a:extLst>
          </p:cNvPr>
          <p:cNvSpPr txBox="1"/>
          <p:nvPr/>
        </p:nvSpPr>
        <p:spPr>
          <a:xfrm>
            <a:off x="4152484" y="6252881"/>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2: Ethics at Work</a:t>
            </a:r>
          </a:p>
          <a:p>
            <a:pPr algn="ctr"/>
            <a:r>
              <a:rPr lang="en-US" sz="1000" i="1" dirty="0">
                <a:latin typeface="Times New Roman" panose="02020603050405020304" pitchFamily="18" charset="0"/>
                <a:cs typeface="Times New Roman" panose="02020603050405020304" pitchFamily="18" charset="0"/>
              </a:rPr>
              <a:t>Source: (www.shrm.org)</a:t>
            </a:r>
          </a:p>
        </p:txBody>
      </p:sp>
    </p:spTree>
    <p:extLst>
      <p:ext uri="{BB962C8B-B14F-4D97-AF65-F5344CB8AC3E}">
        <p14:creationId xmlns:p14="http://schemas.microsoft.com/office/powerpoint/2010/main" val="334472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0B945-A634-628D-4B48-C3A33D2CAC0B}"/>
              </a:ext>
            </a:extLst>
          </p:cNvPr>
          <p:cNvSpPr>
            <a:spLocks noGrp="1"/>
          </p:cNvSpPr>
          <p:nvPr>
            <p:ph type="title"/>
          </p:nvPr>
        </p:nvSpPr>
        <p:spPr/>
        <p:txBody>
          <a:bodyPr/>
          <a:lstStyle/>
          <a:p>
            <a:pPr algn="ctr"/>
            <a:r>
              <a:rPr lang="en-US" sz="4800" b="1" dirty="0">
                <a:solidFill>
                  <a:srgbClr val="FFC000"/>
                </a:solidFill>
                <a:latin typeface="Times New Roman" panose="02020603050405020304" pitchFamily="18" charset="0"/>
                <a:cs typeface="Times New Roman" panose="02020603050405020304" pitchFamily="18" charset="0"/>
              </a:rPr>
              <a:t>Role of a Human Resources Professional</a:t>
            </a:r>
          </a:p>
        </p:txBody>
      </p:sp>
      <p:sp>
        <p:nvSpPr>
          <p:cNvPr id="3" name="Content Placeholder 2">
            <a:extLst>
              <a:ext uri="{FF2B5EF4-FFF2-40B4-BE49-F238E27FC236}">
                <a16:creationId xmlns:a16="http://schemas.microsoft.com/office/drawing/2014/main" id="{D270BCDE-FD64-301C-3AF4-CE7DE53C3D46}"/>
              </a:ext>
            </a:extLst>
          </p:cNvPr>
          <p:cNvSpPr>
            <a:spLocks noGrp="1"/>
          </p:cNvSpPr>
          <p:nvPr>
            <p:ph idx="1"/>
          </p:nvPr>
        </p:nvSpPr>
        <p:spPr>
          <a:xfrm>
            <a:off x="997710" y="1853248"/>
            <a:ext cx="9052144" cy="4395151"/>
          </a:xfrm>
        </p:spPr>
        <p:txBody>
          <a:bodyPr>
            <a:noAutofit/>
          </a:bodyPr>
          <a:lstStyle/>
          <a:p>
            <a:r>
              <a:rPr lang="en-US" sz="1000" dirty="0">
                <a:latin typeface="Times New Roman" panose="02020603050405020304" pitchFamily="18" charset="0"/>
                <a:cs typeface="Times New Roman" panose="02020603050405020304" pitchFamily="18" charset="0"/>
              </a:rPr>
              <a:t>Multifaceted Role</a:t>
            </a:r>
          </a:p>
          <a:p>
            <a:pPr lvl="1"/>
            <a:r>
              <a:rPr lang="en-US" sz="1200" dirty="0">
                <a:latin typeface="Times New Roman" panose="02020603050405020304" pitchFamily="18" charset="0"/>
                <a:cs typeface="Times New Roman" panose="02020603050405020304" pitchFamily="18" charset="0"/>
              </a:rPr>
              <a:t>Intermediaries between management and employees</a:t>
            </a:r>
          </a:p>
          <a:p>
            <a:pPr lvl="1"/>
            <a:r>
              <a:rPr lang="en-US" sz="1200" dirty="0">
                <a:latin typeface="Times New Roman" panose="02020603050405020304" pitchFamily="18" charset="0"/>
                <a:cs typeface="Times New Roman" panose="02020603050405020304" pitchFamily="18" charset="0"/>
              </a:rPr>
              <a:t>Change agents, advocates, partners</a:t>
            </a:r>
          </a:p>
          <a:p>
            <a:pPr lvl="1"/>
            <a:r>
              <a:rPr lang="en-US" sz="1200" dirty="0">
                <a:latin typeface="Times New Roman" panose="02020603050405020304" pitchFamily="18" charset="0"/>
                <a:cs typeface="Times New Roman" panose="02020603050405020304" pitchFamily="18" charset="0"/>
              </a:rPr>
              <a:t>Compliance with corporate objectives and principles</a:t>
            </a:r>
          </a:p>
          <a:p>
            <a:r>
              <a:rPr lang="en-US" sz="1200" dirty="0">
                <a:latin typeface="Times New Roman" panose="02020603050405020304" pitchFamily="18" charset="0"/>
                <a:cs typeface="Times New Roman" panose="02020603050405020304" pitchFamily="18" charset="0"/>
              </a:rPr>
              <a:t>Key Responsibilities and Functional Areas</a:t>
            </a:r>
          </a:p>
          <a:p>
            <a:pPr lvl="1"/>
            <a:r>
              <a:rPr lang="en-US" sz="1200" dirty="0">
                <a:latin typeface="Times New Roman" panose="02020603050405020304" pitchFamily="18" charset="0"/>
                <a:cs typeface="Times New Roman" panose="02020603050405020304" pitchFamily="18" charset="0"/>
              </a:rPr>
              <a:t>Recruitment</a:t>
            </a:r>
          </a:p>
          <a:p>
            <a:pPr lvl="1"/>
            <a:r>
              <a:rPr lang="en-US" sz="1200" dirty="0">
                <a:latin typeface="Times New Roman" panose="02020603050405020304" pitchFamily="18" charset="0"/>
                <a:cs typeface="Times New Roman" panose="02020603050405020304" pitchFamily="18" charset="0"/>
              </a:rPr>
              <a:t>Employee Relations</a:t>
            </a:r>
          </a:p>
          <a:p>
            <a:pPr lvl="1"/>
            <a:r>
              <a:rPr lang="en-US" sz="1200" dirty="0">
                <a:latin typeface="Times New Roman" panose="02020603050405020304" pitchFamily="18" charset="0"/>
                <a:cs typeface="Times New Roman" panose="02020603050405020304" pitchFamily="18" charset="0"/>
              </a:rPr>
              <a:t>Training and Development</a:t>
            </a:r>
          </a:p>
          <a:p>
            <a:pPr lvl="1"/>
            <a:r>
              <a:rPr lang="en-US" sz="1200" dirty="0">
                <a:latin typeface="Times New Roman" panose="02020603050405020304" pitchFamily="18" charset="0"/>
                <a:cs typeface="Times New Roman" panose="02020603050405020304" pitchFamily="18" charset="0"/>
              </a:rPr>
              <a:t>HR Strategy</a:t>
            </a:r>
          </a:p>
          <a:p>
            <a:r>
              <a:rPr lang="en-US" sz="1200" dirty="0">
                <a:latin typeface="Times New Roman" panose="02020603050405020304" pitchFamily="18" charset="0"/>
                <a:cs typeface="Times New Roman" panose="02020603050405020304" pitchFamily="18" charset="0"/>
              </a:rPr>
              <a:t>Values and Ethical Principles</a:t>
            </a:r>
          </a:p>
          <a:p>
            <a:pPr lvl="1"/>
            <a:r>
              <a:rPr lang="en-US" sz="1200" dirty="0">
                <a:latin typeface="Times New Roman" panose="02020603050405020304" pitchFamily="18" charset="0"/>
                <a:cs typeface="Times New Roman" panose="02020603050405020304" pitchFamily="18" charset="0"/>
              </a:rPr>
              <a:t>Making morally right decisions that correspond to norms</a:t>
            </a:r>
          </a:p>
          <a:p>
            <a:pPr lvl="1"/>
            <a:r>
              <a:rPr lang="en-US" sz="1200" dirty="0">
                <a:latin typeface="Times New Roman" panose="02020603050405020304" pitchFamily="18" charset="0"/>
                <a:cs typeface="Times New Roman" panose="02020603050405020304" pitchFamily="18" charset="0"/>
              </a:rPr>
              <a:t>For sensitive information, confidentiality is essential</a:t>
            </a:r>
          </a:p>
          <a:p>
            <a:pPr lvl="1"/>
            <a:r>
              <a:rPr lang="en-US" sz="1200" dirty="0">
                <a:latin typeface="Times New Roman" panose="02020603050405020304" pitchFamily="18" charset="0"/>
                <a:cs typeface="Times New Roman" panose="02020603050405020304" pitchFamily="18" charset="0"/>
              </a:rPr>
              <a:t>Fairness and objectivity in decision-making</a:t>
            </a:r>
          </a:p>
          <a:p>
            <a:pPr lvl="1"/>
            <a:r>
              <a:rPr lang="en-US" sz="1200" dirty="0">
                <a:latin typeface="Times New Roman" panose="02020603050405020304" pitchFamily="18" charset="0"/>
                <a:cs typeface="Times New Roman" panose="02020603050405020304" pitchFamily="18" charset="0"/>
              </a:rPr>
              <a:t>Develop trust and honesty in the workplace</a:t>
            </a:r>
          </a:p>
          <a:p>
            <a:pPr lvl="1"/>
            <a:endParaRPr lang="en-US" sz="1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47BBEAC-8A67-1068-3FED-E73426D268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3385" y="1953083"/>
            <a:ext cx="5923556" cy="1056042"/>
          </a:xfrm>
          <a:prstGeom prst="rect">
            <a:avLst/>
          </a:prstGeom>
        </p:spPr>
      </p:pic>
      <p:sp>
        <p:nvSpPr>
          <p:cNvPr id="7" name="TextBox 6">
            <a:extLst>
              <a:ext uri="{FF2B5EF4-FFF2-40B4-BE49-F238E27FC236}">
                <a16:creationId xmlns:a16="http://schemas.microsoft.com/office/drawing/2014/main" id="{72A5B4F3-9DFC-5406-6C66-D3BE9DB6087A}"/>
              </a:ext>
            </a:extLst>
          </p:cNvPr>
          <p:cNvSpPr txBox="1"/>
          <p:nvPr/>
        </p:nvSpPr>
        <p:spPr>
          <a:xfrm>
            <a:off x="5985991" y="3066757"/>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3: Multifaceted Role</a:t>
            </a:r>
          </a:p>
          <a:p>
            <a:pPr algn="ctr"/>
            <a:r>
              <a:rPr lang="en-US" sz="1000" i="1" dirty="0">
                <a:latin typeface="Times New Roman" panose="02020603050405020304" pitchFamily="18" charset="0"/>
                <a:cs typeface="Times New Roman" panose="02020603050405020304" pitchFamily="18" charset="0"/>
              </a:rPr>
              <a:t>Source: (www.forbes.com)</a:t>
            </a:r>
          </a:p>
        </p:txBody>
      </p:sp>
      <p:pic>
        <p:nvPicPr>
          <p:cNvPr id="9" name="Picture 8">
            <a:extLst>
              <a:ext uri="{FF2B5EF4-FFF2-40B4-BE49-F238E27FC236}">
                <a16:creationId xmlns:a16="http://schemas.microsoft.com/office/drawing/2014/main" id="{08C2A11B-D3BF-55A6-3AA3-8C4BF34DEB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05142" y="3651550"/>
            <a:ext cx="4318256" cy="1516210"/>
          </a:xfrm>
          <a:prstGeom prst="rect">
            <a:avLst/>
          </a:prstGeom>
        </p:spPr>
      </p:pic>
      <p:sp>
        <p:nvSpPr>
          <p:cNvPr id="11" name="TextBox 10">
            <a:extLst>
              <a:ext uri="{FF2B5EF4-FFF2-40B4-BE49-F238E27FC236}">
                <a16:creationId xmlns:a16="http://schemas.microsoft.com/office/drawing/2014/main" id="{70BBCAF6-D446-1210-AD1E-24308D4304EA}"/>
              </a:ext>
            </a:extLst>
          </p:cNvPr>
          <p:cNvSpPr txBox="1"/>
          <p:nvPr/>
        </p:nvSpPr>
        <p:spPr>
          <a:xfrm>
            <a:off x="5985991" y="5181803"/>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4: Responsibilities of HR</a:t>
            </a:r>
          </a:p>
          <a:p>
            <a:pPr algn="ctr"/>
            <a:r>
              <a:rPr lang="en-US" sz="1000" i="1" dirty="0">
                <a:latin typeface="Times New Roman" panose="02020603050405020304" pitchFamily="18" charset="0"/>
                <a:cs typeface="Times New Roman" panose="02020603050405020304" pitchFamily="18" charset="0"/>
              </a:rPr>
              <a:t>Source: (www.aihr.com)</a:t>
            </a:r>
          </a:p>
        </p:txBody>
      </p:sp>
    </p:spTree>
    <p:extLst>
      <p:ext uri="{BB962C8B-B14F-4D97-AF65-F5344CB8AC3E}">
        <p14:creationId xmlns:p14="http://schemas.microsoft.com/office/powerpoint/2010/main" val="1438175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92DAD-4466-08C0-5C50-F08DBE4D2AA8}"/>
              </a:ext>
            </a:extLst>
          </p:cNvPr>
          <p:cNvSpPr>
            <a:spLocks noGrp="1"/>
          </p:cNvSpPr>
          <p:nvPr>
            <p:ph type="title"/>
          </p:nvPr>
        </p:nvSpPr>
        <p:spPr/>
        <p:txBody>
          <a:bodyPr/>
          <a:lstStyle/>
          <a:p>
            <a:pPr algn="ctr"/>
            <a:r>
              <a:rPr lang="en-US" sz="6000" b="1" dirty="0">
                <a:solidFill>
                  <a:srgbClr val="FFC000"/>
                </a:solidFill>
                <a:latin typeface="Times New Roman" panose="02020603050405020304" pitchFamily="18" charset="0"/>
                <a:cs typeface="Times New Roman" panose="02020603050405020304" pitchFamily="18" charset="0"/>
              </a:rPr>
              <a:t>Role of a Human Resources Professional</a:t>
            </a:r>
          </a:p>
        </p:txBody>
      </p:sp>
      <p:sp>
        <p:nvSpPr>
          <p:cNvPr id="3" name="Content Placeholder 2">
            <a:extLst>
              <a:ext uri="{FF2B5EF4-FFF2-40B4-BE49-F238E27FC236}">
                <a16:creationId xmlns:a16="http://schemas.microsoft.com/office/drawing/2014/main" id="{48CC13FE-1664-7FFB-A5F7-8983CBEF1C12}"/>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CIPD Profession Map</a:t>
            </a:r>
          </a:p>
          <a:p>
            <a:pPr lvl="1"/>
            <a:r>
              <a:rPr lang="en-US" sz="1200" dirty="0">
                <a:latin typeface="Times New Roman" panose="02020603050405020304" pitchFamily="18" charset="0"/>
                <a:cs typeface="Times New Roman" panose="02020603050405020304" pitchFamily="18" charset="0"/>
              </a:rPr>
              <a:t>Describes traits, </a:t>
            </a:r>
            <a:r>
              <a:rPr lang="en-US" sz="1200" dirty="0" err="1">
                <a:latin typeface="Times New Roman" panose="02020603050405020304" pitchFamily="18" charset="0"/>
                <a:cs typeface="Times New Roman" panose="02020603050405020304" pitchFamily="18" charset="0"/>
              </a:rPr>
              <a:t>behaviour</a:t>
            </a:r>
            <a:r>
              <a:rPr lang="en-US" sz="1200" dirty="0">
                <a:latin typeface="Times New Roman" panose="02020603050405020304" pitchFamily="18" charset="0"/>
                <a:cs typeface="Times New Roman" panose="02020603050405020304" pitchFamily="18" charset="0"/>
              </a:rPr>
              <a:t>, and knowledge</a:t>
            </a:r>
          </a:p>
          <a:p>
            <a:pPr lvl="1"/>
            <a:r>
              <a:rPr lang="en-US" sz="1200" dirty="0">
                <a:latin typeface="Times New Roman" panose="02020603050405020304" pitchFamily="18" charset="0"/>
                <a:cs typeface="Times New Roman" panose="02020603050405020304" pitchFamily="18" charset="0"/>
              </a:rPr>
              <a:t>Integrates standards with HR </a:t>
            </a:r>
            <a:r>
              <a:rPr lang="en-US" sz="1200" dirty="0" err="1">
                <a:latin typeface="Times New Roman" panose="02020603050405020304" pitchFamily="18" charset="0"/>
                <a:cs typeface="Times New Roman" panose="02020603050405020304" pitchFamily="18" charset="0"/>
              </a:rPr>
              <a:t>practises</a:t>
            </a:r>
            <a:endParaRPr lang="en-US" sz="1200" dirty="0">
              <a:latin typeface="Times New Roman" panose="02020603050405020304" pitchFamily="18" charset="0"/>
              <a:cs typeface="Times New Roman" panose="02020603050405020304" pitchFamily="18" charset="0"/>
            </a:endParaRPr>
          </a:p>
          <a:p>
            <a:pPr lvl="1"/>
            <a:r>
              <a:rPr lang="en-US" sz="1200" dirty="0">
                <a:latin typeface="Times New Roman" panose="02020603050405020304" pitchFamily="18" charset="0"/>
                <a:cs typeface="Times New Roman" panose="02020603050405020304" pitchFamily="18" charset="0"/>
              </a:rPr>
              <a:t>A plan for advancing one's career</a:t>
            </a:r>
          </a:p>
          <a:p>
            <a:pPr lvl="1"/>
            <a:r>
              <a:rPr lang="en-US" sz="1000" dirty="0">
                <a:latin typeface="Times New Roman" panose="02020603050405020304" pitchFamily="18" charset="0"/>
                <a:cs typeface="Times New Roman" panose="02020603050405020304" pitchFamily="18" charset="0"/>
              </a:rPr>
              <a:t>Strategic Partnership: 25%</a:t>
            </a:r>
          </a:p>
          <a:p>
            <a:pPr lvl="1"/>
            <a:r>
              <a:rPr lang="en-US" sz="1000" dirty="0">
                <a:latin typeface="Times New Roman" panose="02020603050405020304" pitchFamily="18" charset="0"/>
                <a:cs typeface="Times New Roman" panose="02020603050405020304" pitchFamily="18" charset="0"/>
              </a:rPr>
              <a:t>Employee Advocacy: 20%</a:t>
            </a:r>
          </a:p>
          <a:p>
            <a:pPr lvl="1"/>
            <a:r>
              <a:rPr lang="en-US" sz="1000" dirty="0">
                <a:latin typeface="Times New Roman" panose="02020603050405020304" pitchFamily="18" charset="0"/>
                <a:cs typeface="Times New Roman" panose="02020603050405020304" pitchFamily="18" charset="0"/>
              </a:rPr>
              <a:t>Change Agent: 15%</a:t>
            </a:r>
          </a:p>
          <a:p>
            <a:pPr lvl="1"/>
            <a:r>
              <a:rPr lang="en-US" sz="1000" dirty="0">
                <a:latin typeface="Times New Roman" panose="02020603050405020304" pitchFamily="18" charset="0"/>
                <a:cs typeface="Times New Roman" panose="02020603050405020304" pitchFamily="18" charset="0"/>
              </a:rPr>
              <a:t>Recruitment: 15%</a:t>
            </a:r>
          </a:p>
          <a:p>
            <a:pPr lvl="1"/>
            <a:r>
              <a:rPr lang="en-US" sz="1000" dirty="0">
                <a:latin typeface="Times New Roman" panose="02020603050405020304" pitchFamily="18" charset="0"/>
                <a:cs typeface="Times New Roman" panose="02020603050405020304" pitchFamily="18" charset="0"/>
              </a:rPr>
              <a:t>Employee Relations: 15%</a:t>
            </a:r>
          </a:p>
          <a:p>
            <a:pPr lvl="1"/>
            <a:r>
              <a:rPr lang="en-US" sz="1000" dirty="0">
                <a:latin typeface="Times New Roman" panose="02020603050405020304" pitchFamily="18" charset="0"/>
                <a:cs typeface="Times New Roman" panose="02020603050405020304" pitchFamily="18" charset="0"/>
              </a:rPr>
              <a:t>Training and Development: 5%</a:t>
            </a:r>
          </a:p>
          <a:p>
            <a:pPr lvl="1"/>
            <a:r>
              <a:rPr lang="en-US" sz="1000" dirty="0">
                <a:latin typeface="Times New Roman" panose="02020603050405020304" pitchFamily="18" charset="0"/>
                <a:cs typeface="Times New Roman" panose="02020603050405020304" pitchFamily="18" charset="0"/>
              </a:rPr>
              <a:t>HR Strategy: 5%</a:t>
            </a:r>
          </a:p>
          <a:p>
            <a:pPr lvl="1"/>
            <a:endParaRPr lang="en-US" sz="1000" dirty="0">
              <a:latin typeface="Times New Roman" panose="02020603050405020304" pitchFamily="18" charset="0"/>
              <a:cs typeface="Times New Roman" panose="02020603050405020304" pitchFamily="18" charset="0"/>
            </a:endParaRPr>
          </a:p>
          <a:p>
            <a:pPr lvl="1"/>
            <a:endParaRPr lang="en-US" sz="1000" dirty="0">
              <a:latin typeface="Times New Roman" panose="02020603050405020304" pitchFamily="18" charset="0"/>
              <a:cs typeface="Times New Roman" panose="02020603050405020304" pitchFamily="18" charset="0"/>
            </a:endParaRPr>
          </a:p>
          <a:p>
            <a:pPr lvl="1"/>
            <a:endParaRPr lang="en-US" sz="1000" dirty="0">
              <a:latin typeface="Times New Roman" panose="02020603050405020304" pitchFamily="18" charset="0"/>
              <a:cs typeface="Times New Roman" panose="02020603050405020304" pitchFamily="18" charset="0"/>
            </a:endParaRPr>
          </a:p>
          <a:p>
            <a:pPr lvl="1"/>
            <a:endParaRPr lang="en-US" sz="1000" dirty="0">
              <a:latin typeface="Times New Roman" panose="02020603050405020304" pitchFamily="18" charset="0"/>
              <a:cs typeface="Times New Roman" panose="02020603050405020304" pitchFamily="18" charset="0"/>
            </a:endParaRPr>
          </a:p>
          <a:p>
            <a:pPr lvl="1"/>
            <a:endParaRPr lang="en-US" sz="1000" dirty="0">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6FB81EE0-3FAA-763A-B3D1-59CB80C27F50}"/>
              </a:ext>
            </a:extLst>
          </p:cNvPr>
          <p:cNvGraphicFramePr>
            <a:graphicFrameLocks noGrp="1"/>
          </p:cNvGraphicFramePr>
          <p:nvPr>
            <p:extLst>
              <p:ext uri="{D42A27DB-BD31-4B8C-83A1-F6EECF244321}">
                <p14:modId xmlns:p14="http://schemas.microsoft.com/office/powerpoint/2010/main" val="658043036"/>
              </p:ext>
            </p:extLst>
          </p:nvPr>
        </p:nvGraphicFramePr>
        <p:xfrm>
          <a:off x="4586066" y="3010487"/>
          <a:ext cx="5275386" cy="2117047"/>
        </p:xfrm>
        <a:graphic>
          <a:graphicData uri="http://schemas.openxmlformats.org/drawingml/2006/table">
            <a:tbl>
              <a:tblPr firstRow="1" firstCol="1" bandRow="1">
                <a:tableStyleId>{327F97BB-C833-4FB7-BDE5-3F7075034690}</a:tableStyleId>
              </a:tblPr>
              <a:tblGrid>
                <a:gridCol w="2637693">
                  <a:extLst>
                    <a:ext uri="{9D8B030D-6E8A-4147-A177-3AD203B41FA5}">
                      <a16:colId xmlns:a16="http://schemas.microsoft.com/office/drawing/2014/main" val="1440895194"/>
                    </a:ext>
                  </a:extLst>
                </a:gridCol>
                <a:gridCol w="2637693">
                  <a:extLst>
                    <a:ext uri="{9D8B030D-6E8A-4147-A177-3AD203B41FA5}">
                      <a16:colId xmlns:a16="http://schemas.microsoft.com/office/drawing/2014/main" val="1848822328"/>
                    </a:ext>
                  </a:extLst>
                </a:gridCol>
              </a:tblGrid>
              <a:tr h="264511">
                <a:tc>
                  <a:txBody>
                    <a:bodyPr/>
                    <a:lstStyle/>
                    <a:p>
                      <a:pPr marL="0" marR="0" algn="ctr">
                        <a:lnSpc>
                          <a:spcPct val="150000"/>
                        </a:lnSpc>
                        <a:spcBef>
                          <a:spcPts val="0"/>
                        </a:spcBef>
                        <a:spcAft>
                          <a:spcPts val="800"/>
                        </a:spcAft>
                      </a:pPr>
                      <a:r>
                        <a:rPr lang="en-US" sz="1200" kern="100">
                          <a:effectLst/>
                        </a:rPr>
                        <a:t>Dimension</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800"/>
                        </a:spcAft>
                      </a:pPr>
                      <a:r>
                        <a:rPr lang="en-US" sz="1200" kern="100" dirty="0">
                          <a:effectLst/>
                        </a:rPr>
                        <a:t>Percentage</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47496"/>
                  </a:ext>
                </a:extLst>
              </a:tr>
              <a:tr h="264648">
                <a:tc>
                  <a:txBody>
                    <a:bodyPr/>
                    <a:lstStyle/>
                    <a:p>
                      <a:pPr marL="0" marR="0">
                        <a:lnSpc>
                          <a:spcPct val="150000"/>
                        </a:lnSpc>
                        <a:spcBef>
                          <a:spcPts val="0"/>
                        </a:spcBef>
                        <a:spcAft>
                          <a:spcPts val="800"/>
                        </a:spcAft>
                      </a:pPr>
                      <a:r>
                        <a:rPr lang="en-US" sz="1200" kern="100">
                          <a:effectLst/>
                        </a:rPr>
                        <a:t>Strategic Partnership</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800"/>
                        </a:spcAft>
                      </a:pPr>
                      <a:r>
                        <a:rPr lang="en-US" sz="1200" kern="100" dirty="0">
                          <a:effectLst/>
                        </a:rPr>
                        <a:t>25%</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77746162"/>
                  </a:ext>
                </a:extLst>
              </a:tr>
              <a:tr h="264648">
                <a:tc>
                  <a:txBody>
                    <a:bodyPr/>
                    <a:lstStyle/>
                    <a:p>
                      <a:pPr marL="0" marR="0">
                        <a:lnSpc>
                          <a:spcPct val="150000"/>
                        </a:lnSpc>
                        <a:spcBef>
                          <a:spcPts val="0"/>
                        </a:spcBef>
                        <a:spcAft>
                          <a:spcPts val="800"/>
                        </a:spcAft>
                      </a:pPr>
                      <a:r>
                        <a:rPr lang="en-US" sz="1200" kern="100" dirty="0">
                          <a:effectLst/>
                        </a:rPr>
                        <a:t>Employee Advocacy</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800"/>
                        </a:spcAft>
                      </a:pPr>
                      <a:r>
                        <a:rPr lang="en-US" sz="1200" kern="100">
                          <a:effectLst/>
                        </a:rPr>
                        <a:t>20%</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2324220"/>
                  </a:ext>
                </a:extLst>
              </a:tr>
              <a:tr h="264648">
                <a:tc>
                  <a:txBody>
                    <a:bodyPr/>
                    <a:lstStyle/>
                    <a:p>
                      <a:pPr marL="0" marR="0">
                        <a:lnSpc>
                          <a:spcPct val="150000"/>
                        </a:lnSpc>
                        <a:spcBef>
                          <a:spcPts val="0"/>
                        </a:spcBef>
                        <a:spcAft>
                          <a:spcPts val="800"/>
                        </a:spcAft>
                      </a:pPr>
                      <a:r>
                        <a:rPr lang="en-US" sz="1200" kern="100">
                          <a:effectLst/>
                        </a:rPr>
                        <a:t>Change Agent</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800"/>
                        </a:spcAft>
                      </a:pPr>
                      <a:r>
                        <a:rPr lang="en-US" sz="1200" kern="100">
                          <a:effectLst/>
                        </a:rPr>
                        <a:t>15%</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63323540"/>
                  </a:ext>
                </a:extLst>
              </a:tr>
              <a:tr h="264648">
                <a:tc>
                  <a:txBody>
                    <a:bodyPr/>
                    <a:lstStyle/>
                    <a:p>
                      <a:pPr marL="0" marR="0">
                        <a:lnSpc>
                          <a:spcPct val="150000"/>
                        </a:lnSpc>
                        <a:spcBef>
                          <a:spcPts val="0"/>
                        </a:spcBef>
                        <a:spcAft>
                          <a:spcPts val="800"/>
                        </a:spcAft>
                      </a:pPr>
                      <a:r>
                        <a:rPr lang="en-US" sz="1200" kern="100">
                          <a:effectLst/>
                        </a:rPr>
                        <a:t>Recruitment</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800"/>
                        </a:spcAft>
                      </a:pPr>
                      <a:r>
                        <a:rPr lang="en-US" sz="1200" kern="100">
                          <a:effectLst/>
                        </a:rPr>
                        <a:t>15%</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86156281"/>
                  </a:ext>
                </a:extLst>
              </a:tr>
              <a:tr h="264648">
                <a:tc>
                  <a:txBody>
                    <a:bodyPr/>
                    <a:lstStyle/>
                    <a:p>
                      <a:pPr marL="0" marR="0">
                        <a:lnSpc>
                          <a:spcPct val="150000"/>
                        </a:lnSpc>
                        <a:spcBef>
                          <a:spcPts val="0"/>
                        </a:spcBef>
                        <a:spcAft>
                          <a:spcPts val="800"/>
                        </a:spcAft>
                      </a:pPr>
                      <a:r>
                        <a:rPr lang="en-US" sz="1200" kern="100">
                          <a:effectLst/>
                        </a:rPr>
                        <a:t>Employee Relations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800"/>
                        </a:spcAft>
                      </a:pPr>
                      <a:r>
                        <a:rPr lang="en-US" sz="1200" kern="100">
                          <a:effectLst/>
                        </a:rPr>
                        <a:t>15%</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9005560"/>
                  </a:ext>
                </a:extLst>
              </a:tr>
              <a:tr h="264648">
                <a:tc>
                  <a:txBody>
                    <a:bodyPr/>
                    <a:lstStyle/>
                    <a:p>
                      <a:pPr marL="0" marR="0">
                        <a:lnSpc>
                          <a:spcPct val="150000"/>
                        </a:lnSpc>
                        <a:spcBef>
                          <a:spcPts val="0"/>
                        </a:spcBef>
                        <a:spcAft>
                          <a:spcPts val="800"/>
                        </a:spcAft>
                      </a:pPr>
                      <a:r>
                        <a:rPr lang="en-US" sz="1200" kern="100">
                          <a:effectLst/>
                        </a:rPr>
                        <a:t>Training and Development</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800"/>
                        </a:spcAft>
                      </a:pPr>
                      <a:r>
                        <a:rPr lang="en-US" sz="1200" kern="100">
                          <a:effectLst/>
                        </a:rPr>
                        <a:t>5%</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95845778"/>
                  </a:ext>
                </a:extLst>
              </a:tr>
              <a:tr h="264648">
                <a:tc>
                  <a:txBody>
                    <a:bodyPr/>
                    <a:lstStyle/>
                    <a:p>
                      <a:pPr marL="0" marR="0">
                        <a:lnSpc>
                          <a:spcPct val="150000"/>
                        </a:lnSpc>
                        <a:spcBef>
                          <a:spcPts val="0"/>
                        </a:spcBef>
                        <a:spcAft>
                          <a:spcPts val="800"/>
                        </a:spcAft>
                      </a:pPr>
                      <a:r>
                        <a:rPr lang="en-US" sz="1200" kern="100">
                          <a:effectLst/>
                        </a:rPr>
                        <a:t>HR Strategy</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800"/>
                        </a:spcAft>
                      </a:pPr>
                      <a:r>
                        <a:rPr lang="en-US" sz="1200" kern="100" dirty="0">
                          <a:effectLst/>
                        </a:rPr>
                        <a:t>5%</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59235420"/>
                  </a:ext>
                </a:extLst>
              </a:tr>
            </a:tbl>
          </a:graphicData>
        </a:graphic>
      </p:graphicFrame>
      <p:sp>
        <p:nvSpPr>
          <p:cNvPr id="7" name="TextBox 6">
            <a:extLst>
              <a:ext uri="{FF2B5EF4-FFF2-40B4-BE49-F238E27FC236}">
                <a16:creationId xmlns:a16="http://schemas.microsoft.com/office/drawing/2014/main" id="{B1BD5880-80F4-73AA-C734-47DA4F95C316}"/>
              </a:ext>
            </a:extLst>
          </p:cNvPr>
          <p:cNvSpPr txBox="1"/>
          <p:nvPr/>
        </p:nvSpPr>
        <p:spPr>
          <a:xfrm>
            <a:off x="4329162" y="5185316"/>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5: Distribution of CIPD Profession Map Dimensions</a:t>
            </a:r>
          </a:p>
          <a:p>
            <a:pPr algn="ctr"/>
            <a:r>
              <a:rPr lang="en-US" sz="1000" i="1" dirty="0">
                <a:latin typeface="Times New Roman" panose="02020603050405020304" pitchFamily="18" charset="0"/>
                <a:cs typeface="Times New Roman" panose="02020603050405020304" pitchFamily="18" charset="0"/>
              </a:rPr>
              <a:t>Source: (www.cipd.com)</a:t>
            </a:r>
          </a:p>
        </p:txBody>
      </p:sp>
    </p:spTree>
    <p:extLst>
      <p:ext uri="{BB962C8B-B14F-4D97-AF65-F5344CB8AC3E}">
        <p14:creationId xmlns:p14="http://schemas.microsoft.com/office/powerpoint/2010/main" val="894476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18099-1D0F-FFEC-82F9-817FAAABE1C5}"/>
              </a:ext>
            </a:extLst>
          </p:cNvPr>
          <p:cNvSpPr>
            <a:spLocks noGrp="1"/>
          </p:cNvSpPr>
          <p:nvPr>
            <p:ph type="title"/>
          </p:nvPr>
        </p:nvSpPr>
        <p:spPr/>
        <p:txBody>
          <a:bodyPr/>
          <a:lstStyle/>
          <a:p>
            <a:pPr algn="ctr"/>
            <a:r>
              <a:rPr lang="en-US" sz="4800" b="1" dirty="0">
                <a:solidFill>
                  <a:schemeClr val="accent2">
                    <a:lumMod val="60000"/>
                    <a:lumOff val="40000"/>
                  </a:schemeClr>
                </a:solidFill>
                <a:latin typeface="Times New Roman" panose="02020603050405020304" pitchFamily="18" charset="0"/>
                <a:cs typeface="Times New Roman" panose="02020603050405020304" pitchFamily="18" charset="0"/>
              </a:rPr>
              <a:t>Job Responsibilities and Functional Areas</a:t>
            </a:r>
          </a:p>
        </p:txBody>
      </p:sp>
      <p:sp>
        <p:nvSpPr>
          <p:cNvPr id="3" name="Content Placeholder 2">
            <a:extLst>
              <a:ext uri="{FF2B5EF4-FFF2-40B4-BE49-F238E27FC236}">
                <a16:creationId xmlns:a16="http://schemas.microsoft.com/office/drawing/2014/main" id="{15CADA8D-C632-8D60-0510-07E960B704AA}"/>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Conducting Interviews</a:t>
            </a:r>
          </a:p>
          <a:p>
            <a:r>
              <a:rPr lang="en-US" sz="1200" dirty="0">
                <a:latin typeface="Times New Roman" panose="02020603050405020304" pitchFamily="18" charset="0"/>
                <a:cs typeface="Times New Roman" panose="02020603050405020304" pitchFamily="18" charset="0"/>
              </a:rPr>
              <a:t>Handling Employee Grievances</a:t>
            </a:r>
          </a:p>
          <a:p>
            <a:r>
              <a:rPr lang="en-US" sz="1200" dirty="0">
                <a:latin typeface="Times New Roman" panose="02020603050405020304" pitchFamily="18" charset="0"/>
                <a:cs typeface="Times New Roman" panose="02020603050405020304" pitchFamily="18" charset="0"/>
              </a:rPr>
              <a:t>Designing Employee Training Programs</a:t>
            </a:r>
          </a:p>
          <a:p>
            <a:endParaRPr lang="en-US"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Contributions to </a:t>
            </a:r>
            <a:r>
              <a:rPr lang="en-US" sz="1200" dirty="0" err="1">
                <a:latin typeface="Times New Roman" panose="02020603050405020304" pitchFamily="18" charset="0"/>
                <a:cs typeface="Times New Roman" panose="02020603050405020304" pitchFamily="18" charset="0"/>
              </a:rPr>
              <a:t>Organisational</a:t>
            </a:r>
            <a:r>
              <a:rPr lang="en-US" sz="1200" dirty="0">
                <a:latin typeface="Times New Roman" panose="02020603050405020304" pitchFamily="18" charset="0"/>
                <a:cs typeface="Times New Roman" panose="02020603050405020304" pitchFamily="18" charset="0"/>
              </a:rPr>
              <a:t> Success</a:t>
            </a:r>
          </a:p>
          <a:p>
            <a:pPr lvl="1"/>
            <a:r>
              <a:rPr lang="en-US" sz="1200" dirty="0">
                <a:latin typeface="Times New Roman" panose="02020603050405020304" pitchFamily="18" charset="0"/>
                <a:cs typeface="Times New Roman" panose="02020603050405020304" pitchFamily="18" charset="0"/>
              </a:rPr>
              <a:t>Help with retention, engagement, and satisfaction</a:t>
            </a:r>
          </a:p>
          <a:p>
            <a:pPr lvl="1"/>
            <a:r>
              <a:rPr lang="en-US" sz="1200" dirty="0">
                <a:latin typeface="Times New Roman" panose="02020603050405020304" pitchFamily="18" charset="0"/>
                <a:cs typeface="Times New Roman" panose="02020603050405020304" pitchFamily="18" charset="0"/>
              </a:rPr>
              <a:t>Expansion of a motivated and talented workforce</a:t>
            </a:r>
          </a:p>
          <a:p>
            <a:pPr lvl="1"/>
            <a:r>
              <a:rPr lang="en-US" sz="1200" dirty="0">
                <a:latin typeface="Times New Roman" panose="02020603050405020304" pitchFamily="18" charset="0"/>
                <a:cs typeface="Times New Roman" panose="02020603050405020304" pitchFamily="18" charset="0"/>
              </a:rPr>
              <a:t>Recruiting, resolving issues, and developing staff</a:t>
            </a:r>
          </a:p>
          <a:p>
            <a:pPr lvl="1"/>
            <a:r>
              <a:rPr lang="en-US" sz="1200" dirty="0">
                <a:latin typeface="Times New Roman" panose="02020603050405020304" pitchFamily="18" charset="0"/>
                <a:cs typeface="Times New Roman" panose="02020603050405020304" pitchFamily="18" charset="0"/>
              </a:rPr>
              <a:t>Efficiency, creativity, rivalry, and growth improvements</a:t>
            </a:r>
          </a:p>
          <a:p>
            <a:r>
              <a:rPr lang="en-US" sz="1200" dirty="0">
                <a:latin typeface="Times New Roman" panose="02020603050405020304" pitchFamily="18" charset="0"/>
                <a:cs typeface="Times New Roman" panose="02020603050405020304" pitchFamily="18" charset="0"/>
              </a:rPr>
              <a:t>Importance of Adaptability </a:t>
            </a:r>
          </a:p>
          <a:p>
            <a:pPr lvl="1"/>
            <a:r>
              <a:rPr lang="en-US" sz="1000" dirty="0">
                <a:latin typeface="Times New Roman" panose="02020603050405020304" pitchFamily="18" charset="0"/>
                <a:cs typeface="Times New Roman" panose="02020603050405020304" pitchFamily="18" charset="0"/>
              </a:rPr>
              <a:t>Technology, markets, and demography are all always changing</a:t>
            </a:r>
          </a:p>
          <a:p>
            <a:pPr lvl="1"/>
            <a:r>
              <a:rPr lang="en-US" sz="1000" dirty="0">
                <a:latin typeface="Times New Roman" panose="02020603050405020304" pitchFamily="18" charset="0"/>
                <a:cs typeface="Times New Roman" panose="02020603050405020304" pitchFamily="18" charset="0"/>
              </a:rPr>
              <a:t>HR tactics and </a:t>
            </a:r>
            <a:r>
              <a:rPr lang="en-US" sz="1000" dirty="0" err="1">
                <a:latin typeface="Times New Roman" panose="02020603050405020304" pitchFamily="18" charset="0"/>
                <a:cs typeface="Times New Roman" panose="02020603050405020304" pitchFamily="18" charset="0"/>
              </a:rPr>
              <a:t>practises</a:t>
            </a:r>
            <a:r>
              <a:rPr lang="en-US" sz="1000" dirty="0">
                <a:latin typeface="Times New Roman" panose="02020603050405020304" pitchFamily="18" charset="0"/>
                <a:cs typeface="Times New Roman" panose="02020603050405020304" pitchFamily="18" charset="0"/>
              </a:rPr>
              <a:t> must change</a:t>
            </a:r>
          </a:p>
          <a:p>
            <a:pPr lvl="1"/>
            <a:r>
              <a:rPr lang="en-US" sz="1000" dirty="0">
                <a:latin typeface="Times New Roman" panose="02020603050405020304" pitchFamily="18" charset="0"/>
                <a:cs typeface="Times New Roman" panose="02020603050405020304" pitchFamily="18" charset="0"/>
              </a:rPr>
              <a:t>Relevance, talent retention, and goal alignment</a:t>
            </a:r>
          </a:p>
        </p:txBody>
      </p:sp>
      <p:pic>
        <p:nvPicPr>
          <p:cNvPr id="5" name="Picture 4">
            <a:extLst>
              <a:ext uri="{FF2B5EF4-FFF2-40B4-BE49-F238E27FC236}">
                <a16:creationId xmlns:a16="http://schemas.microsoft.com/office/drawing/2014/main" id="{53E89F99-CDA2-8C59-D1CA-9C4C09E9C4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78445" y="2052918"/>
            <a:ext cx="5871408" cy="1126380"/>
          </a:xfrm>
          <a:prstGeom prst="rect">
            <a:avLst/>
          </a:prstGeom>
        </p:spPr>
      </p:pic>
      <p:sp>
        <p:nvSpPr>
          <p:cNvPr id="7" name="TextBox 6">
            <a:extLst>
              <a:ext uri="{FF2B5EF4-FFF2-40B4-BE49-F238E27FC236}">
                <a16:creationId xmlns:a16="http://schemas.microsoft.com/office/drawing/2014/main" id="{2FA46C00-D6FF-F83C-5411-8D9FC13163FE}"/>
              </a:ext>
            </a:extLst>
          </p:cNvPr>
          <p:cNvSpPr txBox="1"/>
          <p:nvPr/>
        </p:nvSpPr>
        <p:spPr>
          <a:xfrm>
            <a:off x="4064977" y="3228945"/>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6: Responsibilities of HR</a:t>
            </a:r>
          </a:p>
          <a:p>
            <a:pPr algn="ctr"/>
            <a:r>
              <a:rPr lang="en-US" sz="1000" i="1" dirty="0">
                <a:latin typeface="Times New Roman" panose="02020603050405020304" pitchFamily="18" charset="0"/>
                <a:cs typeface="Times New Roman" panose="02020603050405020304" pitchFamily="18" charset="0"/>
              </a:rPr>
              <a:t>Source: (own illustration)</a:t>
            </a:r>
          </a:p>
        </p:txBody>
      </p:sp>
      <p:pic>
        <p:nvPicPr>
          <p:cNvPr id="9" name="Picture 8">
            <a:extLst>
              <a:ext uri="{FF2B5EF4-FFF2-40B4-BE49-F238E27FC236}">
                <a16:creationId xmlns:a16="http://schemas.microsoft.com/office/drawing/2014/main" id="{9907AEDE-B9B9-8DD9-5A77-CB00694873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74354" y="3629055"/>
            <a:ext cx="5614334" cy="2321579"/>
          </a:xfrm>
          <a:prstGeom prst="rect">
            <a:avLst/>
          </a:prstGeom>
        </p:spPr>
      </p:pic>
      <p:sp>
        <p:nvSpPr>
          <p:cNvPr id="11" name="TextBox 10">
            <a:extLst>
              <a:ext uri="{FF2B5EF4-FFF2-40B4-BE49-F238E27FC236}">
                <a16:creationId xmlns:a16="http://schemas.microsoft.com/office/drawing/2014/main" id="{B2A39BFA-FE9E-D6B6-3D69-8BB1BDA57E48}"/>
              </a:ext>
            </a:extLst>
          </p:cNvPr>
          <p:cNvSpPr txBox="1"/>
          <p:nvPr/>
        </p:nvSpPr>
        <p:spPr>
          <a:xfrm>
            <a:off x="5576582" y="5950634"/>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7: Importance of Adaptability</a:t>
            </a:r>
          </a:p>
          <a:p>
            <a:pPr algn="ctr"/>
            <a:r>
              <a:rPr lang="en-US" sz="1000" i="1" dirty="0">
                <a:latin typeface="Times New Roman" panose="02020603050405020304" pitchFamily="18" charset="0"/>
                <a:cs typeface="Times New Roman" panose="02020603050405020304" pitchFamily="18" charset="0"/>
              </a:rPr>
              <a:t>Source: (www.hrdailyadvisor.com)</a:t>
            </a:r>
          </a:p>
        </p:txBody>
      </p:sp>
    </p:spTree>
    <p:extLst>
      <p:ext uri="{BB962C8B-B14F-4D97-AF65-F5344CB8AC3E}">
        <p14:creationId xmlns:p14="http://schemas.microsoft.com/office/powerpoint/2010/main" val="658545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1350A-155E-EAFC-33BA-179F4C1948F1}"/>
              </a:ext>
            </a:extLst>
          </p:cNvPr>
          <p:cNvSpPr>
            <a:spLocks noGrp="1"/>
          </p:cNvSpPr>
          <p:nvPr>
            <p:ph type="title"/>
          </p:nvPr>
        </p:nvSpPr>
        <p:spPr/>
        <p:txBody>
          <a:bodyPr/>
          <a:lstStyle/>
          <a:p>
            <a:pPr algn="ctr"/>
            <a:r>
              <a:rPr lang="en-US" sz="7200" b="1" dirty="0">
                <a:solidFill>
                  <a:srgbClr val="92D050"/>
                </a:solidFill>
                <a:latin typeface="Times New Roman" panose="02020603050405020304" pitchFamily="18" charset="0"/>
                <a:cs typeface="Times New Roman" panose="02020603050405020304" pitchFamily="18" charset="0"/>
              </a:rPr>
              <a:t>Values and Ethics</a:t>
            </a:r>
          </a:p>
        </p:txBody>
      </p:sp>
      <p:sp>
        <p:nvSpPr>
          <p:cNvPr id="3" name="Content Placeholder 2">
            <a:extLst>
              <a:ext uri="{FF2B5EF4-FFF2-40B4-BE49-F238E27FC236}">
                <a16:creationId xmlns:a16="http://schemas.microsoft.com/office/drawing/2014/main" id="{24B9156A-7CA5-47B4-E67E-B1EB9B6F0439}"/>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Maintaining Employee Privacy and Handling Sensitive Information</a:t>
            </a:r>
          </a:p>
          <a:p>
            <a:r>
              <a:rPr lang="en-US" sz="1200" dirty="0">
                <a:latin typeface="Times New Roman" panose="02020603050405020304" pitchFamily="18" charset="0"/>
                <a:cs typeface="Times New Roman" panose="02020603050405020304" pitchFamily="18" charset="0"/>
              </a:rPr>
              <a:t>Significance of Values</a:t>
            </a:r>
          </a:p>
          <a:p>
            <a:pPr lvl="1"/>
            <a:r>
              <a:rPr lang="en-US" sz="1000" dirty="0">
                <a:latin typeface="Times New Roman" panose="02020603050405020304" pitchFamily="18" charset="0"/>
                <a:cs typeface="Times New Roman" panose="02020603050405020304" pitchFamily="18" charset="0"/>
              </a:rPr>
              <a:t>Honesty, respect, and professionalism are core principles</a:t>
            </a:r>
          </a:p>
          <a:p>
            <a:pPr lvl="1"/>
            <a:r>
              <a:rPr lang="en-US" sz="1000" dirty="0">
                <a:latin typeface="Times New Roman" panose="02020603050405020304" pitchFamily="18" charset="0"/>
                <a:cs typeface="Times New Roman" panose="02020603050405020304" pitchFamily="18" charset="0"/>
              </a:rPr>
              <a:t>Integrity is morality and honesty between HR and the workforce</a:t>
            </a:r>
          </a:p>
          <a:p>
            <a:pPr lvl="1"/>
            <a:r>
              <a:rPr lang="en-US" sz="1000" dirty="0">
                <a:latin typeface="Times New Roman" panose="02020603050405020304" pitchFamily="18" charset="0"/>
                <a:cs typeface="Times New Roman" panose="02020603050405020304" pitchFamily="18" charset="0"/>
              </a:rPr>
              <a:t>High standards, discretion, and fairness define professionalism</a:t>
            </a:r>
          </a:p>
          <a:p>
            <a:pPr lvl="1"/>
            <a:r>
              <a:rPr lang="en-US" sz="1000" dirty="0">
                <a:latin typeface="Times New Roman" panose="02020603050405020304" pitchFamily="18" charset="0"/>
                <a:cs typeface="Times New Roman" panose="02020603050405020304" pitchFamily="18" charset="0"/>
              </a:rPr>
              <a:t>Respect: Showing consideration and kindness to everyone</a:t>
            </a:r>
          </a:p>
          <a:p>
            <a:r>
              <a:rPr lang="en-US" sz="1200" dirty="0">
                <a:latin typeface="Times New Roman" panose="02020603050405020304" pitchFamily="18" charset="0"/>
                <a:cs typeface="Times New Roman" panose="02020603050405020304" pitchFamily="18" charset="0"/>
              </a:rPr>
              <a:t>Alignment with CIPD Profession Map</a:t>
            </a:r>
          </a:p>
          <a:p>
            <a:pPr lvl="1"/>
            <a:r>
              <a:rPr lang="en-US" sz="1000" dirty="0">
                <a:latin typeface="Times New Roman" panose="02020603050405020304" pitchFamily="18" charset="0"/>
                <a:cs typeface="Times New Roman" panose="02020603050405020304" pitchFamily="18" charset="0"/>
              </a:rPr>
              <a:t>Complies with industry norms and recommended </a:t>
            </a:r>
            <a:r>
              <a:rPr lang="en-US" sz="1000" dirty="0" err="1">
                <a:latin typeface="Times New Roman" panose="02020603050405020304" pitchFamily="18" charset="0"/>
                <a:cs typeface="Times New Roman" panose="02020603050405020304" pitchFamily="18" charset="0"/>
              </a:rPr>
              <a:t>practises</a:t>
            </a:r>
            <a:endParaRPr lang="en-US" sz="1000" dirty="0">
              <a:latin typeface="Times New Roman" panose="02020603050405020304" pitchFamily="18" charset="0"/>
              <a:cs typeface="Times New Roman" panose="02020603050405020304" pitchFamily="18" charset="0"/>
            </a:endParaRPr>
          </a:p>
          <a:p>
            <a:pPr lvl="1"/>
            <a:r>
              <a:rPr lang="en-US" sz="1000" dirty="0">
                <a:latin typeface="Times New Roman" panose="02020603050405020304" pitchFamily="18" charset="0"/>
                <a:cs typeface="Times New Roman" panose="02020603050405020304" pitchFamily="18" charset="0"/>
              </a:rPr>
              <a:t>Respect, professionalism, and ethics are important</a:t>
            </a:r>
          </a:p>
          <a:p>
            <a:pPr lvl="1"/>
            <a:r>
              <a:rPr lang="en-US" sz="1000" dirty="0">
                <a:latin typeface="Times New Roman" panose="02020603050405020304" pitchFamily="18" charset="0"/>
                <a:cs typeface="Times New Roman" panose="02020603050405020304" pitchFamily="18" charset="0"/>
              </a:rPr>
              <a:t>Shows a commitment to the CIPD code of conduct</a:t>
            </a:r>
          </a:p>
          <a:p>
            <a:pPr lvl="1"/>
            <a:r>
              <a:rPr lang="en-US" sz="1000" dirty="0">
                <a:latin typeface="Times New Roman" panose="02020603050405020304" pitchFamily="18" charset="0"/>
                <a:cs typeface="Times New Roman" panose="02020603050405020304" pitchFamily="18" charset="0"/>
              </a:rPr>
              <a:t>Increases the field's credibility and integrity</a:t>
            </a:r>
          </a:p>
        </p:txBody>
      </p:sp>
      <p:pic>
        <p:nvPicPr>
          <p:cNvPr id="5" name="Picture 4">
            <a:extLst>
              <a:ext uri="{FF2B5EF4-FFF2-40B4-BE49-F238E27FC236}">
                <a16:creationId xmlns:a16="http://schemas.microsoft.com/office/drawing/2014/main" id="{7BBABF2F-AE56-C00A-A6BA-62ABE6B7A2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6301" y="1715294"/>
            <a:ext cx="4829551" cy="2811933"/>
          </a:xfrm>
          <a:prstGeom prst="rect">
            <a:avLst/>
          </a:prstGeom>
        </p:spPr>
      </p:pic>
      <p:sp>
        <p:nvSpPr>
          <p:cNvPr id="7" name="TextBox 6">
            <a:extLst>
              <a:ext uri="{FF2B5EF4-FFF2-40B4-BE49-F238E27FC236}">
                <a16:creationId xmlns:a16="http://schemas.microsoft.com/office/drawing/2014/main" id="{2895FE05-4F43-C2CF-66D5-C80984D91546}"/>
              </a:ext>
            </a:extLst>
          </p:cNvPr>
          <p:cNvSpPr txBox="1"/>
          <p:nvPr/>
        </p:nvSpPr>
        <p:spPr>
          <a:xfrm>
            <a:off x="5468815" y="4527227"/>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8: Importance of Values</a:t>
            </a:r>
          </a:p>
          <a:p>
            <a:pPr algn="ctr"/>
            <a:r>
              <a:rPr lang="en-US" sz="1000" i="1" dirty="0">
                <a:latin typeface="Times New Roman" panose="02020603050405020304" pitchFamily="18" charset="0"/>
                <a:cs typeface="Times New Roman" panose="02020603050405020304" pitchFamily="18" charset="0"/>
              </a:rPr>
              <a:t>Source: (www.shrm.org)</a:t>
            </a:r>
          </a:p>
        </p:txBody>
      </p:sp>
    </p:spTree>
    <p:extLst>
      <p:ext uri="{BB962C8B-B14F-4D97-AF65-F5344CB8AC3E}">
        <p14:creationId xmlns:p14="http://schemas.microsoft.com/office/powerpoint/2010/main" val="1151804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5E9D8-53E2-0AF3-12AB-DD57050DA30D}"/>
              </a:ext>
            </a:extLst>
          </p:cNvPr>
          <p:cNvSpPr>
            <a:spLocks noGrp="1"/>
          </p:cNvSpPr>
          <p:nvPr>
            <p:ph type="title"/>
          </p:nvPr>
        </p:nvSpPr>
        <p:spPr/>
        <p:txBody>
          <a:bodyPr/>
          <a:lstStyle/>
          <a:p>
            <a:pPr algn="ctr"/>
            <a:r>
              <a:rPr lang="en-US" sz="5400" b="1" dirty="0">
                <a:solidFill>
                  <a:schemeClr val="accent6">
                    <a:lumMod val="20000"/>
                    <a:lumOff val="80000"/>
                  </a:schemeClr>
                </a:solidFill>
                <a:latin typeface="Times New Roman" panose="02020603050405020304" pitchFamily="18" charset="0"/>
                <a:cs typeface="Times New Roman" panose="02020603050405020304" pitchFamily="18" charset="0"/>
              </a:rPr>
              <a:t>Building Positive Employer-Employee Relationships</a:t>
            </a:r>
          </a:p>
        </p:txBody>
      </p:sp>
      <p:sp>
        <p:nvSpPr>
          <p:cNvPr id="3" name="Content Placeholder 2">
            <a:extLst>
              <a:ext uri="{FF2B5EF4-FFF2-40B4-BE49-F238E27FC236}">
                <a16:creationId xmlns:a16="http://schemas.microsoft.com/office/drawing/2014/main" id="{1E4236BC-0672-150E-6447-5D3622E150A2}"/>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Types of Relationships</a:t>
            </a:r>
          </a:p>
          <a:p>
            <a:pPr lvl="1"/>
            <a:r>
              <a:rPr lang="en-US" sz="1000" dirty="0">
                <a:latin typeface="Times New Roman" panose="02020603050405020304" pitchFamily="18" charset="0"/>
                <a:cs typeface="Times New Roman" panose="02020603050405020304" pitchFamily="18" charset="0"/>
              </a:rPr>
              <a:t>Collaborative</a:t>
            </a:r>
          </a:p>
          <a:p>
            <a:pPr lvl="1"/>
            <a:r>
              <a:rPr lang="en-US" sz="1000" dirty="0">
                <a:latin typeface="Times New Roman" panose="02020603050405020304" pitchFamily="18" charset="0"/>
                <a:cs typeface="Times New Roman" panose="02020603050405020304" pitchFamily="18" charset="0"/>
              </a:rPr>
              <a:t>Adversarial</a:t>
            </a:r>
          </a:p>
          <a:p>
            <a:pPr lvl="1"/>
            <a:r>
              <a:rPr lang="en-US" sz="1000" dirty="0">
                <a:latin typeface="Times New Roman" panose="02020603050405020304" pitchFamily="18" charset="0"/>
                <a:cs typeface="Times New Roman" panose="02020603050405020304" pitchFamily="18" charset="0"/>
              </a:rPr>
              <a:t>Paternalistic</a:t>
            </a:r>
          </a:p>
          <a:p>
            <a:r>
              <a:rPr lang="en-US" sz="1200" dirty="0">
                <a:latin typeface="Times New Roman" panose="02020603050405020304" pitchFamily="18" charset="0"/>
                <a:cs typeface="Times New Roman" panose="02020603050405020304" pitchFamily="18" charset="0"/>
              </a:rPr>
              <a:t>Factors Influencing Relationships</a:t>
            </a:r>
          </a:p>
          <a:p>
            <a:pPr lvl="1"/>
            <a:r>
              <a:rPr lang="en-US" sz="1000" dirty="0">
                <a:latin typeface="Times New Roman" panose="02020603050405020304" pitchFamily="18" charset="0"/>
                <a:cs typeface="Times New Roman" panose="02020603050405020304" pitchFamily="18" charset="0"/>
              </a:rPr>
              <a:t>Communication</a:t>
            </a:r>
          </a:p>
          <a:p>
            <a:pPr lvl="1"/>
            <a:r>
              <a:rPr lang="en-US" sz="1000" dirty="0">
                <a:latin typeface="Times New Roman" panose="02020603050405020304" pitchFamily="18" charset="0"/>
                <a:cs typeface="Times New Roman" panose="02020603050405020304" pitchFamily="18" charset="0"/>
              </a:rPr>
              <a:t>Trust</a:t>
            </a:r>
          </a:p>
          <a:p>
            <a:pPr lvl="1"/>
            <a:r>
              <a:rPr lang="en-US" sz="1000" dirty="0">
                <a:latin typeface="Times New Roman" panose="02020603050405020304" pitchFamily="18" charset="0"/>
                <a:cs typeface="Times New Roman" panose="02020603050405020304" pitchFamily="18" charset="0"/>
              </a:rPr>
              <a:t>Fairness</a:t>
            </a:r>
          </a:p>
          <a:p>
            <a:r>
              <a:rPr lang="en-US" sz="1200" dirty="0">
                <a:latin typeface="Times New Roman" panose="02020603050405020304" pitchFamily="18" charset="0"/>
                <a:cs typeface="Times New Roman" panose="02020603050405020304" pitchFamily="18" charset="0"/>
              </a:rPr>
              <a:t>Personal Insights</a:t>
            </a:r>
          </a:p>
          <a:p>
            <a:pPr lvl="1"/>
            <a:r>
              <a:rPr lang="en-US" sz="1000" dirty="0">
                <a:latin typeface="Times New Roman" panose="02020603050405020304" pitchFamily="18" charset="0"/>
                <a:cs typeface="Times New Roman" panose="02020603050405020304" pitchFamily="18" charset="0"/>
              </a:rPr>
              <a:t>Open communication: Priority</a:t>
            </a:r>
          </a:p>
          <a:p>
            <a:pPr lvl="1"/>
            <a:r>
              <a:rPr lang="en-US" sz="1000" dirty="0">
                <a:latin typeface="Times New Roman" panose="02020603050405020304" pitchFamily="18" charset="0"/>
                <a:cs typeface="Times New Roman" panose="02020603050405020304" pitchFamily="18" charset="0"/>
              </a:rPr>
              <a:t>Employee feedback: Encouraged</a:t>
            </a:r>
          </a:p>
          <a:p>
            <a:pPr lvl="1"/>
            <a:r>
              <a:rPr lang="en-US" sz="1000" dirty="0">
                <a:latin typeface="Times New Roman" panose="02020603050405020304" pitchFamily="18" charset="0"/>
                <a:cs typeface="Times New Roman" panose="02020603050405020304" pitchFamily="18" charset="0"/>
              </a:rPr>
              <a:t>Collaborative environment: Result</a:t>
            </a:r>
          </a:p>
          <a:p>
            <a:pPr lvl="1"/>
            <a:r>
              <a:rPr lang="en-US" sz="1000" dirty="0">
                <a:latin typeface="Times New Roman" panose="02020603050405020304" pitchFamily="18" charset="0"/>
                <a:cs typeface="Times New Roman" panose="02020603050405020304" pitchFamily="18" charset="0"/>
              </a:rPr>
              <a:t>Improved performance, and job satisfaction.</a:t>
            </a:r>
          </a:p>
        </p:txBody>
      </p:sp>
      <p:pic>
        <p:nvPicPr>
          <p:cNvPr id="5" name="Picture 4">
            <a:extLst>
              <a:ext uri="{FF2B5EF4-FFF2-40B4-BE49-F238E27FC236}">
                <a16:creationId xmlns:a16="http://schemas.microsoft.com/office/drawing/2014/main" id="{94A78567-D00E-2B36-85AC-C18288EBD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4155" y="2254610"/>
            <a:ext cx="4986281" cy="1642141"/>
          </a:xfrm>
          <a:prstGeom prst="rect">
            <a:avLst/>
          </a:prstGeom>
        </p:spPr>
      </p:pic>
      <p:sp>
        <p:nvSpPr>
          <p:cNvPr id="7" name="TextBox 6">
            <a:extLst>
              <a:ext uri="{FF2B5EF4-FFF2-40B4-BE49-F238E27FC236}">
                <a16:creationId xmlns:a16="http://schemas.microsoft.com/office/drawing/2014/main" id="{9096179B-CDEA-4E3C-5682-DDD7246DD479}"/>
              </a:ext>
            </a:extLst>
          </p:cNvPr>
          <p:cNvSpPr txBox="1"/>
          <p:nvPr/>
        </p:nvSpPr>
        <p:spPr>
          <a:xfrm>
            <a:off x="4108123" y="3950603"/>
            <a:ext cx="6098344" cy="400110"/>
          </a:xfrm>
          <a:prstGeom prst="rect">
            <a:avLst/>
          </a:prstGeom>
          <a:noFill/>
        </p:spPr>
        <p:txBody>
          <a:bodyPr wrap="square">
            <a:spAutoFit/>
          </a:bodyPr>
          <a:lstStyle/>
          <a:p>
            <a:pPr algn="ctr"/>
            <a:r>
              <a:rPr lang="en-US" sz="1000" i="1">
                <a:latin typeface="Times New Roman" panose="02020603050405020304" pitchFamily="18" charset="0"/>
                <a:cs typeface="Times New Roman" panose="02020603050405020304" pitchFamily="18" charset="0"/>
              </a:rPr>
              <a:t>Figure 9: Relationships Types</a:t>
            </a:r>
          </a:p>
          <a:p>
            <a:pPr algn="ctr"/>
            <a:r>
              <a:rPr lang="en-US" sz="1000" i="1">
                <a:latin typeface="Times New Roman" panose="02020603050405020304" pitchFamily="18" charset="0"/>
                <a:cs typeface="Times New Roman" panose="02020603050405020304" pitchFamily="18" charset="0"/>
              </a:rPr>
              <a:t>Source: (own illustration)</a:t>
            </a:r>
            <a:endParaRPr lang="en-US" sz="1000" i="1"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D3C78325-1739-17A3-1E01-AA4A54E5D0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64155" y="4422262"/>
            <a:ext cx="5084755" cy="1571844"/>
          </a:xfrm>
          <a:prstGeom prst="rect">
            <a:avLst/>
          </a:prstGeom>
        </p:spPr>
      </p:pic>
      <p:sp>
        <p:nvSpPr>
          <p:cNvPr id="11" name="TextBox 10">
            <a:extLst>
              <a:ext uri="{FF2B5EF4-FFF2-40B4-BE49-F238E27FC236}">
                <a16:creationId xmlns:a16="http://schemas.microsoft.com/office/drawing/2014/main" id="{3CBC019F-6FD8-1463-6400-FF87B7F07E4B}"/>
              </a:ext>
            </a:extLst>
          </p:cNvPr>
          <p:cNvSpPr txBox="1"/>
          <p:nvPr/>
        </p:nvSpPr>
        <p:spPr>
          <a:xfrm>
            <a:off x="4315264" y="6046909"/>
            <a:ext cx="6098344" cy="400110"/>
          </a:xfrm>
          <a:prstGeom prst="rect">
            <a:avLst/>
          </a:prstGeom>
          <a:noFill/>
        </p:spPr>
        <p:txBody>
          <a:bodyPr wrap="square">
            <a:spAutoFit/>
          </a:bodyPr>
          <a:lstStyle/>
          <a:p>
            <a:pPr algn="ctr"/>
            <a:r>
              <a:rPr lang="en-US" sz="1000" i="1" dirty="0">
                <a:latin typeface="Times New Roman" panose="02020603050405020304" pitchFamily="18" charset="0"/>
                <a:cs typeface="Times New Roman" panose="02020603050405020304" pitchFamily="18" charset="0"/>
              </a:rPr>
              <a:t>Figure 10: Factors Impacting Relationships</a:t>
            </a:r>
          </a:p>
          <a:p>
            <a:pPr algn="ctr"/>
            <a:r>
              <a:rPr lang="en-US" sz="1000" i="1" dirty="0">
                <a:latin typeface="Times New Roman" panose="02020603050405020304" pitchFamily="18" charset="0"/>
                <a:cs typeface="Times New Roman" panose="02020603050405020304" pitchFamily="18" charset="0"/>
              </a:rPr>
              <a:t>Source: (own illustration)</a:t>
            </a:r>
          </a:p>
        </p:txBody>
      </p:sp>
    </p:spTree>
    <p:extLst>
      <p:ext uri="{BB962C8B-B14F-4D97-AF65-F5344CB8AC3E}">
        <p14:creationId xmlns:p14="http://schemas.microsoft.com/office/powerpoint/2010/main" val="2398655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F0D77-9D97-5EBE-C975-48E37D886322}"/>
              </a:ext>
            </a:extLst>
          </p:cNvPr>
          <p:cNvSpPr>
            <a:spLocks noGrp="1"/>
          </p:cNvSpPr>
          <p:nvPr>
            <p:ph type="title"/>
          </p:nvPr>
        </p:nvSpPr>
        <p:spPr/>
        <p:txBody>
          <a:bodyPr/>
          <a:lstStyle/>
          <a:p>
            <a:pPr algn="ctr"/>
            <a:r>
              <a:rPr lang="en-US" sz="5400" b="1" dirty="0">
                <a:solidFill>
                  <a:srgbClr val="00B0F0"/>
                </a:solidFill>
                <a:latin typeface="Times New Roman" panose="02020603050405020304" pitchFamily="18" charset="0"/>
                <a:cs typeface="Times New Roman" panose="02020603050405020304" pitchFamily="18" charset="0"/>
              </a:rPr>
              <a:t>Factors Influencing Positive Relationships</a:t>
            </a:r>
          </a:p>
        </p:txBody>
      </p:sp>
      <p:sp>
        <p:nvSpPr>
          <p:cNvPr id="3" name="Content Placeholder 2">
            <a:extLst>
              <a:ext uri="{FF2B5EF4-FFF2-40B4-BE49-F238E27FC236}">
                <a16:creationId xmlns:a16="http://schemas.microsoft.com/office/drawing/2014/main" id="{BA9B231B-9492-5448-2D5C-1ABDF8C65C21}"/>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Effective Communication Strategies</a:t>
            </a:r>
          </a:p>
          <a:p>
            <a:r>
              <a:rPr lang="en-US" sz="1200" dirty="0">
                <a:latin typeface="Times New Roman" panose="02020603050405020304" pitchFamily="18" charset="0"/>
                <a:cs typeface="Times New Roman" panose="02020603050405020304" pitchFamily="18" charset="0"/>
              </a:rPr>
              <a:t>Fair and Transparent HR Policies</a:t>
            </a:r>
          </a:p>
          <a:p>
            <a:r>
              <a:rPr lang="en-US" sz="1200" dirty="0">
                <a:latin typeface="Times New Roman" panose="02020603050405020304" pitchFamily="18" charset="0"/>
                <a:cs typeface="Times New Roman" panose="02020603050405020304" pitchFamily="18" charset="0"/>
              </a:rPr>
              <a:t>Employee Recognition and Appreciation</a:t>
            </a:r>
          </a:p>
          <a:p>
            <a:r>
              <a:rPr lang="en-US" sz="1200" dirty="0">
                <a:latin typeface="Times New Roman" panose="02020603050405020304" pitchFamily="18" charset="0"/>
                <a:cs typeface="Times New Roman" panose="02020603050405020304" pitchFamily="18" charset="0"/>
              </a:rPr>
              <a:t>Opportunities for Professional Growth</a:t>
            </a:r>
          </a:p>
          <a:p>
            <a:r>
              <a:rPr lang="en-US" sz="1200" dirty="0">
                <a:latin typeface="Times New Roman" panose="02020603050405020304" pitchFamily="18" charset="0"/>
                <a:cs typeface="Times New Roman" panose="02020603050405020304" pitchFamily="18" charset="0"/>
              </a:rPr>
              <a:t>Work-Life Balance Initiatives</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2219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13517-4A4C-286D-5BFC-687C462F44A3}"/>
              </a:ext>
            </a:extLst>
          </p:cNvPr>
          <p:cNvSpPr>
            <a:spLocks noGrp="1"/>
          </p:cNvSpPr>
          <p:nvPr>
            <p:ph type="title"/>
          </p:nvPr>
        </p:nvSpPr>
        <p:spPr/>
        <p:txBody>
          <a:bodyPr/>
          <a:lstStyle/>
          <a:p>
            <a:pPr algn="ctr"/>
            <a:r>
              <a:rPr lang="en-US" sz="7200" b="1" dirty="0">
                <a:solidFill>
                  <a:srgbClr val="0070C0"/>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8BA704C-0563-CEFF-7AAB-94FA2CEE1FE2}"/>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HR obligations and interactions between employers and employees are two components</a:t>
            </a:r>
          </a:p>
          <a:p>
            <a:r>
              <a:rPr lang="en-US" sz="1200" dirty="0">
                <a:latin typeface="Times New Roman" panose="02020603050405020304" pitchFamily="18" charset="0"/>
                <a:cs typeface="Times New Roman" panose="02020603050405020304" pitchFamily="18" charset="0"/>
              </a:rPr>
              <a:t>Effective communication, fair policies, acknowledgement, career progression, and work-life balance are the cornerstones of healthy relationships</a:t>
            </a:r>
          </a:p>
          <a:p>
            <a:r>
              <a:rPr lang="en-US" sz="1200" dirty="0">
                <a:latin typeface="Times New Roman" panose="02020603050405020304" pitchFamily="18" charset="0"/>
                <a:cs typeface="Times New Roman" panose="02020603050405020304" pitchFamily="18" charset="0"/>
              </a:rPr>
              <a:t>Boost productivity, motivation, and peace at work</a:t>
            </a:r>
          </a:p>
          <a:p>
            <a:r>
              <a:rPr lang="en-US" sz="1200" dirty="0">
                <a:latin typeface="Times New Roman" panose="02020603050405020304" pitchFamily="18" charset="0"/>
                <a:cs typeface="Times New Roman" panose="02020603050405020304" pitchFamily="18" charset="0"/>
              </a:rPr>
              <a:t>The success of an </a:t>
            </a:r>
            <a:r>
              <a:rPr lang="en-US" sz="1200" dirty="0" err="1">
                <a:latin typeface="Times New Roman" panose="02020603050405020304" pitchFamily="18" charset="0"/>
                <a:cs typeface="Times New Roman" panose="02020603050405020304" pitchFamily="18" charset="0"/>
              </a:rPr>
              <a:t>organisation</a:t>
            </a:r>
            <a:r>
              <a:rPr lang="en-US" sz="1200" dirty="0">
                <a:latin typeface="Times New Roman" panose="02020603050405020304" pitchFamily="18" charset="0"/>
                <a:cs typeface="Times New Roman" panose="02020603050405020304" pitchFamily="18" charset="0"/>
              </a:rPr>
              <a:t> depends on HR experts</a:t>
            </a:r>
          </a:p>
          <a:p>
            <a:r>
              <a:rPr lang="en-US" sz="1200" dirty="0">
                <a:latin typeface="Times New Roman" panose="02020603050405020304" pitchFamily="18" charset="0"/>
                <a:cs typeface="Times New Roman" panose="02020603050405020304" pitchFamily="18" charset="0"/>
              </a:rPr>
              <a:t>Develop the staff, and create fruitful connections</a:t>
            </a:r>
          </a:p>
        </p:txBody>
      </p:sp>
    </p:spTree>
    <p:extLst>
      <p:ext uri="{BB962C8B-B14F-4D97-AF65-F5344CB8AC3E}">
        <p14:creationId xmlns:p14="http://schemas.microsoft.com/office/powerpoint/2010/main" val="3463337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1D6BF-017D-0BDF-75D5-D74E1824A24F}"/>
              </a:ext>
            </a:extLst>
          </p:cNvPr>
          <p:cNvSpPr>
            <a:spLocks noGrp="1"/>
          </p:cNvSpPr>
          <p:nvPr>
            <p:ph type="title"/>
          </p:nvPr>
        </p:nvSpPr>
        <p:spPr/>
        <p:txBody>
          <a:bodyPr/>
          <a:lstStyle/>
          <a:p>
            <a:pPr algn="ctr"/>
            <a:r>
              <a:rPr lang="en-US" sz="7200" b="1" dirty="0">
                <a:solidFill>
                  <a:srgbClr val="7ABC04"/>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3C434AE3-47AC-4435-40DA-4B0A5EE18578}"/>
              </a:ext>
            </a:extLst>
          </p:cNvPr>
          <p:cNvSpPr>
            <a:spLocks noGrp="1"/>
          </p:cNvSpPr>
          <p:nvPr>
            <p:ph idx="1"/>
          </p:nvPr>
        </p:nvSpPr>
        <p:spPr/>
        <p:txBody>
          <a:bodyPr>
            <a:normAutofit fontScale="92500" lnSpcReduction="10000"/>
          </a:bodyPr>
          <a:lstStyle/>
          <a:p>
            <a:r>
              <a:rPr lang="en-US" sz="1200" dirty="0">
                <a:latin typeface="Times New Roman" panose="02020603050405020304" pitchFamily="18" charset="0"/>
                <a:cs typeface="Times New Roman" panose="02020603050405020304" pitchFamily="18" charset="0"/>
              </a:rPr>
              <a:t>Adnan, N., Bhatti, O.K. and Baykal, E., 2022. A phenomenological investigation on ethical leadership and workplace engagement from a multi-cultural perspective. International Journal of Organizational Leadership.</a:t>
            </a:r>
          </a:p>
          <a:p>
            <a:r>
              <a:rPr lang="en-US" sz="1200" dirty="0" err="1">
                <a:latin typeface="Times New Roman" panose="02020603050405020304" pitchFamily="18" charset="0"/>
                <a:cs typeface="Times New Roman" panose="02020603050405020304" pitchFamily="18" charset="0"/>
              </a:rPr>
              <a:t>Bilan</a:t>
            </a:r>
            <a:r>
              <a:rPr lang="en-US" sz="1200" dirty="0">
                <a:latin typeface="Times New Roman" panose="02020603050405020304" pitchFamily="18" charset="0"/>
                <a:cs typeface="Times New Roman" panose="02020603050405020304" pitchFamily="18" charset="0"/>
              </a:rPr>
              <a:t>, Y., </a:t>
            </a:r>
            <a:r>
              <a:rPr lang="en-US" sz="1200" dirty="0" err="1">
                <a:latin typeface="Times New Roman" panose="02020603050405020304" pitchFamily="18" charset="0"/>
                <a:cs typeface="Times New Roman" panose="02020603050405020304" pitchFamily="18" charset="0"/>
              </a:rPr>
              <a:t>Mishchuk</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Roshchyk</a:t>
            </a:r>
            <a:r>
              <a:rPr lang="en-US" sz="1200" dirty="0">
                <a:latin typeface="Times New Roman" panose="02020603050405020304" pitchFamily="18" charset="0"/>
                <a:cs typeface="Times New Roman" panose="02020603050405020304" pitchFamily="18" charset="0"/>
              </a:rPr>
              <a:t>, I. and Joshi, O., 2020. Hiring and retaining skilled employees in SMEs: problems in human resource practices and links with organizational success. Business: Theory and Practice, 21(2), pp.780-791.</a:t>
            </a:r>
          </a:p>
          <a:p>
            <a:r>
              <a:rPr lang="en-US" sz="1200" i="1" dirty="0">
                <a:effectLst/>
                <a:latin typeface="Times New Roman" panose="02020603050405020304" pitchFamily="18" charset="0"/>
                <a:ea typeface="Times New Roman" panose="02020603050405020304" pitchFamily="18" charset="0"/>
              </a:rPr>
              <a:t>CIPD | The Profession Map</a:t>
            </a:r>
            <a:r>
              <a:rPr lang="en-US" sz="1200" dirty="0">
                <a:effectLst/>
                <a:latin typeface="Times New Roman" panose="02020603050405020304" pitchFamily="18" charset="0"/>
                <a:ea typeface="Times New Roman" panose="02020603050405020304" pitchFamily="18" charset="0"/>
              </a:rPr>
              <a:t>. (2013). CIPD. https://www.cipd.org/uk/the-people-profession/the-profession-map/</a:t>
            </a:r>
            <a:endParaRPr lang="en-US" sz="1200" dirty="0">
              <a:latin typeface="Times New Roman" panose="02020603050405020304" pitchFamily="18" charset="0"/>
              <a:cs typeface="Times New Roman" panose="02020603050405020304" pitchFamily="18" charset="0"/>
            </a:endParaRPr>
          </a:p>
          <a:p>
            <a:r>
              <a:rPr lang="en-US" sz="1200" dirty="0" err="1">
                <a:latin typeface="Times New Roman" panose="02020603050405020304" pitchFamily="18" charset="0"/>
                <a:cs typeface="Times New Roman" panose="02020603050405020304" pitchFamily="18" charset="0"/>
              </a:rPr>
              <a:t>Dhanpat</a:t>
            </a:r>
            <a:r>
              <a:rPr lang="en-US" sz="1200" dirty="0">
                <a:latin typeface="Times New Roman" panose="02020603050405020304" pitchFamily="18" charset="0"/>
                <a:cs typeface="Times New Roman" panose="02020603050405020304" pitchFamily="18" charset="0"/>
              </a:rPr>
              <a:t>, N., Buthelezi, Z.P., Joe, M.R., </a:t>
            </a:r>
            <a:r>
              <a:rPr lang="en-US" sz="1200" dirty="0" err="1">
                <a:latin typeface="Times New Roman" panose="02020603050405020304" pitchFamily="18" charset="0"/>
                <a:cs typeface="Times New Roman" panose="02020603050405020304" pitchFamily="18" charset="0"/>
              </a:rPr>
              <a:t>Maphela</a:t>
            </a:r>
            <a:r>
              <a:rPr lang="en-US" sz="1200" dirty="0">
                <a:latin typeface="Times New Roman" panose="02020603050405020304" pitchFamily="18" charset="0"/>
                <a:cs typeface="Times New Roman" panose="02020603050405020304" pitchFamily="18" charset="0"/>
              </a:rPr>
              <a:t>, T.V. and </a:t>
            </a:r>
            <a:r>
              <a:rPr lang="en-US" sz="1200" dirty="0" err="1">
                <a:latin typeface="Times New Roman" panose="02020603050405020304" pitchFamily="18" charset="0"/>
                <a:cs typeface="Times New Roman" panose="02020603050405020304" pitchFamily="18" charset="0"/>
              </a:rPr>
              <a:t>Shongwe</a:t>
            </a:r>
            <a:r>
              <a:rPr lang="en-US" sz="1200" dirty="0">
                <a:latin typeface="Times New Roman" panose="02020603050405020304" pitchFamily="18" charset="0"/>
                <a:cs typeface="Times New Roman" panose="02020603050405020304" pitchFamily="18" charset="0"/>
              </a:rPr>
              <a:t>, N., 2020. Industry 4.0: The role of human resource professionals. SA Journal of Human Resource Management, 18(1), pp.1-11.</a:t>
            </a:r>
          </a:p>
          <a:p>
            <a:r>
              <a:rPr lang="en-US" sz="1200" dirty="0">
                <a:latin typeface="Times New Roman" panose="02020603050405020304" pitchFamily="18" charset="0"/>
                <a:cs typeface="Times New Roman" panose="02020603050405020304" pitchFamily="18" charset="0"/>
              </a:rPr>
              <a:t>Farndale, E., </a:t>
            </a:r>
            <a:r>
              <a:rPr lang="en-US" sz="1200" dirty="0" err="1">
                <a:latin typeface="Times New Roman" panose="02020603050405020304" pitchFamily="18" charset="0"/>
                <a:cs typeface="Times New Roman" panose="02020603050405020304" pitchFamily="18" charset="0"/>
              </a:rPr>
              <a:t>Thite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Budhwar</a:t>
            </a:r>
            <a:r>
              <a:rPr lang="en-US" sz="1200" dirty="0">
                <a:latin typeface="Times New Roman" panose="02020603050405020304" pitchFamily="18" charset="0"/>
                <a:cs typeface="Times New Roman" panose="02020603050405020304" pitchFamily="18" charset="0"/>
              </a:rPr>
              <a:t>, P. and Kwon, B., 2021. Deglobalization and talent sourcing: Cross‐national evidence from high‐tech firms. Human Resource Management, 60(2), pp.259-272.</a:t>
            </a:r>
          </a:p>
          <a:p>
            <a:r>
              <a:rPr lang="en-US" sz="1200" dirty="0" err="1">
                <a:latin typeface="Times New Roman" panose="02020603050405020304" pitchFamily="18" charset="0"/>
                <a:cs typeface="Times New Roman" panose="02020603050405020304" pitchFamily="18" charset="0"/>
              </a:rPr>
              <a:t>Giermindl</a:t>
            </a:r>
            <a:r>
              <a:rPr lang="en-US" sz="1200" dirty="0">
                <a:latin typeface="Times New Roman" panose="02020603050405020304" pitchFamily="18" charset="0"/>
                <a:cs typeface="Times New Roman" panose="02020603050405020304" pitchFamily="18" charset="0"/>
              </a:rPr>
              <a:t>, L.M., </a:t>
            </a:r>
            <a:r>
              <a:rPr lang="en-US" sz="1200" dirty="0" err="1">
                <a:latin typeface="Times New Roman" panose="02020603050405020304" pitchFamily="18" charset="0"/>
                <a:cs typeface="Times New Roman" panose="02020603050405020304" pitchFamily="18" charset="0"/>
              </a:rPr>
              <a:t>Strich</a:t>
            </a:r>
            <a:r>
              <a:rPr lang="en-US" sz="1200" dirty="0">
                <a:latin typeface="Times New Roman" panose="02020603050405020304" pitchFamily="18" charset="0"/>
                <a:cs typeface="Times New Roman" panose="02020603050405020304" pitchFamily="18" charset="0"/>
              </a:rPr>
              <a:t>, F., Christ, O., </a:t>
            </a:r>
            <a:r>
              <a:rPr lang="en-US" sz="1200" dirty="0" err="1">
                <a:latin typeface="Times New Roman" panose="02020603050405020304" pitchFamily="18" charset="0"/>
                <a:cs typeface="Times New Roman" panose="02020603050405020304" pitchFamily="18" charset="0"/>
              </a:rPr>
              <a:t>Leicht-Deobald</a:t>
            </a:r>
            <a:r>
              <a:rPr lang="en-US" sz="1200" dirty="0">
                <a:latin typeface="Times New Roman" panose="02020603050405020304" pitchFamily="18" charset="0"/>
                <a:cs typeface="Times New Roman" panose="02020603050405020304" pitchFamily="18" charset="0"/>
              </a:rPr>
              <a:t>, U. and Redzepi, A., 2022. The dark sides of people analytics: reviewing the perils for organisations and employees. European Journal of Information Systems, 31(3), pp.410-435.</a:t>
            </a:r>
          </a:p>
          <a:p>
            <a:r>
              <a:rPr lang="en-US" sz="1200" dirty="0" err="1">
                <a:latin typeface="Times New Roman" panose="02020603050405020304" pitchFamily="18" charset="0"/>
                <a:cs typeface="Times New Roman" panose="02020603050405020304" pitchFamily="18" charset="0"/>
              </a:rPr>
              <a:t>Harsch</a:t>
            </a:r>
            <a:r>
              <a:rPr lang="en-US" sz="1200" dirty="0">
                <a:latin typeface="Times New Roman" panose="02020603050405020304" pitchFamily="18" charset="0"/>
                <a:cs typeface="Times New Roman" panose="02020603050405020304" pitchFamily="18" charset="0"/>
              </a:rPr>
              <a:t>, K. and </a:t>
            </a:r>
            <a:r>
              <a:rPr lang="en-US" sz="1200" dirty="0" err="1">
                <a:latin typeface="Times New Roman" panose="02020603050405020304" pitchFamily="18" charset="0"/>
                <a:cs typeface="Times New Roman" panose="02020603050405020304" pitchFamily="18" charset="0"/>
              </a:rPr>
              <a:t>Festing</a:t>
            </a:r>
            <a:r>
              <a:rPr lang="en-US" sz="1200" dirty="0">
                <a:latin typeface="Times New Roman" panose="02020603050405020304" pitchFamily="18" charset="0"/>
                <a:cs typeface="Times New Roman" panose="02020603050405020304" pitchFamily="18" charset="0"/>
              </a:rPr>
              <a:t>, M., 2020. Dynamic talent management capabilities and organizational agility—A qualitative exploration. Human Resource Management, 59(1), pp.43-61.</a:t>
            </a:r>
          </a:p>
          <a:p>
            <a:r>
              <a:rPr lang="en-US" sz="1200" dirty="0">
                <a:latin typeface="Times New Roman" panose="02020603050405020304" pitchFamily="18" charset="0"/>
                <a:cs typeface="Times New Roman" panose="02020603050405020304" pitchFamily="18" charset="0"/>
              </a:rPr>
              <a:t>Jaiswal, A., Arun, C.J. and Varma, A., 2022. Rebooting employees: Upskilling for artificial intelligence in multinational corporations. The International Journal of Human Resource Management, 33(6), pp.1179-1208.</a:t>
            </a:r>
          </a:p>
          <a:p>
            <a:r>
              <a:rPr lang="en-US" sz="1200" dirty="0">
                <a:latin typeface="Times New Roman" panose="02020603050405020304" pitchFamily="18" charset="0"/>
                <a:cs typeface="Times New Roman" panose="02020603050405020304" pitchFamily="18" charset="0"/>
              </a:rPr>
              <a:t>Kim, Y., 2021. Building organizational resilience through strategic internal communication and organization–employee relationships. Journal of Applied Communication Research, 49(5), pp.589-608.</a:t>
            </a:r>
          </a:p>
          <a:p>
            <a:r>
              <a:rPr lang="en-US" sz="1200" dirty="0">
                <a:latin typeface="Times New Roman" panose="02020603050405020304" pitchFamily="18" charset="0"/>
                <a:cs typeface="Times New Roman" panose="02020603050405020304" pitchFamily="18" charset="0"/>
              </a:rPr>
              <a:t>Le, H., Palmer Johnson, C. and Fujimoto, Y., 2021. Organizational justice and climate for inclusion. Personnel Review, 50(1), pp.1-20.</a:t>
            </a:r>
          </a:p>
        </p:txBody>
      </p:sp>
    </p:spTree>
    <p:extLst>
      <p:ext uri="{BB962C8B-B14F-4D97-AF65-F5344CB8AC3E}">
        <p14:creationId xmlns:p14="http://schemas.microsoft.com/office/powerpoint/2010/main" val="161795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220A1-4AF6-BF1B-5A98-AABF1270B522}"/>
              </a:ext>
            </a:extLst>
          </p:cNvPr>
          <p:cNvSpPr>
            <a:spLocks noGrp="1"/>
          </p:cNvSpPr>
          <p:nvPr>
            <p:ph type="title"/>
          </p:nvPr>
        </p:nvSpPr>
        <p:spPr/>
        <p:txBody>
          <a:bodyPr/>
          <a:lstStyle/>
          <a:p>
            <a:pPr algn="ctr"/>
            <a:r>
              <a:rPr lang="en-US" sz="7200" b="1" dirty="0">
                <a:solidFill>
                  <a:srgbClr val="7ABC04"/>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7017867-7FC4-76B4-B177-B6468CB987E8}"/>
              </a:ext>
            </a:extLst>
          </p:cNvPr>
          <p:cNvSpPr>
            <a:spLocks noGrp="1"/>
          </p:cNvSpPr>
          <p:nvPr>
            <p:ph idx="1"/>
          </p:nvPr>
        </p:nvSpPr>
        <p:spPr/>
        <p:txBody>
          <a:bodyPr>
            <a:normAutofit/>
          </a:bodyPr>
          <a:lstStyle/>
          <a:p>
            <a:r>
              <a:rPr lang="en-US" sz="1200" dirty="0">
                <a:latin typeface="Times New Roman" panose="02020603050405020304" pitchFamily="18" charset="0"/>
                <a:cs typeface="Times New Roman" panose="02020603050405020304" pitchFamily="18" charset="0"/>
              </a:rPr>
              <a:t>Montag‐Smit, T.A. and Smit, B.W., 2021. What are you hiding? Employee attributions for pay secrecy policies. Human Resource Management Journal, 31(3), pp.704-728.</a:t>
            </a:r>
          </a:p>
          <a:p>
            <a:r>
              <a:rPr lang="en-US" sz="1200" dirty="0">
                <a:latin typeface="Times New Roman" panose="02020603050405020304" pitchFamily="18" charset="0"/>
                <a:cs typeface="Times New Roman" panose="02020603050405020304" pitchFamily="18" charset="0"/>
              </a:rPr>
              <a:t>Roper, I. and Higgins, P., 2020. Hidden in plain sight? The human resource management practitioner's role in dealing with workplace conflict as a source of </a:t>
            </a:r>
            <a:r>
              <a:rPr lang="en-US" sz="1200" dirty="0" err="1">
                <a:latin typeface="Times New Roman" panose="02020603050405020304" pitchFamily="18" charset="0"/>
                <a:cs typeface="Times New Roman" panose="02020603050405020304" pitchFamily="18" charset="0"/>
              </a:rPr>
              <a:t>organisational</a:t>
            </a:r>
            <a:r>
              <a:rPr lang="en-US" sz="1200" dirty="0">
                <a:latin typeface="Times New Roman" panose="02020603050405020304" pitchFamily="18" charset="0"/>
                <a:cs typeface="Times New Roman" panose="02020603050405020304" pitchFamily="18" charset="0"/>
              </a:rPr>
              <a:t>–professional power. Human Resource Management Journal, 30(4), pp.508-524.</a:t>
            </a:r>
          </a:p>
          <a:p>
            <a:r>
              <a:rPr lang="en-US" sz="1200" dirty="0">
                <a:latin typeface="Times New Roman" panose="02020603050405020304" pitchFamily="18" charset="0"/>
                <a:cs typeface="Times New Roman" panose="02020603050405020304" pitchFamily="18" charset="0"/>
              </a:rPr>
              <a:t>Shao, D., Zhou, E., Gao, P., Long, L. and Xiong, J., 2019. Double-edged effects of socially responsible human resource management on employee task performance and organizational citizenship behavior: Mediating by role ambiguity and moderating by prosocial motivation. Sustainability, 11(8), p.2271.</a:t>
            </a:r>
          </a:p>
          <a:p>
            <a:r>
              <a:rPr lang="en-US" sz="1200" dirty="0">
                <a:latin typeface="Times New Roman" panose="02020603050405020304" pitchFamily="18" charset="0"/>
                <a:cs typeface="Times New Roman" panose="02020603050405020304" pitchFamily="18" charset="0"/>
              </a:rPr>
              <a:t>Tran, C.T., Tran, H.T., Nguyen, H.T., Mach, D.N., Phan, H.S. and Mujtaba, B.G., 2020. Stress management in the modern workplace and the role of human resource professionals.</a:t>
            </a:r>
          </a:p>
          <a:p>
            <a:r>
              <a:rPr lang="en-US" sz="1200" dirty="0" err="1">
                <a:latin typeface="Times New Roman" panose="02020603050405020304" pitchFamily="18" charset="0"/>
                <a:cs typeface="Times New Roman" panose="02020603050405020304" pitchFamily="18" charset="0"/>
              </a:rPr>
              <a:t>Tzenios</a:t>
            </a:r>
            <a:r>
              <a:rPr lang="en-US" sz="1200" dirty="0">
                <a:latin typeface="Times New Roman" panose="02020603050405020304" pitchFamily="18" charset="0"/>
                <a:cs typeface="Times New Roman" panose="02020603050405020304" pitchFamily="18" charset="0"/>
              </a:rPr>
              <a:t>, N., 2019. The Impact of Health Literacy on Employee Productivity: An Empirical Investigation. Empirical Quests for Management Essences, 3(1), pp.21-33.</a:t>
            </a:r>
          </a:p>
          <a:p>
            <a:r>
              <a:rPr lang="en-US" sz="1200" dirty="0">
                <a:latin typeface="Times New Roman" panose="02020603050405020304" pitchFamily="18" charset="0"/>
                <a:cs typeface="Times New Roman" panose="02020603050405020304" pitchFamily="18" charset="0"/>
              </a:rPr>
              <a:t>Werner, S. and </a:t>
            </a:r>
            <a:r>
              <a:rPr lang="en-US" sz="1200" dirty="0" err="1">
                <a:latin typeface="Times New Roman" panose="02020603050405020304" pitchFamily="18" charset="0"/>
                <a:cs typeface="Times New Roman" panose="02020603050405020304" pitchFamily="18" charset="0"/>
              </a:rPr>
              <a:t>Balkin</a:t>
            </a:r>
            <a:r>
              <a:rPr lang="en-US" sz="1200" dirty="0">
                <a:latin typeface="Times New Roman" panose="02020603050405020304" pitchFamily="18" charset="0"/>
                <a:cs typeface="Times New Roman" panose="02020603050405020304" pitchFamily="18" charset="0"/>
              </a:rPr>
              <a:t>, D.B., 2021. Strategic benefits: How employee benefits can create a sustainable competitive edge. The Journal of Total Rewards, 30(1), pp.8-22.</a:t>
            </a:r>
          </a:p>
          <a:p>
            <a:r>
              <a:rPr lang="en-US" sz="1200" dirty="0">
                <a:latin typeface="Times New Roman" panose="02020603050405020304" pitchFamily="18" charset="0"/>
                <a:cs typeface="Times New Roman" panose="02020603050405020304" pitchFamily="18" charset="0"/>
              </a:rPr>
              <a:t>Zhao, H., Chen, Y. and Liu, W., 2023. Socially responsible human resource management and employee moral voice: Based on the self-determination theory. Journal of Business Ethics, 183(3), pp.929-946.</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0916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157</TotalTime>
  <Words>4206</Words>
  <Application>Microsoft Office PowerPoint</Application>
  <PresentationFormat>Widescreen</PresentationFormat>
  <Paragraphs>212</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Managing People</vt:lpstr>
      <vt:lpstr>Introduction</vt:lpstr>
      <vt:lpstr>Role of a Human Resources Professional</vt:lpstr>
      <vt:lpstr>Role of a Human Resources Professional</vt:lpstr>
      <vt:lpstr>Job Responsibilities and Functional Areas</vt:lpstr>
      <vt:lpstr>Values and Ethics</vt:lpstr>
      <vt:lpstr>Building Positive Employer-Employee Relationships</vt:lpstr>
      <vt:lpstr>Factors Influencing Positive Relationships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ramiz aly</dc:creator>
  <cp:lastModifiedBy>ramiz aly</cp:lastModifiedBy>
  <cp:revision>61</cp:revision>
  <dcterms:created xsi:type="dcterms:W3CDTF">2023-10-06T16:29:13Z</dcterms:created>
  <dcterms:modified xsi:type="dcterms:W3CDTF">2023-10-14T07:26:45Z</dcterms:modified>
</cp:coreProperties>
</file>