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5"/>
  </p:notesMasterIdLst>
  <p:sldIdLst>
    <p:sldId id="273" r:id="rId2"/>
    <p:sldId id="286" r:id="rId3"/>
    <p:sldId id="274" r:id="rId4"/>
    <p:sldId id="277" r:id="rId5"/>
    <p:sldId id="276" r:id="rId6"/>
    <p:sldId id="279" r:id="rId7"/>
    <p:sldId id="280" r:id="rId8"/>
    <p:sldId id="281" r:id="rId9"/>
    <p:sldId id="282" r:id="rId10"/>
    <p:sldId id="278" r:id="rId11"/>
    <p:sldId id="284" r:id="rId12"/>
    <p:sldId id="283" r:id="rId13"/>
    <p:sldId id="285"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E43C77-AE28-4A57-81D7-D814523D58C4}" v="16" dt="2025-05-18T15:43:26.825"/>
  </p1510:revLst>
</p1510:revInfo>
</file>

<file path=ppt/tableStyles.xml><?xml version="1.0" encoding="utf-8"?>
<a:tblStyleLst xmlns:a="http://schemas.openxmlformats.org/drawingml/2006/main" def="{5C22544A-7EE6-4342-B048-85BDC9FD1C3A}">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122" autoAdjust="0"/>
    <p:restoredTop sz="87409" autoAdjust="0"/>
  </p:normalViewPr>
  <p:slideViewPr>
    <p:cSldViewPr>
      <p:cViewPr varScale="1">
        <p:scale>
          <a:sx n="123" d="100"/>
          <a:sy n="123" d="100"/>
        </p:scale>
        <p:origin x="1352" y="192"/>
      </p:cViewPr>
      <p:guideLst>
        <p:guide orient="horz" pos="2160"/>
        <p:guide pos="2880"/>
      </p:guideLst>
    </p:cSldViewPr>
  </p:slideViewPr>
  <p:notesTextViewPr>
    <p:cViewPr>
      <p:scale>
        <a:sx n="100" d="100"/>
        <a:sy n="100" d="100"/>
      </p:scale>
      <p:origin x="0" y="0"/>
    </p:cViewPr>
  </p:notesTextViewPr>
  <p:notesViewPr>
    <p:cSldViewPr>
      <p:cViewPr varScale="1">
        <p:scale>
          <a:sx n="55" d="100"/>
          <a:sy n="55" d="100"/>
        </p:scale>
        <p:origin x="-2904"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F90AF9A-5E25-4565-AEE4-B5498A23A04C}" type="datetimeFigureOut">
              <a:rPr lang="en-US" smtClean="0"/>
              <a:pPr/>
              <a:t>5/19/25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C2FCE2B-238F-4804-9BBA-66AF27EB2589}"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just" defTabSz="914400" rtl="0" eaLnBrk="1" latinLnBrk="0" hangingPunct="1">
      <a:defRPr sz="1200" kern="1200">
        <a:solidFill>
          <a:schemeClr val="tx1"/>
        </a:solidFill>
        <a:latin typeface="+mn-lt"/>
        <a:ea typeface="+mn-ea"/>
        <a:cs typeface="+mn-cs"/>
      </a:defRPr>
    </a:lvl1pPr>
    <a:lvl2pPr marL="457200" algn="just" defTabSz="914400" rtl="0" eaLnBrk="1" latinLnBrk="0" hangingPunct="1">
      <a:defRPr sz="1200" kern="1200">
        <a:solidFill>
          <a:schemeClr val="tx1"/>
        </a:solidFill>
        <a:latin typeface="+mn-lt"/>
        <a:ea typeface="+mn-ea"/>
        <a:cs typeface="+mn-cs"/>
      </a:defRPr>
    </a:lvl2pPr>
    <a:lvl3pPr marL="914400" algn="just" defTabSz="914400" rtl="0" eaLnBrk="1" latinLnBrk="0" hangingPunct="1">
      <a:defRPr sz="1200" kern="1200">
        <a:solidFill>
          <a:schemeClr val="tx1"/>
        </a:solidFill>
        <a:latin typeface="+mn-lt"/>
        <a:ea typeface="+mn-ea"/>
        <a:cs typeface="+mn-cs"/>
      </a:defRPr>
    </a:lvl3pPr>
    <a:lvl4pPr marL="1371600" algn="just" defTabSz="914400" rtl="0" eaLnBrk="1" latinLnBrk="0" hangingPunct="1">
      <a:defRPr sz="1200" kern="1200">
        <a:solidFill>
          <a:schemeClr val="tx1"/>
        </a:solidFill>
        <a:latin typeface="+mn-lt"/>
        <a:ea typeface="+mn-ea"/>
        <a:cs typeface="+mn-cs"/>
      </a:defRPr>
    </a:lvl4pPr>
    <a:lvl5pPr marL="1828800" algn="just"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2FCE2B-238F-4804-9BBA-66AF27EB2589}" type="slidenum">
              <a:rPr lang="en-US" smtClean="0"/>
              <a:pPr/>
              <a:t>3</a:t>
            </a:fld>
            <a:endParaRPr lang="en-US"/>
          </a:p>
        </p:txBody>
      </p:sp>
    </p:spTree>
    <p:extLst>
      <p:ext uri="{BB962C8B-B14F-4D97-AF65-F5344CB8AC3E}">
        <p14:creationId xmlns:p14="http://schemas.microsoft.com/office/powerpoint/2010/main" val="35088031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F9AB4-B4A7-303B-786E-F644C356F5BE}"/>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5D733BCA-98B8-993F-6D97-5F1518F8CBC5}"/>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C502C53-1099-FB76-4847-16F7DCDEE97A}"/>
              </a:ext>
            </a:extLst>
          </p:cNvPr>
          <p:cNvSpPr>
            <a:spLocks noGrp="1"/>
          </p:cNvSpPr>
          <p:nvPr>
            <p:ph type="dt" sz="half" idx="10"/>
          </p:nvPr>
        </p:nvSpPr>
        <p:spPr/>
        <p:txBody>
          <a:bodyPr/>
          <a:lstStyle/>
          <a:p>
            <a:fld id="{F7A9833A-50E1-4A1C-9CA3-F4536E52C1EF}" type="datetimeFigureOut">
              <a:rPr lang="en-US" smtClean="0"/>
              <a:pPr/>
              <a:t>5/19/25</a:t>
            </a:fld>
            <a:endParaRPr lang="en-US"/>
          </a:p>
        </p:txBody>
      </p:sp>
      <p:sp>
        <p:nvSpPr>
          <p:cNvPr id="5" name="Footer Placeholder 4">
            <a:extLst>
              <a:ext uri="{FF2B5EF4-FFF2-40B4-BE49-F238E27FC236}">
                <a16:creationId xmlns:a16="http://schemas.microsoft.com/office/drawing/2014/main" id="{78934CF0-5189-44E0-869C-BE8E2C57DD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5A22B6E-89D1-3112-F39D-4CD5D3B0F955}"/>
              </a:ext>
            </a:extLst>
          </p:cNvPr>
          <p:cNvSpPr>
            <a:spLocks noGrp="1"/>
          </p:cNvSpPr>
          <p:nvPr>
            <p:ph type="sldNum" sz="quarter" idx="12"/>
          </p:nvPr>
        </p:nvSpPr>
        <p:spPr/>
        <p:txBody>
          <a:bodyPr/>
          <a:lstStyle/>
          <a:p>
            <a:fld id="{7BAA704C-AAFA-4DB1-A11A-A38CFAEC282C}" type="slidenum">
              <a:rPr lang="en-US" smtClean="0"/>
              <a:pPr/>
              <a:t>‹#›</a:t>
            </a:fld>
            <a:endParaRPr lang="en-US"/>
          </a:p>
        </p:txBody>
      </p:sp>
    </p:spTree>
    <p:extLst>
      <p:ext uri="{BB962C8B-B14F-4D97-AF65-F5344CB8AC3E}">
        <p14:creationId xmlns:p14="http://schemas.microsoft.com/office/powerpoint/2010/main" val="1205339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38530-74CB-20E9-AA9B-3FB2E533D6C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7A3B334-679D-01C6-192B-8305D987470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2B728A-44E6-1D38-FC29-9F2E5AFE5B31}"/>
              </a:ext>
            </a:extLst>
          </p:cNvPr>
          <p:cNvSpPr>
            <a:spLocks noGrp="1"/>
          </p:cNvSpPr>
          <p:nvPr>
            <p:ph type="dt" sz="half" idx="10"/>
          </p:nvPr>
        </p:nvSpPr>
        <p:spPr/>
        <p:txBody>
          <a:bodyPr/>
          <a:lstStyle/>
          <a:p>
            <a:fld id="{F7A9833A-50E1-4A1C-9CA3-F4536E52C1EF}" type="datetimeFigureOut">
              <a:rPr lang="en-US" smtClean="0"/>
              <a:pPr/>
              <a:t>5/19/25</a:t>
            </a:fld>
            <a:endParaRPr lang="en-US"/>
          </a:p>
        </p:txBody>
      </p:sp>
      <p:sp>
        <p:nvSpPr>
          <p:cNvPr id="5" name="Footer Placeholder 4">
            <a:extLst>
              <a:ext uri="{FF2B5EF4-FFF2-40B4-BE49-F238E27FC236}">
                <a16:creationId xmlns:a16="http://schemas.microsoft.com/office/drawing/2014/main" id="{00898993-D2D4-E224-896E-210E00BE9F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D00C29-B025-BD72-C2A4-275A17577649}"/>
              </a:ext>
            </a:extLst>
          </p:cNvPr>
          <p:cNvSpPr>
            <a:spLocks noGrp="1"/>
          </p:cNvSpPr>
          <p:nvPr>
            <p:ph type="sldNum" sz="quarter" idx="12"/>
          </p:nvPr>
        </p:nvSpPr>
        <p:spPr/>
        <p:txBody>
          <a:bodyPr/>
          <a:lstStyle/>
          <a:p>
            <a:fld id="{7BAA704C-AAFA-4DB1-A11A-A38CFAEC282C}" type="slidenum">
              <a:rPr lang="en-US" smtClean="0"/>
              <a:pPr/>
              <a:t>‹#›</a:t>
            </a:fld>
            <a:endParaRPr lang="en-US"/>
          </a:p>
        </p:txBody>
      </p:sp>
    </p:spTree>
    <p:extLst>
      <p:ext uri="{BB962C8B-B14F-4D97-AF65-F5344CB8AC3E}">
        <p14:creationId xmlns:p14="http://schemas.microsoft.com/office/powerpoint/2010/main" val="28542466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3C788-867D-170F-CC5E-445C8ECBF798}"/>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D152EBA-D2AE-6C4E-C917-597496BF3F33}"/>
              </a:ext>
            </a:extLst>
          </p:cNvPr>
          <p:cNvSpPr>
            <a:spLocks noGrp="1"/>
          </p:cNvSpPr>
          <p:nvPr>
            <p:ph type="body" idx="1"/>
          </p:nvPr>
        </p:nvSpPr>
        <p:spPr>
          <a:xfrm>
            <a:off x="623888"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99400E1-E655-0A53-22DD-266047E2F006}"/>
              </a:ext>
            </a:extLst>
          </p:cNvPr>
          <p:cNvSpPr>
            <a:spLocks noGrp="1"/>
          </p:cNvSpPr>
          <p:nvPr>
            <p:ph type="dt" sz="half" idx="10"/>
          </p:nvPr>
        </p:nvSpPr>
        <p:spPr/>
        <p:txBody>
          <a:bodyPr/>
          <a:lstStyle/>
          <a:p>
            <a:fld id="{F7A9833A-50E1-4A1C-9CA3-F4536E52C1EF}" type="datetimeFigureOut">
              <a:rPr lang="en-US" smtClean="0"/>
              <a:pPr/>
              <a:t>5/19/25</a:t>
            </a:fld>
            <a:endParaRPr lang="en-US"/>
          </a:p>
        </p:txBody>
      </p:sp>
      <p:sp>
        <p:nvSpPr>
          <p:cNvPr id="5" name="Footer Placeholder 4">
            <a:extLst>
              <a:ext uri="{FF2B5EF4-FFF2-40B4-BE49-F238E27FC236}">
                <a16:creationId xmlns:a16="http://schemas.microsoft.com/office/drawing/2014/main" id="{500974DC-AF40-FA69-E390-AAB6897484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6F25EF8-434E-BE02-E890-7CCC04C801F0}"/>
              </a:ext>
            </a:extLst>
          </p:cNvPr>
          <p:cNvSpPr>
            <a:spLocks noGrp="1"/>
          </p:cNvSpPr>
          <p:nvPr>
            <p:ph type="sldNum" sz="quarter" idx="12"/>
          </p:nvPr>
        </p:nvSpPr>
        <p:spPr/>
        <p:txBody>
          <a:bodyPr/>
          <a:lstStyle/>
          <a:p>
            <a:fld id="{7BAA704C-AAFA-4DB1-A11A-A38CFAEC282C}" type="slidenum">
              <a:rPr lang="en-US" smtClean="0"/>
              <a:pPr/>
              <a:t>‹#›</a:t>
            </a:fld>
            <a:endParaRPr lang="en-US"/>
          </a:p>
        </p:txBody>
      </p:sp>
    </p:spTree>
    <p:extLst>
      <p:ext uri="{BB962C8B-B14F-4D97-AF65-F5344CB8AC3E}">
        <p14:creationId xmlns:p14="http://schemas.microsoft.com/office/powerpoint/2010/main" val="25949705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F0385-D574-69F7-D43A-CDC50FAD20E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EB80D0-6D23-4B80-756F-40740BFFC58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5219C5E-A33C-ABA9-E92A-A0720CBC6119}"/>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C5E203E-2125-F693-097A-3024C81C9A5E}"/>
              </a:ext>
            </a:extLst>
          </p:cNvPr>
          <p:cNvSpPr>
            <a:spLocks noGrp="1"/>
          </p:cNvSpPr>
          <p:nvPr>
            <p:ph type="dt" sz="half" idx="10"/>
          </p:nvPr>
        </p:nvSpPr>
        <p:spPr/>
        <p:txBody>
          <a:bodyPr/>
          <a:lstStyle/>
          <a:p>
            <a:fld id="{F7A9833A-50E1-4A1C-9CA3-F4536E52C1EF}" type="datetimeFigureOut">
              <a:rPr lang="en-US" smtClean="0"/>
              <a:pPr/>
              <a:t>5/19/25</a:t>
            </a:fld>
            <a:endParaRPr lang="en-US"/>
          </a:p>
        </p:txBody>
      </p:sp>
      <p:sp>
        <p:nvSpPr>
          <p:cNvPr id="6" name="Footer Placeholder 5">
            <a:extLst>
              <a:ext uri="{FF2B5EF4-FFF2-40B4-BE49-F238E27FC236}">
                <a16:creationId xmlns:a16="http://schemas.microsoft.com/office/drawing/2014/main" id="{4DCF960E-CFEC-13BA-EF66-5A181735753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5A4BF5F-1C9E-D5BF-5184-1BE5B8FA54F7}"/>
              </a:ext>
            </a:extLst>
          </p:cNvPr>
          <p:cNvSpPr>
            <a:spLocks noGrp="1"/>
          </p:cNvSpPr>
          <p:nvPr>
            <p:ph type="sldNum" sz="quarter" idx="12"/>
          </p:nvPr>
        </p:nvSpPr>
        <p:spPr/>
        <p:txBody>
          <a:bodyPr/>
          <a:lstStyle/>
          <a:p>
            <a:fld id="{7BAA704C-AAFA-4DB1-A11A-A38CFAEC282C}" type="slidenum">
              <a:rPr lang="en-US" smtClean="0"/>
              <a:pPr/>
              <a:t>‹#›</a:t>
            </a:fld>
            <a:endParaRPr lang="en-US"/>
          </a:p>
        </p:txBody>
      </p:sp>
    </p:spTree>
    <p:extLst>
      <p:ext uri="{BB962C8B-B14F-4D97-AF65-F5344CB8AC3E}">
        <p14:creationId xmlns:p14="http://schemas.microsoft.com/office/powerpoint/2010/main" val="24387155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26FE9-3A1D-E54A-9389-9529F9D12707}"/>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41164B-B260-A6E1-BEB8-49EBB25DE88B}"/>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83B38143-FAEF-1348-43D1-F22A932C53E2}"/>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E63B33E-0E0A-BA18-28EC-4FD6D255966D}"/>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20C991AC-D071-6D86-5F8B-CAC47B5F1EBA}"/>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54606B8-5DDD-DBEF-63BE-8200406F8ADC}"/>
              </a:ext>
            </a:extLst>
          </p:cNvPr>
          <p:cNvSpPr>
            <a:spLocks noGrp="1"/>
          </p:cNvSpPr>
          <p:nvPr>
            <p:ph type="dt" sz="half" idx="10"/>
          </p:nvPr>
        </p:nvSpPr>
        <p:spPr/>
        <p:txBody>
          <a:bodyPr/>
          <a:lstStyle/>
          <a:p>
            <a:fld id="{F7A9833A-50E1-4A1C-9CA3-F4536E52C1EF}" type="datetimeFigureOut">
              <a:rPr lang="en-US" smtClean="0"/>
              <a:pPr/>
              <a:t>5/19/25</a:t>
            </a:fld>
            <a:endParaRPr lang="en-US"/>
          </a:p>
        </p:txBody>
      </p:sp>
      <p:sp>
        <p:nvSpPr>
          <p:cNvPr id="8" name="Footer Placeholder 7">
            <a:extLst>
              <a:ext uri="{FF2B5EF4-FFF2-40B4-BE49-F238E27FC236}">
                <a16:creationId xmlns:a16="http://schemas.microsoft.com/office/drawing/2014/main" id="{740A96DA-110F-12CB-76E5-B496B27965F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5295B71-68C1-08D4-4CA8-454719C1335B}"/>
              </a:ext>
            </a:extLst>
          </p:cNvPr>
          <p:cNvSpPr>
            <a:spLocks noGrp="1"/>
          </p:cNvSpPr>
          <p:nvPr>
            <p:ph type="sldNum" sz="quarter" idx="12"/>
          </p:nvPr>
        </p:nvSpPr>
        <p:spPr/>
        <p:txBody>
          <a:bodyPr/>
          <a:lstStyle/>
          <a:p>
            <a:fld id="{7BAA704C-AAFA-4DB1-A11A-A38CFAEC282C}" type="slidenum">
              <a:rPr lang="en-US" smtClean="0"/>
              <a:pPr/>
              <a:t>‹#›</a:t>
            </a:fld>
            <a:endParaRPr lang="en-US"/>
          </a:p>
        </p:txBody>
      </p:sp>
    </p:spTree>
    <p:extLst>
      <p:ext uri="{BB962C8B-B14F-4D97-AF65-F5344CB8AC3E}">
        <p14:creationId xmlns:p14="http://schemas.microsoft.com/office/powerpoint/2010/main" val="34154773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BF511-1605-D44D-0B28-77AF7D5A5F0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AAE4CCB-042D-DC6E-3DC8-7C361939437F}"/>
              </a:ext>
            </a:extLst>
          </p:cNvPr>
          <p:cNvSpPr>
            <a:spLocks noGrp="1"/>
          </p:cNvSpPr>
          <p:nvPr>
            <p:ph type="dt" sz="half" idx="10"/>
          </p:nvPr>
        </p:nvSpPr>
        <p:spPr/>
        <p:txBody>
          <a:bodyPr/>
          <a:lstStyle/>
          <a:p>
            <a:fld id="{F7A9833A-50E1-4A1C-9CA3-F4536E52C1EF}" type="datetimeFigureOut">
              <a:rPr lang="en-US" smtClean="0"/>
              <a:pPr/>
              <a:t>5/19/25</a:t>
            </a:fld>
            <a:endParaRPr lang="en-US"/>
          </a:p>
        </p:txBody>
      </p:sp>
      <p:sp>
        <p:nvSpPr>
          <p:cNvPr id="4" name="Footer Placeholder 3">
            <a:extLst>
              <a:ext uri="{FF2B5EF4-FFF2-40B4-BE49-F238E27FC236}">
                <a16:creationId xmlns:a16="http://schemas.microsoft.com/office/drawing/2014/main" id="{E797C3D0-0FA1-7B99-9B9A-3A4648AD50D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980A2D8-3650-647F-847C-F4793725C836}"/>
              </a:ext>
            </a:extLst>
          </p:cNvPr>
          <p:cNvSpPr>
            <a:spLocks noGrp="1"/>
          </p:cNvSpPr>
          <p:nvPr>
            <p:ph type="sldNum" sz="quarter" idx="12"/>
          </p:nvPr>
        </p:nvSpPr>
        <p:spPr/>
        <p:txBody>
          <a:bodyPr/>
          <a:lstStyle/>
          <a:p>
            <a:fld id="{7BAA704C-AAFA-4DB1-A11A-A38CFAEC282C}" type="slidenum">
              <a:rPr lang="en-US" smtClean="0"/>
              <a:pPr/>
              <a:t>‹#›</a:t>
            </a:fld>
            <a:endParaRPr lang="en-US"/>
          </a:p>
        </p:txBody>
      </p:sp>
    </p:spTree>
    <p:extLst>
      <p:ext uri="{BB962C8B-B14F-4D97-AF65-F5344CB8AC3E}">
        <p14:creationId xmlns:p14="http://schemas.microsoft.com/office/powerpoint/2010/main" val="32167925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CD4A058-FCD0-C168-8B8B-18E7EF1FCB99}"/>
              </a:ext>
            </a:extLst>
          </p:cNvPr>
          <p:cNvSpPr>
            <a:spLocks noGrp="1"/>
          </p:cNvSpPr>
          <p:nvPr>
            <p:ph type="dt" sz="half" idx="10"/>
          </p:nvPr>
        </p:nvSpPr>
        <p:spPr/>
        <p:txBody>
          <a:bodyPr/>
          <a:lstStyle/>
          <a:p>
            <a:fld id="{F7A9833A-50E1-4A1C-9CA3-F4536E52C1EF}" type="datetimeFigureOut">
              <a:rPr lang="en-US" smtClean="0"/>
              <a:pPr/>
              <a:t>5/19/25</a:t>
            </a:fld>
            <a:endParaRPr lang="en-US"/>
          </a:p>
        </p:txBody>
      </p:sp>
      <p:sp>
        <p:nvSpPr>
          <p:cNvPr id="3" name="Footer Placeholder 2">
            <a:extLst>
              <a:ext uri="{FF2B5EF4-FFF2-40B4-BE49-F238E27FC236}">
                <a16:creationId xmlns:a16="http://schemas.microsoft.com/office/drawing/2014/main" id="{AFFE65FE-FFD4-EFC0-3855-717908BF4C7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BC4E440-0521-4119-360D-CCC1F05B6309}"/>
              </a:ext>
            </a:extLst>
          </p:cNvPr>
          <p:cNvSpPr>
            <a:spLocks noGrp="1"/>
          </p:cNvSpPr>
          <p:nvPr>
            <p:ph type="sldNum" sz="quarter" idx="12"/>
          </p:nvPr>
        </p:nvSpPr>
        <p:spPr/>
        <p:txBody>
          <a:bodyPr/>
          <a:lstStyle/>
          <a:p>
            <a:fld id="{7BAA704C-AAFA-4DB1-A11A-A38CFAEC282C}" type="slidenum">
              <a:rPr lang="en-US" smtClean="0"/>
              <a:pPr/>
              <a:t>‹#›</a:t>
            </a:fld>
            <a:endParaRPr lang="en-US"/>
          </a:p>
        </p:txBody>
      </p:sp>
    </p:spTree>
    <p:extLst>
      <p:ext uri="{BB962C8B-B14F-4D97-AF65-F5344CB8AC3E}">
        <p14:creationId xmlns:p14="http://schemas.microsoft.com/office/powerpoint/2010/main" val="31675820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869F0-A0FB-97A5-D4B0-4243FF47887B}"/>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83BD8B9-146B-1679-F2CF-1304F23F8863}"/>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B031273-C73D-32E7-C4FE-AAB6A36E3CBA}"/>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0F26FD6F-17FE-9CC2-AFAB-881E4611E537}"/>
              </a:ext>
            </a:extLst>
          </p:cNvPr>
          <p:cNvSpPr>
            <a:spLocks noGrp="1"/>
          </p:cNvSpPr>
          <p:nvPr>
            <p:ph type="dt" sz="half" idx="10"/>
          </p:nvPr>
        </p:nvSpPr>
        <p:spPr/>
        <p:txBody>
          <a:bodyPr/>
          <a:lstStyle/>
          <a:p>
            <a:fld id="{F7A9833A-50E1-4A1C-9CA3-F4536E52C1EF}" type="datetimeFigureOut">
              <a:rPr lang="en-US" smtClean="0"/>
              <a:pPr/>
              <a:t>5/19/25</a:t>
            </a:fld>
            <a:endParaRPr lang="en-US"/>
          </a:p>
        </p:txBody>
      </p:sp>
      <p:sp>
        <p:nvSpPr>
          <p:cNvPr id="6" name="Footer Placeholder 5">
            <a:extLst>
              <a:ext uri="{FF2B5EF4-FFF2-40B4-BE49-F238E27FC236}">
                <a16:creationId xmlns:a16="http://schemas.microsoft.com/office/drawing/2014/main" id="{FE6FE5FD-F763-8C4E-65DA-37CE73AD8CA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A3D475-0D7C-0ECD-CCE6-490F0AFBBC57}"/>
              </a:ext>
            </a:extLst>
          </p:cNvPr>
          <p:cNvSpPr>
            <a:spLocks noGrp="1"/>
          </p:cNvSpPr>
          <p:nvPr>
            <p:ph type="sldNum" sz="quarter" idx="12"/>
          </p:nvPr>
        </p:nvSpPr>
        <p:spPr/>
        <p:txBody>
          <a:bodyPr/>
          <a:lstStyle/>
          <a:p>
            <a:fld id="{7BAA704C-AAFA-4DB1-A11A-A38CFAEC282C}" type="slidenum">
              <a:rPr lang="en-US" smtClean="0"/>
              <a:pPr/>
              <a:t>‹#›</a:t>
            </a:fld>
            <a:endParaRPr lang="en-US"/>
          </a:p>
        </p:txBody>
      </p:sp>
    </p:spTree>
    <p:extLst>
      <p:ext uri="{BB962C8B-B14F-4D97-AF65-F5344CB8AC3E}">
        <p14:creationId xmlns:p14="http://schemas.microsoft.com/office/powerpoint/2010/main" val="7735403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F2840-226D-4D0D-9DBA-9421D737B34D}"/>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F4152A7-42F8-53EE-1240-7E484D94859D}"/>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EBE4A06C-7EB2-235C-5E86-69AFBB1CB219}"/>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87DF35F4-6E87-E3FF-0803-4828CFCCA986}"/>
              </a:ext>
            </a:extLst>
          </p:cNvPr>
          <p:cNvSpPr>
            <a:spLocks noGrp="1"/>
          </p:cNvSpPr>
          <p:nvPr>
            <p:ph type="dt" sz="half" idx="10"/>
          </p:nvPr>
        </p:nvSpPr>
        <p:spPr/>
        <p:txBody>
          <a:bodyPr/>
          <a:lstStyle/>
          <a:p>
            <a:fld id="{F7A9833A-50E1-4A1C-9CA3-F4536E52C1EF}" type="datetimeFigureOut">
              <a:rPr lang="en-US" smtClean="0"/>
              <a:pPr/>
              <a:t>5/19/25</a:t>
            </a:fld>
            <a:endParaRPr lang="en-US"/>
          </a:p>
        </p:txBody>
      </p:sp>
      <p:sp>
        <p:nvSpPr>
          <p:cNvPr id="6" name="Footer Placeholder 5">
            <a:extLst>
              <a:ext uri="{FF2B5EF4-FFF2-40B4-BE49-F238E27FC236}">
                <a16:creationId xmlns:a16="http://schemas.microsoft.com/office/drawing/2014/main" id="{8CCEAFAC-1E76-3F3F-A9CF-F60ABE1761B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2F13CCC-3E00-5229-9024-3D1B6FA8A447}"/>
              </a:ext>
            </a:extLst>
          </p:cNvPr>
          <p:cNvSpPr>
            <a:spLocks noGrp="1"/>
          </p:cNvSpPr>
          <p:nvPr>
            <p:ph type="sldNum" sz="quarter" idx="12"/>
          </p:nvPr>
        </p:nvSpPr>
        <p:spPr/>
        <p:txBody>
          <a:bodyPr/>
          <a:lstStyle/>
          <a:p>
            <a:fld id="{7BAA704C-AAFA-4DB1-A11A-A38CFAEC282C}" type="slidenum">
              <a:rPr lang="en-US" smtClean="0"/>
              <a:pPr/>
              <a:t>‹#›</a:t>
            </a:fld>
            <a:endParaRPr lang="en-US"/>
          </a:p>
        </p:txBody>
      </p:sp>
    </p:spTree>
    <p:extLst>
      <p:ext uri="{BB962C8B-B14F-4D97-AF65-F5344CB8AC3E}">
        <p14:creationId xmlns:p14="http://schemas.microsoft.com/office/powerpoint/2010/main" val="193189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FC264-0063-84D1-87CC-0F64D81255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209B826-0753-49BA-667C-ECFE1B02A8C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043504-354F-25F2-30CD-2CEC5A9D8253}"/>
              </a:ext>
            </a:extLst>
          </p:cNvPr>
          <p:cNvSpPr>
            <a:spLocks noGrp="1"/>
          </p:cNvSpPr>
          <p:nvPr>
            <p:ph type="dt" sz="half" idx="10"/>
          </p:nvPr>
        </p:nvSpPr>
        <p:spPr/>
        <p:txBody>
          <a:bodyPr/>
          <a:lstStyle/>
          <a:p>
            <a:fld id="{F7A9833A-50E1-4A1C-9CA3-F4536E52C1EF}" type="datetimeFigureOut">
              <a:rPr lang="en-US" smtClean="0"/>
              <a:pPr/>
              <a:t>5/19/25</a:t>
            </a:fld>
            <a:endParaRPr lang="en-US"/>
          </a:p>
        </p:txBody>
      </p:sp>
      <p:sp>
        <p:nvSpPr>
          <p:cNvPr id="5" name="Footer Placeholder 4">
            <a:extLst>
              <a:ext uri="{FF2B5EF4-FFF2-40B4-BE49-F238E27FC236}">
                <a16:creationId xmlns:a16="http://schemas.microsoft.com/office/drawing/2014/main" id="{C564B7C0-09F2-C0B0-75ED-6BB9E4F8C7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66E86B-6C37-0CE5-9529-AB39C9064A13}"/>
              </a:ext>
            </a:extLst>
          </p:cNvPr>
          <p:cNvSpPr>
            <a:spLocks noGrp="1"/>
          </p:cNvSpPr>
          <p:nvPr>
            <p:ph type="sldNum" sz="quarter" idx="12"/>
          </p:nvPr>
        </p:nvSpPr>
        <p:spPr/>
        <p:txBody>
          <a:bodyPr/>
          <a:lstStyle/>
          <a:p>
            <a:fld id="{7BAA704C-AAFA-4DB1-A11A-A38CFAEC282C}" type="slidenum">
              <a:rPr lang="en-US" smtClean="0"/>
              <a:pPr/>
              <a:t>‹#›</a:t>
            </a:fld>
            <a:endParaRPr lang="en-US"/>
          </a:p>
        </p:txBody>
      </p:sp>
    </p:spTree>
    <p:extLst>
      <p:ext uri="{BB962C8B-B14F-4D97-AF65-F5344CB8AC3E}">
        <p14:creationId xmlns:p14="http://schemas.microsoft.com/office/powerpoint/2010/main" val="8868695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59F598-B47B-730E-1886-045F8AF637B1}"/>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0FE31A7-4999-8A46-C1D0-D255EFE66F10}"/>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72E6BC-1EEF-EDDD-3D7F-C6BC8FF3ABFD}"/>
              </a:ext>
            </a:extLst>
          </p:cNvPr>
          <p:cNvSpPr>
            <a:spLocks noGrp="1"/>
          </p:cNvSpPr>
          <p:nvPr>
            <p:ph type="dt" sz="half" idx="10"/>
          </p:nvPr>
        </p:nvSpPr>
        <p:spPr/>
        <p:txBody>
          <a:bodyPr/>
          <a:lstStyle/>
          <a:p>
            <a:fld id="{F7A9833A-50E1-4A1C-9CA3-F4536E52C1EF}" type="datetimeFigureOut">
              <a:rPr lang="en-US" smtClean="0"/>
              <a:pPr/>
              <a:t>5/19/25</a:t>
            </a:fld>
            <a:endParaRPr lang="en-US"/>
          </a:p>
        </p:txBody>
      </p:sp>
      <p:sp>
        <p:nvSpPr>
          <p:cNvPr id="5" name="Footer Placeholder 4">
            <a:extLst>
              <a:ext uri="{FF2B5EF4-FFF2-40B4-BE49-F238E27FC236}">
                <a16:creationId xmlns:a16="http://schemas.microsoft.com/office/drawing/2014/main" id="{915A7DCD-DBE0-FC49-F2A9-A169E7BA78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3D5347-347C-187F-9AEC-300A317BBDC6}"/>
              </a:ext>
            </a:extLst>
          </p:cNvPr>
          <p:cNvSpPr>
            <a:spLocks noGrp="1"/>
          </p:cNvSpPr>
          <p:nvPr>
            <p:ph type="sldNum" sz="quarter" idx="12"/>
          </p:nvPr>
        </p:nvSpPr>
        <p:spPr/>
        <p:txBody>
          <a:bodyPr/>
          <a:lstStyle/>
          <a:p>
            <a:fld id="{7BAA704C-AAFA-4DB1-A11A-A38CFAEC282C}" type="slidenum">
              <a:rPr lang="en-US" smtClean="0"/>
              <a:pPr/>
              <a:t>‹#›</a:t>
            </a:fld>
            <a:endParaRPr lang="en-US"/>
          </a:p>
        </p:txBody>
      </p:sp>
    </p:spTree>
    <p:extLst>
      <p:ext uri="{BB962C8B-B14F-4D97-AF65-F5344CB8AC3E}">
        <p14:creationId xmlns:p14="http://schemas.microsoft.com/office/powerpoint/2010/main" val="12030969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37BD84F-D04D-5DB2-5051-99D01C81E1EC}"/>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B72AD45-AF53-33BD-13F9-FC80D888DB43}"/>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DCDC56-2E96-CE17-C9D0-A6657BE0113E}"/>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fld id="{F7A9833A-50E1-4A1C-9CA3-F4536E52C1EF}" type="datetimeFigureOut">
              <a:rPr lang="en-US" smtClean="0"/>
              <a:pPr/>
              <a:t>5/19/25</a:t>
            </a:fld>
            <a:endParaRPr lang="en-US"/>
          </a:p>
        </p:txBody>
      </p:sp>
      <p:sp>
        <p:nvSpPr>
          <p:cNvPr id="5" name="Footer Placeholder 4">
            <a:extLst>
              <a:ext uri="{FF2B5EF4-FFF2-40B4-BE49-F238E27FC236}">
                <a16:creationId xmlns:a16="http://schemas.microsoft.com/office/drawing/2014/main" id="{F57F991C-B766-4304-1B89-9B3EC7EC3D67}"/>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7618531F-26D6-7A10-5D4B-F5DDD100AEE5}"/>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fld id="{7BAA704C-AAFA-4DB1-A11A-A38CFAEC282C}" type="slidenum">
              <a:rPr lang="en-US" smtClean="0"/>
              <a:pPr/>
              <a:t>‹#›</a:t>
            </a:fld>
            <a:endParaRPr lang="en-US"/>
          </a:p>
        </p:txBody>
      </p:sp>
    </p:spTree>
    <p:extLst>
      <p:ext uri="{BB962C8B-B14F-4D97-AF65-F5344CB8AC3E}">
        <p14:creationId xmlns:p14="http://schemas.microsoft.com/office/powerpoint/2010/main" val="399571193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jpeg"/><Relationship Id="rId5" Type="http://schemas.openxmlformats.org/officeDocument/2006/relationships/image" Target="../media/image3.jpeg"/><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7.jpeg"/><Relationship Id="rId4" Type="http://schemas.openxmlformats.org/officeDocument/2006/relationships/image" Target="../media/image16.jpeg"/></Relationships>
</file>

<file path=ppt/slides/_rels/slide1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13.xml.rels><?xml version="1.0" encoding="UTF-8" standalone="yes"?>
<Relationships xmlns="http://schemas.openxmlformats.org/package/2006/relationships"><Relationship Id="rId8" Type="http://schemas.openxmlformats.org/officeDocument/2006/relationships/hyperlink" Target="https://businesswales.gov.wales/tourism/sustainable-events-and-festivals" TargetMode="External"/><Relationship Id="rId13" Type="http://schemas.openxmlformats.org/officeDocument/2006/relationships/hyperlink" Target="https://www.qwick.com/blog/event-budget-expenses-template" TargetMode="External"/><Relationship Id="rId18" Type="http://schemas.openxmlformats.org/officeDocument/2006/relationships/hyperlink" Target="https://www.visitmonmouthshire.com/information/events-management/evaluation.aspx" TargetMode="External"/><Relationship Id="rId3" Type="http://schemas.microsoft.com/office/2007/relationships/hdphoto" Target="../media/hdphoto1.wdp"/><Relationship Id="rId21" Type="http://schemas.openxmlformats.org/officeDocument/2006/relationships/hyperlink" Target="https://gov.wales/visit-wales-invites-world-feel-hwyl-2025" TargetMode="External"/><Relationship Id="rId7" Type="http://schemas.openxmlformats.org/officeDocument/2006/relationships/hyperlink" Target="https://businesswales.gov.wales/tourism/sites/tourism/files/documents/Sense_of_Place_Guidance_v2_EN.pdf" TargetMode="External"/><Relationship Id="rId12" Type="http://schemas.openxmlformats.org/officeDocument/2006/relationships/hyperlink" Target="https://tseentertainment.com/planning-a-festival-use-a-good-timeline/" TargetMode="External"/><Relationship Id="rId17" Type="http://schemas.openxmlformats.org/officeDocument/2006/relationships/hyperlink" Target="https://visitbala.org.uk/heritage/local-culture/" TargetMode="External"/><Relationship Id="rId2" Type="http://schemas.openxmlformats.org/officeDocument/2006/relationships/image" Target="../media/image2.png"/><Relationship Id="rId16" Type="http://schemas.openxmlformats.org/officeDocument/2006/relationships/hyperlink" Target="https://visitbala.org.uk/about-the-area/the-area-history-and-culture/" TargetMode="External"/><Relationship Id="rId20" Type="http://schemas.openxmlformats.org/officeDocument/2006/relationships/hyperlink" Target="https://www.welshcountry.co.uk/bala-gateway-to-snowdonia/" TargetMode="External"/><Relationship Id="rId1" Type="http://schemas.openxmlformats.org/officeDocument/2006/relationships/slideLayout" Target="../slideLayouts/slideLayout2.xml"/><Relationship Id="rId6" Type="http://schemas.openxmlformats.org/officeDocument/2006/relationships/hyperlink" Target="https://bloomerang.co/blog/festival-planning/" TargetMode="External"/><Relationship Id="rId11" Type="http://schemas.openxmlformats.org/officeDocument/2006/relationships/hyperlink" Target="https://www.cambrian-news.co.uk/news/dolgellau-musical-festival-attracts-over-5000-people-707216" TargetMode="External"/><Relationship Id="rId24" Type="http://schemas.openxmlformats.org/officeDocument/2006/relationships/hyperlink" Target="https://ourworld.wales/issues/fun-festivals-and-work/" TargetMode="External"/><Relationship Id="rId5" Type="http://schemas.openxmlformats.org/officeDocument/2006/relationships/hyperlink" Target="https://www.bbc.com/news/articles/ce98z0g9470o" TargetMode="External"/><Relationship Id="rId15" Type="http://schemas.openxmlformats.org/officeDocument/2006/relationships/hyperlink" Target="https://www.valeofglamorgan.gov.uk/Documents/_Committee%20Reports/Scrutiny-LC/2023/23-07-13/Ref-from-Cab-Welsh-Language-Standards-Monitoring-Cabinet-Report.pdf" TargetMode="External"/><Relationship Id="rId23" Type="http://schemas.openxmlformats.org/officeDocument/2006/relationships/hyperlink" Target="https://industry.visitwales.com/news-and-updates/funding-support-culture-and-sports-events-wales" TargetMode="External"/><Relationship Id="rId10" Type="http://schemas.openxmlformats.org/officeDocument/2006/relationships/hyperlink" Target="https://doi.org/10.1080/09669582.2020.1855434" TargetMode="External"/><Relationship Id="rId19" Type="http://schemas.openxmlformats.org/officeDocument/2006/relationships/hyperlink" Target="https://www.visitthevale.com/events/gwyl-fach-y-fro" TargetMode="External"/><Relationship Id="rId4" Type="http://schemas.openxmlformats.org/officeDocument/2006/relationships/hyperlink" Target="https://www.vfairs.com/blog/event-risk-management/" TargetMode="External"/><Relationship Id="rId9" Type="http://schemas.openxmlformats.org/officeDocument/2006/relationships/hyperlink" Target="https://www.cardiff.ac.uk/research/explore/research-units/festivals-research-group" TargetMode="External"/><Relationship Id="rId14" Type="http://schemas.openxmlformats.org/officeDocument/2006/relationships/hyperlink" Target="https://www.surveymonkey.com/mp/post-event-survey-questions/" TargetMode="External"/><Relationship Id="rId22" Type="http://schemas.openxmlformats.org/officeDocument/2006/relationships/hyperlink" Target="https://www.gov.wales/visit-wales-market-demand-study-uk-202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Bala Lake in Wales">
            <a:extLst>
              <a:ext uri="{FF2B5EF4-FFF2-40B4-BE49-F238E27FC236}">
                <a16:creationId xmlns:a16="http://schemas.microsoft.com/office/drawing/2014/main" id="{8D0BE063-1418-F933-0EB5-D2623D9D845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63CEF4D-928E-7CF5-4937-5768922BBC77}"/>
              </a:ext>
            </a:extLst>
          </p:cNvPr>
          <p:cNvSpPr>
            <a:spLocks noGrp="1"/>
          </p:cNvSpPr>
          <p:nvPr>
            <p:ph type="title"/>
          </p:nvPr>
        </p:nvSpPr>
        <p:spPr>
          <a:xfrm>
            <a:off x="533400" y="1066800"/>
            <a:ext cx="7886700" cy="1325563"/>
          </a:xfrm>
        </p:spPr>
        <p:txBody>
          <a:bodyPr>
            <a:normAutofit/>
          </a:bodyPr>
          <a:lstStyle/>
          <a:p>
            <a:pPr algn="ctr"/>
            <a:r>
              <a:rPr lang="en-GB" sz="4000" b="0" i="0" dirty="0">
                <a:solidFill>
                  <a:schemeClr val="bg1"/>
                </a:solidFill>
                <a:effectLst/>
                <a:latin typeface="ey_interstate"/>
              </a:rPr>
              <a:t>GŴYL Y FRO</a:t>
            </a:r>
            <a:br>
              <a:rPr lang="en-GB" sz="4000" b="0" i="0" dirty="0">
                <a:solidFill>
                  <a:schemeClr val="bg1"/>
                </a:solidFill>
                <a:effectLst/>
                <a:latin typeface="ey_interstate"/>
              </a:rPr>
            </a:br>
            <a:r>
              <a:rPr lang="en-GB" sz="4000" b="0" i="0" dirty="0">
                <a:solidFill>
                  <a:schemeClr val="bg1"/>
                </a:solidFill>
                <a:effectLst/>
                <a:latin typeface="ey_interstate"/>
              </a:rPr>
              <a:t>Festival of the Heartland</a:t>
            </a:r>
            <a:endParaRPr lang="en-GB" sz="4000" dirty="0">
              <a:solidFill>
                <a:schemeClr val="bg1"/>
              </a:solidFill>
            </a:endParaRPr>
          </a:p>
        </p:txBody>
      </p:sp>
      <p:sp>
        <p:nvSpPr>
          <p:cNvPr id="3" name="Content Placeholder 2">
            <a:extLst>
              <a:ext uri="{FF2B5EF4-FFF2-40B4-BE49-F238E27FC236}">
                <a16:creationId xmlns:a16="http://schemas.microsoft.com/office/drawing/2014/main" id="{48275E76-2BA5-17F9-FFCC-9F3A0CCFC54A}"/>
              </a:ext>
            </a:extLst>
          </p:cNvPr>
          <p:cNvSpPr>
            <a:spLocks noGrp="1"/>
          </p:cNvSpPr>
          <p:nvPr>
            <p:ph idx="1"/>
          </p:nvPr>
        </p:nvSpPr>
        <p:spPr>
          <a:xfrm>
            <a:off x="5562600" y="5334000"/>
            <a:ext cx="3257550" cy="1066800"/>
          </a:xfrm>
        </p:spPr>
        <p:txBody>
          <a:bodyPr>
            <a:normAutofit/>
          </a:bodyPr>
          <a:lstStyle/>
          <a:p>
            <a:pPr marL="0" indent="0">
              <a:buNone/>
            </a:pPr>
            <a:r>
              <a:rPr lang="en-GB" sz="1400" dirty="0">
                <a:solidFill>
                  <a:schemeClr val="bg1"/>
                </a:solidFill>
              </a:rPr>
              <a:t>Student Name: Ioana Bucura</a:t>
            </a:r>
          </a:p>
          <a:p>
            <a:pPr marL="0" indent="0">
              <a:buNone/>
            </a:pPr>
            <a:r>
              <a:rPr lang="en-GB" sz="1400" dirty="0">
                <a:solidFill>
                  <a:schemeClr val="bg1"/>
                </a:solidFill>
              </a:rPr>
              <a:t>Student ID:2246646</a:t>
            </a:r>
          </a:p>
          <a:p>
            <a:pPr marL="0" indent="0">
              <a:buNone/>
            </a:pPr>
            <a:r>
              <a:rPr lang="en-GB" sz="1400" dirty="0">
                <a:solidFill>
                  <a:schemeClr val="bg1"/>
                </a:solidFill>
              </a:rPr>
              <a:t>Course: International Meetings Management for the Hotel Industry</a:t>
            </a:r>
          </a:p>
          <a:p>
            <a:pPr marL="0" indent="0">
              <a:buNone/>
            </a:pPr>
            <a:endParaRPr lang="en-GB" sz="1400" dirty="0">
              <a:solidFill>
                <a:schemeClr val="bg1"/>
              </a:solidFill>
            </a:endParaRPr>
          </a:p>
        </p:txBody>
      </p:sp>
    </p:spTree>
    <p:extLst>
      <p:ext uri="{BB962C8B-B14F-4D97-AF65-F5344CB8AC3E}">
        <p14:creationId xmlns:p14="http://schemas.microsoft.com/office/powerpoint/2010/main" val="23270404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78BE29-EC13-8F0C-1BED-FD2E7C5C0682}"/>
            </a:ext>
          </a:extLst>
        </p:cNvPr>
        <p:cNvGrpSpPr/>
        <p:nvPr/>
      </p:nvGrpSpPr>
      <p:grpSpPr>
        <a:xfrm>
          <a:off x="0" y="0"/>
          <a:ext cx="0" cy="0"/>
          <a:chOff x="0" y="0"/>
          <a:chExt cx="0" cy="0"/>
        </a:xfrm>
      </p:grpSpPr>
      <p:pic>
        <p:nvPicPr>
          <p:cNvPr id="2050" name="Picture 2" descr="Bala Lake in Wales">
            <a:extLst>
              <a:ext uri="{FF2B5EF4-FFF2-40B4-BE49-F238E27FC236}">
                <a16:creationId xmlns:a16="http://schemas.microsoft.com/office/drawing/2014/main" id="{92E69332-0D08-5A82-5E3A-FEADDFE596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5C47429-3412-8F06-DF51-9B19D09FA6D2}"/>
              </a:ext>
            </a:extLst>
          </p:cNvPr>
          <p:cNvSpPr>
            <a:spLocks noGrp="1"/>
          </p:cNvSpPr>
          <p:nvPr>
            <p:ph type="title"/>
          </p:nvPr>
        </p:nvSpPr>
        <p:spPr>
          <a:xfrm>
            <a:off x="152400" y="5410200"/>
            <a:ext cx="7886700" cy="1325563"/>
          </a:xfrm>
        </p:spPr>
        <p:txBody>
          <a:bodyPr>
            <a:noAutofit/>
          </a:bodyPr>
          <a:lstStyle/>
          <a:p>
            <a:pPr algn="just"/>
            <a:r>
              <a:rPr lang="en-GB" sz="2000" b="0" i="0" dirty="0">
                <a:solidFill>
                  <a:schemeClr val="bg1"/>
                </a:solidFill>
                <a:effectLst/>
                <a:latin typeface="ey_interstate"/>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en-GB" sz="2000" dirty="0">
              <a:solidFill>
                <a:schemeClr val="bg1"/>
              </a:solidFill>
            </a:endParaRPr>
          </a:p>
        </p:txBody>
      </p:sp>
    </p:spTree>
    <p:extLst>
      <p:ext uri="{BB962C8B-B14F-4D97-AF65-F5344CB8AC3E}">
        <p14:creationId xmlns:p14="http://schemas.microsoft.com/office/powerpoint/2010/main" val="5069306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2" descr="Bala Lake in Wales">
            <a:extLst>
              <a:ext uri="{FF2B5EF4-FFF2-40B4-BE49-F238E27FC236}">
                <a16:creationId xmlns:a16="http://schemas.microsoft.com/office/drawing/2014/main" id="{A12C658E-C44E-4DA4-400E-2F1FE9D4CB2C}"/>
              </a:ext>
            </a:extLst>
          </p:cNvPr>
          <p:cNvPicPr>
            <a:picLocks noChangeAspect="1" noChangeArrowheads="1"/>
          </p:cNvPicPr>
          <p:nvPr/>
        </p:nvPicPr>
        <p:blipFill>
          <a:blip r:embed="rId3">
            <a:alphaModFix/>
            <a:extLst>
              <a:ext uri="{BEBA8EAE-BF5A-486C-A8C5-ECC9F3942E4B}">
                <a14:imgProps xmlns:a14="http://schemas.microsoft.com/office/drawing/2010/main">
                  <a14:imgLayer r:embed="rId4">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34413" y="793"/>
            <a:ext cx="9144000" cy="6858000"/>
          </a:xfrm>
          <a:prstGeom prst="rect">
            <a:avLst/>
          </a:prstGeom>
          <a:noFill/>
          <a:effectLst>
            <a:glow>
              <a:schemeClr val="accent1"/>
            </a:glow>
            <a:outerShdw sx="1000" sy="1000" algn="ctr" rotWithShape="0">
              <a:srgbClr val="000000"/>
            </a:outerShdw>
            <a:reflection endPos="0" dist="50800" dir="5400000" sy="-100000" algn="bl" rotWithShape="0"/>
            <a:softEdge rad="0"/>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8DE9270-4D85-BEC2-645F-0571CA2C35FB}"/>
              </a:ext>
            </a:extLst>
          </p:cNvPr>
          <p:cNvSpPr>
            <a:spLocks noGrp="1"/>
          </p:cNvSpPr>
          <p:nvPr>
            <p:ph idx="1"/>
          </p:nvPr>
        </p:nvSpPr>
        <p:spPr>
          <a:xfrm>
            <a:off x="117292" y="1295401"/>
            <a:ext cx="6288421" cy="5281610"/>
          </a:xfrm>
        </p:spPr>
        <p:txBody>
          <a:bodyPr>
            <a:normAutofit fontScale="92500" lnSpcReduction="20000"/>
          </a:bodyPr>
          <a:lstStyle/>
          <a:p>
            <a:pPr marL="0" indent="0" algn="l">
              <a:spcAft>
                <a:spcPts val="900"/>
              </a:spcAft>
              <a:buNone/>
            </a:pPr>
            <a:r>
              <a:rPr lang="en-GB" sz="1400" b="1" i="0" dirty="0">
                <a:solidFill>
                  <a:schemeClr val="bg1"/>
                </a:solidFill>
                <a:effectLst/>
                <a:latin typeface="Times New Roman" panose="02020603050405020304" pitchFamily="18" charset="0"/>
                <a:cs typeface="Times New Roman" panose="02020603050405020304" pitchFamily="18" charset="0"/>
              </a:rPr>
              <a:t>Year of </a:t>
            </a:r>
            <a:r>
              <a:rPr lang="en-GB" sz="1400" b="1" i="0" dirty="0" err="1">
                <a:solidFill>
                  <a:schemeClr val="bg1"/>
                </a:solidFill>
                <a:effectLst/>
                <a:latin typeface="Times New Roman" panose="02020603050405020304" pitchFamily="18" charset="0"/>
                <a:cs typeface="Times New Roman" panose="02020603050405020304" pitchFamily="18" charset="0"/>
              </a:rPr>
              <a:t>Croeso</a:t>
            </a:r>
            <a:r>
              <a:rPr lang="en-GB" sz="1400" b="1" i="0" dirty="0">
                <a:solidFill>
                  <a:schemeClr val="bg1"/>
                </a:solidFill>
                <a:effectLst/>
                <a:latin typeface="Times New Roman" panose="02020603050405020304" pitchFamily="18" charset="0"/>
                <a:cs typeface="Times New Roman" panose="02020603050405020304" pitchFamily="18" charset="0"/>
              </a:rPr>
              <a:t> 2025 Theme</a:t>
            </a:r>
          </a:p>
          <a:p>
            <a:pPr algn="l">
              <a:spcAft>
                <a:spcPts val="900"/>
              </a:spcAft>
            </a:pPr>
            <a:r>
              <a:rPr lang="en-GB" sz="1400" b="1" i="0" dirty="0">
                <a:solidFill>
                  <a:schemeClr val="bg1"/>
                </a:solidFill>
                <a:effectLst/>
                <a:latin typeface="Times New Roman" panose="02020603050405020304" pitchFamily="18" charset="0"/>
                <a:cs typeface="Times New Roman" panose="02020603050405020304" pitchFamily="18" charset="0"/>
              </a:rPr>
              <a:t> </a:t>
            </a:r>
            <a:r>
              <a:rPr lang="en-GB" sz="1400" b="0" i="0" dirty="0">
                <a:solidFill>
                  <a:schemeClr val="bg1"/>
                </a:solidFill>
                <a:effectLst/>
                <a:latin typeface="Times New Roman" panose="02020603050405020304" pitchFamily="18" charset="0"/>
                <a:cs typeface="Times New Roman" panose="02020603050405020304" pitchFamily="18" charset="0"/>
              </a:rPr>
              <a:t>Event aligns with Visit </a:t>
            </a:r>
            <a:r>
              <a:rPr lang="en-GB" sz="1400" b="0" i="0" dirty="0" err="1">
                <a:solidFill>
                  <a:schemeClr val="bg1"/>
                </a:solidFill>
                <a:effectLst/>
                <a:latin typeface="Times New Roman" panose="02020603050405020304" pitchFamily="18" charset="0"/>
                <a:cs typeface="Times New Roman" panose="02020603050405020304" pitchFamily="18" charset="0"/>
              </a:rPr>
              <a:t>Wales’</a:t>
            </a:r>
            <a:r>
              <a:rPr lang="en-GB" sz="1400" b="0" i="0" dirty="0">
                <a:solidFill>
                  <a:schemeClr val="bg1"/>
                </a:solidFill>
                <a:effectLst/>
                <a:latin typeface="Times New Roman" panose="02020603050405020304" pitchFamily="18" charset="0"/>
                <a:cs typeface="Times New Roman" panose="02020603050405020304" pitchFamily="18" charset="0"/>
              </a:rPr>
              <a:t> Year of “</a:t>
            </a:r>
            <a:r>
              <a:rPr lang="en-GB" sz="1400" b="0" i="0" dirty="0" err="1">
                <a:solidFill>
                  <a:schemeClr val="bg1"/>
                </a:solidFill>
                <a:effectLst/>
                <a:latin typeface="Times New Roman" panose="02020603050405020304" pitchFamily="18" charset="0"/>
                <a:cs typeface="Times New Roman" panose="02020603050405020304" pitchFamily="18" charset="0"/>
              </a:rPr>
              <a:t>Croeso</a:t>
            </a:r>
            <a:r>
              <a:rPr lang="en-GB" sz="1400" b="0" i="0" dirty="0">
                <a:solidFill>
                  <a:schemeClr val="bg1"/>
                </a:solidFill>
                <a:effectLst/>
                <a:latin typeface="Times New Roman" panose="02020603050405020304" pitchFamily="18" charset="0"/>
                <a:cs typeface="Times New Roman" panose="02020603050405020304" pitchFamily="18" charset="0"/>
              </a:rPr>
              <a:t>” (Welcome) campaign, offering visitors an immersive taste of Welsh “hwyl” (joyful fun) and warm welcome </a:t>
            </a:r>
            <a:r>
              <a:rPr lang="en-GB" sz="1400" b="0" i="1" dirty="0">
                <a:solidFill>
                  <a:schemeClr val="bg1"/>
                </a:solidFill>
                <a:effectLst/>
                <a:latin typeface="Times New Roman" panose="02020603050405020304" pitchFamily="18" charset="0"/>
                <a:cs typeface="Times New Roman" panose="02020603050405020304" pitchFamily="18" charset="0"/>
              </a:rPr>
              <a:t>(</a:t>
            </a:r>
            <a:r>
              <a:rPr kumimoji="0" lang="en-US" altLang="en-US" sz="140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Welsh Government, 2025)</a:t>
            </a:r>
            <a:r>
              <a:rPr lang="en-GB" sz="1400" b="0" i="0" dirty="0">
                <a:solidFill>
                  <a:schemeClr val="bg1"/>
                </a:solidFill>
                <a:effectLst/>
                <a:latin typeface="Times New Roman" panose="02020603050405020304" pitchFamily="18" charset="0"/>
                <a:cs typeface="Times New Roman" panose="02020603050405020304" pitchFamily="18" charset="0"/>
              </a:rPr>
              <a:t>. The focus is on sense of place and authentic local culture in a festive setting.</a:t>
            </a:r>
          </a:p>
          <a:p>
            <a:pPr marL="0" indent="0" algn="l">
              <a:spcAft>
                <a:spcPts val="900"/>
              </a:spcAft>
              <a:buNone/>
            </a:pPr>
            <a:r>
              <a:rPr lang="en-GB" sz="1400" b="1" i="0" dirty="0">
                <a:solidFill>
                  <a:schemeClr val="bg1"/>
                </a:solidFill>
                <a:effectLst/>
                <a:latin typeface="Times New Roman" panose="02020603050405020304" pitchFamily="18" charset="0"/>
                <a:cs typeface="Times New Roman" panose="02020603050405020304" pitchFamily="18" charset="0"/>
              </a:rPr>
              <a:t>Concept</a:t>
            </a:r>
          </a:p>
          <a:p>
            <a:pPr algn="l">
              <a:buFont typeface="Arial" panose="020B0604020202020204" pitchFamily="34" charset="0"/>
              <a:buChar char="•"/>
            </a:pPr>
            <a:r>
              <a:rPr lang="en-GB" sz="1400" b="0" i="0" dirty="0">
                <a:solidFill>
                  <a:schemeClr val="bg1"/>
                </a:solidFill>
                <a:effectLst/>
                <a:latin typeface="Times New Roman" panose="02020603050405020304" pitchFamily="18" charset="0"/>
                <a:cs typeface="Times New Roman" panose="02020603050405020304" pitchFamily="18" charset="0"/>
              </a:rPr>
              <a:t>A one-day Welsh cultural festival in Bala, showcasing traditional Welsh music, dance, art, food, and language. Bala is a Welsh-speaking village providing an ideal backdrop and community support for the </a:t>
            </a:r>
            <a:r>
              <a:rPr lang="en-GB" sz="1400" dirty="0">
                <a:solidFill>
                  <a:schemeClr val="bg1"/>
                </a:solidFill>
                <a:latin typeface="Times New Roman" panose="02020603050405020304" pitchFamily="18" charset="0"/>
                <a:cs typeface="Times New Roman" panose="02020603050405020304" pitchFamily="18" charset="0"/>
              </a:rPr>
              <a:t>event</a:t>
            </a:r>
            <a:r>
              <a:rPr lang="en-US" altLang="en-US" sz="1400" dirty="0">
                <a:solidFill>
                  <a:schemeClr val="bg1"/>
                </a:solidFill>
                <a:latin typeface="Times New Roman" panose="02020603050405020304" pitchFamily="18" charset="0"/>
                <a:cs typeface="Times New Roman" panose="02020603050405020304" pitchFamily="18" charset="0"/>
              </a:rPr>
              <a:t> </a:t>
            </a:r>
            <a:r>
              <a:rPr lang="en-GB" sz="1400" i="1" dirty="0">
                <a:solidFill>
                  <a:schemeClr val="bg1"/>
                </a:solidFill>
                <a:latin typeface="Times New Roman" panose="02020603050405020304" pitchFamily="18" charset="0"/>
                <a:cs typeface="Times New Roman" panose="02020603050405020304" pitchFamily="18" charset="0"/>
              </a:rPr>
              <a:t>(Visit Bala, n.d.).</a:t>
            </a:r>
          </a:p>
          <a:p>
            <a:pPr marL="0" indent="0" algn="l">
              <a:spcAft>
                <a:spcPts val="900"/>
              </a:spcAft>
              <a:buNone/>
            </a:pPr>
            <a:r>
              <a:rPr lang="en-GB" sz="1400" b="1" i="0" dirty="0">
                <a:solidFill>
                  <a:schemeClr val="bg1"/>
                </a:solidFill>
                <a:effectLst/>
                <a:latin typeface="Times New Roman" panose="02020603050405020304" pitchFamily="18" charset="0"/>
                <a:cs typeface="Times New Roman" panose="02020603050405020304" pitchFamily="18" charset="0"/>
              </a:rPr>
              <a:t>Name</a:t>
            </a:r>
          </a:p>
          <a:p>
            <a:pPr algn="l">
              <a:spcAft>
                <a:spcPts val="900"/>
              </a:spcAft>
            </a:pPr>
            <a:r>
              <a:rPr lang="en-GB" sz="1400" b="0" i="0" dirty="0">
                <a:solidFill>
                  <a:schemeClr val="bg1"/>
                </a:solidFill>
                <a:effectLst/>
                <a:latin typeface="Times New Roman" panose="02020603050405020304" pitchFamily="18" charset="0"/>
                <a:cs typeface="Times New Roman" panose="02020603050405020304" pitchFamily="18" charset="0"/>
              </a:rPr>
              <a:t>Titled “</a:t>
            </a:r>
            <a:r>
              <a:rPr lang="en-GB" sz="1400" b="0" i="0" dirty="0" err="1">
                <a:solidFill>
                  <a:schemeClr val="bg1"/>
                </a:solidFill>
                <a:effectLst/>
                <a:latin typeface="Times New Roman" panose="02020603050405020304" pitchFamily="18" charset="0"/>
                <a:cs typeface="Times New Roman" panose="02020603050405020304" pitchFamily="18" charset="0"/>
              </a:rPr>
              <a:t>Gŵyl</a:t>
            </a:r>
            <a:r>
              <a:rPr lang="en-GB" sz="1400" b="0" i="0" dirty="0">
                <a:solidFill>
                  <a:schemeClr val="bg1"/>
                </a:solidFill>
                <a:effectLst/>
                <a:latin typeface="Times New Roman" panose="02020603050405020304" pitchFamily="18" charset="0"/>
                <a:cs typeface="Times New Roman" panose="02020603050405020304" pitchFamily="18" charset="0"/>
              </a:rPr>
              <a:t> y </a:t>
            </a:r>
            <a:r>
              <a:rPr lang="en-GB" sz="1400" b="0" i="0" dirty="0" err="1">
                <a:solidFill>
                  <a:schemeClr val="bg1"/>
                </a:solidFill>
                <a:effectLst/>
                <a:latin typeface="Times New Roman" panose="02020603050405020304" pitchFamily="18" charset="0"/>
                <a:cs typeface="Times New Roman" panose="02020603050405020304" pitchFamily="18" charset="0"/>
              </a:rPr>
              <a:t>Fro</a:t>
            </a:r>
            <a:r>
              <a:rPr lang="en-GB" sz="1400" b="0" i="0" dirty="0">
                <a:solidFill>
                  <a:schemeClr val="bg1"/>
                </a:solidFill>
                <a:effectLst/>
                <a:latin typeface="Times New Roman" panose="02020603050405020304" pitchFamily="18" charset="0"/>
                <a:cs typeface="Times New Roman" panose="02020603050405020304" pitchFamily="18" charset="0"/>
              </a:rPr>
              <a:t>” (Welsh for “Festival of the Vale/Region”) to emphasize local identity. The Welsh language is integral to the culture and visitor experience </a:t>
            </a:r>
            <a:r>
              <a:rPr lang="en-GB" sz="1400" b="0" i="1" dirty="0">
                <a:solidFill>
                  <a:schemeClr val="bg1"/>
                </a:solidFill>
                <a:effectLst/>
                <a:latin typeface="Times New Roman" panose="02020603050405020304" pitchFamily="18" charset="0"/>
                <a:cs typeface="Times New Roman" panose="02020603050405020304" pitchFamily="18" charset="0"/>
              </a:rPr>
              <a:t>(</a:t>
            </a:r>
            <a:r>
              <a:rPr kumimoji="0" lang="en-US" altLang="en-US" sz="140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Business Wales, 2016)</a:t>
            </a:r>
            <a:r>
              <a:rPr lang="en-GB" sz="1400" b="0" i="0" dirty="0">
                <a:solidFill>
                  <a:schemeClr val="bg1"/>
                </a:solidFill>
                <a:effectLst/>
                <a:latin typeface="Times New Roman" panose="02020603050405020304" pitchFamily="18" charset="0"/>
                <a:cs typeface="Times New Roman" panose="02020603050405020304" pitchFamily="18" charset="0"/>
              </a:rPr>
              <a:t>.</a:t>
            </a:r>
          </a:p>
          <a:p>
            <a:pPr marL="0" indent="0" algn="l">
              <a:spcAft>
                <a:spcPts val="900"/>
              </a:spcAft>
              <a:buNone/>
            </a:pPr>
            <a:r>
              <a:rPr lang="en-GB" sz="1400" b="1" i="0" dirty="0">
                <a:solidFill>
                  <a:schemeClr val="bg1"/>
                </a:solidFill>
                <a:effectLst/>
                <a:latin typeface="Times New Roman" panose="02020603050405020304" pitchFamily="18" charset="0"/>
                <a:cs typeface="Times New Roman" panose="02020603050405020304" pitchFamily="18" charset="0"/>
              </a:rPr>
              <a:t>Program Highlights</a:t>
            </a:r>
          </a:p>
          <a:p>
            <a:pPr algn="l">
              <a:spcAft>
                <a:spcPts val="900"/>
              </a:spcAft>
            </a:pPr>
            <a:r>
              <a:rPr lang="en-GB" sz="1400" b="0" i="0" dirty="0">
                <a:solidFill>
                  <a:schemeClr val="bg1"/>
                </a:solidFill>
                <a:effectLst/>
                <a:latin typeface="Times New Roman" panose="02020603050405020304" pitchFamily="18" charset="0"/>
                <a:cs typeface="Times New Roman" panose="02020603050405020304" pitchFamily="18" charset="0"/>
              </a:rPr>
              <a:t>Live performances by Welsh folk bands, traditional folk dancing, storytelling and poetry readings, craft workshops, and local food stalls with Welsh food </a:t>
            </a:r>
            <a:r>
              <a:rPr lang="en-GB" sz="1400" b="0" i="1" dirty="0">
                <a:solidFill>
                  <a:schemeClr val="bg1"/>
                </a:solidFill>
                <a:effectLst/>
                <a:latin typeface="Times New Roman" panose="02020603050405020304" pitchFamily="18" charset="0"/>
                <a:cs typeface="Times New Roman" panose="02020603050405020304" pitchFamily="18" charset="0"/>
              </a:rPr>
              <a:t>(</a:t>
            </a:r>
            <a:r>
              <a:rPr kumimoji="0" lang="en-US" altLang="en-US" sz="140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Visit the Vale, 2025)</a:t>
            </a:r>
            <a:r>
              <a:rPr lang="en-GB" sz="1400" b="0" i="0" dirty="0">
                <a:solidFill>
                  <a:schemeClr val="bg1"/>
                </a:solidFill>
                <a:effectLst/>
                <a:latin typeface="Times New Roman" panose="02020603050405020304" pitchFamily="18" charset="0"/>
                <a:cs typeface="Times New Roman" panose="02020603050405020304" pitchFamily="18" charset="0"/>
              </a:rPr>
              <a:t>.</a:t>
            </a:r>
          </a:p>
          <a:p>
            <a:pPr marL="0" indent="0" algn="l">
              <a:spcAft>
                <a:spcPts val="900"/>
              </a:spcAft>
              <a:buNone/>
            </a:pPr>
            <a:r>
              <a:rPr lang="en-GB" sz="1400" b="1" i="0" dirty="0">
                <a:solidFill>
                  <a:schemeClr val="bg1"/>
                </a:solidFill>
                <a:effectLst/>
                <a:latin typeface="Times New Roman" panose="02020603050405020304" pitchFamily="18" charset="0"/>
                <a:cs typeface="Times New Roman" panose="02020603050405020304" pitchFamily="18" charset="0"/>
              </a:rPr>
              <a:t>Setting &amp; Venue</a:t>
            </a:r>
          </a:p>
          <a:p>
            <a:pPr>
              <a:spcAft>
                <a:spcPts val="900"/>
              </a:spcAft>
            </a:pPr>
            <a:r>
              <a:rPr lang="en-GB" sz="1400" b="0" i="0" dirty="0">
                <a:solidFill>
                  <a:schemeClr val="bg1"/>
                </a:solidFill>
                <a:effectLst/>
                <a:latin typeface="Times New Roman" panose="02020603050405020304" pitchFamily="18" charset="0"/>
                <a:cs typeface="Times New Roman" panose="02020603050405020304" pitchFamily="18" charset="0"/>
              </a:rPr>
              <a:t>Outdoor venue on the shores of Bala Lake within Snowdonia. Surrounded by mountains, the site offers a stunning natural stage for the festival . This setting reinforces the “sense of place,” allowing visitors to experience Wales's landscape along with its culture </a:t>
            </a:r>
            <a:r>
              <a:rPr lang="en-GB" sz="1400" i="1" dirty="0">
                <a:solidFill>
                  <a:schemeClr val="bg1"/>
                </a:solidFill>
                <a:latin typeface="Times New Roman" panose="02020603050405020304" pitchFamily="18" charset="0"/>
                <a:cs typeface="Times New Roman" panose="02020603050405020304" pitchFamily="18" charset="0"/>
              </a:rPr>
              <a:t>(Visit Bala, n.d.)</a:t>
            </a:r>
            <a:r>
              <a:rPr lang="en-GB" sz="1400" b="0" i="1" dirty="0">
                <a:solidFill>
                  <a:schemeClr val="bg1"/>
                </a:solidFill>
                <a:effectLst/>
                <a:latin typeface="Times New Roman" panose="02020603050405020304" pitchFamily="18" charset="0"/>
                <a:cs typeface="Times New Roman" panose="02020603050405020304" pitchFamily="18" charset="0"/>
              </a:rPr>
              <a:t>.</a:t>
            </a:r>
            <a:br>
              <a:rPr lang="en-GB" sz="1400" b="0" i="0" dirty="0">
                <a:solidFill>
                  <a:schemeClr val="bg1"/>
                </a:solidFill>
                <a:effectLst/>
                <a:latin typeface="Times New Roman" panose="02020603050405020304" pitchFamily="18" charset="0"/>
                <a:cs typeface="Times New Roman" panose="02020603050405020304" pitchFamily="18" charset="0"/>
              </a:rPr>
            </a:br>
            <a:endParaRPr lang="en-GB" sz="1400" b="0" i="0" dirty="0">
              <a:solidFill>
                <a:schemeClr val="bg1"/>
              </a:solidFill>
              <a:effectLst/>
              <a:latin typeface="Times New Roman" panose="02020603050405020304" pitchFamily="18" charset="0"/>
              <a:cs typeface="Times New Roman" panose="02020603050405020304" pitchFamily="18" charset="0"/>
            </a:endParaRPr>
          </a:p>
          <a:p>
            <a:pPr algn="l">
              <a:spcAft>
                <a:spcPts val="900"/>
              </a:spcAft>
            </a:pPr>
            <a:endParaRPr lang="en-GB" sz="1400" b="0" i="0" dirty="0">
              <a:solidFill>
                <a:schemeClr val="bg1"/>
              </a:solidFill>
              <a:effectLst/>
              <a:latin typeface="Arial" panose="020B0604020202020204" pitchFamily="34" charset="0"/>
              <a:cs typeface="Arial" panose="020B0604020202020204" pitchFamily="34" charset="0"/>
            </a:endParaRPr>
          </a:p>
        </p:txBody>
      </p:sp>
      <p:sp>
        <p:nvSpPr>
          <p:cNvPr id="5" name="Title 4">
            <a:extLst>
              <a:ext uri="{FF2B5EF4-FFF2-40B4-BE49-F238E27FC236}">
                <a16:creationId xmlns:a16="http://schemas.microsoft.com/office/drawing/2014/main" id="{CF02CB51-1984-E854-FE06-8BFBE3051410}"/>
              </a:ext>
            </a:extLst>
          </p:cNvPr>
          <p:cNvSpPr>
            <a:spLocks noGrp="1"/>
          </p:cNvSpPr>
          <p:nvPr>
            <p:ph type="title"/>
          </p:nvPr>
        </p:nvSpPr>
        <p:spPr>
          <a:xfrm>
            <a:off x="-61452" y="-120476"/>
            <a:ext cx="7886700" cy="1061864"/>
          </a:xfrm>
        </p:spPr>
        <p:txBody>
          <a:bodyPr/>
          <a:lstStyle/>
          <a:p>
            <a:r>
              <a:rPr lang="en-GB" dirty="0">
                <a:solidFill>
                  <a:schemeClr val="bg1"/>
                </a:solidFill>
                <a:latin typeface="Times New Roman" panose="02020603050405020304" pitchFamily="18" charset="0"/>
                <a:cs typeface="Times New Roman" panose="02020603050405020304" pitchFamily="18" charset="0"/>
              </a:rPr>
              <a:t>Event Concept Overview</a:t>
            </a:r>
          </a:p>
        </p:txBody>
      </p:sp>
      <p:pic>
        <p:nvPicPr>
          <p:cNvPr id="4102" name="Picture 6" descr="Music in Wales: Part I - Tradition &amp; History">
            <a:extLst>
              <a:ext uri="{FF2B5EF4-FFF2-40B4-BE49-F238E27FC236}">
                <a16:creationId xmlns:a16="http://schemas.microsoft.com/office/drawing/2014/main" id="{BBD2B3C4-3E77-031B-2DA4-2C836C6BF130}"/>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483683" y="820118"/>
            <a:ext cx="2547937" cy="1694482"/>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London Farmers' Markets | Producers selling Breads and Cakes">
            <a:extLst>
              <a:ext uri="{FF2B5EF4-FFF2-40B4-BE49-F238E27FC236}">
                <a16:creationId xmlns:a16="http://schemas.microsoft.com/office/drawing/2014/main" id="{26AF2A5D-FCF1-8B67-DBE9-B85265A59EA6}"/>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b="14772"/>
          <a:stretch/>
        </p:blipFill>
        <p:spPr bwMode="auto">
          <a:xfrm>
            <a:off x="6483683" y="2593497"/>
            <a:ext cx="2547936" cy="1971900"/>
          </a:xfrm>
          <a:prstGeom prst="rect">
            <a:avLst/>
          </a:prstGeom>
          <a:noFill/>
          <a:extLst>
            <a:ext uri="{909E8E84-426E-40DD-AFC4-6F175D3DCCD1}">
              <a14:hiddenFill xmlns:a14="http://schemas.microsoft.com/office/drawing/2010/main">
                <a:solidFill>
                  <a:srgbClr val="FFFFFF"/>
                </a:solidFill>
              </a14:hiddenFill>
            </a:ext>
          </a:extLst>
        </p:spPr>
      </p:pic>
      <p:pic>
        <p:nvPicPr>
          <p:cNvPr id="4106" name="Picture 10" descr="Making a Welsh clog-dancing costume — Ceri Gwen • graphic design • patterns  • gifts •">
            <a:extLst>
              <a:ext uri="{FF2B5EF4-FFF2-40B4-BE49-F238E27FC236}">
                <a16:creationId xmlns:a16="http://schemas.microsoft.com/office/drawing/2014/main" id="{BB0876D1-DBB2-AABB-1237-638A47048763}"/>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483681" y="4644295"/>
            <a:ext cx="2625905" cy="16398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89220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Bala Lake in Wales">
            <a:extLst>
              <a:ext uri="{FF2B5EF4-FFF2-40B4-BE49-F238E27FC236}">
                <a16:creationId xmlns:a16="http://schemas.microsoft.com/office/drawing/2014/main" id="{5914533D-9E13-094A-09C3-A43609832C9A}"/>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59687E0-2E67-FA3F-731C-B513E586B850}"/>
              </a:ext>
            </a:extLst>
          </p:cNvPr>
          <p:cNvSpPr>
            <a:spLocks noGrp="1"/>
          </p:cNvSpPr>
          <p:nvPr>
            <p:ph type="title"/>
          </p:nvPr>
        </p:nvSpPr>
        <p:spPr>
          <a:xfrm>
            <a:off x="93406" y="-77621"/>
            <a:ext cx="7886700" cy="1325563"/>
          </a:xfrm>
        </p:spPr>
        <p:txBody>
          <a:bodyPr/>
          <a:lstStyle/>
          <a:p>
            <a:r>
              <a:rPr lang="en-GB" dirty="0">
                <a:solidFill>
                  <a:schemeClr val="bg1"/>
                </a:solidFill>
              </a:rPr>
              <a:t>Market Factors</a:t>
            </a:r>
          </a:p>
        </p:txBody>
      </p:sp>
      <p:sp>
        <p:nvSpPr>
          <p:cNvPr id="3" name="Content Placeholder 2">
            <a:extLst>
              <a:ext uri="{FF2B5EF4-FFF2-40B4-BE49-F238E27FC236}">
                <a16:creationId xmlns:a16="http://schemas.microsoft.com/office/drawing/2014/main" id="{34360AA5-89EA-EBB8-223F-3C64A0DA8B62}"/>
              </a:ext>
            </a:extLst>
          </p:cNvPr>
          <p:cNvSpPr>
            <a:spLocks noGrp="1"/>
          </p:cNvSpPr>
          <p:nvPr>
            <p:ph idx="1"/>
          </p:nvPr>
        </p:nvSpPr>
        <p:spPr>
          <a:xfrm>
            <a:off x="342900" y="1828800"/>
            <a:ext cx="8458200" cy="4953000"/>
          </a:xfrm>
        </p:spPr>
        <p:txBody>
          <a:bodyPr>
            <a:normAutofit lnSpcReduction="10000"/>
          </a:bodyPr>
          <a:lstStyle/>
          <a:p>
            <a:pPr marL="0" indent="0">
              <a:buNone/>
            </a:pPr>
            <a:r>
              <a:rPr lang="en-GB" sz="1400" b="1" dirty="0">
                <a:solidFill>
                  <a:schemeClr val="bg1"/>
                </a:solidFill>
                <a:latin typeface="Times New Roman" panose="02020603050405020304" pitchFamily="18" charset="0"/>
                <a:cs typeface="Times New Roman" panose="02020603050405020304" pitchFamily="18" charset="0"/>
              </a:rPr>
              <a:t>Target Audience</a:t>
            </a:r>
          </a:p>
          <a:p>
            <a:r>
              <a:rPr lang="en-GB" sz="1400" dirty="0">
                <a:solidFill>
                  <a:schemeClr val="bg1"/>
                </a:solidFill>
                <a:latin typeface="Times New Roman" panose="02020603050405020304" pitchFamily="18" charset="0"/>
                <a:cs typeface="Times New Roman" panose="02020603050405020304" pitchFamily="18" charset="0"/>
              </a:rPr>
              <a:t>The event targets international visitors seeking authentic experiences, as well as UK attendees interested in Welsh culture </a:t>
            </a:r>
            <a:r>
              <a:rPr lang="en-GB" sz="1400" i="1" dirty="0">
                <a:solidFill>
                  <a:schemeClr val="bg1"/>
                </a:solidFill>
                <a:latin typeface="Times New Roman" panose="02020603050405020304" pitchFamily="18" charset="0"/>
                <a:cs typeface="Times New Roman" panose="02020603050405020304" pitchFamily="18" charset="0"/>
              </a:rPr>
              <a:t>(</a:t>
            </a:r>
            <a:r>
              <a:rPr kumimoji="0" lang="en-US" altLang="en-US" sz="140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Welsh Government, 2025)</a:t>
            </a:r>
            <a:r>
              <a:rPr lang="en-GB" sz="1400" dirty="0">
                <a:solidFill>
                  <a:schemeClr val="bg1"/>
                </a:solidFill>
                <a:latin typeface="Times New Roman" panose="02020603050405020304" pitchFamily="18" charset="0"/>
                <a:cs typeface="Times New Roman" panose="02020603050405020304" pitchFamily="18" charset="0"/>
              </a:rPr>
              <a:t>. Year of </a:t>
            </a:r>
            <a:r>
              <a:rPr lang="en-GB" sz="1400" dirty="0" err="1">
                <a:solidFill>
                  <a:schemeClr val="bg1"/>
                </a:solidFill>
                <a:latin typeface="Times New Roman" panose="02020603050405020304" pitchFamily="18" charset="0"/>
                <a:cs typeface="Times New Roman" panose="02020603050405020304" pitchFamily="18" charset="0"/>
              </a:rPr>
              <a:t>Croeso’s</a:t>
            </a:r>
            <a:r>
              <a:rPr lang="en-GB" sz="1400" dirty="0">
                <a:solidFill>
                  <a:schemeClr val="bg1"/>
                </a:solidFill>
                <a:latin typeface="Times New Roman" panose="02020603050405020304" pitchFamily="18" charset="0"/>
                <a:cs typeface="Times New Roman" panose="02020603050405020304" pitchFamily="18" charset="0"/>
              </a:rPr>
              <a:t> global campaign explicitly calls visitors “from far and wide” to experience Welsh hwyl</a:t>
            </a:r>
            <a:r>
              <a:rPr lang="en-US" altLang="en-US" sz="1400" dirty="0">
                <a:solidFill>
                  <a:schemeClr val="bg1"/>
                </a:solidFill>
                <a:latin typeface="Arial" panose="020B0604020202020204" pitchFamily="34" charset="0"/>
                <a:cs typeface="Arial" panose="020B0604020202020204" pitchFamily="34" charset="0"/>
              </a:rPr>
              <a:t> </a:t>
            </a:r>
            <a:r>
              <a:rPr lang="en-US" altLang="en-US" sz="1400" i="1" dirty="0">
                <a:solidFill>
                  <a:schemeClr val="bg1"/>
                </a:solidFill>
                <a:latin typeface="Arial" panose="020B0604020202020204" pitchFamily="34" charset="0"/>
                <a:cs typeface="Arial" panose="020B0604020202020204" pitchFamily="34" charset="0"/>
              </a:rPr>
              <a:t>(Visit Wales, 2023).</a:t>
            </a:r>
            <a:endParaRPr lang="en-GB" sz="1400" i="1" dirty="0">
              <a:solidFill>
                <a:schemeClr val="bg1"/>
              </a:solidFill>
              <a:latin typeface="Times New Roman" panose="02020603050405020304" pitchFamily="18" charset="0"/>
              <a:cs typeface="Times New Roman" panose="02020603050405020304" pitchFamily="18" charset="0"/>
            </a:endParaRPr>
          </a:p>
          <a:p>
            <a:pPr marL="0" indent="0">
              <a:buNone/>
            </a:pPr>
            <a:endParaRPr lang="en-GB" sz="1400" dirty="0">
              <a:solidFill>
                <a:schemeClr val="bg1"/>
              </a:solidFill>
              <a:latin typeface="Times New Roman" panose="02020603050405020304" pitchFamily="18" charset="0"/>
              <a:cs typeface="Times New Roman" panose="02020603050405020304" pitchFamily="18" charset="0"/>
            </a:endParaRPr>
          </a:p>
          <a:p>
            <a:pPr marL="0" indent="0">
              <a:buNone/>
            </a:pPr>
            <a:r>
              <a:rPr lang="en-GB" sz="1400" b="1" dirty="0">
                <a:solidFill>
                  <a:schemeClr val="bg1"/>
                </a:solidFill>
                <a:latin typeface="Times New Roman" panose="02020603050405020304" pitchFamily="18" charset="0"/>
                <a:cs typeface="Times New Roman" panose="02020603050405020304" pitchFamily="18" charset="0"/>
              </a:rPr>
              <a:t>Demand Trends</a:t>
            </a:r>
          </a:p>
          <a:p>
            <a:r>
              <a:rPr lang="en-GB" sz="1400" dirty="0">
                <a:solidFill>
                  <a:schemeClr val="bg1"/>
                </a:solidFill>
                <a:latin typeface="Times New Roman" panose="02020603050405020304" pitchFamily="18" charset="0"/>
                <a:cs typeface="Times New Roman" panose="02020603050405020304" pitchFamily="18" charset="0"/>
              </a:rPr>
              <a:t>There is growing demand for immersive cultural tourism experience. Wales's distinctive heritage is a strong draw for niche travel segments. This event will tap into tourists' desire for authentic, place specific experiences </a:t>
            </a:r>
            <a:r>
              <a:rPr lang="en-GB" sz="1400" i="1" dirty="0">
                <a:solidFill>
                  <a:schemeClr val="bg1"/>
                </a:solidFill>
                <a:latin typeface="Times New Roman" panose="02020603050405020304" pitchFamily="18" charset="0"/>
                <a:cs typeface="Times New Roman" panose="02020603050405020304" pitchFamily="18" charset="0"/>
              </a:rPr>
              <a:t>(</a:t>
            </a:r>
            <a:r>
              <a:rPr kumimoji="0" lang="en-US" altLang="en-US" sz="140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Welsh Government, 2024)</a:t>
            </a:r>
            <a:r>
              <a:rPr lang="en-GB" sz="1400" dirty="0">
                <a:solidFill>
                  <a:schemeClr val="bg1"/>
                </a:solidFill>
                <a:latin typeface="Times New Roman" panose="02020603050405020304" pitchFamily="18" charset="0"/>
                <a:cs typeface="Times New Roman" panose="02020603050405020304" pitchFamily="18" charset="0"/>
              </a:rPr>
              <a:t>.</a:t>
            </a:r>
          </a:p>
          <a:p>
            <a:pPr marL="0" indent="0">
              <a:buNone/>
            </a:pPr>
            <a:endParaRPr lang="en-GB" sz="1400" dirty="0">
              <a:solidFill>
                <a:schemeClr val="bg1"/>
              </a:solidFill>
              <a:latin typeface="Times New Roman" panose="02020603050405020304" pitchFamily="18" charset="0"/>
              <a:cs typeface="Times New Roman" panose="02020603050405020304" pitchFamily="18" charset="0"/>
            </a:endParaRPr>
          </a:p>
          <a:p>
            <a:pPr marL="0" indent="0">
              <a:buNone/>
            </a:pPr>
            <a:r>
              <a:rPr lang="en-GB" sz="1400" b="1" dirty="0">
                <a:solidFill>
                  <a:schemeClr val="bg1"/>
                </a:solidFill>
                <a:latin typeface="Times New Roman" panose="02020603050405020304" pitchFamily="18" charset="0"/>
                <a:cs typeface="Times New Roman" panose="02020603050405020304" pitchFamily="18" charset="0"/>
              </a:rPr>
              <a:t>Competition</a:t>
            </a:r>
          </a:p>
          <a:p>
            <a:r>
              <a:rPr lang="en-GB" sz="1400" dirty="0">
                <a:solidFill>
                  <a:schemeClr val="bg1"/>
                </a:solidFill>
                <a:latin typeface="Times New Roman" panose="02020603050405020304" pitchFamily="18" charset="0"/>
                <a:cs typeface="Times New Roman" panose="02020603050405020304" pitchFamily="18" charset="0"/>
              </a:rPr>
              <a:t>The festival will compete with other summer events and travel options such as National Eisteddfod, Green MAN, Hay Festival </a:t>
            </a:r>
            <a:r>
              <a:rPr lang="en-GB" sz="1400" i="1" dirty="0">
                <a:solidFill>
                  <a:schemeClr val="bg1"/>
                </a:solidFill>
                <a:latin typeface="Times New Roman" panose="02020603050405020304" pitchFamily="18" charset="0"/>
                <a:cs typeface="Times New Roman" panose="02020603050405020304" pitchFamily="18" charset="0"/>
              </a:rPr>
              <a:t>(</a:t>
            </a:r>
            <a:r>
              <a:rPr kumimoji="0" lang="en-US" altLang="en-US" sz="140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BBC News, 2024)</a:t>
            </a:r>
            <a:r>
              <a:rPr lang="en-GB" sz="1400" dirty="0">
                <a:solidFill>
                  <a:schemeClr val="bg1"/>
                </a:solidFill>
                <a:latin typeface="Times New Roman" panose="02020603050405020304" pitchFamily="18" charset="0"/>
                <a:cs typeface="Times New Roman" panose="02020603050405020304" pitchFamily="18" charset="0"/>
              </a:rPr>
              <a:t>. However, the Year of </a:t>
            </a:r>
            <a:r>
              <a:rPr lang="en-GB" sz="1400" dirty="0" err="1">
                <a:solidFill>
                  <a:schemeClr val="bg1"/>
                </a:solidFill>
                <a:latin typeface="Times New Roman" panose="02020603050405020304" pitchFamily="18" charset="0"/>
                <a:cs typeface="Times New Roman" panose="02020603050405020304" pitchFamily="18" charset="0"/>
              </a:rPr>
              <a:t>Croeso</a:t>
            </a:r>
            <a:r>
              <a:rPr lang="en-GB" sz="1400" dirty="0">
                <a:solidFill>
                  <a:schemeClr val="bg1"/>
                </a:solidFill>
                <a:latin typeface="Times New Roman" panose="02020603050405020304" pitchFamily="18" charset="0"/>
                <a:cs typeface="Times New Roman" panose="02020603050405020304" pitchFamily="18" charset="0"/>
              </a:rPr>
              <a:t> concept aims to differentiate Wales by leveraging its unique language and sense of place. </a:t>
            </a:r>
            <a:r>
              <a:rPr lang="en-GB" sz="1400" dirty="0" err="1">
                <a:solidFill>
                  <a:schemeClr val="bg1"/>
                </a:solidFill>
                <a:latin typeface="Times New Roman" panose="02020603050405020304" pitchFamily="18" charset="0"/>
                <a:cs typeface="Times New Roman" panose="02020603050405020304" pitchFamily="18" charset="0"/>
              </a:rPr>
              <a:t>Gwyl</a:t>
            </a:r>
            <a:r>
              <a:rPr lang="en-GB" sz="1400" dirty="0">
                <a:solidFill>
                  <a:schemeClr val="bg1"/>
                </a:solidFill>
                <a:latin typeface="Times New Roman" panose="02020603050405020304" pitchFamily="18" charset="0"/>
                <a:cs typeface="Times New Roman" panose="02020603050405020304" pitchFamily="18" charset="0"/>
              </a:rPr>
              <a:t> y </a:t>
            </a:r>
            <a:r>
              <a:rPr lang="en-GB" sz="1400" dirty="0" err="1">
                <a:solidFill>
                  <a:schemeClr val="bg1"/>
                </a:solidFill>
                <a:latin typeface="Times New Roman" panose="02020603050405020304" pitchFamily="18" charset="0"/>
                <a:cs typeface="Times New Roman" panose="02020603050405020304" pitchFamily="18" charset="0"/>
              </a:rPr>
              <a:t>Fro’s</a:t>
            </a:r>
            <a:r>
              <a:rPr lang="en-GB" sz="1400" dirty="0">
                <a:solidFill>
                  <a:schemeClr val="bg1"/>
                </a:solidFill>
                <a:latin typeface="Times New Roman" panose="02020603050405020304" pitchFamily="18" charset="0"/>
                <a:cs typeface="Times New Roman" panose="02020603050405020304" pitchFamily="18" charset="0"/>
              </a:rPr>
              <a:t> competitive edge will be its intimate, genuine Welsh community setting  and alignment with national campaign.</a:t>
            </a:r>
          </a:p>
          <a:p>
            <a:pPr marL="0" indent="0">
              <a:buNone/>
            </a:pPr>
            <a:endParaRPr lang="en-GB" sz="1400" dirty="0">
              <a:solidFill>
                <a:schemeClr val="bg1"/>
              </a:solidFill>
              <a:latin typeface="Times New Roman" panose="02020603050405020304" pitchFamily="18" charset="0"/>
              <a:cs typeface="Times New Roman" panose="02020603050405020304" pitchFamily="18" charset="0"/>
            </a:endParaRPr>
          </a:p>
          <a:p>
            <a:pPr marL="0" indent="0">
              <a:buNone/>
            </a:pPr>
            <a:r>
              <a:rPr lang="en-GB" sz="1400" b="1" dirty="0">
                <a:solidFill>
                  <a:schemeClr val="bg1"/>
                </a:solidFill>
                <a:latin typeface="Times New Roman" panose="02020603050405020304" pitchFamily="18" charset="0"/>
                <a:cs typeface="Times New Roman" panose="02020603050405020304" pitchFamily="18" charset="0"/>
              </a:rPr>
              <a:t>Market Feasibility</a:t>
            </a:r>
          </a:p>
          <a:p>
            <a:r>
              <a:rPr lang="en-GB" sz="1400" dirty="0">
                <a:solidFill>
                  <a:schemeClr val="bg1"/>
                </a:solidFill>
                <a:latin typeface="Times New Roman" panose="02020603050405020304" pitchFamily="18" charset="0"/>
                <a:cs typeface="Times New Roman" panose="02020603050405020304" pitchFamily="18" charset="0"/>
              </a:rPr>
              <a:t>Bala’s region currently has no large international festival, which means </a:t>
            </a:r>
            <a:r>
              <a:rPr lang="en-GB" sz="1400" dirty="0" err="1">
                <a:solidFill>
                  <a:schemeClr val="bg1"/>
                </a:solidFill>
                <a:latin typeface="Times New Roman" panose="02020603050405020304" pitchFamily="18" charset="0"/>
                <a:cs typeface="Times New Roman" panose="02020603050405020304" pitchFamily="18" charset="0"/>
              </a:rPr>
              <a:t>Gwyl</a:t>
            </a:r>
            <a:r>
              <a:rPr lang="en-GB" sz="1400" dirty="0">
                <a:solidFill>
                  <a:schemeClr val="bg1"/>
                </a:solidFill>
                <a:latin typeface="Times New Roman" panose="02020603050405020304" pitchFamily="18" charset="0"/>
                <a:cs typeface="Times New Roman" panose="02020603050405020304" pitchFamily="18" charset="0"/>
              </a:rPr>
              <a:t> y </a:t>
            </a:r>
            <a:r>
              <a:rPr lang="en-GB" sz="1400" dirty="0" err="1">
                <a:solidFill>
                  <a:schemeClr val="bg1"/>
                </a:solidFill>
                <a:latin typeface="Times New Roman" panose="02020603050405020304" pitchFamily="18" charset="0"/>
                <a:cs typeface="Times New Roman" panose="02020603050405020304" pitchFamily="18" charset="0"/>
              </a:rPr>
              <a:t>Fro</a:t>
            </a:r>
            <a:r>
              <a:rPr lang="en-GB" sz="1400" dirty="0">
                <a:solidFill>
                  <a:schemeClr val="bg1"/>
                </a:solidFill>
                <a:latin typeface="Times New Roman" panose="02020603050405020304" pitchFamily="18" charset="0"/>
                <a:cs typeface="Times New Roman" panose="02020603050405020304" pitchFamily="18" charset="0"/>
              </a:rPr>
              <a:t> can full a regional niche in North Wales's summer calendar </a:t>
            </a:r>
            <a:r>
              <a:rPr lang="en-GB" sz="1400" i="1" dirty="0">
                <a:solidFill>
                  <a:schemeClr val="bg1"/>
                </a:solidFill>
                <a:latin typeface="Times New Roman" panose="02020603050405020304" pitchFamily="18" charset="0"/>
                <a:cs typeface="Times New Roman" panose="02020603050405020304" pitchFamily="18" charset="0"/>
              </a:rPr>
              <a:t>(Visit Bala, n.d.)</a:t>
            </a:r>
            <a:r>
              <a:rPr lang="en-GB" sz="1400" dirty="0">
                <a:solidFill>
                  <a:schemeClr val="bg1"/>
                </a:solidFill>
                <a:latin typeface="Times New Roman" panose="02020603050405020304" pitchFamily="18" charset="0"/>
                <a:cs typeface="Times New Roman" panose="02020603050405020304" pitchFamily="18" charset="0"/>
              </a:rPr>
              <a:t>. The tourism board can position it as a must see for visitors exploring Snowdonia or other areas of the north in 2025 </a:t>
            </a:r>
            <a:r>
              <a:rPr lang="en-GB" sz="1400" i="1" dirty="0">
                <a:solidFill>
                  <a:schemeClr val="bg1"/>
                </a:solidFill>
                <a:latin typeface="Times New Roman" panose="02020603050405020304" pitchFamily="18" charset="0"/>
                <a:cs typeface="Times New Roman" panose="02020603050405020304" pitchFamily="18" charset="0"/>
              </a:rPr>
              <a:t>(</a:t>
            </a:r>
            <a:r>
              <a:rPr kumimoji="0" lang="en-US" altLang="en-US" sz="140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Welsh Country, 2018)</a:t>
            </a:r>
            <a:r>
              <a:rPr lang="en-GB" sz="1400" dirty="0">
                <a:solidFill>
                  <a:schemeClr val="bg1"/>
                </a:solidFill>
                <a:latin typeface="Times New Roman" panose="02020603050405020304" pitchFamily="18" charset="0"/>
                <a:cs typeface="Times New Roman" panose="02020603050405020304" pitchFamily="18" charset="0"/>
              </a:rPr>
              <a:t>. Given North Wales was named a top travel destination in recent years, an event here will capitalise on existing tourists flows as well (</a:t>
            </a:r>
            <a:r>
              <a:rPr kumimoji="0" lang="en-US" altLang="en-US" sz="1400" b="0" i="0" u="none" strike="noStrike" cap="none" normalizeH="0" baseline="0" dirty="0">
                <a:ln>
                  <a:noFill/>
                </a:ln>
                <a:solidFill>
                  <a:schemeClr val="bg1"/>
                </a:solidFill>
                <a:effectLst/>
                <a:cs typeface="Arial" panose="020B0604020202020204" pitchFamily="34" charset="0"/>
              </a:rPr>
              <a:t>Visit Wales, </a:t>
            </a:r>
            <a:r>
              <a:rPr lang="en-US" altLang="en-US" sz="1400" dirty="0">
                <a:solidFill>
                  <a:schemeClr val="bg1"/>
                </a:solidFill>
                <a:cs typeface="Arial" panose="020B0604020202020204" pitchFamily="34" charset="0"/>
              </a:rPr>
              <a:t>n.d.)</a:t>
            </a:r>
            <a:r>
              <a:rPr lang="en-GB" sz="1400" dirty="0">
                <a:solidFill>
                  <a:schemeClr val="bg1"/>
                </a:solidFill>
                <a:latin typeface="Times New Roman" panose="02020603050405020304" pitchFamily="18" charset="0"/>
                <a:cs typeface="Times New Roman" panose="02020603050405020304" pitchFamily="18" charset="0"/>
              </a:rPr>
              <a:t>.</a:t>
            </a:r>
          </a:p>
        </p:txBody>
      </p:sp>
      <p:pic>
        <p:nvPicPr>
          <p:cNvPr id="7172" name="Picture 4" descr="10-Minute Talks: The nature of friendship | The British Academy">
            <a:extLst>
              <a:ext uri="{FF2B5EF4-FFF2-40B4-BE49-F238E27FC236}">
                <a16:creationId xmlns:a16="http://schemas.microsoft.com/office/drawing/2014/main" id="{C3444568-CA45-C911-4087-5CFC316D6FC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57850" y="-14748"/>
            <a:ext cx="3409950" cy="191809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7174" name="Picture 6" descr="Children's Welsh Folk Dance Festival 20011">
            <a:extLst>
              <a:ext uri="{FF2B5EF4-FFF2-40B4-BE49-F238E27FC236}">
                <a16:creationId xmlns:a16="http://schemas.microsoft.com/office/drawing/2014/main" id="{4FEF23C1-F3EF-7E52-4904-C069F6F9F95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0892" b="-1"/>
          <a:stretch/>
        </p:blipFill>
        <p:spPr bwMode="auto">
          <a:xfrm>
            <a:off x="3062748" y="-194396"/>
            <a:ext cx="2619375" cy="211249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95658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Bala Lake in Wales">
            <a:extLst>
              <a:ext uri="{FF2B5EF4-FFF2-40B4-BE49-F238E27FC236}">
                <a16:creationId xmlns:a16="http://schemas.microsoft.com/office/drawing/2014/main" id="{1924A6D1-4BE4-FF7B-2285-51BF1CBC3389}"/>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2989C70-D705-218A-5F6E-75287607BDB7}"/>
              </a:ext>
            </a:extLst>
          </p:cNvPr>
          <p:cNvSpPr>
            <a:spLocks noGrp="1"/>
          </p:cNvSpPr>
          <p:nvPr>
            <p:ph type="title"/>
          </p:nvPr>
        </p:nvSpPr>
        <p:spPr>
          <a:xfrm>
            <a:off x="0" y="-171638"/>
            <a:ext cx="7886700" cy="1325563"/>
          </a:xfrm>
        </p:spPr>
        <p:txBody>
          <a:bodyPr/>
          <a:lstStyle/>
          <a:p>
            <a:r>
              <a:rPr lang="en-GB" dirty="0">
                <a:solidFill>
                  <a:schemeClr val="bg1"/>
                </a:solidFill>
              </a:rPr>
              <a:t>Marketing Strategy</a:t>
            </a:r>
          </a:p>
        </p:txBody>
      </p:sp>
      <p:sp>
        <p:nvSpPr>
          <p:cNvPr id="3" name="Content Placeholder 2">
            <a:extLst>
              <a:ext uri="{FF2B5EF4-FFF2-40B4-BE49-F238E27FC236}">
                <a16:creationId xmlns:a16="http://schemas.microsoft.com/office/drawing/2014/main" id="{E00BC02B-AA3B-877B-8B94-5BDD0D2766B6}"/>
              </a:ext>
            </a:extLst>
          </p:cNvPr>
          <p:cNvSpPr>
            <a:spLocks noGrp="1"/>
          </p:cNvSpPr>
          <p:nvPr>
            <p:ph idx="1"/>
          </p:nvPr>
        </p:nvSpPr>
        <p:spPr>
          <a:xfrm>
            <a:off x="304800" y="1338962"/>
            <a:ext cx="7886700" cy="2667000"/>
          </a:xfrm>
        </p:spPr>
        <p:txBody>
          <a:bodyPr>
            <a:normAutofit/>
          </a:bodyPr>
          <a:lstStyle/>
          <a:p>
            <a:pPr marL="0" indent="0">
              <a:buNone/>
            </a:pPr>
            <a:r>
              <a:rPr lang="en-GB" sz="1400" b="1" dirty="0">
                <a:solidFill>
                  <a:schemeClr val="bg1"/>
                </a:solidFill>
              </a:rPr>
              <a:t>Festival Positioning </a:t>
            </a:r>
          </a:p>
          <a:p>
            <a:r>
              <a:rPr lang="en-GB" sz="1400" dirty="0" err="1">
                <a:solidFill>
                  <a:schemeClr val="bg1"/>
                </a:solidFill>
              </a:rPr>
              <a:t>Gŵyl</a:t>
            </a:r>
            <a:r>
              <a:rPr lang="en-GB" sz="1400" dirty="0">
                <a:solidFill>
                  <a:schemeClr val="bg1"/>
                </a:solidFill>
              </a:rPr>
              <a:t> y </a:t>
            </a:r>
            <a:r>
              <a:rPr lang="en-GB" sz="1400" dirty="0" err="1">
                <a:solidFill>
                  <a:schemeClr val="bg1"/>
                </a:solidFill>
              </a:rPr>
              <a:t>Fro</a:t>
            </a:r>
            <a:r>
              <a:rPr lang="en-GB" sz="1400" dirty="0">
                <a:solidFill>
                  <a:schemeClr val="bg1"/>
                </a:solidFill>
              </a:rPr>
              <a:t> will be celebrated as “The Heart of Welsh Culture”, a vibrant expression of tradition, language and local pride. </a:t>
            </a:r>
          </a:p>
          <a:p>
            <a:r>
              <a:rPr lang="en-GB" sz="1400" dirty="0">
                <a:solidFill>
                  <a:schemeClr val="bg1"/>
                </a:solidFill>
              </a:rPr>
              <a:t>Emphasis on authenticity and immersion in a real Welsh speaking village environment. </a:t>
            </a:r>
          </a:p>
          <a:p>
            <a:endParaRPr lang="en-GB" sz="1400" dirty="0">
              <a:solidFill>
                <a:schemeClr val="bg1"/>
              </a:solidFill>
            </a:endParaRPr>
          </a:p>
          <a:p>
            <a:pPr marL="0" indent="0">
              <a:buNone/>
            </a:pPr>
            <a:r>
              <a:rPr lang="en-GB" sz="1400" b="1" dirty="0">
                <a:solidFill>
                  <a:schemeClr val="bg1"/>
                </a:solidFill>
              </a:rPr>
              <a:t>Branding and visual identity</a:t>
            </a:r>
          </a:p>
          <a:p>
            <a:r>
              <a:rPr lang="en-GB" sz="1400" dirty="0">
                <a:solidFill>
                  <a:schemeClr val="bg1"/>
                </a:solidFill>
              </a:rPr>
              <a:t>Inspired by Cymru’s heritage such as red dragon, folklore symbols, Bala lake palette.</a:t>
            </a:r>
          </a:p>
          <a:p>
            <a:r>
              <a:rPr lang="en-GB" sz="1400" dirty="0">
                <a:solidFill>
                  <a:schemeClr val="bg1"/>
                </a:solidFill>
              </a:rPr>
              <a:t>Applied across merchandise and digital assets.</a:t>
            </a:r>
          </a:p>
          <a:p>
            <a:endParaRPr lang="en-GB" sz="1400" dirty="0">
              <a:solidFill>
                <a:schemeClr val="bg1"/>
              </a:solidFill>
            </a:endParaRPr>
          </a:p>
          <a:p>
            <a:endParaRPr lang="en-GB" sz="2000" dirty="0">
              <a:solidFill>
                <a:schemeClr val="bg1"/>
              </a:solidFill>
            </a:endParaRPr>
          </a:p>
          <a:p>
            <a:endParaRPr lang="en-GB" dirty="0">
              <a:solidFill>
                <a:schemeClr val="bg1"/>
              </a:solidFill>
            </a:endParaRPr>
          </a:p>
        </p:txBody>
      </p:sp>
      <p:pic>
        <p:nvPicPr>
          <p:cNvPr id="6146" name="Picture 2" descr="Croeso 2025 in association with Tomato Energy - Swansea">
            <a:extLst>
              <a:ext uri="{FF2B5EF4-FFF2-40B4-BE49-F238E27FC236}">
                <a16:creationId xmlns:a16="http://schemas.microsoft.com/office/drawing/2014/main" id="{A789FCB4-44B7-A58F-159A-4D5E07AD823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29200" y="3886200"/>
            <a:ext cx="3905693" cy="23622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8719672-5368-D8D9-3065-9DCA914CC4FF}"/>
              </a:ext>
            </a:extLst>
          </p:cNvPr>
          <p:cNvSpPr txBox="1"/>
          <p:nvPr/>
        </p:nvSpPr>
        <p:spPr>
          <a:xfrm>
            <a:off x="304800" y="3759806"/>
            <a:ext cx="5029200" cy="2677656"/>
          </a:xfrm>
          <a:prstGeom prst="rect">
            <a:avLst/>
          </a:prstGeom>
          <a:noFill/>
        </p:spPr>
        <p:txBody>
          <a:bodyPr wrap="square">
            <a:spAutoFit/>
          </a:bodyPr>
          <a:lstStyle/>
          <a:p>
            <a:pPr marL="0" indent="0">
              <a:buNone/>
            </a:pPr>
            <a:r>
              <a:rPr lang="en-GB" sz="1400" b="1" dirty="0">
                <a:solidFill>
                  <a:schemeClr val="bg1"/>
                </a:solidFill>
              </a:rPr>
              <a:t>Promotional Tactics </a:t>
            </a:r>
            <a:r>
              <a:rPr lang="en-GB" sz="1400" i="1" dirty="0">
                <a:solidFill>
                  <a:schemeClr val="bg1"/>
                </a:solidFill>
              </a:rPr>
              <a:t>(</a:t>
            </a:r>
            <a:r>
              <a:rPr kumimoji="0" lang="en-US" altLang="en-US" sz="1400" i="1"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Bloomerang</a:t>
            </a:r>
            <a:r>
              <a:rPr lang="en-US" altLang="en-US" sz="1400" i="1" dirty="0">
                <a:solidFill>
                  <a:schemeClr val="bg1"/>
                </a:solidFill>
                <a:latin typeface="Times New Roman" panose="02020603050405020304" pitchFamily="18" charset="0"/>
                <a:cs typeface="Times New Roman" panose="02020603050405020304" pitchFamily="18" charset="0"/>
              </a:rPr>
              <a:t>, </a:t>
            </a:r>
            <a:r>
              <a:rPr kumimoji="0" lang="en-US" altLang="en-US" sz="140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2025). </a:t>
            </a:r>
            <a:endParaRPr lang="en-GB" sz="1400" i="1" dirty="0">
              <a:solidFill>
                <a:schemeClr val="bg1"/>
              </a:solidFill>
            </a:endParaRPr>
          </a:p>
          <a:p>
            <a:pPr marL="285750" indent="-285750">
              <a:buFont typeface="Arial" panose="020B0604020202020204" pitchFamily="34" charset="0"/>
              <a:buChar char="•"/>
            </a:pPr>
            <a:r>
              <a:rPr lang="en-GB" sz="1400" b="1" dirty="0">
                <a:solidFill>
                  <a:schemeClr val="bg1"/>
                </a:solidFill>
              </a:rPr>
              <a:t>Social Media Launch:</a:t>
            </a:r>
          </a:p>
          <a:p>
            <a:r>
              <a:rPr lang="en-GB" sz="1400" dirty="0">
                <a:solidFill>
                  <a:schemeClr val="bg1"/>
                </a:solidFill>
              </a:rPr>
              <a:t>- #GwylYFro2025 campaign across Instagram, TikTok and Facebook.</a:t>
            </a:r>
          </a:p>
          <a:p>
            <a:r>
              <a:rPr lang="en-GB" sz="1400" dirty="0">
                <a:solidFill>
                  <a:schemeClr val="bg1"/>
                </a:solidFill>
              </a:rPr>
              <a:t>- Teasers, behind-the-scene content, reveal of artists.</a:t>
            </a:r>
          </a:p>
          <a:p>
            <a:pPr marL="285750" indent="-285750">
              <a:buFont typeface="Arial" panose="020B0604020202020204" pitchFamily="34" charset="0"/>
              <a:buChar char="•"/>
            </a:pPr>
            <a:r>
              <a:rPr lang="en-GB" sz="1400" b="1" dirty="0">
                <a:solidFill>
                  <a:schemeClr val="bg1"/>
                </a:solidFill>
              </a:rPr>
              <a:t> Media Partnerships:</a:t>
            </a:r>
          </a:p>
          <a:p>
            <a:r>
              <a:rPr lang="en-GB" sz="1400" dirty="0">
                <a:solidFill>
                  <a:schemeClr val="bg1"/>
                </a:solidFill>
              </a:rPr>
              <a:t>- Collaborate with BBC Cymru and other international broadcasters, such as Arte, NHK World, BBC World Service.</a:t>
            </a:r>
          </a:p>
          <a:p>
            <a:pPr marL="285750" indent="-285750">
              <a:buFont typeface="Arial" panose="020B0604020202020204" pitchFamily="34" charset="0"/>
              <a:buChar char="•"/>
            </a:pPr>
            <a:r>
              <a:rPr lang="en-GB" sz="1400" b="1" dirty="0">
                <a:solidFill>
                  <a:schemeClr val="bg1"/>
                </a:solidFill>
              </a:rPr>
              <a:t> Tourism Synergy:</a:t>
            </a:r>
          </a:p>
          <a:p>
            <a:r>
              <a:rPr lang="en-GB" sz="1400" dirty="0">
                <a:solidFill>
                  <a:schemeClr val="bg1"/>
                </a:solidFill>
              </a:rPr>
              <a:t>- Align with Visit Wales and Gwynedd tourism boards.</a:t>
            </a:r>
          </a:p>
          <a:p>
            <a:r>
              <a:rPr lang="en-GB" sz="1400" dirty="0">
                <a:solidFill>
                  <a:schemeClr val="bg1"/>
                </a:solidFill>
              </a:rPr>
              <a:t>- Include listings in summer travel campaigns and regional guides.</a:t>
            </a:r>
          </a:p>
        </p:txBody>
      </p:sp>
      <p:pic>
        <p:nvPicPr>
          <p:cNvPr id="1026" name="Picture 2" descr="Welsh Dragon Flag 30 x 45cm-1">
            <a:extLst>
              <a:ext uri="{FF2B5EF4-FFF2-40B4-BE49-F238E27FC236}">
                <a16:creationId xmlns:a16="http://schemas.microsoft.com/office/drawing/2014/main" id="{DB5A78C2-0141-3CD8-C4A4-D07126AD346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7392" b="20290"/>
          <a:stretch/>
        </p:blipFill>
        <p:spPr bwMode="auto">
          <a:xfrm>
            <a:off x="6982046" y="2739606"/>
            <a:ext cx="1980924" cy="123448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11775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Bala Lake in Wales">
            <a:extLst>
              <a:ext uri="{FF2B5EF4-FFF2-40B4-BE49-F238E27FC236}">
                <a16:creationId xmlns:a16="http://schemas.microsoft.com/office/drawing/2014/main" id="{C5919BD5-DA9E-795E-7A3A-F33822E2B9D4}"/>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D1D36DD-68E9-32EA-0818-030407D21DEE}"/>
              </a:ext>
            </a:extLst>
          </p:cNvPr>
          <p:cNvSpPr>
            <a:spLocks noGrp="1"/>
          </p:cNvSpPr>
          <p:nvPr>
            <p:ph type="title"/>
          </p:nvPr>
        </p:nvSpPr>
        <p:spPr>
          <a:xfrm>
            <a:off x="7374" y="-48496"/>
            <a:ext cx="7886700" cy="1325563"/>
          </a:xfrm>
        </p:spPr>
        <p:txBody>
          <a:bodyPr/>
          <a:lstStyle/>
          <a:p>
            <a:r>
              <a:rPr lang="en-GB" dirty="0">
                <a:solidFill>
                  <a:schemeClr val="bg1"/>
                </a:solidFill>
              </a:rPr>
              <a:t>Operational Factors</a:t>
            </a:r>
          </a:p>
        </p:txBody>
      </p:sp>
      <p:sp>
        <p:nvSpPr>
          <p:cNvPr id="3" name="Content Placeholder 2">
            <a:extLst>
              <a:ext uri="{FF2B5EF4-FFF2-40B4-BE49-F238E27FC236}">
                <a16:creationId xmlns:a16="http://schemas.microsoft.com/office/drawing/2014/main" id="{B881B30D-C383-BABE-C43F-7BF3F3719532}"/>
              </a:ext>
            </a:extLst>
          </p:cNvPr>
          <p:cNvSpPr>
            <a:spLocks noGrp="1"/>
          </p:cNvSpPr>
          <p:nvPr>
            <p:ph idx="1"/>
          </p:nvPr>
        </p:nvSpPr>
        <p:spPr>
          <a:xfrm>
            <a:off x="228600" y="1469643"/>
            <a:ext cx="8686800" cy="4851400"/>
          </a:xfrm>
        </p:spPr>
        <p:txBody>
          <a:bodyPr>
            <a:normAutofit/>
          </a:bodyPr>
          <a:lstStyle/>
          <a:p>
            <a:pPr marL="0" indent="0">
              <a:buNone/>
            </a:pPr>
            <a:r>
              <a:rPr lang="en-GB" sz="1200" b="1" dirty="0">
                <a:solidFill>
                  <a:schemeClr val="bg1"/>
                </a:solidFill>
                <a:latin typeface="Times New Roman" panose="02020603050405020304" pitchFamily="18" charset="0"/>
                <a:cs typeface="Times New Roman" panose="02020603050405020304" pitchFamily="18" charset="0"/>
              </a:rPr>
              <a:t>Venue and Permits</a:t>
            </a:r>
          </a:p>
          <a:p>
            <a:r>
              <a:rPr lang="en-GB" sz="1200" dirty="0">
                <a:solidFill>
                  <a:schemeClr val="bg1"/>
                </a:solidFill>
                <a:latin typeface="Times New Roman" panose="02020603050405020304" pitchFamily="18" charset="0"/>
                <a:cs typeface="Times New Roman" panose="02020603050405020304" pitchFamily="18" charset="0"/>
              </a:rPr>
              <a:t>The proposed site is the Bala lake, an open-air venue with beautiful scenery and ample space. Early coordination with Snowdonia National Park Authority and Town Council is required to secure site and permits </a:t>
            </a:r>
            <a:r>
              <a:rPr lang="en-GB" sz="1200" i="1" dirty="0">
                <a:solidFill>
                  <a:schemeClr val="bg1"/>
                </a:solidFill>
              </a:rPr>
              <a:t>(</a:t>
            </a:r>
            <a:r>
              <a:rPr kumimoji="0" lang="en-US" altLang="en-US" sz="1200" i="1"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Bloomerang</a:t>
            </a:r>
            <a:r>
              <a:rPr lang="en-US" altLang="en-US" sz="1200" i="1" dirty="0">
                <a:solidFill>
                  <a:schemeClr val="bg1"/>
                </a:solidFill>
                <a:latin typeface="Times New Roman" panose="02020603050405020304" pitchFamily="18" charset="0"/>
                <a:cs typeface="Times New Roman" panose="02020603050405020304" pitchFamily="18" charset="0"/>
              </a:rPr>
              <a:t>, </a:t>
            </a:r>
            <a:r>
              <a:rPr kumimoji="0" lang="en-US" altLang="en-US" sz="120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2025)</a:t>
            </a:r>
            <a:r>
              <a:rPr lang="en-GB" sz="1200" dirty="0">
                <a:solidFill>
                  <a:schemeClr val="bg1"/>
                </a:solidFill>
                <a:latin typeface="Times New Roman" panose="02020603050405020304" pitchFamily="18" charset="0"/>
                <a:cs typeface="Times New Roman" panose="02020603050405020304" pitchFamily="18" charset="0"/>
              </a:rPr>
              <a:t>. The date will be control, and a detailed site plan will be created.</a:t>
            </a:r>
          </a:p>
          <a:p>
            <a:pPr marL="0" indent="0">
              <a:buNone/>
            </a:pPr>
            <a:r>
              <a:rPr lang="en-GB" sz="1200" b="1" dirty="0">
                <a:solidFill>
                  <a:schemeClr val="bg1"/>
                </a:solidFill>
                <a:latin typeface="Times New Roman" panose="02020603050405020304" pitchFamily="18" charset="0"/>
                <a:cs typeface="Times New Roman" panose="02020603050405020304" pitchFamily="18" charset="0"/>
              </a:rPr>
              <a:t>Infrastructure and Equipment</a:t>
            </a:r>
          </a:p>
          <a:p>
            <a:r>
              <a:rPr lang="en-GB" sz="1200" dirty="0">
                <a:solidFill>
                  <a:schemeClr val="bg1"/>
                </a:solidFill>
                <a:latin typeface="Times New Roman" panose="02020603050405020304" pitchFamily="18" charset="0"/>
                <a:cs typeface="Times New Roman" panose="02020603050405020304" pitchFamily="18" charset="0"/>
              </a:rPr>
              <a:t>Festival infrastructure will be arranged through local suppliers, a first aid tent will be set up for basic medical needs and waste management. We will also consider wheelchair accessible units such as portable toilets. </a:t>
            </a:r>
          </a:p>
          <a:p>
            <a:pPr marL="0" indent="0">
              <a:buNone/>
            </a:pPr>
            <a:r>
              <a:rPr lang="en-GB" sz="1200" b="1" dirty="0">
                <a:solidFill>
                  <a:schemeClr val="bg1"/>
                </a:solidFill>
                <a:latin typeface="Times New Roman" panose="02020603050405020304" pitchFamily="18" charset="0"/>
                <a:cs typeface="Times New Roman" panose="02020603050405020304" pitchFamily="18" charset="0"/>
              </a:rPr>
              <a:t>Staffing and Volunteering</a:t>
            </a:r>
          </a:p>
          <a:p>
            <a:r>
              <a:rPr lang="en-GB" sz="1200" dirty="0">
                <a:solidFill>
                  <a:schemeClr val="bg1"/>
                </a:solidFill>
                <a:latin typeface="Times New Roman" panose="02020603050405020304" pitchFamily="18" charset="0"/>
                <a:cs typeface="Times New Roman" panose="02020603050405020304" pitchFamily="18" charset="0"/>
              </a:rPr>
              <a:t>There will be a local committee of around 5-6 key planners to oversee operations and marketing. On event day there will be around 40 staff/volunteers. Roles and responsibilities will be clearly defined with prior training. GWYL Y GRO will leverage local volunteers to staff the event </a:t>
            </a:r>
            <a:r>
              <a:rPr lang="en-GB" sz="1200" i="1" dirty="0">
                <a:solidFill>
                  <a:schemeClr val="bg1"/>
                </a:solidFill>
                <a:latin typeface="Times New Roman" panose="02020603050405020304" pitchFamily="18" charset="0"/>
                <a:cs typeface="Times New Roman" panose="02020603050405020304" pitchFamily="18" charset="0"/>
              </a:rPr>
              <a:t>(</a:t>
            </a:r>
            <a:r>
              <a:rPr kumimoji="0" lang="en-US" altLang="en-US" sz="1200" b="0" i="1"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McNicholls</a:t>
            </a:r>
            <a:r>
              <a:rPr kumimoji="0" lang="en-US" altLang="en-US" sz="120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Vale, J., 2024)</a:t>
            </a:r>
            <a:r>
              <a:rPr lang="en-GB" sz="1200" dirty="0">
                <a:solidFill>
                  <a:schemeClr val="bg1"/>
                </a:solidFill>
                <a:latin typeface="Times New Roman" panose="02020603050405020304" pitchFamily="18" charset="0"/>
                <a:cs typeface="Times New Roman" panose="02020603050405020304" pitchFamily="18" charset="0"/>
              </a:rPr>
              <a:t>. </a:t>
            </a:r>
          </a:p>
        </p:txBody>
      </p:sp>
      <p:pic>
        <p:nvPicPr>
          <p:cNvPr id="10244" name="Picture 4" descr="Volunteering in Wales | National Trust">
            <a:extLst>
              <a:ext uri="{FF2B5EF4-FFF2-40B4-BE49-F238E27FC236}">
                <a16:creationId xmlns:a16="http://schemas.microsoft.com/office/drawing/2014/main" id="{2F4ACD41-3382-9689-EF56-28978C1CEF0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4966" y="3988674"/>
            <a:ext cx="4124325" cy="249299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EA1CF2A-BD58-F6E8-210B-74DD55203C3F}"/>
              </a:ext>
            </a:extLst>
          </p:cNvPr>
          <p:cNvSpPr txBox="1"/>
          <p:nvPr/>
        </p:nvSpPr>
        <p:spPr>
          <a:xfrm>
            <a:off x="4448788" y="4020629"/>
            <a:ext cx="4260133" cy="2677656"/>
          </a:xfrm>
          <a:prstGeom prst="rect">
            <a:avLst/>
          </a:prstGeom>
          <a:noFill/>
        </p:spPr>
        <p:txBody>
          <a:bodyPr wrap="square">
            <a:spAutoFit/>
          </a:bodyPr>
          <a:lstStyle/>
          <a:p>
            <a:pPr marL="0" indent="0">
              <a:buNone/>
            </a:pPr>
            <a:r>
              <a:rPr lang="en-GB" sz="1200" b="1" dirty="0">
                <a:solidFill>
                  <a:schemeClr val="bg1"/>
                </a:solidFill>
                <a:latin typeface="Times New Roman" panose="02020603050405020304" pitchFamily="18" charset="0"/>
                <a:cs typeface="Times New Roman" panose="02020603050405020304" pitchFamily="18" charset="0"/>
              </a:rPr>
              <a:t>Program and Scheduling</a:t>
            </a:r>
          </a:p>
          <a:p>
            <a:pPr marL="0" indent="0">
              <a:buNone/>
            </a:pPr>
            <a:endParaRPr lang="en-GB" sz="1200" b="1" dirty="0">
              <a:solidFill>
                <a:schemeClr val="bg1"/>
              </a:solidFill>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r>
              <a:rPr lang="en-GB" sz="1200" dirty="0">
                <a:solidFill>
                  <a:schemeClr val="bg1"/>
                </a:solidFill>
                <a:latin typeface="Times New Roman" panose="02020603050405020304" pitchFamily="18" charset="0"/>
                <a:cs typeface="Times New Roman" panose="02020603050405020304" pitchFamily="18" charset="0"/>
              </a:rPr>
              <a:t>The festival will likely run for around 6-8 hours, and activities will involve an opening with a local school choir, afternoon craft workshops, folk bank in the evening and Welsh food </a:t>
            </a:r>
            <a:r>
              <a:rPr lang="en-GB" sz="1200" i="1" dirty="0">
                <a:solidFill>
                  <a:schemeClr val="bg1"/>
                </a:solidFill>
              </a:rPr>
              <a:t>(</a:t>
            </a:r>
            <a:r>
              <a:rPr kumimoji="0" lang="en-US" altLang="en-US" sz="1200" i="1"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Bloomerang</a:t>
            </a:r>
            <a:r>
              <a:rPr lang="en-US" altLang="en-US" sz="1200" i="1" dirty="0">
                <a:solidFill>
                  <a:schemeClr val="bg1"/>
                </a:solidFill>
                <a:latin typeface="Times New Roman" panose="02020603050405020304" pitchFamily="18" charset="0"/>
                <a:cs typeface="Times New Roman" panose="02020603050405020304" pitchFamily="18" charset="0"/>
              </a:rPr>
              <a:t>, </a:t>
            </a:r>
            <a:r>
              <a:rPr kumimoji="0" lang="en-US" altLang="en-US" sz="120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2025)</a:t>
            </a:r>
            <a:r>
              <a:rPr lang="en-GB" sz="1200" dirty="0">
                <a:solidFill>
                  <a:schemeClr val="bg1"/>
                </a:solidFill>
                <a:latin typeface="Times New Roman" panose="02020603050405020304" pitchFamily="18" charset="0"/>
                <a:cs typeface="Times New Roman" panose="02020603050405020304" pitchFamily="18" charset="0"/>
              </a:rPr>
              <a:t>.</a:t>
            </a:r>
          </a:p>
          <a:p>
            <a:endParaRPr lang="en-GB" sz="1200" dirty="0">
              <a:solidFill>
                <a:schemeClr val="bg1"/>
              </a:solidFill>
              <a:latin typeface="Times New Roman" panose="02020603050405020304" pitchFamily="18" charset="0"/>
              <a:cs typeface="Times New Roman" panose="02020603050405020304" pitchFamily="18" charset="0"/>
            </a:endParaRPr>
          </a:p>
          <a:p>
            <a:pPr marL="0" indent="0">
              <a:buNone/>
            </a:pPr>
            <a:r>
              <a:rPr lang="en-GB" sz="1200" b="1" dirty="0">
                <a:solidFill>
                  <a:schemeClr val="bg1"/>
                </a:solidFill>
                <a:latin typeface="Times New Roman" panose="02020603050405020304" pitchFamily="18" charset="0"/>
                <a:cs typeface="Times New Roman" panose="02020603050405020304" pitchFamily="18" charset="0"/>
              </a:rPr>
              <a:t>Facilities and safety measures</a:t>
            </a:r>
          </a:p>
          <a:p>
            <a:pPr marL="0" indent="0">
              <a:buNone/>
            </a:pPr>
            <a:endParaRPr lang="en-GB" sz="1200" b="1" dirty="0">
              <a:solidFill>
                <a:schemeClr val="bg1"/>
              </a:solidFill>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r>
              <a:rPr lang="en-GB" sz="1200" dirty="0">
                <a:solidFill>
                  <a:schemeClr val="bg1"/>
                </a:solidFill>
                <a:latin typeface="Times New Roman" panose="02020603050405020304" pitchFamily="18" charset="0"/>
                <a:cs typeface="Times New Roman" panose="02020603050405020304" pitchFamily="18" charset="0"/>
              </a:rPr>
              <a:t>There will be a designated clear route for emergency vehicles to reach the site. On side medical will handle minor issues. The security will ensure that there is crowd control, and the venue capacity will be managed appropriately to ensure the event runs smoothly and it’s a safe experience </a:t>
            </a:r>
            <a:r>
              <a:rPr lang="en-GB" sz="1200" i="1" dirty="0">
                <a:solidFill>
                  <a:schemeClr val="bg1"/>
                </a:solidFill>
                <a:latin typeface="Times New Roman" panose="02020603050405020304" pitchFamily="18" charset="0"/>
                <a:cs typeface="Times New Roman" panose="02020603050405020304" pitchFamily="18" charset="0"/>
              </a:rPr>
              <a:t>(</a:t>
            </a:r>
            <a:r>
              <a:rPr kumimoji="0" lang="en-US" altLang="en-US" sz="120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Ayub, A., 2023)</a:t>
            </a:r>
            <a:r>
              <a:rPr lang="en-GB" sz="1200" i="1" dirty="0">
                <a:solidFill>
                  <a:schemeClr val="bg1"/>
                </a:solidFill>
                <a:latin typeface="Times New Roman" panose="02020603050405020304" pitchFamily="18" charset="0"/>
                <a:cs typeface="Times New Roman" panose="02020603050405020304" pitchFamily="18" charset="0"/>
              </a:rPr>
              <a:t>.</a:t>
            </a:r>
            <a:endParaRPr lang="en-GB" sz="1200"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811270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Bala Lake in Wales">
            <a:extLst>
              <a:ext uri="{FF2B5EF4-FFF2-40B4-BE49-F238E27FC236}">
                <a16:creationId xmlns:a16="http://schemas.microsoft.com/office/drawing/2014/main" id="{C784C78D-2476-3DB3-E968-AD652E43C177}"/>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415BBED-27D4-AE7B-AA09-72931729A507}"/>
              </a:ext>
            </a:extLst>
          </p:cNvPr>
          <p:cNvSpPr>
            <a:spLocks noGrp="1"/>
          </p:cNvSpPr>
          <p:nvPr>
            <p:ph type="title"/>
          </p:nvPr>
        </p:nvSpPr>
        <p:spPr>
          <a:xfrm>
            <a:off x="7374" y="-163769"/>
            <a:ext cx="7886700" cy="1325563"/>
          </a:xfrm>
        </p:spPr>
        <p:txBody>
          <a:bodyPr/>
          <a:lstStyle/>
          <a:p>
            <a:r>
              <a:rPr lang="en-GB" dirty="0">
                <a:solidFill>
                  <a:schemeClr val="bg1"/>
                </a:solidFill>
                <a:latin typeface="Times New Roman" panose="02020603050405020304" pitchFamily="18" charset="0"/>
                <a:cs typeface="Times New Roman" panose="02020603050405020304" pitchFamily="18" charset="0"/>
              </a:rPr>
              <a:t>Financial Factors</a:t>
            </a:r>
          </a:p>
        </p:txBody>
      </p:sp>
      <p:sp>
        <p:nvSpPr>
          <p:cNvPr id="3" name="Content Placeholder 2">
            <a:extLst>
              <a:ext uri="{FF2B5EF4-FFF2-40B4-BE49-F238E27FC236}">
                <a16:creationId xmlns:a16="http://schemas.microsoft.com/office/drawing/2014/main" id="{704D7646-58C4-D145-FC95-D2041936029C}"/>
              </a:ext>
            </a:extLst>
          </p:cNvPr>
          <p:cNvSpPr>
            <a:spLocks noGrp="1"/>
          </p:cNvSpPr>
          <p:nvPr>
            <p:ph idx="1"/>
          </p:nvPr>
        </p:nvSpPr>
        <p:spPr>
          <a:xfrm>
            <a:off x="74800" y="3550962"/>
            <a:ext cx="9034786" cy="3078438"/>
          </a:xfrm>
        </p:spPr>
        <p:txBody>
          <a:bodyPr>
            <a:normAutofit fontScale="92500" lnSpcReduction="10000"/>
          </a:bodyPr>
          <a:lstStyle/>
          <a:p>
            <a:pPr>
              <a:spcAft>
                <a:spcPts val="900"/>
              </a:spcAft>
            </a:pPr>
            <a:r>
              <a:rPr lang="en-GB" sz="1200" b="0" i="0" dirty="0">
                <a:solidFill>
                  <a:schemeClr val="bg1"/>
                </a:solidFill>
                <a:effectLst/>
                <a:latin typeface="Times New Roman" panose="02020603050405020304" pitchFamily="18" charset="0"/>
              </a:rPr>
              <a:t>Sponsorships: We will secure local business sponsors to contribute funds and have local companies as partners. Their sponsorship not only offsets costs but also ties the event to community stakeholders</a:t>
            </a:r>
            <a:r>
              <a:rPr kumimoji="0" lang="en-US" altLang="en-US" sz="12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a:t>
            </a:r>
            <a:r>
              <a:rPr kumimoji="0" lang="en-US" altLang="en-US" sz="120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(Visit Bala, n.d.)</a:t>
            </a:r>
            <a:r>
              <a:rPr lang="en-GB" sz="1200" b="0" i="0" dirty="0">
                <a:solidFill>
                  <a:schemeClr val="bg1"/>
                </a:solidFill>
                <a:effectLst/>
                <a:latin typeface="Times New Roman" panose="02020603050405020304" pitchFamily="18" charset="0"/>
              </a:rPr>
              <a:t>. Target would be approx. £5k from sponsors across several partners.</a:t>
            </a:r>
          </a:p>
          <a:p>
            <a:pPr algn="l">
              <a:spcAft>
                <a:spcPts val="900"/>
              </a:spcAft>
            </a:pPr>
            <a:r>
              <a:rPr lang="en-GB" sz="1200" b="0" i="0" dirty="0">
                <a:solidFill>
                  <a:schemeClr val="bg1"/>
                </a:solidFill>
                <a:effectLst/>
                <a:latin typeface="Times New Roman" panose="02020603050405020304" pitchFamily="18" charset="0"/>
              </a:rPr>
              <a:t>Stall Fees: The vendors will </a:t>
            </a:r>
            <a:r>
              <a:rPr lang="en-GB" sz="1200" dirty="0">
                <a:solidFill>
                  <a:schemeClr val="bg1"/>
                </a:solidFill>
                <a:latin typeface="Times New Roman" panose="02020603050405020304" pitchFamily="18" charset="0"/>
              </a:rPr>
              <a:t>be charged </a:t>
            </a:r>
            <a:r>
              <a:rPr lang="en-GB" sz="1200" b="0" i="0" dirty="0">
                <a:solidFill>
                  <a:schemeClr val="bg1"/>
                </a:solidFill>
                <a:effectLst/>
                <a:latin typeface="Times New Roman" panose="02020603050405020304" pitchFamily="18" charset="0"/>
              </a:rPr>
              <a:t>a modest fee to trade at the festival, for example £50 per stall for food/craft vendors. Thus, 20 stalls can generate £1,000. </a:t>
            </a:r>
          </a:p>
          <a:p>
            <a:pPr algn="l">
              <a:spcAft>
                <a:spcPts val="900"/>
              </a:spcAft>
            </a:pPr>
            <a:r>
              <a:rPr lang="en-GB" sz="1200" b="0" i="0" dirty="0">
                <a:solidFill>
                  <a:schemeClr val="bg1"/>
                </a:solidFill>
                <a:effectLst/>
                <a:latin typeface="Times New Roman" panose="02020603050405020304" pitchFamily="18" charset="0"/>
              </a:rPr>
              <a:t>Ticketing/Donations: The event will be low-cost or free to attend to encourage turnout. Rather than a mandatory ticket price, we plan for a suggested donation of £2/person. If 800 attendees contribute, that yields £1,600. This approach aligns with community festivals ethos and lowers barriers to attendance while still raising some revenue.</a:t>
            </a:r>
          </a:p>
          <a:p>
            <a:pPr algn="l">
              <a:spcAft>
                <a:spcPts val="900"/>
              </a:spcAft>
            </a:pPr>
            <a:r>
              <a:rPr lang="en-GB" sz="1200" b="0" i="0" dirty="0">
                <a:solidFill>
                  <a:schemeClr val="bg1"/>
                </a:solidFill>
                <a:effectLst/>
                <a:latin typeface="Times New Roman" panose="02020603050405020304" pitchFamily="18" charset="0"/>
              </a:rPr>
              <a:t>Merchandise &amp; Other: We will sell event merchandise and run small fundraisers such as raffles.. These are not primary income sources but can add a few hundred pounds and promote festival branding.</a:t>
            </a:r>
            <a:br>
              <a:rPr lang="en-GB" sz="1200" b="0" i="0" dirty="0">
                <a:solidFill>
                  <a:schemeClr val="bg1"/>
                </a:solidFill>
                <a:effectLst/>
                <a:latin typeface="Times New Roman" panose="02020603050405020304" pitchFamily="18" charset="0"/>
              </a:rPr>
            </a:br>
            <a:endParaRPr lang="en-GB" sz="1200" b="0" i="0" dirty="0">
              <a:solidFill>
                <a:schemeClr val="bg1"/>
              </a:solidFill>
              <a:effectLst/>
              <a:latin typeface="Times New Roman" panose="02020603050405020304" pitchFamily="18" charset="0"/>
            </a:endParaRPr>
          </a:p>
          <a:p>
            <a:pPr marL="0" indent="0" algn="l">
              <a:spcAft>
                <a:spcPts val="900"/>
              </a:spcAft>
              <a:buNone/>
            </a:pPr>
            <a:r>
              <a:rPr lang="en-GB" sz="1200" b="1" i="0" dirty="0">
                <a:solidFill>
                  <a:schemeClr val="bg1"/>
                </a:solidFill>
                <a:effectLst/>
                <a:latin typeface="Times New Roman" panose="02020603050405020304" pitchFamily="18" charset="0"/>
              </a:rPr>
              <a:t>Financial Management: </a:t>
            </a:r>
          </a:p>
          <a:p>
            <a:pPr algn="l">
              <a:spcAft>
                <a:spcPts val="900"/>
              </a:spcAft>
            </a:pPr>
            <a:r>
              <a:rPr lang="en-GB" sz="1200" b="0" i="0" dirty="0">
                <a:solidFill>
                  <a:schemeClr val="bg1"/>
                </a:solidFill>
                <a:effectLst/>
                <a:latin typeface="Times New Roman" panose="02020603050405020304" pitchFamily="18" charset="0"/>
              </a:rPr>
              <a:t>A detailed predicted income vs. expenditure sheet will be prepared as part of the feasibility plan. Regular budget monitoring is in place leading up to the event and break-even is anticipated at modest attendance given the mixed funding. Any surplus would be reinvested into future events or local community causes. Overall, the financial plan is designed to be realistic and prudent, ensuring </a:t>
            </a:r>
            <a:r>
              <a:rPr lang="en-GB" sz="1200" b="0" i="0" dirty="0" err="1">
                <a:solidFill>
                  <a:schemeClr val="bg1"/>
                </a:solidFill>
                <a:effectLst/>
                <a:latin typeface="Times New Roman" panose="02020603050405020304" pitchFamily="18" charset="0"/>
              </a:rPr>
              <a:t>Gŵyl</a:t>
            </a:r>
            <a:r>
              <a:rPr lang="en-GB" sz="1200" b="0" i="0" dirty="0">
                <a:solidFill>
                  <a:schemeClr val="bg1"/>
                </a:solidFill>
                <a:effectLst/>
                <a:latin typeface="Times New Roman" panose="02020603050405020304" pitchFamily="18" charset="0"/>
              </a:rPr>
              <a:t> y </a:t>
            </a:r>
            <a:r>
              <a:rPr lang="en-GB" sz="1200" b="0" i="0" dirty="0" err="1">
                <a:solidFill>
                  <a:schemeClr val="bg1"/>
                </a:solidFill>
                <a:effectLst/>
                <a:latin typeface="Times New Roman" panose="02020603050405020304" pitchFamily="18" charset="0"/>
              </a:rPr>
              <a:t>Fro</a:t>
            </a:r>
            <a:r>
              <a:rPr lang="en-GB" sz="1200" b="0" i="0" dirty="0">
                <a:solidFill>
                  <a:schemeClr val="bg1"/>
                </a:solidFill>
                <a:effectLst/>
                <a:latin typeface="Times New Roman" panose="02020603050405020304" pitchFamily="18" charset="0"/>
              </a:rPr>
              <a:t> is feasible and sustainable in its first year.</a:t>
            </a:r>
            <a:endParaRPr lang="en-GB" sz="1200" dirty="0">
              <a:solidFill>
                <a:schemeClr val="bg1"/>
              </a:solidFill>
            </a:endParaRPr>
          </a:p>
        </p:txBody>
      </p:sp>
      <p:pic>
        <p:nvPicPr>
          <p:cNvPr id="6" name="Picture 5" descr="A colorful pie chart with text&#10;&#10;AI-generated content may be incorrect.">
            <a:extLst>
              <a:ext uri="{FF2B5EF4-FFF2-40B4-BE49-F238E27FC236}">
                <a16:creationId xmlns:a16="http://schemas.microsoft.com/office/drawing/2014/main" id="{98CDB348-358C-376A-F9FF-3EDEE2EB104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740014" y="1202688"/>
            <a:ext cx="3237461" cy="230738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TextBox 7">
            <a:extLst>
              <a:ext uri="{FF2B5EF4-FFF2-40B4-BE49-F238E27FC236}">
                <a16:creationId xmlns:a16="http://schemas.microsoft.com/office/drawing/2014/main" id="{9F555D4E-CD55-0996-182F-DC32C2E97B1A}"/>
              </a:ext>
            </a:extLst>
          </p:cNvPr>
          <p:cNvSpPr txBox="1"/>
          <p:nvPr/>
        </p:nvSpPr>
        <p:spPr>
          <a:xfrm>
            <a:off x="74800" y="1107835"/>
            <a:ext cx="5665214" cy="2469907"/>
          </a:xfrm>
          <a:prstGeom prst="rect">
            <a:avLst/>
          </a:prstGeom>
          <a:noFill/>
        </p:spPr>
        <p:txBody>
          <a:bodyPr wrap="square">
            <a:spAutoFit/>
          </a:bodyPr>
          <a:lstStyle/>
          <a:p>
            <a:pPr algn="l">
              <a:spcAft>
                <a:spcPts val="900"/>
              </a:spcAft>
            </a:pPr>
            <a:r>
              <a:rPr lang="en-GB" sz="1100" b="1" i="0" dirty="0">
                <a:solidFill>
                  <a:schemeClr val="bg1"/>
                </a:solidFill>
                <a:effectLst/>
                <a:latin typeface="Times New Roman" panose="02020603050405020304" pitchFamily="18" charset="0"/>
              </a:rPr>
              <a:t>Budget Overview: </a:t>
            </a:r>
          </a:p>
          <a:p>
            <a:pPr marL="171450" indent="-171450" algn="l">
              <a:spcAft>
                <a:spcPts val="900"/>
              </a:spcAft>
              <a:buFont typeface="Arial" panose="020B0604020202020204" pitchFamily="34" charset="0"/>
              <a:buChar char="•"/>
            </a:pPr>
            <a:r>
              <a:rPr lang="en-GB" sz="1100" b="0" i="0" dirty="0">
                <a:solidFill>
                  <a:schemeClr val="bg1"/>
                </a:solidFill>
                <a:effectLst/>
                <a:latin typeface="Times New Roman" panose="02020603050405020304" pitchFamily="18" charset="0"/>
              </a:rPr>
              <a:t>Estimated total cost is £18,000 for the inaugural event. The major expense categories include </a:t>
            </a:r>
            <a:r>
              <a:rPr lang="en-GB" sz="1100" dirty="0">
                <a:solidFill>
                  <a:schemeClr val="bg1"/>
                </a:solidFill>
                <a:latin typeface="Times New Roman" panose="02020603050405020304" pitchFamily="18" charset="0"/>
              </a:rPr>
              <a:t>v</a:t>
            </a:r>
            <a:r>
              <a:rPr lang="en-GB" sz="1100" b="0" i="0" dirty="0">
                <a:solidFill>
                  <a:schemeClr val="bg1"/>
                </a:solidFill>
                <a:effectLst/>
                <a:latin typeface="Times New Roman" panose="02020603050405020304" pitchFamily="18" charset="0"/>
              </a:rPr>
              <a:t>enue approx. 3,000. equipment rental approx. 5,000</a:t>
            </a:r>
            <a:r>
              <a:rPr lang="en-GB" sz="1100" dirty="0">
                <a:solidFill>
                  <a:schemeClr val="bg1"/>
                </a:solidFill>
                <a:latin typeface="Times New Roman" panose="02020603050405020304" pitchFamily="18" charset="0"/>
              </a:rPr>
              <a:t>,</a:t>
            </a:r>
            <a:r>
              <a:rPr lang="en-GB" sz="1100" b="0" i="0" dirty="0">
                <a:solidFill>
                  <a:schemeClr val="bg1"/>
                </a:solidFill>
                <a:effectLst/>
                <a:latin typeface="Times New Roman" panose="02020603050405020304" pitchFamily="18" charset="0"/>
              </a:rPr>
              <a:t> marketing </a:t>
            </a:r>
            <a:r>
              <a:rPr lang="en-GB" sz="1100" dirty="0">
                <a:solidFill>
                  <a:schemeClr val="bg1"/>
                </a:solidFill>
                <a:latin typeface="Times New Roman" panose="02020603050405020304" pitchFamily="18" charset="0"/>
              </a:rPr>
              <a:t>approx. </a:t>
            </a:r>
            <a:r>
              <a:rPr lang="en-GB" sz="1100" b="0" i="0" dirty="0">
                <a:solidFill>
                  <a:schemeClr val="bg1"/>
                </a:solidFill>
                <a:effectLst/>
                <a:latin typeface="Times New Roman" panose="02020603050405020304" pitchFamily="18" charset="0"/>
              </a:rPr>
              <a:t>£1,500, entertainment approx. 2,000, operations approx. 4,000 and miscellaneous/</a:t>
            </a:r>
            <a:r>
              <a:rPr lang="en-GB" sz="1100" dirty="0">
                <a:solidFill>
                  <a:schemeClr val="bg1"/>
                </a:solidFill>
                <a:latin typeface="Times New Roman" panose="02020603050405020304" pitchFamily="18" charset="0"/>
              </a:rPr>
              <a:t>c</a:t>
            </a:r>
            <a:r>
              <a:rPr lang="en-GB" sz="1100" b="0" i="0" dirty="0">
                <a:solidFill>
                  <a:schemeClr val="bg1"/>
                </a:solidFill>
                <a:effectLst/>
                <a:latin typeface="Times New Roman" panose="02020603050405020304" pitchFamily="18" charset="0"/>
              </a:rPr>
              <a:t>ontingency approx. £2,500. This allocation aligns with typical event budget breakdowns (e.g., 20% venue, 15% entertainment, 7% marketing, and 25% contingency recommended) </a:t>
            </a:r>
            <a:r>
              <a:rPr lang="en-GB" sz="1100" b="0" i="1" dirty="0">
                <a:solidFill>
                  <a:schemeClr val="bg1"/>
                </a:solidFill>
                <a:effectLst/>
                <a:latin typeface="Times New Roman" panose="02020603050405020304" pitchFamily="18" charset="0"/>
              </a:rPr>
              <a:t>(</a:t>
            </a:r>
            <a:r>
              <a:rPr kumimoji="0" lang="en-US" altLang="en-US" sz="1100" b="0" i="1"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Qwick</a:t>
            </a:r>
            <a:r>
              <a:rPr lang="en-US" altLang="en-US" sz="1100" i="1" dirty="0">
                <a:solidFill>
                  <a:schemeClr val="bg1"/>
                </a:solidFill>
                <a:latin typeface="Times New Roman" panose="02020603050405020304" pitchFamily="18" charset="0"/>
                <a:cs typeface="Times New Roman" panose="02020603050405020304" pitchFamily="18" charset="0"/>
              </a:rPr>
              <a:t>, </a:t>
            </a:r>
            <a:r>
              <a:rPr kumimoji="0" lang="en-US" altLang="en-US" sz="110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2023)</a:t>
            </a:r>
            <a:r>
              <a:rPr lang="en-GB" sz="1100" b="0" i="0" dirty="0">
                <a:solidFill>
                  <a:schemeClr val="bg1"/>
                </a:solidFill>
                <a:effectLst/>
                <a:latin typeface="Times New Roman" panose="02020603050405020304" pitchFamily="18" charset="0"/>
              </a:rPr>
              <a:t>. A contingency fund of 10–15% of budget is set aside to cover unexpected costs or overruns. The goal is to keep expenditures lean without compromising safety or quality, given this is a first-time event.</a:t>
            </a:r>
          </a:p>
          <a:p>
            <a:pPr algn="l">
              <a:spcAft>
                <a:spcPts val="900"/>
              </a:spcAft>
            </a:pPr>
            <a:r>
              <a:rPr lang="en-GB" sz="1100" b="1" i="0" dirty="0">
                <a:solidFill>
                  <a:schemeClr val="bg1"/>
                </a:solidFill>
                <a:effectLst/>
                <a:latin typeface="Times New Roman" panose="02020603050405020304" pitchFamily="18" charset="0"/>
              </a:rPr>
              <a:t>Revenue &amp; Funding: </a:t>
            </a:r>
          </a:p>
          <a:p>
            <a:pPr marL="171450" indent="-171450" algn="l">
              <a:spcAft>
                <a:spcPts val="900"/>
              </a:spcAft>
              <a:buFont typeface="Arial" panose="020B0604020202020204" pitchFamily="34" charset="0"/>
              <a:buChar char="•"/>
            </a:pPr>
            <a:r>
              <a:rPr lang="en-GB" sz="1100" b="0" i="0" dirty="0">
                <a:solidFill>
                  <a:schemeClr val="bg1"/>
                </a:solidFill>
                <a:effectLst/>
                <a:latin typeface="Times New Roman" panose="02020603050405020304" pitchFamily="18" charset="0"/>
              </a:rPr>
              <a:t>Grants: For example, the Welsh Government’s Event Wales program supports events that promote </a:t>
            </a:r>
            <a:r>
              <a:rPr lang="en-GB" sz="1100" b="0" i="0" dirty="0" err="1">
                <a:solidFill>
                  <a:schemeClr val="bg1"/>
                </a:solidFill>
                <a:effectLst/>
                <a:latin typeface="Times New Roman" panose="02020603050405020304" pitchFamily="18" charset="0"/>
              </a:rPr>
              <a:t>Wales’</a:t>
            </a:r>
            <a:r>
              <a:rPr lang="en-GB" sz="1100" b="0" i="0" dirty="0">
                <a:solidFill>
                  <a:schemeClr val="bg1"/>
                </a:solidFill>
                <a:effectLst/>
                <a:latin typeface="Times New Roman" panose="02020603050405020304" pitchFamily="18" charset="0"/>
              </a:rPr>
              <a:t> profile </a:t>
            </a:r>
            <a:r>
              <a:rPr lang="en-GB" sz="1100" b="0" i="1" dirty="0">
                <a:solidFill>
                  <a:schemeClr val="bg1"/>
                </a:solidFill>
                <a:effectLst/>
                <a:latin typeface="Times New Roman" panose="02020603050405020304" pitchFamily="18" charset="0"/>
              </a:rPr>
              <a:t>(</a:t>
            </a:r>
            <a:r>
              <a:rPr kumimoji="0" lang="en-US" altLang="en-US" sz="110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Visit Wales, 2023)</a:t>
            </a:r>
            <a:r>
              <a:rPr lang="en-GB" sz="1100" b="0" i="0" dirty="0">
                <a:solidFill>
                  <a:schemeClr val="bg1"/>
                </a:solidFill>
                <a:effectLst/>
                <a:latin typeface="Times New Roman" panose="02020603050405020304" pitchFamily="18" charset="0"/>
              </a:rPr>
              <a:t>. A grant of £5-10k would provide foundational funding.</a:t>
            </a:r>
          </a:p>
        </p:txBody>
      </p:sp>
    </p:spTree>
    <p:extLst>
      <p:ext uri="{BB962C8B-B14F-4D97-AF65-F5344CB8AC3E}">
        <p14:creationId xmlns:p14="http://schemas.microsoft.com/office/powerpoint/2010/main" val="38300213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Bala Lake in Wales">
            <a:extLst>
              <a:ext uri="{FF2B5EF4-FFF2-40B4-BE49-F238E27FC236}">
                <a16:creationId xmlns:a16="http://schemas.microsoft.com/office/drawing/2014/main" id="{473B0336-E180-A0E8-093E-B2543D2272CA}"/>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7DC725E-A502-D539-1B39-534E382356DB}"/>
              </a:ext>
            </a:extLst>
          </p:cNvPr>
          <p:cNvSpPr>
            <a:spLocks noGrp="1"/>
          </p:cNvSpPr>
          <p:nvPr>
            <p:ph type="title"/>
          </p:nvPr>
        </p:nvSpPr>
        <p:spPr>
          <a:xfrm>
            <a:off x="0" y="-117737"/>
            <a:ext cx="7886700" cy="1325563"/>
          </a:xfrm>
        </p:spPr>
        <p:txBody>
          <a:bodyPr/>
          <a:lstStyle/>
          <a:p>
            <a:r>
              <a:rPr lang="en-GB" b="1" i="0" dirty="0">
                <a:solidFill>
                  <a:schemeClr val="bg1"/>
                </a:solidFill>
                <a:effectLst/>
                <a:latin typeface="Times New Roman" panose="02020603050405020304" pitchFamily="18" charset="0"/>
                <a:cs typeface="Times New Roman" panose="02020603050405020304" pitchFamily="18" charset="0"/>
              </a:rPr>
              <a:t>Sustainability &amp; Accessibility</a:t>
            </a:r>
            <a:endParaRPr lang="en-GB"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9E9B923-0007-AE6F-1F5B-89DC0E1D0BD7}"/>
              </a:ext>
            </a:extLst>
          </p:cNvPr>
          <p:cNvSpPr>
            <a:spLocks noGrp="1"/>
          </p:cNvSpPr>
          <p:nvPr>
            <p:ph idx="1"/>
          </p:nvPr>
        </p:nvSpPr>
        <p:spPr>
          <a:xfrm>
            <a:off x="2458" y="1002771"/>
            <a:ext cx="9067800" cy="3626549"/>
          </a:xfrm>
        </p:spPr>
        <p:txBody>
          <a:bodyPr>
            <a:normAutofit fontScale="92500" lnSpcReduction="10000"/>
          </a:bodyPr>
          <a:lstStyle/>
          <a:p>
            <a:pPr marL="0" indent="0" algn="l">
              <a:spcAft>
                <a:spcPts val="900"/>
              </a:spcAft>
              <a:buNone/>
            </a:pPr>
            <a:r>
              <a:rPr lang="en-GB" sz="1400" b="1" i="0" dirty="0">
                <a:solidFill>
                  <a:schemeClr val="bg1"/>
                </a:solidFill>
                <a:effectLst/>
                <a:latin typeface="Times New Roman" panose="02020603050405020304" pitchFamily="18" charset="0"/>
              </a:rPr>
              <a:t>Environmental Sustainability: </a:t>
            </a:r>
          </a:p>
          <a:p>
            <a:pPr>
              <a:spcAft>
                <a:spcPts val="900"/>
              </a:spcAft>
            </a:pPr>
            <a:r>
              <a:rPr lang="en-GB" sz="1400" b="0" i="0" dirty="0" err="1">
                <a:solidFill>
                  <a:schemeClr val="bg1"/>
                </a:solidFill>
                <a:effectLst/>
                <a:latin typeface="Times New Roman" panose="02020603050405020304" pitchFamily="18" charset="0"/>
              </a:rPr>
              <a:t>Gŵyl</a:t>
            </a:r>
            <a:r>
              <a:rPr lang="en-GB" sz="1400" b="0" i="0" dirty="0">
                <a:solidFill>
                  <a:schemeClr val="bg1"/>
                </a:solidFill>
                <a:effectLst/>
                <a:latin typeface="Times New Roman" panose="02020603050405020304" pitchFamily="18" charset="0"/>
              </a:rPr>
              <a:t> y </a:t>
            </a:r>
            <a:r>
              <a:rPr lang="en-GB" sz="1400" b="0" i="0" dirty="0" err="1">
                <a:solidFill>
                  <a:schemeClr val="bg1"/>
                </a:solidFill>
                <a:effectLst/>
                <a:latin typeface="Times New Roman" panose="02020603050405020304" pitchFamily="18" charset="0"/>
              </a:rPr>
              <a:t>Fro</a:t>
            </a:r>
            <a:r>
              <a:rPr lang="en-GB" sz="1400" b="0" i="0" dirty="0">
                <a:solidFill>
                  <a:schemeClr val="bg1"/>
                </a:solidFill>
                <a:effectLst/>
                <a:latin typeface="Times New Roman" panose="02020603050405020304" pitchFamily="18" charset="0"/>
              </a:rPr>
              <a:t> is planned as a green event in line with Wales's sustainability goals. Attendees will be encouraged to bring reusable water bottles and free water refill stations will be available. The material used will be sustainable and recyclable and a cleanup crew will ensure the site is left clean, with minimal litter </a:t>
            </a:r>
            <a:r>
              <a:rPr lang="en-GB" sz="1400" b="0" i="1" dirty="0">
                <a:solidFill>
                  <a:schemeClr val="bg1"/>
                </a:solidFill>
                <a:effectLst/>
                <a:latin typeface="Times New Roman" panose="02020603050405020304" pitchFamily="18" charset="0"/>
              </a:rPr>
              <a:t>(</a:t>
            </a:r>
            <a:r>
              <a:rPr kumimoji="0" lang="en-US" altLang="en-US" sz="140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Business Wales, n.d.)</a:t>
            </a:r>
            <a:r>
              <a:rPr lang="en-GB" sz="1400" b="0" i="1" dirty="0">
                <a:solidFill>
                  <a:schemeClr val="bg1"/>
                </a:solidFill>
                <a:effectLst/>
                <a:latin typeface="Times New Roman" panose="02020603050405020304" pitchFamily="18" charset="0"/>
              </a:rPr>
              <a:t>. </a:t>
            </a:r>
          </a:p>
          <a:p>
            <a:pPr marL="0" indent="0" algn="l">
              <a:spcAft>
                <a:spcPts val="900"/>
              </a:spcAft>
              <a:buNone/>
            </a:pPr>
            <a:r>
              <a:rPr lang="en-GB" sz="1400" b="1" i="0" dirty="0">
                <a:solidFill>
                  <a:schemeClr val="bg1"/>
                </a:solidFill>
                <a:effectLst/>
                <a:latin typeface="Times New Roman" panose="02020603050405020304" pitchFamily="18" charset="0"/>
              </a:rPr>
              <a:t>Energy </a:t>
            </a:r>
            <a:r>
              <a:rPr lang="en-GB" sz="1400" b="1" dirty="0">
                <a:solidFill>
                  <a:schemeClr val="bg1"/>
                </a:solidFill>
                <a:latin typeface="Times New Roman" panose="02020603050405020304" pitchFamily="18" charset="0"/>
              </a:rPr>
              <a:t>and</a:t>
            </a:r>
            <a:r>
              <a:rPr lang="en-GB" sz="1400" b="1" i="0" dirty="0">
                <a:solidFill>
                  <a:schemeClr val="bg1"/>
                </a:solidFill>
                <a:effectLst/>
                <a:latin typeface="Times New Roman" panose="02020603050405020304" pitchFamily="18" charset="0"/>
              </a:rPr>
              <a:t> Emissions: </a:t>
            </a:r>
          </a:p>
          <a:p>
            <a:pPr>
              <a:spcAft>
                <a:spcPts val="900"/>
              </a:spcAft>
            </a:pPr>
            <a:r>
              <a:rPr lang="en-GB" sz="1400" b="0" i="0" dirty="0">
                <a:solidFill>
                  <a:schemeClr val="bg1"/>
                </a:solidFill>
                <a:effectLst/>
                <a:latin typeface="Times New Roman" panose="02020603050405020304" pitchFamily="18" charset="0"/>
              </a:rPr>
              <a:t>The festival will use energy-efficient LED lighting and sound equipment to cut power usage and generators will run on biofuel or low-</a:t>
            </a:r>
            <a:r>
              <a:rPr lang="en-GB" sz="1400" b="0" i="0" dirty="0" err="1">
                <a:solidFill>
                  <a:schemeClr val="bg1"/>
                </a:solidFill>
                <a:effectLst/>
                <a:latin typeface="Times New Roman" panose="02020603050405020304" pitchFamily="18" charset="0"/>
              </a:rPr>
              <a:t>sulfur</a:t>
            </a:r>
            <a:r>
              <a:rPr lang="en-GB" sz="1400" b="0" i="0" dirty="0">
                <a:solidFill>
                  <a:schemeClr val="bg1"/>
                </a:solidFill>
                <a:effectLst/>
                <a:latin typeface="Times New Roman" panose="02020603050405020304" pitchFamily="18" charset="0"/>
              </a:rPr>
              <a:t> diesel to reduce emissions. A shuttle bus from nearest railway station will be arranged. The event’s carbon footprint will be modest given its scale, but we aim to measure and offset where feasible </a:t>
            </a:r>
            <a:r>
              <a:rPr lang="en-GB" sz="1400" b="0" i="1" dirty="0">
                <a:solidFill>
                  <a:schemeClr val="bg1"/>
                </a:solidFill>
                <a:effectLst/>
                <a:latin typeface="Times New Roman" panose="02020603050405020304" pitchFamily="18" charset="0"/>
              </a:rPr>
              <a:t>(</a:t>
            </a:r>
            <a:r>
              <a:rPr kumimoji="0" lang="en-US" altLang="en-US" sz="140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Business Wales, n.d.)</a:t>
            </a:r>
            <a:r>
              <a:rPr lang="en-GB" sz="1400" b="0" i="0" dirty="0">
                <a:solidFill>
                  <a:schemeClr val="bg1"/>
                </a:solidFill>
                <a:effectLst/>
                <a:latin typeface="Times New Roman" panose="02020603050405020304" pitchFamily="18" charset="0"/>
              </a:rPr>
              <a:t>.</a:t>
            </a:r>
          </a:p>
          <a:p>
            <a:pPr marL="0" indent="0" algn="l">
              <a:spcAft>
                <a:spcPts val="900"/>
              </a:spcAft>
              <a:buNone/>
            </a:pPr>
            <a:r>
              <a:rPr lang="en-GB" sz="1400" b="1" i="0" dirty="0">
                <a:solidFill>
                  <a:schemeClr val="bg1"/>
                </a:solidFill>
                <a:effectLst/>
                <a:latin typeface="Times New Roman" panose="02020603050405020304" pitchFamily="18" charset="0"/>
              </a:rPr>
              <a:t>Accessibility and Inclusivity: </a:t>
            </a:r>
          </a:p>
          <a:p>
            <a:pPr>
              <a:spcAft>
                <a:spcPts val="900"/>
              </a:spcAft>
            </a:pPr>
            <a:r>
              <a:rPr lang="en-GB" sz="1400" b="0" i="0" dirty="0">
                <a:solidFill>
                  <a:schemeClr val="bg1"/>
                </a:solidFill>
                <a:effectLst/>
                <a:latin typeface="Times New Roman" panose="02020603050405020304" pitchFamily="18" charset="0"/>
              </a:rPr>
              <a:t>The event will be inclusive for all audiences. The festival ground layout will have flat, ramped access to key areas (stage viewing, food court, toilets) . An accessible viewing area near the stage will be reserved for wheelchair users or those with limited mobility. An adequate number of accessible portable toilets will be provided. We’ll ensure pathways are wide and free of obstacles for stroller and wheelchair navigation. All signage and program materials will be bilingual (Welsh and English) to cater both to Welsh speakers and international visitors. By accommodating diverse needs, we embody the Welsh spirit of “</a:t>
            </a:r>
            <a:r>
              <a:rPr lang="en-GB" sz="1400" b="0" i="0" dirty="0" err="1">
                <a:solidFill>
                  <a:schemeClr val="bg1"/>
                </a:solidFill>
                <a:effectLst/>
                <a:latin typeface="Times New Roman" panose="02020603050405020304" pitchFamily="18" charset="0"/>
              </a:rPr>
              <a:t>croeso</a:t>
            </a:r>
            <a:r>
              <a:rPr lang="en-GB" sz="1400" b="0" i="0" dirty="0">
                <a:solidFill>
                  <a:schemeClr val="bg1"/>
                </a:solidFill>
                <a:effectLst/>
                <a:latin typeface="Times New Roman" panose="02020603050405020304" pitchFamily="18" charset="0"/>
              </a:rPr>
              <a:t>” – everyone is welcome</a:t>
            </a:r>
            <a:r>
              <a:rPr lang="en-GB" sz="1400" b="0" i="1" dirty="0">
                <a:solidFill>
                  <a:schemeClr val="bg1"/>
                </a:solidFill>
                <a:effectLst/>
                <a:latin typeface="Times New Roman" panose="02020603050405020304" pitchFamily="18" charset="0"/>
              </a:rPr>
              <a:t> (</a:t>
            </a:r>
            <a:r>
              <a:rPr kumimoji="0" lang="en-US" altLang="en-US" sz="140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Business Wales, n.d.)</a:t>
            </a:r>
            <a:r>
              <a:rPr lang="en-GB" sz="1400" b="0" i="0" dirty="0">
                <a:solidFill>
                  <a:schemeClr val="bg1"/>
                </a:solidFill>
                <a:effectLst/>
                <a:latin typeface="Times New Roman" panose="02020603050405020304" pitchFamily="18" charset="0"/>
              </a:rPr>
              <a:t>.</a:t>
            </a:r>
          </a:p>
        </p:txBody>
      </p:sp>
      <p:pic>
        <p:nvPicPr>
          <p:cNvPr id="8194" name="Picture 2" descr="Welsh-first road signs may become compulsory | South Wales Argus">
            <a:extLst>
              <a:ext uri="{FF2B5EF4-FFF2-40B4-BE49-F238E27FC236}">
                <a16:creationId xmlns:a16="http://schemas.microsoft.com/office/drawing/2014/main" id="{D76C0037-28BC-13DD-F4E0-87A265CCACDB}"/>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60862" y="4629320"/>
            <a:ext cx="3273220" cy="205731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EF67A52-6724-92AA-FEFB-50D89E56E955}"/>
              </a:ext>
            </a:extLst>
          </p:cNvPr>
          <p:cNvSpPr txBox="1"/>
          <p:nvPr/>
        </p:nvSpPr>
        <p:spPr>
          <a:xfrm>
            <a:off x="3792486" y="4581586"/>
            <a:ext cx="4856213" cy="2208297"/>
          </a:xfrm>
          <a:prstGeom prst="rect">
            <a:avLst/>
          </a:prstGeom>
          <a:noFill/>
        </p:spPr>
        <p:txBody>
          <a:bodyPr wrap="square">
            <a:spAutoFit/>
          </a:bodyPr>
          <a:lstStyle/>
          <a:p>
            <a:pPr algn="l">
              <a:spcAft>
                <a:spcPts val="900"/>
              </a:spcAft>
            </a:pPr>
            <a:r>
              <a:rPr lang="en-GB" sz="1300" b="1" i="0" dirty="0">
                <a:solidFill>
                  <a:schemeClr val="bg1"/>
                </a:solidFill>
                <a:effectLst/>
                <a:latin typeface="Times New Roman" panose="02020603050405020304" pitchFamily="18" charset="0"/>
              </a:rPr>
              <a:t>Community and Legacy: </a:t>
            </a:r>
          </a:p>
          <a:p>
            <a:pPr marL="285750" indent="-285750" algn="l">
              <a:spcAft>
                <a:spcPts val="900"/>
              </a:spcAft>
              <a:buFont typeface="Arial" panose="020B0604020202020204" pitchFamily="34" charset="0"/>
              <a:buChar char="•"/>
            </a:pPr>
            <a:r>
              <a:rPr lang="en-GB" sz="1300" b="0" i="0" dirty="0">
                <a:solidFill>
                  <a:schemeClr val="bg1"/>
                </a:solidFill>
                <a:effectLst/>
                <a:latin typeface="Times New Roman" panose="02020603050405020304" pitchFamily="18" charset="0"/>
              </a:rPr>
              <a:t>We aim to leave a positive legacy in Bala, proceeds will be donated to a local charity or used to fund next year’s event, and equipment rentals will be from local businesses to support the economy. Volunteers gain experience and pride from contributing, which sustains community involvement. Overall, </a:t>
            </a:r>
            <a:r>
              <a:rPr lang="en-GB" sz="1300" b="0" i="0" dirty="0" err="1">
                <a:solidFill>
                  <a:schemeClr val="bg1"/>
                </a:solidFill>
                <a:effectLst/>
                <a:latin typeface="Times New Roman" panose="02020603050405020304" pitchFamily="18" charset="0"/>
              </a:rPr>
              <a:t>Gŵyl</a:t>
            </a:r>
            <a:r>
              <a:rPr lang="en-GB" sz="1300" b="0" i="0" dirty="0">
                <a:solidFill>
                  <a:schemeClr val="bg1"/>
                </a:solidFill>
                <a:effectLst/>
                <a:latin typeface="Times New Roman" panose="02020603050405020304" pitchFamily="18" charset="0"/>
              </a:rPr>
              <a:t> y </a:t>
            </a:r>
            <a:r>
              <a:rPr lang="en-GB" sz="1300" b="0" i="0" dirty="0" err="1">
                <a:solidFill>
                  <a:schemeClr val="bg1"/>
                </a:solidFill>
                <a:effectLst/>
                <a:latin typeface="Times New Roman" panose="02020603050405020304" pitchFamily="18" charset="0"/>
              </a:rPr>
              <a:t>Fro</a:t>
            </a:r>
            <a:r>
              <a:rPr lang="en-GB" sz="1300" b="0" i="0" dirty="0">
                <a:solidFill>
                  <a:schemeClr val="bg1"/>
                </a:solidFill>
                <a:effectLst/>
                <a:latin typeface="Times New Roman" panose="02020603050405020304" pitchFamily="18" charset="0"/>
              </a:rPr>
              <a:t> will strive to be a model small-scale festival that is environmentally responsible and socially inclusive, supporting Wales's well-being goals.</a:t>
            </a:r>
            <a:br>
              <a:rPr lang="en-GB" sz="1300" b="0" i="0" dirty="0">
                <a:solidFill>
                  <a:schemeClr val="bg1"/>
                </a:solidFill>
                <a:effectLst/>
                <a:latin typeface="Times New Roman" panose="02020603050405020304" pitchFamily="18" charset="0"/>
              </a:rPr>
            </a:br>
            <a:endParaRPr lang="en-GB" sz="1300" dirty="0">
              <a:solidFill>
                <a:schemeClr val="bg1"/>
              </a:solidFill>
            </a:endParaRPr>
          </a:p>
        </p:txBody>
      </p:sp>
    </p:spTree>
    <p:extLst>
      <p:ext uri="{BB962C8B-B14F-4D97-AF65-F5344CB8AC3E}">
        <p14:creationId xmlns:p14="http://schemas.microsoft.com/office/powerpoint/2010/main" val="16300455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Bala Lake in Wales">
            <a:extLst>
              <a:ext uri="{FF2B5EF4-FFF2-40B4-BE49-F238E27FC236}">
                <a16:creationId xmlns:a16="http://schemas.microsoft.com/office/drawing/2014/main" id="{85298AC2-83FC-A6B8-4353-3B64EEC49A54}"/>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D006499-1F73-419A-13B8-1927EE2B3FE1}"/>
              </a:ext>
            </a:extLst>
          </p:cNvPr>
          <p:cNvSpPr>
            <a:spLocks noGrp="1"/>
          </p:cNvSpPr>
          <p:nvPr>
            <p:ph type="title"/>
          </p:nvPr>
        </p:nvSpPr>
        <p:spPr>
          <a:xfrm>
            <a:off x="-2458" y="-153936"/>
            <a:ext cx="7886700" cy="1325563"/>
          </a:xfrm>
        </p:spPr>
        <p:txBody>
          <a:bodyPr/>
          <a:lstStyle/>
          <a:p>
            <a:r>
              <a:rPr lang="en-GB">
                <a:solidFill>
                  <a:schemeClr val="bg1"/>
                </a:solidFill>
                <a:latin typeface="Times New Roman" panose="02020603050405020304" pitchFamily="18" charset="0"/>
                <a:cs typeface="Times New Roman" panose="02020603050405020304" pitchFamily="18" charset="0"/>
              </a:rPr>
              <a:t>Risk and Contingency Planning</a:t>
            </a:r>
            <a:endParaRPr lang="en-GB"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4FC857F-E667-B238-EA30-06F734CD34BD}"/>
              </a:ext>
            </a:extLst>
          </p:cNvPr>
          <p:cNvSpPr>
            <a:spLocks noGrp="1"/>
          </p:cNvSpPr>
          <p:nvPr>
            <p:ph idx="1"/>
          </p:nvPr>
        </p:nvSpPr>
        <p:spPr>
          <a:xfrm>
            <a:off x="152400" y="1310815"/>
            <a:ext cx="6172200" cy="5110163"/>
          </a:xfrm>
        </p:spPr>
        <p:txBody>
          <a:bodyPr>
            <a:normAutofit fontScale="55000" lnSpcReduction="20000"/>
          </a:bodyPr>
          <a:lstStyle/>
          <a:p>
            <a:pPr marL="0" indent="0" algn="l">
              <a:spcAft>
                <a:spcPts val="900"/>
              </a:spcAft>
              <a:buNone/>
            </a:pPr>
            <a:r>
              <a:rPr lang="en-GB" b="1" i="0" dirty="0">
                <a:solidFill>
                  <a:schemeClr val="bg1"/>
                </a:solidFill>
                <a:effectLst/>
                <a:latin typeface="Times New Roman" panose="02020603050405020304" pitchFamily="18" charset="0"/>
              </a:rPr>
              <a:t>Weather Preparedness</a:t>
            </a:r>
            <a:r>
              <a:rPr lang="en-GB" b="0" i="0" dirty="0">
                <a:solidFill>
                  <a:schemeClr val="bg1"/>
                </a:solidFill>
                <a:effectLst/>
                <a:latin typeface="Times New Roman" panose="02020603050405020304" pitchFamily="18" charset="0"/>
              </a:rPr>
              <a:t>:</a:t>
            </a:r>
          </a:p>
          <a:p>
            <a:pPr algn="l">
              <a:spcAft>
                <a:spcPts val="900"/>
              </a:spcAft>
            </a:pPr>
            <a:r>
              <a:rPr lang="en-GB" b="0" i="0" dirty="0">
                <a:solidFill>
                  <a:schemeClr val="bg1"/>
                </a:solidFill>
                <a:effectLst/>
                <a:latin typeface="Times New Roman" panose="02020603050405020304" pitchFamily="18" charset="0"/>
              </a:rPr>
              <a:t> Given it’s an outdoor event in summer, weather is a top risk. We will implement on-site measures such as setting up marquees and tents to provide shelter in case of rain, and shaded areas in case of hot weather. In case of severe weather (heavy rainstorm, strong winds), we will prepare a delayed start or adjusted schedule, we will also have a contingency venue as an indoor backup option. These steps ensure the event can safely proceed or adapt despite unpredictable Welsh weather </a:t>
            </a:r>
            <a:r>
              <a:rPr lang="en-GB" b="0" i="1" dirty="0">
                <a:solidFill>
                  <a:schemeClr val="bg1"/>
                </a:solidFill>
                <a:effectLst/>
                <a:latin typeface="Times New Roman" panose="02020603050405020304" pitchFamily="18" charset="0"/>
              </a:rPr>
              <a:t>(</a:t>
            </a:r>
            <a:r>
              <a:rPr kumimoji="0" lang="en-US" altLang="en-US" sz="240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Ayub, A., 2023)</a:t>
            </a:r>
            <a:r>
              <a:rPr lang="en-GB" b="0" i="1" dirty="0">
                <a:solidFill>
                  <a:schemeClr val="bg1"/>
                </a:solidFill>
                <a:effectLst/>
                <a:latin typeface="Times New Roman" panose="02020603050405020304" pitchFamily="18" charset="0"/>
              </a:rPr>
              <a:t>.</a:t>
            </a:r>
          </a:p>
          <a:p>
            <a:pPr marL="0" indent="0" algn="l">
              <a:spcAft>
                <a:spcPts val="900"/>
              </a:spcAft>
              <a:buNone/>
            </a:pPr>
            <a:r>
              <a:rPr lang="en-GB" b="1" i="0" dirty="0">
                <a:solidFill>
                  <a:schemeClr val="bg1"/>
                </a:solidFill>
                <a:effectLst/>
                <a:latin typeface="Times New Roman" panose="02020603050405020304" pitchFamily="18" charset="0"/>
              </a:rPr>
              <a:t>Crowd and Safety Management: </a:t>
            </a:r>
          </a:p>
          <a:p>
            <a:pPr algn="l">
              <a:spcAft>
                <a:spcPts val="900"/>
              </a:spcAft>
            </a:pPr>
            <a:r>
              <a:rPr lang="en-GB" b="0" i="0" dirty="0">
                <a:solidFill>
                  <a:schemeClr val="bg1"/>
                </a:solidFill>
                <a:effectLst/>
                <a:latin typeface="Times New Roman" panose="02020603050405020304" pitchFamily="18" charset="0"/>
              </a:rPr>
              <a:t>Capacity will be limited to what the venue and staffing can handle, we will monitor the entrance to ensure that we </a:t>
            </a:r>
            <a:r>
              <a:rPr lang="en-GB" dirty="0">
                <a:solidFill>
                  <a:schemeClr val="bg1"/>
                </a:solidFill>
                <a:latin typeface="Times New Roman" panose="02020603050405020304" pitchFamily="18" charset="0"/>
              </a:rPr>
              <a:t>will not exceed the amount of people that we could host.</a:t>
            </a:r>
            <a:r>
              <a:rPr lang="en-GB" b="0" i="0" dirty="0">
                <a:solidFill>
                  <a:schemeClr val="bg1"/>
                </a:solidFill>
                <a:effectLst/>
                <a:latin typeface="Times New Roman" panose="02020603050405020304" pitchFamily="18" charset="0"/>
              </a:rPr>
              <a:t> A lost child point and lost-and-found will be established and we will have basic first aid and medical response on site, and an ambulance on standby in the area for quick response</a:t>
            </a:r>
            <a:r>
              <a:rPr lang="en-GB" b="0" i="1" dirty="0">
                <a:solidFill>
                  <a:schemeClr val="bg1"/>
                </a:solidFill>
                <a:effectLst/>
                <a:latin typeface="Times New Roman" panose="02020603050405020304" pitchFamily="18" charset="0"/>
              </a:rPr>
              <a:t> (</a:t>
            </a:r>
            <a:r>
              <a:rPr kumimoji="0" lang="en-US" altLang="en-US" sz="200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Ayub, A., 2023)</a:t>
            </a:r>
            <a:r>
              <a:rPr lang="en-GB" b="0" i="0" dirty="0">
                <a:solidFill>
                  <a:schemeClr val="bg1"/>
                </a:solidFill>
                <a:effectLst/>
                <a:latin typeface="Times New Roman" panose="02020603050405020304" pitchFamily="18" charset="0"/>
              </a:rPr>
              <a:t>. Prior to the event, a safety officer will conduct a risk assessment covering hazards (trips, electrical safety, fire risks from cooking stalls, etc.) and implement mitigating actions. </a:t>
            </a:r>
          </a:p>
          <a:p>
            <a:pPr marL="0" indent="0" algn="l">
              <a:spcAft>
                <a:spcPts val="900"/>
              </a:spcAft>
              <a:buNone/>
            </a:pPr>
            <a:r>
              <a:rPr lang="en-GB" b="1" i="0" dirty="0">
                <a:solidFill>
                  <a:schemeClr val="bg1"/>
                </a:solidFill>
                <a:effectLst/>
                <a:latin typeface="Times New Roman" panose="02020603050405020304" pitchFamily="18" charset="0"/>
              </a:rPr>
              <a:t>Key Contingencies</a:t>
            </a:r>
            <a:br>
              <a:rPr lang="en-GB" b="1" i="0" dirty="0">
                <a:solidFill>
                  <a:schemeClr val="bg1"/>
                </a:solidFill>
                <a:effectLst/>
                <a:latin typeface="Times New Roman" panose="02020603050405020304" pitchFamily="18" charset="0"/>
              </a:rPr>
            </a:br>
            <a:endParaRPr lang="en-GB" b="1" i="0" dirty="0">
              <a:solidFill>
                <a:schemeClr val="bg1"/>
              </a:solidFill>
              <a:effectLst/>
              <a:latin typeface="Times New Roman" panose="02020603050405020304" pitchFamily="18" charset="0"/>
            </a:endParaRPr>
          </a:p>
          <a:p>
            <a:pPr algn="l">
              <a:spcAft>
                <a:spcPts val="900"/>
              </a:spcAft>
            </a:pPr>
            <a:r>
              <a:rPr lang="en-GB" b="0" i="0" dirty="0">
                <a:solidFill>
                  <a:schemeClr val="bg1"/>
                </a:solidFill>
                <a:effectLst/>
                <a:latin typeface="Times New Roman" panose="02020603050405020304" pitchFamily="18" charset="0"/>
              </a:rPr>
              <a:t>Performer no-show: We will maintain a small list of backup performers We will ensure performers are contractually committed and in communication on the day, but a local musician can be ready as a stand-in if needed.</a:t>
            </a:r>
          </a:p>
          <a:p>
            <a:pPr algn="l">
              <a:spcAft>
                <a:spcPts val="900"/>
              </a:spcAft>
            </a:pPr>
            <a:r>
              <a:rPr lang="en-GB" b="0" i="0" dirty="0">
                <a:solidFill>
                  <a:schemeClr val="bg1"/>
                </a:solidFill>
                <a:effectLst/>
                <a:latin typeface="Times New Roman" panose="02020603050405020304" pitchFamily="18" charset="0"/>
              </a:rPr>
              <a:t>Technical failure: There will be backup equipment on-site, for instance, a spare generator and extra audio mixer will be rented so that if the main system fails, the show can go on . The sound crew will do thorough checks in the morning, and a technician is on standby for troubleshooting </a:t>
            </a:r>
            <a:r>
              <a:rPr lang="en-GB" b="0" i="1" dirty="0">
                <a:solidFill>
                  <a:schemeClr val="bg1"/>
                </a:solidFill>
                <a:effectLst/>
                <a:latin typeface="Times New Roman" panose="02020603050405020304" pitchFamily="18" charset="0"/>
              </a:rPr>
              <a:t>(</a:t>
            </a:r>
            <a:r>
              <a:rPr kumimoji="0" lang="en-US" altLang="en-US" sz="240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Ayub, A., 2023)</a:t>
            </a:r>
            <a:r>
              <a:rPr lang="en-GB" b="0" i="0" dirty="0">
                <a:solidFill>
                  <a:schemeClr val="bg1"/>
                </a:solidFill>
                <a:effectLst/>
                <a:latin typeface="Times New Roman" panose="02020603050405020304" pitchFamily="18" charset="0"/>
              </a:rPr>
              <a:t>. </a:t>
            </a:r>
          </a:p>
          <a:p>
            <a:pPr algn="l">
              <a:spcAft>
                <a:spcPts val="900"/>
              </a:spcAft>
            </a:pPr>
            <a:r>
              <a:rPr lang="en-GB" b="0" i="0" dirty="0">
                <a:solidFill>
                  <a:schemeClr val="bg1"/>
                </a:solidFill>
                <a:effectLst/>
                <a:latin typeface="Times New Roman" panose="02020603050405020304" pitchFamily="18" charset="0"/>
              </a:rPr>
              <a:t>Low attendance: If ticket sales are much lower than expected a week out, we will ramp up last-minute promotions and additional low-cost marketing to boost turnout. On the day, a lower crowd is a manageable issue, it mainly affects atmosphere and finances. The contingency in finances ensures the event is not ruined by lower gate takings. </a:t>
            </a:r>
            <a:endParaRPr lang="en-GB" dirty="0">
              <a:solidFill>
                <a:schemeClr val="bg1"/>
              </a:solidFill>
            </a:endParaRPr>
          </a:p>
        </p:txBody>
      </p:sp>
      <p:pic>
        <p:nvPicPr>
          <p:cNvPr id="12290" name="Picture 2" descr="How to survive a festival in the rain? | Hardstyle.com">
            <a:extLst>
              <a:ext uri="{FF2B5EF4-FFF2-40B4-BE49-F238E27FC236}">
                <a16:creationId xmlns:a16="http://schemas.microsoft.com/office/drawing/2014/main" id="{E624D4E5-4872-C9DD-EF6D-7E9F16A6BDC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24600" y="1628340"/>
            <a:ext cx="2810933" cy="158115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2292" name="Picture 4">
            <a:extLst>
              <a:ext uri="{FF2B5EF4-FFF2-40B4-BE49-F238E27FC236}">
                <a16:creationId xmlns:a16="http://schemas.microsoft.com/office/drawing/2014/main" id="{A36E24CD-A62C-C7F1-5CB8-F4E4D90AE266}"/>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324600" y="3248460"/>
            <a:ext cx="2810932" cy="19812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2294" name="Picture 6" descr="How to become an electrician | Markel Direct UK">
            <a:extLst>
              <a:ext uri="{FF2B5EF4-FFF2-40B4-BE49-F238E27FC236}">
                <a16:creationId xmlns:a16="http://schemas.microsoft.com/office/drawing/2014/main" id="{B0CC6CB0-6789-5677-CE25-FCE8A5CD158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362699" y="5112352"/>
            <a:ext cx="2772833" cy="159682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37548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Bala Lake in Wales">
            <a:extLst>
              <a:ext uri="{FF2B5EF4-FFF2-40B4-BE49-F238E27FC236}">
                <a16:creationId xmlns:a16="http://schemas.microsoft.com/office/drawing/2014/main" id="{BFC063E8-0A5D-E258-B55F-1F3795DEB6CE}"/>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257AF1F-0F6E-6317-C861-5D7805486A91}"/>
              </a:ext>
            </a:extLst>
          </p:cNvPr>
          <p:cNvSpPr>
            <a:spLocks noGrp="1"/>
          </p:cNvSpPr>
          <p:nvPr>
            <p:ph type="title"/>
          </p:nvPr>
        </p:nvSpPr>
        <p:spPr>
          <a:xfrm>
            <a:off x="0" y="-180975"/>
            <a:ext cx="7886700" cy="1325563"/>
          </a:xfrm>
        </p:spPr>
        <p:txBody>
          <a:bodyPr/>
          <a:lstStyle/>
          <a:p>
            <a:r>
              <a:rPr lang="en-GB" dirty="0">
                <a:solidFill>
                  <a:schemeClr val="bg1"/>
                </a:solidFill>
              </a:rPr>
              <a:t>Stakeholder Engagement</a:t>
            </a:r>
          </a:p>
        </p:txBody>
      </p:sp>
      <p:sp>
        <p:nvSpPr>
          <p:cNvPr id="3" name="Content Placeholder 2">
            <a:extLst>
              <a:ext uri="{FF2B5EF4-FFF2-40B4-BE49-F238E27FC236}">
                <a16:creationId xmlns:a16="http://schemas.microsoft.com/office/drawing/2014/main" id="{9218E046-9373-7344-4A1B-E032CF5743E8}"/>
              </a:ext>
            </a:extLst>
          </p:cNvPr>
          <p:cNvSpPr>
            <a:spLocks noGrp="1"/>
          </p:cNvSpPr>
          <p:nvPr>
            <p:ph idx="1"/>
          </p:nvPr>
        </p:nvSpPr>
        <p:spPr>
          <a:xfrm>
            <a:off x="158538" y="2435189"/>
            <a:ext cx="8763000" cy="1641170"/>
          </a:xfrm>
        </p:spPr>
        <p:txBody>
          <a:bodyPr>
            <a:normAutofit/>
          </a:bodyPr>
          <a:lstStyle/>
          <a:p>
            <a:pPr marL="0" indent="0" algn="l">
              <a:spcAft>
                <a:spcPts val="900"/>
              </a:spcAft>
              <a:buNone/>
            </a:pPr>
            <a:r>
              <a:rPr lang="en-GB" sz="1200" b="0" i="0" dirty="0">
                <a:solidFill>
                  <a:schemeClr val="bg1"/>
                </a:solidFill>
                <a:effectLst/>
                <a:latin typeface="Times New Roman" panose="02020603050405020304" pitchFamily="18" charset="0"/>
              </a:rPr>
              <a:t>Local Organisations and Groups: </a:t>
            </a:r>
          </a:p>
          <a:p>
            <a:pPr>
              <a:spcAft>
                <a:spcPts val="900"/>
              </a:spcAft>
            </a:pPr>
            <a:r>
              <a:rPr lang="en-GB" sz="1200" b="0" i="0" dirty="0">
                <a:solidFill>
                  <a:schemeClr val="bg1"/>
                </a:solidFill>
                <a:effectLst/>
                <a:latin typeface="Times New Roman" panose="02020603050405020304" pitchFamily="18" charset="0"/>
              </a:rPr>
              <a:t>We will collaborate with local groups such as Urdd </a:t>
            </a:r>
            <a:r>
              <a:rPr lang="en-GB" sz="1200" b="0" i="0" dirty="0" err="1">
                <a:solidFill>
                  <a:schemeClr val="bg1"/>
                </a:solidFill>
                <a:effectLst/>
                <a:latin typeface="Times New Roman" panose="02020603050405020304" pitchFamily="18" charset="0"/>
              </a:rPr>
              <a:t>Gobaith</a:t>
            </a:r>
            <a:r>
              <a:rPr lang="en-GB" sz="1200" b="0" i="0" dirty="0">
                <a:solidFill>
                  <a:schemeClr val="bg1"/>
                </a:solidFill>
                <a:effectLst/>
                <a:latin typeface="Times New Roman" panose="02020603050405020304" pitchFamily="18" charset="0"/>
              </a:rPr>
              <a:t> Cymru (the Welsh youth movement), by inviting their performing arts group or getting youth volunteers. </a:t>
            </a:r>
            <a:r>
              <a:rPr lang="en-GB" sz="1200" b="0" i="0" dirty="0" err="1">
                <a:solidFill>
                  <a:schemeClr val="bg1"/>
                </a:solidFill>
                <a:effectLst/>
                <a:latin typeface="Times New Roman" panose="02020603050405020304" pitchFamily="18" charset="0"/>
              </a:rPr>
              <a:t>Merched</a:t>
            </a:r>
            <a:r>
              <a:rPr lang="en-GB" sz="1200" b="0" i="0" dirty="0">
                <a:solidFill>
                  <a:schemeClr val="bg1"/>
                </a:solidFill>
                <a:effectLst/>
                <a:latin typeface="Times New Roman" panose="02020603050405020304" pitchFamily="18" charset="0"/>
              </a:rPr>
              <a:t> y </a:t>
            </a:r>
            <a:r>
              <a:rPr lang="en-GB" sz="1200" b="0" i="0" dirty="0" err="1">
                <a:solidFill>
                  <a:schemeClr val="bg1"/>
                </a:solidFill>
                <a:effectLst/>
                <a:latin typeface="Times New Roman" panose="02020603050405020304" pitchFamily="18" charset="0"/>
              </a:rPr>
              <a:t>Wawr</a:t>
            </a:r>
            <a:r>
              <a:rPr lang="en-GB" sz="1200" b="0" i="0" dirty="0">
                <a:solidFill>
                  <a:schemeClr val="bg1"/>
                </a:solidFill>
                <a:effectLst/>
                <a:latin typeface="Times New Roman" panose="02020603050405020304" pitchFamily="18" charset="0"/>
              </a:rPr>
              <a:t> (the Welsh women’s organization, notably founded in Bala) can be engaged to maybe host a tea stall or craft exhibition </a:t>
            </a:r>
            <a:r>
              <a:rPr lang="en-GB" sz="1200" b="0" i="1" dirty="0">
                <a:solidFill>
                  <a:schemeClr val="bg1"/>
                </a:solidFill>
                <a:effectLst/>
                <a:latin typeface="Times New Roman" panose="02020603050405020304" pitchFamily="18" charset="0"/>
              </a:rPr>
              <a:t>(</a:t>
            </a:r>
            <a:r>
              <a:rPr kumimoji="0" lang="en-US" altLang="en-US" sz="120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Visit Bala, n.d.).</a:t>
            </a:r>
            <a:r>
              <a:rPr lang="en-GB" sz="1200" b="0" i="0" dirty="0">
                <a:solidFill>
                  <a:schemeClr val="bg1"/>
                </a:solidFill>
                <a:effectLst/>
                <a:latin typeface="Times New Roman" panose="02020603050405020304" pitchFamily="18" charset="0"/>
              </a:rPr>
              <a:t>. </a:t>
            </a:r>
            <a:r>
              <a:rPr lang="en-GB" sz="1200" dirty="0">
                <a:solidFill>
                  <a:schemeClr val="bg1"/>
                </a:solidFill>
                <a:latin typeface="Times New Roman" panose="02020603050405020304" pitchFamily="18" charset="0"/>
              </a:rPr>
              <a:t>S</a:t>
            </a:r>
            <a:r>
              <a:rPr lang="en-GB" sz="1200" b="0" i="0" dirty="0">
                <a:solidFill>
                  <a:schemeClr val="bg1"/>
                </a:solidFill>
                <a:effectLst/>
                <a:latin typeface="Times New Roman" panose="02020603050405020304" pitchFamily="18" charset="0"/>
              </a:rPr>
              <a:t>chool choirs or folk-dance troupes will be invited to perform, and art students could showcase Welsh-themed art </a:t>
            </a:r>
            <a:r>
              <a:rPr lang="en-GB" sz="1200" b="0" i="1" dirty="0">
                <a:solidFill>
                  <a:schemeClr val="bg1"/>
                </a:solidFill>
                <a:effectLst/>
                <a:latin typeface="Times New Roman" panose="02020603050405020304" pitchFamily="18" charset="0"/>
              </a:rPr>
              <a:t>(</a:t>
            </a:r>
            <a:r>
              <a:rPr kumimoji="0" lang="en-US" altLang="en-US" sz="120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Vale of Glamorgan Council, 2023)</a:t>
            </a:r>
            <a:r>
              <a:rPr lang="en-GB" sz="1200" b="0" i="0" dirty="0">
                <a:solidFill>
                  <a:schemeClr val="bg1"/>
                </a:solidFill>
                <a:effectLst/>
                <a:latin typeface="Times New Roman" panose="02020603050405020304" pitchFamily="18" charset="0"/>
              </a:rPr>
              <a:t>. This gives young people a spotlight and motivates parents and friends to attend, boosting community attendance. By weaving local organizations into the fabric of the event, we ensure stakeholders feel a sense of ownership and responsibility for </a:t>
            </a:r>
            <a:r>
              <a:rPr lang="en-GB" sz="1200" b="0" i="0" dirty="0" err="1">
                <a:solidFill>
                  <a:schemeClr val="bg1"/>
                </a:solidFill>
                <a:effectLst/>
                <a:latin typeface="Times New Roman" panose="02020603050405020304" pitchFamily="18" charset="0"/>
              </a:rPr>
              <a:t>Gŵyl</a:t>
            </a:r>
            <a:r>
              <a:rPr lang="en-GB" sz="1200" b="0" i="0" dirty="0">
                <a:solidFill>
                  <a:schemeClr val="bg1"/>
                </a:solidFill>
                <a:effectLst/>
                <a:latin typeface="Times New Roman" panose="02020603050405020304" pitchFamily="18" charset="0"/>
              </a:rPr>
              <a:t> y </a:t>
            </a:r>
            <a:r>
              <a:rPr lang="en-GB" sz="1200" b="0" i="0" dirty="0" err="1">
                <a:solidFill>
                  <a:schemeClr val="bg1"/>
                </a:solidFill>
                <a:effectLst/>
                <a:latin typeface="Times New Roman" panose="02020603050405020304" pitchFamily="18" charset="0"/>
              </a:rPr>
              <a:t>Fro’s</a:t>
            </a:r>
            <a:r>
              <a:rPr lang="en-GB" sz="1200" b="0" i="0" dirty="0">
                <a:solidFill>
                  <a:schemeClr val="bg1"/>
                </a:solidFill>
                <a:effectLst/>
                <a:latin typeface="Times New Roman" panose="02020603050405020304" pitchFamily="18" charset="0"/>
              </a:rPr>
              <a:t> success.</a:t>
            </a:r>
            <a:endParaRPr lang="en-GB" i="1" dirty="0">
              <a:solidFill>
                <a:schemeClr val="bg1"/>
              </a:solidFill>
            </a:endParaRPr>
          </a:p>
        </p:txBody>
      </p:sp>
      <p:pic>
        <p:nvPicPr>
          <p:cNvPr id="11266" name="Picture 2" descr="Urdd Gobaith Cymru">
            <a:extLst>
              <a:ext uri="{FF2B5EF4-FFF2-40B4-BE49-F238E27FC236}">
                <a16:creationId xmlns:a16="http://schemas.microsoft.com/office/drawing/2014/main" id="{5CF66898-F1A2-EF8F-8B64-315920B3FD4C}"/>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500962" y="995415"/>
            <a:ext cx="2647954" cy="176576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1268" name="Picture 4" descr="Merched y Wawr Hwlffordd delighted with new school library's tribute to  Dilys Parry | Western Telegraph">
            <a:extLst>
              <a:ext uri="{FF2B5EF4-FFF2-40B4-BE49-F238E27FC236}">
                <a16:creationId xmlns:a16="http://schemas.microsoft.com/office/drawing/2014/main" id="{57697FAF-0629-0801-4473-71D441499F83}"/>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9871" y="4213266"/>
            <a:ext cx="2712973" cy="229583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569DF38-E83D-5F6B-C919-780801E7F0F1}"/>
              </a:ext>
            </a:extLst>
          </p:cNvPr>
          <p:cNvSpPr txBox="1"/>
          <p:nvPr/>
        </p:nvSpPr>
        <p:spPr>
          <a:xfrm>
            <a:off x="153622" y="822752"/>
            <a:ext cx="6457954" cy="1685077"/>
          </a:xfrm>
          <a:prstGeom prst="rect">
            <a:avLst/>
          </a:prstGeom>
          <a:noFill/>
        </p:spPr>
        <p:txBody>
          <a:bodyPr wrap="square">
            <a:spAutoFit/>
          </a:bodyPr>
          <a:lstStyle/>
          <a:p>
            <a:pPr marL="0" indent="0" algn="l">
              <a:spcAft>
                <a:spcPts val="900"/>
              </a:spcAft>
              <a:buNone/>
            </a:pPr>
            <a:r>
              <a:rPr lang="en-GB" sz="1200" b="0" i="0" dirty="0">
                <a:solidFill>
                  <a:schemeClr val="bg1"/>
                </a:solidFill>
                <a:effectLst/>
                <a:latin typeface="Times New Roman" panose="02020603050405020304" pitchFamily="18" charset="0"/>
              </a:rPr>
              <a:t>Community: </a:t>
            </a:r>
          </a:p>
          <a:p>
            <a:pPr marL="171450" indent="-171450" algn="l">
              <a:spcAft>
                <a:spcPts val="900"/>
              </a:spcAft>
              <a:buFont typeface="Arial" panose="020B0604020202020204" pitchFamily="34" charset="0"/>
              <a:buChar char="•"/>
            </a:pPr>
            <a:r>
              <a:rPr lang="en-GB" sz="1200" b="0" i="0" dirty="0">
                <a:solidFill>
                  <a:schemeClr val="bg1"/>
                </a:solidFill>
                <a:effectLst/>
                <a:latin typeface="Times New Roman" panose="02020603050405020304" pitchFamily="18" charset="0"/>
              </a:rPr>
              <a:t>The support of the Bala community is vital for the festival’s success. We will hold public community meetings to introduce the event idea, address questions, and incorporate local input. Bala’s residents and businesses are encouraged to take ownership, for example, local shop owners might decorate their windows in Welsh themes during the event week, and restaurants/B&amp;Bs can offer special menus or discounts to festival-goers. By engaging the community as partners rather than just spectators, we create a festival that reflects local identity and has strong volunteer support</a:t>
            </a:r>
            <a:r>
              <a:rPr kumimoji="0" lang="en-US" altLang="en-US" sz="12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a:t>
            </a:r>
            <a:r>
              <a:rPr kumimoji="0" lang="en-US" altLang="en-US" sz="120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(Visit Bala, n.d.)</a:t>
            </a:r>
            <a:r>
              <a:rPr lang="en-GB" sz="1200" b="0" i="1" dirty="0">
                <a:solidFill>
                  <a:schemeClr val="bg1"/>
                </a:solidFill>
                <a:effectLst/>
                <a:latin typeface="Times New Roman" panose="02020603050405020304" pitchFamily="18" charset="0"/>
              </a:rPr>
              <a:t>. </a:t>
            </a:r>
          </a:p>
        </p:txBody>
      </p:sp>
      <p:sp>
        <p:nvSpPr>
          <p:cNvPr id="8" name="TextBox 7">
            <a:extLst>
              <a:ext uri="{FF2B5EF4-FFF2-40B4-BE49-F238E27FC236}">
                <a16:creationId xmlns:a16="http://schemas.microsoft.com/office/drawing/2014/main" id="{EC3F7E18-CE5E-0D29-FE5B-F74D4A92CC0D}"/>
              </a:ext>
            </a:extLst>
          </p:cNvPr>
          <p:cNvSpPr txBox="1"/>
          <p:nvPr/>
        </p:nvSpPr>
        <p:spPr>
          <a:xfrm>
            <a:off x="2670200" y="3834095"/>
            <a:ext cx="6581777" cy="3023905"/>
          </a:xfrm>
          <a:prstGeom prst="rect">
            <a:avLst/>
          </a:prstGeom>
          <a:noFill/>
        </p:spPr>
        <p:txBody>
          <a:bodyPr wrap="square">
            <a:spAutoFit/>
          </a:bodyPr>
          <a:lstStyle/>
          <a:p>
            <a:pPr marL="0" indent="0" algn="l">
              <a:spcAft>
                <a:spcPts val="900"/>
              </a:spcAft>
              <a:buNone/>
            </a:pPr>
            <a:r>
              <a:rPr lang="en-GB" sz="1200" b="0" i="0" dirty="0">
                <a:solidFill>
                  <a:schemeClr val="bg1"/>
                </a:solidFill>
                <a:effectLst/>
                <a:latin typeface="Times New Roman" panose="02020603050405020304" pitchFamily="18" charset="0"/>
              </a:rPr>
              <a:t>Authorities and Sponsors: </a:t>
            </a:r>
          </a:p>
          <a:p>
            <a:pPr marL="171450" indent="-171450" algn="l">
              <a:spcAft>
                <a:spcPts val="900"/>
              </a:spcAft>
              <a:buFont typeface="Arial" panose="020B0604020202020204" pitchFamily="34" charset="0"/>
              <a:buChar char="•"/>
            </a:pPr>
            <a:r>
              <a:rPr lang="en-GB" sz="1200" b="0" i="0" dirty="0">
                <a:solidFill>
                  <a:schemeClr val="bg1"/>
                </a:solidFill>
                <a:effectLst/>
                <a:latin typeface="Times New Roman" panose="02020603050405020304" pitchFamily="18" charset="0"/>
              </a:rPr>
              <a:t>We will engage with council officials during feasibility planning, their support is crucial for approvals, funding, and services </a:t>
            </a:r>
            <a:r>
              <a:rPr lang="en-GB" sz="1200" b="0" i="1" dirty="0">
                <a:solidFill>
                  <a:schemeClr val="bg1"/>
                </a:solidFill>
                <a:effectLst/>
                <a:latin typeface="Times New Roman" panose="02020603050405020304" pitchFamily="18" charset="0"/>
              </a:rPr>
              <a:t>(</a:t>
            </a:r>
            <a:r>
              <a:rPr kumimoji="0" lang="en-US" altLang="en-US" sz="120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Visit Wales, 2023).</a:t>
            </a:r>
            <a:r>
              <a:rPr lang="en-GB" sz="1200" b="0" i="1" dirty="0">
                <a:solidFill>
                  <a:schemeClr val="bg1"/>
                </a:solidFill>
                <a:effectLst/>
                <a:latin typeface="Times New Roman" panose="02020603050405020304" pitchFamily="18" charset="0"/>
              </a:rPr>
              <a:t> </a:t>
            </a:r>
            <a:r>
              <a:rPr lang="en-GB" sz="1200" b="0" i="0" dirty="0">
                <a:solidFill>
                  <a:schemeClr val="bg1"/>
                </a:solidFill>
                <a:effectLst/>
                <a:latin typeface="Times New Roman" panose="02020603050405020304" pitchFamily="18" charset="0"/>
              </a:rPr>
              <a:t>By aligning the event with local development goals (cultural tourism, community wellbeing), we strengthen the case for council backing. The businesses sponsoring the event are treated as key stakeholders. We will provide them with sponsor agreements detailing exposure and ensure they feel their investment is valued. </a:t>
            </a:r>
          </a:p>
          <a:p>
            <a:pPr marL="0" indent="0" algn="l">
              <a:spcAft>
                <a:spcPts val="900"/>
              </a:spcAft>
              <a:buNone/>
            </a:pPr>
            <a:r>
              <a:rPr lang="en-GB" sz="1200" b="0" i="0" dirty="0">
                <a:solidFill>
                  <a:schemeClr val="bg1"/>
                </a:solidFill>
                <a:effectLst/>
                <a:latin typeface="Times New Roman" panose="02020603050405020304" pitchFamily="18" charset="0"/>
              </a:rPr>
              <a:t>Volunteer Engagement: </a:t>
            </a:r>
          </a:p>
          <a:p>
            <a:pPr marL="171450" indent="-171450" algn="l">
              <a:spcAft>
                <a:spcPts val="900"/>
              </a:spcAft>
              <a:buFont typeface="Arial" panose="020B0604020202020204" pitchFamily="34" charset="0"/>
              <a:buChar char="•"/>
            </a:pPr>
            <a:r>
              <a:rPr lang="en-GB" sz="1200" b="0" i="0" dirty="0">
                <a:solidFill>
                  <a:schemeClr val="bg1"/>
                </a:solidFill>
                <a:effectLst/>
                <a:latin typeface="Times New Roman" panose="02020603050405020304" pitchFamily="18" charset="0"/>
              </a:rPr>
              <a:t>Volunteers are the lifeblood of a community festival, so we approach them as core stakeholders. A volunteer drive will be conducted via local community </a:t>
            </a:r>
            <a:r>
              <a:rPr lang="en-GB" sz="1200" b="0" i="0" dirty="0" err="1">
                <a:solidFill>
                  <a:schemeClr val="bg1"/>
                </a:solidFill>
                <a:effectLst/>
                <a:latin typeface="Times New Roman" panose="02020603050405020304" pitchFamily="18" charset="0"/>
              </a:rPr>
              <a:t>centers</a:t>
            </a:r>
            <a:r>
              <a:rPr lang="en-GB" sz="1200" b="0" i="0" dirty="0">
                <a:solidFill>
                  <a:schemeClr val="bg1"/>
                </a:solidFill>
                <a:effectLst/>
                <a:latin typeface="Times New Roman" panose="02020603050405020304" pitchFamily="18" charset="0"/>
              </a:rPr>
              <a:t> and social media, emphasizing the fun and civic pride aspect of helping at </a:t>
            </a:r>
            <a:r>
              <a:rPr lang="en-GB" sz="1200" b="0" i="0" dirty="0" err="1">
                <a:solidFill>
                  <a:schemeClr val="bg1"/>
                </a:solidFill>
                <a:effectLst/>
                <a:latin typeface="Times New Roman" panose="02020603050405020304" pitchFamily="18" charset="0"/>
              </a:rPr>
              <a:t>Gŵyl</a:t>
            </a:r>
            <a:r>
              <a:rPr lang="en-GB" sz="1200" b="0" i="0" dirty="0">
                <a:solidFill>
                  <a:schemeClr val="bg1"/>
                </a:solidFill>
                <a:effectLst/>
                <a:latin typeface="Times New Roman" panose="02020603050405020304" pitchFamily="18" charset="0"/>
              </a:rPr>
              <a:t> y </a:t>
            </a:r>
            <a:r>
              <a:rPr lang="en-GB" sz="1200" b="0" i="0" dirty="0" err="1">
                <a:solidFill>
                  <a:schemeClr val="bg1"/>
                </a:solidFill>
                <a:effectLst/>
                <a:latin typeface="Times New Roman" panose="02020603050405020304" pitchFamily="18" charset="0"/>
              </a:rPr>
              <a:t>Fro</a:t>
            </a:r>
            <a:r>
              <a:rPr lang="en-GB" sz="1200" b="0" i="0" dirty="0">
                <a:solidFill>
                  <a:schemeClr val="bg1"/>
                </a:solidFill>
                <a:effectLst/>
                <a:latin typeface="Times New Roman" panose="02020603050405020304" pitchFamily="18" charset="0"/>
              </a:rPr>
              <a:t>. We’ll hold a short training/orientation session before the event to equip them and also gather their ideas. After the event, a volunteer thank-you event or public acknowledgement (in the local press or an appreciation post) will be done </a:t>
            </a:r>
            <a:r>
              <a:rPr lang="en-GB" sz="1200" b="0" i="1" dirty="0">
                <a:solidFill>
                  <a:schemeClr val="bg1"/>
                </a:solidFill>
                <a:effectLst/>
                <a:latin typeface="Times New Roman" panose="02020603050405020304" pitchFamily="18" charset="0"/>
              </a:rPr>
              <a:t>(</a:t>
            </a:r>
            <a:r>
              <a:rPr kumimoji="0" lang="en-US" altLang="en-US" sz="120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SurveyMonkey, n.d.)</a:t>
            </a:r>
            <a:r>
              <a:rPr lang="en-GB" sz="1200" b="0" i="0" dirty="0">
                <a:solidFill>
                  <a:schemeClr val="bg1"/>
                </a:solidFill>
                <a:effectLst/>
                <a:latin typeface="Times New Roman" panose="02020603050405020304" pitchFamily="18" charset="0"/>
              </a:rPr>
              <a:t>. By valuing volunteer contributions, we ensure they stay engaged and become ambassadors for the festival in the community </a:t>
            </a:r>
            <a:r>
              <a:rPr lang="en-GB" sz="1200" b="0" i="1" dirty="0">
                <a:solidFill>
                  <a:schemeClr val="bg1"/>
                </a:solidFill>
                <a:effectLst/>
                <a:latin typeface="Times New Roman" panose="02020603050405020304" pitchFamily="18" charset="0"/>
              </a:rPr>
              <a:t>(</a:t>
            </a:r>
            <a:r>
              <a:rPr kumimoji="0" lang="en-US" altLang="en-US" sz="120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Visit Monmouthshire, n.d.)</a:t>
            </a:r>
            <a:r>
              <a:rPr lang="en-GB" sz="1200" b="0" i="1" dirty="0">
                <a:solidFill>
                  <a:schemeClr val="bg1"/>
                </a:solidFill>
                <a:effectLst/>
                <a:latin typeface="Times New Roman" panose="02020603050405020304" pitchFamily="18" charset="0"/>
              </a:rPr>
              <a:t>.</a:t>
            </a:r>
          </a:p>
        </p:txBody>
      </p:sp>
    </p:spTree>
    <p:extLst>
      <p:ext uri="{BB962C8B-B14F-4D97-AF65-F5344CB8AC3E}">
        <p14:creationId xmlns:p14="http://schemas.microsoft.com/office/powerpoint/2010/main" val="31952372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F081D2-2648-8BD8-8217-1BD4FC9ECE2C}"/>
            </a:ext>
          </a:extLst>
        </p:cNvPr>
        <p:cNvGrpSpPr/>
        <p:nvPr/>
      </p:nvGrpSpPr>
      <p:grpSpPr>
        <a:xfrm>
          <a:off x="0" y="0"/>
          <a:ext cx="0" cy="0"/>
          <a:chOff x="0" y="0"/>
          <a:chExt cx="0" cy="0"/>
        </a:xfrm>
      </p:grpSpPr>
      <p:pic>
        <p:nvPicPr>
          <p:cNvPr id="4" name="Picture 2" descr="Bala Lake in Wales">
            <a:extLst>
              <a:ext uri="{FF2B5EF4-FFF2-40B4-BE49-F238E27FC236}">
                <a16:creationId xmlns:a16="http://schemas.microsoft.com/office/drawing/2014/main" id="{332F8DED-10FD-F854-2057-4EAB5B193380}"/>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4A5445A-7909-2ACA-D5A9-093D41AAABC9}"/>
              </a:ext>
            </a:extLst>
          </p:cNvPr>
          <p:cNvSpPr>
            <a:spLocks noGrp="1"/>
          </p:cNvSpPr>
          <p:nvPr>
            <p:ph type="title"/>
          </p:nvPr>
        </p:nvSpPr>
        <p:spPr>
          <a:xfrm>
            <a:off x="22123" y="-173601"/>
            <a:ext cx="7886700" cy="1325563"/>
          </a:xfrm>
        </p:spPr>
        <p:txBody>
          <a:bodyPr/>
          <a:lstStyle/>
          <a:p>
            <a:r>
              <a:rPr lang="en-GB" dirty="0">
                <a:solidFill>
                  <a:schemeClr val="bg1"/>
                </a:solidFill>
              </a:rPr>
              <a:t>Timeline and Project Management</a:t>
            </a:r>
          </a:p>
        </p:txBody>
      </p:sp>
      <p:sp>
        <p:nvSpPr>
          <p:cNvPr id="3" name="Content Placeholder 2">
            <a:extLst>
              <a:ext uri="{FF2B5EF4-FFF2-40B4-BE49-F238E27FC236}">
                <a16:creationId xmlns:a16="http://schemas.microsoft.com/office/drawing/2014/main" id="{9EE06722-3D32-730B-E725-CF51159F3CD4}"/>
              </a:ext>
            </a:extLst>
          </p:cNvPr>
          <p:cNvSpPr>
            <a:spLocks noGrp="1"/>
          </p:cNvSpPr>
          <p:nvPr>
            <p:ph idx="1"/>
          </p:nvPr>
        </p:nvSpPr>
        <p:spPr>
          <a:xfrm>
            <a:off x="37381" y="2292808"/>
            <a:ext cx="9143999" cy="4730081"/>
          </a:xfrm>
        </p:spPr>
        <p:txBody>
          <a:bodyPr>
            <a:noAutofit/>
          </a:bodyPr>
          <a:lstStyle/>
          <a:p>
            <a:pPr marL="0" indent="0" algn="l">
              <a:spcAft>
                <a:spcPts val="900"/>
              </a:spcAft>
              <a:buNone/>
            </a:pPr>
            <a:r>
              <a:rPr lang="en-GB" sz="1100" b="1" i="0" dirty="0">
                <a:solidFill>
                  <a:schemeClr val="bg1"/>
                </a:solidFill>
                <a:effectLst/>
                <a:latin typeface="Times New Roman" panose="02020603050405020304" pitchFamily="18" charset="0"/>
              </a:rPr>
              <a:t>6–9 Months Before: Planning &amp; Booking</a:t>
            </a:r>
          </a:p>
          <a:p>
            <a:pPr algn="l">
              <a:spcAft>
                <a:spcPts val="900"/>
              </a:spcAft>
            </a:pPr>
            <a:r>
              <a:rPr lang="en-GB" sz="1100" b="0" i="0" dirty="0">
                <a:solidFill>
                  <a:schemeClr val="bg1"/>
                </a:solidFill>
                <a:effectLst/>
                <a:latin typeface="Times New Roman" panose="02020603050405020304" pitchFamily="18" charset="0"/>
              </a:rPr>
              <a:t> By roughly autumn 2024 (9 months out), key festival elements should be coming together such as booking performers, </a:t>
            </a:r>
            <a:r>
              <a:rPr lang="en-GB" sz="1100" dirty="0">
                <a:solidFill>
                  <a:schemeClr val="bg1"/>
                </a:solidFill>
                <a:latin typeface="Times New Roman" panose="02020603050405020304" pitchFamily="18" charset="0"/>
              </a:rPr>
              <a:t>developing </a:t>
            </a:r>
            <a:r>
              <a:rPr lang="en-GB" sz="1100" b="0" i="0" dirty="0">
                <a:solidFill>
                  <a:schemeClr val="bg1"/>
                </a:solidFill>
                <a:effectLst/>
                <a:latin typeface="Times New Roman" panose="02020603050405020304" pitchFamily="18" charset="0"/>
              </a:rPr>
              <a:t>detailed marketing plan, finalising the budget, securing primary funding, obtaining permits and starting regular team meetings to monitor progress </a:t>
            </a:r>
            <a:r>
              <a:rPr lang="en-GB" sz="1100" b="0" i="1" dirty="0">
                <a:solidFill>
                  <a:schemeClr val="bg1"/>
                </a:solidFill>
                <a:effectLst/>
                <a:latin typeface="Times New Roman" panose="02020603050405020304" pitchFamily="18" charset="0"/>
              </a:rPr>
              <a:t>(</a:t>
            </a:r>
            <a:r>
              <a:rPr kumimoji="0" lang="en-US" altLang="en-US" sz="110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Polsky, G., n.d.)</a:t>
            </a:r>
            <a:r>
              <a:rPr lang="en-GB" sz="1100" b="0" i="1" dirty="0">
                <a:solidFill>
                  <a:schemeClr val="bg1"/>
                </a:solidFill>
                <a:effectLst/>
                <a:latin typeface="Times New Roman" panose="02020603050405020304" pitchFamily="18" charset="0"/>
              </a:rPr>
              <a:t>.</a:t>
            </a:r>
            <a:endParaRPr lang="en-GB" sz="1100" b="0" i="0" dirty="0">
              <a:solidFill>
                <a:schemeClr val="bg1"/>
              </a:solidFill>
              <a:effectLst/>
              <a:latin typeface="Times New Roman" panose="02020603050405020304" pitchFamily="18" charset="0"/>
            </a:endParaRPr>
          </a:p>
          <a:p>
            <a:pPr marL="0" indent="0" algn="l">
              <a:spcAft>
                <a:spcPts val="900"/>
              </a:spcAft>
              <a:buNone/>
            </a:pPr>
            <a:r>
              <a:rPr lang="en-GB" sz="1100" b="1" i="0" dirty="0">
                <a:solidFill>
                  <a:schemeClr val="bg1"/>
                </a:solidFill>
                <a:effectLst/>
                <a:latin typeface="Times New Roman" panose="02020603050405020304" pitchFamily="18" charset="0"/>
              </a:rPr>
              <a:t>3 Months Before (Spring 2025): Promotion and Logistics Crunch </a:t>
            </a:r>
          </a:p>
          <a:p>
            <a:pPr algn="l">
              <a:spcAft>
                <a:spcPts val="900"/>
              </a:spcAft>
            </a:pPr>
            <a:r>
              <a:rPr lang="en-GB" sz="1100" b="0" i="0" dirty="0">
                <a:solidFill>
                  <a:schemeClr val="bg1"/>
                </a:solidFill>
                <a:effectLst/>
                <a:latin typeface="Times New Roman" panose="02020603050405020304" pitchFamily="18" charset="0"/>
              </a:rPr>
              <a:t>Tickets sales or registrations should be in full swing now, with an intensive social media campaign and local advertising push . Also finalise all operational plans such as confirming volunteers and start volunteer training sessions. </a:t>
            </a:r>
            <a:r>
              <a:rPr lang="en-GB" sz="1100" dirty="0">
                <a:solidFill>
                  <a:schemeClr val="bg1"/>
                </a:solidFill>
                <a:latin typeface="Times New Roman" panose="02020603050405020304" pitchFamily="18" charset="0"/>
              </a:rPr>
              <a:t>Discuss</a:t>
            </a:r>
            <a:r>
              <a:rPr lang="en-GB" sz="1100" b="0" i="0" dirty="0">
                <a:solidFill>
                  <a:schemeClr val="bg1"/>
                </a:solidFill>
                <a:effectLst/>
                <a:latin typeface="Times New Roman" panose="02020603050405020304" pitchFamily="18" charset="0"/>
              </a:rPr>
              <a:t> with emergency services about the event and double-check supplier arrangements </a:t>
            </a:r>
            <a:r>
              <a:rPr lang="en-GB" sz="1100" b="0" i="1" dirty="0">
                <a:solidFill>
                  <a:schemeClr val="bg1"/>
                </a:solidFill>
                <a:effectLst/>
                <a:latin typeface="Times New Roman" panose="02020603050405020304" pitchFamily="18" charset="0"/>
              </a:rPr>
              <a:t>(</a:t>
            </a:r>
            <a:r>
              <a:rPr kumimoji="0" lang="en-US" altLang="en-US" sz="110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Polsky, G., n.d.)</a:t>
            </a:r>
            <a:r>
              <a:rPr lang="en-GB" sz="1100" b="0" i="1" dirty="0">
                <a:solidFill>
                  <a:schemeClr val="bg1"/>
                </a:solidFill>
                <a:effectLst/>
                <a:latin typeface="Times New Roman" panose="02020603050405020304" pitchFamily="18" charset="0"/>
              </a:rPr>
              <a:t>.</a:t>
            </a:r>
            <a:endParaRPr lang="en-GB" sz="1100" b="0" i="0" dirty="0">
              <a:solidFill>
                <a:schemeClr val="bg1"/>
              </a:solidFill>
              <a:effectLst/>
              <a:latin typeface="Times New Roman" panose="02020603050405020304" pitchFamily="18" charset="0"/>
            </a:endParaRPr>
          </a:p>
          <a:p>
            <a:pPr marL="0" indent="0" algn="l">
              <a:spcAft>
                <a:spcPts val="900"/>
              </a:spcAft>
              <a:buNone/>
            </a:pPr>
            <a:r>
              <a:rPr lang="en-GB" sz="1100" b="1" i="0" dirty="0">
                <a:solidFill>
                  <a:schemeClr val="bg1"/>
                </a:solidFill>
                <a:effectLst/>
                <a:latin typeface="Times New Roman" panose="02020603050405020304" pitchFamily="18" charset="0"/>
              </a:rPr>
              <a:t>1–2 Weeks Before: Final Preparations </a:t>
            </a:r>
          </a:p>
          <a:p>
            <a:pPr algn="l">
              <a:spcAft>
                <a:spcPts val="900"/>
              </a:spcAft>
            </a:pPr>
            <a:r>
              <a:rPr lang="en-GB" sz="1100" b="0" i="0" dirty="0">
                <a:solidFill>
                  <a:schemeClr val="bg1"/>
                </a:solidFill>
                <a:effectLst/>
                <a:latin typeface="Times New Roman" panose="02020603050405020304" pitchFamily="18" charset="0"/>
              </a:rPr>
              <a:t>During this period, we will </a:t>
            </a:r>
            <a:r>
              <a:rPr lang="en-GB" sz="1100" dirty="0">
                <a:solidFill>
                  <a:schemeClr val="bg1"/>
                </a:solidFill>
                <a:latin typeface="Times New Roman" panose="02020603050405020304" pitchFamily="18" charset="0"/>
              </a:rPr>
              <a:t>c</a:t>
            </a:r>
            <a:r>
              <a:rPr lang="en-GB" sz="1100" b="0" i="0" dirty="0">
                <a:solidFill>
                  <a:schemeClr val="bg1"/>
                </a:solidFill>
                <a:effectLst/>
                <a:latin typeface="Times New Roman" panose="02020603050405020304" pitchFamily="18" charset="0"/>
              </a:rPr>
              <a:t>onduct a site walk-through with key staff and volunteers to verify layout and setups. We would confirm all deliveries and their installation schedule. The week-of, we will closely watch weather forecasts and prepare accordingly. Volunteers and staff do a full briefing session, and a contingency meeting is held to review emergency procedures one more time. </a:t>
            </a:r>
          </a:p>
          <a:p>
            <a:pPr marL="0" indent="0" algn="l">
              <a:spcAft>
                <a:spcPts val="900"/>
              </a:spcAft>
              <a:buNone/>
            </a:pPr>
            <a:r>
              <a:rPr lang="en-GB" sz="1100" b="1" i="0" dirty="0">
                <a:solidFill>
                  <a:schemeClr val="bg1"/>
                </a:solidFill>
                <a:effectLst/>
                <a:latin typeface="Times New Roman" panose="02020603050405020304" pitchFamily="18" charset="0"/>
              </a:rPr>
              <a:t>Event Day and After</a:t>
            </a:r>
          </a:p>
          <a:p>
            <a:pPr algn="l">
              <a:spcAft>
                <a:spcPts val="900"/>
              </a:spcAft>
            </a:pPr>
            <a:r>
              <a:rPr lang="en-GB" sz="1100" b="0" i="0" dirty="0">
                <a:solidFill>
                  <a:schemeClr val="bg1"/>
                </a:solidFill>
                <a:effectLst/>
                <a:latin typeface="Times New Roman" panose="02020603050405020304" pitchFamily="18" charset="0"/>
              </a:rPr>
              <a:t>On the day, the management team arrives early to supervise setup. A quick safety inspection is done before opening gates. During the festival, the project manager coordinates via radio, following the run-sheet. Any minor issues are addressed in real-time. After the event, the team oversees takedown and cleanup. Post-event, within a week, hold a debrief meeting to evaluate outcomes against objectives – what was the actual attendance vs. target, budget vs. actual, any incidents, feedback received</a:t>
            </a:r>
            <a:r>
              <a:rPr kumimoji="0" lang="en-US" altLang="en-US" sz="11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a:t>
            </a:r>
            <a:r>
              <a:rPr kumimoji="0" lang="en-US" altLang="en-US" sz="110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(Ayub, A., 2023)</a:t>
            </a:r>
            <a:r>
              <a:rPr lang="en-GB" sz="1100" b="0" i="0" dirty="0">
                <a:solidFill>
                  <a:schemeClr val="bg1"/>
                </a:solidFill>
                <a:effectLst/>
                <a:latin typeface="Times New Roman" panose="02020603050405020304" pitchFamily="18" charset="0"/>
              </a:rPr>
              <a:t>. Importantly, note improvements for next year, the timeline for a future </a:t>
            </a:r>
            <a:r>
              <a:rPr lang="en-GB" sz="1100" b="0" i="0" dirty="0" err="1">
                <a:solidFill>
                  <a:schemeClr val="bg1"/>
                </a:solidFill>
                <a:effectLst/>
                <a:latin typeface="Times New Roman" panose="02020603050405020304" pitchFamily="18" charset="0"/>
              </a:rPr>
              <a:t>Gŵyl</a:t>
            </a:r>
            <a:r>
              <a:rPr lang="en-GB" sz="1100" b="0" i="0" dirty="0">
                <a:solidFill>
                  <a:schemeClr val="bg1"/>
                </a:solidFill>
                <a:effectLst/>
                <a:latin typeface="Times New Roman" panose="02020603050405020304" pitchFamily="18" charset="0"/>
              </a:rPr>
              <a:t> y </a:t>
            </a:r>
            <a:r>
              <a:rPr lang="en-GB" sz="1100" b="0" i="0" dirty="0" err="1">
                <a:solidFill>
                  <a:schemeClr val="bg1"/>
                </a:solidFill>
                <a:effectLst/>
                <a:latin typeface="Times New Roman" panose="02020603050405020304" pitchFamily="18" charset="0"/>
              </a:rPr>
              <a:t>Fro</a:t>
            </a:r>
            <a:r>
              <a:rPr lang="en-GB" sz="1100" b="0" i="0" dirty="0">
                <a:solidFill>
                  <a:schemeClr val="bg1"/>
                </a:solidFill>
                <a:effectLst/>
                <a:latin typeface="Times New Roman" panose="02020603050405020304" pitchFamily="18" charset="0"/>
              </a:rPr>
              <a:t> will start again almost immediately, using lessons learned to refine the planning cycle. Good project management practice throughout ensures the event is delivered on time and sets a strong foundation for subsequent editions.</a:t>
            </a:r>
            <a:br>
              <a:rPr lang="en-GB" sz="1200" b="0" i="0" dirty="0">
                <a:solidFill>
                  <a:schemeClr val="bg1"/>
                </a:solidFill>
                <a:effectLst/>
                <a:latin typeface="Times New Roman" panose="02020603050405020304" pitchFamily="18" charset="0"/>
              </a:rPr>
            </a:br>
            <a:endParaRPr lang="en-GB" sz="1200" dirty="0">
              <a:solidFill>
                <a:schemeClr val="bg1"/>
              </a:solidFill>
            </a:endParaRPr>
          </a:p>
        </p:txBody>
      </p:sp>
      <p:pic>
        <p:nvPicPr>
          <p:cNvPr id="6" name="Picture 5" descr="A graph with green squares&#10;&#10;AI-generated content may be incorrect.">
            <a:extLst>
              <a:ext uri="{FF2B5EF4-FFF2-40B4-BE49-F238E27FC236}">
                <a16:creationId xmlns:a16="http://schemas.microsoft.com/office/drawing/2014/main" id="{D0B5996F-B1EE-3CDD-3D78-37D2B134CDF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584290" y="747844"/>
            <a:ext cx="4370439" cy="178419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TextBox 7">
            <a:extLst>
              <a:ext uri="{FF2B5EF4-FFF2-40B4-BE49-F238E27FC236}">
                <a16:creationId xmlns:a16="http://schemas.microsoft.com/office/drawing/2014/main" id="{6A5FACDC-124E-FEAE-9593-61F5A30033EE}"/>
              </a:ext>
            </a:extLst>
          </p:cNvPr>
          <p:cNvSpPr txBox="1"/>
          <p:nvPr/>
        </p:nvSpPr>
        <p:spPr>
          <a:xfrm>
            <a:off x="43689" y="1325563"/>
            <a:ext cx="4264743" cy="884858"/>
          </a:xfrm>
          <a:prstGeom prst="rect">
            <a:avLst/>
          </a:prstGeom>
          <a:noFill/>
        </p:spPr>
        <p:txBody>
          <a:bodyPr wrap="square">
            <a:spAutoFit/>
          </a:bodyPr>
          <a:lstStyle/>
          <a:p>
            <a:pPr marL="0" indent="0" algn="l">
              <a:spcAft>
                <a:spcPts val="900"/>
              </a:spcAft>
              <a:buNone/>
            </a:pPr>
            <a:r>
              <a:rPr lang="en-GB" sz="1100" b="1" i="0" dirty="0">
                <a:solidFill>
                  <a:schemeClr val="bg1"/>
                </a:solidFill>
                <a:effectLst/>
                <a:latin typeface="Times New Roman" panose="02020603050405020304" pitchFamily="18" charset="0"/>
              </a:rPr>
              <a:t>12 Months Before (Summer 2024): Initiation Phase</a:t>
            </a:r>
          </a:p>
          <a:p>
            <a:pPr marL="171450" indent="-171450" algn="l">
              <a:spcAft>
                <a:spcPts val="900"/>
              </a:spcAft>
              <a:buFont typeface="Arial" panose="020B0604020202020204" pitchFamily="34" charset="0"/>
              <a:buChar char="•"/>
            </a:pPr>
            <a:r>
              <a:rPr lang="en-GB" sz="1100" b="0" i="0" dirty="0">
                <a:solidFill>
                  <a:schemeClr val="bg1"/>
                </a:solidFill>
                <a:effectLst/>
                <a:latin typeface="Times New Roman" panose="02020603050405020304" pitchFamily="18" charset="0"/>
              </a:rPr>
              <a:t>Secure fundamental aspects such as finalise the event concept and name, set the date and venue with council approval, begin sponsor outreach now and launch grant applications </a:t>
            </a:r>
            <a:r>
              <a:rPr lang="en-GB" sz="1100" b="0" i="1" dirty="0">
                <a:solidFill>
                  <a:schemeClr val="bg1"/>
                </a:solidFill>
                <a:effectLst/>
                <a:latin typeface="Times New Roman" panose="02020603050405020304" pitchFamily="18" charset="0"/>
              </a:rPr>
              <a:t>(</a:t>
            </a:r>
            <a:r>
              <a:rPr kumimoji="0" lang="en-US" altLang="en-US" sz="110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Polsky, G., n.d.)</a:t>
            </a:r>
            <a:r>
              <a:rPr lang="en-GB" sz="1100" b="0" i="1" dirty="0">
                <a:solidFill>
                  <a:schemeClr val="bg1"/>
                </a:solidFill>
                <a:effectLst/>
                <a:latin typeface="Times New Roman" panose="02020603050405020304" pitchFamily="18" charset="0"/>
              </a:rPr>
              <a:t>.</a:t>
            </a:r>
          </a:p>
        </p:txBody>
      </p:sp>
    </p:spTree>
    <p:extLst>
      <p:ext uri="{BB962C8B-B14F-4D97-AF65-F5344CB8AC3E}">
        <p14:creationId xmlns:p14="http://schemas.microsoft.com/office/powerpoint/2010/main" val="13718944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93EFEC-DFB9-76C4-BD1B-4D9BFE65B9FC}"/>
            </a:ext>
          </a:extLst>
        </p:cNvPr>
        <p:cNvGrpSpPr/>
        <p:nvPr/>
      </p:nvGrpSpPr>
      <p:grpSpPr>
        <a:xfrm>
          <a:off x="0" y="0"/>
          <a:ext cx="0" cy="0"/>
          <a:chOff x="0" y="0"/>
          <a:chExt cx="0" cy="0"/>
        </a:xfrm>
      </p:grpSpPr>
      <p:pic>
        <p:nvPicPr>
          <p:cNvPr id="4" name="Picture 2" descr="Bala Lake in Wales">
            <a:extLst>
              <a:ext uri="{FF2B5EF4-FFF2-40B4-BE49-F238E27FC236}">
                <a16:creationId xmlns:a16="http://schemas.microsoft.com/office/drawing/2014/main" id="{7F7F6DFD-0AE5-1E8C-C6B7-C0A703F50096}"/>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53A5E25-6BA8-A0B0-2546-34C97BA6C628}"/>
              </a:ext>
            </a:extLst>
          </p:cNvPr>
          <p:cNvSpPr>
            <a:spLocks noGrp="1"/>
          </p:cNvSpPr>
          <p:nvPr>
            <p:ph type="title"/>
          </p:nvPr>
        </p:nvSpPr>
        <p:spPr>
          <a:xfrm>
            <a:off x="24581" y="-180975"/>
            <a:ext cx="7886700" cy="1325563"/>
          </a:xfrm>
        </p:spPr>
        <p:txBody>
          <a:bodyPr/>
          <a:lstStyle/>
          <a:p>
            <a:r>
              <a:rPr lang="en-GB" dirty="0">
                <a:solidFill>
                  <a:schemeClr val="bg1"/>
                </a:solidFill>
              </a:rPr>
              <a:t>Cultural and Social Impact</a:t>
            </a:r>
          </a:p>
        </p:txBody>
      </p:sp>
      <p:sp>
        <p:nvSpPr>
          <p:cNvPr id="3" name="Content Placeholder 2">
            <a:extLst>
              <a:ext uri="{FF2B5EF4-FFF2-40B4-BE49-F238E27FC236}">
                <a16:creationId xmlns:a16="http://schemas.microsoft.com/office/drawing/2014/main" id="{45813DF7-5CBF-AF5E-2FA3-6464FF897DCD}"/>
              </a:ext>
            </a:extLst>
          </p:cNvPr>
          <p:cNvSpPr>
            <a:spLocks noGrp="1"/>
          </p:cNvSpPr>
          <p:nvPr>
            <p:ph idx="1"/>
          </p:nvPr>
        </p:nvSpPr>
        <p:spPr>
          <a:xfrm>
            <a:off x="0" y="914400"/>
            <a:ext cx="8890819" cy="6124575"/>
          </a:xfrm>
        </p:spPr>
        <p:txBody>
          <a:bodyPr>
            <a:noAutofit/>
          </a:bodyPr>
          <a:lstStyle/>
          <a:p>
            <a:pPr marL="0" indent="0" algn="l">
              <a:spcAft>
                <a:spcPts val="900"/>
              </a:spcAft>
              <a:buNone/>
            </a:pPr>
            <a:r>
              <a:rPr lang="en-GB" sz="1050" b="1" i="0" dirty="0">
                <a:solidFill>
                  <a:schemeClr val="bg1"/>
                </a:solidFill>
                <a:effectLst/>
                <a:latin typeface="Times New Roman" panose="02020603050405020304" pitchFamily="18" charset="0"/>
              </a:rPr>
              <a:t>Celebrating Welsh Culture </a:t>
            </a:r>
          </a:p>
          <a:p>
            <a:pPr algn="l">
              <a:spcAft>
                <a:spcPts val="900"/>
              </a:spcAft>
            </a:pPr>
            <a:r>
              <a:rPr lang="en-GB" sz="1050" b="0" i="0" dirty="0" err="1">
                <a:solidFill>
                  <a:schemeClr val="bg1"/>
                </a:solidFill>
                <a:effectLst/>
                <a:latin typeface="Times New Roman" panose="02020603050405020304" pitchFamily="18" charset="0"/>
              </a:rPr>
              <a:t>Gŵyl</a:t>
            </a:r>
            <a:r>
              <a:rPr lang="en-GB" sz="1050" b="0" i="0" dirty="0">
                <a:solidFill>
                  <a:schemeClr val="bg1"/>
                </a:solidFill>
                <a:effectLst/>
                <a:latin typeface="Times New Roman" panose="02020603050405020304" pitchFamily="18" charset="0"/>
              </a:rPr>
              <a:t> y </a:t>
            </a:r>
            <a:r>
              <a:rPr lang="en-GB" sz="1050" b="0" i="0" dirty="0" err="1">
                <a:solidFill>
                  <a:schemeClr val="bg1"/>
                </a:solidFill>
                <a:effectLst/>
                <a:latin typeface="Times New Roman" panose="02020603050405020304" pitchFamily="18" charset="0"/>
              </a:rPr>
              <a:t>Fro</a:t>
            </a:r>
            <a:r>
              <a:rPr lang="en-GB" sz="1050" b="0" i="0" dirty="0">
                <a:solidFill>
                  <a:schemeClr val="bg1"/>
                </a:solidFill>
                <a:effectLst/>
                <a:latin typeface="Times New Roman" panose="02020603050405020304" pitchFamily="18" charset="0"/>
              </a:rPr>
              <a:t> will have a meaningful cultural impact by preserving and promoting Welsh traditions. It provides a platform for Welsh-language music, literature, and art to be performed and appreciated, helping keep these traditions alive in Bala and sharing them with new audiences</a:t>
            </a: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a:t>
            </a:r>
            <a:r>
              <a:rPr kumimoji="0" lang="en-US" altLang="en-US" sz="105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(Our World, 2019)</a:t>
            </a:r>
            <a:r>
              <a:rPr lang="en-GB" sz="1050" b="0" i="0" dirty="0">
                <a:solidFill>
                  <a:schemeClr val="bg1"/>
                </a:solidFill>
                <a:effectLst/>
                <a:latin typeface="Times New Roman" panose="02020603050405020304" pitchFamily="18" charset="0"/>
              </a:rPr>
              <a:t>. It’s an embodiment of community heritage that can strengthen efforts to sustain the Welsh language and customs. “Cultural festivals celebrate and reinforce cultural identity” </a:t>
            </a:r>
            <a:r>
              <a:rPr lang="en-GB" sz="1050" b="0" i="1" dirty="0">
                <a:solidFill>
                  <a:schemeClr val="bg1"/>
                </a:solidFill>
                <a:effectLst/>
                <a:latin typeface="Times New Roman" panose="02020603050405020304" pitchFamily="18" charset="0"/>
              </a:rPr>
              <a:t>(</a:t>
            </a:r>
            <a:r>
              <a:rPr kumimoji="0" lang="en-US" altLang="en-US" sz="105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Koenig-Lewis, N., Palmer, A., &amp; Asaad, Y., 2021)</a:t>
            </a:r>
            <a:r>
              <a:rPr lang="en-GB" sz="1050" b="0" i="0" dirty="0">
                <a:solidFill>
                  <a:schemeClr val="bg1"/>
                </a:solidFill>
                <a:effectLst/>
                <a:latin typeface="Times New Roman" panose="02020603050405020304" pitchFamily="18" charset="0"/>
              </a:rPr>
              <a:t>, </a:t>
            </a:r>
            <a:r>
              <a:rPr lang="en-GB" sz="1050" b="0" i="0" dirty="0" err="1">
                <a:solidFill>
                  <a:schemeClr val="bg1"/>
                </a:solidFill>
                <a:effectLst/>
                <a:latin typeface="Times New Roman" panose="02020603050405020304" pitchFamily="18" charset="0"/>
              </a:rPr>
              <a:t>Gŵyl</a:t>
            </a:r>
            <a:r>
              <a:rPr lang="en-GB" sz="1050" b="0" i="0" dirty="0">
                <a:solidFill>
                  <a:schemeClr val="bg1"/>
                </a:solidFill>
                <a:effectLst/>
                <a:latin typeface="Times New Roman" panose="02020603050405020304" pitchFamily="18" charset="0"/>
              </a:rPr>
              <a:t> y </a:t>
            </a:r>
            <a:r>
              <a:rPr lang="en-GB" sz="1050" b="0" i="0" dirty="0" err="1">
                <a:solidFill>
                  <a:schemeClr val="bg1"/>
                </a:solidFill>
                <a:effectLst/>
                <a:latin typeface="Times New Roman" panose="02020603050405020304" pitchFamily="18" charset="0"/>
              </a:rPr>
              <a:t>Fro</a:t>
            </a:r>
            <a:r>
              <a:rPr lang="en-GB" sz="1050" b="0" i="0" dirty="0">
                <a:solidFill>
                  <a:schemeClr val="bg1"/>
                </a:solidFill>
                <a:effectLst/>
                <a:latin typeface="Times New Roman" panose="02020603050405020304" pitchFamily="18" charset="0"/>
              </a:rPr>
              <a:t> is deliberately designed to do exactly that for Bala and its visitors.</a:t>
            </a:r>
          </a:p>
          <a:p>
            <a:pPr marL="0" indent="0" algn="l">
              <a:spcAft>
                <a:spcPts val="900"/>
              </a:spcAft>
              <a:buNone/>
            </a:pPr>
            <a:r>
              <a:rPr lang="en-GB" sz="1050" b="1" i="0" dirty="0">
                <a:solidFill>
                  <a:schemeClr val="bg1"/>
                </a:solidFill>
                <a:effectLst/>
                <a:latin typeface="Times New Roman" panose="02020603050405020304" pitchFamily="18" charset="0"/>
              </a:rPr>
              <a:t>Community Pride </a:t>
            </a:r>
          </a:p>
          <a:p>
            <a:pPr algn="l">
              <a:spcAft>
                <a:spcPts val="900"/>
              </a:spcAft>
            </a:pPr>
            <a:r>
              <a:rPr lang="en-GB" sz="1050" b="0" i="0" dirty="0">
                <a:solidFill>
                  <a:schemeClr val="bg1"/>
                </a:solidFill>
                <a:effectLst/>
                <a:latin typeface="Times New Roman" panose="02020603050405020304" pitchFamily="18" charset="0"/>
              </a:rPr>
              <a:t>One major social impact is boosting community morale and unity. The process of creating the festival with volunteers, local groups, businesses all collaborating is community-building </a:t>
            </a:r>
            <a:r>
              <a:rPr lang="en-GB" sz="1050" b="0" i="1" dirty="0">
                <a:solidFill>
                  <a:schemeClr val="bg1"/>
                </a:solidFill>
                <a:effectLst/>
                <a:latin typeface="Times New Roman" panose="02020603050405020304" pitchFamily="18" charset="0"/>
              </a:rPr>
              <a:t>(</a:t>
            </a:r>
            <a:r>
              <a:rPr kumimoji="0" lang="en-US" altLang="en-US" sz="105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Cardiff University, 2022)</a:t>
            </a:r>
            <a:r>
              <a:rPr lang="en-GB" sz="1050" b="0" i="1" dirty="0">
                <a:solidFill>
                  <a:schemeClr val="bg1"/>
                </a:solidFill>
                <a:effectLst/>
                <a:latin typeface="Times New Roman" panose="02020603050405020304" pitchFamily="18" charset="0"/>
              </a:rPr>
              <a:t>. </a:t>
            </a:r>
            <a:r>
              <a:rPr lang="en-GB" sz="1050" b="0" i="0" dirty="0">
                <a:solidFill>
                  <a:schemeClr val="bg1"/>
                </a:solidFill>
                <a:effectLst/>
                <a:latin typeface="Times New Roman" panose="02020603050405020304" pitchFamily="18" charset="0"/>
              </a:rPr>
              <a:t>Bala can feel ownership of </a:t>
            </a:r>
            <a:r>
              <a:rPr lang="en-GB" sz="1050" b="0" i="0" dirty="0" err="1">
                <a:solidFill>
                  <a:schemeClr val="bg1"/>
                </a:solidFill>
                <a:effectLst/>
                <a:latin typeface="Times New Roman" panose="02020603050405020304" pitchFamily="18" charset="0"/>
              </a:rPr>
              <a:t>Gŵyl</a:t>
            </a:r>
            <a:r>
              <a:rPr lang="en-GB" sz="1050" b="0" i="0" dirty="0">
                <a:solidFill>
                  <a:schemeClr val="bg1"/>
                </a:solidFill>
                <a:effectLst/>
                <a:latin typeface="Times New Roman" panose="02020603050405020304" pitchFamily="18" charset="0"/>
              </a:rPr>
              <a:t> y </a:t>
            </a:r>
            <a:r>
              <a:rPr lang="en-GB" sz="1050" b="0" i="0" dirty="0" err="1">
                <a:solidFill>
                  <a:schemeClr val="bg1"/>
                </a:solidFill>
                <a:effectLst/>
                <a:latin typeface="Times New Roman" panose="02020603050405020304" pitchFamily="18" charset="0"/>
              </a:rPr>
              <a:t>Fro</a:t>
            </a:r>
            <a:r>
              <a:rPr lang="en-GB" sz="1050" b="0" i="0" dirty="0">
                <a:solidFill>
                  <a:schemeClr val="bg1"/>
                </a:solidFill>
                <a:effectLst/>
                <a:latin typeface="Times New Roman" panose="02020603050405020304" pitchFamily="18" charset="0"/>
              </a:rPr>
              <a:t>, which can enhance social cohesion across age and social groups. </a:t>
            </a:r>
            <a:r>
              <a:rPr lang="en-GB" sz="1050" b="0" i="0" dirty="0" err="1">
                <a:solidFill>
                  <a:schemeClr val="bg1"/>
                </a:solidFill>
                <a:effectLst/>
                <a:latin typeface="Times New Roman" panose="02020603050405020304" pitchFamily="18" charset="0"/>
              </a:rPr>
              <a:t>Gŵyl</a:t>
            </a:r>
            <a:r>
              <a:rPr lang="en-GB" sz="1050" b="0" i="0" dirty="0">
                <a:solidFill>
                  <a:schemeClr val="bg1"/>
                </a:solidFill>
                <a:effectLst/>
                <a:latin typeface="Times New Roman" panose="02020603050405020304" pitchFamily="18" charset="0"/>
              </a:rPr>
              <a:t> y </a:t>
            </a:r>
            <a:r>
              <a:rPr lang="en-GB" sz="1050" b="0" i="0" dirty="0" err="1">
                <a:solidFill>
                  <a:schemeClr val="bg1"/>
                </a:solidFill>
                <a:effectLst/>
                <a:latin typeface="Times New Roman" panose="02020603050405020304" pitchFamily="18" charset="0"/>
              </a:rPr>
              <a:t>Fro</a:t>
            </a:r>
            <a:r>
              <a:rPr lang="en-GB" sz="1050" b="0" i="0" dirty="0">
                <a:solidFill>
                  <a:schemeClr val="bg1"/>
                </a:solidFill>
                <a:effectLst/>
                <a:latin typeface="Times New Roman" panose="02020603050405020304" pitchFamily="18" charset="0"/>
              </a:rPr>
              <a:t> it’s a catalyst for community spirit, leaving intangible benefits like friendship, volunteerism, and local pride that last beyond the event.</a:t>
            </a:r>
          </a:p>
          <a:p>
            <a:pPr marL="0" indent="0" algn="l">
              <a:spcAft>
                <a:spcPts val="900"/>
              </a:spcAft>
              <a:buNone/>
            </a:pPr>
            <a:r>
              <a:rPr lang="en-GB" sz="1050" b="1" i="0" dirty="0">
                <a:solidFill>
                  <a:schemeClr val="bg1"/>
                </a:solidFill>
                <a:effectLst/>
                <a:latin typeface="Times New Roman" panose="02020603050405020304" pitchFamily="18" charset="0"/>
              </a:rPr>
              <a:t>Economic and Tourism Impact</a:t>
            </a:r>
          </a:p>
          <a:p>
            <a:pPr algn="l">
              <a:spcAft>
                <a:spcPts val="900"/>
              </a:spcAft>
            </a:pPr>
            <a:r>
              <a:rPr lang="en-GB" sz="1050" b="0" i="0" dirty="0">
                <a:solidFill>
                  <a:schemeClr val="bg1"/>
                </a:solidFill>
                <a:effectLst/>
                <a:latin typeface="Times New Roman" panose="02020603050405020304" pitchFamily="18" charset="0"/>
              </a:rPr>
              <a:t>Even as a one-day event, the festival will generate a positive economic ripple in the area. Visitors will spend on local accommodations, food, and retail providing a boost to Bala’s tourism economy </a:t>
            </a:r>
            <a:r>
              <a:rPr lang="en-GB" sz="1050" b="0" i="1" dirty="0">
                <a:solidFill>
                  <a:schemeClr val="bg1"/>
                </a:solidFill>
                <a:effectLst/>
                <a:latin typeface="Times New Roman" panose="02020603050405020304" pitchFamily="18" charset="0"/>
              </a:rPr>
              <a:t>(</a:t>
            </a:r>
            <a:r>
              <a:rPr kumimoji="0" lang="en-US" altLang="en-US" sz="105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Cardiff University, 2022)</a:t>
            </a:r>
            <a:r>
              <a:rPr lang="en-GB" sz="1050" b="0" i="0" dirty="0">
                <a:solidFill>
                  <a:schemeClr val="bg1"/>
                </a:solidFill>
                <a:effectLst/>
                <a:latin typeface="Times New Roman" panose="02020603050405020304" pitchFamily="18" charset="0"/>
              </a:rPr>
              <a:t>. For instance, if 800 people attend and a few hundred are tourists staying overnight, that’s additional business for B&amp;Bs and restaurants. The event supports local vendors directly through stall sales and can create new opportunities. If successful, an annual </a:t>
            </a:r>
            <a:r>
              <a:rPr lang="en-GB" sz="1050" b="0" i="0" dirty="0" err="1">
                <a:solidFill>
                  <a:schemeClr val="bg1"/>
                </a:solidFill>
                <a:effectLst/>
                <a:latin typeface="Times New Roman" panose="02020603050405020304" pitchFamily="18" charset="0"/>
              </a:rPr>
              <a:t>Gŵyl</a:t>
            </a:r>
            <a:r>
              <a:rPr lang="en-GB" sz="1050" b="0" i="0" dirty="0">
                <a:solidFill>
                  <a:schemeClr val="bg1"/>
                </a:solidFill>
                <a:effectLst/>
                <a:latin typeface="Times New Roman" panose="02020603050405020304" pitchFamily="18" charset="0"/>
              </a:rPr>
              <a:t> y </a:t>
            </a:r>
            <a:r>
              <a:rPr lang="en-GB" sz="1050" b="0" i="0" dirty="0" err="1">
                <a:solidFill>
                  <a:schemeClr val="bg1"/>
                </a:solidFill>
                <a:effectLst/>
                <a:latin typeface="Times New Roman" panose="02020603050405020304" pitchFamily="18" charset="0"/>
              </a:rPr>
              <a:t>Fro</a:t>
            </a:r>
            <a:r>
              <a:rPr lang="en-GB" sz="1050" b="0" i="0" dirty="0">
                <a:solidFill>
                  <a:schemeClr val="bg1"/>
                </a:solidFill>
                <a:effectLst/>
                <a:latin typeface="Times New Roman" panose="02020603050405020304" pitchFamily="18" charset="0"/>
              </a:rPr>
              <a:t> could grow in size, further increasing its economic impact year-on-year. </a:t>
            </a:r>
          </a:p>
          <a:p>
            <a:pPr marL="0" indent="0" algn="l">
              <a:spcAft>
                <a:spcPts val="900"/>
              </a:spcAft>
              <a:buNone/>
            </a:pPr>
            <a:r>
              <a:rPr lang="en-GB" sz="1050" b="1" i="0" dirty="0">
                <a:solidFill>
                  <a:schemeClr val="bg1"/>
                </a:solidFill>
                <a:effectLst/>
                <a:latin typeface="Times New Roman" panose="02020603050405020304" pitchFamily="18" charset="0"/>
              </a:rPr>
              <a:t>Global Awareness and Exchange</a:t>
            </a:r>
          </a:p>
          <a:p>
            <a:pPr algn="l">
              <a:spcAft>
                <a:spcPts val="900"/>
              </a:spcAft>
            </a:pPr>
            <a:r>
              <a:rPr lang="en-GB" sz="1050" b="0" i="0" dirty="0">
                <a:solidFill>
                  <a:schemeClr val="bg1"/>
                </a:solidFill>
                <a:effectLst/>
                <a:latin typeface="Times New Roman" panose="02020603050405020304" pitchFamily="18" charset="0"/>
              </a:rPr>
              <a:t>With international visitors targeted, the festival contributes to </a:t>
            </a:r>
            <a:r>
              <a:rPr lang="en-GB" sz="1050" b="0" i="0" dirty="0" err="1">
                <a:solidFill>
                  <a:schemeClr val="bg1"/>
                </a:solidFill>
                <a:effectLst/>
                <a:latin typeface="Times New Roman" panose="02020603050405020304" pitchFamily="18" charset="0"/>
              </a:rPr>
              <a:t>Wales’</a:t>
            </a:r>
            <a:r>
              <a:rPr lang="en-GB" sz="1050" b="0" i="0" dirty="0">
                <a:solidFill>
                  <a:schemeClr val="bg1"/>
                </a:solidFill>
                <a:effectLst/>
                <a:latin typeface="Times New Roman" panose="02020603050405020304" pitchFamily="18" charset="0"/>
              </a:rPr>
              <a:t> cultural diplomacy. Attendees from abroad experience genuine Welsh culture and the famed “</a:t>
            </a:r>
            <a:r>
              <a:rPr lang="en-GB" sz="1050" b="0" i="0" dirty="0" err="1">
                <a:solidFill>
                  <a:schemeClr val="bg1"/>
                </a:solidFill>
                <a:effectLst/>
                <a:latin typeface="Times New Roman" panose="02020603050405020304" pitchFamily="18" charset="0"/>
              </a:rPr>
              <a:t>croeso</a:t>
            </a:r>
            <a:r>
              <a:rPr lang="en-GB" sz="1050" b="0" i="0" dirty="0">
                <a:solidFill>
                  <a:schemeClr val="bg1"/>
                </a:solidFill>
                <a:effectLst/>
                <a:latin typeface="Times New Roman" panose="02020603050405020304" pitchFamily="18" charset="0"/>
              </a:rPr>
              <a:t>” (welcome). According to </a:t>
            </a:r>
            <a:r>
              <a:rPr lang="en-GB" sz="1050" b="0" i="0" dirty="0" err="1">
                <a:solidFill>
                  <a:schemeClr val="bg1"/>
                </a:solidFill>
                <a:effectLst/>
                <a:latin typeface="Times New Roman" panose="02020603050405020304" pitchFamily="18" charset="0"/>
              </a:rPr>
              <a:t>Wales’</a:t>
            </a:r>
            <a:r>
              <a:rPr lang="en-GB" sz="1050" b="0" i="0" dirty="0">
                <a:solidFill>
                  <a:schemeClr val="bg1"/>
                </a:solidFill>
                <a:effectLst/>
                <a:latin typeface="Times New Roman" panose="02020603050405020304" pitchFamily="18" charset="0"/>
              </a:rPr>
              <a:t> tourism strategy, such immersive experiences differentiate Wales in a crowded global market </a:t>
            </a:r>
            <a:r>
              <a:rPr lang="en-GB" sz="1050" b="0" i="1" dirty="0">
                <a:solidFill>
                  <a:schemeClr val="bg1"/>
                </a:solidFill>
                <a:effectLst/>
                <a:latin typeface="Times New Roman" panose="02020603050405020304" pitchFamily="18" charset="0"/>
              </a:rPr>
              <a:t>(</a:t>
            </a:r>
            <a:r>
              <a:rPr kumimoji="0" lang="en-US" altLang="en-US" sz="105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Welsh Government, 2025)</a:t>
            </a:r>
            <a:r>
              <a:rPr lang="en-GB" sz="1050" b="0" i="1" dirty="0">
                <a:solidFill>
                  <a:schemeClr val="bg1"/>
                </a:solidFill>
                <a:effectLst/>
                <a:latin typeface="Times New Roman" panose="02020603050405020304" pitchFamily="18" charset="0"/>
              </a:rPr>
              <a:t>. </a:t>
            </a:r>
            <a:r>
              <a:rPr lang="en-GB" sz="1050" b="0" i="0" dirty="0">
                <a:solidFill>
                  <a:schemeClr val="bg1"/>
                </a:solidFill>
                <a:effectLst/>
                <a:latin typeface="Times New Roman" panose="02020603050405020304" pitchFamily="18" charset="0"/>
              </a:rPr>
              <a:t>This word-of-mouth helps raise </a:t>
            </a:r>
            <a:r>
              <a:rPr lang="en-GB" sz="1050" b="0" i="0" dirty="0" err="1">
                <a:solidFill>
                  <a:schemeClr val="bg1"/>
                </a:solidFill>
                <a:effectLst/>
                <a:latin typeface="Times New Roman" panose="02020603050405020304" pitchFamily="18" charset="0"/>
              </a:rPr>
              <a:t>Wales’</a:t>
            </a:r>
            <a:r>
              <a:rPr lang="en-GB" sz="1050" b="0" i="0" dirty="0">
                <a:solidFill>
                  <a:schemeClr val="bg1"/>
                </a:solidFill>
                <a:effectLst/>
                <a:latin typeface="Times New Roman" panose="02020603050405020304" pitchFamily="18" charset="0"/>
              </a:rPr>
              <a:t> profile internationally as a country rich in heritage and hospitality (aligning with the Year of </a:t>
            </a:r>
            <a:r>
              <a:rPr lang="en-GB" sz="1050" b="0" i="0" dirty="0" err="1">
                <a:solidFill>
                  <a:schemeClr val="bg1"/>
                </a:solidFill>
                <a:effectLst/>
                <a:latin typeface="Times New Roman" panose="02020603050405020304" pitchFamily="18" charset="0"/>
              </a:rPr>
              <a:t>Croeso</a:t>
            </a:r>
            <a:r>
              <a:rPr lang="en-GB" sz="1050" b="0" i="0" dirty="0">
                <a:solidFill>
                  <a:schemeClr val="bg1"/>
                </a:solidFill>
                <a:effectLst/>
                <a:latin typeface="Times New Roman" panose="02020603050405020304" pitchFamily="18" charset="0"/>
              </a:rPr>
              <a:t> goals). Over time, </a:t>
            </a:r>
            <a:r>
              <a:rPr lang="en-GB" sz="1050" b="0" i="0" dirty="0" err="1">
                <a:solidFill>
                  <a:schemeClr val="bg1"/>
                </a:solidFill>
                <a:effectLst/>
                <a:latin typeface="Times New Roman" panose="02020603050405020304" pitchFamily="18" charset="0"/>
              </a:rPr>
              <a:t>Gŵyl</a:t>
            </a:r>
            <a:r>
              <a:rPr lang="en-GB" sz="1050" b="0" i="0" dirty="0">
                <a:solidFill>
                  <a:schemeClr val="bg1"/>
                </a:solidFill>
                <a:effectLst/>
                <a:latin typeface="Times New Roman" panose="02020603050405020304" pitchFamily="18" charset="0"/>
              </a:rPr>
              <a:t> y </a:t>
            </a:r>
            <a:r>
              <a:rPr lang="en-GB" sz="1050" b="0" i="0" dirty="0" err="1">
                <a:solidFill>
                  <a:schemeClr val="bg1"/>
                </a:solidFill>
                <a:effectLst/>
                <a:latin typeface="Times New Roman" panose="02020603050405020304" pitchFamily="18" charset="0"/>
              </a:rPr>
              <a:t>Fro</a:t>
            </a:r>
            <a:r>
              <a:rPr lang="en-GB" sz="1050" b="0" i="0" dirty="0">
                <a:solidFill>
                  <a:schemeClr val="bg1"/>
                </a:solidFill>
                <a:effectLst/>
                <a:latin typeface="Times New Roman" panose="02020603050405020304" pitchFamily="18" charset="0"/>
              </a:rPr>
              <a:t> could establish twinning relationships with festivals in other Celtic regions or invite performers from abroad, creating two-way cultural exchange. In the immediate term, the 2025 event will showcase the distinctive Welsh “hwyl” to a global audience </a:t>
            </a:r>
            <a:r>
              <a:rPr lang="en-GB" sz="1050" b="0" i="1" dirty="0">
                <a:solidFill>
                  <a:schemeClr val="bg1"/>
                </a:solidFill>
                <a:effectLst/>
                <a:latin typeface="Times New Roman" panose="02020603050405020304" pitchFamily="18" charset="0"/>
              </a:rPr>
              <a:t>(</a:t>
            </a:r>
            <a:r>
              <a:rPr kumimoji="0" lang="en-US" altLang="en-US" sz="105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Welsh Government, 2025)</a:t>
            </a:r>
            <a:r>
              <a:rPr lang="en-GB" sz="1050" b="0" i="0" dirty="0">
                <a:solidFill>
                  <a:schemeClr val="bg1"/>
                </a:solidFill>
                <a:effectLst/>
                <a:latin typeface="Times New Roman" panose="02020603050405020304" pitchFamily="18" charset="0"/>
              </a:rPr>
              <a:t>, contributing to </a:t>
            </a:r>
            <a:r>
              <a:rPr lang="en-GB" sz="1050" b="0" i="0" dirty="0" err="1">
                <a:solidFill>
                  <a:schemeClr val="bg1"/>
                </a:solidFill>
                <a:effectLst/>
                <a:latin typeface="Times New Roman" panose="02020603050405020304" pitchFamily="18" charset="0"/>
              </a:rPr>
              <a:t>Wales’</a:t>
            </a:r>
            <a:r>
              <a:rPr lang="en-GB" sz="1050" b="0" i="0" dirty="0">
                <a:solidFill>
                  <a:schemeClr val="bg1"/>
                </a:solidFill>
                <a:effectLst/>
                <a:latin typeface="Times New Roman" panose="02020603050405020304" pitchFamily="18" charset="0"/>
              </a:rPr>
              <a:t> reputation and attracting future tourism.</a:t>
            </a:r>
          </a:p>
          <a:p>
            <a:pPr marL="0" indent="0" algn="l">
              <a:spcAft>
                <a:spcPts val="900"/>
              </a:spcAft>
              <a:buNone/>
            </a:pPr>
            <a:r>
              <a:rPr lang="en-GB" sz="1050" b="1" i="0" dirty="0">
                <a:solidFill>
                  <a:schemeClr val="bg1"/>
                </a:solidFill>
                <a:effectLst/>
                <a:latin typeface="Times New Roman" panose="02020603050405020304" pitchFamily="18" charset="0"/>
              </a:rPr>
              <a:t>Legacy and Continuity</a:t>
            </a:r>
          </a:p>
          <a:p>
            <a:pPr algn="l">
              <a:spcAft>
                <a:spcPts val="900"/>
              </a:spcAft>
            </a:pPr>
            <a:r>
              <a:rPr lang="en-GB" sz="1050" b="0" i="0" dirty="0">
                <a:solidFill>
                  <a:schemeClr val="bg1"/>
                </a:solidFill>
                <a:effectLst/>
                <a:latin typeface="Times New Roman" panose="02020603050405020304" pitchFamily="18" charset="0"/>
              </a:rPr>
              <a:t>Beyond the day of the festival, we aim for lasting legacy impacts. One measure will be if the festival inspires greater community participation in cultural activities year-round, e.g., an uptick in people joining local choirs, taking Welsh classes, or youth showing interest in traditional music ” </a:t>
            </a:r>
            <a:r>
              <a:rPr lang="en-GB" sz="1050" b="0" i="1" dirty="0">
                <a:solidFill>
                  <a:schemeClr val="bg1"/>
                </a:solidFill>
                <a:effectLst/>
                <a:latin typeface="Times New Roman" panose="02020603050405020304" pitchFamily="18" charset="0"/>
              </a:rPr>
              <a:t>(</a:t>
            </a:r>
            <a:r>
              <a:rPr kumimoji="0" lang="en-US" altLang="en-US" sz="105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Koenig-Lewis, N., Palmer, A., &amp; Asaad, Y., 2021)</a:t>
            </a:r>
            <a:r>
              <a:rPr lang="en-GB" sz="1050" b="0" i="0" dirty="0">
                <a:solidFill>
                  <a:schemeClr val="bg1"/>
                </a:solidFill>
                <a:effectLst/>
                <a:latin typeface="Times New Roman" panose="02020603050405020304" pitchFamily="18" charset="0"/>
              </a:rPr>
              <a:t>. The festival can also nurture local talent, a young band playing </a:t>
            </a:r>
            <a:r>
              <a:rPr lang="en-GB" sz="1050" b="0" i="0" dirty="0" err="1">
                <a:solidFill>
                  <a:schemeClr val="bg1"/>
                </a:solidFill>
                <a:effectLst/>
                <a:latin typeface="Times New Roman" panose="02020603050405020304" pitchFamily="18" charset="0"/>
              </a:rPr>
              <a:t>Gŵyl</a:t>
            </a:r>
            <a:r>
              <a:rPr lang="en-GB" sz="1050" b="0" i="0" dirty="0">
                <a:solidFill>
                  <a:schemeClr val="bg1"/>
                </a:solidFill>
                <a:effectLst/>
                <a:latin typeface="Times New Roman" panose="02020603050405020304" pitchFamily="18" charset="0"/>
              </a:rPr>
              <a:t> y </a:t>
            </a:r>
            <a:r>
              <a:rPr lang="en-GB" sz="1050" b="0" i="0" dirty="0" err="1">
                <a:solidFill>
                  <a:schemeClr val="bg1"/>
                </a:solidFill>
                <a:effectLst/>
                <a:latin typeface="Times New Roman" panose="02020603050405020304" pitchFamily="18" charset="0"/>
              </a:rPr>
              <a:t>Fro</a:t>
            </a:r>
            <a:r>
              <a:rPr lang="en-GB" sz="1050" b="0" i="0" dirty="0">
                <a:solidFill>
                  <a:schemeClr val="bg1"/>
                </a:solidFill>
                <a:effectLst/>
                <a:latin typeface="Times New Roman" panose="02020603050405020304" pitchFamily="18" charset="0"/>
              </a:rPr>
              <a:t> gains confidence and exposure, perhaps propelling their artistic journey. Essentially, the festival is an investment in the cultural and social capital of Bala. We intend </a:t>
            </a:r>
            <a:r>
              <a:rPr lang="en-GB" sz="1050" b="0" i="0" dirty="0" err="1">
                <a:solidFill>
                  <a:schemeClr val="bg1"/>
                </a:solidFill>
                <a:effectLst/>
                <a:latin typeface="Times New Roman" panose="02020603050405020304" pitchFamily="18" charset="0"/>
              </a:rPr>
              <a:t>Gŵyl</a:t>
            </a:r>
            <a:r>
              <a:rPr lang="en-GB" sz="1050" b="0" i="0" dirty="0">
                <a:solidFill>
                  <a:schemeClr val="bg1"/>
                </a:solidFill>
                <a:effectLst/>
                <a:latin typeface="Times New Roman" panose="02020603050405020304" pitchFamily="18" charset="0"/>
              </a:rPr>
              <a:t> y </a:t>
            </a:r>
            <a:r>
              <a:rPr lang="en-GB" sz="1050" b="0" i="0" dirty="0" err="1">
                <a:solidFill>
                  <a:schemeClr val="bg1"/>
                </a:solidFill>
                <a:effectLst/>
                <a:latin typeface="Times New Roman" panose="02020603050405020304" pitchFamily="18" charset="0"/>
              </a:rPr>
              <a:t>Fro</a:t>
            </a:r>
            <a:r>
              <a:rPr lang="en-GB" sz="1050" b="0" i="0" dirty="0">
                <a:solidFill>
                  <a:schemeClr val="bg1"/>
                </a:solidFill>
                <a:effectLst/>
                <a:latin typeface="Times New Roman" panose="02020603050405020304" pitchFamily="18" charset="0"/>
              </a:rPr>
              <a:t> to become a beloved annual tradition that in the long run contributes to maintaining a vibrant Welsh culture and a strong, proud community in Bala.</a:t>
            </a:r>
            <a:br>
              <a:rPr lang="en-GB" sz="1050" b="0" i="0" dirty="0">
                <a:solidFill>
                  <a:schemeClr val="bg1"/>
                </a:solidFill>
                <a:effectLst/>
                <a:latin typeface="Times New Roman" panose="02020603050405020304" pitchFamily="18" charset="0"/>
              </a:rPr>
            </a:br>
            <a:endParaRPr lang="en-GB" sz="1050" dirty="0">
              <a:solidFill>
                <a:schemeClr val="bg1"/>
              </a:solidFill>
            </a:endParaRPr>
          </a:p>
        </p:txBody>
      </p:sp>
      <p:pic>
        <p:nvPicPr>
          <p:cNvPr id="14338" name="Picture 2" descr="Crowds march through colourful Cardiff to celebrate St David's Day | News  Shopper">
            <a:extLst>
              <a:ext uri="{FF2B5EF4-FFF2-40B4-BE49-F238E27FC236}">
                <a16:creationId xmlns:a16="http://schemas.microsoft.com/office/drawing/2014/main" id="{1DFB4C58-5FCA-AE53-E694-4D1B5064531E}"/>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1" b="20387"/>
          <a:stretch/>
        </p:blipFill>
        <p:spPr bwMode="auto">
          <a:xfrm>
            <a:off x="5715000" y="27039"/>
            <a:ext cx="2920181" cy="129852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27244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5C63C7-6D4A-0FEF-59D3-E37A671F9615}"/>
            </a:ext>
          </a:extLst>
        </p:cNvPr>
        <p:cNvGrpSpPr/>
        <p:nvPr/>
      </p:nvGrpSpPr>
      <p:grpSpPr>
        <a:xfrm>
          <a:off x="0" y="0"/>
          <a:ext cx="0" cy="0"/>
          <a:chOff x="0" y="0"/>
          <a:chExt cx="0" cy="0"/>
        </a:xfrm>
      </p:grpSpPr>
      <p:pic>
        <p:nvPicPr>
          <p:cNvPr id="4" name="Picture 2" descr="Bala Lake in Wales">
            <a:extLst>
              <a:ext uri="{FF2B5EF4-FFF2-40B4-BE49-F238E27FC236}">
                <a16:creationId xmlns:a16="http://schemas.microsoft.com/office/drawing/2014/main" id="{F0C87DF2-E9DA-F112-9708-282B1091EE79}"/>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A11764A-3E76-A460-2D3B-B1FA58E9532D}"/>
              </a:ext>
            </a:extLst>
          </p:cNvPr>
          <p:cNvSpPr>
            <a:spLocks noGrp="1"/>
          </p:cNvSpPr>
          <p:nvPr>
            <p:ph type="title"/>
          </p:nvPr>
        </p:nvSpPr>
        <p:spPr>
          <a:xfrm>
            <a:off x="-14748" y="-228600"/>
            <a:ext cx="7886700" cy="1325563"/>
          </a:xfrm>
        </p:spPr>
        <p:txBody>
          <a:bodyPr/>
          <a:lstStyle/>
          <a:p>
            <a:r>
              <a:rPr lang="en-GB" dirty="0">
                <a:solidFill>
                  <a:schemeClr val="bg1"/>
                </a:solidFill>
              </a:rPr>
              <a:t>References</a:t>
            </a:r>
          </a:p>
        </p:txBody>
      </p:sp>
      <p:sp>
        <p:nvSpPr>
          <p:cNvPr id="5" name="Rectangle 1">
            <a:extLst>
              <a:ext uri="{FF2B5EF4-FFF2-40B4-BE49-F238E27FC236}">
                <a16:creationId xmlns:a16="http://schemas.microsoft.com/office/drawing/2014/main" id="{407D5202-FDBB-45EA-4286-39255ADEA201}"/>
              </a:ext>
            </a:extLst>
          </p:cNvPr>
          <p:cNvSpPr>
            <a:spLocks noGrp="1" noChangeArrowheads="1"/>
          </p:cNvSpPr>
          <p:nvPr>
            <p:ph idx="1"/>
          </p:nvPr>
        </p:nvSpPr>
        <p:spPr bwMode="auto">
          <a:xfrm>
            <a:off x="76200" y="667436"/>
            <a:ext cx="9067800" cy="6232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defTabSz="914400">
              <a:lnSpc>
                <a:spcPct val="100000"/>
              </a:lnSpc>
            </a:pP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Ayub, A. (2023). </a:t>
            </a:r>
            <a:r>
              <a:rPr kumimoji="0" lang="en-US" altLang="en-US" sz="105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Event risk management – 7 safety risks to plan for</a:t>
            </a: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a:t>
            </a:r>
            <a:r>
              <a:rPr kumimoji="0" lang="en-US" altLang="en-US" sz="105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vFairs</a:t>
            </a: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Blog. Retrieved from: </a:t>
            </a:r>
            <a:r>
              <a:rPr kumimoji="0" lang="en-US" altLang="en-US" sz="1050" b="0" i="0" u="none" strike="noStrike" cap="none" normalizeH="0" baseline="0" dirty="0">
                <a:ln>
                  <a:noFill/>
                </a:ln>
                <a:solidFill>
                  <a:schemeClr val="bg1"/>
                </a:solidFill>
                <a:effectLst/>
                <a:cs typeface="Arial" panose="020B0604020202020204" pitchFamily="34" charset="0"/>
                <a:hlinkClick r:id="rId4">
                  <a:extLst>
                    <a:ext uri="{A12FA001-AC4F-418D-AE19-62706E023703}">
                      <ahyp:hlinkClr xmlns:ahyp="http://schemas.microsoft.com/office/drawing/2018/hyperlinkcolor" val="tx"/>
                    </a:ext>
                  </a:extLst>
                </a:hlinkClick>
              </a:rPr>
              <a:t>https://www.vfairs.com/blog/event-risk-management/</a:t>
            </a:r>
            <a:endParaRPr lang="en-US" altLang="en-US" sz="300" dirty="0">
              <a:solidFill>
                <a:schemeClr val="bg1"/>
              </a:solidFill>
            </a:endParaRPr>
          </a:p>
          <a:p>
            <a:pPr defTabSz="914400">
              <a:lnSpc>
                <a:spcPct val="100000"/>
              </a:lnSpc>
            </a:pP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BBC News. (2024, August 3). </a:t>
            </a:r>
            <a:r>
              <a:rPr kumimoji="0" lang="en-US" altLang="en-US" sz="105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National Eisteddfod 2024: What to know as festival heads to Pontypridd</a:t>
            </a: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Retrieved from: </a:t>
            </a:r>
            <a:r>
              <a:rPr kumimoji="0" lang="en-US" altLang="en-US" sz="1050" b="0" i="0" u="none" strike="noStrike" cap="none" normalizeH="0" baseline="0" dirty="0">
                <a:ln>
                  <a:noFill/>
                </a:ln>
                <a:solidFill>
                  <a:schemeClr val="bg1"/>
                </a:solidFill>
                <a:effectLst/>
                <a:cs typeface="Arial" panose="020B0604020202020204" pitchFamily="34" charset="0"/>
                <a:hlinkClick r:id="rId5">
                  <a:extLst>
                    <a:ext uri="{A12FA001-AC4F-418D-AE19-62706E023703}">
                      <ahyp:hlinkClr xmlns:ahyp="http://schemas.microsoft.com/office/drawing/2018/hyperlinkcolor" val="tx"/>
                    </a:ext>
                  </a:extLst>
                </a:hlinkClick>
              </a:rPr>
              <a:t>https://www.bbc.com/news/articles/ce98z0g9470o</a:t>
            </a:r>
            <a:endParaRPr lang="en-US" altLang="en-US" sz="300" dirty="0">
              <a:solidFill>
                <a:schemeClr val="bg1"/>
              </a:solidFill>
            </a:endParaRPr>
          </a:p>
          <a:p>
            <a:pPr defTabSz="914400">
              <a:lnSpc>
                <a:spcPct val="100000"/>
              </a:lnSpc>
            </a:pPr>
            <a:r>
              <a:rPr kumimoji="0" lang="en-US" altLang="en-US" sz="105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Bloomerang</a:t>
            </a: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(2025). </a:t>
            </a:r>
            <a:r>
              <a:rPr kumimoji="0" lang="en-US" altLang="en-US" sz="105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The complete step-by-step festival planning guide for nonprofits</a:t>
            </a: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Retrieved from: </a:t>
            </a:r>
            <a:r>
              <a:rPr kumimoji="0" lang="en-US" altLang="en-US" sz="1050" b="0" i="0" u="none" strike="noStrike" cap="none" normalizeH="0" baseline="0" dirty="0">
                <a:ln>
                  <a:noFill/>
                </a:ln>
                <a:solidFill>
                  <a:schemeClr val="bg1"/>
                </a:solidFill>
                <a:effectLst/>
                <a:cs typeface="Arial" panose="020B0604020202020204" pitchFamily="34" charset="0"/>
                <a:hlinkClick r:id="rId6">
                  <a:extLst>
                    <a:ext uri="{A12FA001-AC4F-418D-AE19-62706E023703}">
                      <ahyp:hlinkClr xmlns:ahyp="http://schemas.microsoft.com/office/drawing/2018/hyperlinkcolor" val="tx"/>
                    </a:ext>
                  </a:extLst>
                </a:hlinkClick>
              </a:rPr>
              <a:t>https://bloomerang.co/blog/festival-planning/</a:t>
            </a:r>
            <a:endParaRPr lang="en-US" altLang="en-US" sz="300" dirty="0">
              <a:solidFill>
                <a:schemeClr val="bg1"/>
              </a:solidFill>
            </a:endParaRPr>
          </a:p>
          <a:p>
            <a:pPr defTabSz="914400">
              <a:lnSpc>
                <a:spcPct val="100000"/>
              </a:lnSpc>
            </a:pP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Business Wales. (2016). </a:t>
            </a:r>
            <a:r>
              <a:rPr kumimoji="0" lang="en-US" altLang="en-US" sz="105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Wales Identity: Sense of Place (Tourism guidance document). </a:t>
            </a: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Retrieved from: </a:t>
            </a:r>
            <a:r>
              <a:rPr kumimoji="0" lang="en-US" altLang="en-US" sz="1050" b="0" i="0" u="none" strike="noStrike" cap="none" normalizeH="0" baseline="0" dirty="0">
                <a:ln>
                  <a:noFill/>
                </a:ln>
                <a:solidFill>
                  <a:schemeClr val="bg1"/>
                </a:solidFill>
                <a:effectLst/>
                <a:cs typeface="Arial" panose="020B0604020202020204" pitchFamily="34" charset="0"/>
                <a:hlinkClick r:id="rId7">
                  <a:extLst>
                    <a:ext uri="{A12FA001-AC4F-418D-AE19-62706E023703}">
                      <ahyp:hlinkClr xmlns:ahyp="http://schemas.microsoft.com/office/drawing/2018/hyperlinkcolor" val="tx"/>
                    </a:ext>
                  </a:extLst>
                </a:hlinkClick>
              </a:rPr>
              <a:t>https://businesswales.gov.wales/tourism/sites/tourism/files/documents/Sense_of_Place_Guidance_v2_EN.pdf</a:t>
            </a:r>
            <a:endParaRPr lang="en-US" altLang="en-US" sz="300" dirty="0">
              <a:solidFill>
                <a:schemeClr val="bg1"/>
              </a:solidFill>
            </a:endParaRPr>
          </a:p>
          <a:p>
            <a:pPr defTabSz="914400">
              <a:lnSpc>
                <a:spcPct val="100000"/>
              </a:lnSpc>
            </a:pP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Business Wales. (n.d.). </a:t>
            </a:r>
            <a:r>
              <a:rPr kumimoji="0" lang="en-US" altLang="en-US" sz="105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Sustainable events and festivals – Checklist.</a:t>
            </a: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Retrieved from: </a:t>
            </a:r>
            <a:r>
              <a:rPr kumimoji="0" lang="en-US" altLang="en-US" sz="1050" b="0" i="0" u="none" strike="noStrike" cap="none" normalizeH="0" baseline="0" dirty="0">
                <a:ln>
                  <a:noFill/>
                </a:ln>
                <a:solidFill>
                  <a:schemeClr val="bg1"/>
                </a:solidFill>
                <a:effectLst/>
                <a:cs typeface="Arial" panose="020B0604020202020204" pitchFamily="34" charset="0"/>
                <a:hlinkClick r:id="rId8">
                  <a:extLst>
                    <a:ext uri="{A12FA001-AC4F-418D-AE19-62706E023703}">
                      <ahyp:hlinkClr xmlns:ahyp="http://schemas.microsoft.com/office/drawing/2018/hyperlinkcolor" val="tx"/>
                    </a:ext>
                  </a:extLst>
                </a:hlinkClick>
              </a:rPr>
              <a:t>https://businesswales.gov.wales/tourism/sustainable-events-and-festivals</a:t>
            </a:r>
            <a:endParaRPr lang="en-US" altLang="en-US" sz="300" dirty="0">
              <a:solidFill>
                <a:schemeClr val="bg1"/>
              </a:solidFill>
            </a:endParaRPr>
          </a:p>
          <a:p>
            <a:pPr defTabSz="914400">
              <a:lnSpc>
                <a:spcPct val="100000"/>
              </a:lnSpc>
            </a:pP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Cardiff University. (2022). </a:t>
            </a:r>
            <a:r>
              <a:rPr kumimoji="0" lang="en-US" altLang="en-US" sz="105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Festivals Research Group – Investigating the social, economic and environmental impact of festivals</a:t>
            </a: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Retrieved from: </a:t>
            </a:r>
            <a:r>
              <a:rPr kumimoji="0" lang="en-US" altLang="en-US" sz="1050" b="0" i="0" u="none" strike="noStrike" cap="none" normalizeH="0" baseline="0" dirty="0">
                <a:ln>
                  <a:noFill/>
                </a:ln>
                <a:solidFill>
                  <a:schemeClr val="bg1"/>
                </a:solidFill>
                <a:effectLst/>
                <a:cs typeface="Arial" panose="020B0604020202020204" pitchFamily="34" charset="0"/>
                <a:hlinkClick r:id="rId9">
                  <a:extLst>
                    <a:ext uri="{A12FA001-AC4F-418D-AE19-62706E023703}">
                      <ahyp:hlinkClr xmlns:ahyp="http://schemas.microsoft.com/office/drawing/2018/hyperlinkcolor" val="tx"/>
                    </a:ext>
                  </a:extLst>
                </a:hlinkClick>
              </a:rPr>
              <a:t>https://www.cardiff.ac.uk/research/explore/research-units/festivals-research-group</a:t>
            </a:r>
            <a:endParaRPr lang="en-US" altLang="en-US" sz="300" dirty="0">
              <a:solidFill>
                <a:schemeClr val="bg1"/>
              </a:solidFill>
            </a:endParaRPr>
          </a:p>
          <a:p>
            <a:pPr defTabSz="914400">
              <a:lnSpc>
                <a:spcPct val="100000"/>
              </a:lnSpc>
            </a:pP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Koenig-Lewis, N., Palmer, A., &amp; Asaad, Y. (2021</a:t>
            </a:r>
            <a:r>
              <a:rPr kumimoji="0" lang="en-US" altLang="en-US" sz="105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Linking engagement at cultural festivals to legacy impacts. Journal of Sustainable Tourism,</a:t>
            </a: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29(11–12), 1810–1831. </a:t>
            </a:r>
            <a:r>
              <a:rPr kumimoji="0" lang="en-US" altLang="en-US" sz="1050" b="0" i="0" u="none" strike="noStrike" cap="none" normalizeH="0" baseline="0" dirty="0">
                <a:ln>
                  <a:noFill/>
                </a:ln>
                <a:solidFill>
                  <a:schemeClr val="bg1"/>
                </a:solidFill>
                <a:effectLst/>
                <a:cs typeface="Arial" panose="020B0604020202020204" pitchFamily="34" charset="0"/>
                <a:hlinkClick r:id="rId10">
                  <a:extLst>
                    <a:ext uri="{A12FA001-AC4F-418D-AE19-62706E023703}">
                      <ahyp:hlinkClr xmlns:ahyp="http://schemas.microsoft.com/office/drawing/2018/hyperlinkcolor" val="tx"/>
                    </a:ext>
                  </a:extLst>
                </a:hlinkClick>
              </a:rPr>
              <a:t>https://doi.org/10.1080/09669582.2020.1855434</a:t>
            </a:r>
            <a:endParaRPr lang="en-US" altLang="en-US" sz="300" dirty="0">
              <a:solidFill>
                <a:schemeClr val="bg1"/>
              </a:solidFill>
            </a:endParaRPr>
          </a:p>
          <a:p>
            <a:pPr defTabSz="914400">
              <a:lnSpc>
                <a:spcPct val="100000"/>
              </a:lnSpc>
            </a:pPr>
            <a:r>
              <a:rPr kumimoji="0" lang="en-US" altLang="en-US" sz="105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McNicholls</a:t>
            </a: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Vale, J. (2024, July 24). </a:t>
            </a:r>
            <a:r>
              <a:rPr kumimoji="0" lang="en-US" altLang="en-US" sz="105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Dolgellau musical festival attracts over 5,000 people</a:t>
            </a: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Cambrian News. Retrieved from: </a:t>
            </a:r>
            <a:r>
              <a:rPr kumimoji="0" lang="en-US" altLang="en-US" sz="1050" b="0" i="0" u="none" strike="noStrike" cap="none" normalizeH="0" baseline="0" dirty="0">
                <a:ln>
                  <a:noFill/>
                </a:ln>
                <a:solidFill>
                  <a:schemeClr val="bg1"/>
                </a:solidFill>
                <a:effectLst/>
                <a:cs typeface="Arial" panose="020B0604020202020204" pitchFamily="34" charset="0"/>
                <a:hlinkClick r:id="rId11">
                  <a:extLst>
                    <a:ext uri="{A12FA001-AC4F-418D-AE19-62706E023703}">
                      <ahyp:hlinkClr xmlns:ahyp="http://schemas.microsoft.com/office/drawing/2018/hyperlinkcolor" val="tx"/>
                    </a:ext>
                  </a:extLst>
                </a:hlinkClick>
              </a:rPr>
              <a:t>https://www.cambrian-news.co.uk/news/dolgellau-musical-festival-attracts-over-5000-people-707216</a:t>
            </a:r>
            <a:endParaRPr lang="en-US" altLang="en-US" sz="300" dirty="0">
              <a:solidFill>
                <a:schemeClr val="bg1"/>
              </a:solidFill>
            </a:endParaRPr>
          </a:p>
          <a:p>
            <a:pPr defTabSz="914400">
              <a:lnSpc>
                <a:spcPct val="100000"/>
              </a:lnSpc>
            </a:pP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Polsky, G. (n.d.). </a:t>
            </a:r>
            <a:r>
              <a:rPr kumimoji="0" lang="en-US" altLang="en-US" sz="105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Planning a festival: Use a good timeline. TSE Entertainment.</a:t>
            </a: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Retrieved from: </a:t>
            </a:r>
            <a:r>
              <a:rPr kumimoji="0" lang="en-US" altLang="en-US" sz="1050" b="0" i="0" u="none" strike="noStrike" cap="none" normalizeH="0" baseline="0" dirty="0">
                <a:ln>
                  <a:noFill/>
                </a:ln>
                <a:solidFill>
                  <a:schemeClr val="bg1"/>
                </a:solidFill>
                <a:effectLst/>
                <a:cs typeface="Arial" panose="020B0604020202020204" pitchFamily="34" charset="0"/>
                <a:hlinkClick r:id="rId12">
                  <a:extLst>
                    <a:ext uri="{A12FA001-AC4F-418D-AE19-62706E023703}">
                      <ahyp:hlinkClr xmlns:ahyp="http://schemas.microsoft.com/office/drawing/2018/hyperlinkcolor" val="tx"/>
                    </a:ext>
                  </a:extLst>
                </a:hlinkClick>
              </a:rPr>
              <a:t>https://tseentertainment.com/planning-a-festival-use-a-good-timeline/</a:t>
            </a:r>
            <a:endParaRPr lang="en-US" altLang="en-US" sz="300" dirty="0">
              <a:solidFill>
                <a:schemeClr val="bg1"/>
              </a:solidFill>
            </a:endParaRPr>
          </a:p>
          <a:p>
            <a:pPr defTabSz="914400">
              <a:lnSpc>
                <a:spcPct val="100000"/>
              </a:lnSpc>
            </a:pPr>
            <a:r>
              <a:rPr kumimoji="0" lang="en-US" altLang="en-US" sz="105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Qwick</a:t>
            </a: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(2023). </a:t>
            </a:r>
            <a:r>
              <a:rPr kumimoji="0" lang="en-US" altLang="en-US" sz="105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10 essential event budget expenses for any template</a:t>
            </a: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Retrieved from: </a:t>
            </a:r>
            <a:r>
              <a:rPr kumimoji="0" lang="en-US" altLang="en-US" sz="1050" b="0" i="0" u="none" strike="noStrike" cap="none" normalizeH="0" baseline="0" dirty="0">
                <a:ln>
                  <a:noFill/>
                </a:ln>
                <a:solidFill>
                  <a:schemeClr val="bg1"/>
                </a:solidFill>
                <a:effectLst/>
                <a:cs typeface="Arial" panose="020B0604020202020204" pitchFamily="34" charset="0"/>
                <a:hlinkClick r:id="rId13">
                  <a:extLst>
                    <a:ext uri="{A12FA001-AC4F-418D-AE19-62706E023703}">
                      <ahyp:hlinkClr xmlns:ahyp="http://schemas.microsoft.com/office/drawing/2018/hyperlinkcolor" val="tx"/>
                    </a:ext>
                  </a:extLst>
                </a:hlinkClick>
              </a:rPr>
              <a:t>https://www.qwick.com/blog/event-budget-expenses-template</a:t>
            </a:r>
            <a:endParaRPr lang="en-US" altLang="en-US" sz="300" dirty="0">
              <a:solidFill>
                <a:schemeClr val="bg1"/>
              </a:solidFill>
            </a:endParaRPr>
          </a:p>
          <a:p>
            <a:pPr defTabSz="914400">
              <a:lnSpc>
                <a:spcPct val="100000"/>
              </a:lnSpc>
            </a:pP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SurveyMonkey. (n.d.). </a:t>
            </a:r>
            <a:r>
              <a:rPr kumimoji="0" lang="en-US" altLang="en-US" sz="105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Post-event survey questions to ask, examples &amp; best practices</a:t>
            </a: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Retrieved from: </a:t>
            </a:r>
            <a:r>
              <a:rPr kumimoji="0" lang="en-US" altLang="en-US" sz="1050" b="0" i="0" u="none" strike="noStrike" cap="none" normalizeH="0" baseline="0" dirty="0">
                <a:ln>
                  <a:noFill/>
                </a:ln>
                <a:solidFill>
                  <a:schemeClr val="bg1"/>
                </a:solidFill>
                <a:effectLst/>
                <a:cs typeface="Arial" panose="020B0604020202020204" pitchFamily="34" charset="0"/>
                <a:hlinkClick r:id="rId14">
                  <a:extLst>
                    <a:ext uri="{A12FA001-AC4F-418D-AE19-62706E023703}">
                      <ahyp:hlinkClr xmlns:ahyp="http://schemas.microsoft.com/office/drawing/2018/hyperlinkcolor" val="tx"/>
                    </a:ext>
                  </a:extLst>
                </a:hlinkClick>
              </a:rPr>
              <a:t>https://www.surveymonkey.com/mp/post-event-survey-questions/</a:t>
            </a:r>
            <a:endParaRPr lang="en-US" altLang="en-US" sz="300" dirty="0">
              <a:solidFill>
                <a:schemeClr val="bg1"/>
              </a:solidFill>
            </a:endParaRPr>
          </a:p>
          <a:p>
            <a:pPr defTabSz="914400">
              <a:lnSpc>
                <a:spcPct val="100000"/>
              </a:lnSpc>
            </a:pP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Vale of Glamorgan Council. (2023). </a:t>
            </a:r>
            <a:r>
              <a:rPr kumimoji="0" lang="en-US" altLang="en-US" sz="105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Welsh Language Standards Annual Monitoring Report 2022–23 </a:t>
            </a: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(Report). Retrieved from: </a:t>
            </a:r>
            <a:r>
              <a:rPr kumimoji="0" lang="en-US" altLang="en-US" sz="1050" b="0" i="0" u="none" strike="noStrike" cap="none" normalizeH="0" baseline="0" dirty="0">
                <a:ln>
                  <a:noFill/>
                </a:ln>
                <a:solidFill>
                  <a:schemeClr val="bg1"/>
                </a:solidFill>
                <a:effectLst/>
                <a:cs typeface="Arial" panose="020B0604020202020204" pitchFamily="34" charset="0"/>
                <a:hlinkClick r:id="rId15">
                  <a:extLst>
                    <a:ext uri="{A12FA001-AC4F-418D-AE19-62706E023703}">
                      <ahyp:hlinkClr xmlns:ahyp="http://schemas.microsoft.com/office/drawing/2018/hyperlinkcolor" val="tx"/>
                    </a:ext>
                  </a:extLst>
                </a:hlinkClick>
              </a:rPr>
              <a:t>https://www.valeofglamorgan.gov.uk/Documents/_Committee%20Reports/Scrutiny-LC/2023/23-07-13/Ref-from-Cab-Welsh-Language-Standards-Monitoring-Cabinet-Report.pdf</a:t>
            </a:r>
            <a:endParaRPr lang="en-US" altLang="en-US" sz="300" dirty="0">
              <a:solidFill>
                <a:schemeClr val="bg1"/>
              </a:solidFill>
            </a:endParaRPr>
          </a:p>
          <a:p>
            <a:pPr defTabSz="914400">
              <a:lnSpc>
                <a:spcPct val="100000"/>
              </a:lnSpc>
            </a:pP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Visit Bala. (n.d.). </a:t>
            </a:r>
            <a:r>
              <a:rPr kumimoji="0" lang="en-US" altLang="en-US" sz="105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About the area – History and culture (Bala town). </a:t>
            </a: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Retrieved from: </a:t>
            </a:r>
            <a:r>
              <a:rPr kumimoji="0" lang="en-US" altLang="en-US" sz="1050" b="0" i="0" u="none" strike="noStrike" cap="none" normalizeH="0" baseline="0" dirty="0">
                <a:ln>
                  <a:noFill/>
                </a:ln>
                <a:solidFill>
                  <a:schemeClr val="bg1"/>
                </a:solidFill>
                <a:effectLst/>
                <a:cs typeface="Arial" panose="020B0604020202020204" pitchFamily="34" charset="0"/>
                <a:hlinkClick r:id="rId16">
                  <a:extLst>
                    <a:ext uri="{A12FA001-AC4F-418D-AE19-62706E023703}">
                      <ahyp:hlinkClr xmlns:ahyp="http://schemas.microsoft.com/office/drawing/2018/hyperlinkcolor" val="tx"/>
                    </a:ext>
                  </a:extLst>
                </a:hlinkClick>
              </a:rPr>
              <a:t>https://visitbala.org.uk/about-the-area/the-area-history-and-culture/</a:t>
            </a:r>
            <a:endParaRPr lang="en-US" altLang="en-US" sz="300" dirty="0">
              <a:solidFill>
                <a:schemeClr val="bg1"/>
              </a:solidFill>
            </a:endParaRPr>
          </a:p>
          <a:p>
            <a:pPr defTabSz="914400">
              <a:lnSpc>
                <a:spcPct val="100000"/>
              </a:lnSpc>
            </a:pP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Visit Bala. (n.d.). </a:t>
            </a:r>
            <a:r>
              <a:rPr kumimoji="0" lang="en-US" altLang="en-US" sz="105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Local information and cultural aspects</a:t>
            </a: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Retrieved from: </a:t>
            </a:r>
            <a:r>
              <a:rPr kumimoji="0" lang="en-US" altLang="en-US" sz="1050" b="0" i="0" u="none" strike="noStrike" cap="none" normalizeH="0" baseline="0" dirty="0">
                <a:ln>
                  <a:noFill/>
                </a:ln>
                <a:solidFill>
                  <a:schemeClr val="bg1"/>
                </a:solidFill>
                <a:effectLst/>
                <a:cs typeface="Arial" panose="020B0604020202020204" pitchFamily="34" charset="0"/>
                <a:hlinkClick r:id="rId17">
                  <a:extLst>
                    <a:ext uri="{A12FA001-AC4F-418D-AE19-62706E023703}">
                      <ahyp:hlinkClr xmlns:ahyp="http://schemas.microsoft.com/office/drawing/2018/hyperlinkcolor" val="tx"/>
                    </a:ext>
                  </a:extLst>
                </a:hlinkClick>
              </a:rPr>
              <a:t>https://visitbala.org.uk/heritage/local-culture/</a:t>
            </a:r>
            <a:endParaRPr lang="en-US" altLang="en-US" sz="300" dirty="0">
              <a:solidFill>
                <a:schemeClr val="bg1"/>
              </a:solidFill>
            </a:endParaRPr>
          </a:p>
          <a:p>
            <a:pPr defTabSz="914400">
              <a:lnSpc>
                <a:spcPct val="100000"/>
              </a:lnSpc>
            </a:pP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Visit Monmouthshire. (n.d.). </a:t>
            </a:r>
            <a:r>
              <a:rPr kumimoji="0" lang="en-US" altLang="en-US" sz="105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Event evaluation and reporting (Events Management Guidance). </a:t>
            </a: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Retrieved from: </a:t>
            </a:r>
            <a:r>
              <a:rPr kumimoji="0" lang="en-US" altLang="en-US" sz="1050" b="0" i="0" u="none" strike="noStrike" cap="none" normalizeH="0" baseline="0" dirty="0">
                <a:ln>
                  <a:noFill/>
                </a:ln>
                <a:solidFill>
                  <a:schemeClr val="bg1"/>
                </a:solidFill>
                <a:effectLst/>
                <a:cs typeface="Arial" panose="020B0604020202020204" pitchFamily="34" charset="0"/>
                <a:hlinkClick r:id="rId18">
                  <a:extLst>
                    <a:ext uri="{A12FA001-AC4F-418D-AE19-62706E023703}">
                      <ahyp:hlinkClr xmlns:ahyp="http://schemas.microsoft.com/office/drawing/2018/hyperlinkcolor" val="tx"/>
                    </a:ext>
                  </a:extLst>
                </a:hlinkClick>
              </a:rPr>
              <a:t>https://www.visitmonmouthshire.com/information/events-management/evaluation.aspx</a:t>
            </a:r>
            <a:endParaRPr lang="en-US" altLang="en-US" sz="300" dirty="0">
              <a:solidFill>
                <a:schemeClr val="bg1"/>
              </a:solidFill>
            </a:endParaRPr>
          </a:p>
          <a:p>
            <a:pPr defTabSz="914400">
              <a:lnSpc>
                <a:spcPct val="100000"/>
              </a:lnSpc>
            </a:pP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Visit the Vale. (2025). </a:t>
            </a:r>
            <a:r>
              <a:rPr kumimoji="0" lang="en-US" altLang="en-US" sz="1050" b="0" i="1"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Gŵyl</a:t>
            </a:r>
            <a:r>
              <a:rPr kumimoji="0" lang="en-US" altLang="en-US" sz="105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a:t>
            </a:r>
            <a:r>
              <a:rPr kumimoji="0" lang="en-US" altLang="en-US" sz="1050" b="0" i="1"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Fach</a:t>
            </a:r>
            <a:r>
              <a:rPr kumimoji="0" lang="en-US" altLang="en-US" sz="105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y </a:t>
            </a:r>
            <a:r>
              <a:rPr kumimoji="0" lang="en-US" altLang="en-US" sz="1050" b="0" i="1"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Fro</a:t>
            </a:r>
            <a:r>
              <a:rPr kumimoji="0" lang="en-US" altLang="en-US" sz="105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(Welsh culture festival event listing)</a:t>
            </a: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Retrieved from: </a:t>
            </a:r>
            <a:r>
              <a:rPr kumimoji="0" lang="en-US" altLang="en-US" sz="1050" b="0" i="0" u="none" strike="noStrike" cap="none" normalizeH="0" baseline="0" dirty="0">
                <a:ln>
                  <a:noFill/>
                </a:ln>
                <a:solidFill>
                  <a:schemeClr val="bg1"/>
                </a:solidFill>
                <a:effectLst/>
                <a:cs typeface="Arial" panose="020B0604020202020204" pitchFamily="34" charset="0"/>
                <a:hlinkClick r:id="rId19">
                  <a:extLst>
                    <a:ext uri="{A12FA001-AC4F-418D-AE19-62706E023703}">
                      <ahyp:hlinkClr xmlns:ahyp="http://schemas.microsoft.com/office/drawing/2018/hyperlinkcolor" val="tx"/>
                    </a:ext>
                  </a:extLst>
                </a:hlinkClick>
              </a:rPr>
              <a:t>https://www.visitthevale.com/events/gwyl-fach-y-fro</a:t>
            </a:r>
            <a:endParaRPr lang="en-US" altLang="en-US" sz="300" dirty="0">
              <a:solidFill>
                <a:schemeClr val="bg1"/>
              </a:solidFill>
            </a:endParaRPr>
          </a:p>
          <a:p>
            <a:pPr defTabSz="914400">
              <a:lnSpc>
                <a:spcPct val="100000"/>
              </a:lnSpc>
            </a:pP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Welsh Country. (2018). </a:t>
            </a:r>
            <a:r>
              <a:rPr kumimoji="0" lang="en-US" altLang="en-US" sz="105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Bala – Gateway to Snowdonia (Article)</a:t>
            </a: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Retrieved from: </a:t>
            </a:r>
            <a:r>
              <a:rPr kumimoji="0" lang="en-US" altLang="en-US" sz="1050" b="0" i="0" u="none" strike="noStrike" cap="none" normalizeH="0" baseline="0" dirty="0">
                <a:ln>
                  <a:noFill/>
                </a:ln>
                <a:solidFill>
                  <a:schemeClr val="bg1"/>
                </a:solidFill>
                <a:effectLst/>
                <a:cs typeface="Arial" panose="020B0604020202020204" pitchFamily="34" charset="0"/>
                <a:hlinkClick r:id="rId20">
                  <a:extLst>
                    <a:ext uri="{A12FA001-AC4F-418D-AE19-62706E023703}">
                      <ahyp:hlinkClr xmlns:ahyp="http://schemas.microsoft.com/office/drawing/2018/hyperlinkcolor" val="tx"/>
                    </a:ext>
                  </a:extLst>
                </a:hlinkClick>
              </a:rPr>
              <a:t>https://www.welshcountry.co.uk/bala-gateway-to-snowdonia/</a:t>
            </a:r>
            <a:endParaRPr lang="en-US" altLang="en-US" sz="300" dirty="0">
              <a:solidFill>
                <a:schemeClr val="bg1"/>
              </a:solidFill>
            </a:endParaRPr>
          </a:p>
          <a:p>
            <a:pPr defTabSz="914400">
              <a:lnSpc>
                <a:spcPct val="100000"/>
              </a:lnSpc>
            </a:pP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Welsh Government. (2025, January 13). </a:t>
            </a:r>
            <a:r>
              <a:rPr kumimoji="0" lang="en-US" altLang="en-US" sz="105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Visit Wales invites world to feel the “hwyl” in 2025 </a:t>
            </a: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(Press release). Retrieved from: </a:t>
            </a:r>
            <a:r>
              <a:rPr kumimoji="0" lang="en-US" altLang="en-US" sz="1050" b="0" i="0" u="none" strike="noStrike" cap="none" normalizeH="0" baseline="0" dirty="0">
                <a:ln>
                  <a:noFill/>
                </a:ln>
                <a:solidFill>
                  <a:schemeClr val="bg1"/>
                </a:solidFill>
                <a:effectLst/>
                <a:cs typeface="Arial" panose="020B0604020202020204" pitchFamily="34" charset="0"/>
                <a:hlinkClick r:id="rId21">
                  <a:extLst>
                    <a:ext uri="{A12FA001-AC4F-418D-AE19-62706E023703}">
                      <ahyp:hlinkClr xmlns:ahyp="http://schemas.microsoft.com/office/drawing/2018/hyperlinkcolor" val="tx"/>
                    </a:ext>
                  </a:extLst>
                </a:hlinkClick>
              </a:rPr>
              <a:t>https://gov.wales/visit-wales-invites-world-feel-hwyl-2025</a:t>
            </a:r>
            <a:endParaRPr lang="en-US" altLang="en-US" sz="300" dirty="0">
              <a:solidFill>
                <a:schemeClr val="bg1"/>
              </a:solidFill>
            </a:endParaRPr>
          </a:p>
          <a:p>
            <a:pPr defTabSz="914400">
              <a:lnSpc>
                <a:spcPct val="100000"/>
              </a:lnSpc>
            </a:pP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Welsh Government. (2024). </a:t>
            </a:r>
            <a:r>
              <a:rPr kumimoji="0" lang="en-US" altLang="en-US" sz="105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Visit Wales Market Demand Study – UK </a:t>
            </a: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(Report, June 2024). Retrieved from: </a:t>
            </a:r>
            <a:r>
              <a:rPr kumimoji="0" lang="en-US" altLang="en-US" sz="1050" b="0" i="0" u="none" strike="noStrike" cap="none" normalizeH="0" baseline="0" dirty="0">
                <a:ln>
                  <a:noFill/>
                </a:ln>
                <a:solidFill>
                  <a:schemeClr val="bg1"/>
                </a:solidFill>
                <a:effectLst/>
                <a:cs typeface="Arial" panose="020B0604020202020204" pitchFamily="34" charset="0"/>
                <a:hlinkClick r:id="rId22">
                  <a:extLst>
                    <a:ext uri="{A12FA001-AC4F-418D-AE19-62706E023703}">
                      <ahyp:hlinkClr xmlns:ahyp="http://schemas.microsoft.com/office/drawing/2018/hyperlinkcolor" val="tx"/>
                    </a:ext>
                  </a:extLst>
                </a:hlinkClick>
              </a:rPr>
              <a:t>https://www.gov.wales/visit-wales-market-demand-study-uk-2024</a:t>
            </a:r>
            <a:endParaRPr lang="en-US" altLang="en-US" sz="300" dirty="0">
              <a:solidFill>
                <a:schemeClr val="bg1"/>
              </a:solidFill>
            </a:endParaRPr>
          </a:p>
          <a:p>
            <a:pPr defTabSz="914400">
              <a:lnSpc>
                <a:spcPct val="100000"/>
              </a:lnSpc>
            </a:pP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Visit Wales. (2023). </a:t>
            </a:r>
            <a:r>
              <a:rPr kumimoji="0" lang="en-US" altLang="en-US" sz="105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Funding support for culture and sports events in Wales (Industry guidance). </a:t>
            </a: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Retrieved from: </a:t>
            </a:r>
            <a:r>
              <a:rPr kumimoji="0" lang="en-US" altLang="en-US" sz="1050" b="0" i="0" u="none" strike="noStrike" cap="none" normalizeH="0" baseline="0" dirty="0">
                <a:ln>
                  <a:noFill/>
                </a:ln>
                <a:solidFill>
                  <a:schemeClr val="bg1"/>
                </a:solidFill>
                <a:effectLst/>
                <a:cs typeface="Arial" panose="020B0604020202020204" pitchFamily="34" charset="0"/>
                <a:hlinkClick r:id="rId23">
                  <a:extLst>
                    <a:ext uri="{A12FA001-AC4F-418D-AE19-62706E023703}">
                      <ahyp:hlinkClr xmlns:ahyp="http://schemas.microsoft.com/office/drawing/2018/hyperlinkcolor" val="tx"/>
                    </a:ext>
                  </a:extLst>
                </a:hlinkClick>
              </a:rPr>
              <a:t>https://industry.visitwales.com/news-and-updates/funding-support-culture-and-sports-events-wales</a:t>
            </a:r>
            <a:endParaRPr lang="en-US" altLang="en-US" sz="300" dirty="0">
              <a:solidFill>
                <a:schemeClr val="bg1"/>
              </a:solidFill>
            </a:endParaRPr>
          </a:p>
          <a:p>
            <a:pPr defTabSz="914400">
              <a:lnSpc>
                <a:spcPct val="100000"/>
              </a:lnSpc>
            </a:pP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Our World. (2019, May 16). </a:t>
            </a:r>
            <a:r>
              <a:rPr kumimoji="0" lang="en-US" altLang="en-US" sz="105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Fun, festivals and work (Wales cultural events overview)</a:t>
            </a: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Retrieved from: </a:t>
            </a:r>
            <a:r>
              <a:rPr kumimoji="0" lang="en-US" altLang="en-US" sz="1050" b="0" i="0" u="none" strike="noStrike" cap="none" normalizeH="0" baseline="0" dirty="0">
                <a:ln>
                  <a:noFill/>
                </a:ln>
                <a:solidFill>
                  <a:schemeClr val="bg1"/>
                </a:solidFill>
                <a:effectLst/>
                <a:cs typeface="Arial" panose="020B0604020202020204" pitchFamily="34" charset="0"/>
                <a:hlinkClick r:id="rId24">
                  <a:extLst>
                    <a:ext uri="{A12FA001-AC4F-418D-AE19-62706E023703}">
                      <ahyp:hlinkClr xmlns:ahyp="http://schemas.microsoft.com/office/drawing/2018/hyperlinkcolor" val="tx"/>
                    </a:ext>
                  </a:extLst>
                </a:hlinkClick>
              </a:rPr>
              <a:t>https://ourworld.wales/issues/fun-festivals-and-work/</a:t>
            </a:r>
            <a:endParaRPr kumimoji="0" lang="en-US" altLang="en-US" sz="1050" b="0" i="0" u="none" strike="noStrike" cap="none" normalizeH="0" baseline="0" dirty="0">
              <a:ln>
                <a:noFill/>
              </a:ln>
              <a:solidFill>
                <a:schemeClr val="bg1"/>
              </a:solidFill>
              <a:effectLst/>
              <a:cs typeface="Arial" panose="020B0604020202020204" pitchFamily="34" charset="0"/>
            </a:endParaRPr>
          </a:p>
          <a:p>
            <a:pPr defTabSz="914400">
              <a:lnSpc>
                <a:spcPct val="100000"/>
              </a:lnSpc>
            </a:pPr>
            <a:r>
              <a:rPr lang="en-US" altLang="en-US" sz="1050" dirty="0">
                <a:solidFill>
                  <a:schemeClr val="bg1"/>
                </a:solidFill>
                <a:latin typeface="Arial" panose="020B0604020202020204" pitchFamily="34" charset="0"/>
                <a:cs typeface="Arial" panose="020B0604020202020204" pitchFamily="34" charset="0"/>
              </a:rPr>
              <a:t>Visit Wales. (2023). </a:t>
            </a:r>
            <a:r>
              <a:rPr lang="en-US" altLang="en-US" sz="1050" i="1" dirty="0">
                <a:solidFill>
                  <a:schemeClr val="bg1"/>
                </a:solidFill>
                <a:latin typeface="Arial" panose="020B0604020202020204" pitchFamily="34" charset="0"/>
                <a:cs typeface="Arial" panose="020B0604020202020204" pitchFamily="34" charset="0"/>
              </a:rPr>
              <a:t>Year of </a:t>
            </a:r>
            <a:r>
              <a:rPr lang="en-US" altLang="en-US" sz="1050" i="1" dirty="0" err="1">
                <a:solidFill>
                  <a:schemeClr val="bg1"/>
                </a:solidFill>
                <a:latin typeface="Arial" panose="020B0604020202020204" pitchFamily="34" charset="0"/>
                <a:cs typeface="Arial" panose="020B0604020202020204" pitchFamily="34" charset="0"/>
              </a:rPr>
              <a:t>Croeso</a:t>
            </a:r>
            <a:r>
              <a:rPr lang="en-US" altLang="en-US" sz="1050" i="1" dirty="0">
                <a:solidFill>
                  <a:schemeClr val="bg1"/>
                </a:solidFill>
                <a:latin typeface="Arial" panose="020B0604020202020204" pitchFamily="34" charset="0"/>
                <a:cs typeface="Arial" panose="020B0604020202020204" pitchFamily="34" charset="0"/>
              </a:rPr>
              <a:t> campaign overview</a:t>
            </a:r>
            <a:r>
              <a:rPr lang="en-US" altLang="en-US" sz="1050" dirty="0">
                <a:solidFill>
                  <a:schemeClr val="bg1"/>
                </a:solidFill>
                <a:latin typeface="Arial" panose="020B0604020202020204" pitchFamily="34" charset="0"/>
                <a:cs typeface="Arial" panose="020B0604020202020204" pitchFamily="34" charset="0"/>
              </a:rPr>
              <a:t>. https://industry.visitwales.com/get-involved/visit-wales-themed-year-campaigns/year-croeso </a:t>
            </a:r>
          </a:p>
          <a:p>
            <a:pPr defTabSz="914400">
              <a:lnSpc>
                <a:spcPct val="100000"/>
              </a:lnSpc>
            </a:pPr>
            <a:r>
              <a:rPr kumimoji="0" lang="en-US" altLang="en-US" sz="1050" b="0" i="0" u="none" strike="noStrike" cap="none" normalizeH="0" baseline="0" dirty="0">
                <a:ln>
                  <a:noFill/>
                </a:ln>
                <a:solidFill>
                  <a:schemeClr val="bg1"/>
                </a:solidFill>
                <a:effectLst/>
                <a:cs typeface="Arial" panose="020B0604020202020204" pitchFamily="34" charset="0"/>
              </a:rPr>
              <a:t>Visit Wales. </a:t>
            </a:r>
            <a:r>
              <a:rPr lang="en-US" altLang="en-US" sz="1050" dirty="0">
                <a:solidFill>
                  <a:schemeClr val="bg1"/>
                </a:solidFill>
                <a:cs typeface="Arial" panose="020B0604020202020204" pitchFamily="34" charset="0"/>
              </a:rPr>
              <a:t>(n.d.). </a:t>
            </a:r>
            <a:r>
              <a:rPr lang="en-US" altLang="en-US" sz="1050" i="1" dirty="0">
                <a:solidFill>
                  <a:schemeClr val="bg1"/>
                </a:solidFill>
                <a:cs typeface="Arial" panose="020B0604020202020204" pitchFamily="34" charset="0"/>
              </a:rPr>
              <a:t>Award-winning Wales.</a:t>
            </a:r>
            <a:r>
              <a:rPr lang="en-US" altLang="en-US" sz="1050" dirty="0">
                <a:solidFill>
                  <a:schemeClr val="bg1"/>
                </a:solidFill>
                <a:cs typeface="Arial" panose="020B0604020202020204" pitchFamily="34" charset="0"/>
              </a:rPr>
              <a:t> Retrieved from https://www.visitwales.com/info/award-winning-wales</a:t>
            </a:r>
            <a:endParaRPr kumimoji="0" lang="en-US" altLang="en-US" sz="1100" b="0" i="0" u="none" strike="noStrike" cap="none" normalizeH="0" baseline="0" dirty="0">
              <a:ln>
                <a:noFill/>
              </a:ln>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37129547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ustom 1">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716</TotalTime>
  <Words>4478</Words>
  <Application>Microsoft Macintosh PowerPoint</Application>
  <PresentationFormat>On-screen Show (4:3)</PresentationFormat>
  <Paragraphs>145</Paragraphs>
  <Slides>13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Aptos Display</vt:lpstr>
      <vt:lpstr>Arial</vt:lpstr>
      <vt:lpstr>ey_interstate</vt:lpstr>
      <vt:lpstr>Times New Roman</vt:lpstr>
      <vt:lpstr>Office Theme</vt:lpstr>
      <vt:lpstr>GŴYL Y FRO Festival of the Heartland</vt:lpstr>
      <vt:lpstr>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vt:lpstr>
      <vt:lpstr>Event Concept Overview</vt:lpstr>
      <vt:lpstr>Market Factors</vt:lpstr>
      <vt:lpstr>Marketing Strategy</vt:lpstr>
      <vt:lpstr>Operational Factors</vt:lpstr>
      <vt:lpstr>Financial Factors</vt:lpstr>
      <vt:lpstr>Sustainability &amp; Accessibility</vt:lpstr>
      <vt:lpstr>Risk and Contingency Planning</vt:lpstr>
      <vt:lpstr>Stakeholder Engagement</vt:lpstr>
      <vt:lpstr>Timeline and Project Management</vt:lpstr>
      <vt:lpstr>Cultural and Social Impact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BMIH6007 International Meetings Management for the Hotel Industry</dc:title>
  <dc:creator>Lenovo</dc:creator>
  <cp:lastModifiedBy>Microsoft Office User</cp:lastModifiedBy>
  <cp:revision>11</cp:revision>
  <dcterms:created xsi:type="dcterms:W3CDTF">2025-05-05T08:27:59Z</dcterms:created>
  <dcterms:modified xsi:type="dcterms:W3CDTF">2025-05-19T10:03:40Z</dcterms:modified>
</cp:coreProperties>
</file>