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79" r:id="rId5"/>
    <p:sldId id="280" r:id="rId6"/>
    <p:sldId id="281" r:id="rId7"/>
    <p:sldId id="282" r:id="rId8"/>
    <p:sldId id="271" r:id="rId9"/>
    <p:sldId id="278" r:id="rId10"/>
    <p:sldId id="277" r:id="rId11"/>
    <p:sldId id="273" r:id="rId12"/>
    <p:sldId id="274" r:id="rId13"/>
    <p:sldId id="275" r:id="rId14"/>
    <p:sldId id="276" r:id="rId15"/>
    <p:sldId id="283" r:id="rId16"/>
    <p:sldId id="284" r:id="rId17"/>
    <p:sldId id="285" r:id="rId18"/>
    <p:sldId id="286" r:id="rId19"/>
    <p:sldId id="287" r:id="rId20"/>
    <p:sldId id="288" r:id="rId21"/>
    <p:sldId id="289" r:id="rId22"/>
    <p:sldId id="290" r:id="rId23"/>
    <p:sldId id="291" r:id="rId24"/>
    <p:sldId id="292" r:id="rId25"/>
    <p:sldId id="293" r:id="rId26"/>
    <p:sldId id="294" r:id="rId27"/>
    <p:sldId id="295" r:id="rId28"/>
    <p:sldId id="297" r:id="rId29"/>
    <p:sldId id="296" r:id="rId30"/>
    <p:sldId id="29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18" autoAdjust="0"/>
    <p:restoredTop sz="94660"/>
  </p:normalViewPr>
  <p:slideViewPr>
    <p:cSldViewPr snapToGrid="0">
      <p:cViewPr varScale="1">
        <p:scale>
          <a:sx n="69" d="100"/>
          <a:sy n="69" d="100"/>
        </p:scale>
        <p:origin x="10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8ADD8-BCE9-FFE9-3F92-101F16C0DB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E8814B4-E0C6-7814-741B-C89CA593A6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FFB6D4E-9594-15EE-FB58-76018D76C584}"/>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5" name="Footer Placeholder 4">
            <a:extLst>
              <a:ext uri="{FF2B5EF4-FFF2-40B4-BE49-F238E27FC236}">
                <a16:creationId xmlns:a16="http://schemas.microsoft.com/office/drawing/2014/main" id="{B61D7D18-E42E-CAF4-BA2B-CE07426A6D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9A823-462C-2DB1-13E3-F001F604D082}"/>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93637890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3BF3D-62F9-6241-3CBD-AEC533B6D7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D62A601-8D91-3006-24B4-ADF6739FC1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D303137-E903-0315-2B9B-5E55968B5195}"/>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5" name="Footer Placeholder 4">
            <a:extLst>
              <a:ext uri="{FF2B5EF4-FFF2-40B4-BE49-F238E27FC236}">
                <a16:creationId xmlns:a16="http://schemas.microsoft.com/office/drawing/2014/main" id="{460418CA-13E7-6639-F7A8-1C1241541E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373231-F12A-520B-C869-40E587FDF185}"/>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333346766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993A-E584-0A21-5ABA-05AD0345CF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43EACC6-98EC-2B00-4E59-23CFF959356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974BA2-A4F8-7209-4C3A-1DCCD0F20215}"/>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5" name="Footer Placeholder 4">
            <a:extLst>
              <a:ext uri="{FF2B5EF4-FFF2-40B4-BE49-F238E27FC236}">
                <a16:creationId xmlns:a16="http://schemas.microsoft.com/office/drawing/2014/main" id="{1C7B1DFA-2363-5E52-BCFF-B7F8894F94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F56DE6-1BB2-DA8B-E400-99E10DAFC513}"/>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225544317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2387E-DC41-8900-C163-837D81FB0A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19F33E-1682-467E-E3C7-9CDA90526F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B9CE9A6-3938-EFA0-56F5-35788D6FA3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FFE759-6E19-1CB1-915C-6951D28F8EA8}"/>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6" name="Footer Placeholder 5">
            <a:extLst>
              <a:ext uri="{FF2B5EF4-FFF2-40B4-BE49-F238E27FC236}">
                <a16:creationId xmlns:a16="http://schemas.microsoft.com/office/drawing/2014/main" id="{97AC6B4E-C6C0-406F-AE47-BAE7907A62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DDFCB0-4AA0-C4A6-3D29-D297911FD9CC}"/>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239574884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7824-9B54-6353-72EA-AD393E992C5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6A70350-2C6C-95FF-E058-FEA8B86DC7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680BAD-832A-447E-348A-4A62A32ED2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C02A49D-D405-CCC9-11ED-81D4A81012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A44054-B935-C901-49D7-04BB2865EC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195DC7-EA79-7FF1-DE54-ED5D211D7679}"/>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8" name="Footer Placeholder 7">
            <a:extLst>
              <a:ext uri="{FF2B5EF4-FFF2-40B4-BE49-F238E27FC236}">
                <a16:creationId xmlns:a16="http://schemas.microsoft.com/office/drawing/2014/main" id="{A8C74760-A61F-5473-2C54-CF5D3DB4188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891DFB-AAA4-A969-ABA4-B5941C592190}"/>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291943415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25C85-F1DB-AF13-5EA1-38D002AB1EE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1259420-AA20-15C9-6AC8-0908F2FF2831}"/>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4" name="Footer Placeholder 3">
            <a:extLst>
              <a:ext uri="{FF2B5EF4-FFF2-40B4-BE49-F238E27FC236}">
                <a16:creationId xmlns:a16="http://schemas.microsoft.com/office/drawing/2014/main" id="{E1AA1929-BEA6-C982-7E55-E5EEE8FFDAA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E528518-716C-D3C5-6F68-2118EE57E131}"/>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240155547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4302CE-D32B-4C09-72B8-8A4D238F944C}"/>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3" name="Footer Placeholder 2">
            <a:extLst>
              <a:ext uri="{FF2B5EF4-FFF2-40B4-BE49-F238E27FC236}">
                <a16:creationId xmlns:a16="http://schemas.microsoft.com/office/drawing/2014/main" id="{99AAFB36-572C-9C31-5CB2-87271BC4E48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9D33385-13BA-4351-EC41-DC6A5C730FF6}"/>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278715592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2C68-C888-A36A-EFC7-7C43EF2A28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F579F25-8264-C817-7FFB-11FC66B8CE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E1061D6-7508-4C41-1542-E469E987A9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F2829F-BCFC-CB5C-7339-2E96D7285DFD}"/>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6" name="Footer Placeholder 5">
            <a:extLst>
              <a:ext uri="{FF2B5EF4-FFF2-40B4-BE49-F238E27FC236}">
                <a16:creationId xmlns:a16="http://schemas.microsoft.com/office/drawing/2014/main" id="{CB3D3F53-759D-DA4E-FE50-BED2F293F5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AA9EEC-1717-E613-BD5A-63D82ADEDB5C}"/>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216608427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39056-3140-583D-7275-DD66E83C96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825046-E295-CAA7-CC21-5FA2730277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ECE1F45-EC2D-19E8-9E95-497798F440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9D6382-9C2F-6016-B96F-55966B51D3DC}"/>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6" name="Footer Placeholder 5">
            <a:extLst>
              <a:ext uri="{FF2B5EF4-FFF2-40B4-BE49-F238E27FC236}">
                <a16:creationId xmlns:a16="http://schemas.microsoft.com/office/drawing/2014/main" id="{DE3E1845-1CEE-C254-162C-09208DA391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8877B4-BA98-B3AC-0FC2-9BDF073E6AA2}"/>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131953154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AB73F-943C-352D-48F7-D0D918D21B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3A470-2805-4757-7F0F-DD79BC5C329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6B1B46-3283-D994-7347-E3229A296C60}"/>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5" name="Footer Placeholder 4">
            <a:extLst>
              <a:ext uri="{FF2B5EF4-FFF2-40B4-BE49-F238E27FC236}">
                <a16:creationId xmlns:a16="http://schemas.microsoft.com/office/drawing/2014/main" id="{12C23EC3-05CE-96A8-8419-B6883514DC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F6079-1FB2-66A6-1E80-A321F0794ED5}"/>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264106748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4A8804-A9FF-EB25-7369-B816248EB6D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DCBE4CC-7414-1DDF-BB0E-4DD702A124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1EE444-0C94-AE83-AB7C-D3CC4FDCAB18}"/>
              </a:ext>
            </a:extLst>
          </p:cNvPr>
          <p:cNvSpPr>
            <a:spLocks noGrp="1"/>
          </p:cNvSpPr>
          <p:nvPr>
            <p:ph type="dt" sz="half" idx="10"/>
          </p:nvPr>
        </p:nvSpPr>
        <p:spPr/>
        <p:txBody>
          <a:bodyPr/>
          <a:lstStyle/>
          <a:p>
            <a:fld id="{75145466-014E-4283-9EE0-0DD6AB15B3D3}" type="datetimeFigureOut">
              <a:rPr lang="en-US" smtClean="0"/>
              <a:t>3/17/2023</a:t>
            </a:fld>
            <a:endParaRPr lang="en-US"/>
          </a:p>
        </p:txBody>
      </p:sp>
      <p:sp>
        <p:nvSpPr>
          <p:cNvPr id="5" name="Footer Placeholder 4">
            <a:extLst>
              <a:ext uri="{FF2B5EF4-FFF2-40B4-BE49-F238E27FC236}">
                <a16:creationId xmlns:a16="http://schemas.microsoft.com/office/drawing/2014/main" id="{1F157795-AB9A-92EB-A2EB-75365ACCE5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0835AE-0115-62DB-75DD-D4678E55F1AF}"/>
              </a:ext>
            </a:extLst>
          </p:cNvPr>
          <p:cNvSpPr>
            <a:spLocks noGrp="1"/>
          </p:cNvSpPr>
          <p:nvPr>
            <p:ph type="sldNum" sz="quarter" idx="12"/>
          </p:nvPr>
        </p:nvSpPr>
        <p:spPr/>
        <p:txBody>
          <a:bodyPr/>
          <a:lstStyle/>
          <a:p>
            <a:fld id="{0714564C-31AA-4D6A-BD0F-44CC8761ED6A}" type="slidenum">
              <a:rPr lang="en-US" smtClean="0"/>
              <a:t>‹#›</a:t>
            </a:fld>
            <a:endParaRPr lang="en-US"/>
          </a:p>
        </p:txBody>
      </p:sp>
    </p:spTree>
    <p:extLst>
      <p:ext uri="{BB962C8B-B14F-4D97-AF65-F5344CB8AC3E}">
        <p14:creationId xmlns:p14="http://schemas.microsoft.com/office/powerpoint/2010/main" val="88121468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5000"/>
            <a:lum/>
          </a:blip>
          <a:srcRect/>
          <a:stretch>
            <a:fillRect t="-8000" b="-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B5B739-073E-8BD5-9556-E7AEBC5E6A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5A0EA50-8C13-B0DA-B26E-0D79F2EB28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635D68-0704-B668-D30F-DB9CB99DC0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145466-014E-4283-9EE0-0DD6AB15B3D3}" type="datetimeFigureOut">
              <a:rPr lang="en-US" smtClean="0"/>
              <a:t>3/17/2023</a:t>
            </a:fld>
            <a:endParaRPr lang="en-US"/>
          </a:p>
        </p:txBody>
      </p:sp>
      <p:sp>
        <p:nvSpPr>
          <p:cNvPr id="5" name="Footer Placeholder 4">
            <a:extLst>
              <a:ext uri="{FF2B5EF4-FFF2-40B4-BE49-F238E27FC236}">
                <a16:creationId xmlns:a16="http://schemas.microsoft.com/office/drawing/2014/main" id="{78098819-17ED-887C-ACDF-24C91386BF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6F73832-8088-AD18-2510-F9C960436B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14564C-31AA-4D6A-BD0F-44CC8761ED6A}" type="slidenum">
              <a:rPr lang="en-US" smtClean="0"/>
              <a:t>‹#›</a:t>
            </a:fld>
            <a:endParaRPr lang="en-US"/>
          </a:p>
        </p:txBody>
      </p:sp>
    </p:spTree>
    <p:extLst>
      <p:ext uri="{BB962C8B-B14F-4D97-AF65-F5344CB8AC3E}">
        <p14:creationId xmlns:p14="http://schemas.microsoft.com/office/powerpoint/2010/main" val="4632204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 Target="slide14.xml"/><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 Target="slide14.xml"/><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7.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ight Triangle 25">
            <a:extLst>
              <a:ext uri="{FF2B5EF4-FFF2-40B4-BE49-F238E27FC236}">
                <a16:creationId xmlns:a16="http://schemas.microsoft.com/office/drawing/2014/main" id="{28B7E705-1974-B2D4-F83E-18F724DC6B2E}"/>
              </a:ext>
            </a:extLst>
          </p:cNvPr>
          <p:cNvSpPr/>
          <p:nvPr/>
        </p:nvSpPr>
        <p:spPr>
          <a:xfrm>
            <a:off x="0" y="-1466850"/>
            <a:ext cx="10210800" cy="8324850"/>
          </a:xfrm>
          <a:prstGeom prst="rtTriangle">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ight Triangle 26">
            <a:extLst>
              <a:ext uri="{FF2B5EF4-FFF2-40B4-BE49-F238E27FC236}">
                <a16:creationId xmlns:a16="http://schemas.microsoft.com/office/drawing/2014/main" id="{DAC6EA14-D260-4D3A-EDEC-04F0384D07D7}"/>
              </a:ext>
            </a:extLst>
          </p:cNvPr>
          <p:cNvSpPr/>
          <p:nvPr/>
        </p:nvSpPr>
        <p:spPr>
          <a:xfrm rot="10800000">
            <a:off x="1752600" y="0"/>
            <a:ext cx="10439400" cy="8588892"/>
          </a:xfrm>
          <a:prstGeom prst="rtTriangle">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A11BE3CA-6FF7-B4FE-F44F-D4648D2643BD}"/>
              </a:ext>
            </a:extLst>
          </p:cNvPr>
          <p:cNvSpPr txBox="1"/>
          <p:nvPr/>
        </p:nvSpPr>
        <p:spPr>
          <a:xfrm>
            <a:off x="2837542" y="6954005"/>
            <a:ext cx="6139543" cy="769441"/>
          </a:xfrm>
          <a:prstGeom prst="rect">
            <a:avLst/>
          </a:prstGeom>
          <a:noFill/>
        </p:spPr>
        <p:txBody>
          <a:bodyPr wrap="square" rtlCol="0">
            <a:spAutoFit/>
          </a:bodyPr>
          <a:lstStyle/>
          <a:p>
            <a:pPr algn="ctr"/>
            <a:r>
              <a:rPr lang="en-US" sz="4400" dirty="0">
                <a:latin typeface="Amasis MT Pro Black" panose="02040A04050005020304" pitchFamily="18" charset="0"/>
              </a:rPr>
              <a:t>DARK TOURISM</a:t>
            </a:r>
          </a:p>
        </p:txBody>
      </p:sp>
    </p:spTree>
    <p:extLst>
      <p:ext uri="{BB962C8B-B14F-4D97-AF65-F5344CB8AC3E}">
        <p14:creationId xmlns:p14="http://schemas.microsoft.com/office/powerpoint/2010/main" val="3370707026"/>
      </p:ext>
    </p:extLst>
  </p:cSld>
  <p:clrMapOvr>
    <a:masterClrMapping/>
  </p:clrMapOvr>
  <mc:AlternateContent xmlns:mc="http://schemas.openxmlformats.org/markup-compatibility/2006" xmlns:p159="http://schemas.microsoft.com/office/powerpoint/2015/09/main">
    <mc:Choice Requires="p159">
      <p:transition spd="slow" advTm="7482">
        <p159:morph option="byObject"/>
      </p:transition>
    </mc:Choice>
    <mc:Fallback xmlns="">
      <p:transition spd="slow" advTm="7482">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ight Triangle 25">
            <a:extLst>
              <a:ext uri="{FF2B5EF4-FFF2-40B4-BE49-F238E27FC236}">
                <a16:creationId xmlns:a16="http://schemas.microsoft.com/office/drawing/2014/main" id="{28B7E705-1974-B2D4-F83E-18F724DC6B2E}"/>
              </a:ext>
            </a:extLst>
          </p:cNvPr>
          <p:cNvSpPr/>
          <p:nvPr/>
        </p:nvSpPr>
        <p:spPr>
          <a:xfrm>
            <a:off x="1" y="3570514"/>
            <a:ext cx="4383313" cy="3287486"/>
          </a:xfrm>
          <a:prstGeom prst="rtTriangle">
            <a:avLst/>
          </a:prstGeom>
          <a:blipFill dpi="0" rotWithShape="1">
            <a:blip r:embed="rId2">
              <a:alphaModFix amt="74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ight Triangle 26">
            <a:extLst>
              <a:ext uri="{FF2B5EF4-FFF2-40B4-BE49-F238E27FC236}">
                <a16:creationId xmlns:a16="http://schemas.microsoft.com/office/drawing/2014/main" id="{DAC6EA14-D260-4D3A-EDEC-04F0384D07D7}"/>
              </a:ext>
            </a:extLst>
          </p:cNvPr>
          <p:cNvSpPr/>
          <p:nvPr/>
        </p:nvSpPr>
        <p:spPr>
          <a:xfrm rot="10800000">
            <a:off x="7649027" y="0"/>
            <a:ext cx="4542972" cy="3236686"/>
          </a:xfrm>
          <a:prstGeom prst="rtTriangle">
            <a:avLst/>
          </a:prstGeom>
          <a:blipFill dpi="0" rotWithShape="1">
            <a:blip r:embed="rId2">
              <a:alphaModFix amt="79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A11BE3CA-6FF7-B4FE-F44F-D4648D2643BD}"/>
              </a:ext>
            </a:extLst>
          </p:cNvPr>
          <p:cNvSpPr txBox="1"/>
          <p:nvPr/>
        </p:nvSpPr>
        <p:spPr>
          <a:xfrm>
            <a:off x="3243942" y="2815587"/>
            <a:ext cx="6582229" cy="1015663"/>
          </a:xfrm>
          <a:prstGeom prst="rect">
            <a:avLst/>
          </a:prstGeom>
          <a:noFill/>
        </p:spPr>
        <p:txBody>
          <a:bodyPr wrap="square" rtlCol="0">
            <a:spAutoFit/>
          </a:bodyPr>
          <a:lstStyle/>
          <a:p>
            <a:pPr algn="ctr"/>
            <a:r>
              <a:rPr lang="en-US" sz="6000" b="1" dirty="0">
                <a:solidFill>
                  <a:schemeClr val="tx1">
                    <a:lumMod val="95000"/>
                    <a:lumOff val="5000"/>
                    <a:alpha val="87000"/>
                  </a:schemeClr>
                </a:solidFill>
                <a:latin typeface="Amasis MT Pro Black" panose="02040A04050005020304" pitchFamily="18" charset="0"/>
              </a:rPr>
              <a:t>DARK TOURISM</a:t>
            </a:r>
          </a:p>
        </p:txBody>
      </p:sp>
    </p:spTree>
    <p:extLst>
      <p:ext uri="{BB962C8B-B14F-4D97-AF65-F5344CB8AC3E}">
        <p14:creationId xmlns:p14="http://schemas.microsoft.com/office/powerpoint/2010/main" val="2912821325"/>
      </p:ext>
    </p:extLst>
  </p:cSld>
  <p:clrMapOvr>
    <a:masterClrMapping/>
  </p:clrMapOvr>
  <mc:AlternateContent xmlns:mc="http://schemas.openxmlformats.org/markup-compatibility/2006" xmlns:p159="http://schemas.microsoft.com/office/powerpoint/2015/09/main">
    <mc:Choice Requires="p159">
      <p:transition spd="slow" advTm="22369">
        <p159:morph option="byObject"/>
      </p:transition>
    </mc:Choice>
    <mc:Fallback xmlns="">
      <p:transition spd="slow" advTm="22369">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ight Triangle 25">
            <a:extLst>
              <a:ext uri="{FF2B5EF4-FFF2-40B4-BE49-F238E27FC236}">
                <a16:creationId xmlns:a16="http://schemas.microsoft.com/office/drawing/2014/main" id="{28B7E705-1974-B2D4-F83E-18F724DC6B2E}"/>
              </a:ext>
            </a:extLst>
          </p:cNvPr>
          <p:cNvSpPr/>
          <p:nvPr/>
        </p:nvSpPr>
        <p:spPr>
          <a:xfrm>
            <a:off x="-4383313" y="6858000"/>
            <a:ext cx="4383313" cy="3287486"/>
          </a:xfrm>
          <a:prstGeom prst="rtTriangle">
            <a:avLst/>
          </a:prstGeom>
          <a:blipFill dpi="0" rotWithShape="1">
            <a:blip r:embed="rId2">
              <a:alphaModFix amt="74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ight Triangle 26">
            <a:extLst>
              <a:ext uri="{FF2B5EF4-FFF2-40B4-BE49-F238E27FC236}">
                <a16:creationId xmlns:a16="http://schemas.microsoft.com/office/drawing/2014/main" id="{DAC6EA14-D260-4D3A-EDEC-04F0384D07D7}"/>
              </a:ext>
            </a:extLst>
          </p:cNvPr>
          <p:cNvSpPr/>
          <p:nvPr/>
        </p:nvSpPr>
        <p:spPr>
          <a:xfrm>
            <a:off x="0" y="3621314"/>
            <a:ext cx="4542972" cy="3236686"/>
          </a:xfrm>
          <a:prstGeom prst="rtTriangle">
            <a:avLst/>
          </a:prstGeom>
          <a:blipFill dpi="0" rotWithShape="1">
            <a:blip r:embed="rId2">
              <a:alphaModFix amt="79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A11BE3CA-6FF7-B4FE-F44F-D4648D2643BD}"/>
              </a:ext>
            </a:extLst>
          </p:cNvPr>
          <p:cNvSpPr txBox="1"/>
          <p:nvPr/>
        </p:nvSpPr>
        <p:spPr>
          <a:xfrm>
            <a:off x="-157390" y="257226"/>
            <a:ext cx="6582229" cy="1015663"/>
          </a:xfrm>
          <a:prstGeom prst="rect">
            <a:avLst/>
          </a:prstGeom>
          <a:noFill/>
        </p:spPr>
        <p:txBody>
          <a:bodyPr wrap="square" rtlCol="0">
            <a:spAutoFit/>
          </a:bodyPr>
          <a:lstStyle/>
          <a:p>
            <a:pPr algn="ctr"/>
            <a:r>
              <a:rPr lang="en-US" sz="6000" dirty="0">
                <a:solidFill>
                  <a:schemeClr val="tx1">
                    <a:lumMod val="95000"/>
                    <a:lumOff val="5000"/>
                    <a:alpha val="51000"/>
                  </a:schemeClr>
                </a:solidFill>
                <a:effectLst>
                  <a:outerShdw blurRad="38100" dist="38100" dir="2700000" algn="tl">
                    <a:srgbClr val="000000">
                      <a:alpha val="43137"/>
                    </a:srgbClr>
                  </a:outerShdw>
                </a:effectLst>
                <a:latin typeface="Amasis MT Pro Black" panose="02040A04050005020304" pitchFamily="18" charset="0"/>
              </a:rPr>
              <a:t>DARK TOURISM</a:t>
            </a:r>
          </a:p>
        </p:txBody>
      </p:sp>
      <p:pic>
        <p:nvPicPr>
          <p:cNvPr id="5" name="Picture 4" descr="A water fountain in a city&#10;&#10;Description automatically generated with low confidence">
            <a:extLst>
              <a:ext uri="{FF2B5EF4-FFF2-40B4-BE49-F238E27FC236}">
                <a16:creationId xmlns:a16="http://schemas.microsoft.com/office/drawing/2014/main" id="{6E75E307-3A08-EA0B-FC2F-DD0CEC37CC79}"/>
              </a:ext>
            </a:extLst>
          </p:cNvPr>
          <p:cNvPicPr>
            <a:picLocks noChangeAspect="1"/>
          </p:cNvPicPr>
          <p:nvPr/>
        </p:nvPicPr>
        <p:blipFill>
          <a:blip r:embed="rId3">
            <a:alphaModFix amt="81000"/>
            <a:extLst>
              <a:ext uri="{28A0092B-C50C-407E-A947-70E740481C1C}">
                <a14:useLocalDpi xmlns:a14="http://schemas.microsoft.com/office/drawing/2010/main" val="0"/>
              </a:ext>
            </a:extLst>
          </a:blip>
          <a:stretch>
            <a:fillRect/>
          </a:stretch>
        </p:blipFill>
        <p:spPr>
          <a:xfrm>
            <a:off x="8787039" y="7155025"/>
            <a:ext cx="3039786" cy="1940533"/>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descr="A picture containing text, outdoor, tree, sign&#10;&#10;Description automatically generated">
            <a:extLst>
              <a:ext uri="{FF2B5EF4-FFF2-40B4-BE49-F238E27FC236}">
                <a16:creationId xmlns:a16="http://schemas.microsoft.com/office/drawing/2014/main" id="{76732813-B8D0-08A5-85C1-EC75730245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96589" y="8841767"/>
            <a:ext cx="3039786" cy="1940533"/>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descr="A picture containing building, park&#10;&#10;Description automatically generated">
            <a:extLst>
              <a:ext uri="{FF2B5EF4-FFF2-40B4-BE49-F238E27FC236}">
                <a16:creationId xmlns:a16="http://schemas.microsoft.com/office/drawing/2014/main" id="{E074E4C3-569E-5F91-FFA0-22489E1EE9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87039" y="8204953"/>
            <a:ext cx="3039785" cy="1940533"/>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Freeform: Shape 11">
            <a:extLst>
              <a:ext uri="{FF2B5EF4-FFF2-40B4-BE49-F238E27FC236}">
                <a16:creationId xmlns:a16="http://schemas.microsoft.com/office/drawing/2014/main" id="{B4F6DFE8-D069-6030-EB8B-889AEDC2E3AA}"/>
              </a:ext>
            </a:extLst>
          </p:cNvPr>
          <p:cNvSpPr/>
          <p:nvPr/>
        </p:nvSpPr>
        <p:spPr>
          <a:xfrm>
            <a:off x="1407600" y="1309175"/>
            <a:ext cx="9376800" cy="5048250"/>
          </a:xfrm>
          <a:custGeom>
            <a:avLst/>
            <a:gdLst>
              <a:gd name="connsiteX0" fmla="*/ 1356335 w 9376800"/>
              <a:gd name="connsiteY0" fmla="*/ 781050 h 5048250"/>
              <a:gd name="connsiteX1" fmla="*/ 3223235 w 9376800"/>
              <a:gd name="connsiteY1" fmla="*/ 0 h 5048250"/>
              <a:gd name="connsiteX2" fmla="*/ 3870935 w 9376800"/>
              <a:gd name="connsiteY2" fmla="*/ 19050 h 5048250"/>
              <a:gd name="connsiteX3" fmla="*/ 4042385 w 9376800"/>
              <a:gd name="connsiteY3" fmla="*/ 76200 h 5048250"/>
              <a:gd name="connsiteX4" fmla="*/ 4499585 w 9376800"/>
              <a:gd name="connsiteY4" fmla="*/ 304800 h 5048250"/>
              <a:gd name="connsiteX5" fmla="*/ 4918685 w 9376800"/>
              <a:gd name="connsiteY5" fmla="*/ 857250 h 5048250"/>
              <a:gd name="connsiteX6" fmla="*/ 5013935 w 9376800"/>
              <a:gd name="connsiteY6" fmla="*/ 1047750 h 5048250"/>
              <a:gd name="connsiteX7" fmla="*/ 5090135 w 9376800"/>
              <a:gd name="connsiteY7" fmla="*/ 1238250 h 5048250"/>
              <a:gd name="connsiteX8" fmla="*/ 5166335 w 9376800"/>
              <a:gd name="connsiteY8" fmla="*/ 1333500 h 5048250"/>
              <a:gd name="connsiteX9" fmla="*/ 5242535 w 9376800"/>
              <a:gd name="connsiteY9" fmla="*/ 1466850 h 5048250"/>
              <a:gd name="connsiteX10" fmla="*/ 5375885 w 9376800"/>
              <a:gd name="connsiteY10" fmla="*/ 1504950 h 5048250"/>
              <a:gd name="connsiteX11" fmla="*/ 5794985 w 9376800"/>
              <a:gd name="connsiteY11" fmla="*/ 1562100 h 5048250"/>
              <a:gd name="connsiteX12" fmla="*/ 5909285 w 9376800"/>
              <a:gd name="connsiteY12" fmla="*/ 1581150 h 5048250"/>
              <a:gd name="connsiteX13" fmla="*/ 6576035 w 9376800"/>
              <a:gd name="connsiteY13" fmla="*/ 1447800 h 5048250"/>
              <a:gd name="connsiteX14" fmla="*/ 6899885 w 9376800"/>
              <a:gd name="connsiteY14" fmla="*/ 1238250 h 5048250"/>
              <a:gd name="connsiteX15" fmla="*/ 7547585 w 9376800"/>
              <a:gd name="connsiteY15" fmla="*/ 723900 h 5048250"/>
              <a:gd name="connsiteX16" fmla="*/ 7661885 w 9376800"/>
              <a:gd name="connsiteY16" fmla="*/ 666750 h 5048250"/>
              <a:gd name="connsiteX17" fmla="*/ 7928585 w 9376800"/>
              <a:gd name="connsiteY17" fmla="*/ 514350 h 5048250"/>
              <a:gd name="connsiteX18" fmla="*/ 8176235 w 9376800"/>
              <a:gd name="connsiteY18" fmla="*/ 438150 h 5048250"/>
              <a:gd name="connsiteX19" fmla="*/ 8366735 w 9376800"/>
              <a:gd name="connsiteY19" fmla="*/ 457200 h 5048250"/>
              <a:gd name="connsiteX20" fmla="*/ 8595335 w 9376800"/>
              <a:gd name="connsiteY20" fmla="*/ 533400 h 5048250"/>
              <a:gd name="connsiteX21" fmla="*/ 8881085 w 9376800"/>
              <a:gd name="connsiteY21" fmla="*/ 666750 h 5048250"/>
              <a:gd name="connsiteX22" fmla="*/ 9109685 w 9376800"/>
              <a:gd name="connsiteY22" fmla="*/ 838200 h 5048250"/>
              <a:gd name="connsiteX23" fmla="*/ 9166835 w 9376800"/>
              <a:gd name="connsiteY23" fmla="*/ 990600 h 5048250"/>
              <a:gd name="connsiteX24" fmla="*/ 9243035 w 9376800"/>
              <a:gd name="connsiteY24" fmla="*/ 1657350 h 5048250"/>
              <a:gd name="connsiteX25" fmla="*/ 9281135 w 9376800"/>
              <a:gd name="connsiteY25" fmla="*/ 1847850 h 5048250"/>
              <a:gd name="connsiteX26" fmla="*/ 9300185 w 9376800"/>
              <a:gd name="connsiteY26" fmla="*/ 2019300 h 5048250"/>
              <a:gd name="connsiteX27" fmla="*/ 9357335 w 9376800"/>
              <a:gd name="connsiteY27" fmla="*/ 2438400 h 5048250"/>
              <a:gd name="connsiteX28" fmla="*/ 9376385 w 9376800"/>
              <a:gd name="connsiteY28" fmla="*/ 2800350 h 5048250"/>
              <a:gd name="connsiteX29" fmla="*/ 9338285 w 9376800"/>
              <a:gd name="connsiteY29" fmla="*/ 3162300 h 5048250"/>
              <a:gd name="connsiteX30" fmla="*/ 9319235 w 9376800"/>
              <a:gd name="connsiteY30" fmla="*/ 3238500 h 5048250"/>
              <a:gd name="connsiteX31" fmla="*/ 9223985 w 9376800"/>
              <a:gd name="connsiteY31" fmla="*/ 3390900 h 5048250"/>
              <a:gd name="connsiteX32" fmla="*/ 9033485 w 9376800"/>
              <a:gd name="connsiteY32" fmla="*/ 3448050 h 5048250"/>
              <a:gd name="connsiteX33" fmla="*/ 8785835 w 9376800"/>
              <a:gd name="connsiteY33" fmla="*/ 3524250 h 5048250"/>
              <a:gd name="connsiteX34" fmla="*/ 8614385 w 9376800"/>
              <a:gd name="connsiteY34" fmla="*/ 3676650 h 5048250"/>
              <a:gd name="connsiteX35" fmla="*/ 8557235 w 9376800"/>
              <a:gd name="connsiteY35" fmla="*/ 3771900 h 5048250"/>
              <a:gd name="connsiteX36" fmla="*/ 8481035 w 9376800"/>
              <a:gd name="connsiteY36" fmla="*/ 3867150 h 5048250"/>
              <a:gd name="connsiteX37" fmla="*/ 8442935 w 9376800"/>
              <a:gd name="connsiteY37" fmla="*/ 3943350 h 5048250"/>
              <a:gd name="connsiteX38" fmla="*/ 8385785 w 9376800"/>
              <a:gd name="connsiteY38" fmla="*/ 4038600 h 5048250"/>
              <a:gd name="connsiteX39" fmla="*/ 8366735 w 9376800"/>
              <a:gd name="connsiteY39" fmla="*/ 4114800 h 5048250"/>
              <a:gd name="connsiteX40" fmla="*/ 8290535 w 9376800"/>
              <a:gd name="connsiteY40" fmla="*/ 4267200 h 5048250"/>
              <a:gd name="connsiteX41" fmla="*/ 8271485 w 9376800"/>
              <a:gd name="connsiteY41" fmla="*/ 4324350 h 5048250"/>
              <a:gd name="connsiteX42" fmla="*/ 8138135 w 9376800"/>
              <a:gd name="connsiteY42" fmla="*/ 4514850 h 5048250"/>
              <a:gd name="connsiteX43" fmla="*/ 8119085 w 9376800"/>
              <a:gd name="connsiteY43" fmla="*/ 4591050 h 5048250"/>
              <a:gd name="connsiteX44" fmla="*/ 7909535 w 9376800"/>
              <a:gd name="connsiteY44" fmla="*/ 4819650 h 5048250"/>
              <a:gd name="connsiteX45" fmla="*/ 7814285 w 9376800"/>
              <a:gd name="connsiteY45" fmla="*/ 4914900 h 5048250"/>
              <a:gd name="connsiteX46" fmla="*/ 7661885 w 9376800"/>
              <a:gd name="connsiteY46" fmla="*/ 4953000 h 5048250"/>
              <a:gd name="connsiteX47" fmla="*/ 7242785 w 9376800"/>
              <a:gd name="connsiteY47" fmla="*/ 5048250 h 5048250"/>
              <a:gd name="connsiteX48" fmla="*/ 5871185 w 9376800"/>
              <a:gd name="connsiteY48" fmla="*/ 4933950 h 5048250"/>
              <a:gd name="connsiteX49" fmla="*/ 5128235 w 9376800"/>
              <a:gd name="connsiteY49" fmla="*/ 4762500 h 5048250"/>
              <a:gd name="connsiteX50" fmla="*/ 4956785 w 9376800"/>
              <a:gd name="connsiteY50" fmla="*/ 4743450 h 5048250"/>
              <a:gd name="connsiteX51" fmla="*/ 4194785 w 9376800"/>
              <a:gd name="connsiteY51" fmla="*/ 4572000 h 5048250"/>
              <a:gd name="connsiteX52" fmla="*/ 3718535 w 9376800"/>
              <a:gd name="connsiteY52" fmla="*/ 4457700 h 5048250"/>
              <a:gd name="connsiteX53" fmla="*/ 1908785 w 9376800"/>
              <a:gd name="connsiteY53" fmla="*/ 4248150 h 5048250"/>
              <a:gd name="connsiteX54" fmla="*/ 1718285 w 9376800"/>
              <a:gd name="connsiteY54" fmla="*/ 4114800 h 5048250"/>
              <a:gd name="connsiteX55" fmla="*/ 1623035 w 9376800"/>
              <a:gd name="connsiteY55" fmla="*/ 4057650 h 5048250"/>
              <a:gd name="connsiteX56" fmla="*/ 1261085 w 9376800"/>
              <a:gd name="connsiteY56" fmla="*/ 3752850 h 5048250"/>
              <a:gd name="connsiteX57" fmla="*/ 308585 w 9376800"/>
              <a:gd name="connsiteY57" fmla="*/ 3105150 h 5048250"/>
              <a:gd name="connsiteX58" fmla="*/ 156185 w 9376800"/>
              <a:gd name="connsiteY58" fmla="*/ 2952750 h 5048250"/>
              <a:gd name="connsiteX59" fmla="*/ 60935 w 9376800"/>
              <a:gd name="connsiteY59" fmla="*/ 2800350 h 5048250"/>
              <a:gd name="connsiteX60" fmla="*/ 3785 w 9376800"/>
              <a:gd name="connsiteY60" fmla="*/ 2590800 h 5048250"/>
              <a:gd name="connsiteX61" fmla="*/ 22835 w 9376800"/>
              <a:gd name="connsiteY61" fmla="*/ 1733550 h 5048250"/>
              <a:gd name="connsiteX62" fmla="*/ 156185 w 9376800"/>
              <a:gd name="connsiteY62" fmla="*/ 1619250 h 5048250"/>
              <a:gd name="connsiteX63" fmla="*/ 403835 w 9376800"/>
              <a:gd name="connsiteY63" fmla="*/ 1543050 h 5048250"/>
              <a:gd name="connsiteX64" fmla="*/ 403835 w 9376800"/>
              <a:gd name="connsiteY64" fmla="*/ 1543050 h 5048250"/>
              <a:gd name="connsiteX65" fmla="*/ 499085 w 9376800"/>
              <a:gd name="connsiteY65" fmla="*/ 1504950 h 5048250"/>
              <a:gd name="connsiteX66" fmla="*/ 556235 w 9376800"/>
              <a:gd name="connsiteY66" fmla="*/ 1466850 h 5048250"/>
              <a:gd name="connsiteX67" fmla="*/ 632435 w 9376800"/>
              <a:gd name="connsiteY67" fmla="*/ 1447800 h 5048250"/>
              <a:gd name="connsiteX68" fmla="*/ 765785 w 9376800"/>
              <a:gd name="connsiteY68" fmla="*/ 1314450 h 5048250"/>
              <a:gd name="connsiteX69" fmla="*/ 937235 w 9376800"/>
              <a:gd name="connsiteY69" fmla="*/ 1162050 h 5048250"/>
              <a:gd name="connsiteX70" fmla="*/ 975335 w 9376800"/>
              <a:gd name="connsiteY70" fmla="*/ 1085850 h 5048250"/>
              <a:gd name="connsiteX71" fmla="*/ 1089635 w 9376800"/>
              <a:gd name="connsiteY71" fmla="*/ 971550 h 5048250"/>
              <a:gd name="connsiteX72" fmla="*/ 1184885 w 9376800"/>
              <a:gd name="connsiteY72" fmla="*/ 876300 h 5048250"/>
              <a:gd name="connsiteX73" fmla="*/ 1242035 w 9376800"/>
              <a:gd name="connsiteY73" fmla="*/ 857250 h 5048250"/>
              <a:gd name="connsiteX74" fmla="*/ 1337285 w 9376800"/>
              <a:gd name="connsiteY74" fmla="*/ 838200 h 5048250"/>
              <a:gd name="connsiteX75" fmla="*/ 1356335 w 9376800"/>
              <a:gd name="connsiteY75" fmla="*/ 781050 h 5048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9376800" h="5048250">
                <a:moveTo>
                  <a:pt x="1356335" y="781050"/>
                </a:moveTo>
                <a:cubicBezTo>
                  <a:pt x="1670660" y="641350"/>
                  <a:pt x="2379922" y="224883"/>
                  <a:pt x="3223235" y="0"/>
                </a:cubicBezTo>
                <a:cubicBezTo>
                  <a:pt x="3439135" y="6350"/>
                  <a:pt x="3655870" y="-956"/>
                  <a:pt x="3870935" y="19050"/>
                </a:cubicBezTo>
                <a:cubicBezTo>
                  <a:pt x="3930917" y="24630"/>
                  <a:pt x="3986629" y="53391"/>
                  <a:pt x="4042385" y="76200"/>
                </a:cubicBezTo>
                <a:cubicBezTo>
                  <a:pt x="4239242" y="156732"/>
                  <a:pt x="4317890" y="205694"/>
                  <a:pt x="4499585" y="304800"/>
                </a:cubicBezTo>
                <a:cubicBezTo>
                  <a:pt x="4713928" y="562011"/>
                  <a:pt x="4774686" y="605252"/>
                  <a:pt x="4918685" y="857250"/>
                </a:cubicBezTo>
                <a:cubicBezTo>
                  <a:pt x="4953908" y="918891"/>
                  <a:pt x="4984801" y="983008"/>
                  <a:pt x="5013935" y="1047750"/>
                </a:cubicBezTo>
                <a:cubicBezTo>
                  <a:pt x="5042000" y="1110118"/>
                  <a:pt x="5057951" y="1177904"/>
                  <a:pt x="5090135" y="1238250"/>
                </a:cubicBezTo>
                <a:cubicBezTo>
                  <a:pt x="5109269" y="1274126"/>
                  <a:pt x="5143781" y="1299669"/>
                  <a:pt x="5166335" y="1333500"/>
                </a:cubicBezTo>
                <a:cubicBezTo>
                  <a:pt x="5182406" y="1357607"/>
                  <a:pt x="5214698" y="1444580"/>
                  <a:pt x="5242535" y="1466850"/>
                </a:cubicBezTo>
                <a:cubicBezTo>
                  <a:pt x="5254389" y="1476333"/>
                  <a:pt x="5371648" y="1504298"/>
                  <a:pt x="5375885" y="1504950"/>
                </a:cubicBezTo>
                <a:cubicBezTo>
                  <a:pt x="5515238" y="1526389"/>
                  <a:pt x="5655910" y="1538921"/>
                  <a:pt x="5794985" y="1562100"/>
                </a:cubicBezTo>
                <a:lnTo>
                  <a:pt x="5909285" y="1581150"/>
                </a:lnTo>
                <a:cubicBezTo>
                  <a:pt x="6105957" y="1555497"/>
                  <a:pt x="6382829" y="1547734"/>
                  <a:pt x="6576035" y="1447800"/>
                </a:cubicBezTo>
                <a:cubicBezTo>
                  <a:pt x="6690240" y="1388728"/>
                  <a:pt x="6796781" y="1315073"/>
                  <a:pt x="6899885" y="1238250"/>
                </a:cubicBezTo>
                <a:cubicBezTo>
                  <a:pt x="7120960" y="1073527"/>
                  <a:pt x="7300996" y="847195"/>
                  <a:pt x="7547585" y="723900"/>
                </a:cubicBezTo>
                <a:cubicBezTo>
                  <a:pt x="7585685" y="704850"/>
                  <a:pt x="7624561" y="687278"/>
                  <a:pt x="7661885" y="666750"/>
                </a:cubicBezTo>
                <a:cubicBezTo>
                  <a:pt x="7751601" y="617406"/>
                  <a:pt x="7833518" y="552377"/>
                  <a:pt x="7928585" y="514350"/>
                </a:cubicBezTo>
                <a:cubicBezTo>
                  <a:pt x="8072453" y="456803"/>
                  <a:pt x="7990660" y="484544"/>
                  <a:pt x="8176235" y="438150"/>
                </a:cubicBezTo>
                <a:cubicBezTo>
                  <a:pt x="8239735" y="444500"/>
                  <a:pt x="8303889" y="446110"/>
                  <a:pt x="8366735" y="457200"/>
                </a:cubicBezTo>
                <a:cubicBezTo>
                  <a:pt x="8472232" y="475817"/>
                  <a:pt x="8502087" y="499492"/>
                  <a:pt x="8595335" y="533400"/>
                </a:cubicBezTo>
                <a:cubicBezTo>
                  <a:pt x="8742764" y="587011"/>
                  <a:pt x="8721562" y="560402"/>
                  <a:pt x="8881085" y="666750"/>
                </a:cubicBezTo>
                <a:cubicBezTo>
                  <a:pt x="8960338" y="719585"/>
                  <a:pt x="9109685" y="838200"/>
                  <a:pt x="9109685" y="838200"/>
                </a:cubicBezTo>
                <a:cubicBezTo>
                  <a:pt x="9128735" y="889000"/>
                  <a:pt x="9153676" y="937965"/>
                  <a:pt x="9166835" y="990600"/>
                </a:cubicBezTo>
                <a:cubicBezTo>
                  <a:pt x="9217814" y="1194518"/>
                  <a:pt x="9219538" y="1463502"/>
                  <a:pt x="9243035" y="1657350"/>
                </a:cubicBezTo>
                <a:cubicBezTo>
                  <a:pt x="9250827" y="1721637"/>
                  <a:pt x="9271035" y="1783885"/>
                  <a:pt x="9281135" y="1847850"/>
                </a:cubicBezTo>
                <a:cubicBezTo>
                  <a:pt x="9290103" y="1904648"/>
                  <a:pt x="9293334" y="1962208"/>
                  <a:pt x="9300185" y="2019300"/>
                </a:cubicBezTo>
                <a:cubicBezTo>
                  <a:pt x="9336949" y="2325664"/>
                  <a:pt x="9323764" y="2236971"/>
                  <a:pt x="9357335" y="2438400"/>
                </a:cubicBezTo>
                <a:cubicBezTo>
                  <a:pt x="9363685" y="2559050"/>
                  <a:pt x="9379563" y="2679575"/>
                  <a:pt x="9376385" y="2800350"/>
                </a:cubicBezTo>
                <a:cubicBezTo>
                  <a:pt x="9373194" y="2921625"/>
                  <a:pt x="9353976" y="3042002"/>
                  <a:pt x="9338285" y="3162300"/>
                </a:cubicBezTo>
                <a:cubicBezTo>
                  <a:pt x="9334899" y="3188262"/>
                  <a:pt x="9327514" y="3213662"/>
                  <a:pt x="9319235" y="3238500"/>
                </a:cubicBezTo>
                <a:cubicBezTo>
                  <a:pt x="9297557" y="3303535"/>
                  <a:pt x="9284495" y="3353081"/>
                  <a:pt x="9223985" y="3390900"/>
                </a:cubicBezTo>
                <a:cubicBezTo>
                  <a:pt x="9155725" y="3433562"/>
                  <a:pt x="9108245" y="3429360"/>
                  <a:pt x="9033485" y="3448050"/>
                </a:cubicBezTo>
                <a:cubicBezTo>
                  <a:pt x="8935219" y="3472617"/>
                  <a:pt x="8879965" y="3492873"/>
                  <a:pt x="8785835" y="3524250"/>
                </a:cubicBezTo>
                <a:cubicBezTo>
                  <a:pt x="8732416" y="3566986"/>
                  <a:pt x="8657600" y="3621088"/>
                  <a:pt x="8614385" y="3676650"/>
                </a:cubicBezTo>
                <a:cubicBezTo>
                  <a:pt x="8591653" y="3705877"/>
                  <a:pt x="8578468" y="3741567"/>
                  <a:pt x="8557235" y="3771900"/>
                </a:cubicBezTo>
                <a:cubicBezTo>
                  <a:pt x="8533918" y="3805210"/>
                  <a:pt x="8503589" y="3833319"/>
                  <a:pt x="8481035" y="3867150"/>
                </a:cubicBezTo>
                <a:cubicBezTo>
                  <a:pt x="8465283" y="3890779"/>
                  <a:pt x="8456726" y="3918526"/>
                  <a:pt x="8442935" y="3943350"/>
                </a:cubicBezTo>
                <a:cubicBezTo>
                  <a:pt x="8424953" y="3975717"/>
                  <a:pt x="8404835" y="4006850"/>
                  <a:pt x="8385785" y="4038600"/>
                </a:cubicBezTo>
                <a:cubicBezTo>
                  <a:pt x="8379435" y="4064000"/>
                  <a:pt x="8376805" y="4090632"/>
                  <a:pt x="8366735" y="4114800"/>
                </a:cubicBezTo>
                <a:cubicBezTo>
                  <a:pt x="8344890" y="4167227"/>
                  <a:pt x="8308496" y="4213318"/>
                  <a:pt x="8290535" y="4267200"/>
                </a:cubicBezTo>
                <a:cubicBezTo>
                  <a:pt x="8284185" y="4286250"/>
                  <a:pt x="8281237" y="4306797"/>
                  <a:pt x="8271485" y="4324350"/>
                </a:cubicBezTo>
                <a:cubicBezTo>
                  <a:pt x="8237981" y="4384658"/>
                  <a:pt x="8180944" y="4457772"/>
                  <a:pt x="8138135" y="4514850"/>
                </a:cubicBezTo>
                <a:cubicBezTo>
                  <a:pt x="8131785" y="4540250"/>
                  <a:pt x="8132807" y="4568752"/>
                  <a:pt x="8119085" y="4591050"/>
                </a:cubicBezTo>
                <a:cubicBezTo>
                  <a:pt x="7978984" y="4818714"/>
                  <a:pt x="8038068" y="4705398"/>
                  <a:pt x="7909535" y="4819650"/>
                </a:cubicBezTo>
                <a:cubicBezTo>
                  <a:pt x="7875975" y="4849481"/>
                  <a:pt x="7853819" y="4893612"/>
                  <a:pt x="7814285" y="4914900"/>
                </a:cubicBezTo>
                <a:cubicBezTo>
                  <a:pt x="7768181" y="4939725"/>
                  <a:pt x="7712121" y="4938225"/>
                  <a:pt x="7661885" y="4953000"/>
                </a:cubicBezTo>
                <a:cubicBezTo>
                  <a:pt x="7341116" y="5047344"/>
                  <a:pt x="7647143" y="4986041"/>
                  <a:pt x="7242785" y="5048250"/>
                </a:cubicBezTo>
                <a:cubicBezTo>
                  <a:pt x="6525412" y="5029856"/>
                  <a:pt x="6541626" y="5061103"/>
                  <a:pt x="5871185" y="4933950"/>
                </a:cubicBezTo>
                <a:cubicBezTo>
                  <a:pt x="5464049" y="4856735"/>
                  <a:pt x="5466846" y="4821389"/>
                  <a:pt x="5128235" y="4762500"/>
                </a:cubicBezTo>
                <a:cubicBezTo>
                  <a:pt x="5071584" y="4752648"/>
                  <a:pt x="5013935" y="4749800"/>
                  <a:pt x="4956785" y="4743450"/>
                </a:cubicBezTo>
                <a:lnTo>
                  <a:pt x="4194785" y="4572000"/>
                </a:lnTo>
                <a:cubicBezTo>
                  <a:pt x="4036035" y="4533900"/>
                  <a:pt x="3879626" y="4484209"/>
                  <a:pt x="3718535" y="4457700"/>
                </a:cubicBezTo>
                <a:cubicBezTo>
                  <a:pt x="3101959" y="4356238"/>
                  <a:pt x="2525928" y="4308359"/>
                  <a:pt x="1908785" y="4248150"/>
                </a:cubicBezTo>
                <a:cubicBezTo>
                  <a:pt x="1845285" y="4203700"/>
                  <a:pt x="1782779" y="4157796"/>
                  <a:pt x="1718285" y="4114800"/>
                </a:cubicBezTo>
                <a:cubicBezTo>
                  <a:pt x="1687477" y="4094261"/>
                  <a:pt x="1651480" y="4081354"/>
                  <a:pt x="1623035" y="4057650"/>
                </a:cubicBezTo>
                <a:cubicBezTo>
                  <a:pt x="1327275" y="3811184"/>
                  <a:pt x="1684009" y="4031361"/>
                  <a:pt x="1261085" y="3752850"/>
                </a:cubicBezTo>
                <a:cubicBezTo>
                  <a:pt x="698175" y="3382153"/>
                  <a:pt x="778952" y="3494420"/>
                  <a:pt x="308585" y="3105150"/>
                </a:cubicBezTo>
                <a:cubicBezTo>
                  <a:pt x="253238" y="3059346"/>
                  <a:pt x="201488" y="3008508"/>
                  <a:pt x="156185" y="2952750"/>
                </a:cubicBezTo>
                <a:cubicBezTo>
                  <a:pt x="118409" y="2906256"/>
                  <a:pt x="92685" y="2851150"/>
                  <a:pt x="60935" y="2800350"/>
                </a:cubicBezTo>
                <a:cubicBezTo>
                  <a:pt x="41885" y="2730500"/>
                  <a:pt x="6369" y="2663155"/>
                  <a:pt x="3785" y="2590800"/>
                </a:cubicBezTo>
                <a:cubicBezTo>
                  <a:pt x="-6416" y="2305162"/>
                  <a:pt x="5368" y="2018836"/>
                  <a:pt x="22835" y="1733550"/>
                </a:cubicBezTo>
                <a:cubicBezTo>
                  <a:pt x="28531" y="1640513"/>
                  <a:pt x="92002" y="1651341"/>
                  <a:pt x="156185" y="1619250"/>
                </a:cubicBezTo>
                <a:cubicBezTo>
                  <a:pt x="328901" y="1532892"/>
                  <a:pt x="16415" y="1620534"/>
                  <a:pt x="403835" y="1543050"/>
                </a:cubicBezTo>
                <a:lnTo>
                  <a:pt x="403835" y="1543050"/>
                </a:lnTo>
                <a:cubicBezTo>
                  <a:pt x="435585" y="1530350"/>
                  <a:pt x="468499" y="1520243"/>
                  <a:pt x="499085" y="1504950"/>
                </a:cubicBezTo>
                <a:cubicBezTo>
                  <a:pt x="519563" y="1494711"/>
                  <a:pt x="535191" y="1475869"/>
                  <a:pt x="556235" y="1466850"/>
                </a:cubicBezTo>
                <a:cubicBezTo>
                  <a:pt x="580300" y="1456537"/>
                  <a:pt x="607035" y="1454150"/>
                  <a:pt x="632435" y="1447800"/>
                </a:cubicBezTo>
                <a:cubicBezTo>
                  <a:pt x="822368" y="1210384"/>
                  <a:pt x="618816" y="1445089"/>
                  <a:pt x="765785" y="1314450"/>
                </a:cubicBezTo>
                <a:cubicBezTo>
                  <a:pt x="961519" y="1140464"/>
                  <a:pt x="807529" y="1248521"/>
                  <a:pt x="937235" y="1162050"/>
                </a:cubicBezTo>
                <a:cubicBezTo>
                  <a:pt x="949935" y="1136650"/>
                  <a:pt x="957595" y="1108025"/>
                  <a:pt x="975335" y="1085850"/>
                </a:cubicBezTo>
                <a:cubicBezTo>
                  <a:pt x="1008995" y="1043776"/>
                  <a:pt x="1059747" y="1016382"/>
                  <a:pt x="1089635" y="971550"/>
                </a:cubicBezTo>
                <a:cubicBezTo>
                  <a:pt x="1127735" y="914400"/>
                  <a:pt x="1121385" y="908050"/>
                  <a:pt x="1184885" y="876300"/>
                </a:cubicBezTo>
                <a:cubicBezTo>
                  <a:pt x="1202846" y="867320"/>
                  <a:pt x="1222554" y="862120"/>
                  <a:pt x="1242035" y="857250"/>
                </a:cubicBezTo>
                <a:cubicBezTo>
                  <a:pt x="1273447" y="849397"/>
                  <a:pt x="1310344" y="856161"/>
                  <a:pt x="1337285" y="838200"/>
                </a:cubicBezTo>
                <a:cubicBezTo>
                  <a:pt x="1353993" y="827061"/>
                  <a:pt x="1042010" y="920750"/>
                  <a:pt x="1356335" y="781050"/>
                </a:cubicBezTo>
                <a:close/>
              </a:path>
            </a:pathLst>
          </a:custGeom>
          <a:solidFill>
            <a:schemeClr val="tx1">
              <a:lumMod val="95000"/>
              <a:lumOff val="5000"/>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i="0" dirty="0">
              <a:solidFill>
                <a:schemeClr val="bg1"/>
              </a:solidFill>
              <a:effectLst/>
              <a:latin typeface="Times New Roman" panose="02020603050405020304" pitchFamily="18" charset="0"/>
            </a:endParaRPr>
          </a:p>
          <a:p>
            <a:pPr algn="ctr"/>
            <a:endParaRPr lang="en-US" sz="3600" dirty="0">
              <a:solidFill>
                <a:schemeClr val="bg1"/>
              </a:solidFill>
              <a:latin typeface="Times New Roman" panose="02020603050405020304" pitchFamily="18" charset="0"/>
            </a:endParaRPr>
          </a:p>
          <a:p>
            <a:pPr algn="ctr"/>
            <a:endParaRPr lang="en-US" sz="3600" i="0" dirty="0">
              <a:solidFill>
                <a:schemeClr val="bg1"/>
              </a:solidFill>
              <a:effectLst/>
              <a:latin typeface="Times New Roman" panose="02020603050405020304" pitchFamily="18" charset="0"/>
            </a:endParaRPr>
          </a:p>
          <a:p>
            <a:pPr algn="ctr"/>
            <a:r>
              <a:rPr lang="en-US" sz="3600" i="0" dirty="0">
                <a:solidFill>
                  <a:schemeClr val="bg1"/>
                </a:solidFill>
                <a:effectLst/>
                <a:latin typeface="Times New Roman" panose="02020603050405020304" pitchFamily="18" charset="0"/>
              </a:rPr>
              <a:t>“This activity includes visits to cemeteries, abandoned prisons, museums, or spaces hit by natural disasters or terrorism</a:t>
            </a:r>
            <a:r>
              <a:rPr lang="en-US" sz="3600" b="1" i="0" dirty="0">
                <a:solidFill>
                  <a:schemeClr val="bg1"/>
                </a:solidFill>
                <a:effectLst/>
                <a:latin typeface="Times New Roman" panose="02020603050405020304" pitchFamily="18" charset="0"/>
              </a:rPr>
              <a:t>.”</a:t>
            </a:r>
          </a:p>
          <a:p>
            <a:pPr algn="ctr"/>
            <a:endParaRPr lang="en-US" sz="2400" b="0" i="1" dirty="0">
              <a:solidFill>
                <a:srgbClr val="333333"/>
              </a:solidFill>
              <a:effectLst/>
              <a:latin typeface="Times New Roman" panose="02020603050405020304" pitchFamily="18" charset="0"/>
            </a:endParaRPr>
          </a:p>
          <a:p>
            <a:pPr algn="r"/>
            <a:r>
              <a:rPr lang="en-US" sz="2400" b="0" i="1" dirty="0">
                <a:solidFill>
                  <a:schemeClr val="bg1"/>
                </a:solidFill>
                <a:effectLst/>
                <a:latin typeface="Times New Roman" panose="02020603050405020304" pitchFamily="18" charset="0"/>
              </a:rPr>
              <a:t>Maximiliano Emanuel </a:t>
            </a:r>
            <a:r>
              <a:rPr lang="en-US" sz="2400" b="0" i="1" dirty="0" err="1">
                <a:solidFill>
                  <a:schemeClr val="bg1"/>
                </a:solidFill>
                <a:effectLst/>
                <a:latin typeface="Times New Roman" panose="02020603050405020304" pitchFamily="18" charset="0"/>
              </a:rPr>
              <a:t>Korstanje</a:t>
            </a:r>
            <a:r>
              <a:rPr lang="en-US" sz="2400" b="0" i="1" dirty="0">
                <a:solidFill>
                  <a:schemeClr val="bg1"/>
                </a:solidFill>
                <a:effectLst/>
                <a:latin typeface="Times New Roman" panose="02020603050405020304" pitchFamily="18" charset="0"/>
              </a:rPr>
              <a:t>, </a:t>
            </a:r>
          </a:p>
          <a:p>
            <a:pPr algn="r"/>
            <a:r>
              <a:rPr lang="en-US" sz="2400" b="0" i="1" dirty="0">
                <a:solidFill>
                  <a:schemeClr val="bg1"/>
                </a:solidFill>
                <a:effectLst/>
                <a:latin typeface="Times New Roman" panose="02020603050405020304" pitchFamily="18" charset="0"/>
              </a:rPr>
              <a:t>University of Palermo, Argentina</a:t>
            </a:r>
          </a:p>
          <a:p>
            <a:pPr algn="r"/>
            <a:r>
              <a:rPr lang="en-US" sz="2400" b="0" i="1" dirty="0">
                <a:solidFill>
                  <a:schemeClr val="bg1"/>
                </a:solidFill>
                <a:effectLst/>
                <a:latin typeface="Times New Roman" panose="02020603050405020304" pitchFamily="18" charset="0"/>
              </a:rPr>
              <a:t>Babu P. George, Fort Hays State University, USA</a:t>
            </a:r>
          </a:p>
          <a:p>
            <a:pPr algn="r"/>
            <a:endParaRPr lang="en-US" sz="36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826262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ight Triangle 25">
            <a:extLst>
              <a:ext uri="{FF2B5EF4-FFF2-40B4-BE49-F238E27FC236}">
                <a16:creationId xmlns:a16="http://schemas.microsoft.com/office/drawing/2014/main" id="{28B7E705-1974-B2D4-F83E-18F724DC6B2E}"/>
              </a:ext>
            </a:extLst>
          </p:cNvPr>
          <p:cNvSpPr/>
          <p:nvPr/>
        </p:nvSpPr>
        <p:spPr>
          <a:xfrm>
            <a:off x="-4383313" y="6858000"/>
            <a:ext cx="4383313" cy="3287486"/>
          </a:xfrm>
          <a:prstGeom prst="rtTriangle">
            <a:avLst/>
          </a:prstGeom>
          <a:blipFill dpi="0" rotWithShape="1">
            <a:blip r:embed="rId2">
              <a:alphaModFix amt="74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ight Triangle 26">
            <a:extLst>
              <a:ext uri="{FF2B5EF4-FFF2-40B4-BE49-F238E27FC236}">
                <a16:creationId xmlns:a16="http://schemas.microsoft.com/office/drawing/2014/main" id="{DAC6EA14-D260-4D3A-EDEC-04F0384D07D7}"/>
              </a:ext>
            </a:extLst>
          </p:cNvPr>
          <p:cNvSpPr/>
          <p:nvPr/>
        </p:nvSpPr>
        <p:spPr>
          <a:xfrm>
            <a:off x="-3426111" y="5701238"/>
            <a:ext cx="4542972" cy="3236686"/>
          </a:xfrm>
          <a:prstGeom prst="rtTriangle">
            <a:avLst/>
          </a:prstGeom>
          <a:blipFill dpi="0" rotWithShape="1">
            <a:blip r:embed="rId2">
              <a:alphaModFix amt="79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A11BE3CA-6FF7-B4FE-F44F-D4648D2643BD}"/>
              </a:ext>
            </a:extLst>
          </p:cNvPr>
          <p:cNvSpPr txBox="1"/>
          <p:nvPr/>
        </p:nvSpPr>
        <p:spPr>
          <a:xfrm>
            <a:off x="-152400" y="291653"/>
            <a:ext cx="6582229" cy="1015663"/>
          </a:xfrm>
          <a:prstGeom prst="rect">
            <a:avLst/>
          </a:prstGeom>
          <a:noFill/>
        </p:spPr>
        <p:txBody>
          <a:bodyPr wrap="square" rtlCol="0">
            <a:spAutoFit/>
          </a:bodyPr>
          <a:lstStyle/>
          <a:p>
            <a:pPr algn="ctr"/>
            <a:r>
              <a:rPr lang="en-US" sz="6000" dirty="0">
                <a:solidFill>
                  <a:schemeClr val="tx1">
                    <a:lumMod val="95000"/>
                    <a:lumOff val="5000"/>
                    <a:alpha val="51000"/>
                  </a:schemeClr>
                </a:solidFill>
                <a:effectLst>
                  <a:outerShdw blurRad="38100" dist="38100" dir="2700000" algn="tl">
                    <a:srgbClr val="000000">
                      <a:alpha val="43137"/>
                    </a:srgbClr>
                  </a:outerShdw>
                </a:effectLst>
                <a:latin typeface="Amasis MT Pro Black" panose="02040A04050005020304" pitchFamily="18" charset="0"/>
              </a:rPr>
              <a:t>DARK TOURISM</a:t>
            </a:r>
          </a:p>
        </p:txBody>
      </p:sp>
      <p:pic>
        <p:nvPicPr>
          <p:cNvPr id="5" name="Picture 4" descr="A water fountain in a city&#10;&#10;Description automatically generated with low confidence">
            <a:extLst>
              <a:ext uri="{FF2B5EF4-FFF2-40B4-BE49-F238E27FC236}">
                <a16:creationId xmlns:a16="http://schemas.microsoft.com/office/drawing/2014/main" id="{6E75E307-3A08-EA0B-FC2F-DD0CEC37CC79}"/>
              </a:ext>
            </a:extLst>
          </p:cNvPr>
          <p:cNvPicPr>
            <a:picLocks noChangeAspect="1"/>
          </p:cNvPicPr>
          <p:nvPr/>
        </p:nvPicPr>
        <p:blipFill>
          <a:blip r:embed="rId3">
            <a:alphaModFix amt="81000"/>
            <a:extLst>
              <a:ext uri="{28A0092B-C50C-407E-A947-70E740481C1C}">
                <a14:useLocalDpi xmlns:a14="http://schemas.microsoft.com/office/drawing/2010/main" val="0"/>
              </a:ext>
            </a:extLst>
          </a:blip>
          <a:stretch>
            <a:fillRect/>
          </a:stretch>
        </p:blipFill>
        <p:spPr>
          <a:xfrm>
            <a:off x="380433" y="2175517"/>
            <a:ext cx="3151236" cy="201168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descr="A picture containing text, outdoor, tree, sign&#10;&#10;Description automatically generated">
            <a:extLst>
              <a:ext uri="{FF2B5EF4-FFF2-40B4-BE49-F238E27FC236}">
                <a16:creationId xmlns:a16="http://schemas.microsoft.com/office/drawing/2014/main" id="{76732813-B8D0-08A5-85C1-EC75730245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12700" y="2158823"/>
            <a:ext cx="3198867" cy="2042087"/>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descr="A picture containing building, park&#10;&#10;Description automatically generated">
            <a:extLst>
              <a:ext uri="{FF2B5EF4-FFF2-40B4-BE49-F238E27FC236}">
                <a16:creationId xmlns:a16="http://schemas.microsoft.com/office/drawing/2014/main" id="{E074E4C3-569E-5F91-FFA0-22489E1EE9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20383" y="2174026"/>
            <a:ext cx="3151234" cy="201168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Freeform: Shape 11">
            <a:extLst>
              <a:ext uri="{FF2B5EF4-FFF2-40B4-BE49-F238E27FC236}">
                <a16:creationId xmlns:a16="http://schemas.microsoft.com/office/drawing/2014/main" id="{B4F6DFE8-D069-6030-EB8B-889AEDC2E3AA}"/>
              </a:ext>
            </a:extLst>
          </p:cNvPr>
          <p:cNvSpPr/>
          <p:nvPr/>
        </p:nvSpPr>
        <p:spPr>
          <a:xfrm>
            <a:off x="-1049850" y="7394861"/>
            <a:ext cx="9376800" cy="5048250"/>
          </a:xfrm>
          <a:custGeom>
            <a:avLst/>
            <a:gdLst>
              <a:gd name="connsiteX0" fmla="*/ 1356335 w 9376800"/>
              <a:gd name="connsiteY0" fmla="*/ 781050 h 5048250"/>
              <a:gd name="connsiteX1" fmla="*/ 3223235 w 9376800"/>
              <a:gd name="connsiteY1" fmla="*/ 0 h 5048250"/>
              <a:gd name="connsiteX2" fmla="*/ 3870935 w 9376800"/>
              <a:gd name="connsiteY2" fmla="*/ 19050 h 5048250"/>
              <a:gd name="connsiteX3" fmla="*/ 4042385 w 9376800"/>
              <a:gd name="connsiteY3" fmla="*/ 76200 h 5048250"/>
              <a:gd name="connsiteX4" fmla="*/ 4499585 w 9376800"/>
              <a:gd name="connsiteY4" fmla="*/ 304800 h 5048250"/>
              <a:gd name="connsiteX5" fmla="*/ 4918685 w 9376800"/>
              <a:gd name="connsiteY5" fmla="*/ 857250 h 5048250"/>
              <a:gd name="connsiteX6" fmla="*/ 5013935 w 9376800"/>
              <a:gd name="connsiteY6" fmla="*/ 1047750 h 5048250"/>
              <a:gd name="connsiteX7" fmla="*/ 5090135 w 9376800"/>
              <a:gd name="connsiteY7" fmla="*/ 1238250 h 5048250"/>
              <a:gd name="connsiteX8" fmla="*/ 5166335 w 9376800"/>
              <a:gd name="connsiteY8" fmla="*/ 1333500 h 5048250"/>
              <a:gd name="connsiteX9" fmla="*/ 5242535 w 9376800"/>
              <a:gd name="connsiteY9" fmla="*/ 1466850 h 5048250"/>
              <a:gd name="connsiteX10" fmla="*/ 5375885 w 9376800"/>
              <a:gd name="connsiteY10" fmla="*/ 1504950 h 5048250"/>
              <a:gd name="connsiteX11" fmla="*/ 5794985 w 9376800"/>
              <a:gd name="connsiteY11" fmla="*/ 1562100 h 5048250"/>
              <a:gd name="connsiteX12" fmla="*/ 5909285 w 9376800"/>
              <a:gd name="connsiteY12" fmla="*/ 1581150 h 5048250"/>
              <a:gd name="connsiteX13" fmla="*/ 6576035 w 9376800"/>
              <a:gd name="connsiteY13" fmla="*/ 1447800 h 5048250"/>
              <a:gd name="connsiteX14" fmla="*/ 6899885 w 9376800"/>
              <a:gd name="connsiteY14" fmla="*/ 1238250 h 5048250"/>
              <a:gd name="connsiteX15" fmla="*/ 7547585 w 9376800"/>
              <a:gd name="connsiteY15" fmla="*/ 723900 h 5048250"/>
              <a:gd name="connsiteX16" fmla="*/ 7661885 w 9376800"/>
              <a:gd name="connsiteY16" fmla="*/ 666750 h 5048250"/>
              <a:gd name="connsiteX17" fmla="*/ 7928585 w 9376800"/>
              <a:gd name="connsiteY17" fmla="*/ 514350 h 5048250"/>
              <a:gd name="connsiteX18" fmla="*/ 8176235 w 9376800"/>
              <a:gd name="connsiteY18" fmla="*/ 438150 h 5048250"/>
              <a:gd name="connsiteX19" fmla="*/ 8366735 w 9376800"/>
              <a:gd name="connsiteY19" fmla="*/ 457200 h 5048250"/>
              <a:gd name="connsiteX20" fmla="*/ 8595335 w 9376800"/>
              <a:gd name="connsiteY20" fmla="*/ 533400 h 5048250"/>
              <a:gd name="connsiteX21" fmla="*/ 8881085 w 9376800"/>
              <a:gd name="connsiteY21" fmla="*/ 666750 h 5048250"/>
              <a:gd name="connsiteX22" fmla="*/ 9109685 w 9376800"/>
              <a:gd name="connsiteY22" fmla="*/ 838200 h 5048250"/>
              <a:gd name="connsiteX23" fmla="*/ 9166835 w 9376800"/>
              <a:gd name="connsiteY23" fmla="*/ 990600 h 5048250"/>
              <a:gd name="connsiteX24" fmla="*/ 9243035 w 9376800"/>
              <a:gd name="connsiteY24" fmla="*/ 1657350 h 5048250"/>
              <a:gd name="connsiteX25" fmla="*/ 9281135 w 9376800"/>
              <a:gd name="connsiteY25" fmla="*/ 1847850 h 5048250"/>
              <a:gd name="connsiteX26" fmla="*/ 9300185 w 9376800"/>
              <a:gd name="connsiteY26" fmla="*/ 2019300 h 5048250"/>
              <a:gd name="connsiteX27" fmla="*/ 9357335 w 9376800"/>
              <a:gd name="connsiteY27" fmla="*/ 2438400 h 5048250"/>
              <a:gd name="connsiteX28" fmla="*/ 9376385 w 9376800"/>
              <a:gd name="connsiteY28" fmla="*/ 2800350 h 5048250"/>
              <a:gd name="connsiteX29" fmla="*/ 9338285 w 9376800"/>
              <a:gd name="connsiteY29" fmla="*/ 3162300 h 5048250"/>
              <a:gd name="connsiteX30" fmla="*/ 9319235 w 9376800"/>
              <a:gd name="connsiteY30" fmla="*/ 3238500 h 5048250"/>
              <a:gd name="connsiteX31" fmla="*/ 9223985 w 9376800"/>
              <a:gd name="connsiteY31" fmla="*/ 3390900 h 5048250"/>
              <a:gd name="connsiteX32" fmla="*/ 9033485 w 9376800"/>
              <a:gd name="connsiteY32" fmla="*/ 3448050 h 5048250"/>
              <a:gd name="connsiteX33" fmla="*/ 8785835 w 9376800"/>
              <a:gd name="connsiteY33" fmla="*/ 3524250 h 5048250"/>
              <a:gd name="connsiteX34" fmla="*/ 8614385 w 9376800"/>
              <a:gd name="connsiteY34" fmla="*/ 3676650 h 5048250"/>
              <a:gd name="connsiteX35" fmla="*/ 8557235 w 9376800"/>
              <a:gd name="connsiteY35" fmla="*/ 3771900 h 5048250"/>
              <a:gd name="connsiteX36" fmla="*/ 8481035 w 9376800"/>
              <a:gd name="connsiteY36" fmla="*/ 3867150 h 5048250"/>
              <a:gd name="connsiteX37" fmla="*/ 8442935 w 9376800"/>
              <a:gd name="connsiteY37" fmla="*/ 3943350 h 5048250"/>
              <a:gd name="connsiteX38" fmla="*/ 8385785 w 9376800"/>
              <a:gd name="connsiteY38" fmla="*/ 4038600 h 5048250"/>
              <a:gd name="connsiteX39" fmla="*/ 8366735 w 9376800"/>
              <a:gd name="connsiteY39" fmla="*/ 4114800 h 5048250"/>
              <a:gd name="connsiteX40" fmla="*/ 8290535 w 9376800"/>
              <a:gd name="connsiteY40" fmla="*/ 4267200 h 5048250"/>
              <a:gd name="connsiteX41" fmla="*/ 8271485 w 9376800"/>
              <a:gd name="connsiteY41" fmla="*/ 4324350 h 5048250"/>
              <a:gd name="connsiteX42" fmla="*/ 8138135 w 9376800"/>
              <a:gd name="connsiteY42" fmla="*/ 4514850 h 5048250"/>
              <a:gd name="connsiteX43" fmla="*/ 8119085 w 9376800"/>
              <a:gd name="connsiteY43" fmla="*/ 4591050 h 5048250"/>
              <a:gd name="connsiteX44" fmla="*/ 7909535 w 9376800"/>
              <a:gd name="connsiteY44" fmla="*/ 4819650 h 5048250"/>
              <a:gd name="connsiteX45" fmla="*/ 7814285 w 9376800"/>
              <a:gd name="connsiteY45" fmla="*/ 4914900 h 5048250"/>
              <a:gd name="connsiteX46" fmla="*/ 7661885 w 9376800"/>
              <a:gd name="connsiteY46" fmla="*/ 4953000 h 5048250"/>
              <a:gd name="connsiteX47" fmla="*/ 7242785 w 9376800"/>
              <a:gd name="connsiteY47" fmla="*/ 5048250 h 5048250"/>
              <a:gd name="connsiteX48" fmla="*/ 5871185 w 9376800"/>
              <a:gd name="connsiteY48" fmla="*/ 4933950 h 5048250"/>
              <a:gd name="connsiteX49" fmla="*/ 5128235 w 9376800"/>
              <a:gd name="connsiteY49" fmla="*/ 4762500 h 5048250"/>
              <a:gd name="connsiteX50" fmla="*/ 4956785 w 9376800"/>
              <a:gd name="connsiteY50" fmla="*/ 4743450 h 5048250"/>
              <a:gd name="connsiteX51" fmla="*/ 4194785 w 9376800"/>
              <a:gd name="connsiteY51" fmla="*/ 4572000 h 5048250"/>
              <a:gd name="connsiteX52" fmla="*/ 3718535 w 9376800"/>
              <a:gd name="connsiteY52" fmla="*/ 4457700 h 5048250"/>
              <a:gd name="connsiteX53" fmla="*/ 1908785 w 9376800"/>
              <a:gd name="connsiteY53" fmla="*/ 4248150 h 5048250"/>
              <a:gd name="connsiteX54" fmla="*/ 1718285 w 9376800"/>
              <a:gd name="connsiteY54" fmla="*/ 4114800 h 5048250"/>
              <a:gd name="connsiteX55" fmla="*/ 1623035 w 9376800"/>
              <a:gd name="connsiteY55" fmla="*/ 4057650 h 5048250"/>
              <a:gd name="connsiteX56" fmla="*/ 1261085 w 9376800"/>
              <a:gd name="connsiteY56" fmla="*/ 3752850 h 5048250"/>
              <a:gd name="connsiteX57" fmla="*/ 308585 w 9376800"/>
              <a:gd name="connsiteY57" fmla="*/ 3105150 h 5048250"/>
              <a:gd name="connsiteX58" fmla="*/ 156185 w 9376800"/>
              <a:gd name="connsiteY58" fmla="*/ 2952750 h 5048250"/>
              <a:gd name="connsiteX59" fmla="*/ 60935 w 9376800"/>
              <a:gd name="connsiteY59" fmla="*/ 2800350 h 5048250"/>
              <a:gd name="connsiteX60" fmla="*/ 3785 w 9376800"/>
              <a:gd name="connsiteY60" fmla="*/ 2590800 h 5048250"/>
              <a:gd name="connsiteX61" fmla="*/ 22835 w 9376800"/>
              <a:gd name="connsiteY61" fmla="*/ 1733550 h 5048250"/>
              <a:gd name="connsiteX62" fmla="*/ 156185 w 9376800"/>
              <a:gd name="connsiteY62" fmla="*/ 1619250 h 5048250"/>
              <a:gd name="connsiteX63" fmla="*/ 403835 w 9376800"/>
              <a:gd name="connsiteY63" fmla="*/ 1543050 h 5048250"/>
              <a:gd name="connsiteX64" fmla="*/ 403835 w 9376800"/>
              <a:gd name="connsiteY64" fmla="*/ 1543050 h 5048250"/>
              <a:gd name="connsiteX65" fmla="*/ 499085 w 9376800"/>
              <a:gd name="connsiteY65" fmla="*/ 1504950 h 5048250"/>
              <a:gd name="connsiteX66" fmla="*/ 556235 w 9376800"/>
              <a:gd name="connsiteY66" fmla="*/ 1466850 h 5048250"/>
              <a:gd name="connsiteX67" fmla="*/ 632435 w 9376800"/>
              <a:gd name="connsiteY67" fmla="*/ 1447800 h 5048250"/>
              <a:gd name="connsiteX68" fmla="*/ 765785 w 9376800"/>
              <a:gd name="connsiteY68" fmla="*/ 1314450 h 5048250"/>
              <a:gd name="connsiteX69" fmla="*/ 937235 w 9376800"/>
              <a:gd name="connsiteY69" fmla="*/ 1162050 h 5048250"/>
              <a:gd name="connsiteX70" fmla="*/ 975335 w 9376800"/>
              <a:gd name="connsiteY70" fmla="*/ 1085850 h 5048250"/>
              <a:gd name="connsiteX71" fmla="*/ 1089635 w 9376800"/>
              <a:gd name="connsiteY71" fmla="*/ 971550 h 5048250"/>
              <a:gd name="connsiteX72" fmla="*/ 1184885 w 9376800"/>
              <a:gd name="connsiteY72" fmla="*/ 876300 h 5048250"/>
              <a:gd name="connsiteX73" fmla="*/ 1242035 w 9376800"/>
              <a:gd name="connsiteY73" fmla="*/ 857250 h 5048250"/>
              <a:gd name="connsiteX74" fmla="*/ 1337285 w 9376800"/>
              <a:gd name="connsiteY74" fmla="*/ 838200 h 5048250"/>
              <a:gd name="connsiteX75" fmla="*/ 1356335 w 9376800"/>
              <a:gd name="connsiteY75" fmla="*/ 781050 h 5048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9376800" h="5048250">
                <a:moveTo>
                  <a:pt x="1356335" y="781050"/>
                </a:moveTo>
                <a:cubicBezTo>
                  <a:pt x="1670660" y="641350"/>
                  <a:pt x="2379922" y="224883"/>
                  <a:pt x="3223235" y="0"/>
                </a:cubicBezTo>
                <a:cubicBezTo>
                  <a:pt x="3439135" y="6350"/>
                  <a:pt x="3655870" y="-956"/>
                  <a:pt x="3870935" y="19050"/>
                </a:cubicBezTo>
                <a:cubicBezTo>
                  <a:pt x="3930917" y="24630"/>
                  <a:pt x="3986629" y="53391"/>
                  <a:pt x="4042385" y="76200"/>
                </a:cubicBezTo>
                <a:cubicBezTo>
                  <a:pt x="4239242" y="156732"/>
                  <a:pt x="4317890" y="205694"/>
                  <a:pt x="4499585" y="304800"/>
                </a:cubicBezTo>
                <a:cubicBezTo>
                  <a:pt x="4713928" y="562011"/>
                  <a:pt x="4774686" y="605252"/>
                  <a:pt x="4918685" y="857250"/>
                </a:cubicBezTo>
                <a:cubicBezTo>
                  <a:pt x="4953908" y="918891"/>
                  <a:pt x="4984801" y="983008"/>
                  <a:pt x="5013935" y="1047750"/>
                </a:cubicBezTo>
                <a:cubicBezTo>
                  <a:pt x="5042000" y="1110118"/>
                  <a:pt x="5057951" y="1177904"/>
                  <a:pt x="5090135" y="1238250"/>
                </a:cubicBezTo>
                <a:cubicBezTo>
                  <a:pt x="5109269" y="1274126"/>
                  <a:pt x="5143781" y="1299669"/>
                  <a:pt x="5166335" y="1333500"/>
                </a:cubicBezTo>
                <a:cubicBezTo>
                  <a:pt x="5182406" y="1357607"/>
                  <a:pt x="5214698" y="1444580"/>
                  <a:pt x="5242535" y="1466850"/>
                </a:cubicBezTo>
                <a:cubicBezTo>
                  <a:pt x="5254389" y="1476333"/>
                  <a:pt x="5371648" y="1504298"/>
                  <a:pt x="5375885" y="1504950"/>
                </a:cubicBezTo>
                <a:cubicBezTo>
                  <a:pt x="5515238" y="1526389"/>
                  <a:pt x="5655910" y="1538921"/>
                  <a:pt x="5794985" y="1562100"/>
                </a:cubicBezTo>
                <a:lnTo>
                  <a:pt x="5909285" y="1581150"/>
                </a:lnTo>
                <a:cubicBezTo>
                  <a:pt x="6105957" y="1555497"/>
                  <a:pt x="6382829" y="1547734"/>
                  <a:pt x="6576035" y="1447800"/>
                </a:cubicBezTo>
                <a:cubicBezTo>
                  <a:pt x="6690240" y="1388728"/>
                  <a:pt x="6796781" y="1315073"/>
                  <a:pt x="6899885" y="1238250"/>
                </a:cubicBezTo>
                <a:cubicBezTo>
                  <a:pt x="7120960" y="1073527"/>
                  <a:pt x="7300996" y="847195"/>
                  <a:pt x="7547585" y="723900"/>
                </a:cubicBezTo>
                <a:cubicBezTo>
                  <a:pt x="7585685" y="704850"/>
                  <a:pt x="7624561" y="687278"/>
                  <a:pt x="7661885" y="666750"/>
                </a:cubicBezTo>
                <a:cubicBezTo>
                  <a:pt x="7751601" y="617406"/>
                  <a:pt x="7833518" y="552377"/>
                  <a:pt x="7928585" y="514350"/>
                </a:cubicBezTo>
                <a:cubicBezTo>
                  <a:pt x="8072453" y="456803"/>
                  <a:pt x="7990660" y="484544"/>
                  <a:pt x="8176235" y="438150"/>
                </a:cubicBezTo>
                <a:cubicBezTo>
                  <a:pt x="8239735" y="444500"/>
                  <a:pt x="8303889" y="446110"/>
                  <a:pt x="8366735" y="457200"/>
                </a:cubicBezTo>
                <a:cubicBezTo>
                  <a:pt x="8472232" y="475817"/>
                  <a:pt x="8502087" y="499492"/>
                  <a:pt x="8595335" y="533400"/>
                </a:cubicBezTo>
                <a:cubicBezTo>
                  <a:pt x="8742764" y="587011"/>
                  <a:pt x="8721562" y="560402"/>
                  <a:pt x="8881085" y="666750"/>
                </a:cubicBezTo>
                <a:cubicBezTo>
                  <a:pt x="8960338" y="719585"/>
                  <a:pt x="9109685" y="838200"/>
                  <a:pt x="9109685" y="838200"/>
                </a:cubicBezTo>
                <a:cubicBezTo>
                  <a:pt x="9128735" y="889000"/>
                  <a:pt x="9153676" y="937965"/>
                  <a:pt x="9166835" y="990600"/>
                </a:cubicBezTo>
                <a:cubicBezTo>
                  <a:pt x="9217814" y="1194518"/>
                  <a:pt x="9219538" y="1463502"/>
                  <a:pt x="9243035" y="1657350"/>
                </a:cubicBezTo>
                <a:cubicBezTo>
                  <a:pt x="9250827" y="1721637"/>
                  <a:pt x="9271035" y="1783885"/>
                  <a:pt x="9281135" y="1847850"/>
                </a:cubicBezTo>
                <a:cubicBezTo>
                  <a:pt x="9290103" y="1904648"/>
                  <a:pt x="9293334" y="1962208"/>
                  <a:pt x="9300185" y="2019300"/>
                </a:cubicBezTo>
                <a:cubicBezTo>
                  <a:pt x="9336949" y="2325664"/>
                  <a:pt x="9323764" y="2236971"/>
                  <a:pt x="9357335" y="2438400"/>
                </a:cubicBezTo>
                <a:cubicBezTo>
                  <a:pt x="9363685" y="2559050"/>
                  <a:pt x="9379563" y="2679575"/>
                  <a:pt x="9376385" y="2800350"/>
                </a:cubicBezTo>
                <a:cubicBezTo>
                  <a:pt x="9373194" y="2921625"/>
                  <a:pt x="9353976" y="3042002"/>
                  <a:pt x="9338285" y="3162300"/>
                </a:cubicBezTo>
                <a:cubicBezTo>
                  <a:pt x="9334899" y="3188262"/>
                  <a:pt x="9327514" y="3213662"/>
                  <a:pt x="9319235" y="3238500"/>
                </a:cubicBezTo>
                <a:cubicBezTo>
                  <a:pt x="9297557" y="3303535"/>
                  <a:pt x="9284495" y="3353081"/>
                  <a:pt x="9223985" y="3390900"/>
                </a:cubicBezTo>
                <a:cubicBezTo>
                  <a:pt x="9155725" y="3433562"/>
                  <a:pt x="9108245" y="3429360"/>
                  <a:pt x="9033485" y="3448050"/>
                </a:cubicBezTo>
                <a:cubicBezTo>
                  <a:pt x="8935219" y="3472617"/>
                  <a:pt x="8879965" y="3492873"/>
                  <a:pt x="8785835" y="3524250"/>
                </a:cubicBezTo>
                <a:cubicBezTo>
                  <a:pt x="8732416" y="3566986"/>
                  <a:pt x="8657600" y="3621088"/>
                  <a:pt x="8614385" y="3676650"/>
                </a:cubicBezTo>
                <a:cubicBezTo>
                  <a:pt x="8591653" y="3705877"/>
                  <a:pt x="8578468" y="3741567"/>
                  <a:pt x="8557235" y="3771900"/>
                </a:cubicBezTo>
                <a:cubicBezTo>
                  <a:pt x="8533918" y="3805210"/>
                  <a:pt x="8503589" y="3833319"/>
                  <a:pt x="8481035" y="3867150"/>
                </a:cubicBezTo>
                <a:cubicBezTo>
                  <a:pt x="8465283" y="3890779"/>
                  <a:pt x="8456726" y="3918526"/>
                  <a:pt x="8442935" y="3943350"/>
                </a:cubicBezTo>
                <a:cubicBezTo>
                  <a:pt x="8424953" y="3975717"/>
                  <a:pt x="8404835" y="4006850"/>
                  <a:pt x="8385785" y="4038600"/>
                </a:cubicBezTo>
                <a:cubicBezTo>
                  <a:pt x="8379435" y="4064000"/>
                  <a:pt x="8376805" y="4090632"/>
                  <a:pt x="8366735" y="4114800"/>
                </a:cubicBezTo>
                <a:cubicBezTo>
                  <a:pt x="8344890" y="4167227"/>
                  <a:pt x="8308496" y="4213318"/>
                  <a:pt x="8290535" y="4267200"/>
                </a:cubicBezTo>
                <a:cubicBezTo>
                  <a:pt x="8284185" y="4286250"/>
                  <a:pt x="8281237" y="4306797"/>
                  <a:pt x="8271485" y="4324350"/>
                </a:cubicBezTo>
                <a:cubicBezTo>
                  <a:pt x="8237981" y="4384658"/>
                  <a:pt x="8180944" y="4457772"/>
                  <a:pt x="8138135" y="4514850"/>
                </a:cubicBezTo>
                <a:cubicBezTo>
                  <a:pt x="8131785" y="4540250"/>
                  <a:pt x="8132807" y="4568752"/>
                  <a:pt x="8119085" y="4591050"/>
                </a:cubicBezTo>
                <a:cubicBezTo>
                  <a:pt x="7978984" y="4818714"/>
                  <a:pt x="8038068" y="4705398"/>
                  <a:pt x="7909535" y="4819650"/>
                </a:cubicBezTo>
                <a:cubicBezTo>
                  <a:pt x="7875975" y="4849481"/>
                  <a:pt x="7853819" y="4893612"/>
                  <a:pt x="7814285" y="4914900"/>
                </a:cubicBezTo>
                <a:cubicBezTo>
                  <a:pt x="7768181" y="4939725"/>
                  <a:pt x="7712121" y="4938225"/>
                  <a:pt x="7661885" y="4953000"/>
                </a:cubicBezTo>
                <a:cubicBezTo>
                  <a:pt x="7341116" y="5047344"/>
                  <a:pt x="7647143" y="4986041"/>
                  <a:pt x="7242785" y="5048250"/>
                </a:cubicBezTo>
                <a:cubicBezTo>
                  <a:pt x="6525412" y="5029856"/>
                  <a:pt x="6541626" y="5061103"/>
                  <a:pt x="5871185" y="4933950"/>
                </a:cubicBezTo>
                <a:cubicBezTo>
                  <a:pt x="5464049" y="4856735"/>
                  <a:pt x="5466846" y="4821389"/>
                  <a:pt x="5128235" y="4762500"/>
                </a:cubicBezTo>
                <a:cubicBezTo>
                  <a:pt x="5071584" y="4752648"/>
                  <a:pt x="5013935" y="4749800"/>
                  <a:pt x="4956785" y="4743450"/>
                </a:cubicBezTo>
                <a:lnTo>
                  <a:pt x="4194785" y="4572000"/>
                </a:lnTo>
                <a:cubicBezTo>
                  <a:pt x="4036035" y="4533900"/>
                  <a:pt x="3879626" y="4484209"/>
                  <a:pt x="3718535" y="4457700"/>
                </a:cubicBezTo>
                <a:cubicBezTo>
                  <a:pt x="3101959" y="4356238"/>
                  <a:pt x="2525928" y="4308359"/>
                  <a:pt x="1908785" y="4248150"/>
                </a:cubicBezTo>
                <a:cubicBezTo>
                  <a:pt x="1845285" y="4203700"/>
                  <a:pt x="1782779" y="4157796"/>
                  <a:pt x="1718285" y="4114800"/>
                </a:cubicBezTo>
                <a:cubicBezTo>
                  <a:pt x="1687477" y="4094261"/>
                  <a:pt x="1651480" y="4081354"/>
                  <a:pt x="1623035" y="4057650"/>
                </a:cubicBezTo>
                <a:cubicBezTo>
                  <a:pt x="1327275" y="3811184"/>
                  <a:pt x="1684009" y="4031361"/>
                  <a:pt x="1261085" y="3752850"/>
                </a:cubicBezTo>
                <a:cubicBezTo>
                  <a:pt x="698175" y="3382153"/>
                  <a:pt x="778952" y="3494420"/>
                  <a:pt x="308585" y="3105150"/>
                </a:cubicBezTo>
                <a:cubicBezTo>
                  <a:pt x="253238" y="3059346"/>
                  <a:pt x="201488" y="3008508"/>
                  <a:pt x="156185" y="2952750"/>
                </a:cubicBezTo>
                <a:cubicBezTo>
                  <a:pt x="118409" y="2906256"/>
                  <a:pt x="92685" y="2851150"/>
                  <a:pt x="60935" y="2800350"/>
                </a:cubicBezTo>
                <a:cubicBezTo>
                  <a:pt x="41885" y="2730500"/>
                  <a:pt x="6369" y="2663155"/>
                  <a:pt x="3785" y="2590800"/>
                </a:cubicBezTo>
                <a:cubicBezTo>
                  <a:pt x="-6416" y="2305162"/>
                  <a:pt x="5368" y="2018836"/>
                  <a:pt x="22835" y="1733550"/>
                </a:cubicBezTo>
                <a:cubicBezTo>
                  <a:pt x="28531" y="1640513"/>
                  <a:pt x="92002" y="1651341"/>
                  <a:pt x="156185" y="1619250"/>
                </a:cubicBezTo>
                <a:cubicBezTo>
                  <a:pt x="328901" y="1532892"/>
                  <a:pt x="16415" y="1620534"/>
                  <a:pt x="403835" y="1543050"/>
                </a:cubicBezTo>
                <a:lnTo>
                  <a:pt x="403835" y="1543050"/>
                </a:lnTo>
                <a:cubicBezTo>
                  <a:pt x="435585" y="1530350"/>
                  <a:pt x="468499" y="1520243"/>
                  <a:pt x="499085" y="1504950"/>
                </a:cubicBezTo>
                <a:cubicBezTo>
                  <a:pt x="519563" y="1494711"/>
                  <a:pt x="535191" y="1475869"/>
                  <a:pt x="556235" y="1466850"/>
                </a:cubicBezTo>
                <a:cubicBezTo>
                  <a:pt x="580300" y="1456537"/>
                  <a:pt x="607035" y="1454150"/>
                  <a:pt x="632435" y="1447800"/>
                </a:cubicBezTo>
                <a:cubicBezTo>
                  <a:pt x="822368" y="1210384"/>
                  <a:pt x="618816" y="1445089"/>
                  <a:pt x="765785" y="1314450"/>
                </a:cubicBezTo>
                <a:cubicBezTo>
                  <a:pt x="961519" y="1140464"/>
                  <a:pt x="807529" y="1248521"/>
                  <a:pt x="937235" y="1162050"/>
                </a:cubicBezTo>
                <a:cubicBezTo>
                  <a:pt x="949935" y="1136650"/>
                  <a:pt x="957595" y="1108025"/>
                  <a:pt x="975335" y="1085850"/>
                </a:cubicBezTo>
                <a:cubicBezTo>
                  <a:pt x="1008995" y="1043776"/>
                  <a:pt x="1059747" y="1016382"/>
                  <a:pt x="1089635" y="971550"/>
                </a:cubicBezTo>
                <a:cubicBezTo>
                  <a:pt x="1127735" y="914400"/>
                  <a:pt x="1121385" y="908050"/>
                  <a:pt x="1184885" y="876300"/>
                </a:cubicBezTo>
                <a:cubicBezTo>
                  <a:pt x="1202846" y="867320"/>
                  <a:pt x="1222554" y="862120"/>
                  <a:pt x="1242035" y="857250"/>
                </a:cubicBezTo>
                <a:cubicBezTo>
                  <a:pt x="1273447" y="849397"/>
                  <a:pt x="1310344" y="856161"/>
                  <a:pt x="1337285" y="838200"/>
                </a:cubicBezTo>
                <a:cubicBezTo>
                  <a:pt x="1353993" y="827061"/>
                  <a:pt x="1042010" y="920750"/>
                  <a:pt x="1356335" y="781050"/>
                </a:cubicBezTo>
                <a:close/>
              </a:path>
            </a:pathLst>
          </a:custGeom>
          <a:solidFill>
            <a:schemeClr val="tx1">
              <a:lumMod val="95000"/>
              <a:lumOff val="5000"/>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i="0" dirty="0">
                <a:solidFill>
                  <a:schemeClr val="bg1"/>
                </a:solidFill>
                <a:effectLst/>
                <a:latin typeface="Times New Roman" panose="02020603050405020304" pitchFamily="18" charset="0"/>
              </a:rPr>
              <a:t>This activity includes visits to cemeteries, abandoned prisons, museums, or spaces hit by natural disasters or terrorism</a:t>
            </a:r>
            <a:r>
              <a:rPr lang="en-US" sz="3600" b="1" i="0" dirty="0">
                <a:solidFill>
                  <a:schemeClr val="bg1"/>
                </a:solidFill>
                <a:effectLst/>
                <a:latin typeface="Times New Roman" panose="02020603050405020304" pitchFamily="18" charset="0"/>
              </a:rPr>
              <a:t>.</a:t>
            </a:r>
            <a:endParaRPr lang="en-US" sz="3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90C56E54-2343-A26F-C497-500ACD95948B}"/>
              </a:ext>
            </a:extLst>
          </p:cNvPr>
          <p:cNvSpPr txBox="1"/>
          <p:nvPr/>
        </p:nvSpPr>
        <p:spPr>
          <a:xfrm>
            <a:off x="87751" y="7429232"/>
            <a:ext cx="3449361" cy="461665"/>
          </a:xfrm>
          <a:prstGeom prst="rect">
            <a:avLst/>
          </a:prstGeom>
          <a:noFill/>
        </p:spPr>
        <p:txBody>
          <a:bodyPr wrap="square" rtlCol="0">
            <a:spAutoFit/>
          </a:bodyPr>
          <a:lstStyle/>
          <a:p>
            <a:pPr algn="ctr"/>
            <a:r>
              <a:rPr lang="en-US" sz="2400" dirty="0">
                <a:latin typeface="Amasis MT Pro Black" panose="02040A04050005020304" pitchFamily="18" charset="0"/>
                <a:cs typeface="Times New Roman" panose="02020603050405020304" pitchFamily="18" charset="0"/>
              </a:rPr>
              <a:t>9/11 Memorial</a:t>
            </a:r>
          </a:p>
        </p:txBody>
      </p:sp>
      <p:sp>
        <p:nvSpPr>
          <p:cNvPr id="3" name="TextBox 2">
            <a:extLst>
              <a:ext uri="{FF2B5EF4-FFF2-40B4-BE49-F238E27FC236}">
                <a16:creationId xmlns:a16="http://schemas.microsoft.com/office/drawing/2014/main" id="{487081D2-89AF-3CB8-9B63-63CAB0814BBA}"/>
              </a:ext>
            </a:extLst>
          </p:cNvPr>
          <p:cNvSpPr txBox="1"/>
          <p:nvPr/>
        </p:nvSpPr>
        <p:spPr>
          <a:xfrm>
            <a:off x="3340423" y="7429232"/>
            <a:ext cx="3449361" cy="461665"/>
          </a:xfrm>
          <a:prstGeom prst="rect">
            <a:avLst/>
          </a:prstGeom>
          <a:noFill/>
        </p:spPr>
        <p:txBody>
          <a:bodyPr wrap="square" rtlCol="0">
            <a:spAutoFit/>
          </a:bodyPr>
          <a:lstStyle/>
          <a:p>
            <a:pPr algn="ctr"/>
            <a:r>
              <a:rPr lang="en-US" sz="2400" dirty="0">
                <a:latin typeface="Amasis MT Pro Black" panose="02040A04050005020304" pitchFamily="18" charset="0"/>
                <a:cs typeface="Times New Roman" panose="02020603050405020304" pitchFamily="18" charset="0"/>
              </a:rPr>
              <a:t>Hiroshima</a:t>
            </a:r>
          </a:p>
        </p:txBody>
      </p:sp>
      <p:sp>
        <p:nvSpPr>
          <p:cNvPr id="4" name="TextBox 3">
            <a:extLst>
              <a:ext uri="{FF2B5EF4-FFF2-40B4-BE49-F238E27FC236}">
                <a16:creationId xmlns:a16="http://schemas.microsoft.com/office/drawing/2014/main" id="{71FC910E-9BE8-21E3-3359-32A697280268}"/>
              </a:ext>
            </a:extLst>
          </p:cNvPr>
          <p:cNvSpPr txBox="1"/>
          <p:nvPr/>
        </p:nvSpPr>
        <p:spPr>
          <a:xfrm>
            <a:off x="6429829" y="7463603"/>
            <a:ext cx="4811666" cy="461665"/>
          </a:xfrm>
          <a:prstGeom prst="rect">
            <a:avLst/>
          </a:prstGeom>
          <a:noFill/>
        </p:spPr>
        <p:txBody>
          <a:bodyPr wrap="square" rtlCol="0">
            <a:spAutoFit/>
          </a:bodyPr>
          <a:lstStyle/>
          <a:p>
            <a:pPr algn="ctr"/>
            <a:r>
              <a:rPr lang="en-US" sz="2400" dirty="0">
                <a:latin typeface="Amasis MT Pro Black" panose="02040A04050005020304" pitchFamily="18" charset="0"/>
                <a:cs typeface="Times New Roman" panose="02020603050405020304" pitchFamily="18" charset="0"/>
              </a:rPr>
              <a:t>The Killing Fields</a:t>
            </a:r>
          </a:p>
        </p:txBody>
      </p:sp>
    </p:spTree>
    <p:extLst>
      <p:ext uri="{BB962C8B-B14F-4D97-AF65-F5344CB8AC3E}">
        <p14:creationId xmlns:p14="http://schemas.microsoft.com/office/powerpoint/2010/main" val="116838279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A11BE3CA-6FF7-B4FE-F44F-D4648D2643BD}"/>
              </a:ext>
            </a:extLst>
          </p:cNvPr>
          <p:cNvSpPr txBox="1"/>
          <p:nvPr/>
        </p:nvSpPr>
        <p:spPr>
          <a:xfrm>
            <a:off x="-152400" y="291653"/>
            <a:ext cx="6582229" cy="1015663"/>
          </a:xfrm>
          <a:prstGeom prst="rect">
            <a:avLst/>
          </a:prstGeom>
          <a:noFill/>
        </p:spPr>
        <p:txBody>
          <a:bodyPr wrap="square" rtlCol="0">
            <a:spAutoFit/>
          </a:bodyPr>
          <a:lstStyle/>
          <a:p>
            <a:pPr algn="ctr"/>
            <a:r>
              <a:rPr lang="en-US" sz="6000" dirty="0">
                <a:solidFill>
                  <a:schemeClr val="tx1">
                    <a:lumMod val="95000"/>
                    <a:lumOff val="5000"/>
                    <a:alpha val="51000"/>
                  </a:schemeClr>
                </a:solidFill>
                <a:effectLst>
                  <a:outerShdw blurRad="38100" dist="38100" dir="2700000" algn="tl">
                    <a:srgbClr val="000000">
                      <a:alpha val="43137"/>
                    </a:srgbClr>
                  </a:outerShdw>
                </a:effectLst>
                <a:latin typeface="Amasis MT Pro Black" panose="02040A04050005020304" pitchFamily="18" charset="0"/>
              </a:rPr>
              <a:t>DARK TOURISM</a:t>
            </a:r>
          </a:p>
        </p:txBody>
      </p:sp>
      <p:pic>
        <p:nvPicPr>
          <p:cNvPr id="7" name="Picture 6" descr="A picture containing text, outdoor, tree, sign&#10;&#10;Description automatically generated">
            <a:extLst>
              <a:ext uri="{FF2B5EF4-FFF2-40B4-BE49-F238E27FC236}">
                <a16:creationId xmlns:a16="http://schemas.microsoft.com/office/drawing/2014/main" id="{76732813-B8D0-08A5-85C1-EC75730245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2700" y="2158823"/>
            <a:ext cx="3198867" cy="2042087"/>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descr="A picture containing building, park&#10;&#10;Description automatically generated">
            <a:extLst>
              <a:ext uri="{FF2B5EF4-FFF2-40B4-BE49-F238E27FC236}">
                <a16:creationId xmlns:a16="http://schemas.microsoft.com/office/drawing/2014/main" id="{E074E4C3-569E-5F91-FFA0-22489E1EE9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0383" y="2174026"/>
            <a:ext cx="3151234" cy="201168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90C56E54-2343-A26F-C497-500ACD95948B}"/>
              </a:ext>
            </a:extLst>
          </p:cNvPr>
          <p:cNvSpPr txBox="1"/>
          <p:nvPr/>
        </p:nvSpPr>
        <p:spPr>
          <a:xfrm>
            <a:off x="415452" y="4953173"/>
            <a:ext cx="4104931" cy="707886"/>
          </a:xfrm>
          <a:prstGeom prst="rect">
            <a:avLst/>
          </a:prstGeom>
          <a:noFill/>
        </p:spPr>
        <p:txBody>
          <a:bodyPr wrap="square" rtlCol="0">
            <a:spAutoFit/>
          </a:bodyPr>
          <a:lstStyle/>
          <a:p>
            <a:pPr algn="ctr"/>
            <a:r>
              <a:rPr lang="en-US" sz="4000" dirty="0">
                <a:latin typeface="Amasis MT Pro Black" panose="02040A04050005020304" pitchFamily="18" charset="0"/>
                <a:cs typeface="Times New Roman" panose="02020603050405020304" pitchFamily="18" charset="0"/>
              </a:rPr>
              <a:t>9/11 Memorial</a:t>
            </a:r>
          </a:p>
        </p:txBody>
      </p:sp>
      <p:sp>
        <p:nvSpPr>
          <p:cNvPr id="3" name="TextBox 2">
            <a:extLst>
              <a:ext uri="{FF2B5EF4-FFF2-40B4-BE49-F238E27FC236}">
                <a16:creationId xmlns:a16="http://schemas.microsoft.com/office/drawing/2014/main" id="{487081D2-89AF-3CB8-9B63-63CAB0814BBA}"/>
              </a:ext>
            </a:extLst>
          </p:cNvPr>
          <p:cNvSpPr txBox="1"/>
          <p:nvPr/>
        </p:nvSpPr>
        <p:spPr>
          <a:xfrm>
            <a:off x="3340423" y="7429232"/>
            <a:ext cx="3449361" cy="461665"/>
          </a:xfrm>
          <a:prstGeom prst="rect">
            <a:avLst/>
          </a:prstGeom>
          <a:noFill/>
        </p:spPr>
        <p:txBody>
          <a:bodyPr wrap="square" rtlCol="0">
            <a:spAutoFit/>
          </a:bodyPr>
          <a:lstStyle/>
          <a:p>
            <a:pPr algn="ctr"/>
            <a:r>
              <a:rPr lang="en-US" sz="2400" dirty="0">
                <a:latin typeface="Amasis MT Pro Black" panose="02040A04050005020304" pitchFamily="18" charset="0"/>
                <a:cs typeface="Times New Roman" panose="02020603050405020304" pitchFamily="18" charset="0"/>
              </a:rPr>
              <a:t>Hiroshima</a:t>
            </a:r>
          </a:p>
        </p:txBody>
      </p:sp>
      <p:sp>
        <p:nvSpPr>
          <p:cNvPr id="4" name="TextBox 3">
            <a:extLst>
              <a:ext uri="{FF2B5EF4-FFF2-40B4-BE49-F238E27FC236}">
                <a16:creationId xmlns:a16="http://schemas.microsoft.com/office/drawing/2014/main" id="{71FC910E-9BE8-21E3-3359-32A697280268}"/>
              </a:ext>
            </a:extLst>
          </p:cNvPr>
          <p:cNvSpPr txBox="1"/>
          <p:nvPr/>
        </p:nvSpPr>
        <p:spPr>
          <a:xfrm>
            <a:off x="6429829" y="7463603"/>
            <a:ext cx="4811666" cy="461665"/>
          </a:xfrm>
          <a:prstGeom prst="rect">
            <a:avLst/>
          </a:prstGeom>
          <a:noFill/>
        </p:spPr>
        <p:txBody>
          <a:bodyPr wrap="square" rtlCol="0">
            <a:spAutoFit/>
          </a:bodyPr>
          <a:lstStyle/>
          <a:p>
            <a:pPr algn="ctr"/>
            <a:r>
              <a:rPr lang="en-US" sz="2400" dirty="0">
                <a:latin typeface="Amasis MT Pro Black" panose="02040A04050005020304" pitchFamily="18" charset="0"/>
                <a:cs typeface="Times New Roman" panose="02020603050405020304" pitchFamily="18" charset="0"/>
              </a:rPr>
              <a:t>The Killing Fields</a:t>
            </a:r>
          </a:p>
        </p:txBody>
      </p:sp>
      <p:pic>
        <p:nvPicPr>
          <p:cNvPr id="5" name="Picture 4" descr="A water fountain in a city&#10;&#10;Description automatically generated with low confidence">
            <a:extLst>
              <a:ext uri="{FF2B5EF4-FFF2-40B4-BE49-F238E27FC236}">
                <a16:creationId xmlns:a16="http://schemas.microsoft.com/office/drawing/2014/main" id="{6E75E307-3A08-EA0B-FC2F-DD0CEC37CC79}"/>
              </a:ext>
            </a:extLst>
          </p:cNvPr>
          <p:cNvPicPr>
            <a:picLocks noChangeAspect="1"/>
          </p:cNvPicPr>
          <p:nvPr/>
        </p:nvPicPr>
        <p:blipFill>
          <a:blip r:embed="rId4">
            <a:alphaModFix/>
            <a:extLst>
              <a:ext uri="{28A0092B-C50C-407E-A947-70E740481C1C}">
                <a14:useLocalDpi xmlns:a14="http://schemas.microsoft.com/office/drawing/2010/main" val="0"/>
              </a:ext>
            </a:extLst>
          </a:blip>
          <a:stretch>
            <a:fillRect/>
          </a:stretch>
        </p:blipFill>
        <p:spPr>
          <a:xfrm>
            <a:off x="359282" y="1844176"/>
            <a:ext cx="4404900" cy="292608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217730926"/>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ight Triangle 25">
            <a:extLst>
              <a:ext uri="{FF2B5EF4-FFF2-40B4-BE49-F238E27FC236}">
                <a16:creationId xmlns:a16="http://schemas.microsoft.com/office/drawing/2014/main" id="{28B7E705-1974-B2D4-F83E-18F724DC6B2E}"/>
              </a:ext>
            </a:extLst>
          </p:cNvPr>
          <p:cNvSpPr/>
          <p:nvPr/>
        </p:nvSpPr>
        <p:spPr>
          <a:xfrm>
            <a:off x="-4383313" y="6858000"/>
            <a:ext cx="4383313" cy="3287486"/>
          </a:xfrm>
          <a:prstGeom prst="rtTriangle">
            <a:avLst/>
          </a:prstGeom>
          <a:blipFill dpi="0" rotWithShape="1">
            <a:blip r:embed="rId2">
              <a:alphaModFix amt="74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ight Triangle 26">
            <a:extLst>
              <a:ext uri="{FF2B5EF4-FFF2-40B4-BE49-F238E27FC236}">
                <a16:creationId xmlns:a16="http://schemas.microsoft.com/office/drawing/2014/main" id="{DAC6EA14-D260-4D3A-EDEC-04F0384D07D7}"/>
              </a:ext>
            </a:extLst>
          </p:cNvPr>
          <p:cNvSpPr/>
          <p:nvPr/>
        </p:nvSpPr>
        <p:spPr>
          <a:xfrm>
            <a:off x="-3426111" y="5701238"/>
            <a:ext cx="4542972" cy="3236686"/>
          </a:xfrm>
          <a:prstGeom prst="rtTriangle">
            <a:avLst/>
          </a:prstGeom>
          <a:blipFill dpi="0" rotWithShape="1">
            <a:blip r:embed="rId2">
              <a:alphaModFix amt="79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A11BE3CA-6FF7-B4FE-F44F-D4648D2643BD}"/>
              </a:ext>
            </a:extLst>
          </p:cNvPr>
          <p:cNvSpPr txBox="1"/>
          <p:nvPr/>
        </p:nvSpPr>
        <p:spPr>
          <a:xfrm>
            <a:off x="-152400" y="291653"/>
            <a:ext cx="6582229" cy="1015663"/>
          </a:xfrm>
          <a:prstGeom prst="rect">
            <a:avLst/>
          </a:prstGeom>
          <a:noFill/>
        </p:spPr>
        <p:txBody>
          <a:bodyPr wrap="square" rtlCol="0">
            <a:spAutoFit/>
          </a:bodyPr>
          <a:lstStyle/>
          <a:p>
            <a:pPr algn="ctr"/>
            <a:r>
              <a:rPr lang="en-US" sz="6000" dirty="0">
                <a:solidFill>
                  <a:schemeClr val="tx1">
                    <a:lumMod val="95000"/>
                    <a:lumOff val="5000"/>
                    <a:alpha val="51000"/>
                  </a:schemeClr>
                </a:solidFill>
                <a:effectLst>
                  <a:outerShdw blurRad="38100" dist="38100" dir="2700000" algn="tl">
                    <a:srgbClr val="000000">
                      <a:alpha val="43137"/>
                    </a:srgbClr>
                  </a:outerShdw>
                </a:effectLst>
                <a:latin typeface="Amasis MT Pro Black" panose="02040A04050005020304" pitchFamily="18" charset="0"/>
              </a:rPr>
              <a:t>DARK TOURISM</a:t>
            </a:r>
          </a:p>
        </p:txBody>
      </p:sp>
      <p:pic>
        <p:nvPicPr>
          <p:cNvPr id="5" name="Picture 4" descr="A water fountain in a city&#10;&#10;Description automatically generated with low confidence">
            <a:extLst>
              <a:ext uri="{FF2B5EF4-FFF2-40B4-BE49-F238E27FC236}">
                <a16:creationId xmlns:a16="http://schemas.microsoft.com/office/drawing/2014/main" id="{6E75E307-3A08-EA0B-FC2F-DD0CEC37CC79}"/>
              </a:ext>
            </a:extLst>
          </p:cNvPr>
          <p:cNvPicPr>
            <a:picLocks noChangeAspect="1"/>
          </p:cNvPicPr>
          <p:nvPr/>
        </p:nvPicPr>
        <p:blipFill>
          <a:blip r:embed="rId3">
            <a:alphaModFix amt="81000"/>
            <a:extLst>
              <a:ext uri="{28A0092B-C50C-407E-A947-70E740481C1C}">
                <a14:useLocalDpi xmlns:a14="http://schemas.microsoft.com/office/drawing/2010/main" val="0"/>
              </a:ext>
            </a:extLst>
          </a:blip>
          <a:stretch>
            <a:fillRect/>
          </a:stretch>
        </p:blipFill>
        <p:spPr>
          <a:xfrm>
            <a:off x="380433" y="2175517"/>
            <a:ext cx="3151236" cy="201168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descr="A picture containing text, outdoor, tree, sign&#10;&#10;Description automatically generated">
            <a:extLst>
              <a:ext uri="{FF2B5EF4-FFF2-40B4-BE49-F238E27FC236}">
                <a16:creationId xmlns:a16="http://schemas.microsoft.com/office/drawing/2014/main" id="{76732813-B8D0-08A5-85C1-EC75730245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12700" y="2158823"/>
            <a:ext cx="3198867" cy="2042087"/>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Freeform: Shape 11">
            <a:extLst>
              <a:ext uri="{FF2B5EF4-FFF2-40B4-BE49-F238E27FC236}">
                <a16:creationId xmlns:a16="http://schemas.microsoft.com/office/drawing/2014/main" id="{B4F6DFE8-D069-6030-EB8B-889AEDC2E3AA}"/>
              </a:ext>
            </a:extLst>
          </p:cNvPr>
          <p:cNvSpPr/>
          <p:nvPr/>
        </p:nvSpPr>
        <p:spPr>
          <a:xfrm>
            <a:off x="-1049850" y="7394861"/>
            <a:ext cx="9376800" cy="5048250"/>
          </a:xfrm>
          <a:custGeom>
            <a:avLst/>
            <a:gdLst>
              <a:gd name="connsiteX0" fmla="*/ 1356335 w 9376800"/>
              <a:gd name="connsiteY0" fmla="*/ 781050 h 5048250"/>
              <a:gd name="connsiteX1" fmla="*/ 3223235 w 9376800"/>
              <a:gd name="connsiteY1" fmla="*/ 0 h 5048250"/>
              <a:gd name="connsiteX2" fmla="*/ 3870935 w 9376800"/>
              <a:gd name="connsiteY2" fmla="*/ 19050 h 5048250"/>
              <a:gd name="connsiteX3" fmla="*/ 4042385 w 9376800"/>
              <a:gd name="connsiteY3" fmla="*/ 76200 h 5048250"/>
              <a:gd name="connsiteX4" fmla="*/ 4499585 w 9376800"/>
              <a:gd name="connsiteY4" fmla="*/ 304800 h 5048250"/>
              <a:gd name="connsiteX5" fmla="*/ 4918685 w 9376800"/>
              <a:gd name="connsiteY5" fmla="*/ 857250 h 5048250"/>
              <a:gd name="connsiteX6" fmla="*/ 5013935 w 9376800"/>
              <a:gd name="connsiteY6" fmla="*/ 1047750 h 5048250"/>
              <a:gd name="connsiteX7" fmla="*/ 5090135 w 9376800"/>
              <a:gd name="connsiteY7" fmla="*/ 1238250 h 5048250"/>
              <a:gd name="connsiteX8" fmla="*/ 5166335 w 9376800"/>
              <a:gd name="connsiteY8" fmla="*/ 1333500 h 5048250"/>
              <a:gd name="connsiteX9" fmla="*/ 5242535 w 9376800"/>
              <a:gd name="connsiteY9" fmla="*/ 1466850 h 5048250"/>
              <a:gd name="connsiteX10" fmla="*/ 5375885 w 9376800"/>
              <a:gd name="connsiteY10" fmla="*/ 1504950 h 5048250"/>
              <a:gd name="connsiteX11" fmla="*/ 5794985 w 9376800"/>
              <a:gd name="connsiteY11" fmla="*/ 1562100 h 5048250"/>
              <a:gd name="connsiteX12" fmla="*/ 5909285 w 9376800"/>
              <a:gd name="connsiteY12" fmla="*/ 1581150 h 5048250"/>
              <a:gd name="connsiteX13" fmla="*/ 6576035 w 9376800"/>
              <a:gd name="connsiteY13" fmla="*/ 1447800 h 5048250"/>
              <a:gd name="connsiteX14" fmla="*/ 6899885 w 9376800"/>
              <a:gd name="connsiteY14" fmla="*/ 1238250 h 5048250"/>
              <a:gd name="connsiteX15" fmla="*/ 7547585 w 9376800"/>
              <a:gd name="connsiteY15" fmla="*/ 723900 h 5048250"/>
              <a:gd name="connsiteX16" fmla="*/ 7661885 w 9376800"/>
              <a:gd name="connsiteY16" fmla="*/ 666750 h 5048250"/>
              <a:gd name="connsiteX17" fmla="*/ 7928585 w 9376800"/>
              <a:gd name="connsiteY17" fmla="*/ 514350 h 5048250"/>
              <a:gd name="connsiteX18" fmla="*/ 8176235 w 9376800"/>
              <a:gd name="connsiteY18" fmla="*/ 438150 h 5048250"/>
              <a:gd name="connsiteX19" fmla="*/ 8366735 w 9376800"/>
              <a:gd name="connsiteY19" fmla="*/ 457200 h 5048250"/>
              <a:gd name="connsiteX20" fmla="*/ 8595335 w 9376800"/>
              <a:gd name="connsiteY20" fmla="*/ 533400 h 5048250"/>
              <a:gd name="connsiteX21" fmla="*/ 8881085 w 9376800"/>
              <a:gd name="connsiteY21" fmla="*/ 666750 h 5048250"/>
              <a:gd name="connsiteX22" fmla="*/ 9109685 w 9376800"/>
              <a:gd name="connsiteY22" fmla="*/ 838200 h 5048250"/>
              <a:gd name="connsiteX23" fmla="*/ 9166835 w 9376800"/>
              <a:gd name="connsiteY23" fmla="*/ 990600 h 5048250"/>
              <a:gd name="connsiteX24" fmla="*/ 9243035 w 9376800"/>
              <a:gd name="connsiteY24" fmla="*/ 1657350 h 5048250"/>
              <a:gd name="connsiteX25" fmla="*/ 9281135 w 9376800"/>
              <a:gd name="connsiteY25" fmla="*/ 1847850 h 5048250"/>
              <a:gd name="connsiteX26" fmla="*/ 9300185 w 9376800"/>
              <a:gd name="connsiteY26" fmla="*/ 2019300 h 5048250"/>
              <a:gd name="connsiteX27" fmla="*/ 9357335 w 9376800"/>
              <a:gd name="connsiteY27" fmla="*/ 2438400 h 5048250"/>
              <a:gd name="connsiteX28" fmla="*/ 9376385 w 9376800"/>
              <a:gd name="connsiteY28" fmla="*/ 2800350 h 5048250"/>
              <a:gd name="connsiteX29" fmla="*/ 9338285 w 9376800"/>
              <a:gd name="connsiteY29" fmla="*/ 3162300 h 5048250"/>
              <a:gd name="connsiteX30" fmla="*/ 9319235 w 9376800"/>
              <a:gd name="connsiteY30" fmla="*/ 3238500 h 5048250"/>
              <a:gd name="connsiteX31" fmla="*/ 9223985 w 9376800"/>
              <a:gd name="connsiteY31" fmla="*/ 3390900 h 5048250"/>
              <a:gd name="connsiteX32" fmla="*/ 9033485 w 9376800"/>
              <a:gd name="connsiteY32" fmla="*/ 3448050 h 5048250"/>
              <a:gd name="connsiteX33" fmla="*/ 8785835 w 9376800"/>
              <a:gd name="connsiteY33" fmla="*/ 3524250 h 5048250"/>
              <a:gd name="connsiteX34" fmla="*/ 8614385 w 9376800"/>
              <a:gd name="connsiteY34" fmla="*/ 3676650 h 5048250"/>
              <a:gd name="connsiteX35" fmla="*/ 8557235 w 9376800"/>
              <a:gd name="connsiteY35" fmla="*/ 3771900 h 5048250"/>
              <a:gd name="connsiteX36" fmla="*/ 8481035 w 9376800"/>
              <a:gd name="connsiteY36" fmla="*/ 3867150 h 5048250"/>
              <a:gd name="connsiteX37" fmla="*/ 8442935 w 9376800"/>
              <a:gd name="connsiteY37" fmla="*/ 3943350 h 5048250"/>
              <a:gd name="connsiteX38" fmla="*/ 8385785 w 9376800"/>
              <a:gd name="connsiteY38" fmla="*/ 4038600 h 5048250"/>
              <a:gd name="connsiteX39" fmla="*/ 8366735 w 9376800"/>
              <a:gd name="connsiteY39" fmla="*/ 4114800 h 5048250"/>
              <a:gd name="connsiteX40" fmla="*/ 8290535 w 9376800"/>
              <a:gd name="connsiteY40" fmla="*/ 4267200 h 5048250"/>
              <a:gd name="connsiteX41" fmla="*/ 8271485 w 9376800"/>
              <a:gd name="connsiteY41" fmla="*/ 4324350 h 5048250"/>
              <a:gd name="connsiteX42" fmla="*/ 8138135 w 9376800"/>
              <a:gd name="connsiteY42" fmla="*/ 4514850 h 5048250"/>
              <a:gd name="connsiteX43" fmla="*/ 8119085 w 9376800"/>
              <a:gd name="connsiteY43" fmla="*/ 4591050 h 5048250"/>
              <a:gd name="connsiteX44" fmla="*/ 7909535 w 9376800"/>
              <a:gd name="connsiteY44" fmla="*/ 4819650 h 5048250"/>
              <a:gd name="connsiteX45" fmla="*/ 7814285 w 9376800"/>
              <a:gd name="connsiteY45" fmla="*/ 4914900 h 5048250"/>
              <a:gd name="connsiteX46" fmla="*/ 7661885 w 9376800"/>
              <a:gd name="connsiteY46" fmla="*/ 4953000 h 5048250"/>
              <a:gd name="connsiteX47" fmla="*/ 7242785 w 9376800"/>
              <a:gd name="connsiteY47" fmla="*/ 5048250 h 5048250"/>
              <a:gd name="connsiteX48" fmla="*/ 5871185 w 9376800"/>
              <a:gd name="connsiteY48" fmla="*/ 4933950 h 5048250"/>
              <a:gd name="connsiteX49" fmla="*/ 5128235 w 9376800"/>
              <a:gd name="connsiteY49" fmla="*/ 4762500 h 5048250"/>
              <a:gd name="connsiteX50" fmla="*/ 4956785 w 9376800"/>
              <a:gd name="connsiteY50" fmla="*/ 4743450 h 5048250"/>
              <a:gd name="connsiteX51" fmla="*/ 4194785 w 9376800"/>
              <a:gd name="connsiteY51" fmla="*/ 4572000 h 5048250"/>
              <a:gd name="connsiteX52" fmla="*/ 3718535 w 9376800"/>
              <a:gd name="connsiteY52" fmla="*/ 4457700 h 5048250"/>
              <a:gd name="connsiteX53" fmla="*/ 1908785 w 9376800"/>
              <a:gd name="connsiteY53" fmla="*/ 4248150 h 5048250"/>
              <a:gd name="connsiteX54" fmla="*/ 1718285 w 9376800"/>
              <a:gd name="connsiteY54" fmla="*/ 4114800 h 5048250"/>
              <a:gd name="connsiteX55" fmla="*/ 1623035 w 9376800"/>
              <a:gd name="connsiteY55" fmla="*/ 4057650 h 5048250"/>
              <a:gd name="connsiteX56" fmla="*/ 1261085 w 9376800"/>
              <a:gd name="connsiteY56" fmla="*/ 3752850 h 5048250"/>
              <a:gd name="connsiteX57" fmla="*/ 308585 w 9376800"/>
              <a:gd name="connsiteY57" fmla="*/ 3105150 h 5048250"/>
              <a:gd name="connsiteX58" fmla="*/ 156185 w 9376800"/>
              <a:gd name="connsiteY58" fmla="*/ 2952750 h 5048250"/>
              <a:gd name="connsiteX59" fmla="*/ 60935 w 9376800"/>
              <a:gd name="connsiteY59" fmla="*/ 2800350 h 5048250"/>
              <a:gd name="connsiteX60" fmla="*/ 3785 w 9376800"/>
              <a:gd name="connsiteY60" fmla="*/ 2590800 h 5048250"/>
              <a:gd name="connsiteX61" fmla="*/ 22835 w 9376800"/>
              <a:gd name="connsiteY61" fmla="*/ 1733550 h 5048250"/>
              <a:gd name="connsiteX62" fmla="*/ 156185 w 9376800"/>
              <a:gd name="connsiteY62" fmla="*/ 1619250 h 5048250"/>
              <a:gd name="connsiteX63" fmla="*/ 403835 w 9376800"/>
              <a:gd name="connsiteY63" fmla="*/ 1543050 h 5048250"/>
              <a:gd name="connsiteX64" fmla="*/ 403835 w 9376800"/>
              <a:gd name="connsiteY64" fmla="*/ 1543050 h 5048250"/>
              <a:gd name="connsiteX65" fmla="*/ 499085 w 9376800"/>
              <a:gd name="connsiteY65" fmla="*/ 1504950 h 5048250"/>
              <a:gd name="connsiteX66" fmla="*/ 556235 w 9376800"/>
              <a:gd name="connsiteY66" fmla="*/ 1466850 h 5048250"/>
              <a:gd name="connsiteX67" fmla="*/ 632435 w 9376800"/>
              <a:gd name="connsiteY67" fmla="*/ 1447800 h 5048250"/>
              <a:gd name="connsiteX68" fmla="*/ 765785 w 9376800"/>
              <a:gd name="connsiteY68" fmla="*/ 1314450 h 5048250"/>
              <a:gd name="connsiteX69" fmla="*/ 937235 w 9376800"/>
              <a:gd name="connsiteY69" fmla="*/ 1162050 h 5048250"/>
              <a:gd name="connsiteX70" fmla="*/ 975335 w 9376800"/>
              <a:gd name="connsiteY70" fmla="*/ 1085850 h 5048250"/>
              <a:gd name="connsiteX71" fmla="*/ 1089635 w 9376800"/>
              <a:gd name="connsiteY71" fmla="*/ 971550 h 5048250"/>
              <a:gd name="connsiteX72" fmla="*/ 1184885 w 9376800"/>
              <a:gd name="connsiteY72" fmla="*/ 876300 h 5048250"/>
              <a:gd name="connsiteX73" fmla="*/ 1242035 w 9376800"/>
              <a:gd name="connsiteY73" fmla="*/ 857250 h 5048250"/>
              <a:gd name="connsiteX74" fmla="*/ 1337285 w 9376800"/>
              <a:gd name="connsiteY74" fmla="*/ 838200 h 5048250"/>
              <a:gd name="connsiteX75" fmla="*/ 1356335 w 9376800"/>
              <a:gd name="connsiteY75" fmla="*/ 781050 h 5048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9376800" h="5048250">
                <a:moveTo>
                  <a:pt x="1356335" y="781050"/>
                </a:moveTo>
                <a:cubicBezTo>
                  <a:pt x="1670660" y="641350"/>
                  <a:pt x="2379922" y="224883"/>
                  <a:pt x="3223235" y="0"/>
                </a:cubicBezTo>
                <a:cubicBezTo>
                  <a:pt x="3439135" y="6350"/>
                  <a:pt x="3655870" y="-956"/>
                  <a:pt x="3870935" y="19050"/>
                </a:cubicBezTo>
                <a:cubicBezTo>
                  <a:pt x="3930917" y="24630"/>
                  <a:pt x="3986629" y="53391"/>
                  <a:pt x="4042385" y="76200"/>
                </a:cubicBezTo>
                <a:cubicBezTo>
                  <a:pt x="4239242" y="156732"/>
                  <a:pt x="4317890" y="205694"/>
                  <a:pt x="4499585" y="304800"/>
                </a:cubicBezTo>
                <a:cubicBezTo>
                  <a:pt x="4713928" y="562011"/>
                  <a:pt x="4774686" y="605252"/>
                  <a:pt x="4918685" y="857250"/>
                </a:cubicBezTo>
                <a:cubicBezTo>
                  <a:pt x="4953908" y="918891"/>
                  <a:pt x="4984801" y="983008"/>
                  <a:pt x="5013935" y="1047750"/>
                </a:cubicBezTo>
                <a:cubicBezTo>
                  <a:pt x="5042000" y="1110118"/>
                  <a:pt x="5057951" y="1177904"/>
                  <a:pt x="5090135" y="1238250"/>
                </a:cubicBezTo>
                <a:cubicBezTo>
                  <a:pt x="5109269" y="1274126"/>
                  <a:pt x="5143781" y="1299669"/>
                  <a:pt x="5166335" y="1333500"/>
                </a:cubicBezTo>
                <a:cubicBezTo>
                  <a:pt x="5182406" y="1357607"/>
                  <a:pt x="5214698" y="1444580"/>
                  <a:pt x="5242535" y="1466850"/>
                </a:cubicBezTo>
                <a:cubicBezTo>
                  <a:pt x="5254389" y="1476333"/>
                  <a:pt x="5371648" y="1504298"/>
                  <a:pt x="5375885" y="1504950"/>
                </a:cubicBezTo>
                <a:cubicBezTo>
                  <a:pt x="5515238" y="1526389"/>
                  <a:pt x="5655910" y="1538921"/>
                  <a:pt x="5794985" y="1562100"/>
                </a:cubicBezTo>
                <a:lnTo>
                  <a:pt x="5909285" y="1581150"/>
                </a:lnTo>
                <a:cubicBezTo>
                  <a:pt x="6105957" y="1555497"/>
                  <a:pt x="6382829" y="1547734"/>
                  <a:pt x="6576035" y="1447800"/>
                </a:cubicBezTo>
                <a:cubicBezTo>
                  <a:pt x="6690240" y="1388728"/>
                  <a:pt x="6796781" y="1315073"/>
                  <a:pt x="6899885" y="1238250"/>
                </a:cubicBezTo>
                <a:cubicBezTo>
                  <a:pt x="7120960" y="1073527"/>
                  <a:pt x="7300996" y="847195"/>
                  <a:pt x="7547585" y="723900"/>
                </a:cubicBezTo>
                <a:cubicBezTo>
                  <a:pt x="7585685" y="704850"/>
                  <a:pt x="7624561" y="687278"/>
                  <a:pt x="7661885" y="666750"/>
                </a:cubicBezTo>
                <a:cubicBezTo>
                  <a:pt x="7751601" y="617406"/>
                  <a:pt x="7833518" y="552377"/>
                  <a:pt x="7928585" y="514350"/>
                </a:cubicBezTo>
                <a:cubicBezTo>
                  <a:pt x="8072453" y="456803"/>
                  <a:pt x="7990660" y="484544"/>
                  <a:pt x="8176235" y="438150"/>
                </a:cubicBezTo>
                <a:cubicBezTo>
                  <a:pt x="8239735" y="444500"/>
                  <a:pt x="8303889" y="446110"/>
                  <a:pt x="8366735" y="457200"/>
                </a:cubicBezTo>
                <a:cubicBezTo>
                  <a:pt x="8472232" y="475817"/>
                  <a:pt x="8502087" y="499492"/>
                  <a:pt x="8595335" y="533400"/>
                </a:cubicBezTo>
                <a:cubicBezTo>
                  <a:pt x="8742764" y="587011"/>
                  <a:pt x="8721562" y="560402"/>
                  <a:pt x="8881085" y="666750"/>
                </a:cubicBezTo>
                <a:cubicBezTo>
                  <a:pt x="8960338" y="719585"/>
                  <a:pt x="9109685" y="838200"/>
                  <a:pt x="9109685" y="838200"/>
                </a:cubicBezTo>
                <a:cubicBezTo>
                  <a:pt x="9128735" y="889000"/>
                  <a:pt x="9153676" y="937965"/>
                  <a:pt x="9166835" y="990600"/>
                </a:cubicBezTo>
                <a:cubicBezTo>
                  <a:pt x="9217814" y="1194518"/>
                  <a:pt x="9219538" y="1463502"/>
                  <a:pt x="9243035" y="1657350"/>
                </a:cubicBezTo>
                <a:cubicBezTo>
                  <a:pt x="9250827" y="1721637"/>
                  <a:pt x="9271035" y="1783885"/>
                  <a:pt x="9281135" y="1847850"/>
                </a:cubicBezTo>
                <a:cubicBezTo>
                  <a:pt x="9290103" y="1904648"/>
                  <a:pt x="9293334" y="1962208"/>
                  <a:pt x="9300185" y="2019300"/>
                </a:cubicBezTo>
                <a:cubicBezTo>
                  <a:pt x="9336949" y="2325664"/>
                  <a:pt x="9323764" y="2236971"/>
                  <a:pt x="9357335" y="2438400"/>
                </a:cubicBezTo>
                <a:cubicBezTo>
                  <a:pt x="9363685" y="2559050"/>
                  <a:pt x="9379563" y="2679575"/>
                  <a:pt x="9376385" y="2800350"/>
                </a:cubicBezTo>
                <a:cubicBezTo>
                  <a:pt x="9373194" y="2921625"/>
                  <a:pt x="9353976" y="3042002"/>
                  <a:pt x="9338285" y="3162300"/>
                </a:cubicBezTo>
                <a:cubicBezTo>
                  <a:pt x="9334899" y="3188262"/>
                  <a:pt x="9327514" y="3213662"/>
                  <a:pt x="9319235" y="3238500"/>
                </a:cubicBezTo>
                <a:cubicBezTo>
                  <a:pt x="9297557" y="3303535"/>
                  <a:pt x="9284495" y="3353081"/>
                  <a:pt x="9223985" y="3390900"/>
                </a:cubicBezTo>
                <a:cubicBezTo>
                  <a:pt x="9155725" y="3433562"/>
                  <a:pt x="9108245" y="3429360"/>
                  <a:pt x="9033485" y="3448050"/>
                </a:cubicBezTo>
                <a:cubicBezTo>
                  <a:pt x="8935219" y="3472617"/>
                  <a:pt x="8879965" y="3492873"/>
                  <a:pt x="8785835" y="3524250"/>
                </a:cubicBezTo>
                <a:cubicBezTo>
                  <a:pt x="8732416" y="3566986"/>
                  <a:pt x="8657600" y="3621088"/>
                  <a:pt x="8614385" y="3676650"/>
                </a:cubicBezTo>
                <a:cubicBezTo>
                  <a:pt x="8591653" y="3705877"/>
                  <a:pt x="8578468" y="3741567"/>
                  <a:pt x="8557235" y="3771900"/>
                </a:cubicBezTo>
                <a:cubicBezTo>
                  <a:pt x="8533918" y="3805210"/>
                  <a:pt x="8503589" y="3833319"/>
                  <a:pt x="8481035" y="3867150"/>
                </a:cubicBezTo>
                <a:cubicBezTo>
                  <a:pt x="8465283" y="3890779"/>
                  <a:pt x="8456726" y="3918526"/>
                  <a:pt x="8442935" y="3943350"/>
                </a:cubicBezTo>
                <a:cubicBezTo>
                  <a:pt x="8424953" y="3975717"/>
                  <a:pt x="8404835" y="4006850"/>
                  <a:pt x="8385785" y="4038600"/>
                </a:cubicBezTo>
                <a:cubicBezTo>
                  <a:pt x="8379435" y="4064000"/>
                  <a:pt x="8376805" y="4090632"/>
                  <a:pt x="8366735" y="4114800"/>
                </a:cubicBezTo>
                <a:cubicBezTo>
                  <a:pt x="8344890" y="4167227"/>
                  <a:pt x="8308496" y="4213318"/>
                  <a:pt x="8290535" y="4267200"/>
                </a:cubicBezTo>
                <a:cubicBezTo>
                  <a:pt x="8284185" y="4286250"/>
                  <a:pt x="8281237" y="4306797"/>
                  <a:pt x="8271485" y="4324350"/>
                </a:cubicBezTo>
                <a:cubicBezTo>
                  <a:pt x="8237981" y="4384658"/>
                  <a:pt x="8180944" y="4457772"/>
                  <a:pt x="8138135" y="4514850"/>
                </a:cubicBezTo>
                <a:cubicBezTo>
                  <a:pt x="8131785" y="4540250"/>
                  <a:pt x="8132807" y="4568752"/>
                  <a:pt x="8119085" y="4591050"/>
                </a:cubicBezTo>
                <a:cubicBezTo>
                  <a:pt x="7978984" y="4818714"/>
                  <a:pt x="8038068" y="4705398"/>
                  <a:pt x="7909535" y="4819650"/>
                </a:cubicBezTo>
                <a:cubicBezTo>
                  <a:pt x="7875975" y="4849481"/>
                  <a:pt x="7853819" y="4893612"/>
                  <a:pt x="7814285" y="4914900"/>
                </a:cubicBezTo>
                <a:cubicBezTo>
                  <a:pt x="7768181" y="4939725"/>
                  <a:pt x="7712121" y="4938225"/>
                  <a:pt x="7661885" y="4953000"/>
                </a:cubicBezTo>
                <a:cubicBezTo>
                  <a:pt x="7341116" y="5047344"/>
                  <a:pt x="7647143" y="4986041"/>
                  <a:pt x="7242785" y="5048250"/>
                </a:cubicBezTo>
                <a:cubicBezTo>
                  <a:pt x="6525412" y="5029856"/>
                  <a:pt x="6541626" y="5061103"/>
                  <a:pt x="5871185" y="4933950"/>
                </a:cubicBezTo>
                <a:cubicBezTo>
                  <a:pt x="5464049" y="4856735"/>
                  <a:pt x="5466846" y="4821389"/>
                  <a:pt x="5128235" y="4762500"/>
                </a:cubicBezTo>
                <a:cubicBezTo>
                  <a:pt x="5071584" y="4752648"/>
                  <a:pt x="5013935" y="4749800"/>
                  <a:pt x="4956785" y="4743450"/>
                </a:cubicBezTo>
                <a:lnTo>
                  <a:pt x="4194785" y="4572000"/>
                </a:lnTo>
                <a:cubicBezTo>
                  <a:pt x="4036035" y="4533900"/>
                  <a:pt x="3879626" y="4484209"/>
                  <a:pt x="3718535" y="4457700"/>
                </a:cubicBezTo>
                <a:cubicBezTo>
                  <a:pt x="3101959" y="4356238"/>
                  <a:pt x="2525928" y="4308359"/>
                  <a:pt x="1908785" y="4248150"/>
                </a:cubicBezTo>
                <a:cubicBezTo>
                  <a:pt x="1845285" y="4203700"/>
                  <a:pt x="1782779" y="4157796"/>
                  <a:pt x="1718285" y="4114800"/>
                </a:cubicBezTo>
                <a:cubicBezTo>
                  <a:pt x="1687477" y="4094261"/>
                  <a:pt x="1651480" y="4081354"/>
                  <a:pt x="1623035" y="4057650"/>
                </a:cubicBezTo>
                <a:cubicBezTo>
                  <a:pt x="1327275" y="3811184"/>
                  <a:pt x="1684009" y="4031361"/>
                  <a:pt x="1261085" y="3752850"/>
                </a:cubicBezTo>
                <a:cubicBezTo>
                  <a:pt x="698175" y="3382153"/>
                  <a:pt x="778952" y="3494420"/>
                  <a:pt x="308585" y="3105150"/>
                </a:cubicBezTo>
                <a:cubicBezTo>
                  <a:pt x="253238" y="3059346"/>
                  <a:pt x="201488" y="3008508"/>
                  <a:pt x="156185" y="2952750"/>
                </a:cubicBezTo>
                <a:cubicBezTo>
                  <a:pt x="118409" y="2906256"/>
                  <a:pt x="92685" y="2851150"/>
                  <a:pt x="60935" y="2800350"/>
                </a:cubicBezTo>
                <a:cubicBezTo>
                  <a:pt x="41885" y="2730500"/>
                  <a:pt x="6369" y="2663155"/>
                  <a:pt x="3785" y="2590800"/>
                </a:cubicBezTo>
                <a:cubicBezTo>
                  <a:pt x="-6416" y="2305162"/>
                  <a:pt x="5368" y="2018836"/>
                  <a:pt x="22835" y="1733550"/>
                </a:cubicBezTo>
                <a:cubicBezTo>
                  <a:pt x="28531" y="1640513"/>
                  <a:pt x="92002" y="1651341"/>
                  <a:pt x="156185" y="1619250"/>
                </a:cubicBezTo>
                <a:cubicBezTo>
                  <a:pt x="328901" y="1532892"/>
                  <a:pt x="16415" y="1620534"/>
                  <a:pt x="403835" y="1543050"/>
                </a:cubicBezTo>
                <a:lnTo>
                  <a:pt x="403835" y="1543050"/>
                </a:lnTo>
                <a:cubicBezTo>
                  <a:pt x="435585" y="1530350"/>
                  <a:pt x="468499" y="1520243"/>
                  <a:pt x="499085" y="1504950"/>
                </a:cubicBezTo>
                <a:cubicBezTo>
                  <a:pt x="519563" y="1494711"/>
                  <a:pt x="535191" y="1475869"/>
                  <a:pt x="556235" y="1466850"/>
                </a:cubicBezTo>
                <a:cubicBezTo>
                  <a:pt x="580300" y="1456537"/>
                  <a:pt x="607035" y="1454150"/>
                  <a:pt x="632435" y="1447800"/>
                </a:cubicBezTo>
                <a:cubicBezTo>
                  <a:pt x="822368" y="1210384"/>
                  <a:pt x="618816" y="1445089"/>
                  <a:pt x="765785" y="1314450"/>
                </a:cubicBezTo>
                <a:cubicBezTo>
                  <a:pt x="961519" y="1140464"/>
                  <a:pt x="807529" y="1248521"/>
                  <a:pt x="937235" y="1162050"/>
                </a:cubicBezTo>
                <a:cubicBezTo>
                  <a:pt x="949935" y="1136650"/>
                  <a:pt x="957595" y="1108025"/>
                  <a:pt x="975335" y="1085850"/>
                </a:cubicBezTo>
                <a:cubicBezTo>
                  <a:pt x="1008995" y="1043776"/>
                  <a:pt x="1059747" y="1016382"/>
                  <a:pt x="1089635" y="971550"/>
                </a:cubicBezTo>
                <a:cubicBezTo>
                  <a:pt x="1127735" y="914400"/>
                  <a:pt x="1121385" y="908050"/>
                  <a:pt x="1184885" y="876300"/>
                </a:cubicBezTo>
                <a:cubicBezTo>
                  <a:pt x="1202846" y="867320"/>
                  <a:pt x="1222554" y="862120"/>
                  <a:pt x="1242035" y="857250"/>
                </a:cubicBezTo>
                <a:cubicBezTo>
                  <a:pt x="1273447" y="849397"/>
                  <a:pt x="1310344" y="856161"/>
                  <a:pt x="1337285" y="838200"/>
                </a:cubicBezTo>
                <a:cubicBezTo>
                  <a:pt x="1353993" y="827061"/>
                  <a:pt x="1042010" y="920750"/>
                  <a:pt x="1356335" y="781050"/>
                </a:cubicBezTo>
                <a:close/>
              </a:path>
            </a:pathLst>
          </a:custGeom>
          <a:solidFill>
            <a:schemeClr val="tx1">
              <a:lumMod val="95000"/>
              <a:lumOff val="5000"/>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i="0" dirty="0">
                <a:solidFill>
                  <a:schemeClr val="bg1"/>
                </a:solidFill>
                <a:effectLst/>
                <a:latin typeface="Times New Roman" panose="02020603050405020304" pitchFamily="18" charset="0"/>
              </a:rPr>
              <a:t>This activity includes visits to cemeteries, abandoned prisons, museums, or spaces hit by natural disasters or terrorism</a:t>
            </a:r>
            <a:r>
              <a:rPr lang="en-US" sz="3600" b="1" i="0" dirty="0">
                <a:solidFill>
                  <a:schemeClr val="bg1"/>
                </a:solidFill>
                <a:effectLst/>
                <a:latin typeface="Times New Roman" panose="02020603050405020304" pitchFamily="18" charset="0"/>
              </a:rPr>
              <a:t>.</a:t>
            </a:r>
            <a:endParaRPr lang="en-US" sz="3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90C56E54-2343-A26F-C497-500ACD95948B}"/>
              </a:ext>
            </a:extLst>
          </p:cNvPr>
          <p:cNvSpPr txBox="1"/>
          <p:nvPr/>
        </p:nvSpPr>
        <p:spPr>
          <a:xfrm>
            <a:off x="87751" y="7429232"/>
            <a:ext cx="3449361" cy="461665"/>
          </a:xfrm>
          <a:prstGeom prst="rect">
            <a:avLst/>
          </a:prstGeom>
          <a:noFill/>
        </p:spPr>
        <p:txBody>
          <a:bodyPr wrap="square" rtlCol="0">
            <a:spAutoFit/>
          </a:bodyPr>
          <a:lstStyle/>
          <a:p>
            <a:pPr algn="ctr"/>
            <a:r>
              <a:rPr lang="en-US" sz="2400" dirty="0">
                <a:latin typeface="Amasis MT Pro Black" panose="02040A04050005020304" pitchFamily="18" charset="0"/>
                <a:cs typeface="Times New Roman" panose="02020603050405020304" pitchFamily="18" charset="0"/>
              </a:rPr>
              <a:t>9/11 Memorial</a:t>
            </a:r>
          </a:p>
        </p:txBody>
      </p:sp>
      <p:sp>
        <p:nvSpPr>
          <p:cNvPr id="3" name="TextBox 2">
            <a:extLst>
              <a:ext uri="{FF2B5EF4-FFF2-40B4-BE49-F238E27FC236}">
                <a16:creationId xmlns:a16="http://schemas.microsoft.com/office/drawing/2014/main" id="{487081D2-89AF-3CB8-9B63-63CAB0814BBA}"/>
              </a:ext>
            </a:extLst>
          </p:cNvPr>
          <p:cNvSpPr txBox="1"/>
          <p:nvPr/>
        </p:nvSpPr>
        <p:spPr>
          <a:xfrm>
            <a:off x="4705148" y="4657116"/>
            <a:ext cx="3449361" cy="707886"/>
          </a:xfrm>
          <a:prstGeom prst="rect">
            <a:avLst/>
          </a:prstGeom>
          <a:noFill/>
        </p:spPr>
        <p:txBody>
          <a:bodyPr wrap="square" rtlCol="0">
            <a:spAutoFit/>
          </a:bodyPr>
          <a:lstStyle/>
          <a:p>
            <a:pPr algn="ctr"/>
            <a:r>
              <a:rPr lang="en-US" sz="4000" dirty="0">
                <a:latin typeface="Amasis MT Pro Black" panose="02040A04050005020304" pitchFamily="18" charset="0"/>
                <a:cs typeface="Times New Roman" panose="02020603050405020304" pitchFamily="18" charset="0"/>
              </a:rPr>
              <a:t>Hiroshima</a:t>
            </a:r>
          </a:p>
        </p:txBody>
      </p:sp>
      <p:sp>
        <p:nvSpPr>
          <p:cNvPr id="4" name="TextBox 3">
            <a:extLst>
              <a:ext uri="{FF2B5EF4-FFF2-40B4-BE49-F238E27FC236}">
                <a16:creationId xmlns:a16="http://schemas.microsoft.com/office/drawing/2014/main" id="{71FC910E-9BE8-21E3-3359-32A697280268}"/>
              </a:ext>
            </a:extLst>
          </p:cNvPr>
          <p:cNvSpPr txBox="1"/>
          <p:nvPr/>
        </p:nvSpPr>
        <p:spPr>
          <a:xfrm>
            <a:off x="6429829" y="7463603"/>
            <a:ext cx="4811666" cy="461665"/>
          </a:xfrm>
          <a:prstGeom prst="rect">
            <a:avLst/>
          </a:prstGeom>
          <a:noFill/>
        </p:spPr>
        <p:txBody>
          <a:bodyPr wrap="square" rtlCol="0">
            <a:spAutoFit/>
          </a:bodyPr>
          <a:lstStyle/>
          <a:p>
            <a:pPr algn="ctr"/>
            <a:r>
              <a:rPr lang="en-US" sz="2400" dirty="0">
                <a:latin typeface="Amasis MT Pro Black" panose="02040A04050005020304" pitchFamily="18" charset="0"/>
                <a:cs typeface="Times New Roman" panose="02020603050405020304" pitchFamily="18" charset="0"/>
              </a:rPr>
              <a:t>The Killing Fields</a:t>
            </a:r>
          </a:p>
        </p:txBody>
      </p:sp>
      <p:pic>
        <p:nvPicPr>
          <p:cNvPr id="9" name="Picture 8" descr="A picture containing building, park&#10;&#10;Description automatically generated">
            <a:extLst>
              <a:ext uri="{FF2B5EF4-FFF2-40B4-BE49-F238E27FC236}">
                <a16:creationId xmlns:a16="http://schemas.microsoft.com/office/drawing/2014/main" id="{E074E4C3-569E-5F91-FFA0-22489E1EE9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58800" y="1699328"/>
            <a:ext cx="4297138" cy="274320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3307283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A11BE3CA-6FF7-B4FE-F44F-D4648D2643BD}"/>
              </a:ext>
            </a:extLst>
          </p:cNvPr>
          <p:cNvSpPr txBox="1"/>
          <p:nvPr/>
        </p:nvSpPr>
        <p:spPr>
          <a:xfrm>
            <a:off x="-152400" y="291653"/>
            <a:ext cx="6582229" cy="1015663"/>
          </a:xfrm>
          <a:prstGeom prst="rect">
            <a:avLst/>
          </a:prstGeom>
          <a:noFill/>
        </p:spPr>
        <p:txBody>
          <a:bodyPr wrap="square" rtlCol="0">
            <a:spAutoFit/>
          </a:bodyPr>
          <a:lstStyle/>
          <a:p>
            <a:pPr algn="ctr"/>
            <a:r>
              <a:rPr lang="en-US" sz="6000" dirty="0">
                <a:solidFill>
                  <a:schemeClr val="tx1">
                    <a:lumMod val="95000"/>
                    <a:lumOff val="5000"/>
                    <a:alpha val="51000"/>
                  </a:schemeClr>
                </a:solidFill>
                <a:effectLst>
                  <a:outerShdw blurRad="38100" dist="38100" dir="2700000" algn="tl">
                    <a:srgbClr val="000000">
                      <a:alpha val="43137"/>
                    </a:srgbClr>
                  </a:outerShdw>
                </a:effectLst>
                <a:latin typeface="Amasis MT Pro Black" panose="02040A04050005020304" pitchFamily="18" charset="0"/>
              </a:rPr>
              <a:t>DARK TOURISM</a:t>
            </a:r>
          </a:p>
        </p:txBody>
      </p:sp>
      <p:pic>
        <p:nvPicPr>
          <p:cNvPr id="5" name="Picture 4" descr="A water fountain in a city&#10;&#10;Description automatically generated with low confidence">
            <a:extLst>
              <a:ext uri="{FF2B5EF4-FFF2-40B4-BE49-F238E27FC236}">
                <a16:creationId xmlns:a16="http://schemas.microsoft.com/office/drawing/2014/main" id="{6E75E307-3A08-EA0B-FC2F-DD0CEC37CC79}"/>
              </a:ext>
            </a:extLst>
          </p:cNvPr>
          <p:cNvPicPr>
            <a:picLocks noChangeAspect="1"/>
          </p:cNvPicPr>
          <p:nvPr/>
        </p:nvPicPr>
        <p:blipFill>
          <a:blip r:embed="rId2">
            <a:alphaModFix amt="81000"/>
            <a:extLst>
              <a:ext uri="{28A0092B-C50C-407E-A947-70E740481C1C}">
                <a14:useLocalDpi xmlns:a14="http://schemas.microsoft.com/office/drawing/2010/main" val="0"/>
              </a:ext>
            </a:extLst>
          </a:blip>
          <a:stretch>
            <a:fillRect/>
          </a:stretch>
        </p:blipFill>
        <p:spPr>
          <a:xfrm>
            <a:off x="380433" y="2175517"/>
            <a:ext cx="3151236" cy="201168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descr="A picture containing building, park&#10;&#10;Description automatically generated">
            <a:extLst>
              <a:ext uri="{FF2B5EF4-FFF2-40B4-BE49-F238E27FC236}">
                <a16:creationId xmlns:a16="http://schemas.microsoft.com/office/drawing/2014/main" id="{E074E4C3-569E-5F91-FFA0-22489E1EE9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0383" y="2174026"/>
            <a:ext cx="3151234" cy="201168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90C56E54-2343-A26F-C497-500ACD95948B}"/>
              </a:ext>
            </a:extLst>
          </p:cNvPr>
          <p:cNvSpPr txBox="1"/>
          <p:nvPr/>
        </p:nvSpPr>
        <p:spPr>
          <a:xfrm>
            <a:off x="87751" y="7429232"/>
            <a:ext cx="3449361" cy="461665"/>
          </a:xfrm>
          <a:prstGeom prst="rect">
            <a:avLst/>
          </a:prstGeom>
          <a:noFill/>
        </p:spPr>
        <p:txBody>
          <a:bodyPr wrap="square" rtlCol="0">
            <a:spAutoFit/>
          </a:bodyPr>
          <a:lstStyle/>
          <a:p>
            <a:pPr algn="ctr"/>
            <a:r>
              <a:rPr lang="en-US" sz="2400" dirty="0">
                <a:latin typeface="Amasis MT Pro Black" panose="02040A04050005020304" pitchFamily="18" charset="0"/>
                <a:cs typeface="Times New Roman" panose="02020603050405020304" pitchFamily="18" charset="0"/>
              </a:rPr>
              <a:t>9/11 Memorial</a:t>
            </a:r>
          </a:p>
        </p:txBody>
      </p:sp>
      <p:sp>
        <p:nvSpPr>
          <p:cNvPr id="3" name="TextBox 2">
            <a:extLst>
              <a:ext uri="{FF2B5EF4-FFF2-40B4-BE49-F238E27FC236}">
                <a16:creationId xmlns:a16="http://schemas.microsoft.com/office/drawing/2014/main" id="{487081D2-89AF-3CB8-9B63-63CAB0814BBA}"/>
              </a:ext>
            </a:extLst>
          </p:cNvPr>
          <p:cNvSpPr txBox="1"/>
          <p:nvPr/>
        </p:nvSpPr>
        <p:spPr>
          <a:xfrm>
            <a:off x="3340423" y="7429232"/>
            <a:ext cx="3449361" cy="461665"/>
          </a:xfrm>
          <a:prstGeom prst="rect">
            <a:avLst/>
          </a:prstGeom>
          <a:noFill/>
        </p:spPr>
        <p:txBody>
          <a:bodyPr wrap="square" rtlCol="0">
            <a:spAutoFit/>
          </a:bodyPr>
          <a:lstStyle/>
          <a:p>
            <a:pPr algn="ctr"/>
            <a:r>
              <a:rPr lang="en-US" sz="2400" dirty="0">
                <a:latin typeface="Amasis MT Pro Black" panose="02040A04050005020304" pitchFamily="18" charset="0"/>
                <a:cs typeface="Times New Roman" panose="02020603050405020304" pitchFamily="18" charset="0"/>
              </a:rPr>
              <a:t>Hiroshima</a:t>
            </a:r>
          </a:p>
        </p:txBody>
      </p:sp>
      <p:sp>
        <p:nvSpPr>
          <p:cNvPr id="4" name="TextBox 3">
            <a:extLst>
              <a:ext uri="{FF2B5EF4-FFF2-40B4-BE49-F238E27FC236}">
                <a16:creationId xmlns:a16="http://schemas.microsoft.com/office/drawing/2014/main" id="{71FC910E-9BE8-21E3-3359-32A697280268}"/>
              </a:ext>
            </a:extLst>
          </p:cNvPr>
          <p:cNvSpPr txBox="1"/>
          <p:nvPr/>
        </p:nvSpPr>
        <p:spPr>
          <a:xfrm>
            <a:off x="7002597" y="4917226"/>
            <a:ext cx="4811666" cy="707886"/>
          </a:xfrm>
          <a:prstGeom prst="rect">
            <a:avLst/>
          </a:prstGeom>
          <a:noFill/>
        </p:spPr>
        <p:txBody>
          <a:bodyPr wrap="square" rtlCol="0">
            <a:spAutoFit/>
          </a:bodyPr>
          <a:lstStyle/>
          <a:p>
            <a:pPr algn="ctr"/>
            <a:r>
              <a:rPr lang="en-US" sz="4000" dirty="0">
                <a:latin typeface="Amasis MT Pro Black" panose="02040A04050005020304" pitchFamily="18" charset="0"/>
                <a:cs typeface="Times New Roman" panose="02020603050405020304" pitchFamily="18" charset="0"/>
              </a:rPr>
              <a:t>The Killing Fields</a:t>
            </a:r>
          </a:p>
        </p:txBody>
      </p:sp>
      <p:pic>
        <p:nvPicPr>
          <p:cNvPr id="7" name="Picture 6" descr="A picture containing text, outdoor, tree, sign&#10;&#10;Description automatically generated">
            <a:extLst>
              <a:ext uri="{FF2B5EF4-FFF2-40B4-BE49-F238E27FC236}">
                <a16:creationId xmlns:a16="http://schemas.microsoft.com/office/drawing/2014/main" id="{76732813-B8D0-08A5-85C1-EC75730245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14428" y="1808266"/>
            <a:ext cx="4297139" cy="274320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35768929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A11BE3CA-6FF7-B4FE-F44F-D4648D2643BD}"/>
              </a:ext>
            </a:extLst>
          </p:cNvPr>
          <p:cNvSpPr txBox="1"/>
          <p:nvPr/>
        </p:nvSpPr>
        <p:spPr>
          <a:xfrm>
            <a:off x="1600200" y="7827011"/>
            <a:ext cx="6582229" cy="1015663"/>
          </a:xfrm>
          <a:prstGeom prst="rect">
            <a:avLst/>
          </a:prstGeom>
          <a:noFill/>
        </p:spPr>
        <p:txBody>
          <a:bodyPr wrap="square" rtlCol="0">
            <a:spAutoFit/>
          </a:bodyPr>
          <a:lstStyle/>
          <a:p>
            <a:pPr algn="ctr"/>
            <a:r>
              <a:rPr lang="en-US" sz="6000" dirty="0">
                <a:solidFill>
                  <a:schemeClr val="tx1">
                    <a:lumMod val="95000"/>
                    <a:lumOff val="5000"/>
                    <a:alpha val="51000"/>
                  </a:schemeClr>
                </a:solidFill>
                <a:effectLst>
                  <a:outerShdw blurRad="38100" dist="38100" dir="2700000" algn="tl">
                    <a:srgbClr val="000000">
                      <a:alpha val="43137"/>
                    </a:srgbClr>
                  </a:outerShdw>
                </a:effectLst>
                <a:latin typeface="Amasis MT Pro Black" panose="02040A04050005020304" pitchFamily="18" charset="0"/>
              </a:rPr>
              <a:t>DARK TOURISM</a:t>
            </a:r>
          </a:p>
        </p:txBody>
      </p:sp>
      <p:pic>
        <p:nvPicPr>
          <p:cNvPr id="5" name="Picture 4" descr="A water fountain in a city&#10;&#10;Description automatically generated with low confidence">
            <a:extLst>
              <a:ext uri="{FF2B5EF4-FFF2-40B4-BE49-F238E27FC236}">
                <a16:creationId xmlns:a16="http://schemas.microsoft.com/office/drawing/2014/main" id="{6E75E307-3A08-EA0B-FC2F-DD0CEC37CC79}"/>
              </a:ext>
            </a:extLst>
          </p:cNvPr>
          <p:cNvPicPr>
            <a:picLocks noChangeAspect="1"/>
          </p:cNvPicPr>
          <p:nvPr/>
        </p:nvPicPr>
        <p:blipFill>
          <a:blip r:embed="rId2">
            <a:alphaModFix amt="81000"/>
            <a:extLst>
              <a:ext uri="{28A0092B-C50C-407E-A947-70E740481C1C}">
                <a14:useLocalDpi xmlns:a14="http://schemas.microsoft.com/office/drawing/2010/main" val="0"/>
              </a:ext>
            </a:extLst>
          </a:blip>
          <a:stretch>
            <a:fillRect/>
          </a:stretch>
        </p:blipFill>
        <p:spPr>
          <a:xfrm>
            <a:off x="4520382" y="7495903"/>
            <a:ext cx="3151236" cy="201168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descr="A picture containing text, outdoor, tree, sign&#10;&#10;Description automatically generated">
            <a:extLst>
              <a:ext uri="{FF2B5EF4-FFF2-40B4-BE49-F238E27FC236}">
                <a16:creationId xmlns:a16="http://schemas.microsoft.com/office/drawing/2014/main" id="{76732813-B8D0-08A5-85C1-EC75730245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50107" y="8023641"/>
            <a:ext cx="3919877" cy="2502364"/>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descr="A picture containing building, park&#10;&#10;Description automatically generated">
            <a:extLst>
              <a:ext uri="{FF2B5EF4-FFF2-40B4-BE49-F238E27FC236}">
                <a16:creationId xmlns:a16="http://schemas.microsoft.com/office/drawing/2014/main" id="{E074E4C3-569E-5F91-FFA0-22489E1EE9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16183" y="8315023"/>
            <a:ext cx="3151234" cy="2011680"/>
          </a:xfrm>
          <a:prstGeom prst="roundRect">
            <a:avLst>
              <a:gd name="adj" fmla="val 16667"/>
            </a:avLst>
          </a:prstGeom>
          <a:ln w="76200">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90C56E54-2343-A26F-C497-500ACD95948B}"/>
              </a:ext>
            </a:extLst>
          </p:cNvPr>
          <p:cNvSpPr txBox="1"/>
          <p:nvPr/>
        </p:nvSpPr>
        <p:spPr>
          <a:xfrm>
            <a:off x="2997225" y="8859198"/>
            <a:ext cx="3449361" cy="461665"/>
          </a:xfrm>
          <a:prstGeom prst="rect">
            <a:avLst/>
          </a:prstGeom>
          <a:noFill/>
        </p:spPr>
        <p:txBody>
          <a:bodyPr wrap="square" rtlCol="0">
            <a:spAutoFit/>
          </a:bodyPr>
          <a:lstStyle/>
          <a:p>
            <a:pPr algn="ctr"/>
            <a:r>
              <a:rPr lang="en-US" sz="2400" b="1" dirty="0">
                <a:latin typeface="Amasis MT Pro Black" panose="02040A04050005020304" pitchFamily="18" charset="0"/>
                <a:cs typeface="Times New Roman" panose="02020603050405020304" pitchFamily="18" charset="0"/>
              </a:rPr>
              <a:t>9/11 Memorial</a:t>
            </a:r>
          </a:p>
        </p:txBody>
      </p:sp>
      <p:sp>
        <p:nvSpPr>
          <p:cNvPr id="3" name="TextBox 2">
            <a:extLst>
              <a:ext uri="{FF2B5EF4-FFF2-40B4-BE49-F238E27FC236}">
                <a16:creationId xmlns:a16="http://schemas.microsoft.com/office/drawing/2014/main" id="{487081D2-89AF-3CB8-9B63-63CAB0814BBA}"/>
              </a:ext>
            </a:extLst>
          </p:cNvPr>
          <p:cNvSpPr txBox="1"/>
          <p:nvPr/>
        </p:nvSpPr>
        <p:spPr>
          <a:xfrm>
            <a:off x="7719130" y="9043991"/>
            <a:ext cx="3449361" cy="461665"/>
          </a:xfrm>
          <a:prstGeom prst="rect">
            <a:avLst/>
          </a:prstGeom>
          <a:noFill/>
        </p:spPr>
        <p:txBody>
          <a:bodyPr wrap="square" rtlCol="0">
            <a:spAutoFit/>
          </a:bodyPr>
          <a:lstStyle/>
          <a:p>
            <a:pPr algn="ctr"/>
            <a:r>
              <a:rPr lang="en-US" sz="2400" b="1" dirty="0">
                <a:latin typeface="Amasis MT Pro Black" panose="02040A04050005020304" pitchFamily="18" charset="0"/>
                <a:cs typeface="Times New Roman" panose="02020603050405020304" pitchFamily="18" charset="0"/>
              </a:rPr>
              <a:t>Hiroshima</a:t>
            </a:r>
          </a:p>
        </p:txBody>
      </p:sp>
      <p:sp>
        <p:nvSpPr>
          <p:cNvPr id="4" name="TextBox 3">
            <a:extLst>
              <a:ext uri="{FF2B5EF4-FFF2-40B4-BE49-F238E27FC236}">
                <a16:creationId xmlns:a16="http://schemas.microsoft.com/office/drawing/2014/main" id="{71FC910E-9BE8-21E3-3359-32A697280268}"/>
              </a:ext>
            </a:extLst>
          </p:cNvPr>
          <p:cNvSpPr txBox="1"/>
          <p:nvPr/>
        </p:nvSpPr>
        <p:spPr>
          <a:xfrm>
            <a:off x="0" y="0"/>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285750" y="626206"/>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8" name="Freeform: Shape 7">
            <a:extLst>
              <a:ext uri="{FF2B5EF4-FFF2-40B4-BE49-F238E27FC236}">
                <a16:creationId xmlns:a16="http://schemas.microsoft.com/office/drawing/2014/main" id="{44DFE3CF-FE86-0962-D233-60380E968A72}"/>
              </a:ext>
            </a:extLst>
          </p:cNvPr>
          <p:cNvSpPr/>
          <p:nvPr/>
        </p:nvSpPr>
        <p:spPr>
          <a:xfrm>
            <a:off x="0" y="743074"/>
            <a:ext cx="7413843" cy="5371851"/>
          </a:xfrm>
          <a:custGeom>
            <a:avLst/>
            <a:gdLst>
              <a:gd name="connsiteX0" fmla="*/ 2095815 w 9239565"/>
              <a:gd name="connsiteY0" fmla="*/ 1238250 h 5410200"/>
              <a:gd name="connsiteX1" fmla="*/ 2667315 w 9239565"/>
              <a:gd name="connsiteY1" fmla="*/ 838200 h 5410200"/>
              <a:gd name="connsiteX2" fmla="*/ 2819715 w 9239565"/>
              <a:gd name="connsiteY2" fmla="*/ 723900 h 5410200"/>
              <a:gd name="connsiteX3" fmla="*/ 3486465 w 9239565"/>
              <a:gd name="connsiteY3" fmla="*/ 400050 h 5410200"/>
              <a:gd name="connsiteX4" fmla="*/ 3734115 w 9239565"/>
              <a:gd name="connsiteY4" fmla="*/ 323850 h 5410200"/>
              <a:gd name="connsiteX5" fmla="*/ 4648515 w 9239565"/>
              <a:gd name="connsiteY5" fmla="*/ 552450 h 5410200"/>
              <a:gd name="connsiteX6" fmla="*/ 5124765 w 9239565"/>
              <a:gd name="connsiteY6" fmla="*/ 876300 h 5410200"/>
              <a:gd name="connsiteX7" fmla="*/ 5448615 w 9239565"/>
              <a:gd name="connsiteY7" fmla="*/ 1104900 h 5410200"/>
              <a:gd name="connsiteX8" fmla="*/ 5562915 w 9239565"/>
              <a:gd name="connsiteY8" fmla="*/ 1181100 h 5410200"/>
              <a:gd name="connsiteX9" fmla="*/ 6001065 w 9239565"/>
              <a:gd name="connsiteY9" fmla="*/ 1485900 h 5410200"/>
              <a:gd name="connsiteX10" fmla="*/ 6191565 w 9239565"/>
              <a:gd name="connsiteY10" fmla="*/ 1524000 h 5410200"/>
              <a:gd name="connsiteX11" fmla="*/ 6420165 w 9239565"/>
              <a:gd name="connsiteY11" fmla="*/ 1466850 h 5410200"/>
              <a:gd name="connsiteX12" fmla="*/ 6629715 w 9239565"/>
              <a:gd name="connsiteY12" fmla="*/ 1295400 h 5410200"/>
              <a:gd name="connsiteX13" fmla="*/ 7067865 w 9239565"/>
              <a:gd name="connsiteY13" fmla="*/ 819150 h 5410200"/>
              <a:gd name="connsiteX14" fmla="*/ 7620315 w 9239565"/>
              <a:gd name="connsiteY14" fmla="*/ 323850 h 5410200"/>
              <a:gd name="connsiteX15" fmla="*/ 7887015 w 9239565"/>
              <a:gd name="connsiteY15" fmla="*/ 133350 h 5410200"/>
              <a:gd name="connsiteX16" fmla="*/ 8001315 w 9239565"/>
              <a:gd name="connsiteY16" fmla="*/ 57150 h 5410200"/>
              <a:gd name="connsiteX17" fmla="*/ 8363265 w 9239565"/>
              <a:gd name="connsiteY17" fmla="*/ 0 h 5410200"/>
              <a:gd name="connsiteX18" fmla="*/ 8610915 w 9239565"/>
              <a:gd name="connsiteY18" fmla="*/ 133350 h 5410200"/>
              <a:gd name="connsiteX19" fmla="*/ 8725215 w 9239565"/>
              <a:gd name="connsiteY19" fmla="*/ 228600 h 5410200"/>
              <a:gd name="connsiteX20" fmla="*/ 9030015 w 9239565"/>
              <a:gd name="connsiteY20" fmla="*/ 704850 h 5410200"/>
              <a:gd name="connsiteX21" fmla="*/ 9239565 w 9239565"/>
              <a:gd name="connsiteY21" fmla="*/ 1219200 h 5410200"/>
              <a:gd name="connsiteX22" fmla="*/ 9106215 w 9239565"/>
              <a:gd name="connsiteY22" fmla="*/ 2762250 h 5410200"/>
              <a:gd name="connsiteX23" fmla="*/ 9049065 w 9239565"/>
              <a:gd name="connsiteY23" fmla="*/ 3257550 h 5410200"/>
              <a:gd name="connsiteX24" fmla="*/ 9010965 w 9239565"/>
              <a:gd name="connsiteY24" fmla="*/ 3352800 h 5410200"/>
              <a:gd name="connsiteX25" fmla="*/ 8934765 w 9239565"/>
              <a:gd name="connsiteY25" fmla="*/ 3429000 h 5410200"/>
              <a:gd name="connsiteX26" fmla="*/ 8839515 w 9239565"/>
              <a:gd name="connsiteY26" fmla="*/ 3448050 h 5410200"/>
              <a:gd name="connsiteX27" fmla="*/ 8687115 w 9239565"/>
              <a:gd name="connsiteY27" fmla="*/ 3467100 h 5410200"/>
              <a:gd name="connsiteX28" fmla="*/ 8191815 w 9239565"/>
              <a:gd name="connsiteY28" fmla="*/ 3467100 h 5410200"/>
              <a:gd name="connsiteX29" fmla="*/ 8020365 w 9239565"/>
              <a:gd name="connsiteY29" fmla="*/ 3562350 h 5410200"/>
              <a:gd name="connsiteX30" fmla="*/ 7753665 w 9239565"/>
              <a:gd name="connsiteY30" fmla="*/ 3867150 h 5410200"/>
              <a:gd name="connsiteX31" fmla="*/ 7677465 w 9239565"/>
              <a:gd name="connsiteY31" fmla="*/ 4000500 h 5410200"/>
              <a:gd name="connsiteX32" fmla="*/ 7639365 w 9239565"/>
              <a:gd name="connsiteY32" fmla="*/ 4114800 h 5410200"/>
              <a:gd name="connsiteX33" fmla="*/ 7563165 w 9239565"/>
              <a:gd name="connsiteY33" fmla="*/ 4343400 h 5410200"/>
              <a:gd name="connsiteX34" fmla="*/ 7525065 w 9239565"/>
              <a:gd name="connsiteY34" fmla="*/ 4610100 h 5410200"/>
              <a:gd name="connsiteX35" fmla="*/ 7506015 w 9239565"/>
              <a:gd name="connsiteY35" fmla="*/ 4705350 h 5410200"/>
              <a:gd name="connsiteX36" fmla="*/ 7086915 w 9239565"/>
              <a:gd name="connsiteY36" fmla="*/ 4953000 h 5410200"/>
              <a:gd name="connsiteX37" fmla="*/ 6229665 w 9239565"/>
              <a:gd name="connsiteY37" fmla="*/ 5372100 h 5410200"/>
              <a:gd name="connsiteX38" fmla="*/ 6058215 w 9239565"/>
              <a:gd name="connsiteY38" fmla="*/ 5410200 h 5410200"/>
              <a:gd name="connsiteX39" fmla="*/ 4800915 w 9239565"/>
              <a:gd name="connsiteY39" fmla="*/ 5334000 h 5410200"/>
              <a:gd name="connsiteX40" fmla="*/ 4591365 w 9239565"/>
              <a:gd name="connsiteY40" fmla="*/ 5257800 h 5410200"/>
              <a:gd name="connsiteX41" fmla="*/ 3219765 w 9239565"/>
              <a:gd name="connsiteY41" fmla="*/ 4914900 h 5410200"/>
              <a:gd name="connsiteX42" fmla="*/ 2152965 w 9239565"/>
              <a:gd name="connsiteY42" fmla="*/ 4762500 h 5410200"/>
              <a:gd name="connsiteX43" fmla="*/ 2057715 w 9239565"/>
              <a:gd name="connsiteY43" fmla="*/ 4724400 h 5410200"/>
              <a:gd name="connsiteX44" fmla="*/ 1276665 w 9239565"/>
              <a:gd name="connsiteY44" fmla="*/ 4762500 h 5410200"/>
              <a:gd name="connsiteX45" fmla="*/ 1162365 w 9239565"/>
              <a:gd name="connsiteY45" fmla="*/ 4781550 h 5410200"/>
              <a:gd name="connsiteX46" fmla="*/ 419415 w 9239565"/>
              <a:gd name="connsiteY46" fmla="*/ 4724400 h 5410200"/>
              <a:gd name="connsiteX47" fmla="*/ 171765 w 9239565"/>
              <a:gd name="connsiteY47" fmla="*/ 4457700 h 5410200"/>
              <a:gd name="connsiteX48" fmla="*/ 95565 w 9239565"/>
              <a:gd name="connsiteY48" fmla="*/ 4210050 h 5410200"/>
              <a:gd name="connsiteX49" fmla="*/ 315 w 9239565"/>
              <a:gd name="connsiteY49" fmla="*/ 4000500 h 5410200"/>
              <a:gd name="connsiteX50" fmla="*/ 19365 w 9239565"/>
              <a:gd name="connsiteY50" fmla="*/ 3143250 h 5410200"/>
              <a:gd name="connsiteX51" fmla="*/ 190815 w 9239565"/>
              <a:gd name="connsiteY51" fmla="*/ 2743200 h 5410200"/>
              <a:gd name="connsiteX52" fmla="*/ 228915 w 9239565"/>
              <a:gd name="connsiteY52" fmla="*/ 2647950 h 5410200"/>
              <a:gd name="connsiteX53" fmla="*/ 362265 w 9239565"/>
              <a:gd name="connsiteY53" fmla="*/ 2438400 h 5410200"/>
              <a:gd name="connsiteX54" fmla="*/ 838515 w 9239565"/>
              <a:gd name="connsiteY54" fmla="*/ 1905000 h 5410200"/>
              <a:gd name="connsiteX55" fmla="*/ 1086165 w 9239565"/>
              <a:gd name="connsiteY55" fmla="*/ 1695450 h 5410200"/>
              <a:gd name="connsiteX56" fmla="*/ 1143315 w 9239565"/>
              <a:gd name="connsiteY56" fmla="*/ 1638300 h 5410200"/>
              <a:gd name="connsiteX57" fmla="*/ 1181415 w 9239565"/>
              <a:gd name="connsiteY57" fmla="*/ 1562100 h 5410200"/>
              <a:gd name="connsiteX58" fmla="*/ 1162365 w 9239565"/>
              <a:gd name="connsiteY58" fmla="*/ 819150 h 5410200"/>
              <a:gd name="connsiteX59" fmla="*/ 1181415 w 9239565"/>
              <a:gd name="connsiteY59" fmla="*/ 647700 h 5410200"/>
              <a:gd name="connsiteX60" fmla="*/ 1295715 w 9239565"/>
              <a:gd name="connsiteY60" fmla="*/ 609600 h 5410200"/>
              <a:gd name="connsiteX61" fmla="*/ 1390965 w 9239565"/>
              <a:gd name="connsiteY61" fmla="*/ 571500 h 5410200"/>
              <a:gd name="connsiteX62" fmla="*/ 1714815 w 9239565"/>
              <a:gd name="connsiteY62" fmla="*/ 609600 h 5410200"/>
              <a:gd name="connsiteX63" fmla="*/ 1962465 w 9239565"/>
              <a:gd name="connsiteY63" fmla="*/ 762000 h 5410200"/>
              <a:gd name="connsiteX64" fmla="*/ 2076765 w 9239565"/>
              <a:gd name="connsiteY64" fmla="*/ 876300 h 5410200"/>
              <a:gd name="connsiteX65" fmla="*/ 2133915 w 9239565"/>
              <a:gd name="connsiteY65" fmla="*/ 933450 h 5410200"/>
              <a:gd name="connsiteX66" fmla="*/ 2191065 w 9239565"/>
              <a:gd name="connsiteY66" fmla="*/ 1009650 h 5410200"/>
              <a:gd name="connsiteX67" fmla="*/ 2210115 w 9239565"/>
              <a:gd name="connsiteY67" fmla="*/ 1085850 h 5410200"/>
              <a:gd name="connsiteX68" fmla="*/ 2248215 w 9239565"/>
              <a:gd name="connsiteY68" fmla="*/ 1143000 h 5410200"/>
              <a:gd name="connsiteX69" fmla="*/ 2267265 w 9239565"/>
              <a:gd name="connsiteY69" fmla="*/ 1181100 h 541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9239565" h="5410200">
                <a:moveTo>
                  <a:pt x="2095815" y="1238250"/>
                </a:moveTo>
                <a:cubicBezTo>
                  <a:pt x="2378225" y="955840"/>
                  <a:pt x="1927056" y="1393395"/>
                  <a:pt x="2667315" y="838200"/>
                </a:cubicBezTo>
                <a:cubicBezTo>
                  <a:pt x="2718115" y="800100"/>
                  <a:pt x="2766026" y="757809"/>
                  <a:pt x="2819715" y="723900"/>
                </a:cubicBezTo>
                <a:cubicBezTo>
                  <a:pt x="3022531" y="595806"/>
                  <a:pt x="3281221" y="502672"/>
                  <a:pt x="3486465" y="400050"/>
                </a:cubicBezTo>
                <a:cubicBezTo>
                  <a:pt x="3640926" y="322820"/>
                  <a:pt x="3558596" y="348924"/>
                  <a:pt x="3734115" y="323850"/>
                </a:cubicBezTo>
                <a:cubicBezTo>
                  <a:pt x="4131824" y="380666"/>
                  <a:pt x="4307219" y="362841"/>
                  <a:pt x="4648515" y="552450"/>
                </a:cubicBezTo>
                <a:cubicBezTo>
                  <a:pt x="4816332" y="645682"/>
                  <a:pt x="4965755" y="768734"/>
                  <a:pt x="5124765" y="876300"/>
                </a:cubicBezTo>
                <a:cubicBezTo>
                  <a:pt x="5619020" y="1210649"/>
                  <a:pt x="4991679" y="778517"/>
                  <a:pt x="5448615" y="1104900"/>
                </a:cubicBezTo>
                <a:cubicBezTo>
                  <a:pt x="5485876" y="1131515"/>
                  <a:pt x="5526283" y="1153626"/>
                  <a:pt x="5562915" y="1181100"/>
                </a:cubicBezTo>
                <a:cubicBezTo>
                  <a:pt x="5693685" y="1279177"/>
                  <a:pt x="5848960" y="1455479"/>
                  <a:pt x="6001065" y="1485900"/>
                </a:cubicBezTo>
                <a:lnTo>
                  <a:pt x="6191565" y="1524000"/>
                </a:lnTo>
                <a:cubicBezTo>
                  <a:pt x="6267765" y="1504950"/>
                  <a:pt x="6350528" y="1503182"/>
                  <a:pt x="6420165" y="1466850"/>
                </a:cubicBezTo>
                <a:cubicBezTo>
                  <a:pt x="6500180" y="1425103"/>
                  <a:pt x="6562935" y="1356109"/>
                  <a:pt x="6629715" y="1295400"/>
                </a:cubicBezTo>
                <a:cubicBezTo>
                  <a:pt x="6910211" y="1040404"/>
                  <a:pt x="6789022" y="1116583"/>
                  <a:pt x="7067865" y="819150"/>
                </a:cubicBezTo>
                <a:cubicBezTo>
                  <a:pt x="7517585" y="339448"/>
                  <a:pt x="7255593" y="611788"/>
                  <a:pt x="7620315" y="323850"/>
                </a:cubicBezTo>
                <a:cubicBezTo>
                  <a:pt x="7993200" y="29467"/>
                  <a:pt x="7593432" y="304607"/>
                  <a:pt x="7887015" y="133350"/>
                </a:cubicBezTo>
                <a:cubicBezTo>
                  <a:pt x="7926568" y="110277"/>
                  <a:pt x="7959227" y="75188"/>
                  <a:pt x="8001315" y="57150"/>
                </a:cubicBezTo>
                <a:cubicBezTo>
                  <a:pt x="8105178" y="12637"/>
                  <a:pt x="8257721" y="9595"/>
                  <a:pt x="8363265" y="0"/>
                </a:cubicBezTo>
                <a:cubicBezTo>
                  <a:pt x="8445815" y="44450"/>
                  <a:pt x="8531645" y="83285"/>
                  <a:pt x="8610915" y="133350"/>
                </a:cubicBezTo>
                <a:cubicBezTo>
                  <a:pt x="8652847" y="159833"/>
                  <a:pt x="8690146" y="193531"/>
                  <a:pt x="8725215" y="228600"/>
                </a:cubicBezTo>
                <a:cubicBezTo>
                  <a:pt x="8848093" y="351478"/>
                  <a:pt x="8968830" y="576918"/>
                  <a:pt x="9030015" y="704850"/>
                </a:cubicBezTo>
                <a:cubicBezTo>
                  <a:pt x="9109892" y="871865"/>
                  <a:pt x="9239565" y="1219200"/>
                  <a:pt x="9239565" y="1219200"/>
                </a:cubicBezTo>
                <a:cubicBezTo>
                  <a:pt x="9210579" y="2204739"/>
                  <a:pt x="9249387" y="1600970"/>
                  <a:pt x="9106215" y="2762250"/>
                </a:cubicBezTo>
                <a:cubicBezTo>
                  <a:pt x="9085879" y="2927197"/>
                  <a:pt x="9075529" y="3093475"/>
                  <a:pt x="9049065" y="3257550"/>
                </a:cubicBezTo>
                <a:cubicBezTo>
                  <a:pt x="9043620" y="3291309"/>
                  <a:pt x="9029933" y="3324347"/>
                  <a:pt x="9010965" y="3352800"/>
                </a:cubicBezTo>
                <a:cubicBezTo>
                  <a:pt x="8991040" y="3382688"/>
                  <a:pt x="8966166" y="3411555"/>
                  <a:pt x="8934765" y="3429000"/>
                </a:cubicBezTo>
                <a:cubicBezTo>
                  <a:pt x="8906461" y="3444725"/>
                  <a:pt x="8871517" y="3443127"/>
                  <a:pt x="8839515" y="3448050"/>
                </a:cubicBezTo>
                <a:cubicBezTo>
                  <a:pt x="8788915" y="3455835"/>
                  <a:pt x="8737915" y="3460750"/>
                  <a:pt x="8687115" y="3467100"/>
                </a:cubicBezTo>
                <a:cubicBezTo>
                  <a:pt x="8676756" y="3466582"/>
                  <a:pt x="8307240" y="3420930"/>
                  <a:pt x="8191815" y="3467100"/>
                </a:cubicBezTo>
                <a:cubicBezTo>
                  <a:pt x="8131114" y="3491381"/>
                  <a:pt x="8077515" y="3530600"/>
                  <a:pt x="8020365" y="3562350"/>
                </a:cubicBezTo>
                <a:cubicBezTo>
                  <a:pt x="7931465" y="3663950"/>
                  <a:pt x="7820645" y="3749935"/>
                  <a:pt x="7753665" y="3867150"/>
                </a:cubicBezTo>
                <a:cubicBezTo>
                  <a:pt x="7728265" y="3911600"/>
                  <a:pt x="7698919" y="3954017"/>
                  <a:pt x="7677465" y="4000500"/>
                </a:cubicBezTo>
                <a:cubicBezTo>
                  <a:pt x="7660635" y="4036964"/>
                  <a:pt x="7653090" y="4077057"/>
                  <a:pt x="7639365" y="4114800"/>
                </a:cubicBezTo>
                <a:cubicBezTo>
                  <a:pt x="7565673" y="4317453"/>
                  <a:pt x="7635565" y="4090000"/>
                  <a:pt x="7563165" y="4343400"/>
                </a:cubicBezTo>
                <a:cubicBezTo>
                  <a:pt x="7546605" y="4475880"/>
                  <a:pt x="7547038" y="4489248"/>
                  <a:pt x="7525065" y="4610100"/>
                </a:cubicBezTo>
                <a:cubicBezTo>
                  <a:pt x="7519273" y="4641957"/>
                  <a:pt x="7522674" y="4677585"/>
                  <a:pt x="7506015" y="4705350"/>
                </a:cubicBezTo>
                <a:cubicBezTo>
                  <a:pt x="7425109" y="4840193"/>
                  <a:pt x="7189124" y="4900436"/>
                  <a:pt x="7086915" y="4953000"/>
                </a:cubicBezTo>
                <a:cubicBezTo>
                  <a:pt x="7014408" y="4990289"/>
                  <a:pt x="6472948" y="5295274"/>
                  <a:pt x="6229665" y="5372100"/>
                </a:cubicBezTo>
                <a:cubicBezTo>
                  <a:pt x="6173838" y="5389729"/>
                  <a:pt x="6115365" y="5397500"/>
                  <a:pt x="6058215" y="5410200"/>
                </a:cubicBezTo>
                <a:cubicBezTo>
                  <a:pt x="6025507" y="5408966"/>
                  <a:pt x="5118466" y="5413388"/>
                  <a:pt x="4800915" y="5334000"/>
                </a:cubicBezTo>
                <a:cubicBezTo>
                  <a:pt x="4728809" y="5315974"/>
                  <a:pt x="4662937" y="5277840"/>
                  <a:pt x="4591365" y="5257800"/>
                </a:cubicBezTo>
                <a:cubicBezTo>
                  <a:pt x="4576256" y="5253569"/>
                  <a:pt x="3306883" y="4925271"/>
                  <a:pt x="3219765" y="4914900"/>
                </a:cubicBezTo>
                <a:cubicBezTo>
                  <a:pt x="2859676" y="4872032"/>
                  <a:pt x="2502777" y="4854556"/>
                  <a:pt x="2152965" y="4762500"/>
                </a:cubicBezTo>
                <a:cubicBezTo>
                  <a:pt x="2119895" y="4753797"/>
                  <a:pt x="2089465" y="4737100"/>
                  <a:pt x="2057715" y="4724400"/>
                </a:cubicBezTo>
                <a:lnTo>
                  <a:pt x="1276665" y="4762500"/>
                </a:lnTo>
                <a:cubicBezTo>
                  <a:pt x="1238118" y="4764960"/>
                  <a:pt x="1200952" y="4783265"/>
                  <a:pt x="1162365" y="4781550"/>
                </a:cubicBezTo>
                <a:cubicBezTo>
                  <a:pt x="914228" y="4770522"/>
                  <a:pt x="667065" y="4743450"/>
                  <a:pt x="419415" y="4724400"/>
                </a:cubicBezTo>
                <a:cubicBezTo>
                  <a:pt x="318190" y="4640046"/>
                  <a:pt x="235279" y="4584727"/>
                  <a:pt x="171765" y="4457700"/>
                </a:cubicBezTo>
                <a:cubicBezTo>
                  <a:pt x="133139" y="4380449"/>
                  <a:pt x="125891" y="4290920"/>
                  <a:pt x="95565" y="4210050"/>
                </a:cubicBezTo>
                <a:cubicBezTo>
                  <a:pt x="68624" y="4138208"/>
                  <a:pt x="32065" y="4070350"/>
                  <a:pt x="315" y="4000500"/>
                </a:cubicBezTo>
                <a:cubicBezTo>
                  <a:pt x="6665" y="3714750"/>
                  <a:pt x="-13220" y="3427207"/>
                  <a:pt x="19365" y="3143250"/>
                </a:cubicBezTo>
                <a:cubicBezTo>
                  <a:pt x="48442" y="2889867"/>
                  <a:pt x="111355" y="2902121"/>
                  <a:pt x="190815" y="2743200"/>
                </a:cubicBezTo>
                <a:cubicBezTo>
                  <a:pt x="206108" y="2712614"/>
                  <a:pt x="213622" y="2678536"/>
                  <a:pt x="228915" y="2647950"/>
                </a:cubicBezTo>
                <a:cubicBezTo>
                  <a:pt x="247001" y="2611779"/>
                  <a:pt x="342972" y="2461887"/>
                  <a:pt x="362265" y="2438400"/>
                </a:cubicBezTo>
                <a:cubicBezTo>
                  <a:pt x="412573" y="2377155"/>
                  <a:pt x="694941" y="2033461"/>
                  <a:pt x="838515" y="1905000"/>
                </a:cubicBezTo>
                <a:cubicBezTo>
                  <a:pt x="919103" y="1832895"/>
                  <a:pt x="1009701" y="1771914"/>
                  <a:pt x="1086165" y="1695450"/>
                </a:cubicBezTo>
                <a:cubicBezTo>
                  <a:pt x="1105215" y="1676400"/>
                  <a:pt x="1127656" y="1660223"/>
                  <a:pt x="1143315" y="1638300"/>
                </a:cubicBezTo>
                <a:cubicBezTo>
                  <a:pt x="1159821" y="1615192"/>
                  <a:pt x="1168715" y="1587500"/>
                  <a:pt x="1181415" y="1562100"/>
                </a:cubicBezTo>
                <a:cubicBezTo>
                  <a:pt x="1224729" y="1085648"/>
                  <a:pt x="1184811" y="1649668"/>
                  <a:pt x="1162365" y="819150"/>
                </a:cubicBezTo>
                <a:cubicBezTo>
                  <a:pt x="1160811" y="761669"/>
                  <a:pt x="1150544" y="696212"/>
                  <a:pt x="1181415" y="647700"/>
                </a:cubicBezTo>
                <a:cubicBezTo>
                  <a:pt x="1202976" y="613818"/>
                  <a:pt x="1257972" y="623325"/>
                  <a:pt x="1295715" y="609600"/>
                </a:cubicBezTo>
                <a:cubicBezTo>
                  <a:pt x="1327852" y="597914"/>
                  <a:pt x="1359215" y="584200"/>
                  <a:pt x="1390965" y="571500"/>
                </a:cubicBezTo>
                <a:cubicBezTo>
                  <a:pt x="1498915" y="584200"/>
                  <a:pt x="1607874" y="590156"/>
                  <a:pt x="1714815" y="609600"/>
                </a:cubicBezTo>
                <a:cubicBezTo>
                  <a:pt x="1798323" y="624783"/>
                  <a:pt x="1913996" y="713531"/>
                  <a:pt x="1962465" y="762000"/>
                </a:cubicBezTo>
                <a:lnTo>
                  <a:pt x="2076765" y="876300"/>
                </a:lnTo>
                <a:cubicBezTo>
                  <a:pt x="2095815" y="895350"/>
                  <a:pt x="2117751" y="911897"/>
                  <a:pt x="2133915" y="933450"/>
                </a:cubicBezTo>
                <a:lnTo>
                  <a:pt x="2191065" y="1009650"/>
                </a:lnTo>
                <a:cubicBezTo>
                  <a:pt x="2197415" y="1035050"/>
                  <a:pt x="2199802" y="1061785"/>
                  <a:pt x="2210115" y="1085850"/>
                </a:cubicBezTo>
                <a:cubicBezTo>
                  <a:pt x="2219134" y="1106894"/>
                  <a:pt x="2236435" y="1123367"/>
                  <a:pt x="2248215" y="1143000"/>
                </a:cubicBezTo>
                <a:cubicBezTo>
                  <a:pt x="2255520" y="1155176"/>
                  <a:pt x="2260915" y="1168400"/>
                  <a:pt x="2267265" y="1181100"/>
                </a:cubicBezTo>
              </a:path>
            </a:pathLst>
          </a:custGeom>
          <a:solidFill>
            <a:schemeClr val="tx1">
              <a:alpha val="48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3600" dirty="0">
                <a:solidFill>
                  <a:schemeClr val="bg1"/>
                </a:solidFill>
                <a:latin typeface="Times New Roman" panose="02020603050405020304" pitchFamily="18" charset="0"/>
                <a:cs typeface="Times New Roman" panose="02020603050405020304" pitchFamily="18" charset="0"/>
              </a:rPr>
              <a:t>These are sites in the country of Cambodia where citizens were murdered under the Khmer Rouge government and its leader Pol Pot.</a:t>
            </a:r>
          </a:p>
        </p:txBody>
      </p:sp>
      <p:sp>
        <p:nvSpPr>
          <p:cNvPr id="10" name="Freeform: Shape 9">
            <a:extLst>
              <a:ext uri="{FF2B5EF4-FFF2-40B4-BE49-F238E27FC236}">
                <a16:creationId xmlns:a16="http://schemas.microsoft.com/office/drawing/2014/main" id="{DCB0F0AD-7654-5588-E7BC-8327088AE113}"/>
              </a:ext>
            </a:extLst>
          </p:cNvPr>
          <p:cNvSpPr/>
          <p:nvPr/>
        </p:nvSpPr>
        <p:spPr>
          <a:xfrm>
            <a:off x="6446586" y="6910210"/>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spTree>
    <p:extLst>
      <p:ext uri="{BB962C8B-B14F-4D97-AF65-F5344CB8AC3E}">
        <p14:creationId xmlns:p14="http://schemas.microsoft.com/office/powerpoint/2010/main" val="124784286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FC910E-9BE8-21E3-3359-32A697280268}"/>
              </a:ext>
            </a:extLst>
          </p:cNvPr>
          <p:cNvSpPr txBox="1"/>
          <p:nvPr/>
        </p:nvSpPr>
        <p:spPr>
          <a:xfrm>
            <a:off x="0" y="0"/>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285750" y="626206"/>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8" name="Freeform: Shape 7">
            <a:extLst>
              <a:ext uri="{FF2B5EF4-FFF2-40B4-BE49-F238E27FC236}">
                <a16:creationId xmlns:a16="http://schemas.microsoft.com/office/drawing/2014/main" id="{44DFE3CF-FE86-0962-D233-60380E968A72}"/>
              </a:ext>
            </a:extLst>
          </p:cNvPr>
          <p:cNvSpPr/>
          <p:nvPr/>
        </p:nvSpPr>
        <p:spPr>
          <a:xfrm>
            <a:off x="-352560" y="7697722"/>
            <a:ext cx="9239565" cy="5410200"/>
          </a:xfrm>
          <a:custGeom>
            <a:avLst/>
            <a:gdLst>
              <a:gd name="connsiteX0" fmla="*/ 2095815 w 9239565"/>
              <a:gd name="connsiteY0" fmla="*/ 1238250 h 5410200"/>
              <a:gd name="connsiteX1" fmla="*/ 2667315 w 9239565"/>
              <a:gd name="connsiteY1" fmla="*/ 838200 h 5410200"/>
              <a:gd name="connsiteX2" fmla="*/ 2819715 w 9239565"/>
              <a:gd name="connsiteY2" fmla="*/ 723900 h 5410200"/>
              <a:gd name="connsiteX3" fmla="*/ 3486465 w 9239565"/>
              <a:gd name="connsiteY3" fmla="*/ 400050 h 5410200"/>
              <a:gd name="connsiteX4" fmla="*/ 3734115 w 9239565"/>
              <a:gd name="connsiteY4" fmla="*/ 323850 h 5410200"/>
              <a:gd name="connsiteX5" fmla="*/ 4648515 w 9239565"/>
              <a:gd name="connsiteY5" fmla="*/ 552450 h 5410200"/>
              <a:gd name="connsiteX6" fmla="*/ 5124765 w 9239565"/>
              <a:gd name="connsiteY6" fmla="*/ 876300 h 5410200"/>
              <a:gd name="connsiteX7" fmla="*/ 5448615 w 9239565"/>
              <a:gd name="connsiteY7" fmla="*/ 1104900 h 5410200"/>
              <a:gd name="connsiteX8" fmla="*/ 5562915 w 9239565"/>
              <a:gd name="connsiteY8" fmla="*/ 1181100 h 5410200"/>
              <a:gd name="connsiteX9" fmla="*/ 6001065 w 9239565"/>
              <a:gd name="connsiteY9" fmla="*/ 1485900 h 5410200"/>
              <a:gd name="connsiteX10" fmla="*/ 6191565 w 9239565"/>
              <a:gd name="connsiteY10" fmla="*/ 1524000 h 5410200"/>
              <a:gd name="connsiteX11" fmla="*/ 6420165 w 9239565"/>
              <a:gd name="connsiteY11" fmla="*/ 1466850 h 5410200"/>
              <a:gd name="connsiteX12" fmla="*/ 6629715 w 9239565"/>
              <a:gd name="connsiteY12" fmla="*/ 1295400 h 5410200"/>
              <a:gd name="connsiteX13" fmla="*/ 7067865 w 9239565"/>
              <a:gd name="connsiteY13" fmla="*/ 819150 h 5410200"/>
              <a:gd name="connsiteX14" fmla="*/ 7620315 w 9239565"/>
              <a:gd name="connsiteY14" fmla="*/ 323850 h 5410200"/>
              <a:gd name="connsiteX15" fmla="*/ 7887015 w 9239565"/>
              <a:gd name="connsiteY15" fmla="*/ 133350 h 5410200"/>
              <a:gd name="connsiteX16" fmla="*/ 8001315 w 9239565"/>
              <a:gd name="connsiteY16" fmla="*/ 57150 h 5410200"/>
              <a:gd name="connsiteX17" fmla="*/ 8363265 w 9239565"/>
              <a:gd name="connsiteY17" fmla="*/ 0 h 5410200"/>
              <a:gd name="connsiteX18" fmla="*/ 8610915 w 9239565"/>
              <a:gd name="connsiteY18" fmla="*/ 133350 h 5410200"/>
              <a:gd name="connsiteX19" fmla="*/ 8725215 w 9239565"/>
              <a:gd name="connsiteY19" fmla="*/ 228600 h 5410200"/>
              <a:gd name="connsiteX20" fmla="*/ 9030015 w 9239565"/>
              <a:gd name="connsiteY20" fmla="*/ 704850 h 5410200"/>
              <a:gd name="connsiteX21" fmla="*/ 9239565 w 9239565"/>
              <a:gd name="connsiteY21" fmla="*/ 1219200 h 5410200"/>
              <a:gd name="connsiteX22" fmla="*/ 9106215 w 9239565"/>
              <a:gd name="connsiteY22" fmla="*/ 2762250 h 5410200"/>
              <a:gd name="connsiteX23" fmla="*/ 9049065 w 9239565"/>
              <a:gd name="connsiteY23" fmla="*/ 3257550 h 5410200"/>
              <a:gd name="connsiteX24" fmla="*/ 9010965 w 9239565"/>
              <a:gd name="connsiteY24" fmla="*/ 3352800 h 5410200"/>
              <a:gd name="connsiteX25" fmla="*/ 8934765 w 9239565"/>
              <a:gd name="connsiteY25" fmla="*/ 3429000 h 5410200"/>
              <a:gd name="connsiteX26" fmla="*/ 8839515 w 9239565"/>
              <a:gd name="connsiteY26" fmla="*/ 3448050 h 5410200"/>
              <a:gd name="connsiteX27" fmla="*/ 8687115 w 9239565"/>
              <a:gd name="connsiteY27" fmla="*/ 3467100 h 5410200"/>
              <a:gd name="connsiteX28" fmla="*/ 8191815 w 9239565"/>
              <a:gd name="connsiteY28" fmla="*/ 3467100 h 5410200"/>
              <a:gd name="connsiteX29" fmla="*/ 8020365 w 9239565"/>
              <a:gd name="connsiteY29" fmla="*/ 3562350 h 5410200"/>
              <a:gd name="connsiteX30" fmla="*/ 7753665 w 9239565"/>
              <a:gd name="connsiteY30" fmla="*/ 3867150 h 5410200"/>
              <a:gd name="connsiteX31" fmla="*/ 7677465 w 9239565"/>
              <a:gd name="connsiteY31" fmla="*/ 4000500 h 5410200"/>
              <a:gd name="connsiteX32" fmla="*/ 7639365 w 9239565"/>
              <a:gd name="connsiteY32" fmla="*/ 4114800 h 5410200"/>
              <a:gd name="connsiteX33" fmla="*/ 7563165 w 9239565"/>
              <a:gd name="connsiteY33" fmla="*/ 4343400 h 5410200"/>
              <a:gd name="connsiteX34" fmla="*/ 7525065 w 9239565"/>
              <a:gd name="connsiteY34" fmla="*/ 4610100 h 5410200"/>
              <a:gd name="connsiteX35" fmla="*/ 7506015 w 9239565"/>
              <a:gd name="connsiteY35" fmla="*/ 4705350 h 5410200"/>
              <a:gd name="connsiteX36" fmla="*/ 7086915 w 9239565"/>
              <a:gd name="connsiteY36" fmla="*/ 4953000 h 5410200"/>
              <a:gd name="connsiteX37" fmla="*/ 6229665 w 9239565"/>
              <a:gd name="connsiteY37" fmla="*/ 5372100 h 5410200"/>
              <a:gd name="connsiteX38" fmla="*/ 6058215 w 9239565"/>
              <a:gd name="connsiteY38" fmla="*/ 5410200 h 5410200"/>
              <a:gd name="connsiteX39" fmla="*/ 4800915 w 9239565"/>
              <a:gd name="connsiteY39" fmla="*/ 5334000 h 5410200"/>
              <a:gd name="connsiteX40" fmla="*/ 4591365 w 9239565"/>
              <a:gd name="connsiteY40" fmla="*/ 5257800 h 5410200"/>
              <a:gd name="connsiteX41" fmla="*/ 3219765 w 9239565"/>
              <a:gd name="connsiteY41" fmla="*/ 4914900 h 5410200"/>
              <a:gd name="connsiteX42" fmla="*/ 2152965 w 9239565"/>
              <a:gd name="connsiteY42" fmla="*/ 4762500 h 5410200"/>
              <a:gd name="connsiteX43" fmla="*/ 2057715 w 9239565"/>
              <a:gd name="connsiteY43" fmla="*/ 4724400 h 5410200"/>
              <a:gd name="connsiteX44" fmla="*/ 1276665 w 9239565"/>
              <a:gd name="connsiteY44" fmla="*/ 4762500 h 5410200"/>
              <a:gd name="connsiteX45" fmla="*/ 1162365 w 9239565"/>
              <a:gd name="connsiteY45" fmla="*/ 4781550 h 5410200"/>
              <a:gd name="connsiteX46" fmla="*/ 419415 w 9239565"/>
              <a:gd name="connsiteY46" fmla="*/ 4724400 h 5410200"/>
              <a:gd name="connsiteX47" fmla="*/ 171765 w 9239565"/>
              <a:gd name="connsiteY47" fmla="*/ 4457700 h 5410200"/>
              <a:gd name="connsiteX48" fmla="*/ 95565 w 9239565"/>
              <a:gd name="connsiteY48" fmla="*/ 4210050 h 5410200"/>
              <a:gd name="connsiteX49" fmla="*/ 315 w 9239565"/>
              <a:gd name="connsiteY49" fmla="*/ 4000500 h 5410200"/>
              <a:gd name="connsiteX50" fmla="*/ 19365 w 9239565"/>
              <a:gd name="connsiteY50" fmla="*/ 3143250 h 5410200"/>
              <a:gd name="connsiteX51" fmla="*/ 190815 w 9239565"/>
              <a:gd name="connsiteY51" fmla="*/ 2743200 h 5410200"/>
              <a:gd name="connsiteX52" fmla="*/ 228915 w 9239565"/>
              <a:gd name="connsiteY52" fmla="*/ 2647950 h 5410200"/>
              <a:gd name="connsiteX53" fmla="*/ 362265 w 9239565"/>
              <a:gd name="connsiteY53" fmla="*/ 2438400 h 5410200"/>
              <a:gd name="connsiteX54" fmla="*/ 838515 w 9239565"/>
              <a:gd name="connsiteY54" fmla="*/ 1905000 h 5410200"/>
              <a:gd name="connsiteX55" fmla="*/ 1086165 w 9239565"/>
              <a:gd name="connsiteY55" fmla="*/ 1695450 h 5410200"/>
              <a:gd name="connsiteX56" fmla="*/ 1143315 w 9239565"/>
              <a:gd name="connsiteY56" fmla="*/ 1638300 h 5410200"/>
              <a:gd name="connsiteX57" fmla="*/ 1181415 w 9239565"/>
              <a:gd name="connsiteY57" fmla="*/ 1562100 h 5410200"/>
              <a:gd name="connsiteX58" fmla="*/ 1162365 w 9239565"/>
              <a:gd name="connsiteY58" fmla="*/ 819150 h 5410200"/>
              <a:gd name="connsiteX59" fmla="*/ 1181415 w 9239565"/>
              <a:gd name="connsiteY59" fmla="*/ 647700 h 5410200"/>
              <a:gd name="connsiteX60" fmla="*/ 1295715 w 9239565"/>
              <a:gd name="connsiteY60" fmla="*/ 609600 h 5410200"/>
              <a:gd name="connsiteX61" fmla="*/ 1390965 w 9239565"/>
              <a:gd name="connsiteY61" fmla="*/ 571500 h 5410200"/>
              <a:gd name="connsiteX62" fmla="*/ 1714815 w 9239565"/>
              <a:gd name="connsiteY62" fmla="*/ 609600 h 5410200"/>
              <a:gd name="connsiteX63" fmla="*/ 1962465 w 9239565"/>
              <a:gd name="connsiteY63" fmla="*/ 762000 h 5410200"/>
              <a:gd name="connsiteX64" fmla="*/ 2076765 w 9239565"/>
              <a:gd name="connsiteY64" fmla="*/ 876300 h 5410200"/>
              <a:gd name="connsiteX65" fmla="*/ 2133915 w 9239565"/>
              <a:gd name="connsiteY65" fmla="*/ 933450 h 5410200"/>
              <a:gd name="connsiteX66" fmla="*/ 2191065 w 9239565"/>
              <a:gd name="connsiteY66" fmla="*/ 1009650 h 5410200"/>
              <a:gd name="connsiteX67" fmla="*/ 2210115 w 9239565"/>
              <a:gd name="connsiteY67" fmla="*/ 1085850 h 5410200"/>
              <a:gd name="connsiteX68" fmla="*/ 2248215 w 9239565"/>
              <a:gd name="connsiteY68" fmla="*/ 1143000 h 5410200"/>
              <a:gd name="connsiteX69" fmla="*/ 2267265 w 9239565"/>
              <a:gd name="connsiteY69" fmla="*/ 1181100 h 541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9239565" h="5410200">
                <a:moveTo>
                  <a:pt x="2095815" y="1238250"/>
                </a:moveTo>
                <a:cubicBezTo>
                  <a:pt x="2378225" y="955840"/>
                  <a:pt x="1927056" y="1393395"/>
                  <a:pt x="2667315" y="838200"/>
                </a:cubicBezTo>
                <a:cubicBezTo>
                  <a:pt x="2718115" y="800100"/>
                  <a:pt x="2766026" y="757809"/>
                  <a:pt x="2819715" y="723900"/>
                </a:cubicBezTo>
                <a:cubicBezTo>
                  <a:pt x="3022531" y="595806"/>
                  <a:pt x="3281221" y="502672"/>
                  <a:pt x="3486465" y="400050"/>
                </a:cubicBezTo>
                <a:cubicBezTo>
                  <a:pt x="3640926" y="322820"/>
                  <a:pt x="3558596" y="348924"/>
                  <a:pt x="3734115" y="323850"/>
                </a:cubicBezTo>
                <a:cubicBezTo>
                  <a:pt x="4131824" y="380666"/>
                  <a:pt x="4307219" y="362841"/>
                  <a:pt x="4648515" y="552450"/>
                </a:cubicBezTo>
                <a:cubicBezTo>
                  <a:pt x="4816332" y="645682"/>
                  <a:pt x="4965755" y="768734"/>
                  <a:pt x="5124765" y="876300"/>
                </a:cubicBezTo>
                <a:cubicBezTo>
                  <a:pt x="5619020" y="1210649"/>
                  <a:pt x="4991679" y="778517"/>
                  <a:pt x="5448615" y="1104900"/>
                </a:cubicBezTo>
                <a:cubicBezTo>
                  <a:pt x="5485876" y="1131515"/>
                  <a:pt x="5526283" y="1153626"/>
                  <a:pt x="5562915" y="1181100"/>
                </a:cubicBezTo>
                <a:cubicBezTo>
                  <a:pt x="5693685" y="1279177"/>
                  <a:pt x="5848960" y="1455479"/>
                  <a:pt x="6001065" y="1485900"/>
                </a:cubicBezTo>
                <a:lnTo>
                  <a:pt x="6191565" y="1524000"/>
                </a:lnTo>
                <a:cubicBezTo>
                  <a:pt x="6267765" y="1504950"/>
                  <a:pt x="6350528" y="1503182"/>
                  <a:pt x="6420165" y="1466850"/>
                </a:cubicBezTo>
                <a:cubicBezTo>
                  <a:pt x="6500180" y="1425103"/>
                  <a:pt x="6562935" y="1356109"/>
                  <a:pt x="6629715" y="1295400"/>
                </a:cubicBezTo>
                <a:cubicBezTo>
                  <a:pt x="6910211" y="1040404"/>
                  <a:pt x="6789022" y="1116583"/>
                  <a:pt x="7067865" y="819150"/>
                </a:cubicBezTo>
                <a:cubicBezTo>
                  <a:pt x="7517585" y="339448"/>
                  <a:pt x="7255593" y="611788"/>
                  <a:pt x="7620315" y="323850"/>
                </a:cubicBezTo>
                <a:cubicBezTo>
                  <a:pt x="7993200" y="29467"/>
                  <a:pt x="7593432" y="304607"/>
                  <a:pt x="7887015" y="133350"/>
                </a:cubicBezTo>
                <a:cubicBezTo>
                  <a:pt x="7926568" y="110277"/>
                  <a:pt x="7959227" y="75188"/>
                  <a:pt x="8001315" y="57150"/>
                </a:cubicBezTo>
                <a:cubicBezTo>
                  <a:pt x="8105178" y="12637"/>
                  <a:pt x="8257721" y="9595"/>
                  <a:pt x="8363265" y="0"/>
                </a:cubicBezTo>
                <a:cubicBezTo>
                  <a:pt x="8445815" y="44450"/>
                  <a:pt x="8531645" y="83285"/>
                  <a:pt x="8610915" y="133350"/>
                </a:cubicBezTo>
                <a:cubicBezTo>
                  <a:pt x="8652847" y="159833"/>
                  <a:pt x="8690146" y="193531"/>
                  <a:pt x="8725215" y="228600"/>
                </a:cubicBezTo>
                <a:cubicBezTo>
                  <a:pt x="8848093" y="351478"/>
                  <a:pt x="8968830" y="576918"/>
                  <a:pt x="9030015" y="704850"/>
                </a:cubicBezTo>
                <a:cubicBezTo>
                  <a:pt x="9109892" y="871865"/>
                  <a:pt x="9239565" y="1219200"/>
                  <a:pt x="9239565" y="1219200"/>
                </a:cubicBezTo>
                <a:cubicBezTo>
                  <a:pt x="9210579" y="2204739"/>
                  <a:pt x="9249387" y="1600970"/>
                  <a:pt x="9106215" y="2762250"/>
                </a:cubicBezTo>
                <a:cubicBezTo>
                  <a:pt x="9085879" y="2927197"/>
                  <a:pt x="9075529" y="3093475"/>
                  <a:pt x="9049065" y="3257550"/>
                </a:cubicBezTo>
                <a:cubicBezTo>
                  <a:pt x="9043620" y="3291309"/>
                  <a:pt x="9029933" y="3324347"/>
                  <a:pt x="9010965" y="3352800"/>
                </a:cubicBezTo>
                <a:cubicBezTo>
                  <a:pt x="8991040" y="3382688"/>
                  <a:pt x="8966166" y="3411555"/>
                  <a:pt x="8934765" y="3429000"/>
                </a:cubicBezTo>
                <a:cubicBezTo>
                  <a:pt x="8906461" y="3444725"/>
                  <a:pt x="8871517" y="3443127"/>
                  <a:pt x="8839515" y="3448050"/>
                </a:cubicBezTo>
                <a:cubicBezTo>
                  <a:pt x="8788915" y="3455835"/>
                  <a:pt x="8737915" y="3460750"/>
                  <a:pt x="8687115" y="3467100"/>
                </a:cubicBezTo>
                <a:cubicBezTo>
                  <a:pt x="8676756" y="3466582"/>
                  <a:pt x="8307240" y="3420930"/>
                  <a:pt x="8191815" y="3467100"/>
                </a:cubicBezTo>
                <a:cubicBezTo>
                  <a:pt x="8131114" y="3491381"/>
                  <a:pt x="8077515" y="3530600"/>
                  <a:pt x="8020365" y="3562350"/>
                </a:cubicBezTo>
                <a:cubicBezTo>
                  <a:pt x="7931465" y="3663950"/>
                  <a:pt x="7820645" y="3749935"/>
                  <a:pt x="7753665" y="3867150"/>
                </a:cubicBezTo>
                <a:cubicBezTo>
                  <a:pt x="7728265" y="3911600"/>
                  <a:pt x="7698919" y="3954017"/>
                  <a:pt x="7677465" y="4000500"/>
                </a:cubicBezTo>
                <a:cubicBezTo>
                  <a:pt x="7660635" y="4036964"/>
                  <a:pt x="7653090" y="4077057"/>
                  <a:pt x="7639365" y="4114800"/>
                </a:cubicBezTo>
                <a:cubicBezTo>
                  <a:pt x="7565673" y="4317453"/>
                  <a:pt x="7635565" y="4090000"/>
                  <a:pt x="7563165" y="4343400"/>
                </a:cubicBezTo>
                <a:cubicBezTo>
                  <a:pt x="7546605" y="4475880"/>
                  <a:pt x="7547038" y="4489248"/>
                  <a:pt x="7525065" y="4610100"/>
                </a:cubicBezTo>
                <a:cubicBezTo>
                  <a:pt x="7519273" y="4641957"/>
                  <a:pt x="7522674" y="4677585"/>
                  <a:pt x="7506015" y="4705350"/>
                </a:cubicBezTo>
                <a:cubicBezTo>
                  <a:pt x="7425109" y="4840193"/>
                  <a:pt x="7189124" y="4900436"/>
                  <a:pt x="7086915" y="4953000"/>
                </a:cubicBezTo>
                <a:cubicBezTo>
                  <a:pt x="7014408" y="4990289"/>
                  <a:pt x="6472948" y="5295274"/>
                  <a:pt x="6229665" y="5372100"/>
                </a:cubicBezTo>
                <a:cubicBezTo>
                  <a:pt x="6173838" y="5389729"/>
                  <a:pt x="6115365" y="5397500"/>
                  <a:pt x="6058215" y="5410200"/>
                </a:cubicBezTo>
                <a:cubicBezTo>
                  <a:pt x="6025507" y="5408966"/>
                  <a:pt x="5118466" y="5413388"/>
                  <a:pt x="4800915" y="5334000"/>
                </a:cubicBezTo>
                <a:cubicBezTo>
                  <a:pt x="4728809" y="5315974"/>
                  <a:pt x="4662937" y="5277840"/>
                  <a:pt x="4591365" y="5257800"/>
                </a:cubicBezTo>
                <a:cubicBezTo>
                  <a:pt x="4576256" y="5253569"/>
                  <a:pt x="3306883" y="4925271"/>
                  <a:pt x="3219765" y="4914900"/>
                </a:cubicBezTo>
                <a:cubicBezTo>
                  <a:pt x="2859676" y="4872032"/>
                  <a:pt x="2502777" y="4854556"/>
                  <a:pt x="2152965" y="4762500"/>
                </a:cubicBezTo>
                <a:cubicBezTo>
                  <a:pt x="2119895" y="4753797"/>
                  <a:pt x="2089465" y="4737100"/>
                  <a:pt x="2057715" y="4724400"/>
                </a:cubicBezTo>
                <a:lnTo>
                  <a:pt x="1276665" y="4762500"/>
                </a:lnTo>
                <a:cubicBezTo>
                  <a:pt x="1238118" y="4764960"/>
                  <a:pt x="1200952" y="4783265"/>
                  <a:pt x="1162365" y="4781550"/>
                </a:cubicBezTo>
                <a:cubicBezTo>
                  <a:pt x="914228" y="4770522"/>
                  <a:pt x="667065" y="4743450"/>
                  <a:pt x="419415" y="4724400"/>
                </a:cubicBezTo>
                <a:cubicBezTo>
                  <a:pt x="318190" y="4640046"/>
                  <a:pt x="235279" y="4584727"/>
                  <a:pt x="171765" y="4457700"/>
                </a:cubicBezTo>
                <a:cubicBezTo>
                  <a:pt x="133139" y="4380449"/>
                  <a:pt x="125891" y="4290920"/>
                  <a:pt x="95565" y="4210050"/>
                </a:cubicBezTo>
                <a:cubicBezTo>
                  <a:pt x="68624" y="4138208"/>
                  <a:pt x="32065" y="4070350"/>
                  <a:pt x="315" y="4000500"/>
                </a:cubicBezTo>
                <a:cubicBezTo>
                  <a:pt x="6665" y="3714750"/>
                  <a:pt x="-13220" y="3427207"/>
                  <a:pt x="19365" y="3143250"/>
                </a:cubicBezTo>
                <a:cubicBezTo>
                  <a:pt x="48442" y="2889867"/>
                  <a:pt x="111355" y="2902121"/>
                  <a:pt x="190815" y="2743200"/>
                </a:cubicBezTo>
                <a:cubicBezTo>
                  <a:pt x="206108" y="2712614"/>
                  <a:pt x="213622" y="2678536"/>
                  <a:pt x="228915" y="2647950"/>
                </a:cubicBezTo>
                <a:cubicBezTo>
                  <a:pt x="247001" y="2611779"/>
                  <a:pt x="342972" y="2461887"/>
                  <a:pt x="362265" y="2438400"/>
                </a:cubicBezTo>
                <a:cubicBezTo>
                  <a:pt x="412573" y="2377155"/>
                  <a:pt x="694941" y="2033461"/>
                  <a:pt x="838515" y="1905000"/>
                </a:cubicBezTo>
                <a:cubicBezTo>
                  <a:pt x="919103" y="1832895"/>
                  <a:pt x="1009701" y="1771914"/>
                  <a:pt x="1086165" y="1695450"/>
                </a:cubicBezTo>
                <a:cubicBezTo>
                  <a:pt x="1105215" y="1676400"/>
                  <a:pt x="1127656" y="1660223"/>
                  <a:pt x="1143315" y="1638300"/>
                </a:cubicBezTo>
                <a:cubicBezTo>
                  <a:pt x="1159821" y="1615192"/>
                  <a:pt x="1168715" y="1587500"/>
                  <a:pt x="1181415" y="1562100"/>
                </a:cubicBezTo>
                <a:cubicBezTo>
                  <a:pt x="1224729" y="1085648"/>
                  <a:pt x="1184811" y="1649668"/>
                  <a:pt x="1162365" y="819150"/>
                </a:cubicBezTo>
                <a:cubicBezTo>
                  <a:pt x="1160811" y="761669"/>
                  <a:pt x="1150544" y="696212"/>
                  <a:pt x="1181415" y="647700"/>
                </a:cubicBezTo>
                <a:cubicBezTo>
                  <a:pt x="1202976" y="613818"/>
                  <a:pt x="1257972" y="623325"/>
                  <a:pt x="1295715" y="609600"/>
                </a:cubicBezTo>
                <a:cubicBezTo>
                  <a:pt x="1327852" y="597914"/>
                  <a:pt x="1359215" y="584200"/>
                  <a:pt x="1390965" y="571500"/>
                </a:cubicBezTo>
                <a:cubicBezTo>
                  <a:pt x="1498915" y="584200"/>
                  <a:pt x="1607874" y="590156"/>
                  <a:pt x="1714815" y="609600"/>
                </a:cubicBezTo>
                <a:cubicBezTo>
                  <a:pt x="1798323" y="624783"/>
                  <a:pt x="1913996" y="713531"/>
                  <a:pt x="1962465" y="762000"/>
                </a:cubicBezTo>
                <a:lnTo>
                  <a:pt x="2076765" y="876300"/>
                </a:lnTo>
                <a:cubicBezTo>
                  <a:pt x="2095815" y="895350"/>
                  <a:pt x="2117751" y="911897"/>
                  <a:pt x="2133915" y="933450"/>
                </a:cubicBezTo>
                <a:lnTo>
                  <a:pt x="2191065" y="1009650"/>
                </a:lnTo>
                <a:cubicBezTo>
                  <a:pt x="2197415" y="1035050"/>
                  <a:pt x="2199802" y="1061785"/>
                  <a:pt x="2210115" y="1085850"/>
                </a:cubicBezTo>
                <a:cubicBezTo>
                  <a:pt x="2219134" y="1106894"/>
                  <a:pt x="2236435" y="1123367"/>
                  <a:pt x="2248215" y="1143000"/>
                </a:cubicBezTo>
                <a:cubicBezTo>
                  <a:pt x="2255520" y="1155176"/>
                  <a:pt x="2260915" y="1168400"/>
                  <a:pt x="2267265" y="1181100"/>
                </a:cubicBezTo>
              </a:path>
            </a:pathLst>
          </a:custGeom>
          <a:solidFill>
            <a:schemeClr val="tx1">
              <a:alpha val="48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3600" dirty="0">
                <a:solidFill>
                  <a:schemeClr val="bg1"/>
                </a:solidFill>
                <a:latin typeface="Times New Roman" panose="02020603050405020304" pitchFamily="18" charset="0"/>
                <a:cs typeface="Times New Roman" panose="02020603050405020304" pitchFamily="18" charset="0"/>
              </a:rPr>
              <a:t>These are sites in the country of Cambodia where citizens were murdered under the Khmer Rouge government and its leader Pol Pot.</a:t>
            </a:r>
          </a:p>
        </p:txBody>
      </p:sp>
      <p:sp>
        <p:nvSpPr>
          <p:cNvPr id="10" name="Freeform: Shape 9">
            <a:extLst>
              <a:ext uri="{FF2B5EF4-FFF2-40B4-BE49-F238E27FC236}">
                <a16:creationId xmlns:a16="http://schemas.microsoft.com/office/drawing/2014/main" id="{DCB0F0AD-7654-5588-E7BC-8327088AE113}"/>
              </a:ext>
            </a:extLst>
          </p:cNvPr>
          <p:cNvSpPr/>
          <p:nvPr/>
        </p:nvSpPr>
        <p:spPr>
          <a:xfrm>
            <a:off x="285750" y="626206"/>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spTree>
    <p:extLst>
      <p:ext uri="{BB962C8B-B14F-4D97-AF65-F5344CB8AC3E}">
        <p14:creationId xmlns:p14="http://schemas.microsoft.com/office/powerpoint/2010/main" val="59338923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FC910E-9BE8-21E3-3359-32A697280268}"/>
              </a:ext>
            </a:extLst>
          </p:cNvPr>
          <p:cNvSpPr txBox="1"/>
          <p:nvPr/>
        </p:nvSpPr>
        <p:spPr>
          <a:xfrm>
            <a:off x="0" y="0"/>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285750" y="626206"/>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11" name="Freeform: Shape 10">
            <a:extLst>
              <a:ext uri="{FF2B5EF4-FFF2-40B4-BE49-F238E27FC236}">
                <a16:creationId xmlns:a16="http://schemas.microsoft.com/office/drawing/2014/main" id="{0AE827BF-C052-2CF6-681A-E007F3B2C638}"/>
              </a:ext>
            </a:extLst>
          </p:cNvPr>
          <p:cNvSpPr/>
          <p:nvPr/>
        </p:nvSpPr>
        <p:spPr>
          <a:xfrm>
            <a:off x="285750" y="602510"/>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pic>
        <p:nvPicPr>
          <p:cNvPr id="14" name="Picture 13" descr="A group of people sitting together&#10;&#10;Description automatically generated with medium confidence">
            <a:extLst>
              <a:ext uri="{FF2B5EF4-FFF2-40B4-BE49-F238E27FC236}">
                <a16:creationId xmlns:a16="http://schemas.microsoft.com/office/drawing/2014/main" id="{E4557BE8-3E79-6B59-3E39-1AE75989BA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021" y="3373049"/>
            <a:ext cx="3800084" cy="2498997"/>
          </a:xfrm>
          <a:prstGeom prst="round2DiagRect">
            <a:avLst>
              <a:gd name="adj1" fmla="val 16667"/>
              <a:gd name="adj2" fmla="val 0"/>
            </a:avLst>
          </a:prstGeom>
          <a:ln w="88900" cap="sq">
            <a:solidFill>
              <a:schemeClr val="tx1">
                <a:lumMod val="95000"/>
                <a:lumOff val="5000"/>
              </a:schemeClr>
            </a:solidFill>
            <a:miter lim="800000"/>
          </a:ln>
          <a:effectLst>
            <a:outerShdw blurRad="254000" algn="tl" rotWithShape="0">
              <a:srgbClr val="000000">
                <a:alpha val="43000"/>
              </a:srgbClr>
            </a:outerShdw>
          </a:effectLst>
        </p:spPr>
      </p:pic>
      <p:sp>
        <p:nvSpPr>
          <p:cNvPr id="15" name="TextBox 14">
            <a:extLst>
              <a:ext uri="{FF2B5EF4-FFF2-40B4-BE49-F238E27FC236}">
                <a16:creationId xmlns:a16="http://schemas.microsoft.com/office/drawing/2014/main" id="{17349BCF-EE26-E86E-3D6B-B56C88181BAD}"/>
              </a:ext>
            </a:extLst>
          </p:cNvPr>
          <p:cNvSpPr txBox="1"/>
          <p:nvPr/>
        </p:nvSpPr>
        <p:spPr>
          <a:xfrm>
            <a:off x="285750" y="6078034"/>
            <a:ext cx="2592432" cy="461665"/>
          </a:xfrm>
          <a:prstGeom prst="rect">
            <a:avLst/>
          </a:prstGeom>
          <a:noFill/>
        </p:spPr>
        <p:txBody>
          <a:bodyPr wrap="square" rtlCol="0">
            <a:spAutoFit/>
          </a:bodyPr>
          <a:lstStyle/>
          <a:p>
            <a:pPr algn="ctr"/>
            <a:r>
              <a:rPr lang="en-US" sz="2400" b="1" dirty="0">
                <a:latin typeface="Amasis MT Pro Black" panose="02040A04050005020304" pitchFamily="18" charset="0"/>
              </a:rPr>
              <a:t>POL POT</a:t>
            </a:r>
          </a:p>
        </p:txBody>
      </p:sp>
    </p:spTree>
    <p:extLst>
      <p:ext uri="{BB962C8B-B14F-4D97-AF65-F5344CB8AC3E}">
        <p14:creationId xmlns:p14="http://schemas.microsoft.com/office/powerpoint/2010/main" val="165645994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FC910E-9BE8-21E3-3359-32A697280268}"/>
              </a:ext>
            </a:extLst>
          </p:cNvPr>
          <p:cNvSpPr txBox="1"/>
          <p:nvPr/>
        </p:nvSpPr>
        <p:spPr>
          <a:xfrm>
            <a:off x="0" y="0"/>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285750" y="626206"/>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11" name="Freeform: Shape 10">
            <a:extLst>
              <a:ext uri="{FF2B5EF4-FFF2-40B4-BE49-F238E27FC236}">
                <a16:creationId xmlns:a16="http://schemas.microsoft.com/office/drawing/2014/main" id="{0AE827BF-C052-2CF6-681A-E007F3B2C638}"/>
              </a:ext>
            </a:extLst>
          </p:cNvPr>
          <p:cNvSpPr/>
          <p:nvPr/>
        </p:nvSpPr>
        <p:spPr>
          <a:xfrm>
            <a:off x="627019" y="952500"/>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pic>
        <p:nvPicPr>
          <p:cNvPr id="14" name="Picture 13" descr="A group of people sitting together&#10;&#10;Description automatically generated with medium confidence">
            <a:extLst>
              <a:ext uri="{FF2B5EF4-FFF2-40B4-BE49-F238E27FC236}">
                <a16:creationId xmlns:a16="http://schemas.microsoft.com/office/drawing/2014/main" id="{E4557BE8-3E79-6B59-3E39-1AE75989BA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1444" y="3614324"/>
            <a:ext cx="2828956" cy="1860367"/>
          </a:xfrm>
          <a:prstGeom prst="round2DiagRect">
            <a:avLst>
              <a:gd name="adj1" fmla="val 16667"/>
              <a:gd name="adj2" fmla="val 0"/>
            </a:avLst>
          </a:prstGeom>
          <a:ln w="88900" cap="sq">
            <a:solidFill>
              <a:schemeClr val="tx1">
                <a:lumMod val="95000"/>
                <a:lumOff val="5000"/>
              </a:schemeClr>
            </a:solidFill>
            <a:miter lim="800000"/>
          </a:ln>
          <a:effectLst>
            <a:outerShdw blurRad="254000" algn="tl" rotWithShape="0">
              <a:srgbClr val="000000">
                <a:alpha val="43000"/>
              </a:srgbClr>
            </a:outerShdw>
          </a:effectLst>
        </p:spPr>
      </p:pic>
      <p:sp>
        <p:nvSpPr>
          <p:cNvPr id="15" name="TextBox 14">
            <a:extLst>
              <a:ext uri="{FF2B5EF4-FFF2-40B4-BE49-F238E27FC236}">
                <a16:creationId xmlns:a16="http://schemas.microsoft.com/office/drawing/2014/main" id="{17349BCF-EE26-E86E-3D6B-B56C88181BAD}"/>
              </a:ext>
            </a:extLst>
          </p:cNvPr>
          <p:cNvSpPr txBox="1"/>
          <p:nvPr/>
        </p:nvSpPr>
        <p:spPr>
          <a:xfrm>
            <a:off x="-3426111" y="4892025"/>
            <a:ext cx="2592432" cy="461665"/>
          </a:xfrm>
          <a:prstGeom prst="rect">
            <a:avLst/>
          </a:prstGeom>
          <a:noFill/>
        </p:spPr>
        <p:txBody>
          <a:bodyPr wrap="square" rtlCol="0">
            <a:spAutoFit/>
          </a:bodyPr>
          <a:lstStyle/>
          <a:p>
            <a:pPr algn="ctr"/>
            <a:r>
              <a:rPr lang="en-US" sz="2400" b="1" dirty="0">
                <a:latin typeface="Amasis MT Pro Black" panose="02040A04050005020304" pitchFamily="18" charset="0"/>
              </a:rPr>
              <a:t>POL POT</a:t>
            </a:r>
          </a:p>
        </p:txBody>
      </p:sp>
      <p:pic>
        <p:nvPicPr>
          <p:cNvPr id="13" name="Picture 12" descr="A picture containing outdoor, tree, person, street&#10;&#10;Description automatically generated">
            <a:extLst>
              <a:ext uri="{FF2B5EF4-FFF2-40B4-BE49-F238E27FC236}">
                <a16:creationId xmlns:a16="http://schemas.microsoft.com/office/drawing/2014/main" id="{857CE07D-F01E-8AD9-BDF7-519E7A49DA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38550" y="3201301"/>
            <a:ext cx="3504318" cy="2344707"/>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16" name="TextBox 15">
            <a:extLst>
              <a:ext uri="{FF2B5EF4-FFF2-40B4-BE49-F238E27FC236}">
                <a16:creationId xmlns:a16="http://schemas.microsoft.com/office/drawing/2014/main" id="{81A93E9A-18D7-9848-4A99-DE67AAAA11A6}"/>
              </a:ext>
            </a:extLst>
          </p:cNvPr>
          <p:cNvSpPr txBox="1"/>
          <p:nvPr/>
        </p:nvSpPr>
        <p:spPr>
          <a:xfrm>
            <a:off x="3977877" y="5801721"/>
            <a:ext cx="2825663" cy="461665"/>
          </a:xfrm>
          <a:prstGeom prst="rect">
            <a:avLst/>
          </a:prstGeom>
          <a:noFill/>
        </p:spPr>
        <p:txBody>
          <a:bodyPr wrap="square" rtlCol="0">
            <a:spAutoFit/>
          </a:bodyPr>
          <a:lstStyle/>
          <a:p>
            <a:pPr algn="ctr"/>
            <a:r>
              <a:rPr lang="en-US" sz="2400" b="1" dirty="0">
                <a:latin typeface="Amasis MT Pro Black" panose="02040A04050005020304" pitchFamily="18" charset="0"/>
              </a:rPr>
              <a:t>THE GENOCIDE</a:t>
            </a:r>
          </a:p>
        </p:txBody>
      </p:sp>
    </p:spTree>
    <p:extLst>
      <p:ext uri="{BB962C8B-B14F-4D97-AF65-F5344CB8AC3E}">
        <p14:creationId xmlns:p14="http://schemas.microsoft.com/office/powerpoint/2010/main" val="119457115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FC910E-9BE8-21E3-3359-32A697280268}"/>
              </a:ext>
            </a:extLst>
          </p:cNvPr>
          <p:cNvSpPr txBox="1"/>
          <p:nvPr/>
        </p:nvSpPr>
        <p:spPr>
          <a:xfrm>
            <a:off x="0" y="0"/>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285750" y="626206"/>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11" name="Freeform: Shape 10">
            <a:extLst>
              <a:ext uri="{FF2B5EF4-FFF2-40B4-BE49-F238E27FC236}">
                <a16:creationId xmlns:a16="http://schemas.microsoft.com/office/drawing/2014/main" id="{0AE827BF-C052-2CF6-681A-E007F3B2C638}"/>
              </a:ext>
            </a:extLst>
          </p:cNvPr>
          <p:cNvSpPr/>
          <p:nvPr/>
        </p:nvSpPr>
        <p:spPr>
          <a:xfrm>
            <a:off x="627019" y="952500"/>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pic>
        <p:nvPicPr>
          <p:cNvPr id="14" name="Picture 13" descr="A group of people sitting together&#10;&#10;Description automatically generated with medium confidence">
            <a:extLst>
              <a:ext uri="{FF2B5EF4-FFF2-40B4-BE49-F238E27FC236}">
                <a16:creationId xmlns:a16="http://schemas.microsoft.com/office/drawing/2014/main" id="{E4557BE8-3E79-6B59-3E39-1AE75989BA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1444" y="3614324"/>
            <a:ext cx="2828956" cy="1860367"/>
          </a:xfrm>
          <a:prstGeom prst="round2DiagRect">
            <a:avLst>
              <a:gd name="adj1" fmla="val 16667"/>
              <a:gd name="adj2" fmla="val 0"/>
            </a:avLst>
          </a:prstGeom>
          <a:ln w="88900" cap="sq">
            <a:solidFill>
              <a:schemeClr val="tx1">
                <a:lumMod val="95000"/>
                <a:lumOff val="5000"/>
              </a:schemeClr>
            </a:solidFill>
            <a:miter lim="800000"/>
          </a:ln>
          <a:effectLst>
            <a:outerShdw blurRad="254000" algn="tl" rotWithShape="0">
              <a:srgbClr val="000000">
                <a:alpha val="43000"/>
              </a:srgbClr>
            </a:outerShdw>
          </a:effectLst>
        </p:spPr>
      </p:pic>
      <p:sp>
        <p:nvSpPr>
          <p:cNvPr id="15" name="TextBox 14">
            <a:extLst>
              <a:ext uri="{FF2B5EF4-FFF2-40B4-BE49-F238E27FC236}">
                <a16:creationId xmlns:a16="http://schemas.microsoft.com/office/drawing/2014/main" id="{17349BCF-EE26-E86E-3D6B-B56C88181BAD}"/>
              </a:ext>
            </a:extLst>
          </p:cNvPr>
          <p:cNvSpPr txBox="1"/>
          <p:nvPr/>
        </p:nvSpPr>
        <p:spPr>
          <a:xfrm>
            <a:off x="-3487873" y="5028331"/>
            <a:ext cx="2592432" cy="461665"/>
          </a:xfrm>
          <a:prstGeom prst="rect">
            <a:avLst/>
          </a:prstGeom>
          <a:noFill/>
        </p:spPr>
        <p:txBody>
          <a:bodyPr wrap="square" rtlCol="0">
            <a:spAutoFit/>
          </a:bodyPr>
          <a:lstStyle/>
          <a:p>
            <a:pPr algn="ctr"/>
            <a:r>
              <a:rPr lang="en-US" sz="2400" b="1" dirty="0">
                <a:latin typeface="Amasis MT Pro Black" panose="02040A04050005020304" pitchFamily="18" charset="0"/>
              </a:rPr>
              <a:t>POL POT</a:t>
            </a:r>
          </a:p>
        </p:txBody>
      </p:sp>
      <p:pic>
        <p:nvPicPr>
          <p:cNvPr id="13" name="Picture 12" descr="A picture containing outdoor, tree, person, street&#10;&#10;Description automatically generated">
            <a:extLst>
              <a:ext uri="{FF2B5EF4-FFF2-40B4-BE49-F238E27FC236}">
                <a16:creationId xmlns:a16="http://schemas.microsoft.com/office/drawing/2014/main" id="{857CE07D-F01E-8AD9-BDF7-519E7A49DA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4653" y="3569600"/>
            <a:ext cx="2828956" cy="1892829"/>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16" name="TextBox 15">
            <a:extLst>
              <a:ext uri="{FF2B5EF4-FFF2-40B4-BE49-F238E27FC236}">
                <a16:creationId xmlns:a16="http://schemas.microsoft.com/office/drawing/2014/main" id="{81A93E9A-18D7-9848-4A99-DE67AAAA11A6}"/>
              </a:ext>
            </a:extLst>
          </p:cNvPr>
          <p:cNvSpPr txBox="1"/>
          <p:nvPr/>
        </p:nvSpPr>
        <p:spPr>
          <a:xfrm>
            <a:off x="-3909450" y="5696224"/>
            <a:ext cx="2825663" cy="461665"/>
          </a:xfrm>
          <a:prstGeom prst="rect">
            <a:avLst/>
          </a:prstGeom>
          <a:noFill/>
        </p:spPr>
        <p:txBody>
          <a:bodyPr wrap="square" rtlCol="0">
            <a:spAutoFit/>
          </a:bodyPr>
          <a:lstStyle/>
          <a:p>
            <a:pPr algn="ctr"/>
            <a:r>
              <a:rPr lang="en-US" sz="2400" b="1" dirty="0">
                <a:latin typeface="Amasis MT Pro Black" panose="02040A04050005020304" pitchFamily="18" charset="0"/>
              </a:rPr>
              <a:t>THE GENOCIDE</a:t>
            </a:r>
          </a:p>
        </p:txBody>
      </p:sp>
      <p:sp>
        <p:nvSpPr>
          <p:cNvPr id="10" name="TextBox 9">
            <a:extLst>
              <a:ext uri="{FF2B5EF4-FFF2-40B4-BE49-F238E27FC236}">
                <a16:creationId xmlns:a16="http://schemas.microsoft.com/office/drawing/2014/main" id="{8ECC30E6-2BF7-7BCE-A7A7-CF0CF64CE014}"/>
              </a:ext>
            </a:extLst>
          </p:cNvPr>
          <p:cNvSpPr txBox="1"/>
          <p:nvPr/>
        </p:nvSpPr>
        <p:spPr>
          <a:xfrm>
            <a:off x="7603351" y="5927057"/>
            <a:ext cx="2825663" cy="461665"/>
          </a:xfrm>
          <a:prstGeom prst="rect">
            <a:avLst/>
          </a:prstGeom>
          <a:noFill/>
        </p:spPr>
        <p:txBody>
          <a:bodyPr wrap="square" rtlCol="0">
            <a:spAutoFit/>
          </a:bodyPr>
          <a:lstStyle/>
          <a:p>
            <a:pPr algn="ctr"/>
            <a:r>
              <a:rPr lang="en-US" sz="2400" b="1" dirty="0">
                <a:latin typeface="Amasis MT Pro Black" panose="02040A04050005020304" pitchFamily="18" charset="0"/>
              </a:rPr>
              <a:t>THE TOURISM</a:t>
            </a:r>
          </a:p>
        </p:txBody>
      </p:sp>
      <p:pic>
        <p:nvPicPr>
          <p:cNvPr id="18" name="Picture 17">
            <a:extLst>
              <a:ext uri="{FF2B5EF4-FFF2-40B4-BE49-F238E27FC236}">
                <a16:creationId xmlns:a16="http://schemas.microsoft.com/office/drawing/2014/main" id="{D9432F3B-740C-3AAB-57EE-90378A8260E8}"/>
              </a:ext>
            </a:extLst>
          </p:cNvPr>
          <p:cNvPicPr>
            <a:picLocks noChangeAspect="1"/>
          </p:cNvPicPr>
          <p:nvPr/>
        </p:nvPicPr>
        <p:blipFill>
          <a:blip r:embed="rId4">
            <a:extLst>
              <a:ext uri="{28A0092B-C50C-407E-A947-70E740481C1C}">
                <a14:useLocalDpi xmlns:a14="http://schemas.microsoft.com/office/drawing/2010/main" val="0"/>
              </a:ext>
            </a:extLst>
          </a:blip>
          <a:srcRect t="25045" b="25045"/>
          <a:stretch/>
        </p:blipFill>
        <p:spPr>
          <a:xfrm>
            <a:off x="7177862" y="3213910"/>
            <a:ext cx="3737788" cy="2487328"/>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73689335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FC910E-9BE8-21E3-3359-32A697280268}"/>
              </a:ext>
            </a:extLst>
          </p:cNvPr>
          <p:cNvSpPr txBox="1"/>
          <p:nvPr/>
        </p:nvSpPr>
        <p:spPr>
          <a:xfrm>
            <a:off x="0" y="0"/>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285750" y="626206"/>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11" name="Freeform: Shape 10">
            <a:extLst>
              <a:ext uri="{FF2B5EF4-FFF2-40B4-BE49-F238E27FC236}">
                <a16:creationId xmlns:a16="http://schemas.microsoft.com/office/drawing/2014/main" id="{0AE827BF-C052-2CF6-681A-E007F3B2C638}"/>
              </a:ext>
            </a:extLst>
          </p:cNvPr>
          <p:cNvSpPr/>
          <p:nvPr/>
        </p:nvSpPr>
        <p:spPr>
          <a:xfrm>
            <a:off x="627019" y="952500"/>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pic>
        <p:nvPicPr>
          <p:cNvPr id="14" name="Picture 13" descr="A group of people sitting together&#10;&#10;Description automatically generated with medium confidence">
            <a:extLst>
              <a:ext uri="{FF2B5EF4-FFF2-40B4-BE49-F238E27FC236}">
                <a16:creationId xmlns:a16="http://schemas.microsoft.com/office/drawing/2014/main" id="{E4557BE8-3E79-6B59-3E39-1AE75989BA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828" y="3394190"/>
            <a:ext cx="3850431" cy="2532106"/>
          </a:xfrm>
          <a:prstGeom prst="round2DiagRect">
            <a:avLst>
              <a:gd name="adj1" fmla="val 16667"/>
              <a:gd name="adj2" fmla="val 0"/>
            </a:avLst>
          </a:prstGeom>
          <a:ln w="88900" cap="sq">
            <a:solidFill>
              <a:schemeClr val="tx1">
                <a:lumMod val="95000"/>
                <a:lumOff val="5000"/>
              </a:schemeClr>
            </a:solidFill>
            <a:miter lim="800000"/>
          </a:ln>
          <a:effectLst>
            <a:outerShdw blurRad="254000" algn="tl" rotWithShape="0">
              <a:srgbClr val="000000">
                <a:alpha val="43000"/>
              </a:srgbClr>
            </a:outerShdw>
          </a:effectLst>
        </p:spPr>
      </p:pic>
      <p:sp>
        <p:nvSpPr>
          <p:cNvPr id="15" name="TextBox 14">
            <a:extLst>
              <a:ext uri="{FF2B5EF4-FFF2-40B4-BE49-F238E27FC236}">
                <a16:creationId xmlns:a16="http://schemas.microsoft.com/office/drawing/2014/main" id="{17349BCF-EE26-E86E-3D6B-B56C88181BAD}"/>
              </a:ext>
            </a:extLst>
          </p:cNvPr>
          <p:cNvSpPr txBox="1"/>
          <p:nvPr/>
        </p:nvSpPr>
        <p:spPr>
          <a:xfrm>
            <a:off x="0" y="5965100"/>
            <a:ext cx="3334566" cy="523220"/>
          </a:xfrm>
          <a:prstGeom prst="rect">
            <a:avLst/>
          </a:prstGeom>
          <a:noFill/>
        </p:spPr>
        <p:txBody>
          <a:bodyPr wrap="square" rtlCol="0">
            <a:spAutoFit/>
          </a:bodyPr>
          <a:lstStyle/>
          <a:p>
            <a:pPr algn="ctr"/>
            <a:r>
              <a:rPr lang="en-US" sz="2800" b="1" dirty="0">
                <a:latin typeface="Amasis MT Pro Black" panose="02040A04050005020304" pitchFamily="18" charset="0"/>
              </a:rPr>
              <a:t>POL POT</a:t>
            </a:r>
          </a:p>
        </p:txBody>
      </p:sp>
      <p:pic>
        <p:nvPicPr>
          <p:cNvPr id="13" name="Picture 12" descr="A picture containing outdoor, tree, person, street&#10;&#10;Description automatically generated">
            <a:extLst>
              <a:ext uri="{FF2B5EF4-FFF2-40B4-BE49-F238E27FC236}">
                <a16:creationId xmlns:a16="http://schemas.microsoft.com/office/drawing/2014/main" id="{857CE07D-F01E-8AD9-BDF7-519E7A49DA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3576" y="3587522"/>
            <a:ext cx="2828956" cy="1892829"/>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16" name="TextBox 15">
            <a:extLst>
              <a:ext uri="{FF2B5EF4-FFF2-40B4-BE49-F238E27FC236}">
                <a16:creationId xmlns:a16="http://schemas.microsoft.com/office/drawing/2014/main" id="{81A93E9A-18D7-9848-4A99-DE67AAAA11A6}"/>
              </a:ext>
            </a:extLst>
          </p:cNvPr>
          <p:cNvSpPr txBox="1"/>
          <p:nvPr/>
        </p:nvSpPr>
        <p:spPr>
          <a:xfrm>
            <a:off x="4469245" y="7314825"/>
            <a:ext cx="2825663" cy="461665"/>
          </a:xfrm>
          <a:prstGeom prst="rect">
            <a:avLst/>
          </a:prstGeom>
          <a:noFill/>
        </p:spPr>
        <p:txBody>
          <a:bodyPr wrap="square" rtlCol="0">
            <a:spAutoFit/>
          </a:bodyPr>
          <a:lstStyle/>
          <a:p>
            <a:pPr algn="ctr"/>
            <a:r>
              <a:rPr lang="en-US" sz="2400" b="1" dirty="0">
                <a:latin typeface="Amasis MT Pro Black" panose="02040A04050005020304" pitchFamily="18" charset="0"/>
              </a:rPr>
              <a:t>THE GENOCIDE</a:t>
            </a:r>
          </a:p>
        </p:txBody>
      </p:sp>
      <p:sp>
        <p:nvSpPr>
          <p:cNvPr id="10" name="TextBox 9">
            <a:extLst>
              <a:ext uri="{FF2B5EF4-FFF2-40B4-BE49-F238E27FC236}">
                <a16:creationId xmlns:a16="http://schemas.microsoft.com/office/drawing/2014/main" id="{8ECC30E6-2BF7-7BCE-A7A7-CF0CF64CE014}"/>
              </a:ext>
            </a:extLst>
          </p:cNvPr>
          <p:cNvSpPr txBox="1"/>
          <p:nvPr/>
        </p:nvSpPr>
        <p:spPr>
          <a:xfrm>
            <a:off x="8182429" y="7474918"/>
            <a:ext cx="2825663" cy="461665"/>
          </a:xfrm>
          <a:prstGeom prst="rect">
            <a:avLst/>
          </a:prstGeom>
          <a:noFill/>
        </p:spPr>
        <p:txBody>
          <a:bodyPr wrap="square" rtlCol="0">
            <a:spAutoFit/>
          </a:bodyPr>
          <a:lstStyle/>
          <a:p>
            <a:pPr algn="ctr"/>
            <a:r>
              <a:rPr lang="en-US" sz="2400" b="1" dirty="0">
                <a:latin typeface="Amasis MT Pro Black" panose="02040A04050005020304" pitchFamily="18" charset="0"/>
              </a:rPr>
              <a:t>THE TOURISM</a:t>
            </a:r>
          </a:p>
        </p:txBody>
      </p:sp>
      <p:pic>
        <p:nvPicPr>
          <p:cNvPr id="18" name="Picture 17">
            <a:extLst>
              <a:ext uri="{FF2B5EF4-FFF2-40B4-BE49-F238E27FC236}">
                <a16:creationId xmlns:a16="http://schemas.microsoft.com/office/drawing/2014/main" id="{D9432F3B-740C-3AAB-57EE-90378A8260E8}"/>
              </a:ext>
            </a:extLst>
          </p:cNvPr>
          <p:cNvPicPr>
            <a:picLocks noChangeAspect="1"/>
          </p:cNvPicPr>
          <p:nvPr/>
        </p:nvPicPr>
        <p:blipFill>
          <a:blip r:embed="rId4">
            <a:extLst>
              <a:ext uri="{28A0092B-C50C-407E-A947-70E740481C1C}">
                <a14:useLocalDpi xmlns:a14="http://schemas.microsoft.com/office/drawing/2010/main" val="0"/>
              </a:ext>
            </a:extLst>
          </a:blip>
          <a:srcRect t="25045" b="25045"/>
          <a:stretch/>
        </p:blipFill>
        <p:spPr>
          <a:xfrm>
            <a:off x="8238682" y="3509015"/>
            <a:ext cx="2844415" cy="1892829"/>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443773238"/>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C56E54-2343-A26F-C497-500ACD95948B}"/>
              </a:ext>
            </a:extLst>
          </p:cNvPr>
          <p:cNvSpPr txBox="1"/>
          <p:nvPr/>
        </p:nvSpPr>
        <p:spPr>
          <a:xfrm>
            <a:off x="2997225" y="8859198"/>
            <a:ext cx="3449361" cy="461665"/>
          </a:xfrm>
          <a:prstGeom prst="rect">
            <a:avLst/>
          </a:prstGeom>
          <a:noFill/>
        </p:spPr>
        <p:txBody>
          <a:bodyPr wrap="square" rtlCol="0">
            <a:spAutoFit/>
          </a:bodyPr>
          <a:lstStyle/>
          <a:p>
            <a:pPr algn="ctr"/>
            <a:r>
              <a:rPr lang="en-US" sz="2400" b="1" dirty="0">
                <a:latin typeface="Amasis MT Pro Black" panose="02040A04050005020304" pitchFamily="18" charset="0"/>
                <a:cs typeface="Times New Roman" panose="02020603050405020304" pitchFamily="18" charset="0"/>
              </a:rPr>
              <a:t>9/11 Memorial</a:t>
            </a:r>
          </a:p>
        </p:txBody>
      </p:sp>
      <p:sp>
        <p:nvSpPr>
          <p:cNvPr id="4" name="TextBox 3">
            <a:extLst>
              <a:ext uri="{FF2B5EF4-FFF2-40B4-BE49-F238E27FC236}">
                <a16:creationId xmlns:a16="http://schemas.microsoft.com/office/drawing/2014/main" id="{71FC910E-9BE8-21E3-3359-32A697280268}"/>
              </a:ext>
            </a:extLst>
          </p:cNvPr>
          <p:cNvSpPr txBox="1"/>
          <p:nvPr/>
        </p:nvSpPr>
        <p:spPr>
          <a:xfrm>
            <a:off x="-4542972" y="2735009"/>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3503837" y="4244689"/>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11" name="Freeform: Shape 10">
            <a:extLst>
              <a:ext uri="{FF2B5EF4-FFF2-40B4-BE49-F238E27FC236}">
                <a16:creationId xmlns:a16="http://schemas.microsoft.com/office/drawing/2014/main" id="{0AE827BF-C052-2CF6-681A-E007F3B2C638}"/>
              </a:ext>
            </a:extLst>
          </p:cNvPr>
          <p:cNvSpPr/>
          <p:nvPr/>
        </p:nvSpPr>
        <p:spPr>
          <a:xfrm>
            <a:off x="1878440" y="7572800"/>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pic>
        <p:nvPicPr>
          <p:cNvPr id="14" name="Picture 13" descr="A group of people sitting together&#10;&#10;Description automatically generated with medium confidence">
            <a:extLst>
              <a:ext uri="{FF2B5EF4-FFF2-40B4-BE49-F238E27FC236}">
                <a16:creationId xmlns:a16="http://schemas.microsoft.com/office/drawing/2014/main" id="{E4557BE8-3E79-6B59-3E39-1AE75989BA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2263" y="7237412"/>
            <a:ext cx="3449191" cy="2268244"/>
          </a:xfrm>
          <a:prstGeom prst="round2DiagRect">
            <a:avLst>
              <a:gd name="adj1" fmla="val 16667"/>
              <a:gd name="adj2" fmla="val 0"/>
            </a:avLst>
          </a:prstGeom>
          <a:ln w="88900" cap="sq">
            <a:noFill/>
            <a:miter lim="800000"/>
          </a:ln>
          <a:effectLst>
            <a:outerShdw blurRad="254000" algn="tl" rotWithShape="0">
              <a:srgbClr val="000000">
                <a:alpha val="43000"/>
              </a:srgbClr>
            </a:outerShdw>
          </a:effectLst>
        </p:spPr>
      </p:pic>
      <p:sp>
        <p:nvSpPr>
          <p:cNvPr id="15" name="TextBox 14">
            <a:extLst>
              <a:ext uri="{FF2B5EF4-FFF2-40B4-BE49-F238E27FC236}">
                <a16:creationId xmlns:a16="http://schemas.microsoft.com/office/drawing/2014/main" id="{17349BCF-EE26-E86E-3D6B-B56C88181BAD}"/>
              </a:ext>
            </a:extLst>
          </p:cNvPr>
          <p:cNvSpPr txBox="1"/>
          <p:nvPr/>
        </p:nvSpPr>
        <p:spPr>
          <a:xfrm>
            <a:off x="2762250" y="1545893"/>
            <a:ext cx="6743699" cy="1107996"/>
          </a:xfrm>
          <a:prstGeom prst="rect">
            <a:avLst/>
          </a:prstGeom>
          <a:noFill/>
        </p:spPr>
        <p:txBody>
          <a:bodyPr wrap="square" rtlCol="0">
            <a:spAutoFit/>
          </a:bodyPr>
          <a:lstStyle/>
          <a:p>
            <a:pPr algn="ctr"/>
            <a:r>
              <a:rPr lang="en-US" sz="6600" b="1" dirty="0">
                <a:solidFill>
                  <a:schemeClr val="tx1">
                    <a:alpha val="74000"/>
                  </a:schemeClr>
                </a:solidFill>
                <a:latin typeface="Amasis MT Pro Black" panose="02040A04050005020304" pitchFamily="18" charset="0"/>
              </a:rPr>
              <a:t>POL POT</a:t>
            </a:r>
          </a:p>
        </p:txBody>
      </p:sp>
      <p:pic>
        <p:nvPicPr>
          <p:cNvPr id="13" name="Picture 12" descr="A picture containing outdoor, tree, person, street&#10;&#10;Description automatically generated">
            <a:extLst>
              <a:ext uri="{FF2B5EF4-FFF2-40B4-BE49-F238E27FC236}">
                <a16:creationId xmlns:a16="http://schemas.microsoft.com/office/drawing/2014/main" id="{857CE07D-F01E-8AD9-BDF7-519E7A49DA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0653" y="7505823"/>
            <a:ext cx="2828956" cy="1892829"/>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16" name="TextBox 15">
            <a:extLst>
              <a:ext uri="{FF2B5EF4-FFF2-40B4-BE49-F238E27FC236}">
                <a16:creationId xmlns:a16="http://schemas.microsoft.com/office/drawing/2014/main" id="{81A93E9A-18D7-9848-4A99-DE67AAAA11A6}"/>
              </a:ext>
            </a:extLst>
          </p:cNvPr>
          <p:cNvSpPr txBox="1"/>
          <p:nvPr/>
        </p:nvSpPr>
        <p:spPr>
          <a:xfrm>
            <a:off x="13118731" y="7596178"/>
            <a:ext cx="2825663" cy="461665"/>
          </a:xfrm>
          <a:prstGeom prst="rect">
            <a:avLst/>
          </a:prstGeom>
          <a:noFill/>
        </p:spPr>
        <p:txBody>
          <a:bodyPr wrap="square" rtlCol="0">
            <a:spAutoFit/>
          </a:bodyPr>
          <a:lstStyle/>
          <a:p>
            <a:pPr algn="ctr"/>
            <a:r>
              <a:rPr lang="en-US" sz="2400" b="1" dirty="0">
                <a:latin typeface="Amasis MT Pro Black" panose="02040A04050005020304" pitchFamily="18" charset="0"/>
              </a:rPr>
              <a:t>THE GENOCIDE</a:t>
            </a:r>
          </a:p>
        </p:txBody>
      </p:sp>
      <p:sp>
        <p:nvSpPr>
          <p:cNvPr id="10" name="TextBox 9">
            <a:extLst>
              <a:ext uri="{FF2B5EF4-FFF2-40B4-BE49-F238E27FC236}">
                <a16:creationId xmlns:a16="http://schemas.microsoft.com/office/drawing/2014/main" id="{8ECC30E6-2BF7-7BCE-A7A7-CF0CF64CE014}"/>
              </a:ext>
            </a:extLst>
          </p:cNvPr>
          <p:cNvSpPr txBox="1"/>
          <p:nvPr/>
        </p:nvSpPr>
        <p:spPr>
          <a:xfrm>
            <a:off x="13638312" y="6689949"/>
            <a:ext cx="2825663" cy="461665"/>
          </a:xfrm>
          <a:prstGeom prst="rect">
            <a:avLst/>
          </a:prstGeom>
          <a:noFill/>
        </p:spPr>
        <p:txBody>
          <a:bodyPr wrap="square" rtlCol="0">
            <a:spAutoFit/>
          </a:bodyPr>
          <a:lstStyle/>
          <a:p>
            <a:pPr algn="ctr"/>
            <a:r>
              <a:rPr lang="en-US" sz="2400" b="1" dirty="0">
                <a:latin typeface="Amasis MT Pro Black" panose="02040A04050005020304" pitchFamily="18" charset="0"/>
              </a:rPr>
              <a:t>THE TOURISM</a:t>
            </a:r>
          </a:p>
        </p:txBody>
      </p:sp>
      <p:pic>
        <p:nvPicPr>
          <p:cNvPr id="18" name="Picture 17" descr="A picture containing building, park&#10;&#10;Description automatically generated">
            <a:extLst>
              <a:ext uri="{FF2B5EF4-FFF2-40B4-BE49-F238E27FC236}">
                <a16:creationId xmlns:a16="http://schemas.microsoft.com/office/drawing/2014/main" id="{D9432F3B-740C-3AAB-57EE-90378A8260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69984" y="3429000"/>
            <a:ext cx="2929809" cy="1949655"/>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17" name="Parallelogram 16">
            <a:extLst>
              <a:ext uri="{FF2B5EF4-FFF2-40B4-BE49-F238E27FC236}">
                <a16:creationId xmlns:a16="http://schemas.microsoft.com/office/drawing/2014/main" id="{65308DF6-E547-8BBA-B88F-174C2E8247BF}"/>
              </a:ext>
            </a:extLst>
          </p:cNvPr>
          <p:cNvSpPr/>
          <p:nvPr/>
        </p:nvSpPr>
        <p:spPr>
          <a:xfrm>
            <a:off x="184710" y="3972363"/>
            <a:ext cx="3682181" cy="768644"/>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b="1" dirty="0">
                <a:latin typeface="Amasis MT Pro Black" panose="02040A04050005020304" pitchFamily="18" charset="0"/>
                <a:cs typeface="Times New Roman" panose="02020603050405020304" pitchFamily="18" charset="0"/>
              </a:rPr>
              <a:t>CLANDESTINE</a:t>
            </a:r>
          </a:p>
        </p:txBody>
      </p:sp>
      <p:sp>
        <p:nvSpPr>
          <p:cNvPr id="19" name="Parallelogram 18">
            <a:extLst>
              <a:ext uri="{FF2B5EF4-FFF2-40B4-BE49-F238E27FC236}">
                <a16:creationId xmlns:a16="http://schemas.microsoft.com/office/drawing/2014/main" id="{8851922C-3224-3619-8B27-343182293EF9}"/>
              </a:ext>
            </a:extLst>
          </p:cNvPr>
          <p:cNvSpPr/>
          <p:nvPr/>
        </p:nvSpPr>
        <p:spPr>
          <a:xfrm>
            <a:off x="4202639" y="3965392"/>
            <a:ext cx="3682181" cy="768644"/>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b="1" dirty="0">
                <a:latin typeface="Amasis MT Pro Black" panose="02040A04050005020304" pitchFamily="18" charset="0"/>
              </a:rPr>
              <a:t>EGALITARIAN</a:t>
            </a:r>
          </a:p>
        </p:txBody>
      </p:sp>
      <p:sp>
        <p:nvSpPr>
          <p:cNvPr id="21" name="Parallelogram 20">
            <a:extLst>
              <a:ext uri="{FF2B5EF4-FFF2-40B4-BE49-F238E27FC236}">
                <a16:creationId xmlns:a16="http://schemas.microsoft.com/office/drawing/2014/main" id="{D243508E-3960-3D61-A96C-CEEAAABD1F72}"/>
              </a:ext>
            </a:extLst>
          </p:cNvPr>
          <p:cNvSpPr/>
          <p:nvPr/>
        </p:nvSpPr>
        <p:spPr>
          <a:xfrm>
            <a:off x="8220568" y="3941127"/>
            <a:ext cx="3682181" cy="768644"/>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b="1" dirty="0">
                <a:latin typeface="Amasis MT Pro Black" panose="02040A04050005020304" pitchFamily="18" charset="0"/>
              </a:rPr>
              <a:t>DICTATORIAL</a:t>
            </a:r>
          </a:p>
        </p:txBody>
      </p:sp>
    </p:spTree>
    <p:extLst>
      <p:ext uri="{BB962C8B-B14F-4D97-AF65-F5344CB8AC3E}">
        <p14:creationId xmlns:p14="http://schemas.microsoft.com/office/powerpoint/2010/main" val="415291016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17349BCF-EE26-E86E-3D6B-B56C88181BAD}"/>
              </a:ext>
            </a:extLst>
          </p:cNvPr>
          <p:cNvSpPr txBox="1"/>
          <p:nvPr/>
        </p:nvSpPr>
        <p:spPr>
          <a:xfrm>
            <a:off x="-1154625" y="0"/>
            <a:ext cx="6743699" cy="1107996"/>
          </a:xfrm>
          <a:prstGeom prst="rect">
            <a:avLst/>
          </a:prstGeom>
          <a:noFill/>
        </p:spPr>
        <p:txBody>
          <a:bodyPr wrap="square" rtlCol="0">
            <a:spAutoFit/>
          </a:bodyPr>
          <a:lstStyle/>
          <a:p>
            <a:pPr algn="ctr"/>
            <a:r>
              <a:rPr lang="en-US" sz="6600" b="1" dirty="0">
                <a:solidFill>
                  <a:schemeClr val="tx1">
                    <a:alpha val="74000"/>
                  </a:schemeClr>
                </a:solidFill>
                <a:latin typeface="Amasis MT Pro Black" panose="02040A04050005020304" pitchFamily="18" charset="0"/>
              </a:rPr>
              <a:t>POL POT</a:t>
            </a:r>
          </a:p>
        </p:txBody>
      </p:sp>
      <p:sp>
        <p:nvSpPr>
          <p:cNvPr id="17" name="Parallelogram 16">
            <a:extLst>
              <a:ext uri="{FF2B5EF4-FFF2-40B4-BE49-F238E27FC236}">
                <a16:creationId xmlns:a16="http://schemas.microsoft.com/office/drawing/2014/main" id="{65308DF6-E547-8BBA-B88F-174C2E8247BF}"/>
              </a:ext>
            </a:extLst>
          </p:cNvPr>
          <p:cNvSpPr/>
          <p:nvPr/>
        </p:nvSpPr>
        <p:spPr>
          <a:xfrm>
            <a:off x="184710" y="1425798"/>
            <a:ext cx="4542972" cy="3889721"/>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masis MT Pro Black" panose="02040A04050005020304" pitchFamily="18" charset="0"/>
                <a:cs typeface="Times New Roman" panose="02020603050405020304" pitchFamily="18" charset="0"/>
              </a:rPr>
              <a:t>CLANDESTINE</a:t>
            </a:r>
          </a:p>
        </p:txBody>
      </p:sp>
      <p:sp>
        <p:nvSpPr>
          <p:cNvPr id="19" name="Parallelogram 18">
            <a:extLst>
              <a:ext uri="{FF2B5EF4-FFF2-40B4-BE49-F238E27FC236}">
                <a16:creationId xmlns:a16="http://schemas.microsoft.com/office/drawing/2014/main" id="{8851922C-3224-3619-8B27-343182293EF9}"/>
              </a:ext>
            </a:extLst>
          </p:cNvPr>
          <p:cNvSpPr/>
          <p:nvPr/>
        </p:nvSpPr>
        <p:spPr>
          <a:xfrm>
            <a:off x="-6786" y="7202665"/>
            <a:ext cx="3682181" cy="768644"/>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b="1" dirty="0">
                <a:latin typeface="Amasis MT Pro Black" panose="02040A04050005020304" pitchFamily="18" charset="0"/>
              </a:rPr>
              <a:t>EGALITARIAN</a:t>
            </a:r>
          </a:p>
        </p:txBody>
      </p:sp>
      <p:sp>
        <p:nvSpPr>
          <p:cNvPr id="21" name="Parallelogram 20">
            <a:extLst>
              <a:ext uri="{FF2B5EF4-FFF2-40B4-BE49-F238E27FC236}">
                <a16:creationId xmlns:a16="http://schemas.microsoft.com/office/drawing/2014/main" id="{D243508E-3960-3D61-A96C-CEEAAABD1F72}"/>
              </a:ext>
            </a:extLst>
          </p:cNvPr>
          <p:cNvSpPr/>
          <p:nvPr/>
        </p:nvSpPr>
        <p:spPr>
          <a:xfrm>
            <a:off x="-141636" y="8150073"/>
            <a:ext cx="3682181" cy="768644"/>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b="1" dirty="0">
                <a:latin typeface="Amasis MT Pro Black" panose="02040A04050005020304" pitchFamily="18" charset="0"/>
              </a:rPr>
              <a:t>DICTATORIAL</a:t>
            </a:r>
          </a:p>
        </p:txBody>
      </p:sp>
      <p:sp>
        <p:nvSpPr>
          <p:cNvPr id="22" name="Freeform: Shape 21">
            <a:extLst>
              <a:ext uri="{FF2B5EF4-FFF2-40B4-BE49-F238E27FC236}">
                <a16:creationId xmlns:a16="http://schemas.microsoft.com/office/drawing/2014/main" id="{39A4F928-E109-FB7E-66CF-7169B0CC0EF0}"/>
              </a:ext>
            </a:extLst>
          </p:cNvPr>
          <p:cNvSpPr/>
          <p:nvPr/>
        </p:nvSpPr>
        <p:spPr>
          <a:xfrm>
            <a:off x="5186387" y="106758"/>
            <a:ext cx="6699858" cy="3695700"/>
          </a:xfrm>
          <a:custGeom>
            <a:avLst/>
            <a:gdLst>
              <a:gd name="connsiteX0" fmla="*/ 3429901 w 5697305"/>
              <a:gd name="connsiteY0" fmla="*/ 971550 h 5581650"/>
              <a:gd name="connsiteX1" fmla="*/ 3048901 w 5697305"/>
              <a:gd name="connsiteY1" fmla="*/ 819150 h 5581650"/>
              <a:gd name="connsiteX2" fmla="*/ 2839351 w 5697305"/>
              <a:gd name="connsiteY2" fmla="*/ 762000 h 5581650"/>
              <a:gd name="connsiteX3" fmla="*/ 2648851 w 5697305"/>
              <a:gd name="connsiteY3" fmla="*/ 685800 h 5581650"/>
              <a:gd name="connsiteX4" fmla="*/ 2458351 w 5697305"/>
              <a:gd name="connsiteY4" fmla="*/ 647700 h 5581650"/>
              <a:gd name="connsiteX5" fmla="*/ 2305951 w 5697305"/>
              <a:gd name="connsiteY5" fmla="*/ 609600 h 5581650"/>
              <a:gd name="connsiteX6" fmla="*/ 1982101 w 5697305"/>
              <a:gd name="connsiteY6" fmla="*/ 628650 h 5581650"/>
              <a:gd name="connsiteX7" fmla="*/ 1658251 w 5697305"/>
              <a:gd name="connsiteY7" fmla="*/ 742950 h 5581650"/>
              <a:gd name="connsiteX8" fmla="*/ 1410601 w 5697305"/>
              <a:gd name="connsiteY8" fmla="*/ 971550 h 5581650"/>
              <a:gd name="connsiteX9" fmla="*/ 1239151 w 5697305"/>
              <a:gd name="connsiteY9" fmla="*/ 1257300 h 5581650"/>
              <a:gd name="connsiteX10" fmla="*/ 1086751 w 5697305"/>
              <a:gd name="connsiteY10" fmla="*/ 1581150 h 5581650"/>
              <a:gd name="connsiteX11" fmla="*/ 1010551 w 5697305"/>
              <a:gd name="connsiteY11" fmla="*/ 1714500 h 5581650"/>
              <a:gd name="connsiteX12" fmla="*/ 667651 w 5697305"/>
              <a:gd name="connsiteY12" fmla="*/ 1847850 h 5581650"/>
              <a:gd name="connsiteX13" fmla="*/ 553351 w 5697305"/>
              <a:gd name="connsiteY13" fmla="*/ 1905000 h 5581650"/>
              <a:gd name="connsiteX14" fmla="*/ 420001 w 5697305"/>
              <a:gd name="connsiteY14" fmla="*/ 1943100 h 5581650"/>
              <a:gd name="connsiteX15" fmla="*/ 305701 w 5697305"/>
              <a:gd name="connsiteY15" fmla="*/ 1981200 h 5581650"/>
              <a:gd name="connsiteX16" fmla="*/ 248551 w 5697305"/>
              <a:gd name="connsiteY16" fmla="*/ 2038350 h 5581650"/>
              <a:gd name="connsiteX17" fmla="*/ 153301 w 5697305"/>
              <a:gd name="connsiteY17" fmla="*/ 2305050 h 5581650"/>
              <a:gd name="connsiteX18" fmla="*/ 115201 w 5697305"/>
              <a:gd name="connsiteY18" fmla="*/ 2533650 h 5581650"/>
              <a:gd name="connsiteX19" fmla="*/ 96151 w 5697305"/>
              <a:gd name="connsiteY19" fmla="*/ 2914650 h 5581650"/>
              <a:gd name="connsiteX20" fmla="*/ 58051 w 5697305"/>
              <a:gd name="connsiteY20" fmla="*/ 3143250 h 5581650"/>
              <a:gd name="connsiteX21" fmla="*/ 39001 w 5697305"/>
              <a:gd name="connsiteY21" fmla="*/ 3352800 h 5581650"/>
              <a:gd name="connsiteX22" fmla="*/ 901 w 5697305"/>
              <a:gd name="connsiteY22" fmla="*/ 3943350 h 5581650"/>
              <a:gd name="connsiteX23" fmla="*/ 58051 w 5697305"/>
              <a:gd name="connsiteY23" fmla="*/ 4724400 h 5581650"/>
              <a:gd name="connsiteX24" fmla="*/ 115201 w 5697305"/>
              <a:gd name="connsiteY24" fmla="*/ 4857750 h 5581650"/>
              <a:gd name="connsiteX25" fmla="*/ 134251 w 5697305"/>
              <a:gd name="connsiteY25" fmla="*/ 4953000 h 5581650"/>
              <a:gd name="connsiteX26" fmla="*/ 172351 w 5697305"/>
              <a:gd name="connsiteY26" fmla="*/ 5010150 h 5581650"/>
              <a:gd name="connsiteX27" fmla="*/ 267601 w 5697305"/>
              <a:gd name="connsiteY27" fmla="*/ 5086350 h 5581650"/>
              <a:gd name="connsiteX28" fmla="*/ 343801 w 5697305"/>
              <a:gd name="connsiteY28" fmla="*/ 5105400 h 5581650"/>
              <a:gd name="connsiteX29" fmla="*/ 515251 w 5697305"/>
              <a:gd name="connsiteY29" fmla="*/ 5124450 h 5581650"/>
              <a:gd name="connsiteX30" fmla="*/ 1296301 w 5697305"/>
              <a:gd name="connsiteY30" fmla="*/ 5086350 h 5581650"/>
              <a:gd name="connsiteX31" fmla="*/ 1791601 w 5697305"/>
              <a:gd name="connsiteY31" fmla="*/ 5010150 h 5581650"/>
              <a:gd name="connsiteX32" fmla="*/ 2172601 w 5697305"/>
              <a:gd name="connsiteY32" fmla="*/ 4972050 h 5581650"/>
              <a:gd name="connsiteX33" fmla="*/ 3125101 w 5697305"/>
              <a:gd name="connsiteY33" fmla="*/ 5105400 h 5581650"/>
              <a:gd name="connsiteX34" fmla="*/ 3658501 w 5697305"/>
              <a:gd name="connsiteY34" fmla="*/ 5219700 h 5581650"/>
              <a:gd name="connsiteX35" fmla="*/ 3982351 w 5697305"/>
              <a:gd name="connsiteY35" fmla="*/ 5372100 h 5581650"/>
              <a:gd name="connsiteX36" fmla="*/ 4191901 w 5697305"/>
              <a:gd name="connsiteY36" fmla="*/ 5467350 h 5581650"/>
              <a:gd name="connsiteX37" fmla="*/ 4439551 w 5697305"/>
              <a:gd name="connsiteY37" fmla="*/ 5562600 h 5581650"/>
              <a:gd name="connsiteX38" fmla="*/ 4515751 w 5697305"/>
              <a:gd name="connsiteY38" fmla="*/ 5581650 h 5581650"/>
              <a:gd name="connsiteX39" fmla="*/ 4839601 w 5697305"/>
              <a:gd name="connsiteY39" fmla="*/ 5543550 h 5581650"/>
              <a:gd name="connsiteX40" fmla="*/ 5106301 w 5697305"/>
              <a:gd name="connsiteY40" fmla="*/ 5334000 h 5581650"/>
              <a:gd name="connsiteX41" fmla="*/ 5620651 w 5697305"/>
              <a:gd name="connsiteY41" fmla="*/ 4438650 h 5581650"/>
              <a:gd name="connsiteX42" fmla="*/ 5696851 w 5697305"/>
              <a:gd name="connsiteY42" fmla="*/ 3200400 h 5581650"/>
              <a:gd name="connsiteX43" fmla="*/ 5658751 w 5697305"/>
              <a:gd name="connsiteY43" fmla="*/ 1981200 h 5581650"/>
              <a:gd name="connsiteX44" fmla="*/ 5601601 w 5697305"/>
              <a:gd name="connsiteY44" fmla="*/ 1695450 h 5581650"/>
              <a:gd name="connsiteX45" fmla="*/ 5430151 w 5697305"/>
              <a:gd name="connsiteY45" fmla="*/ 1123950 h 5581650"/>
              <a:gd name="connsiteX46" fmla="*/ 5220601 w 5697305"/>
              <a:gd name="connsiteY46" fmla="*/ 533400 h 5581650"/>
              <a:gd name="connsiteX47" fmla="*/ 5144401 w 5697305"/>
              <a:gd name="connsiteY47" fmla="*/ 381000 h 5581650"/>
              <a:gd name="connsiteX48" fmla="*/ 4953901 w 5697305"/>
              <a:gd name="connsiteY48" fmla="*/ 171450 h 5581650"/>
              <a:gd name="connsiteX49" fmla="*/ 4725301 w 5697305"/>
              <a:gd name="connsiteY49" fmla="*/ 38100 h 5581650"/>
              <a:gd name="connsiteX50" fmla="*/ 4668151 w 5697305"/>
              <a:gd name="connsiteY50" fmla="*/ 0 h 5581650"/>
              <a:gd name="connsiteX51" fmla="*/ 4306201 w 5697305"/>
              <a:gd name="connsiteY51" fmla="*/ 133350 h 5581650"/>
              <a:gd name="connsiteX52" fmla="*/ 4153801 w 5697305"/>
              <a:gd name="connsiteY52" fmla="*/ 285750 h 5581650"/>
              <a:gd name="connsiteX53" fmla="*/ 4077601 w 5697305"/>
              <a:gd name="connsiteY53" fmla="*/ 361950 h 5581650"/>
              <a:gd name="connsiteX54" fmla="*/ 3944251 w 5697305"/>
              <a:gd name="connsiteY54" fmla="*/ 457200 h 5581650"/>
              <a:gd name="connsiteX55" fmla="*/ 3887101 w 5697305"/>
              <a:gd name="connsiteY55" fmla="*/ 514350 h 5581650"/>
              <a:gd name="connsiteX56" fmla="*/ 3734701 w 5697305"/>
              <a:gd name="connsiteY56" fmla="*/ 571500 h 5581650"/>
              <a:gd name="connsiteX57" fmla="*/ 3639451 w 5697305"/>
              <a:gd name="connsiteY57" fmla="*/ 609600 h 5581650"/>
              <a:gd name="connsiteX58" fmla="*/ 3372751 w 5697305"/>
              <a:gd name="connsiteY58" fmla="*/ 628650 h 5581650"/>
              <a:gd name="connsiteX59" fmla="*/ 3334651 w 5697305"/>
              <a:gd name="connsiteY59" fmla="*/ 800100 h 5581650"/>
              <a:gd name="connsiteX60" fmla="*/ 3372751 w 5697305"/>
              <a:gd name="connsiteY60" fmla="*/ 914400 h 5581650"/>
              <a:gd name="connsiteX61" fmla="*/ 3372751 w 5697305"/>
              <a:gd name="connsiteY61" fmla="*/ 971550 h 558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5697305" h="5581650">
                <a:moveTo>
                  <a:pt x="3429901" y="971550"/>
                </a:moveTo>
                <a:cubicBezTo>
                  <a:pt x="3301459" y="916504"/>
                  <a:pt x="3184033" y="864194"/>
                  <a:pt x="3048901" y="819150"/>
                </a:cubicBezTo>
                <a:cubicBezTo>
                  <a:pt x="2980215" y="796255"/>
                  <a:pt x="2908037" y="784895"/>
                  <a:pt x="2839351" y="762000"/>
                </a:cubicBezTo>
                <a:cubicBezTo>
                  <a:pt x="2774469" y="740373"/>
                  <a:pt x="2714358" y="705452"/>
                  <a:pt x="2648851" y="685800"/>
                </a:cubicBezTo>
                <a:cubicBezTo>
                  <a:pt x="2586825" y="667192"/>
                  <a:pt x="2521566" y="661748"/>
                  <a:pt x="2458351" y="647700"/>
                </a:cubicBezTo>
                <a:cubicBezTo>
                  <a:pt x="2407234" y="636341"/>
                  <a:pt x="2356751" y="622300"/>
                  <a:pt x="2305951" y="609600"/>
                </a:cubicBezTo>
                <a:cubicBezTo>
                  <a:pt x="2198001" y="615950"/>
                  <a:pt x="2088665" y="610277"/>
                  <a:pt x="1982101" y="628650"/>
                </a:cubicBezTo>
                <a:cubicBezTo>
                  <a:pt x="1905634" y="641834"/>
                  <a:pt x="1749498" y="706451"/>
                  <a:pt x="1658251" y="742950"/>
                </a:cubicBezTo>
                <a:cubicBezTo>
                  <a:pt x="1562097" y="823079"/>
                  <a:pt x="1494811" y="873306"/>
                  <a:pt x="1410601" y="971550"/>
                </a:cubicBezTo>
                <a:cubicBezTo>
                  <a:pt x="1331067" y="1064340"/>
                  <a:pt x="1289115" y="1146268"/>
                  <a:pt x="1239151" y="1257300"/>
                </a:cubicBezTo>
                <a:cubicBezTo>
                  <a:pt x="1013420" y="1758924"/>
                  <a:pt x="1238510" y="1307983"/>
                  <a:pt x="1086751" y="1581150"/>
                </a:cubicBezTo>
                <a:cubicBezTo>
                  <a:pt x="1076916" y="1598854"/>
                  <a:pt x="1033361" y="1697393"/>
                  <a:pt x="1010551" y="1714500"/>
                </a:cubicBezTo>
                <a:cubicBezTo>
                  <a:pt x="915441" y="1785832"/>
                  <a:pt x="765010" y="1799170"/>
                  <a:pt x="667651" y="1847850"/>
                </a:cubicBezTo>
                <a:cubicBezTo>
                  <a:pt x="629551" y="1866900"/>
                  <a:pt x="593109" y="1889709"/>
                  <a:pt x="553351" y="1905000"/>
                </a:cubicBezTo>
                <a:cubicBezTo>
                  <a:pt x="510204" y="1921595"/>
                  <a:pt x="464185" y="1929505"/>
                  <a:pt x="420001" y="1943100"/>
                </a:cubicBezTo>
                <a:cubicBezTo>
                  <a:pt x="381616" y="1954911"/>
                  <a:pt x="343801" y="1968500"/>
                  <a:pt x="305701" y="1981200"/>
                </a:cubicBezTo>
                <a:cubicBezTo>
                  <a:pt x="286651" y="2000250"/>
                  <a:pt x="263495" y="2015934"/>
                  <a:pt x="248551" y="2038350"/>
                </a:cubicBezTo>
                <a:cubicBezTo>
                  <a:pt x="190750" y="2125052"/>
                  <a:pt x="173746" y="2202824"/>
                  <a:pt x="153301" y="2305050"/>
                </a:cubicBezTo>
                <a:cubicBezTo>
                  <a:pt x="138151" y="2380801"/>
                  <a:pt x="127901" y="2457450"/>
                  <a:pt x="115201" y="2533650"/>
                </a:cubicBezTo>
                <a:cubicBezTo>
                  <a:pt x="108851" y="2660650"/>
                  <a:pt x="108020" y="2788046"/>
                  <a:pt x="96151" y="2914650"/>
                </a:cubicBezTo>
                <a:cubicBezTo>
                  <a:pt x="88940" y="2991564"/>
                  <a:pt x="68043" y="3066648"/>
                  <a:pt x="58051" y="3143250"/>
                </a:cubicBezTo>
                <a:cubicBezTo>
                  <a:pt x="48979" y="3212799"/>
                  <a:pt x="43998" y="3282840"/>
                  <a:pt x="39001" y="3352800"/>
                </a:cubicBezTo>
                <a:cubicBezTo>
                  <a:pt x="24947" y="3549558"/>
                  <a:pt x="901" y="3943350"/>
                  <a:pt x="901" y="3943350"/>
                </a:cubicBezTo>
                <a:cubicBezTo>
                  <a:pt x="9667" y="4232615"/>
                  <a:pt x="-27931" y="4466455"/>
                  <a:pt x="58051" y="4724400"/>
                </a:cubicBezTo>
                <a:cubicBezTo>
                  <a:pt x="73344" y="4770278"/>
                  <a:pt x="96151" y="4813300"/>
                  <a:pt x="115201" y="4857750"/>
                </a:cubicBezTo>
                <a:cubicBezTo>
                  <a:pt x="121551" y="4889500"/>
                  <a:pt x="122882" y="4922683"/>
                  <a:pt x="134251" y="4953000"/>
                </a:cubicBezTo>
                <a:cubicBezTo>
                  <a:pt x="142290" y="4974437"/>
                  <a:pt x="156162" y="4993961"/>
                  <a:pt x="172351" y="5010150"/>
                </a:cubicBezTo>
                <a:cubicBezTo>
                  <a:pt x="201102" y="5038901"/>
                  <a:pt x="232058" y="5066604"/>
                  <a:pt x="267601" y="5086350"/>
                </a:cubicBezTo>
                <a:cubicBezTo>
                  <a:pt x="290488" y="5099065"/>
                  <a:pt x="317924" y="5101419"/>
                  <a:pt x="343801" y="5105400"/>
                </a:cubicBezTo>
                <a:cubicBezTo>
                  <a:pt x="400634" y="5114144"/>
                  <a:pt x="458101" y="5118100"/>
                  <a:pt x="515251" y="5124450"/>
                </a:cubicBezTo>
                <a:cubicBezTo>
                  <a:pt x="775601" y="5111750"/>
                  <a:pt x="1036680" y="5109600"/>
                  <a:pt x="1296301" y="5086350"/>
                </a:cubicBezTo>
                <a:cubicBezTo>
                  <a:pt x="1462678" y="5071451"/>
                  <a:pt x="1625388" y="5026771"/>
                  <a:pt x="1791601" y="5010150"/>
                </a:cubicBezTo>
                <a:lnTo>
                  <a:pt x="2172601" y="4972050"/>
                </a:lnTo>
                <a:cubicBezTo>
                  <a:pt x="3157281" y="5061566"/>
                  <a:pt x="2466994" y="4969240"/>
                  <a:pt x="3125101" y="5105400"/>
                </a:cubicBezTo>
                <a:cubicBezTo>
                  <a:pt x="3401693" y="5162626"/>
                  <a:pt x="3353738" y="5122176"/>
                  <a:pt x="3658501" y="5219700"/>
                </a:cubicBezTo>
                <a:cubicBezTo>
                  <a:pt x="3744480" y="5247213"/>
                  <a:pt x="3898768" y="5333095"/>
                  <a:pt x="3982351" y="5372100"/>
                </a:cubicBezTo>
                <a:cubicBezTo>
                  <a:pt x="4083000" y="5419069"/>
                  <a:pt x="4106977" y="5420170"/>
                  <a:pt x="4191901" y="5467350"/>
                </a:cubicBezTo>
                <a:cubicBezTo>
                  <a:pt x="4352438" y="5556537"/>
                  <a:pt x="4222400" y="5508312"/>
                  <a:pt x="4439551" y="5562600"/>
                </a:cubicBezTo>
                <a:lnTo>
                  <a:pt x="4515751" y="5581650"/>
                </a:lnTo>
                <a:cubicBezTo>
                  <a:pt x="4623701" y="5568950"/>
                  <a:pt x="4739364" y="5585585"/>
                  <a:pt x="4839601" y="5543550"/>
                </a:cubicBezTo>
                <a:cubicBezTo>
                  <a:pt x="4943863" y="5499827"/>
                  <a:pt x="5027823" y="5415385"/>
                  <a:pt x="5106301" y="5334000"/>
                </a:cubicBezTo>
                <a:cubicBezTo>
                  <a:pt x="5389782" y="5040020"/>
                  <a:pt x="5438598" y="4828764"/>
                  <a:pt x="5620651" y="4438650"/>
                </a:cubicBezTo>
                <a:cubicBezTo>
                  <a:pt x="5664483" y="3956495"/>
                  <a:pt x="5701880" y="3683152"/>
                  <a:pt x="5696851" y="3200400"/>
                </a:cubicBezTo>
                <a:cubicBezTo>
                  <a:pt x="5692616" y="2793824"/>
                  <a:pt x="5684434" y="2386986"/>
                  <a:pt x="5658751" y="1981200"/>
                </a:cubicBezTo>
                <a:cubicBezTo>
                  <a:pt x="5652615" y="1884258"/>
                  <a:pt x="5626629" y="1789307"/>
                  <a:pt x="5601601" y="1695450"/>
                </a:cubicBezTo>
                <a:cubicBezTo>
                  <a:pt x="5550355" y="1503278"/>
                  <a:pt x="5487301" y="1314450"/>
                  <a:pt x="5430151" y="1123950"/>
                </a:cubicBezTo>
                <a:cubicBezTo>
                  <a:pt x="5370326" y="924532"/>
                  <a:pt x="5314102" y="720401"/>
                  <a:pt x="5220601" y="533400"/>
                </a:cubicBezTo>
                <a:cubicBezTo>
                  <a:pt x="5195201" y="482600"/>
                  <a:pt x="5178092" y="426724"/>
                  <a:pt x="5144401" y="381000"/>
                </a:cubicBezTo>
                <a:cubicBezTo>
                  <a:pt x="5088403" y="305003"/>
                  <a:pt x="5022531" y="236267"/>
                  <a:pt x="4953901" y="171450"/>
                </a:cubicBezTo>
                <a:cubicBezTo>
                  <a:pt x="4829092" y="53575"/>
                  <a:pt x="4843093" y="67548"/>
                  <a:pt x="4725301" y="38100"/>
                </a:cubicBezTo>
                <a:cubicBezTo>
                  <a:pt x="4706251" y="25400"/>
                  <a:pt x="4691046" y="0"/>
                  <a:pt x="4668151" y="0"/>
                </a:cubicBezTo>
                <a:cubicBezTo>
                  <a:pt x="4542963" y="0"/>
                  <a:pt x="4397887" y="41664"/>
                  <a:pt x="4306201" y="133350"/>
                </a:cubicBezTo>
                <a:lnTo>
                  <a:pt x="4153801" y="285750"/>
                </a:lnTo>
                <a:cubicBezTo>
                  <a:pt x="4128401" y="311150"/>
                  <a:pt x="4107489" y="342025"/>
                  <a:pt x="4077601" y="361950"/>
                </a:cubicBezTo>
                <a:cubicBezTo>
                  <a:pt x="4032371" y="392103"/>
                  <a:pt x="3985602" y="421756"/>
                  <a:pt x="3944251" y="457200"/>
                </a:cubicBezTo>
                <a:cubicBezTo>
                  <a:pt x="3923796" y="474733"/>
                  <a:pt x="3909024" y="498691"/>
                  <a:pt x="3887101" y="514350"/>
                </a:cubicBezTo>
                <a:cubicBezTo>
                  <a:pt x="3818902" y="563064"/>
                  <a:pt x="3809485" y="546572"/>
                  <a:pt x="3734701" y="571500"/>
                </a:cubicBezTo>
                <a:cubicBezTo>
                  <a:pt x="3702260" y="582314"/>
                  <a:pt x="3673228" y="604267"/>
                  <a:pt x="3639451" y="609600"/>
                </a:cubicBezTo>
                <a:cubicBezTo>
                  <a:pt x="3551415" y="623500"/>
                  <a:pt x="3461651" y="622300"/>
                  <a:pt x="3372751" y="628650"/>
                </a:cubicBezTo>
                <a:cubicBezTo>
                  <a:pt x="3366708" y="652824"/>
                  <a:pt x="3333039" y="782365"/>
                  <a:pt x="3334651" y="800100"/>
                </a:cubicBezTo>
                <a:cubicBezTo>
                  <a:pt x="3338287" y="840096"/>
                  <a:pt x="3364039" y="875195"/>
                  <a:pt x="3372751" y="914400"/>
                </a:cubicBezTo>
                <a:cubicBezTo>
                  <a:pt x="3376884" y="932996"/>
                  <a:pt x="3372751" y="952500"/>
                  <a:pt x="3372751" y="971550"/>
                </a:cubicBezTo>
              </a:path>
            </a:pathLst>
          </a:custGeom>
          <a:solidFill>
            <a:schemeClr val="tx1">
              <a:alpha val="49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                 </a:t>
            </a:r>
          </a:p>
          <a:p>
            <a:pPr algn="ctr"/>
            <a:endParaRPr lang="en-US" sz="2400" b="1" dirty="0">
              <a:solidFill>
                <a:schemeClr val="bg1"/>
              </a:solidFill>
              <a:latin typeface="Times New Roman" panose="02020603050405020304" pitchFamily="18" charset="0"/>
              <a:cs typeface="Times New Roman" panose="02020603050405020304" pitchFamily="18" charset="0"/>
            </a:endParaRPr>
          </a:p>
          <a:p>
            <a:pPr algn="ctr"/>
            <a:r>
              <a:rPr lang="en-US" sz="2400" b="1" dirty="0">
                <a:solidFill>
                  <a:schemeClr val="bg1"/>
                </a:solidFill>
                <a:latin typeface="Times New Roman" panose="02020603050405020304" pitchFamily="18" charset="0"/>
                <a:cs typeface="Times New Roman" panose="02020603050405020304" pitchFamily="18" charset="0"/>
              </a:rPr>
              <a:t>Pot was a leading member of the </a:t>
            </a:r>
          </a:p>
          <a:p>
            <a:pPr algn="ctr"/>
            <a:r>
              <a:rPr lang="en-US" sz="2400" b="1" dirty="0">
                <a:solidFill>
                  <a:schemeClr val="bg1"/>
                </a:solidFill>
                <a:latin typeface="Times New Roman" panose="02020603050405020304" pitchFamily="18" charset="0"/>
                <a:cs typeface="Times New Roman" panose="02020603050405020304" pitchFamily="18" charset="0"/>
              </a:rPr>
              <a:t>Khmer Rouge nationalist movement. However, many people outside the movement did not know his role. Short(2005) describes him as being a “second echelon figure in the opaque Khmer Rouge hierarchy.”</a:t>
            </a:r>
          </a:p>
        </p:txBody>
      </p:sp>
      <p:sp>
        <p:nvSpPr>
          <p:cNvPr id="23" name="Freeform: Shape 22">
            <a:extLst>
              <a:ext uri="{FF2B5EF4-FFF2-40B4-BE49-F238E27FC236}">
                <a16:creationId xmlns:a16="http://schemas.microsoft.com/office/drawing/2014/main" id="{1FA8C7D7-17AE-884C-9321-F0A69A9B0C10}"/>
              </a:ext>
            </a:extLst>
          </p:cNvPr>
          <p:cNvSpPr/>
          <p:nvPr/>
        </p:nvSpPr>
        <p:spPr>
          <a:xfrm>
            <a:off x="4868552" y="3187338"/>
            <a:ext cx="7501862" cy="3720553"/>
          </a:xfrm>
          <a:custGeom>
            <a:avLst/>
            <a:gdLst>
              <a:gd name="connsiteX0" fmla="*/ 3429901 w 5697305"/>
              <a:gd name="connsiteY0" fmla="*/ 971550 h 5581650"/>
              <a:gd name="connsiteX1" fmla="*/ 3048901 w 5697305"/>
              <a:gd name="connsiteY1" fmla="*/ 819150 h 5581650"/>
              <a:gd name="connsiteX2" fmla="*/ 2839351 w 5697305"/>
              <a:gd name="connsiteY2" fmla="*/ 762000 h 5581650"/>
              <a:gd name="connsiteX3" fmla="*/ 2648851 w 5697305"/>
              <a:gd name="connsiteY3" fmla="*/ 685800 h 5581650"/>
              <a:gd name="connsiteX4" fmla="*/ 2458351 w 5697305"/>
              <a:gd name="connsiteY4" fmla="*/ 647700 h 5581650"/>
              <a:gd name="connsiteX5" fmla="*/ 2305951 w 5697305"/>
              <a:gd name="connsiteY5" fmla="*/ 609600 h 5581650"/>
              <a:gd name="connsiteX6" fmla="*/ 1982101 w 5697305"/>
              <a:gd name="connsiteY6" fmla="*/ 628650 h 5581650"/>
              <a:gd name="connsiteX7" fmla="*/ 1658251 w 5697305"/>
              <a:gd name="connsiteY7" fmla="*/ 742950 h 5581650"/>
              <a:gd name="connsiteX8" fmla="*/ 1410601 w 5697305"/>
              <a:gd name="connsiteY8" fmla="*/ 971550 h 5581650"/>
              <a:gd name="connsiteX9" fmla="*/ 1239151 w 5697305"/>
              <a:gd name="connsiteY9" fmla="*/ 1257300 h 5581650"/>
              <a:gd name="connsiteX10" fmla="*/ 1086751 w 5697305"/>
              <a:gd name="connsiteY10" fmla="*/ 1581150 h 5581650"/>
              <a:gd name="connsiteX11" fmla="*/ 1010551 w 5697305"/>
              <a:gd name="connsiteY11" fmla="*/ 1714500 h 5581650"/>
              <a:gd name="connsiteX12" fmla="*/ 667651 w 5697305"/>
              <a:gd name="connsiteY12" fmla="*/ 1847850 h 5581650"/>
              <a:gd name="connsiteX13" fmla="*/ 553351 w 5697305"/>
              <a:gd name="connsiteY13" fmla="*/ 1905000 h 5581650"/>
              <a:gd name="connsiteX14" fmla="*/ 420001 w 5697305"/>
              <a:gd name="connsiteY14" fmla="*/ 1943100 h 5581650"/>
              <a:gd name="connsiteX15" fmla="*/ 305701 w 5697305"/>
              <a:gd name="connsiteY15" fmla="*/ 1981200 h 5581650"/>
              <a:gd name="connsiteX16" fmla="*/ 248551 w 5697305"/>
              <a:gd name="connsiteY16" fmla="*/ 2038350 h 5581650"/>
              <a:gd name="connsiteX17" fmla="*/ 153301 w 5697305"/>
              <a:gd name="connsiteY17" fmla="*/ 2305050 h 5581650"/>
              <a:gd name="connsiteX18" fmla="*/ 115201 w 5697305"/>
              <a:gd name="connsiteY18" fmla="*/ 2533650 h 5581650"/>
              <a:gd name="connsiteX19" fmla="*/ 96151 w 5697305"/>
              <a:gd name="connsiteY19" fmla="*/ 2914650 h 5581650"/>
              <a:gd name="connsiteX20" fmla="*/ 58051 w 5697305"/>
              <a:gd name="connsiteY20" fmla="*/ 3143250 h 5581650"/>
              <a:gd name="connsiteX21" fmla="*/ 39001 w 5697305"/>
              <a:gd name="connsiteY21" fmla="*/ 3352800 h 5581650"/>
              <a:gd name="connsiteX22" fmla="*/ 901 w 5697305"/>
              <a:gd name="connsiteY22" fmla="*/ 3943350 h 5581650"/>
              <a:gd name="connsiteX23" fmla="*/ 58051 w 5697305"/>
              <a:gd name="connsiteY23" fmla="*/ 4724400 h 5581650"/>
              <a:gd name="connsiteX24" fmla="*/ 115201 w 5697305"/>
              <a:gd name="connsiteY24" fmla="*/ 4857750 h 5581650"/>
              <a:gd name="connsiteX25" fmla="*/ 134251 w 5697305"/>
              <a:gd name="connsiteY25" fmla="*/ 4953000 h 5581650"/>
              <a:gd name="connsiteX26" fmla="*/ 172351 w 5697305"/>
              <a:gd name="connsiteY26" fmla="*/ 5010150 h 5581650"/>
              <a:gd name="connsiteX27" fmla="*/ 267601 w 5697305"/>
              <a:gd name="connsiteY27" fmla="*/ 5086350 h 5581650"/>
              <a:gd name="connsiteX28" fmla="*/ 343801 w 5697305"/>
              <a:gd name="connsiteY28" fmla="*/ 5105400 h 5581650"/>
              <a:gd name="connsiteX29" fmla="*/ 515251 w 5697305"/>
              <a:gd name="connsiteY29" fmla="*/ 5124450 h 5581650"/>
              <a:gd name="connsiteX30" fmla="*/ 1296301 w 5697305"/>
              <a:gd name="connsiteY30" fmla="*/ 5086350 h 5581650"/>
              <a:gd name="connsiteX31" fmla="*/ 1791601 w 5697305"/>
              <a:gd name="connsiteY31" fmla="*/ 5010150 h 5581650"/>
              <a:gd name="connsiteX32" fmla="*/ 2172601 w 5697305"/>
              <a:gd name="connsiteY32" fmla="*/ 4972050 h 5581650"/>
              <a:gd name="connsiteX33" fmla="*/ 3125101 w 5697305"/>
              <a:gd name="connsiteY33" fmla="*/ 5105400 h 5581650"/>
              <a:gd name="connsiteX34" fmla="*/ 3658501 w 5697305"/>
              <a:gd name="connsiteY34" fmla="*/ 5219700 h 5581650"/>
              <a:gd name="connsiteX35" fmla="*/ 3982351 w 5697305"/>
              <a:gd name="connsiteY35" fmla="*/ 5372100 h 5581650"/>
              <a:gd name="connsiteX36" fmla="*/ 4191901 w 5697305"/>
              <a:gd name="connsiteY36" fmla="*/ 5467350 h 5581650"/>
              <a:gd name="connsiteX37" fmla="*/ 4439551 w 5697305"/>
              <a:gd name="connsiteY37" fmla="*/ 5562600 h 5581650"/>
              <a:gd name="connsiteX38" fmla="*/ 4515751 w 5697305"/>
              <a:gd name="connsiteY38" fmla="*/ 5581650 h 5581650"/>
              <a:gd name="connsiteX39" fmla="*/ 4839601 w 5697305"/>
              <a:gd name="connsiteY39" fmla="*/ 5543550 h 5581650"/>
              <a:gd name="connsiteX40" fmla="*/ 5106301 w 5697305"/>
              <a:gd name="connsiteY40" fmla="*/ 5334000 h 5581650"/>
              <a:gd name="connsiteX41" fmla="*/ 5620651 w 5697305"/>
              <a:gd name="connsiteY41" fmla="*/ 4438650 h 5581650"/>
              <a:gd name="connsiteX42" fmla="*/ 5696851 w 5697305"/>
              <a:gd name="connsiteY42" fmla="*/ 3200400 h 5581650"/>
              <a:gd name="connsiteX43" fmla="*/ 5658751 w 5697305"/>
              <a:gd name="connsiteY43" fmla="*/ 1981200 h 5581650"/>
              <a:gd name="connsiteX44" fmla="*/ 5601601 w 5697305"/>
              <a:gd name="connsiteY44" fmla="*/ 1695450 h 5581650"/>
              <a:gd name="connsiteX45" fmla="*/ 5430151 w 5697305"/>
              <a:gd name="connsiteY45" fmla="*/ 1123950 h 5581650"/>
              <a:gd name="connsiteX46" fmla="*/ 5220601 w 5697305"/>
              <a:gd name="connsiteY46" fmla="*/ 533400 h 5581650"/>
              <a:gd name="connsiteX47" fmla="*/ 5144401 w 5697305"/>
              <a:gd name="connsiteY47" fmla="*/ 381000 h 5581650"/>
              <a:gd name="connsiteX48" fmla="*/ 4953901 w 5697305"/>
              <a:gd name="connsiteY48" fmla="*/ 171450 h 5581650"/>
              <a:gd name="connsiteX49" fmla="*/ 4725301 w 5697305"/>
              <a:gd name="connsiteY49" fmla="*/ 38100 h 5581650"/>
              <a:gd name="connsiteX50" fmla="*/ 4668151 w 5697305"/>
              <a:gd name="connsiteY50" fmla="*/ 0 h 5581650"/>
              <a:gd name="connsiteX51" fmla="*/ 4306201 w 5697305"/>
              <a:gd name="connsiteY51" fmla="*/ 133350 h 5581650"/>
              <a:gd name="connsiteX52" fmla="*/ 4153801 w 5697305"/>
              <a:gd name="connsiteY52" fmla="*/ 285750 h 5581650"/>
              <a:gd name="connsiteX53" fmla="*/ 4077601 w 5697305"/>
              <a:gd name="connsiteY53" fmla="*/ 361950 h 5581650"/>
              <a:gd name="connsiteX54" fmla="*/ 3944251 w 5697305"/>
              <a:gd name="connsiteY54" fmla="*/ 457200 h 5581650"/>
              <a:gd name="connsiteX55" fmla="*/ 3887101 w 5697305"/>
              <a:gd name="connsiteY55" fmla="*/ 514350 h 5581650"/>
              <a:gd name="connsiteX56" fmla="*/ 3734701 w 5697305"/>
              <a:gd name="connsiteY56" fmla="*/ 571500 h 5581650"/>
              <a:gd name="connsiteX57" fmla="*/ 3639451 w 5697305"/>
              <a:gd name="connsiteY57" fmla="*/ 609600 h 5581650"/>
              <a:gd name="connsiteX58" fmla="*/ 3372751 w 5697305"/>
              <a:gd name="connsiteY58" fmla="*/ 628650 h 5581650"/>
              <a:gd name="connsiteX59" fmla="*/ 3334651 w 5697305"/>
              <a:gd name="connsiteY59" fmla="*/ 800100 h 5581650"/>
              <a:gd name="connsiteX60" fmla="*/ 3372751 w 5697305"/>
              <a:gd name="connsiteY60" fmla="*/ 914400 h 5581650"/>
              <a:gd name="connsiteX61" fmla="*/ 3372751 w 5697305"/>
              <a:gd name="connsiteY61" fmla="*/ 971550 h 558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5697305" h="5581650">
                <a:moveTo>
                  <a:pt x="3429901" y="971550"/>
                </a:moveTo>
                <a:cubicBezTo>
                  <a:pt x="3301459" y="916504"/>
                  <a:pt x="3184033" y="864194"/>
                  <a:pt x="3048901" y="819150"/>
                </a:cubicBezTo>
                <a:cubicBezTo>
                  <a:pt x="2980215" y="796255"/>
                  <a:pt x="2908037" y="784895"/>
                  <a:pt x="2839351" y="762000"/>
                </a:cubicBezTo>
                <a:cubicBezTo>
                  <a:pt x="2774469" y="740373"/>
                  <a:pt x="2714358" y="705452"/>
                  <a:pt x="2648851" y="685800"/>
                </a:cubicBezTo>
                <a:cubicBezTo>
                  <a:pt x="2586825" y="667192"/>
                  <a:pt x="2521566" y="661748"/>
                  <a:pt x="2458351" y="647700"/>
                </a:cubicBezTo>
                <a:cubicBezTo>
                  <a:pt x="2407234" y="636341"/>
                  <a:pt x="2356751" y="622300"/>
                  <a:pt x="2305951" y="609600"/>
                </a:cubicBezTo>
                <a:cubicBezTo>
                  <a:pt x="2198001" y="615950"/>
                  <a:pt x="2088665" y="610277"/>
                  <a:pt x="1982101" y="628650"/>
                </a:cubicBezTo>
                <a:cubicBezTo>
                  <a:pt x="1905634" y="641834"/>
                  <a:pt x="1749498" y="706451"/>
                  <a:pt x="1658251" y="742950"/>
                </a:cubicBezTo>
                <a:cubicBezTo>
                  <a:pt x="1562097" y="823079"/>
                  <a:pt x="1494811" y="873306"/>
                  <a:pt x="1410601" y="971550"/>
                </a:cubicBezTo>
                <a:cubicBezTo>
                  <a:pt x="1331067" y="1064340"/>
                  <a:pt x="1289115" y="1146268"/>
                  <a:pt x="1239151" y="1257300"/>
                </a:cubicBezTo>
                <a:cubicBezTo>
                  <a:pt x="1013420" y="1758924"/>
                  <a:pt x="1238510" y="1307983"/>
                  <a:pt x="1086751" y="1581150"/>
                </a:cubicBezTo>
                <a:cubicBezTo>
                  <a:pt x="1076916" y="1598854"/>
                  <a:pt x="1033361" y="1697393"/>
                  <a:pt x="1010551" y="1714500"/>
                </a:cubicBezTo>
                <a:cubicBezTo>
                  <a:pt x="915441" y="1785832"/>
                  <a:pt x="765010" y="1799170"/>
                  <a:pt x="667651" y="1847850"/>
                </a:cubicBezTo>
                <a:cubicBezTo>
                  <a:pt x="629551" y="1866900"/>
                  <a:pt x="593109" y="1889709"/>
                  <a:pt x="553351" y="1905000"/>
                </a:cubicBezTo>
                <a:cubicBezTo>
                  <a:pt x="510204" y="1921595"/>
                  <a:pt x="464185" y="1929505"/>
                  <a:pt x="420001" y="1943100"/>
                </a:cubicBezTo>
                <a:cubicBezTo>
                  <a:pt x="381616" y="1954911"/>
                  <a:pt x="343801" y="1968500"/>
                  <a:pt x="305701" y="1981200"/>
                </a:cubicBezTo>
                <a:cubicBezTo>
                  <a:pt x="286651" y="2000250"/>
                  <a:pt x="263495" y="2015934"/>
                  <a:pt x="248551" y="2038350"/>
                </a:cubicBezTo>
                <a:cubicBezTo>
                  <a:pt x="190750" y="2125052"/>
                  <a:pt x="173746" y="2202824"/>
                  <a:pt x="153301" y="2305050"/>
                </a:cubicBezTo>
                <a:cubicBezTo>
                  <a:pt x="138151" y="2380801"/>
                  <a:pt x="127901" y="2457450"/>
                  <a:pt x="115201" y="2533650"/>
                </a:cubicBezTo>
                <a:cubicBezTo>
                  <a:pt x="108851" y="2660650"/>
                  <a:pt x="108020" y="2788046"/>
                  <a:pt x="96151" y="2914650"/>
                </a:cubicBezTo>
                <a:cubicBezTo>
                  <a:pt x="88940" y="2991564"/>
                  <a:pt x="68043" y="3066648"/>
                  <a:pt x="58051" y="3143250"/>
                </a:cubicBezTo>
                <a:cubicBezTo>
                  <a:pt x="48979" y="3212799"/>
                  <a:pt x="43998" y="3282840"/>
                  <a:pt x="39001" y="3352800"/>
                </a:cubicBezTo>
                <a:cubicBezTo>
                  <a:pt x="24947" y="3549558"/>
                  <a:pt x="901" y="3943350"/>
                  <a:pt x="901" y="3943350"/>
                </a:cubicBezTo>
                <a:cubicBezTo>
                  <a:pt x="9667" y="4232615"/>
                  <a:pt x="-27931" y="4466455"/>
                  <a:pt x="58051" y="4724400"/>
                </a:cubicBezTo>
                <a:cubicBezTo>
                  <a:pt x="73344" y="4770278"/>
                  <a:pt x="96151" y="4813300"/>
                  <a:pt x="115201" y="4857750"/>
                </a:cubicBezTo>
                <a:cubicBezTo>
                  <a:pt x="121551" y="4889500"/>
                  <a:pt x="122882" y="4922683"/>
                  <a:pt x="134251" y="4953000"/>
                </a:cubicBezTo>
                <a:cubicBezTo>
                  <a:pt x="142290" y="4974437"/>
                  <a:pt x="156162" y="4993961"/>
                  <a:pt x="172351" y="5010150"/>
                </a:cubicBezTo>
                <a:cubicBezTo>
                  <a:pt x="201102" y="5038901"/>
                  <a:pt x="232058" y="5066604"/>
                  <a:pt x="267601" y="5086350"/>
                </a:cubicBezTo>
                <a:cubicBezTo>
                  <a:pt x="290488" y="5099065"/>
                  <a:pt x="317924" y="5101419"/>
                  <a:pt x="343801" y="5105400"/>
                </a:cubicBezTo>
                <a:cubicBezTo>
                  <a:pt x="400634" y="5114144"/>
                  <a:pt x="458101" y="5118100"/>
                  <a:pt x="515251" y="5124450"/>
                </a:cubicBezTo>
                <a:cubicBezTo>
                  <a:pt x="775601" y="5111750"/>
                  <a:pt x="1036680" y="5109600"/>
                  <a:pt x="1296301" y="5086350"/>
                </a:cubicBezTo>
                <a:cubicBezTo>
                  <a:pt x="1462678" y="5071451"/>
                  <a:pt x="1625388" y="5026771"/>
                  <a:pt x="1791601" y="5010150"/>
                </a:cubicBezTo>
                <a:lnTo>
                  <a:pt x="2172601" y="4972050"/>
                </a:lnTo>
                <a:cubicBezTo>
                  <a:pt x="3157281" y="5061566"/>
                  <a:pt x="2466994" y="4969240"/>
                  <a:pt x="3125101" y="5105400"/>
                </a:cubicBezTo>
                <a:cubicBezTo>
                  <a:pt x="3401693" y="5162626"/>
                  <a:pt x="3353738" y="5122176"/>
                  <a:pt x="3658501" y="5219700"/>
                </a:cubicBezTo>
                <a:cubicBezTo>
                  <a:pt x="3744480" y="5247213"/>
                  <a:pt x="3898768" y="5333095"/>
                  <a:pt x="3982351" y="5372100"/>
                </a:cubicBezTo>
                <a:cubicBezTo>
                  <a:pt x="4083000" y="5419069"/>
                  <a:pt x="4106977" y="5420170"/>
                  <a:pt x="4191901" y="5467350"/>
                </a:cubicBezTo>
                <a:cubicBezTo>
                  <a:pt x="4352438" y="5556537"/>
                  <a:pt x="4222400" y="5508312"/>
                  <a:pt x="4439551" y="5562600"/>
                </a:cubicBezTo>
                <a:lnTo>
                  <a:pt x="4515751" y="5581650"/>
                </a:lnTo>
                <a:cubicBezTo>
                  <a:pt x="4623701" y="5568950"/>
                  <a:pt x="4739364" y="5585585"/>
                  <a:pt x="4839601" y="5543550"/>
                </a:cubicBezTo>
                <a:cubicBezTo>
                  <a:pt x="4943863" y="5499827"/>
                  <a:pt x="5027823" y="5415385"/>
                  <a:pt x="5106301" y="5334000"/>
                </a:cubicBezTo>
                <a:cubicBezTo>
                  <a:pt x="5389782" y="5040020"/>
                  <a:pt x="5438598" y="4828764"/>
                  <a:pt x="5620651" y="4438650"/>
                </a:cubicBezTo>
                <a:cubicBezTo>
                  <a:pt x="5664483" y="3956495"/>
                  <a:pt x="5701880" y="3683152"/>
                  <a:pt x="5696851" y="3200400"/>
                </a:cubicBezTo>
                <a:cubicBezTo>
                  <a:pt x="5692616" y="2793824"/>
                  <a:pt x="5684434" y="2386986"/>
                  <a:pt x="5658751" y="1981200"/>
                </a:cubicBezTo>
                <a:cubicBezTo>
                  <a:pt x="5652615" y="1884258"/>
                  <a:pt x="5626629" y="1789307"/>
                  <a:pt x="5601601" y="1695450"/>
                </a:cubicBezTo>
                <a:cubicBezTo>
                  <a:pt x="5550355" y="1503278"/>
                  <a:pt x="5487301" y="1314450"/>
                  <a:pt x="5430151" y="1123950"/>
                </a:cubicBezTo>
                <a:cubicBezTo>
                  <a:pt x="5370326" y="924532"/>
                  <a:pt x="5314102" y="720401"/>
                  <a:pt x="5220601" y="533400"/>
                </a:cubicBezTo>
                <a:cubicBezTo>
                  <a:pt x="5195201" y="482600"/>
                  <a:pt x="5178092" y="426724"/>
                  <a:pt x="5144401" y="381000"/>
                </a:cubicBezTo>
                <a:cubicBezTo>
                  <a:pt x="5088403" y="305003"/>
                  <a:pt x="5022531" y="236267"/>
                  <a:pt x="4953901" y="171450"/>
                </a:cubicBezTo>
                <a:cubicBezTo>
                  <a:pt x="4829092" y="53575"/>
                  <a:pt x="4843093" y="67548"/>
                  <a:pt x="4725301" y="38100"/>
                </a:cubicBezTo>
                <a:cubicBezTo>
                  <a:pt x="4706251" y="25400"/>
                  <a:pt x="4691046" y="0"/>
                  <a:pt x="4668151" y="0"/>
                </a:cubicBezTo>
                <a:cubicBezTo>
                  <a:pt x="4542963" y="0"/>
                  <a:pt x="4397887" y="41664"/>
                  <a:pt x="4306201" y="133350"/>
                </a:cubicBezTo>
                <a:lnTo>
                  <a:pt x="4153801" y="285750"/>
                </a:lnTo>
                <a:cubicBezTo>
                  <a:pt x="4128401" y="311150"/>
                  <a:pt x="4107489" y="342025"/>
                  <a:pt x="4077601" y="361950"/>
                </a:cubicBezTo>
                <a:cubicBezTo>
                  <a:pt x="4032371" y="392103"/>
                  <a:pt x="3985602" y="421756"/>
                  <a:pt x="3944251" y="457200"/>
                </a:cubicBezTo>
                <a:cubicBezTo>
                  <a:pt x="3923796" y="474733"/>
                  <a:pt x="3909024" y="498691"/>
                  <a:pt x="3887101" y="514350"/>
                </a:cubicBezTo>
                <a:cubicBezTo>
                  <a:pt x="3818902" y="563064"/>
                  <a:pt x="3809485" y="546572"/>
                  <a:pt x="3734701" y="571500"/>
                </a:cubicBezTo>
                <a:cubicBezTo>
                  <a:pt x="3702260" y="582314"/>
                  <a:pt x="3673228" y="604267"/>
                  <a:pt x="3639451" y="609600"/>
                </a:cubicBezTo>
                <a:cubicBezTo>
                  <a:pt x="3551415" y="623500"/>
                  <a:pt x="3461651" y="622300"/>
                  <a:pt x="3372751" y="628650"/>
                </a:cubicBezTo>
                <a:cubicBezTo>
                  <a:pt x="3366708" y="652824"/>
                  <a:pt x="3333039" y="782365"/>
                  <a:pt x="3334651" y="800100"/>
                </a:cubicBezTo>
                <a:cubicBezTo>
                  <a:pt x="3338287" y="840096"/>
                  <a:pt x="3364039" y="875195"/>
                  <a:pt x="3372751" y="914400"/>
                </a:cubicBezTo>
                <a:cubicBezTo>
                  <a:pt x="3376884" y="932996"/>
                  <a:pt x="3372751" y="952500"/>
                  <a:pt x="3372751" y="971550"/>
                </a:cubicBezTo>
              </a:path>
            </a:pathLst>
          </a:custGeom>
          <a:solidFill>
            <a:schemeClr val="tx1">
              <a:alpha val="49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2400" dirty="0">
                <a:solidFill>
                  <a:schemeClr val="bg1"/>
                </a:solidFill>
                <a:latin typeface="Times New Roman" panose="02020603050405020304" pitchFamily="18" charset="0"/>
                <a:cs typeface="Times New Roman" panose="02020603050405020304" pitchFamily="18" charset="0"/>
              </a:rPr>
              <a:t>     </a:t>
            </a:r>
          </a:p>
          <a:p>
            <a:pPr algn="ctr"/>
            <a:r>
              <a:rPr lang="en-US" sz="2400" dirty="0">
                <a:solidFill>
                  <a:schemeClr val="bg1"/>
                </a:solidFill>
                <a:latin typeface="Times New Roman" panose="02020603050405020304" pitchFamily="18" charset="0"/>
                <a:cs typeface="Times New Roman" panose="02020603050405020304" pitchFamily="18" charset="0"/>
              </a:rPr>
              <a:t>         </a:t>
            </a:r>
            <a:r>
              <a:rPr lang="en-US" sz="2400" b="1" dirty="0">
                <a:solidFill>
                  <a:schemeClr val="bg1"/>
                </a:solidFill>
                <a:latin typeface="Times New Roman" panose="02020603050405020304" pitchFamily="18" charset="0"/>
                <a:cs typeface="Times New Roman" panose="02020603050405020304" pitchFamily="18" charset="0"/>
              </a:rPr>
              <a:t>“ Like a Hollywood director making a fleeting, incognito appearance in one of his own films, </a:t>
            </a:r>
            <a:r>
              <a:rPr lang="en-US" sz="2400" b="1" dirty="0" err="1">
                <a:solidFill>
                  <a:schemeClr val="bg1"/>
                </a:solidFill>
                <a:latin typeface="Times New Roman" panose="02020603050405020304" pitchFamily="18" charset="0"/>
                <a:cs typeface="Times New Roman" panose="02020603050405020304" pitchFamily="18" charset="0"/>
              </a:rPr>
              <a:t>Saloth</a:t>
            </a:r>
            <a:r>
              <a:rPr lang="en-US" sz="2400" b="1" dirty="0">
                <a:solidFill>
                  <a:schemeClr val="bg1"/>
                </a:solidFill>
                <a:latin typeface="Times New Roman" panose="02020603050405020304" pitchFamily="18" charset="0"/>
                <a:cs typeface="Times New Roman" panose="02020603050405020304" pitchFamily="18" charset="0"/>
              </a:rPr>
              <a:t> Sar, the one-time schoolteacher, delighted in appearing to be what he was not – a nameless face in the crowd, whom everyone glimpsed but nobody remembered.” (Short, 2005)</a:t>
            </a:r>
          </a:p>
        </p:txBody>
      </p:sp>
    </p:spTree>
    <p:extLst>
      <p:ext uri="{BB962C8B-B14F-4D97-AF65-F5344CB8AC3E}">
        <p14:creationId xmlns:p14="http://schemas.microsoft.com/office/powerpoint/2010/main" val="1433378936"/>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17349BCF-EE26-E86E-3D6B-B56C88181BAD}"/>
              </a:ext>
            </a:extLst>
          </p:cNvPr>
          <p:cNvSpPr txBox="1"/>
          <p:nvPr/>
        </p:nvSpPr>
        <p:spPr>
          <a:xfrm>
            <a:off x="-1154625" y="0"/>
            <a:ext cx="6743699" cy="1107996"/>
          </a:xfrm>
          <a:prstGeom prst="rect">
            <a:avLst/>
          </a:prstGeom>
          <a:noFill/>
        </p:spPr>
        <p:txBody>
          <a:bodyPr wrap="square" rtlCol="0">
            <a:spAutoFit/>
          </a:bodyPr>
          <a:lstStyle/>
          <a:p>
            <a:pPr algn="ctr"/>
            <a:r>
              <a:rPr lang="en-US" sz="6600" b="1" dirty="0">
                <a:solidFill>
                  <a:schemeClr val="tx1">
                    <a:alpha val="74000"/>
                  </a:schemeClr>
                </a:solidFill>
                <a:latin typeface="Amasis MT Pro Black" panose="02040A04050005020304" pitchFamily="18" charset="0"/>
              </a:rPr>
              <a:t>POL POT</a:t>
            </a:r>
          </a:p>
        </p:txBody>
      </p:sp>
      <p:sp>
        <p:nvSpPr>
          <p:cNvPr id="17" name="Parallelogram 16">
            <a:extLst>
              <a:ext uri="{FF2B5EF4-FFF2-40B4-BE49-F238E27FC236}">
                <a16:creationId xmlns:a16="http://schemas.microsoft.com/office/drawing/2014/main" id="{65308DF6-E547-8BBA-B88F-174C2E8247BF}"/>
              </a:ext>
            </a:extLst>
          </p:cNvPr>
          <p:cNvSpPr/>
          <p:nvPr/>
        </p:nvSpPr>
        <p:spPr>
          <a:xfrm>
            <a:off x="-4232771" y="7066688"/>
            <a:ext cx="4542972" cy="913466"/>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masis MT Pro Black" panose="02040A04050005020304" pitchFamily="18" charset="0"/>
                <a:cs typeface="Times New Roman" panose="02020603050405020304" pitchFamily="18" charset="0"/>
              </a:rPr>
              <a:t>CLANDESTINE</a:t>
            </a:r>
          </a:p>
        </p:txBody>
      </p:sp>
      <p:sp>
        <p:nvSpPr>
          <p:cNvPr id="19" name="Parallelogram 18">
            <a:extLst>
              <a:ext uri="{FF2B5EF4-FFF2-40B4-BE49-F238E27FC236}">
                <a16:creationId xmlns:a16="http://schemas.microsoft.com/office/drawing/2014/main" id="{8851922C-3224-3619-8B27-343182293EF9}"/>
              </a:ext>
            </a:extLst>
          </p:cNvPr>
          <p:cNvSpPr/>
          <p:nvPr/>
        </p:nvSpPr>
        <p:spPr>
          <a:xfrm>
            <a:off x="301526" y="1296657"/>
            <a:ext cx="4387008" cy="3711750"/>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masis MT Pro Black" panose="02040A04050005020304" pitchFamily="18" charset="0"/>
              </a:rPr>
              <a:t>EGALITARIAN</a:t>
            </a:r>
          </a:p>
        </p:txBody>
      </p:sp>
      <p:sp>
        <p:nvSpPr>
          <p:cNvPr id="21" name="Parallelogram 20">
            <a:extLst>
              <a:ext uri="{FF2B5EF4-FFF2-40B4-BE49-F238E27FC236}">
                <a16:creationId xmlns:a16="http://schemas.microsoft.com/office/drawing/2014/main" id="{D243508E-3960-3D61-A96C-CEEAAABD1F72}"/>
              </a:ext>
            </a:extLst>
          </p:cNvPr>
          <p:cNvSpPr/>
          <p:nvPr/>
        </p:nvSpPr>
        <p:spPr>
          <a:xfrm>
            <a:off x="78295" y="7025130"/>
            <a:ext cx="3682181" cy="768644"/>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b="1" dirty="0">
                <a:latin typeface="Amasis MT Pro Black" panose="02040A04050005020304" pitchFamily="18" charset="0"/>
              </a:rPr>
              <a:t>DICTATORIAL</a:t>
            </a:r>
          </a:p>
        </p:txBody>
      </p:sp>
      <p:sp>
        <p:nvSpPr>
          <p:cNvPr id="22" name="Freeform: Shape 21">
            <a:extLst>
              <a:ext uri="{FF2B5EF4-FFF2-40B4-BE49-F238E27FC236}">
                <a16:creationId xmlns:a16="http://schemas.microsoft.com/office/drawing/2014/main" id="{39A4F928-E109-FB7E-66CF-7169B0CC0EF0}"/>
              </a:ext>
            </a:extLst>
          </p:cNvPr>
          <p:cNvSpPr/>
          <p:nvPr/>
        </p:nvSpPr>
        <p:spPr>
          <a:xfrm>
            <a:off x="-5651622" y="2131351"/>
            <a:ext cx="5009195" cy="2376660"/>
          </a:xfrm>
          <a:custGeom>
            <a:avLst/>
            <a:gdLst>
              <a:gd name="connsiteX0" fmla="*/ 3429901 w 5697305"/>
              <a:gd name="connsiteY0" fmla="*/ 971550 h 5581650"/>
              <a:gd name="connsiteX1" fmla="*/ 3048901 w 5697305"/>
              <a:gd name="connsiteY1" fmla="*/ 819150 h 5581650"/>
              <a:gd name="connsiteX2" fmla="*/ 2839351 w 5697305"/>
              <a:gd name="connsiteY2" fmla="*/ 762000 h 5581650"/>
              <a:gd name="connsiteX3" fmla="*/ 2648851 w 5697305"/>
              <a:gd name="connsiteY3" fmla="*/ 685800 h 5581650"/>
              <a:gd name="connsiteX4" fmla="*/ 2458351 w 5697305"/>
              <a:gd name="connsiteY4" fmla="*/ 647700 h 5581650"/>
              <a:gd name="connsiteX5" fmla="*/ 2305951 w 5697305"/>
              <a:gd name="connsiteY5" fmla="*/ 609600 h 5581650"/>
              <a:gd name="connsiteX6" fmla="*/ 1982101 w 5697305"/>
              <a:gd name="connsiteY6" fmla="*/ 628650 h 5581650"/>
              <a:gd name="connsiteX7" fmla="*/ 1658251 w 5697305"/>
              <a:gd name="connsiteY7" fmla="*/ 742950 h 5581650"/>
              <a:gd name="connsiteX8" fmla="*/ 1410601 w 5697305"/>
              <a:gd name="connsiteY8" fmla="*/ 971550 h 5581650"/>
              <a:gd name="connsiteX9" fmla="*/ 1239151 w 5697305"/>
              <a:gd name="connsiteY9" fmla="*/ 1257300 h 5581650"/>
              <a:gd name="connsiteX10" fmla="*/ 1086751 w 5697305"/>
              <a:gd name="connsiteY10" fmla="*/ 1581150 h 5581650"/>
              <a:gd name="connsiteX11" fmla="*/ 1010551 w 5697305"/>
              <a:gd name="connsiteY11" fmla="*/ 1714500 h 5581650"/>
              <a:gd name="connsiteX12" fmla="*/ 667651 w 5697305"/>
              <a:gd name="connsiteY12" fmla="*/ 1847850 h 5581650"/>
              <a:gd name="connsiteX13" fmla="*/ 553351 w 5697305"/>
              <a:gd name="connsiteY13" fmla="*/ 1905000 h 5581650"/>
              <a:gd name="connsiteX14" fmla="*/ 420001 w 5697305"/>
              <a:gd name="connsiteY14" fmla="*/ 1943100 h 5581650"/>
              <a:gd name="connsiteX15" fmla="*/ 305701 w 5697305"/>
              <a:gd name="connsiteY15" fmla="*/ 1981200 h 5581650"/>
              <a:gd name="connsiteX16" fmla="*/ 248551 w 5697305"/>
              <a:gd name="connsiteY16" fmla="*/ 2038350 h 5581650"/>
              <a:gd name="connsiteX17" fmla="*/ 153301 w 5697305"/>
              <a:gd name="connsiteY17" fmla="*/ 2305050 h 5581650"/>
              <a:gd name="connsiteX18" fmla="*/ 115201 w 5697305"/>
              <a:gd name="connsiteY18" fmla="*/ 2533650 h 5581650"/>
              <a:gd name="connsiteX19" fmla="*/ 96151 w 5697305"/>
              <a:gd name="connsiteY19" fmla="*/ 2914650 h 5581650"/>
              <a:gd name="connsiteX20" fmla="*/ 58051 w 5697305"/>
              <a:gd name="connsiteY20" fmla="*/ 3143250 h 5581650"/>
              <a:gd name="connsiteX21" fmla="*/ 39001 w 5697305"/>
              <a:gd name="connsiteY21" fmla="*/ 3352800 h 5581650"/>
              <a:gd name="connsiteX22" fmla="*/ 901 w 5697305"/>
              <a:gd name="connsiteY22" fmla="*/ 3943350 h 5581650"/>
              <a:gd name="connsiteX23" fmla="*/ 58051 w 5697305"/>
              <a:gd name="connsiteY23" fmla="*/ 4724400 h 5581650"/>
              <a:gd name="connsiteX24" fmla="*/ 115201 w 5697305"/>
              <a:gd name="connsiteY24" fmla="*/ 4857750 h 5581650"/>
              <a:gd name="connsiteX25" fmla="*/ 134251 w 5697305"/>
              <a:gd name="connsiteY25" fmla="*/ 4953000 h 5581650"/>
              <a:gd name="connsiteX26" fmla="*/ 172351 w 5697305"/>
              <a:gd name="connsiteY26" fmla="*/ 5010150 h 5581650"/>
              <a:gd name="connsiteX27" fmla="*/ 267601 w 5697305"/>
              <a:gd name="connsiteY27" fmla="*/ 5086350 h 5581650"/>
              <a:gd name="connsiteX28" fmla="*/ 343801 w 5697305"/>
              <a:gd name="connsiteY28" fmla="*/ 5105400 h 5581650"/>
              <a:gd name="connsiteX29" fmla="*/ 515251 w 5697305"/>
              <a:gd name="connsiteY29" fmla="*/ 5124450 h 5581650"/>
              <a:gd name="connsiteX30" fmla="*/ 1296301 w 5697305"/>
              <a:gd name="connsiteY30" fmla="*/ 5086350 h 5581650"/>
              <a:gd name="connsiteX31" fmla="*/ 1791601 w 5697305"/>
              <a:gd name="connsiteY31" fmla="*/ 5010150 h 5581650"/>
              <a:gd name="connsiteX32" fmla="*/ 2172601 w 5697305"/>
              <a:gd name="connsiteY32" fmla="*/ 4972050 h 5581650"/>
              <a:gd name="connsiteX33" fmla="*/ 3125101 w 5697305"/>
              <a:gd name="connsiteY33" fmla="*/ 5105400 h 5581650"/>
              <a:gd name="connsiteX34" fmla="*/ 3658501 w 5697305"/>
              <a:gd name="connsiteY34" fmla="*/ 5219700 h 5581650"/>
              <a:gd name="connsiteX35" fmla="*/ 3982351 w 5697305"/>
              <a:gd name="connsiteY35" fmla="*/ 5372100 h 5581650"/>
              <a:gd name="connsiteX36" fmla="*/ 4191901 w 5697305"/>
              <a:gd name="connsiteY36" fmla="*/ 5467350 h 5581650"/>
              <a:gd name="connsiteX37" fmla="*/ 4439551 w 5697305"/>
              <a:gd name="connsiteY37" fmla="*/ 5562600 h 5581650"/>
              <a:gd name="connsiteX38" fmla="*/ 4515751 w 5697305"/>
              <a:gd name="connsiteY38" fmla="*/ 5581650 h 5581650"/>
              <a:gd name="connsiteX39" fmla="*/ 4839601 w 5697305"/>
              <a:gd name="connsiteY39" fmla="*/ 5543550 h 5581650"/>
              <a:gd name="connsiteX40" fmla="*/ 5106301 w 5697305"/>
              <a:gd name="connsiteY40" fmla="*/ 5334000 h 5581650"/>
              <a:gd name="connsiteX41" fmla="*/ 5620651 w 5697305"/>
              <a:gd name="connsiteY41" fmla="*/ 4438650 h 5581650"/>
              <a:gd name="connsiteX42" fmla="*/ 5696851 w 5697305"/>
              <a:gd name="connsiteY42" fmla="*/ 3200400 h 5581650"/>
              <a:gd name="connsiteX43" fmla="*/ 5658751 w 5697305"/>
              <a:gd name="connsiteY43" fmla="*/ 1981200 h 5581650"/>
              <a:gd name="connsiteX44" fmla="*/ 5601601 w 5697305"/>
              <a:gd name="connsiteY44" fmla="*/ 1695450 h 5581650"/>
              <a:gd name="connsiteX45" fmla="*/ 5430151 w 5697305"/>
              <a:gd name="connsiteY45" fmla="*/ 1123950 h 5581650"/>
              <a:gd name="connsiteX46" fmla="*/ 5220601 w 5697305"/>
              <a:gd name="connsiteY46" fmla="*/ 533400 h 5581650"/>
              <a:gd name="connsiteX47" fmla="*/ 5144401 w 5697305"/>
              <a:gd name="connsiteY47" fmla="*/ 381000 h 5581650"/>
              <a:gd name="connsiteX48" fmla="*/ 4953901 w 5697305"/>
              <a:gd name="connsiteY48" fmla="*/ 171450 h 5581650"/>
              <a:gd name="connsiteX49" fmla="*/ 4725301 w 5697305"/>
              <a:gd name="connsiteY49" fmla="*/ 38100 h 5581650"/>
              <a:gd name="connsiteX50" fmla="*/ 4668151 w 5697305"/>
              <a:gd name="connsiteY50" fmla="*/ 0 h 5581650"/>
              <a:gd name="connsiteX51" fmla="*/ 4306201 w 5697305"/>
              <a:gd name="connsiteY51" fmla="*/ 133350 h 5581650"/>
              <a:gd name="connsiteX52" fmla="*/ 4153801 w 5697305"/>
              <a:gd name="connsiteY52" fmla="*/ 285750 h 5581650"/>
              <a:gd name="connsiteX53" fmla="*/ 4077601 w 5697305"/>
              <a:gd name="connsiteY53" fmla="*/ 361950 h 5581650"/>
              <a:gd name="connsiteX54" fmla="*/ 3944251 w 5697305"/>
              <a:gd name="connsiteY54" fmla="*/ 457200 h 5581650"/>
              <a:gd name="connsiteX55" fmla="*/ 3887101 w 5697305"/>
              <a:gd name="connsiteY55" fmla="*/ 514350 h 5581650"/>
              <a:gd name="connsiteX56" fmla="*/ 3734701 w 5697305"/>
              <a:gd name="connsiteY56" fmla="*/ 571500 h 5581650"/>
              <a:gd name="connsiteX57" fmla="*/ 3639451 w 5697305"/>
              <a:gd name="connsiteY57" fmla="*/ 609600 h 5581650"/>
              <a:gd name="connsiteX58" fmla="*/ 3372751 w 5697305"/>
              <a:gd name="connsiteY58" fmla="*/ 628650 h 5581650"/>
              <a:gd name="connsiteX59" fmla="*/ 3334651 w 5697305"/>
              <a:gd name="connsiteY59" fmla="*/ 800100 h 5581650"/>
              <a:gd name="connsiteX60" fmla="*/ 3372751 w 5697305"/>
              <a:gd name="connsiteY60" fmla="*/ 914400 h 5581650"/>
              <a:gd name="connsiteX61" fmla="*/ 3372751 w 5697305"/>
              <a:gd name="connsiteY61" fmla="*/ 971550 h 558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5697305" h="5581650">
                <a:moveTo>
                  <a:pt x="3429901" y="971550"/>
                </a:moveTo>
                <a:cubicBezTo>
                  <a:pt x="3301459" y="916504"/>
                  <a:pt x="3184033" y="864194"/>
                  <a:pt x="3048901" y="819150"/>
                </a:cubicBezTo>
                <a:cubicBezTo>
                  <a:pt x="2980215" y="796255"/>
                  <a:pt x="2908037" y="784895"/>
                  <a:pt x="2839351" y="762000"/>
                </a:cubicBezTo>
                <a:cubicBezTo>
                  <a:pt x="2774469" y="740373"/>
                  <a:pt x="2714358" y="705452"/>
                  <a:pt x="2648851" y="685800"/>
                </a:cubicBezTo>
                <a:cubicBezTo>
                  <a:pt x="2586825" y="667192"/>
                  <a:pt x="2521566" y="661748"/>
                  <a:pt x="2458351" y="647700"/>
                </a:cubicBezTo>
                <a:cubicBezTo>
                  <a:pt x="2407234" y="636341"/>
                  <a:pt x="2356751" y="622300"/>
                  <a:pt x="2305951" y="609600"/>
                </a:cubicBezTo>
                <a:cubicBezTo>
                  <a:pt x="2198001" y="615950"/>
                  <a:pt x="2088665" y="610277"/>
                  <a:pt x="1982101" y="628650"/>
                </a:cubicBezTo>
                <a:cubicBezTo>
                  <a:pt x="1905634" y="641834"/>
                  <a:pt x="1749498" y="706451"/>
                  <a:pt x="1658251" y="742950"/>
                </a:cubicBezTo>
                <a:cubicBezTo>
                  <a:pt x="1562097" y="823079"/>
                  <a:pt x="1494811" y="873306"/>
                  <a:pt x="1410601" y="971550"/>
                </a:cubicBezTo>
                <a:cubicBezTo>
                  <a:pt x="1331067" y="1064340"/>
                  <a:pt x="1289115" y="1146268"/>
                  <a:pt x="1239151" y="1257300"/>
                </a:cubicBezTo>
                <a:cubicBezTo>
                  <a:pt x="1013420" y="1758924"/>
                  <a:pt x="1238510" y="1307983"/>
                  <a:pt x="1086751" y="1581150"/>
                </a:cubicBezTo>
                <a:cubicBezTo>
                  <a:pt x="1076916" y="1598854"/>
                  <a:pt x="1033361" y="1697393"/>
                  <a:pt x="1010551" y="1714500"/>
                </a:cubicBezTo>
                <a:cubicBezTo>
                  <a:pt x="915441" y="1785832"/>
                  <a:pt x="765010" y="1799170"/>
                  <a:pt x="667651" y="1847850"/>
                </a:cubicBezTo>
                <a:cubicBezTo>
                  <a:pt x="629551" y="1866900"/>
                  <a:pt x="593109" y="1889709"/>
                  <a:pt x="553351" y="1905000"/>
                </a:cubicBezTo>
                <a:cubicBezTo>
                  <a:pt x="510204" y="1921595"/>
                  <a:pt x="464185" y="1929505"/>
                  <a:pt x="420001" y="1943100"/>
                </a:cubicBezTo>
                <a:cubicBezTo>
                  <a:pt x="381616" y="1954911"/>
                  <a:pt x="343801" y="1968500"/>
                  <a:pt x="305701" y="1981200"/>
                </a:cubicBezTo>
                <a:cubicBezTo>
                  <a:pt x="286651" y="2000250"/>
                  <a:pt x="263495" y="2015934"/>
                  <a:pt x="248551" y="2038350"/>
                </a:cubicBezTo>
                <a:cubicBezTo>
                  <a:pt x="190750" y="2125052"/>
                  <a:pt x="173746" y="2202824"/>
                  <a:pt x="153301" y="2305050"/>
                </a:cubicBezTo>
                <a:cubicBezTo>
                  <a:pt x="138151" y="2380801"/>
                  <a:pt x="127901" y="2457450"/>
                  <a:pt x="115201" y="2533650"/>
                </a:cubicBezTo>
                <a:cubicBezTo>
                  <a:pt x="108851" y="2660650"/>
                  <a:pt x="108020" y="2788046"/>
                  <a:pt x="96151" y="2914650"/>
                </a:cubicBezTo>
                <a:cubicBezTo>
                  <a:pt x="88940" y="2991564"/>
                  <a:pt x="68043" y="3066648"/>
                  <a:pt x="58051" y="3143250"/>
                </a:cubicBezTo>
                <a:cubicBezTo>
                  <a:pt x="48979" y="3212799"/>
                  <a:pt x="43998" y="3282840"/>
                  <a:pt x="39001" y="3352800"/>
                </a:cubicBezTo>
                <a:cubicBezTo>
                  <a:pt x="24947" y="3549558"/>
                  <a:pt x="901" y="3943350"/>
                  <a:pt x="901" y="3943350"/>
                </a:cubicBezTo>
                <a:cubicBezTo>
                  <a:pt x="9667" y="4232615"/>
                  <a:pt x="-27931" y="4466455"/>
                  <a:pt x="58051" y="4724400"/>
                </a:cubicBezTo>
                <a:cubicBezTo>
                  <a:pt x="73344" y="4770278"/>
                  <a:pt x="96151" y="4813300"/>
                  <a:pt x="115201" y="4857750"/>
                </a:cubicBezTo>
                <a:cubicBezTo>
                  <a:pt x="121551" y="4889500"/>
                  <a:pt x="122882" y="4922683"/>
                  <a:pt x="134251" y="4953000"/>
                </a:cubicBezTo>
                <a:cubicBezTo>
                  <a:pt x="142290" y="4974437"/>
                  <a:pt x="156162" y="4993961"/>
                  <a:pt x="172351" y="5010150"/>
                </a:cubicBezTo>
                <a:cubicBezTo>
                  <a:pt x="201102" y="5038901"/>
                  <a:pt x="232058" y="5066604"/>
                  <a:pt x="267601" y="5086350"/>
                </a:cubicBezTo>
                <a:cubicBezTo>
                  <a:pt x="290488" y="5099065"/>
                  <a:pt x="317924" y="5101419"/>
                  <a:pt x="343801" y="5105400"/>
                </a:cubicBezTo>
                <a:cubicBezTo>
                  <a:pt x="400634" y="5114144"/>
                  <a:pt x="458101" y="5118100"/>
                  <a:pt x="515251" y="5124450"/>
                </a:cubicBezTo>
                <a:cubicBezTo>
                  <a:pt x="775601" y="5111750"/>
                  <a:pt x="1036680" y="5109600"/>
                  <a:pt x="1296301" y="5086350"/>
                </a:cubicBezTo>
                <a:cubicBezTo>
                  <a:pt x="1462678" y="5071451"/>
                  <a:pt x="1625388" y="5026771"/>
                  <a:pt x="1791601" y="5010150"/>
                </a:cubicBezTo>
                <a:lnTo>
                  <a:pt x="2172601" y="4972050"/>
                </a:lnTo>
                <a:cubicBezTo>
                  <a:pt x="3157281" y="5061566"/>
                  <a:pt x="2466994" y="4969240"/>
                  <a:pt x="3125101" y="5105400"/>
                </a:cubicBezTo>
                <a:cubicBezTo>
                  <a:pt x="3401693" y="5162626"/>
                  <a:pt x="3353738" y="5122176"/>
                  <a:pt x="3658501" y="5219700"/>
                </a:cubicBezTo>
                <a:cubicBezTo>
                  <a:pt x="3744480" y="5247213"/>
                  <a:pt x="3898768" y="5333095"/>
                  <a:pt x="3982351" y="5372100"/>
                </a:cubicBezTo>
                <a:cubicBezTo>
                  <a:pt x="4083000" y="5419069"/>
                  <a:pt x="4106977" y="5420170"/>
                  <a:pt x="4191901" y="5467350"/>
                </a:cubicBezTo>
                <a:cubicBezTo>
                  <a:pt x="4352438" y="5556537"/>
                  <a:pt x="4222400" y="5508312"/>
                  <a:pt x="4439551" y="5562600"/>
                </a:cubicBezTo>
                <a:lnTo>
                  <a:pt x="4515751" y="5581650"/>
                </a:lnTo>
                <a:cubicBezTo>
                  <a:pt x="4623701" y="5568950"/>
                  <a:pt x="4739364" y="5585585"/>
                  <a:pt x="4839601" y="5543550"/>
                </a:cubicBezTo>
                <a:cubicBezTo>
                  <a:pt x="4943863" y="5499827"/>
                  <a:pt x="5027823" y="5415385"/>
                  <a:pt x="5106301" y="5334000"/>
                </a:cubicBezTo>
                <a:cubicBezTo>
                  <a:pt x="5389782" y="5040020"/>
                  <a:pt x="5438598" y="4828764"/>
                  <a:pt x="5620651" y="4438650"/>
                </a:cubicBezTo>
                <a:cubicBezTo>
                  <a:pt x="5664483" y="3956495"/>
                  <a:pt x="5701880" y="3683152"/>
                  <a:pt x="5696851" y="3200400"/>
                </a:cubicBezTo>
                <a:cubicBezTo>
                  <a:pt x="5692616" y="2793824"/>
                  <a:pt x="5684434" y="2386986"/>
                  <a:pt x="5658751" y="1981200"/>
                </a:cubicBezTo>
                <a:cubicBezTo>
                  <a:pt x="5652615" y="1884258"/>
                  <a:pt x="5626629" y="1789307"/>
                  <a:pt x="5601601" y="1695450"/>
                </a:cubicBezTo>
                <a:cubicBezTo>
                  <a:pt x="5550355" y="1503278"/>
                  <a:pt x="5487301" y="1314450"/>
                  <a:pt x="5430151" y="1123950"/>
                </a:cubicBezTo>
                <a:cubicBezTo>
                  <a:pt x="5370326" y="924532"/>
                  <a:pt x="5314102" y="720401"/>
                  <a:pt x="5220601" y="533400"/>
                </a:cubicBezTo>
                <a:cubicBezTo>
                  <a:pt x="5195201" y="482600"/>
                  <a:pt x="5178092" y="426724"/>
                  <a:pt x="5144401" y="381000"/>
                </a:cubicBezTo>
                <a:cubicBezTo>
                  <a:pt x="5088403" y="305003"/>
                  <a:pt x="5022531" y="236267"/>
                  <a:pt x="4953901" y="171450"/>
                </a:cubicBezTo>
                <a:cubicBezTo>
                  <a:pt x="4829092" y="53575"/>
                  <a:pt x="4843093" y="67548"/>
                  <a:pt x="4725301" y="38100"/>
                </a:cubicBezTo>
                <a:cubicBezTo>
                  <a:pt x="4706251" y="25400"/>
                  <a:pt x="4691046" y="0"/>
                  <a:pt x="4668151" y="0"/>
                </a:cubicBezTo>
                <a:cubicBezTo>
                  <a:pt x="4542963" y="0"/>
                  <a:pt x="4397887" y="41664"/>
                  <a:pt x="4306201" y="133350"/>
                </a:cubicBezTo>
                <a:lnTo>
                  <a:pt x="4153801" y="285750"/>
                </a:lnTo>
                <a:cubicBezTo>
                  <a:pt x="4128401" y="311150"/>
                  <a:pt x="4107489" y="342025"/>
                  <a:pt x="4077601" y="361950"/>
                </a:cubicBezTo>
                <a:cubicBezTo>
                  <a:pt x="4032371" y="392103"/>
                  <a:pt x="3985602" y="421756"/>
                  <a:pt x="3944251" y="457200"/>
                </a:cubicBezTo>
                <a:cubicBezTo>
                  <a:pt x="3923796" y="474733"/>
                  <a:pt x="3909024" y="498691"/>
                  <a:pt x="3887101" y="514350"/>
                </a:cubicBezTo>
                <a:cubicBezTo>
                  <a:pt x="3818902" y="563064"/>
                  <a:pt x="3809485" y="546572"/>
                  <a:pt x="3734701" y="571500"/>
                </a:cubicBezTo>
                <a:cubicBezTo>
                  <a:pt x="3702260" y="582314"/>
                  <a:pt x="3673228" y="604267"/>
                  <a:pt x="3639451" y="609600"/>
                </a:cubicBezTo>
                <a:cubicBezTo>
                  <a:pt x="3551415" y="623500"/>
                  <a:pt x="3461651" y="622300"/>
                  <a:pt x="3372751" y="628650"/>
                </a:cubicBezTo>
                <a:cubicBezTo>
                  <a:pt x="3366708" y="652824"/>
                  <a:pt x="3333039" y="782365"/>
                  <a:pt x="3334651" y="800100"/>
                </a:cubicBezTo>
                <a:cubicBezTo>
                  <a:pt x="3338287" y="840096"/>
                  <a:pt x="3364039" y="875195"/>
                  <a:pt x="3372751" y="914400"/>
                </a:cubicBezTo>
                <a:cubicBezTo>
                  <a:pt x="3376884" y="932996"/>
                  <a:pt x="3372751" y="952500"/>
                  <a:pt x="3372751" y="971550"/>
                </a:cubicBezTo>
              </a:path>
            </a:pathLst>
          </a:custGeom>
          <a:solidFill>
            <a:schemeClr val="tx1">
              <a:alpha val="49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                 </a:t>
            </a:r>
          </a:p>
          <a:p>
            <a:pPr algn="ctr"/>
            <a:endParaRPr lang="en-US" sz="2400" b="1" dirty="0">
              <a:solidFill>
                <a:schemeClr val="bg1"/>
              </a:solidFill>
              <a:latin typeface="Times New Roman" panose="02020603050405020304" pitchFamily="18" charset="0"/>
              <a:cs typeface="Times New Roman" panose="02020603050405020304" pitchFamily="18" charset="0"/>
            </a:endParaRPr>
          </a:p>
          <a:p>
            <a:pPr algn="ctr"/>
            <a:r>
              <a:rPr lang="en-US" sz="2400" b="1" dirty="0">
                <a:solidFill>
                  <a:schemeClr val="bg1"/>
                </a:solidFill>
                <a:latin typeface="Times New Roman" panose="02020603050405020304" pitchFamily="18" charset="0"/>
                <a:cs typeface="Times New Roman" panose="02020603050405020304" pitchFamily="18" charset="0"/>
              </a:rPr>
              <a:t>Pot was a leading member of the </a:t>
            </a:r>
          </a:p>
          <a:p>
            <a:pPr algn="ctr"/>
            <a:r>
              <a:rPr lang="en-US" sz="2400" b="1" dirty="0">
                <a:solidFill>
                  <a:schemeClr val="bg1"/>
                </a:solidFill>
                <a:latin typeface="Times New Roman" panose="02020603050405020304" pitchFamily="18" charset="0"/>
                <a:cs typeface="Times New Roman" panose="02020603050405020304" pitchFamily="18" charset="0"/>
              </a:rPr>
              <a:t>Khmer Rouge nationalist movement. However, many people outside the movement did not know his role. Short describes him as being a “second echelon figure in the opaque Khmer Rouge hierarchy.”</a:t>
            </a:r>
          </a:p>
        </p:txBody>
      </p:sp>
      <p:sp>
        <p:nvSpPr>
          <p:cNvPr id="23" name="Freeform: Shape 22">
            <a:extLst>
              <a:ext uri="{FF2B5EF4-FFF2-40B4-BE49-F238E27FC236}">
                <a16:creationId xmlns:a16="http://schemas.microsoft.com/office/drawing/2014/main" id="{1FA8C7D7-17AE-884C-9321-F0A69A9B0C10}"/>
              </a:ext>
            </a:extLst>
          </p:cNvPr>
          <p:cNvSpPr/>
          <p:nvPr/>
        </p:nvSpPr>
        <p:spPr>
          <a:xfrm>
            <a:off x="3958909" y="8150073"/>
            <a:ext cx="5758993" cy="2814051"/>
          </a:xfrm>
          <a:custGeom>
            <a:avLst/>
            <a:gdLst>
              <a:gd name="connsiteX0" fmla="*/ 3429901 w 5697305"/>
              <a:gd name="connsiteY0" fmla="*/ 971550 h 5581650"/>
              <a:gd name="connsiteX1" fmla="*/ 3048901 w 5697305"/>
              <a:gd name="connsiteY1" fmla="*/ 819150 h 5581650"/>
              <a:gd name="connsiteX2" fmla="*/ 2839351 w 5697305"/>
              <a:gd name="connsiteY2" fmla="*/ 762000 h 5581650"/>
              <a:gd name="connsiteX3" fmla="*/ 2648851 w 5697305"/>
              <a:gd name="connsiteY3" fmla="*/ 685800 h 5581650"/>
              <a:gd name="connsiteX4" fmla="*/ 2458351 w 5697305"/>
              <a:gd name="connsiteY4" fmla="*/ 647700 h 5581650"/>
              <a:gd name="connsiteX5" fmla="*/ 2305951 w 5697305"/>
              <a:gd name="connsiteY5" fmla="*/ 609600 h 5581650"/>
              <a:gd name="connsiteX6" fmla="*/ 1982101 w 5697305"/>
              <a:gd name="connsiteY6" fmla="*/ 628650 h 5581650"/>
              <a:gd name="connsiteX7" fmla="*/ 1658251 w 5697305"/>
              <a:gd name="connsiteY7" fmla="*/ 742950 h 5581650"/>
              <a:gd name="connsiteX8" fmla="*/ 1410601 w 5697305"/>
              <a:gd name="connsiteY8" fmla="*/ 971550 h 5581650"/>
              <a:gd name="connsiteX9" fmla="*/ 1239151 w 5697305"/>
              <a:gd name="connsiteY9" fmla="*/ 1257300 h 5581650"/>
              <a:gd name="connsiteX10" fmla="*/ 1086751 w 5697305"/>
              <a:gd name="connsiteY10" fmla="*/ 1581150 h 5581650"/>
              <a:gd name="connsiteX11" fmla="*/ 1010551 w 5697305"/>
              <a:gd name="connsiteY11" fmla="*/ 1714500 h 5581650"/>
              <a:gd name="connsiteX12" fmla="*/ 667651 w 5697305"/>
              <a:gd name="connsiteY12" fmla="*/ 1847850 h 5581650"/>
              <a:gd name="connsiteX13" fmla="*/ 553351 w 5697305"/>
              <a:gd name="connsiteY13" fmla="*/ 1905000 h 5581650"/>
              <a:gd name="connsiteX14" fmla="*/ 420001 w 5697305"/>
              <a:gd name="connsiteY14" fmla="*/ 1943100 h 5581650"/>
              <a:gd name="connsiteX15" fmla="*/ 305701 w 5697305"/>
              <a:gd name="connsiteY15" fmla="*/ 1981200 h 5581650"/>
              <a:gd name="connsiteX16" fmla="*/ 248551 w 5697305"/>
              <a:gd name="connsiteY16" fmla="*/ 2038350 h 5581650"/>
              <a:gd name="connsiteX17" fmla="*/ 153301 w 5697305"/>
              <a:gd name="connsiteY17" fmla="*/ 2305050 h 5581650"/>
              <a:gd name="connsiteX18" fmla="*/ 115201 w 5697305"/>
              <a:gd name="connsiteY18" fmla="*/ 2533650 h 5581650"/>
              <a:gd name="connsiteX19" fmla="*/ 96151 w 5697305"/>
              <a:gd name="connsiteY19" fmla="*/ 2914650 h 5581650"/>
              <a:gd name="connsiteX20" fmla="*/ 58051 w 5697305"/>
              <a:gd name="connsiteY20" fmla="*/ 3143250 h 5581650"/>
              <a:gd name="connsiteX21" fmla="*/ 39001 w 5697305"/>
              <a:gd name="connsiteY21" fmla="*/ 3352800 h 5581650"/>
              <a:gd name="connsiteX22" fmla="*/ 901 w 5697305"/>
              <a:gd name="connsiteY22" fmla="*/ 3943350 h 5581650"/>
              <a:gd name="connsiteX23" fmla="*/ 58051 w 5697305"/>
              <a:gd name="connsiteY23" fmla="*/ 4724400 h 5581650"/>
              <a:gd name="connsiteX24" fmla="*/ 115201 w 5697305"/>
              <a:gd name="connsiteY24" fmla="*/ 4857750 h 5581650"/>
              <a:gd name="connsiteX25" fmla="*/ 134251 w 5697305"/>
              <a:gd name="connsiteY25" fmla="*/ 4953000 h 5581650"/>
              <a:gd name="connsiteX26" fmla="*/ 172351 w 5697305"/>
              <a:gd name="connsiteY26" fmla="*/ 5010150 h 5581650"/>
              <a:gd name="connsiteX27" fmla="*/ 267601 w 5697305"/>
              <a:gd name="connsiteY27" fmla="*/ 5086350 h 5581650"/>
              <a:gd name="connsiteX28" fmla="*/ 343801 w 5697305"/>
              <a:gd name="connsiteY28" fmla="*/ 5105400 h 5581650"/>
              <a:gd name="connsiteX29" fmla="*/ 515251 w 5697305"/>
              <a:gd name="connsiteY29" fmla="*/ 5124450 h 5581650"/>
              <a:gd name="connsiteX30" fmla="*/ 1296301 w 5697305"/>
              <a:gd name="connsiteY30" fmla="*/ 5086350 h 5581650"/>
              <a:gd name="connsiteX31" fmla="*/ 1791601 w 5697305"/>
              <a:gd name="connsiteY31" fmla="*/ 5010150 h 5581650"/>
              <a:gd name="connsiteX32" fmla="*/ 2172601 w 5697305"/>
              <a:gd name="connsiteY32" fmla="*/ 4972050 h 5581650"/>
              <a:gd name="connsiteX33" fmla="*/ 3125101 w 5697305"/>
              <a:gd name="connsiteY33" fmla="*/ 5105400 h 5581650"/>
              <a:gd name="connsiteX34" fmla="*/ 3658501 w 5697305"/>
              <a:gd name="connsiteY34" fmla="*/ 5219700 h 5581650"/>
              <a:gd name="connsiteX35" fmla="*/ 3982351 w 5697305"/>
              <a:gd name="connsiteY35" fmla="*/ 5372100 h 5581650"/>
              <a:gd name="connsiteX36" fmla="*/ 4191901 w 5697305"/>
              <a:gd name="connsiteY36" fmla="*/ 5467350 h 5581650"/>
              <a:gd name="connsiteX37" fmla="*/ 4439551 w 5697305"/>
              <a:gd name="connsiteY37" fmla="*/ 5562600 h 5581650"/>
              <a:gd name="connsiteX38" fmla="*/ 4515751 w 5697305"/>
              <a:gd name="connsiteY38" fmla="*/ 5581650 h 5581650"/>
              <a:gd name="connsiteX39" fmla="*/ 4839601 w 5697305"/>
              <a:gd name="connsiteY39" fmla="*/ 5543550 h 5581650"/>
              <a:gd name="connsiteX40" fmla="*/ 5106301 w 5697305"/>
              <a:gd name="connsiteY40" fmla="*/ 5334000 h 5581650"/>
              <a:gd name="connsiteX41" fmla="*/ 5620651 w 5697305"/>
              <a:gd name="connsiteY41" fmla="*/ 4438650 h 5581650"/>
              <a:gd name="connsiteX42" fmla="*/ 5696851 w 5697305"/>
              <a:gd name="connsiteY42" fmla="*/ 3200400 h 5581650"/>
              <a:gd name="connsiteX43" fmla="*/ 5658751 w 5697305"/>
              <a:gd name="connsiteY43" fmla="*/ 1981200 h 5581650"/>
              <a:gd name="connsiteX44" fmla="*/ 5601601 w 5697305"/>
              <a:gd name="connsiteY44" fmla="*/ 1695450 h 5581650"/>
              <a:gd name="connsiteX45" fmla="*/ 5430151 w 5697305"/>
              <a:gd name="connsiteY45" fmla="*/ 1123950 h 5581650"/>
              <a:gd name="connsiteX46" fmla="*/ 5220601 w 5697305"/>
              <a:gd name="connsiteY46" fmla="*/ 533400 h 5581650"/>
              <a:gd name="connsiteX47" fmla="*/ 5144401 w 5697305"/>
              <a:gd name="connsiteY47" fmla="*/ 381000 h 5581650"/>
              <a:gd name="connsiteX48" fmla="*/ 4953901 w 5697305"/>
              <a:gd name="connsiteY48" fmla="*/ 171450 h 5581650"/>
              <a:gd name="connsiteX49" fmla="*/ 4725301 w 5697305"/>
              <a:gd name="connsiteY49" fmla="*/ 38100 h 5581650"/>
              <a:gd name="connsiteX50" fmla="*/ 4668151 w 5697305"/>
              <a:gd name="connsiteY50" fmla="*/ 0 h 5581650"/>
              <a:gd name="connsiteX51" fmla="*/ 4306201 w 5697305"/>
              <a:gd name="connsiteY51" fmla="*/ 133350 h 5581650"/>
              <a:gd name="connsiteX52" fmla="*/ 4153801 w 5697305"/>
              <a:gd name="connsiteY52" fmla="*/ 285750 h 5581650"/>
              <a:gd name="connsiteX53" fmla="*/ 4077601 w 5697305"/>
              <a:gd name="connsiteY53" fmla="*/ 361950 h 5581650"/>
              <a:gd name="connsiteX54" fmla="*/ 3944251 w 5697305"/>
              <a:gd name="connsiteY54" fmla="*/ 457200 h 5581650"/>
              <a:gd name="connsiteX55" fmla="*/ 3887101 w 5697305"/>
              <a:gd name="connsiteY55" fmla="*/ 514350 h 5581650"/>
              <a:gd name="connsiteX56" fmla="*/ 3734701 w 5697305"/>
              <a:gd name="connsiteY56" fmla="*/ 571500 h 5581650"/>
              <a:gd name="connsiteX57" fmla="*/ 3639451 w 5697305"/>
              <a:gd name="connsiteY57" fmla="*/ 609600 h 5581650"/>
              <a:gd name="connsiteX58" fmla="*/ 3372751 w 5697305"/>
              <a:gd name="connsiteY58" fmla="*/ 628650 h 5581650"/>
              <a:gd name="connsiteX59" fmla="*/ 3334651 w 5697305"/>
              <a:gd name="connsiteY59" fmla="*/ 800100 h 5581650"/>
              <a:gd name="connsiteX60" fmla="*/ 3372751 w 5697305"/>
              <a:gd name="connsiteY60" fmla="*/ 914400 h 5581650"/>
              <a:gd name="connsiteX61" fmla="*/ 3372751 w 5697305"/>
              <a:gd name="connsiteY61" fmla="*/ 971550 h 558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5697305" h="5581650">
                <a:moveTo>
                  <a:pt x="3429901" y="971550"/>
                </a:moveTo>
                <a:cubicBezTo>
                  <a:pt x="3301459" y="916504"/>
                  <a:pt x="3184033" y="864194"/>
                  <a:pt x="3048901" y="819150"/>
                </a:cubicBezTo>
                <a:cubicBezTo>
                  <a:pt x="2980215" y="796255"/>
                  <a:pt x="2908037" y="784895"/>
                  <a:pt x="2839351" y="762000"/>
                </a:cubicBezTo>
                <a:cubicBezTo>
                  <a:pt x="2774469" y="740373"/>
                  <a:pt x="2714358" y="705452"/>
                  <a:pt x="2648851" y="685800"/>
                </a:cubicBezTo>
                <a:cubicBezTo>
                  <a:pt x="2586825" y="667192"/>
                  <a:pt x="2521566" y="661748"/>
                  <a:pt x="2458351" y="647700"/>
                </a:cubicBezTo>
                <a:cubicBezTo>
                  <a:pt x="2407234" y="636341"/>
                  <a:pt x="2356751" y="622300"/>
                  <a:pt x="2305951" y="609600"/>
                </a:cubicBezTo>
                <a:cubicBezTo>
                  <a:pt x="2198001" y="615950"/>
                  <a:pt x="2088665" y="610277"/>
                  <a:pt x="1982101" y="628650"/>
                </a:cubicBezTo>
                <a:cubicBezTo>
                  <a:pt x="1905634" y="641834"/>
                  <a:pt x="1749498" y="706451"/>
                  <a:pt x="1658251" y="742950"/>
                </a:cubicBezTo>
                <a:cubicBezTo>
                  <a:pt x="1562097" y="823079"/>
                  <a:pt x="1494811" y="873306"/>
                  <a:pt x="1410601" y="971550"/>
                </a:cubicBezTo>
                <a:cubicBezTo>
                  <a:pt x="1331067" y="1064340"/>
                  <a:pt x="1289115" y="1146268"/>
                  <a:pt x="1239151" y="1257300"/>
                </a:cubicBezTo>
                <a:cubicBezTo>
                  <a:pt x="1013420" y="1758924"/>
                  <a:pt x="1238510" y="1307983"/>
                  <a:pt x="1086751" y="1581150"/>
                </a:cubicBezTo>
                <a:cubicBezTo>
                  <a:pt x="1076916" y="1598854"/>
                  <a:pt x="1033361" y="1697393"/>
                  <a:pt x="1010551" y="1714500"/>
                </a:cubicBezTo>
                <a:cubicBezTo>
                  <a:pt x="915441" y="1785832"/>
                  <a:pt x="765010" y="1799170"/>
                  <a:pt x="667651" y="1847850"/>
                </a:cubicBezTo>
                <a:cubicBezTo>
                  <a:pt x="629551" y="1866900"/>
                  <a:pt x="593109" y="1889709"/>
                  <a:pt x="553351" y="1905000"/>
                </a:cubicBezTo>
                <a:cubicBezTo>
                  <a:pt x="510204" y="1921595"/>
                  <a:pt x="464185" y="1929505"/>
                  <a:pt x="420001" y="1943100"/>
                </a:cubicBezTo>
                <a:cubicBezTo>
                  <a:pt x="381616" y="1954911"/>
                  <a:pt x="343801" y="1968500"/>
                  <a:pt x="305701" y="1981200"/>
                </a:cubicBezTo>
                <a:cubicBezTo>
                  <a:pt x="286651" y="2000250"/>
                  <a:pt x="263495" y="2015934"/>
                  <a:pt x="248551" y="2038350"/>
                </a:cubicBezTo>
                <a:cubicBezTo>
                  <a:pt x="190750" y="2125052"/>
                  <a:pt x="173746" y="2202824"/>
                  <a:pt x="153301" y="2305050"/>
                </a:cubicBezTo>
                <a:cubicBezTo>
                  <a:pt x="138151" y="2380801"/>
                  <a:pt x="127901" y="2457450"/>
                  <a:pt x="115201" y="2533650"/>
                </a:cubicBezTo>
                <a:cubicBezTo>
                  <a:pt x="108851" y="2660650"/>
                  <a:pt x="108020" y="2788046"/>
                  <a:pt x="96151" y="2914650"/>
                </a:cubicBezTo>
                <a:cubicBezTo>
                  <a:pt x="88940" y="2991564"/>
                  <a:pt x="68043" y="3066648"/>
                  <a:pt x="58051" y="3143250"/>
                </a:cubicBezTo>
                <a:cubicBezTo>
                  <a:pt x="48979" y="3212799"/>
                  <a:pt x="43998" y="3282840"/>
                  <a:pt x="39001" y="3352800"/>
                </a:cubicBezTo>
                <a:cubicBezTo>
                  <a:pt x="24947" y="3549558"/>
                  <a:pt x="901" y="3943350"/>
                  <a:pt x="901" y="3943350"/>
                </a:cubicBezTo>
                <a:cubicBezTo>
                  <a:pt x="9667" y="4232615"/>
                  <a:pt x="-27931" y="4466455"/>
                  <a:pt x="58051" y="4724400"/>
                </a:cubicBezTo>
                <a:cubicBezTo>
                  <a:pt x="73344" y="4770278"/>
                  <a:pt x="96151" y="4813300"/>
                  <a:pt x="115201" y="4857750"/>
                </a:cubicBezTo>
                <a:cubicBezTo>
                  <a:pt x="121551" y="4889500"/>
                  <a:pt x="122882" y="4922683"/>
                  <a:pt x="134251" y="4953000"/>
                </a:cubicBezTo>
                <a:cubicBezTo>
                  <a:pt x="142290" y="4974437"/>
                  <a:pt x="156162" y="4993961"/>
                  <a:pt x="172351" y="5010150"/>
                </a:cubicBezTo>
                <a:cubicBezTo>
                  <a:pt x="201102" y="5038901"/>
                  <a:pt x="232058" y="5066604"/>
                  <a:pt x="267601" y="5086350"/>
                </a:cubicBezTo>
                <a:cubicBezTo>
                  <a:pt x="290488" y="5099065"/>
                  <a:pt x="317924" y="5101419"/>
                  <a:pt x="343801" y="5105400"/>
                </a:cubicBezTo>
                <a:cubicBezTo>
                  <a:pt x="400634" y="5114144"/>
                  <a:pt x="458101" y="5118100"/>
                  <a:pt x="515251" y="5124450"/>
                </a:cubicBezTo>
                <a:cubicBezTo>
                  <a:pt x="775601" y="5111750"/>
                  <a:pt x="1036680" y="5109600"/>
                  <a:pt x="1296301" y="5086350"/>
                </a:cubicBezTo>
                <a:cubicBezTo>
                  <a:pt x="1462678" y="5071451"/>
                  <a:pt x="1625388" y="5026771"/>
                  <a:pt x="1791601" y="5010150"/>
                </a:cubicBezTo>
                <a:lnTo>
                  <a:pt x="2172601" y="4972050"/>
                </a:lnTo>
                <a:cubicBezTo>
                  <a:pt x="3157281" y="5061566"/>
                  <a:pt x="2466994" y="4969240"/>
                  <a:pt x="3125101" y="5105400"/>
                </a:cubicBezTo>
                <a:cubicBezTo>
                  <a:pt x="3401693" y="5162626"/>
                  <a:pt x="3353738" y="5122176"/>
                  <a:pt x="3658501" y="5219700"/>
                </a:cubicBezTo>
                <a:cubicBezTo>
                  <a:pt x="3744480" y="5247213"/>
                  <a:pt x="3898768" y="5333095"/>
                  <a:pt x="3982351" y="5372100"/>
                </a:cubicBezTo>
                <a:cubicBezTo>
                  <a:pt x="4083000" y="5419069"/>
                  <a:pt x="4106977" y="5420170"/>
                  <a:pt x="4191901" y="5467350"/>
                </a:cubicBezTo>
                <a:cubicBezTo>
                  <a:pt x="4352438" y="5556537"/>
                  <a:pt x="4222400" y="5508312"/>
                  <a:pt x="4439551" y="5562600"/>
                </a:cubicBezTo>
                <a:lnTo>
                  <a:pt x="4515751" y="5581650"/>
                </a:lnTo>
                <a:cubicBezTo>
                  <a:pt x="4623701" y="5568950"/>
                  <a:pt x="4739364" y="5585585"/>
                  <a:pt x="4839601" y="5543550"/>
                </a:cubicBezTo>
                <a:cubicBezTo>
                  <a:pt x="4943863" y="5499827"/>
                  <a:pt x="5027823" y="5415385"/>
                  <a:pt x="5106301" y="5334000"/>
                </a:cubicBezTo>
                <a:cubicBezTo>
                  <a:pt x="5389782" y="5040020"/>
                  <a:pt x="5438598" y="4828764"/>
                  <a:pt x="5620651" y="4438650"/>
                </a:cubicBezTo>
                <a:cubicBezTo>
                  <a:pt x="5664483" y="3956495"/>
                  <a:pt x="5701880" y="3683152"/>
                  <a:pt x="5696851" y="3200400"/>
                </a:cubicBezTo>
                <a:cubicBezTo>
                  <a:pt x="5692616" y="2793824"/>
                  <a:pt x="5684434" y="2386986"/>
                  <a:pt x="5658751" y="1981200"/>
                </a:cubicBezTo>
                <a:cubicBezTo>
                  <a:pt x="5652615" y="1884258"/>
                  <a:pt x="5626629" y="1789307"/>
                  <a:pt x="5601601" y="1695450"/>
                </a:cubicBezTo>
                <a:cubicBezTo>
                  <a:pt x="5550355" y="1503278"/>
                  <a:pt x="5487301" y="1314450"/>
                  <a:pt x="5430151" y="1123950"/>
                </a:cubicBezTo>
                <a:cubicBezTo>
                  <a:pt x="5370326" y="924532"/>
                  <a:pt x="5314102" y="720401"/>
                  <a:pt x="5220601" y="533400"/>
                </a:cubicBezTo>
                <a:cubicBezTo>
                  <a:pt x="5195201" y="482600"/>
                  <a:pt x="5178092" y="426724"/>
                  <a:pt x="5144401" y="381000"/>
                </a:cubicBezTo>
                <a:cubicBezTo>
                  <a:pt x="5088403" y="305003"/>
                  <a:pt x="5022531" y="236267"/>
                  <a:pt x="4953901" y="171450"/>
                </a:cubicBezTo>
                <a:cubicBezTo>
                  <a:pt x="4829092" y="53575"/>
                  <a:pt x="4843093" y="67548"/>
                  <a:pt x="4725301" y="38100"/>
                </a:cubicBezTo>
                <a:cubicBezTo>
                  <a:pt x="4706251" y="25400"/>
                  <a:pt x="4691046" y="0"/>
                  <a:pt x="4668151" y="0"/>
                </a:cubicBezTo>
                <a:cubicBezTo>
                  <a:pt x="4542963" y="0"/>
                  <a:pt x="4397887" y="41664"/>
                  <a:pt x="4306201" y="133350"/>
                </a:cubicBezTo>
                <a:lnTo>
                  <a:pt x="4153801" y="285750"/>
                </a:lnTo>
                <a:cubicBezTo>
                  <a:pt x="4128401" y="311150"/>
                  <a:pt x="4107489" y="342025"/>
                  <a:pt x="4077601" y="361950"/>
                </a:cubicBezTo>
                <a:cubicBezTo>
                  <a:pt x="4032371" y="392103"/>
                  <a:pt x="3985602" y="421756"/>
                  <a:pt x="3944251" y="457200"/>
                </a:cubicBezTo>
                <a:cubicBezTo>
                  <a:pt x="3923796" y="474733"/>
                  <a:pt x="3909024" y="498691"/>
                  <a:pt x="3887101" y="514350"/>
                </a:cubicBezTo>
                <a:cubicBezTo>
                  <a:pt x="3818902" y="563064"/>
                  <a:pt x="3809485" y="546572"/>
                  <a:pt x="3734701" y="571500"/>
                </a:cubicBezTo>
                <a:cubicBezTo>
                  <a:pt x="3702260" y="582314"/>
                  <a:pt x="3673228" y="604267"/>
                  <a:pt x="3639451" y="609600"/>
                </a:cubicBezTo>
                <a:cubicBezTo>
                  <a:pt x="3551415" y="623500"/>
                  <a:pt x="3461651" y="622300"/>
                  <a:pt x="3372751" y="628650"/>
                </a:cubicBezTo>
                <a:cubicBezTo>
                  <a:pt x="3366708" y="652824"/>
                  <a:pt x="3333039" y="782365"/>
                  <a:pt x="3334651" y="800100"/>
                </a:cubicBezTo>
                <a:cubicBezTo>
                  <a:pt x="3338287" y="840096"/>
                  <a:pt x="3364039" y="875195"/>
                  <a:pt x="3372751" y="914400"/>
                </a:cubicBezTo>
                <a:cubicBezTo>
                  <a:pt x="3376884" y="932996"/>
                  <a:pt x="3372751" y="952500"/>
                  <a:pt x="3372751" y="971550"/>
                </a:cubicBezTo>
              </a:path>
            </a:pathLst>
          </a:custGeom>
          <a:solidFill>
            <a:schemeClr val="tx1">
              <a:alpha val="49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2400" dirty="0">
                <a:solidFill>
                  <a:schemeClr val="bg1"/>
                </a:solidFill>
                <a:latin typeface="Times New Roman" panose="02020603050405020304" pitchFamily="18" charset="0"/>
                <a:cs typeface="Times New Roman" panose="02020603050405020304" pitchFamily="18" charset="0"/>
              </a:rPr>
              <a:t>     </a:t>
            </a:r>
          </a:p>
          <a:p>
            <a:pPr algn="ctr"/>
            <a:r>
              <a:rPr lang="en-US" sz="2400" dirty="0">
                <a:solidFill>
                  <a:schemeClr val="bg1"/>
                </a:solidFill>
                <a:latin typeface="Times New Roman" panose="02020603050405020304" pitchFamily="18" charset="0"/>
                <a:cs typeface="Times New Roman" panose="02020603050405020304" pitchFamily="18" charset="0"/>
              </a:rPr>
              <a:t>         </a:t>
            </a:r>
            <a:r>
              <a:rPr lang="en-US" sz="2400" b="1" dirty="0">
                <a:solidFill>
                  <a:schemeClr val="bg1"/>
                </a:solidFill>
                <a:latin typeface="Times New Roman" panose="02020603050405020304" pitchFamily="18" charset="0"/>
                <a:cs typeface="Times New Roman" panose="02020603050405020304" pitchFamily="18" charset="0"/>
              </a:rPr>
              <a:t>“ Like a Hollywood director making a fleeting, incognito appearance in one of his own films, </a:t>
            </a:r>
            <a:r>
              <a:rPr lang="en-US" sz="2400" b="1" dirty="0" err="1">
                <a:solidFill>
                  <a:schemeClr val="bg1"/>
                </a:solidFill>
                <a:latin typeface="Times New Roman" panose="02020603050405020304" pitchFamily="18" charset="0"/>
                <a:cs typeface="Times New Roman" panose="02020603050405020304" pitchFamily="18" charset="0"/>
              </a:rPr>
              <a:t>Saloth</a:t>
            </a:r>
            <a:r>
              <a:rPr lang="en-US" sz="2400" b="1" dirty="0">
                <a:solidFill>
                  <a:schemeClr val="bg1"/>
                </a:solidFill>
                <a:latin typeface="Times New Roman" panose="02020603050405020304" pitchFamily="18" charset="0"/>
                <a:cs typeface="Times New Roman" panose="02020603050405020304" pitchFamily="18" charset="0"/>
              </a:rPr>
              <a:t> Sar, the one-time schoolteacher, delighted in appearing to be what he was not – a nameless face in the crowd, whom everyone glimpsed but nobody remembered.”</a:t>
            </a:r>
          </a:p>
        </p:txBody>
      </p:sp>
      <p:sp>
        <p:nvSpPr>
          <p:cNvPr id="20" name="Freeform: Shape 19">
            <a:extLst>
              <a:ext uri="{FF2B5EF4-FFF2-40B4-BE49-F238E27FC236}">
                <a16:creationId xmlns:a16="http://schemas.microsoft.com/office/drawing/2014/main" id="{2150E767-87F9-B4FD-0505-07740E56CC91}"/>
              </a:ext>
            </a:extLst>
          </p:cNvPr>
          <p:cNvSpPr/>
          <p:nvPr/>
        </p:nvSpPr>
        <p:spPr>
          <a:xfrm>
            <a:off x="5055864" y="3190819"/>
            <a:ext cx="7114531" cy="3659827"/>
          </a:xfrm>
          <a:custGeom>
            <a:avLst/>
            <a:gdLst>
              <a:gd name="connsiteX0" fmla="*/ 3429901 w 5697305"/>
              <a:gd name="connsiteY0" fmla="*/ 971550 h 5581650"/>
              <a:gd name="connsiteX1" fmla="*/ 3048901 w 5697305"/>
              <a:gd name="connsiteY1" fmla="*/ 819150 h 5581650"/>
              <a:gd name="connsiteX2" fmla="*/ 2839351 w 5697305"/>
              <a:gd name="connsiteY2" fmla="*/ 762000 h 5581650"/>
              <a:gd name="connsiteX3" fmla="*/ 2648851 w 5697305"/>
              <a:gd name="connsiteY3" fmla="*/ 685800 h 5581650"/>
              <a:gd name="connsiteX4" fmla="*/ 2458351 w 5697305"/>
              <a:gd name="connsiteY4" fmla="*/ 647700 h 5581650"/>
              <a:gd name="connsiteX5" fmla="*/ 2305951 w 5697305"/>
              <a:gd name="connsiteY5" fmla="*/ 609600 h 5581650"/>
              <a:gd name="connsiteX6" fmla="*/ 1982101 w 5697305"/>
              <a:gd name="connsiteY6" fmla="*/ 628650 h 5581650"/>
              <a:gd name="connsiteX7" fmla="*/ 1658251 w 5697305"/>
              <a:gd name="connsiteY7" fmla="*/ 742950 h 5581650"/>
              <a:gd name="connsiteX8" fmla="*/ 1410601 w 5697305"/>
              <a:gd name="connsiteY8" fmla="*/ 971550 h 5581650"/>
              <a:gd name="connsiteX9" fmla="*/ 1239151 w 5697305"/>
              <a:gd name="connsiteY9" fmla="*/ 1257300 h 5581650"/>
              <a:gd name="connsiteX10" fmla="*/ 1086751 w 5697305"/>
              <a:gd name="connsiteY10" fmla="*/ 1581150 h 5581650"/>
              <a:gd name="connsiteX11" fmla="*/ 1010551 w 5697305"/>
              <a:gd name="connsiteY11" fmla="*/ 1714500 h 5581650"/>
              <a:gd name="connsiteX12" fmla="*/ 667651 w 5697305"/>
              <a:gd name="connsiteY12" fmla="*/ 1847850 h 5581650"/>
              <a:gd name="connsiteX13" fmla="*/ 553351 w 5697305"/>
              <a:gd name="connsiteY13" fmla="*/ 1905000 h 5581650"/>
              <a:gd name="connsiteX14" fmla="*/ 420001 w 5697305"/>
              <a:gd name="connsiteY14" fmla="*/ 1943100 h 5581650"/>
              <a:gd name="connsiteX15" fmla="*/ 305701 w 5697305"/>
              <a:gd name="connsiteY15" fmla="*/ 1981200 h 5581650"/>
              <a:gd name="connsiteX16" fmla="*/ 248551 w 5697305"/>
              <a:gd name="connsiteY16" fmla="*/ 2038350 h 5581650"/>
              <a:gd name="connsiteX17" fmla="*/ 153301 w 5697305"/>
              <a:gd name="connsiteY17" fmla="*/ 2305050 h 5581650"/>
              <a:gd name="connsiteX18" fmla="*/ 115201 w 5697305"/>
              <a:gd name="connsiteY18" fmla="*/ 2533650 h 5581650"/>
              <a:gd name="connsiteX19" fmla="*/ 96151 w 5697305"/>
              <a:gd name="connsiteY19" fmla="*/ 2914650 h 5581650"/>
              <a:gd name="connsiteX20" fmla="*/ 58051 w 5697305"/>
              <a:gd name="connsiteY20" fmla="*/ 3143250 h 5581650"/>
              <a:gd name="connsiteX21" fmla="*/ 39001 w 5697305"/>
              <a:gd name="connsiteY21" fmla="*/ 3352800 h 5581650"/>
              <a:gd name="connsiteX22" fmla="*/ 901 w 5697305"/>
              <a:gd name="connsiteY22" fmla="*/ 3943350 h 5581650"/>
              <a:gd name="connsiteX23" fmla="*/ 58051 w 5697305"/>
              <a:gd name="connsiteY23" fmla="*/ 4724400 h 5581650"/>
              <a:gd name="connsiteX24" fmla="*/ 115201 w 5697305"/>
              <a:gd name="connsiteY24" fmla="*/ 4857750 h 5581650"/>
              <a:gd name="connsiteX25" fmla="*/ 134251 w 5697305"/>
              <a:gd name="connsiteY25" fmla="*/ 4953000 h 5581650"/>
              <a:gd name="connsiteX26" fmla="*/ 172351 w 5697305"/>
              <a:gd name="connsiteY26" fmla="*/ 5010150 h 5581650"/>
              <a:gd name="connsiteX27" fmla="*/ 267601 w 5697305"/>
              <a:gd name="connsiteY27" fmla="*/ 5086350 h 5581650"/>
              <a:gd name="connsiteX28" fmla="*/ 343801 w 5697305"/>
              <a:gd name="connsiteY28" fmla="*/ 5105400 h 5581650"/>
              <a:gd name="connsiteX29" fmla="*/ 515251 w 5697305"/>
              <a:gd name="connsiteY29" fmla="*/ 5124450 h 5581650"/>
              <a:gd name="connsiteX30" fmla="*/ 1296301 w 5697305"/>
              <a:gd name="connsiteY30" fmla="*/ 5086350 h 5581650"/>
              <a:gd name="connsiteX31" fmla="*/ 1791601 w 5697305"/>
              <a:gd name="connsiteY31" fmla="*/ 5010150 h 5581650"/>
              <a:gd name="connsiteX32" fmla="*/ 2172601 w 5697305"/>
              <a:gd name="connsiteY32" fmla="*/ 4972050 h 5581650"/>
              <a:gd name="connsiteX33" fmla="*/ 3125101 w 5697305"/>
              <a:gd name="connsiteY33" fmla="*/ 5105400 h 5581650"/>
              <a:gd name="connsiteX34" fmla="*/ 3658501 w 5697305"/>
              <a:gd name="connsiteY34" fmla="*/ 5219700 h 5581650"/>
              <a:gd name="connsiteX35" fmla="*/ 3982351 w 5697305"/>
              <a:gd name="connsiteY35" fmla="*/ 5372100 h 5581650"/>
              <a:gd name="connsiteX36" fmla="*/ 4191901 w 5697305"/>
              <a:gd name="connsiteY36" fmla="*/ 5467350 h 5581650"/>
              <a:gd name="connsiteX37" fmla="*/ 4439551 w 5697305"/>
              <a:gd name="connsiteY37" fmla="*/ 5562600 h 5581650"/>
              <a:gd name="connsiteX38" fmla="*/ 4515751 w 5697305"/>
              <a:gd name="connsiteY38" fmla="*/ 5581650 h 5581650"/>
              <a:gd name="connsiteX39" fmla="*/ 4839601 w 5697305"/>
              <a:gd name="connsiteY39" fmla="*/ 5543550 h 5581650"/>
              <a:gd name="connsiteX40" fmla="*/ 5106301 w 5697305"/>
              <a:gd name="connsiteY40" fmla="*/ 5334000 h 5581650"/>
              <a:gd name="connsiteX41" fmla="*/ 5620651 w 5697305"/>
              <a:gd name="connsiteY41" fmla="*/ 4438650 h 5581650"/>
              <a:gd name="connsiteX42" fmla="*/ 5696851 w 5697305"/>
              <a:gd name="connsiteY42" fmla="*/ 3200400 h 5581650"/>
              <a:gd name="connsiteX43" fmla="*/ 5658751 w 5697305"/>
              <a:gd name="connsiteY43" fmla="*/ 1981200 h 5581650"/>
              <a:gd name="connsiteX44" fmla="*/ 5601601 w 5697305"/>
              <a:gd name="connsiteY44" fmla="*/ 1695450 h 5581650"/>
              <a:gd name="connsiteX45" fmla="*/ 5430151 w 5697305"/>
              <a:gd name="connsiteY45" fmla="*/ 1123950 h 5581650"/>
              <a:gd name="connsiteX46" fmla="*/ 5220601 w 5697305"/>
              <a:gd name="connsiteY46" fmla="*/ 533400 h 5581650"/>
              <a:gd name="connsiteX47" fmla="*/ 5144401 w 5697305"/>
              <a:gd name="connsiteY47" fmla="*/ 381000 h 5581650"/>
              <a:gd name="connsiteX48" fmla="*/ 4953901 w 5697305"/>
              <a:gd name="connsiteY48" fmla="*/ 171450 h 5581650"/>
              <a:gd name="connsiteX49" fmla="*/ 4725301 w 5697305"/>
              <a:gd name="connsiteY49" fmla="*/ 38100 h 5581650"/>
              <a:gd name="connsiteX50" fmla="*/ 4668151 w 5697305"/>
              <a:gd name="connsiteY50" fmla="*/ 0 h 5581650"/>
              <a:gd name="connsiteX51" fmla="*/ 4306201 w 5697305"/>
              <a:gd name="connsiteY51" fmla="*/ 133350 h 5581650"/>
              <a:gd name="connsiteX52" fmla="*/ 4153801 w 5697305"/>
              <a:gd name="connsiteY52" fmla="*/ 285750 h 5581650"/>
              <a:gd name="connsiteX53" fmla="*/ 4077601 w 5697305"/>
              <a:gd name="connsiteY53" fmla="*/ 361950 h 5581650"/>
              <a:gd name="connsiteX54" fmla="*/ 3944251 w 5697305"/>
              <a:gd name="connsiteY54" fmla="*/ 457200 h 5581650"/>
              <a:gd name="connsiteX55" fmla="*/ 3887101 w 5697305"/>
              <a:gd name="connsiteY55" fmla="*/ 514350 h 5581650"/>
              <a:gd name="connsiteX56" fmla="*/ 3734701 w 5697305"/>
              <a:gd name="connsiteY56" fmla="*/ 571500 h 5581650"/>
              <a:gd name="connsiteX57" fmla="*/ 3639451 w 5697305"/>
              <a:gd name="connsiteY57" fmla="*/ 609600 h 5581650"/>
              <a:gd name="connsiteX58" fmla="*/ 3372751 w 5697305"/>
              <a:gd name="connsiteY58" fmla="*/ 628650 h 5581650"/>
              <a:gd name="connsiteX59" fmla="*/ 3334651 w 5697305"/>
              <a:gd name="connsiteY59" fmla="*/ 800100 h 5581650"/>
              <a:gd name="connsiteX60" fmla="*/ 3372751 w 5697305"/>
              <a:gd name="connsiteY60" fmla="*/ 914400 h 5581650"/>
              <a:gd name="connsiteX61" fmla="*/ 3372751 w 5697305"/>
              <a:gd name="connsiteY61" fmla="*/ 971550 h 558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5697305" h="5581650">
                <a:moveTo>
                  <a:pt x="3429901" y="971550"/>
                </a:moveTo>
                <a:cubicBezTo>
                  <a:pt x="3301459" y="916504"/>
                  <a:pt x="3184033" y="864194"/>
                  <a:pt x="3048901" y="819150"/>
                </a:cubicBezTo>
                <a:cubicBezTo>
                  <a:pt x="2980215" y="796255"/>
                  <a:pt x="2908037" y="784895"/>
                  <a:pt x="2839351" y="762000"/>
                </a:cubicBezTo>
                <a:cubicBezTo>
                  <a:pt x="2774469" y="740373"/>
                  <a:pt x="2714358" y="705452"/>
                  <a:pt x="2648851" y="685800"/>
                </a:cubicBezTo>
                <a:cubicBezTo>
                  <a:pt x="2586825" y="667192"/>
                  <a:pt x="2521566" y="661748"/>
                  <a:pt x="2458351" y="647700"/>
                </a:cubicBezTo>
                <a:cubicBezTo>
                  <a:pt x="2407234" y="636341"/>
                  <a:pt x="2356751" y="622300"/>
                  <a:pt x="2305951" y="609600"/>
                </a:cubicBezTo>
                <a:cubicBezTo>
                  <a:pt x="2198001" y="615950"/>
                  <a:pt x="2088665" y="610277"/>
                  <a:pt x="1982101" y="628650"/>
                </a:cubicBezTo>
                <a:cubicBezTo>
                  <a:pt x="1905634" y="641834"/>
                  <a:pt x="1749498" y="706451"/>
                  <a:pt x="1658251" y="742950"/>
                </a:cubicBezTo>
                <a:cubicBezTo>
                  <a:pt x="1562097" y="823079"/>
                  <a:pt x="1494811" y="873306"/>
                  <a:pt x="1410601" y="971550"/>
                </a:cubicBezTo>
                <a:cubicBezTo>
                  <a:pt x="1331067" y="1064340"/>
                  <a:pt x="1289115" y="1146268"/>
                  <a:pt x="1239151" y="1257300"/>
                </a:cubicBezTo>
                <a:cubicBezTo>
                  <a:pt x="1013420" y="1758924"/>
                  <a:pt x="1238510" y="1307983"/>
                  <a:pt x="1086751" y="1581150"/>
                </a:cubicBezTo>
                <a:cubicBezTo>
                  <a:pt x="1076916" y="1598854"/>
                  <a:pt x="1033361" y="1697393"/>
                  <a:pt x="1010551" y="1714500"/>
                </a:cubicBezTo>
                <a:cubicBezTo>
                  <a:pt x="915441" y="1785832"/>
                  <a:pt x="765010" y="1799170"/>
                  <a:pt x="667651" y="1847850"/>
                </a:cubicBezTo>
                <a:cubicBezTo>
                  <a:pt x="629551" y="1866900"/>
                  <a:pt x="593109" y="1889709"/>
                  <a:pt x="553351" y="1905000"/>
                </a:cubicBezTo>
                <a:cubicBezTo>
                  <a:pt x="510204" y="1921595"/>
                  <a:pt x="464185" y="1929505"/>
                  <a:pt x="420001" y="1943100"/>
                </a:cubicBezTo>
                <a:cubicBezTo>
                  <a:pt x="381616" y="1954911"/>
                  <a:pt x="343801" y="1968500"/>
                  <a:pt x="305701" y="1981200"/>
                </a:cubicBezTo>
                <a:cubicBezTo>
                  <a:pt x="286651" y="2000250"/>
                  <a:pt x="263495" y="2015934"/>
                  <a:pt x="248551" y="2038350"/>
                </a:cubicBezTo>
                <a:cubicBezTo>
                  <a:pt x="190750" y="2125052"/>
                  <a:pt x="173746" y="2202824"/>
                  <a:pt x="153301" y="2305050"/>
                </a:cubicBezTo>
                <a:cubicBezTo>
                  <a:pt x="138151" y="2380801"/>
                  <a:pt x="127901" y="2457450"/>
                  <a:pt x="115201" y="2533650"/>
                </a:cubicBezTo>
                <a:cubicBezTo>
                  <a:pt x="108851" y="2660650"/>
                  <a:pt x="108020" y="2788046"/>
                  <a:pt x="96151" y="2914650"/>
                </a:cubicBezTo>
                <a:cubicBezTo>
                  <a:pt x="88940" y="2991564"/>
                  <a:pt x="68043" y="3066648"/>
                  <a:pt x="58051" y="3143250"/>
                </a:cubicBezTo>
                <a:cubicBezTo>
                  <a:pt x="48979" y="3212799"/>
                  <a:pt x="43998" y="3282840"/>
                  <a:pt x="39001" y="3352800"/>
                </a:cubicBezTo>
                <a:cubicBezTo>
                  <a:pt x="24947" y="3549558"/>
                  <a:pt x="901" y="3943350"/>
                  <a:pt x="901" y="3943350"/>
                </a:cubicBezTo>
                <a:cubicBezTo>
                  <a:pt x="9667" y="4232615"/>
                  <a:pt x="-27931" y="4466455"/>
                  <a:pt x="58051" y="4724400"/>
                </a:cubicBezTo>
                <a:cubicBezTo>
                  <a:pt x="73344" y="4770278"/>
                  <a:pt x="96151" y="4813300"/>
                  <a:pt x="115201" y="4857750"/>
                </a:cubicBezTo>
                <a:cubicBezTo>
                  <a:pt x="121551" y="4889500"/>
                  <a:pt x="122882" y="4922683"/>
                  <a:pt x="134251" y="4953000"/>
                </a:cubicBezTo>
                <a:cubicBezTo>
                  <a:pt x="142290" y="4974437"/>
                  <a:pt x="156162" y="4993961"/>
                  <a:pt x="172351" y="5010150"/>
                </a:cubicBezTo>
                <a:cubicBezTo>
                  <a:pt x="201102" y="5038901"/>
                  <a:pt x="232058" y="5066604"/>
                  <a:pt x="267601" y="5086350"/>
                </a:cubicBezTo>
                <a:cubicBezTo>
                  <a:pt x="290488" y="5099065"/>
                  <a:pt x="317924" y="5101419"/>
                  <a:pt x="343801" y="5105400"/>
                </a:cubicBezTo>
                <a:cubicBezTo>
                  <a:pt x="400634" y="5114144"/>
                  <a:pt x="458101" y="5118100"/>
                  <a:pt x="515251" y="5124450"/>
                </a:cubicBezTo>
                <a:cubicBezTo>
                  <a:pt x="775601" y="5111750"/>
                  <a:pt x="1036680" y="5109600"/>
                  <a:pt x="1296301" y="5086350"/>
                </a:cubicBezTo>
                <a:cubicBezTo>
                  <a:pt x="1462678" y="5071451"/>
                  <a:pt x="1625388" y="5026771"/>
                  <a:pt x="1791601" y="5010150"/>
                </a:cubicBezTo>
                <a:lnTo>
                  <a:pt x="2172601" y="4972050"/>
                </a:lnTo>
                <a:cubicBezTo>
                  <a:pt x="3157281" y="5061566"/>
                  <a:pt x="2466994" y="4969240"/>
                  <a:pt x="3125101" y="5105400"/>
                </a:cubicBezTo>
                <a:cubicBezTo>
                  <a:pt x="3401693" y="5162626"/>
                  <a:pt x="3353738" y="5122176"/>
                  <a:pt x="3658501" y="5219700"/>
                </a:cubicBezTo>
                <a:cubicBezTo>
                  <a:pt x="3744480" y="5247213"/>
                  <a:pt x="3898768" y="5333095"/>
                  <a:pt x="3982351" y="5372100"/>
                </a:cubicBezTo>
                <a:cubicBezTo>
                  <a:pt x="4083000" y="5419069"/>
                  <a:pt x="4106977" y="5420170"/>
                  <a:pt x="4191901" y="5467350"/>
                </a:cubicBezTo>
                <a:cubicBezTo>
                  <a:pt x="4352438" y="5556537"/>
                  <a:pt x="4222400" y="5508312"/>
                  <a:pt x="4439551" y="5562600"/>
                </a:cubicBezTo>
                <a:lnTo>
                  <a:pt x="4515751" y="5581650"/>
                </a:lnTo>
                <a:cubicBezTo>
                  <a:pt x="4623701" y="5568950"/>
                  <a:pt x="4739364" y="5585585"/>
                  <a:pt x="4839601" y="5543550"/>
                </a:cubicBezTo>
                <a:cubicBezTo>
                  <a:pt x="4943863" y="5499827"/>
                  <a:pt x="5027823" y="5415385"/>
                  <a:pt x="5106301" y="5334000"/>
                </a:cubicBezTo>
                <a:cubicBezTo>
                  <a:pt x="5389782" y="5040020"/>
                  <a:pt x="5438598" y="4828764"/>
                  <a:pt x="5620651" y="4438650"/>
                </a:cubicBezTo>
                <a:cubicBezTo>
                  <a:pt x="5664483" y="3956495"/>
                  <a:pt x="5701880" y="3683152"/>
                  <a:pt x="5696851" y="3200400"/>
                </a:cubicBezTo>
                <a:cubicBezTo>
                  <a:pt x="5692616" y="2793824"/>
                  <a:pt x="5684434" y="2386986"/>
                  <a:pt x="5658751" y="1981200"/>
                </a:cubicBezTo>
                <a:cubicBezTo>
                  <a:pt x="5652615" y="1884258"/>
                  <a:pt x="5626629" y="1789307"/>
                  <a:pt x="5601601" y="1695450"/>
                </a:cubicBezTo>
                <a:cubicBezTo>
                  <a:pt x="5550355" y="1503278"/>
                  <a:pt x="5487301" y="1314450"/>
                  <a:pt x="5430151" y="1123950"/>
                </a:cubicBezTo>
                <a:cubicBezTo>
                  <a:pt x="5370326" y="924532"/>
                  <a:pt x="5314102" y="720401"/>
                  <a:pt x="5220601" y="533400"/>
                </a:cubicBezTo>
                <a:cubicBezTo>
                  <a:pt x="5195201" y="482600"/>
                  <a:pt x="5178092" y="426724"/>
                  <a:pt x="5144401" y="381000"/>
                </a:cubicBezTo>
                <a:cubicBezTo>
                  <a:pt x="5088403" y="305003"/>
                  <a:pt x="5022531" y="236267"/>
                  <a:pt x="4953901" y="171450"/>
                </a:cubicBezTo>
                <a:cubicBezTo>
                  <a:pt x="4829092" y="53575"/>
                  <a:pt x="4843093" y="67548"/>
                  <a:pt x="4725301" y="38100"/>
                </a:cubicBezTo>
                <a:cubicBezTo>
                  <a:pt x="4706251" y="25400"/>
                  <a:pt x="4691046" y="0"/>
                  <a:pt x="4668151" y="0"/>
                </a:cubicBezTo>
                <a:cubicBezTo>
                  <a:pt x="4542963" y="0"/>
                  <a:pt x="4397887" y="41664"/>
                  <a:pt x="4306201" y="133350"/>
                </a:cubicBezTo>
                <a:lnTo>
                  <a:pt x="4153801" y="285750"/>
                </a:lnTo>
                <a:cubicBezTo>
                  <a:pt x="4128401" y="311150"/>
                  <a:pt x="4107489" y="342025"/>
                  <a:pt x="4077601" y="361950"/>
                </a:cubicBezTo>
                <a:cubicBezTo>
                  <a:pt x="4032371" y="392103"/>
                  <a:pt x="3985602" y="421756"/>
                  <a:pt x="3944251" y="457200"/>
                </a:cubicBezTo>
                <a:cubicBezTo>
                  <a:pt x="3923796" y="474733"/>
                  <a:pt x="3909024" y="498691"/>
                  <a:pt x="3887101" y="514350"/>
                </a:cubicBezTo>
                <a:cubicBezTo>
                  <a:pt x="3818902" y="563064"/>
                  <a:pt x="3809485" y="546572"/>
                  <a:pt x="3734701" y="571500"/>
                </a:cubicBezTo>
                <a:cubicBezTo>
                  <a:pt x="3702260" y="582314"/>
                  <a:pt x="3673228" y="604267"/>
                  <a:pt x="3639451" y="609600"/>
                </a:cubicBezTo>
                <a:cubicBezTo>
                  <a:pt x="3551415" y="623500"/>
                  <a:pt x="3461651" y="622300"/>
                  <a:pt x="3372751" y="628650"/>
                </a:cubicBezTo>
                <a:cubicBezTo>
                  <a:pt x="3366708" y="652824"/>
                  <a:pt x="3333039" y="782365"/>
                  <a:pt x="3334651" y="800100"/>
                </a:cubicBezTo>
                <a:cubicBezTo>
                  <a:pt x="3338287" y="840096"/>
                  <a:pt x="3364039" y="875195"/>
                  <a:pt x="3372751" y="914400"/>
                </a:cubicBezTo>
                <a:cubicBezTo>
                  <a:pt x="3376884" y="932996"/>
                  <a:pt x="3372751" y="952500"/>
                  <a:pt x="3372751" y="971550"/>
                </a:cubicBezTo>
              </a:path>
            </a:pathLst>
          </a:custGeom>
          <a:solidFill>
            <a:schemeClr val="tx1">
              <a:alpha val="49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                 </a:t>
            </a:r>
          </a:p>
          <a:p>
            <a:pPr algn="ctr"/>
            <a:endParaRPr lang="en-US" sz="2400" b="1" dirty="0">
              <a:solidFill>
                <a:schemeClr val="bg1"/>
              </a:solidFill>
              <a:latin typeface="Times New Roman" panose="02020603050405020304" pitchFamily="18" charset="0"/>
              <a:cs typeface="Times New Roman" panose="02020603050405020304" pitchFamily="18" charset="0"/>
            </a:endParaRPr>
          </a:p>
          <a:p>
            <a:pPr algn="ctr"/>
            <a:r>
              <a:rPr lang="en-US" sz="2400" b="1" dirty="0">
                <a:solidFill>
                  <a:schemeClr val="bg1"/>
                </a:solidFill>
                <a:latin typeface="Times New Roman" panose="02020603050405020304" pitchFamily="18" charset="0"/>
                <a:cs typeface="Times New Roman" panose="02020603050405020304" pitchFamily="18" charset="0"/>
              </a:rPr>
              <a:t>                 “Money, law courts, newspapers, the postal system and foreign telecommunications – even the concept of the city – were all simply abolished. Individual rights were not curtailed in </a:t>
            </a:r>
            <a:r>
              <a:rPr lang="en-US" sz="2400" b="1" dirty="0" err="1">
                <a:solidFill>
                  <a:schemeClr val="bg1"/>
                </a:solidFill>
                <a:latin typeface="Times New Roman" panose="02020603050405020304" pitchFamily="18" charset="0"/>
                <a:cs typeface="Times New Roman" panose="02020603050405020304" pitchFamily="18" charset="0"/>
              </a:rPr>
              <a:t>favour</a:t>
            </a:r>
            <a:r>
              <a:rPr lang="en-US" sz="2400" b="1" dirty="0">
                <a:solidFill>
                  <a:schemeClr val="bg1"/>
                </a:solidFill>
                <a:latin typeface="Times New Roman" panose="02020603050405020304" pitchFamily="18" charset="0"/>
                <a:cs typeface="Times New Roman" panose="02020603050405020304" pitchFamily="18" charset="0"/>
              </a:rPr>
              <a:t> of the collective, but extinguished altogether.” (Short, 2005)</a:t>
            </a:r>
          </a:p>
          <a:p>
            <a:pPr algn="ctr"/>
            <a:r>
              <a:rPr lang="en-US" sz="2400" b="1" dirty="0">
                <a:solidFill>
                  <a:schemeClr val="bg1"/>
                </a:solidFill>
                <a:latin typeface="Times New Roman" panose="02020603050405020304" pitchFamily="18" charset="0"/>
                <a:cs typeface="Times New Roman" panose="02020603050405020304" pitchFamily="18" charset="0"/>
              </a:rPr>
              <a:t>             </a:t>
            </a:r>
          </a:p>
        </p:txBody>
      </p:sp>
      <p:sp>
        <p:nvSpPr>
          <p:cNvPr id="24" name="Freeform: Shape 23">
            <a:extLst>
              <a:ext uri="{FF2B5EF4-FFF2-40B4-BE49-F238E27FC236}">
                <a16:creationId xmlns:a16="http://schemas.microsoft.com/office/drawing/2014/main" id="{E2C69512-1864-F3EC-FC53-185DDB37E5C8}"/>
              </a:ext>
            </a:extLst>
          </p:cNvPr>
          <p:cNvSpPr/>
          <p:nvPr/>
        </p:nvSpPr>
        <p:spPr>
          <a:xfrm>
            <a:off x="5248003" y="0"/>
            <a:ext cx="6743698" cy="3403978"/>
          </a:xfrm>
          <a:custGeom>
            <a:avLst/>
            <a:gdLst>
              <a:gd name="connsiteX0" fmla="*/ 3429901 w 5697305"/>
              <a:gd name="connsiteY0" fmla="*/ 971550 h 5581650"/>
              <a:gd name="connsiteX1" fmla="*/ 3048901 w 5697305"/>
              <a:gd name="connsiteY1" fmla="*/ 819150 h 5581650"/>
              <a:gd name="connsiteX2" fmla="*/ 2839351 w 5697305"/>
              <a:gd name="connsiteY2" fmla="*/ 762000 h 5581650"/>
              <a:gd name="connsiteX3" fmla="*/ 2648851 w 5697305"/>
              <a:gd name="connsiteY3" fmla="*/ 685800 h 5581650"/>
              <a:gd name="connsiteX4" fmla="*/ 2458351 w 5697305"/>
              <a:gd name="connsiteY4" fmla="*/ 647700 h 5581650"/>
              <a:gd name="connsiteX5" fmla="*/ 2305951 w 5697305"/>
              <a:gd name="connsiteY5" fmla="*/ 609600 h 5581650"/>
              <a:gd name="connsiteX6" fmla="*/ 1982101 w 5697305"/>
              <a:gd name="connsiteY6" fmla="*/ 628650 h 5581650"/>
              <a:gd name="connsiteX7" fmla="*/ 1658251 w 5697305"/>
              <a:gd name="connsiteY7" fmla="*/ 742950 h 5581650"/>
              <a:gd name="connsiteX8" fmla="*/ 1410601 w 5697305"/>
              <a:gd name="connsiteY8" fmla="*/ 971550 h 5581650"/>
              <a:gd name="connsiteX9" fmla="*/ 1239151 w 5697305"/>
              <a:gd name="connsiteY9" fmla="*/ 1257300 h 5581650"/>
              <a:gd name="connsiteX10" fmla="*/ 1086751 w 5697305"/>
              <a:gd name="connsiteY10" fmla="*/ 1581150 h 5581650"/>
              <a:gd name="connsiteX11" fmla="*/ 1010551 w 5697305"/>
              <a:gd name="connsiteY11" fmla="*/ 1714500 h 5581650"/>
              <a:gd name="connsiteX12" fmla="*/ 667651 w 5697305"/>
              <a:gd name="connsiteY12" fmla="*/ 1847850 h 5581650"/>
              <a:gd name="connsiteX13" fmla="*/ 553351 w 5697305"/>
              <a:gd name="connsiteY13" fmla="*/ 1905000 h 5581650"/>
              <a:gd name="connsiteX14" fmla="*/ 420001 w 5697305"/>
              <a:gd name="connsiteY14" fmla="*/ 1943100 h 5581650"/>
              <a:gd name="connsiteX15" fmla="*/ 305701 w 5697305"/>
              <a:gd name="connsiteY15" fmla="*/ 1981200 h 5581650"/>
              <a:gd name="connsiteX16" fmla="*/ 248551 w 5697305"/>
              <a:gd name="connsiteY16" fmla="*/ 2038350 h 5581650"/>
              <a:gd name="connsiteX17" fmla="*/ 153301 w 5697305"/>
              <a:gd name="connsiteY17" fmla="*/ 2305050 h 5581650"/>
              <a:gd name="connsiteX18" fmla="*/ 115201 w 5697305"/>
              <a:gd name="connsiteY18" fmla="*/ 2533650 h 5581650"/>
              <a:gd name="connsiteX19" fmla="*/ 96151 w 5697305"/>
              <a:gd name="connsiteY19" fmla="*/ 2914650 h 5581650"/>
              <a:gd name="connsiteX20" fmla="*/ 58051 w 5697305"/>
              <a:gd name="connsiteY20" fmla="*/ 3143250 h 5581650"/>
              <a:gd name="connsiteX21" fmla="*/ 39001 w 5697305"/>
              <a:gd name="connsiteY21" fmla="*/ 3352800 h 5581650"/>
              <a:gd name="connsiteX22" fmla="*/ 901 w 5697305"/>
              <a:gd name="connsiteY22" fmla="*/ 3943350 h 5581650"/>
              <a:gd name="connsiteX23" fmla="*/ 58051 w 5697305"/>
              <a:gd name="connsiteY23" fmla="*/ 4724400 h 5581650"/>
              <a:gd name="connsiteX24" fmla="*/ 115201 w 5697305"/>
              <a:gd name="connsiteY24" fmla="*/ 4857750 h 5581650"/>
              <a:gd name="connsiteX25" fmla="*/ 134251 w 5697305"/>
              <a:gd name="connsiteY25" fmla="*/ 4953000 h 5581650"/>
              <a:gd name="connsiteX26" fmla="*/ 172351 w 5697305"/>
              <a:gd name="connsiteY26" fmla="*/ 5010150 h 5581650"/>
              <a:gd name="connsiteX27" fmla="*/ 267601 w 5697305"/>
              <a:gd name="connsiteY27" fmla="*/ 5086350 h 5581650"/>
              <a:gd name="connsiteX28" fmla="*/ 343801 w 5697305"/>
              <a:gd name="connsiteY28" fmla="*/ 5105400 h 5581650"/>
              <a:gd name="connsiteX29" fmla="*/ 515251 w 5697305"/>
              <a:gd name="connsiteY29" fmla="*/ 5124450 h 5581650"/>
              <a:gd name="connsiteX30" fmla="*/ 1296301 w 5697305"/>
              <a:gd name="connsiteY30" fmla="*/ 5086350 h 5581650"/>
              <a:gd name="connsiteX31" fmla="*/ 1791601 w 5697305"/>
              <a:gd name="connsiteY31" fmla="*/ 5010150 h 5581650"/>
              <a:gd name="connsiteX32" fmla="*/ 2172601 w 5697305"/>
              <a:gd name="connsiteY32" fmla="*/ 4972050 h 5581650"/>
              <a:gd name="connsiteX33" fmla="*/ 3125101 w 5697305"/>
              <a:gd name="connsiteY33" fmla="*/ 5105400 h 5581650"/>
              <a:gd name="connsiteX34" fmla="*/ 3658501 w 5697305"/>
              <a:gd name="connsiteY34" fmla="*/ 5219700 h 5581650"/>
              <a:gd name="connsiteX35" fmla="*/ 3982351 w 5697305"/>
              <a:gd name="connsiteY35" fmla="*/ 5372100 h 5581650"/>
              <a:gd name="connsiteX36" fmla="*/ 4191901 w 5697305"/>
              <a:gd name="connsiteY36" fmla="*/ 5467350 h 5581650"/>
              <a:gd name="connsiteX37" fmla="*/ 4439551 w 5697305"/>
              <a:gd name="connsiteY37" fmla="*/ 5562600 h 5581650"/>
              <a:gd name="connsiteX38" fmla="*/ 4515751 w 5697305"/>
              <a:gd name="connsiteY38" fmla="*/ 5581650 h 5581650"/>
              <a:gd name="connsiteX39" fmla="*/ 4839601 w 5697305"/>
              <a:gd name="connsiteY39" fmla="*/ 5543550 h 5581650"/>
              <a:gd name="connsiteX40" fmla="*/ 5106301 w 5697305"/>
              <a:gd name="connsiteY40" fmla="*/ 5334000 h 5581650"/>
              <a:gd name="connsiteX41" fmla="*/ 5620651 w 5697305"/>
              <a:gd name="connsiteY41" fmla="*/ 4438650 h 5581650"/>
              <a:gd name="connsiteX42" fmla="*/ 5696851 w 5697305"/>
              <a:gd name="connsiteY42" fmla="*/ 3200400 h 5581650"/>
              <a:gd name="connsiteX43" fmla="*/ 5658751 w 5697305"/>
              <a:gd name="connsiteY43" fmla="*/ 1981200 h 5581650"/>
              <a:gd name="connsiteX44" fmla="*/ 5601601 w 5697305"/>
              <a:gd name="connsiteY44" fmla="*/ 1695450 h 5581650"/>
              <a:gd name="connsiteX45" fmla="*/ 5430151 w 5697305"/>
              <a:gd name="connsiteY45" fmla="*/ 1123950 h 5581650"/>
              <a:gd name="connsiteX46" fmla="*/ 5220601 w 5697305"/>
              <a:gd name="connsiteY46" fmla="*/ 533400 h 5581650"/>
              <a:gd name="connsiteX47" fmla="*/ 5144401 w 5697305"/>
              <a:gd name="connsiteY47" fmla="*/ 381000 h 5581650"/>
              <a:gd name="connsiteX48" fmla="*/ 4953901 w 5697305"/>
              <a:gd name="connsiteY48" fmla="*/ 171450 h 5581650"/>
              <a:gd name="connsiteX49" fmla="*/ 4725301 w 5697305"/>
              <a:gd name="connsiteY49" fmla="*/ 38100 h 5581650"/>
              <a:gd name="connsiteX50" fmla="*/ 4668151 w 5697305"/>
              <a:gd name="connsiteY50" fmla="*/ 0 h 5581650"/>
              <a:gd name="connsiteX51" fmla="*/ 4306201 w 5697305"/>
              <a:gd name="connsiteY51" fmla="*/ 133350 h 5581650"/>
              <a:gd name="connsiteX52" fmla="*/ 4153801 w 5697305"/>
              <a:gd name="connsiteY52" fmla="*/ 285750 h 5581650"/>
              <a:gd name="connsiteX53" fmla="*/ 4077601 w 5697305"/>
              <a:gd name="connsiteY53" fmla="*/ 361950 h 5581650"/>
              <a:gd name="connsiteX54" fmla="*/ 3944251 w 5697305"/>
              <a:gd name="connsiteY54" fmla="*/ 457200 h 5581650"/>
              <a:gd name="connsiteX55" fmla="*/ 3887101 w 5697305"/>
              <a:gd name="connsiteY55" fmla="*/ 514350 h 5581650"/>
              <a:gd name="connsiteX56" fmla="*/ 3734701 w 5697305"/>
              <a:gd name="connsiteY56" fmla="*/ 571500 h 5581650"/>
              <a:gd name="connsiteX57" fmla="*/ 3639451 w 5697305"/>
              <a:gd name="connsiteY57" fmla="*/ 609600 h 5581650"/>
              <a:gd name="connsiteX58" fmla="*/ 3372751 w 5697305"/>
              <a:gd name="connsiteY58" fmla="*/ 628650 h 5581650"/>
              <a:gd name="connsiteX59" fmla="*/ 3334651 w 5697305"/>
              <a:gd name="connsiteY59" fmla="*/ 800100 h 5581650"/>
              <a:gd name="connsiteX60" fmla="*/ 3372751 w 5697305"/>
              <a:gd name="connsiteY60" fmla="*/ 914400 h 5581650"/>
              <a:gd name="connsiteX61" fmla="*/ 3372751 w 5697305"/>
              <a:gd name="connsiteY61" fmla="*/ 971550 h 558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5697305" h="5581650">
                <a:moveTo>
                  <a:pt x="3429901" y="971550"/>
                </a:moveTo>
                <a:cubicBezTo>
                  <a:pt x="3301459" y="916504"/>
                  <a:pt x="3184033" y="864194"/>
                  <a:pt x="3048901" y="819150"/>
                </a:cubicBezTo>
                <a:cubicBezTo>
                  <a:pt x="2980215" y="796255"/>
                  <a:pt x="2908037" y="784895"/>
                  <a:pt x="2839351" y="762000"/>
                </a:cubicBezTo>
                <a:cubicBezTo>
                  <a:pt x="2774469" y="740373"/>
                  <a:pt x="2714358" y="705452"/>
                  <a:pt x="2648851" y="685800"/>
                </a:cubicBezTo>
                <a:cubicBezTo>
                  <a:pt x="2586825" y="667192"/>
                  <a:pt x="2521566" y="661748"/>
                  <a:pt x="2458351" y="647700"/>
                </a:cubicBezTo>
                <a:cubicBezTo>
                  <a:pt x="2407234" y="636341"/>
                  <a:pt x="2356751" y="622300"/>
                  <a:pt x="2305951" y="609600"/>
                </a:cubicBezTo>
                <a:cubicBezTo>
                  <a:pt x="2198001" y="615950"/>
                  <a:pt x="2088665" y="610277"/>
                  <a:pt x="1982101" y="628650"/>
                </a:cubicBezTo>
                <a:cubicBezTo>
                  <a:pt x="1905634" y="641834"/>
                  <a:pt x="1749498" y="706451"/>
                  <a:pt x="1658251" y="742950"/>
                </a:cubicBezTo>
                <a:cubicBezTo>
                  <a:pt x="1562097" y="823079"/>
                  <a:pt x="1494811" y="873306"/>
                  <a:pt x="1410601" y="971550"/>
                </a:cubicBezTo>
                <a:cubicBezTo>
                  <a:pt x="1331067" y="1064340"/>
                  <a:pt x="1289115" y="1146268"/>
                  <a:pt x="1239151" y="1257300"/>
                </a:cubicBezTo>
                <a:cubicBezTo>
                  <a:pt x="1013420" y="1758924"/>
                  <a:pt x="1238510" y="1307983"/>
                  <a:pt x="1086751" y="1581150"/>
                </a:cubicBezTo>
                <a:cubicBezTo>
                  <a:pt x="1076916" y="1598854"/>
                  <a:pt x="1033361" y="1697393"/>
                  <a:pt x="1010551" y="1714500"/>
                </a:cubicBezTo>
                <a:cubicBezTo>
                  <a:pt x="915441" y="1785832"/>
                  <a:pt x="765010" y="1799170"/>
                  <a:pt x="667651" y="1847850"/>
                </a:cubicBezTo>
                <a:cubicBezTo>
                  <a:pt x="629551" y="1866900"/>
                  <a:pt x="593109" y="1889709"/>
                  <a:pt x="553351" y="1905000"/>
                </a:cubicBezTo>
                <a:cubicBezTo>
                  <a:pt x="510204" y="1921595"/>
                  <a:pt x="464185" y="1929505"/>
                  <a:pt x="420001" y="1943100"/>
                </a:cubicBezTo>
                <a:cubicBezTo>
                  <a:pt x="381616" y="1954911"/>
                  <a:pt x="343801" y="1968500"/>
                  <a:pt x="305701" y="1981200"/>
                </a:cubicBezTo>
                <a:cubicBezTo>
                  <a:pt x="286651" y="2000250"/>
                  <a:pt x="263495" y="2015934"/>
                  <a:pt x="248551" y="2038350"/>
                </a:cubicBezTo>
                <a:cubicBezTo>
                  <a:pt x="190750" y="2125052"/>
                  <a:pt x="173746" y="2202824"/>
                  <a:pt x="153301" y="2305050"/>
                </a:cubicBezTo>
                <a:cubicBezTo>
                  <a:pt x="138151" y="2380801"/>
                  <a:pt x="127901" y="2457450"/>
                  <a:pt x="115201" y="2533650"/>
                </a:cubicBezTo>
                <a:cubicBezTo>
                  <a:pt x="108851" y="2660650"/>
                  <a:pt x="108020" y="2788046"/>
                  <a:pt x="96151" y="2914650"/>
                </a:cubicBezTo>
                <a:cubicBezTo>
                  <a:pt x="88940" y="2991564"/>
                  <a:pt x="68043" y="3066648"/>
                  <a:pt x="58051" y="3143250"/>
                </a:cubicBezTo>
                <a:cubicBezTo>
                  <a:pt x="48979" y="3212799"/>
                  <a:pt x="43998" y="3282840"/>
                  <a:pt x="39001" y="3352800"/>
                </a:cubicBezTo>
                <a:cubicBezTo>
                  <a:pt x="24947" y="3549558"/>
                  <a:pt x="901" y="3943350"/>
                  <a:pt x="901" y="3943350"/>
                </a:cubicBezTo>
                <a:cubicBezTo>
                  <a:pt x="9667" y="4232615"/>
                  <a:pt x="-27931" y="4466455"/>
                  <a:pt x="58051" y="4724400"/>
                </a:cubicBezTo>
                <a:cubicBezTo>
                  <a:pt x="73344" y="4770278"/>
                  <a:pt x="96151" y="4813300"/>
                  <a:pt x="115201" y="4857750"/>
                </a:cubicBezTo>
                <a:cubicBezTo>
                  <a:pt x="121551" y="4889500"/>
                  <a:pt x="122882" y="4922683"/>
                  <a:pt x="134251" y="4953000"/>
                </a:cubicBezTo>
                <a:cubicBezTo>
                  <a:pt x="142290" y="4974437"/>
                  <a:pt x="156162" y="4993961"/>
                  <a:pt x="172351" y="5010150"/>
                </a:cubicBezTo>
                <a:cubicBezTo>
                  <a:pt x="201102" y="5038901"/>
                  <a:pt x="232058" y="5066604"/>
                  <a:pt x="267601" y="5086350"/>
                </a:cubicBezTo>
                <a:cubicBezTo>
                  <a:pt x="290488" y="5099065"/>
                  <a:pt x="317924" y="5101419"/>
                  <a:pt x="343801" y="5105400"/>
                </a:cubicBezTo>
                <a:cubicBezTo>
                  <a:pt x="400634" y="5114144"/>
                  <a:pt x="458101" y="5118100"/>
                  <a:pt x="515251" y="5124450"/>
                </a:cubicBezTo>
                <a:cubicBezTo>
                  <a:pt x="775601" y="5111750"/>
                  <a:pt x="1036680" y="5109600"/>
                  <a:pt x="1296301" y="5086350"/>
                </a:cubicBezTo>
                <a:cubicBezTo>
                  <a:pt x="1462678" y="5071451"/>
                  <a:pt x="1625388" y="5026771"/>
                  <a:pt x="1791601" y="5010150"/>
                </a:cubicBezTo>
                <a:lnTo>
                  <a:pt x="2172601" y="4972050"/>
                </a:lnTo>
                <a:cubicBezTo>
                  <a:pt x="3157281" y="5061566"/>
                  <a:pt x="2466994" y="4969240"/>
                  <a:pt x="3125101" y="5105400"/>
                </a:cubicBezTo>
                <a:cubicBezTo>
                  <a:pt x="3401693" y="5162626"/>
                  <a:pt x="3353738" y="5122176"/>
                  <a:pt x="3658501" y="5219700"/>
                </a:cubicBezTo>
                <a:cubicBezTo>
                  <a:pt x="3744480" y="5247213"/>
                  <a:pt x="3898768" y="5333095"/>
                  <a:pt x="3982351" y="5372100"/>
                </a:cubicBezTo>
                <a:cubicBezTo>
                  <a:pt x="4083000" y="5419069"/>
                  <a:pt x="4106977" y="5420170"/>
                  <a:pt x="4191901" y="5467350"/>
                </a:cubicBezTo>
                <a:cubicBezTo>
                  <a:pt x="4352438" y="5556537"/>
                  <a:pt x="4222400" y="5508312"/>
                  <a:pt x="4439551" y="5562600"/>
                </a:cubicBezTo>
                <a:lnTo>
                  <a:pt x="4515751" y="5581650"/>
                </a:lnTo>
                <a:cubicBezTo>
                  <a:pt x="4623701" y="5568950"/>
                  <a:pt x="4739364" y="5585585"/>
                  <a:pt x="4839601" y="5543550"/>
                </a:cubicBezTo>
                <a:cubicBezTo>
                  <a:pt x="4943863" y="5499827"/>
                  <a:pt x="5027823" y="5415385"/>
                  <a:pt x="5106301" y="5334000"/>
                </a:cubicBezTo>
                <a:cubicBezTo>
                  <a:pt x="5389782" y="5040020"/>
                  <a:pt x="5438598" y="4828764"/>
                  <a:pt x="5620651" y="4438650"/>
                </a:cubicBezTo>
                <a:cubicBezTo>
                  <a:pt x="5664483" y="3956495"/>
                  <a:pt x="5701880" y="3683152"/>
                  <a:pt x="5696851" y="3200400"/>
                </a:cubicBezTo>
                <a:cubicBezTo>
                  <a:pt x="5692616" y="2793824"/>
                  <a:pt x="5684434" y="2386986"/>
                  <a:pt x="5658751" y="1981200"/>
                </a:cubicBezTo>
                <a:cubicBezTo>
                  <a:pt x="5652615" y="1884258"/>
                  <a:pt x="5626629" y="1789307"/>
                  <a:pt x="5601601" y="1695450"/>
                </a:cubicBezTo>
                <a:cubicBezTo>
                  <a:pt x="5550355" y="1503278"/>
                  <a:pt x="5487301" y="1314450"/>
                  <a:pt x="5430151" y="1123950"/>
                </a:cubicBezTo>
                <a:cubicBezTo>
                  <a:pt x="5370326" y="924532"/>
                  <a:pt x="5314102" y="720401"/>
                  <a:pt x="5220601" y="533400"/>
                </a:cubicBezTo>
                <a:cubicBezTo>
                  <a:pt x="5195201" y="482600"/>
                  <a:pt x="5178092" y="426724"/>
                  <a:pt x="5144401" y="381000"/>
                </a:cubicBezTo>
                <a:cubicBezTo>
                  <a:pt x="5088403" y="305003"/>
                  <a:pt x="5022531" y="236267"/>
                  <a:pt x="4953901" y="171450"/>
                </a:cubicBezTo>
                <a:cubicBezTo>
                  <a:pt x="4829092" y="53575"/>
                  <a:pt x="4843093" y="67548"/>
                  <a:pt x="4725301" y="38100"/>
                </a:cubicBezTo>
                <a:cubicBezTo>
                  <a:pt x="4706251" y="25400"/>
                  <a:pt x="4691046" y="0"/>
                  <a:pt x="4668151" y="0"/>
                </a:cubicBezTo>
                <a:cubicBezTo>
                  <a:pt x="4542963" y="0"/>
                  <a:pt x="4397887" y="41664"/>
                  <a:pt x="4306201" y="133350"/>
                </a:cubicBezTo>
                <a:lnTo>
                  <a:pt x="4153801" y="285750"/>
                </a:lnTo>
                <a:cubicBezTo>
                  <a:pt x="4128401" y="311150"/>
                  <a:pt x="4107489" y="342025"/>
                  <a:pt x="4077601" y="361950"/>
                </a:cubicBezTo>
                <a:cubicBezTo>
                  <a:pt x="4032371" y="392103"/>
                  <a:pt x="3985602" y="421756"/>
                  <a:pt x="3944251" y="457200"/>
                </a:cubicBezTo>
                <a:cubicBezTo>
                  <a:pt x="3923796" y="474733"/>
                  <a:pt x="3909024" y="498691"/>
                  <a:pt x="3887101" y="514350"/>
                </a:cubicBezTo>
                <a:cubicBezTo>
                  <a:pt x="3818902" y="563064"/>
                  <a:pt x="3809485" y="546572"/>
                  <a:pt x="3734701" y="571500"/>
                </a:cubicBezTo>
                <a:cubicBezTo>
                  <a:pt x="3702260" y="582314"/>
                  <a:pt x="3673228" y="604267"/>
                  <a:pt x="3639451" y="609600"/>
                </a:cubicBezTo>
                <a:cubicBezTo>
                  <a:pt x="3551415" y="623500"/>
                  <a:pt x="3461651" y="622300"/>
                  <a:pt x="3372751" y="628650"/>
                </a:cubicBezTo>
                <a:cubicBezTo>
                  <a:pt x="3366708" y="652824"/>
                  <a:pt x="3333039" y="782365"/>
                  <a:pt x="3334651" y="800100"/>
                </a:cubicBezTo>
                <a:cubicBezTo>
                  <a:pt x="3338287" y="840096"/>
                  <a:pt x="3364039" y="875195"/>
                  <a:pt x="3372751" y="914400"/>
                </a:cubicBezTo>
                <a:cubicBezTo>
                  <a:pt x="3376884" y="932996"/>
                  <a:pt x="3372751" y="952500"/>
                  <a:pt x="3372751" y="971550"/>
                </a:cubicBezTo>
              </a:path>
            </a:pathLst>
          </a:custGeom>
          <a:solidFill>
            <a:schemeClr val="tx1">
              <a:alpha val="49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                 </a:t>
            </a:r>
          </a:p>
          <a:p>
            <a:pPr algn="ctr"/>
            <a:endParaRPr lang="en-US" sz="2400" b="1" dirty="0">
              <a:solidFill>
                <a:schemeClr val="bg1"/>
              </a:solidFill>
              <a:latin typeface="Times New Roman" panose="02020603050405020304" pitchFamily="18" charset="0"/>
              <a:cs typeface="Times New Roman" panose="02020603050405020304" pitchFamily="18" charset="0"/>
            </a:endParaRPr>
          </a:p>
          <a:p>
            <a:pPr algn="ctr"/>
            <a:r>
              <a:rPr lang="en-US" sz="2400" b="1" dirty="0">
                <a:solidFill>
                  <a:schemeClr val="bg1"/>
                </a:solidFill>
                <a:latin typeface="Times New Roman" panose="02020603050405020304" pitchFamily="18" charset="0"/>
                <a:cs typeface="Times New Roman" panose="02020603050405020304" pitchFamily="18" charset="0"/>
              </a:rPr>
              <a:t>             After conquering Phnom Penh, Pot established a new government focused on the promotion of egalitarianism; abolishing important sectors of society.</a:t>
            </a:r>
          </a:p>
          <a:p>
            <a:pPr algn="ct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2246478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17349BCF-EE26-E86E-3D6B-B56C88181BAD}"/>
              </a:ext>
            </a:extLst>
          </p:cNvPr>
          <p:cNvSpPr txBox="1"/>
          <p:nvPr/>
        </p:nvSpPr>
        <p:spPr>
          <a:xfrm>
            <a:off x="-1154625" y="0"/>
            <a:ext cx="6743699" cy="1107996"/>
          </a:xfrm>
          <a:prstGeom prst="rect">
            <a:avLst/>
          </a:prstGeom>
          <a:noFill/>
        </p:spPr>
        <p:txBody>
          <a:bodyPr wrap="square" rtlCol="0">
            <a:spAutoFit/>
          </a:bodyPr>
          <a:lstStyle/>
          <a:p>
            <a:pPr algn="ctr"/>
            <a:r>
              <a:rPr lang="en-US" sz="6600" b="1" dirty="0">
                <a:solidFill>
                  <a:schemeClr val="tx1">
                    <a:alpha val="74000"/>
                  </a:schemeClr>
                </a:solidFill>
                <a:latin typeface="Amasis MT Pro Black" panose="02040A04050005020304" pitchFamily="18" charset="0"/>
              </a:rPr>
              <a:t>POL POT</a:t>
            </a:r>
          </a:p>
        </p:txBody>
      </p:sp>
      <p:sp>
        <p:nvSpPr>
          <p:cNvPr id="17" name="Parallelogram 16">
            <a:extLst>
              <a:ext uri="{FF2B5EF4-FFF2-40B4-BE49-F238E27FC236}">
                <a16:creationId xmlns:a16="http://schemas.microsoft.com/office/drawing/2014/main" id="{65308DF6-E547-8BBA-B88F-174C2E8247BF}"/>
              </a:ext>
            </a:extLst>
          </p:cNvPr>
          <p:cNvSpPr/>
          <p:nvPr/>
        </p:nvSpPr>
        <p:spPr>
          <a:xfrm>
            <a:off x="-451991" y="9048923"/>
            <a:ext cx="4542972" cy="913466"/>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masis MT Pro Black" panose="02040A04050005020304" pitchFamily="18" charset="0"/>
                <a:cs typeface="Times New Roman" panose="02020603050405020304" pitchFamily="18" charset="0"/>
              </a:rPr>
              <a:t>CLANDESTINE</a:t>
            </a:r>
          </a:p>
        </p:txBody>
      </p:sp>
      <p:sp>
        <p:nvSpPr>
          <p:cNvPr id="19" name="Parallelogram 18">
            <a:extLst>
              <a:ext uri="{FF2B5EF4-FFF2-40B4-BE49-F238E27FC236}">
                <a16:creationId xmlns:a16="http://schemas.microsoft.com/office/drawing/2014/main" id="{8851922C-3224-3619-8B27-343182293EF9}"/>
              </a:ext>
            </a:extLst>
          </p:cNvPr>
          <p:cNvSpPr/>
          <p:nvPr/>
        </p:nvSpPr>
        <p:spPr>
          <a:xfrm>
            <a:off x="-4459569" y="6710909"/>
            <a:ext cx="4387008" cy="3711750"/>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masis MT Pro Black" panose="02040A04050005020304" pitchFamily="18" charset="0"/>
              </a:rPr>
              <a:t>EGALITARIAN</a:t>
            </a:r>
          </a:p>
        </p:txBody>
      </p:sp>
      <p:sp>
        <p:nvSpPr>
          <p:cNvPr id="21" name="Parallelogram 20">
            <a:extLst>
              <a:ext uri="{FF2B5EF4-FFF2-40B4-BE49-F238E27FC236}">
                <a16:creationId xmlns:a16="http://schemas.microsoft.com/office/drawing/2014/main" id="{D243508E-3960-3D61-A96C-CEEAAABD1F72}"/>
              </a:ext>
            </a:extLst>
          </p:cNvPr>
          <p:cNvSpPr/>
          <p:nvPr/>
        </p:nvSpPr>
        <p:spPr>
          <a:xfrm>
            <a:off x="200299" y="1148867"/>
            <a:ext cx="4542972" cy="3712378"/>
          </a:xfrm>
          <a:prstGeom prst="parallelogram">
            <a:avLst/>
          </a:prstGeom>
          <a:solidFill>
            <a:schemeClr val="dk1">
              <a:alpha val="45000"/>
            </a:schemeClr>
          </a:solidFill>
          <a:ln>
            <a:noFill/>
          </a:ln>
          <a:effectLst>
            <a:outerShdw blurRad="50800" dist="50800" dir="5400000" algn="ctr" rotWithShape="0">
              <a:srgbClr val="000000">
                <a:alpha val="72000"/>
              </a:srgb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masis MT Pro Black" panose="02040A04050005020304" pitchFamily="18" charset="0"/>
              </a:rPr>
              <a:t>DICTATORIAL</a:t>
            </a:r>
          </a:p>
        </p:txBody>
      </p:sp>
      <p:sp>
        <p:nvSpPr>
          <p:cNvPr id="20" name="Freeform: Shape 19">
            <a:extLst>
              <a:ext uri="{FF2B5EF4-FFF2-40B4-BE49-F238E27FC236}">
                <a16:creationId xmlns:a16="http://schemas.microsoft.com/office/drawing/2014/main" id="{2150E767-87F9-B4FD-0505-07740E56CC91}"/>
              </a:ext>
            </a:extLst>
          </p:cNvPr>
          <p:cNvSpPr/>
          <p:nvPr/>
        </p:nvSpPr>
        <p:spPr>
          <a:xfrm>
            <a:off x="3132724" y="7276713"/>
            <a:ext cx="4542973" cy="3659827"/>
          </a:xfrm>
          <a:custGeom>
            <a:avLst/>
            <a:gdLst>
              <a:gd name="connsiteX0" fmla="*/ 3429901 w 5697305"/>
              <a:gd name="connsiteY0" fmla="*/ 971550 h 5581650"/>
              <a:gd name="connsiteX1" fmla="*/ 3048901 w 5697305"/>
              <a:gd name="connsiteY1" fmla="*/ 819150 h 5581650"/>
              <a:gd name="connsiteX2" fmla="*/ 2839351 w 5697305"/>
              <a:gd name="connsiteY2" fmla="*/ 762000 h 5581650"/>
              <a:gd name="connsiteX3" fmla="*/ 2648851 w 5697305"/>
              <a:gd name="connsiteY3" fmla="*/ 685800 h 5581650"/>
              <a:gd name="connsiteX4" fmla="*/ 2458351 w 5697305"/>
              <a:gd name="connsiteY4" fmla="*/ 647700 h 5581650"/>
              <a:gd name="connsiteX5" fmla="*/ 2305951 w 5697305"/>
              <a:gd name="connsiteY5" fmla="*/ 609600 h 5581650"/>
              <a:gd name="connsiteX6" fmla="*/ 1982101 w 5697305"/>
              <a:gd name="connsiteY6" fmla="*/ 628650 h 5581650"/>
              <a:gd name="connsiteX7" fmla="*/ 1658251 w 5697305"/>
              <a:gd name="connsiteY7" fmla="*/ 742950 h 5581650"/>
              <a:gd name="connsiteX8" fmla="*/ 1410601 w 5697305"/>
              <a:gd name="connsiteY8" fmla="*/ 971550 h 5581650"/>
              <a:gd name="connsiteX9" fmla="*/ 1239151 w 5697305"/>
              <a:gd name="connsiteY9" fmla="*/ 1257300 h 5581650"/>
              <a:gd name="connsiteX10" fmla="*/ 1086751 w 5697305"/>
              <a:gd name="connsiteY10" fmla="*/ 1581150 h 5581650"/>
              <a:gd name="connsiteX11" fmla="*/ 1010551 w 5697305"/>
              <a:gd name="connsiteY11" fmla="*/ 1714500 h 5581650"/>
              <a:gd name="connsiteX12" fmla="*/ 667651 w 5697305"/>
              <a:gd name="connsiteY12" fmla="*/ 1847850 h 5581650"/>
              <a:gd name="connsiteX13" fmla="*/ 553351 w 5697305"/>
              <a:gd name="connsiteY13" fmla="*/ 1905000 h 5581650"/>
              <a:gd name="connsiteX14" fmla="*/ 420001 w 5697305"/>
              <a:gd name="connsiteY14" fmla="*/ 1943100 h 5581650"/>
              <a:gd name="connsiteX15" fmla="*/ 305701 w 5697305"/>
              <a:gd name="connsiteY15" fmla="*/ 1981200 h 5581650"/>
              <a:gd name="connsiteX16" fmla="*/ 248551 w 5697305"/>
              <a:gd name="connsiteY16" fmla="*/ 2038350 h 5581650"/>
              <a:gd name="connsiteX17" fmla="*/ 153301 w 5697305"/>
              <a:gd name="connsiteY17" fmla="*/ 2305050 h 5581650"/>
              <a:gd name="connsiteX18" fmla="*/ 115201 w 5697305"/>
              <a:gd name="connsiteY18" fmla="*/ 2533650 h 5581650"/>
              <a:gd name="connsiteX19" fmla="*/ 96151 w 5697305"/>
              <a:gd name="connsiteY19" fmla="*/ 2914650 h 5581650"/>
              <a:gd name="connsiteX20" fmla="*/ 58051 w 5697305"/>
              <a:gd name="connsiteY20" fmla="*/ 3143250 h 5581650"/>
              <a:gd name="connsiteX21" fmla="*/ 39001 w 5697305"/>
              <a:gd name="connsiteY21" fmla="*/ 3352800 h 5581650"/>
              <a:gd name="connsiteX22" fmla="*/ 901 w 5697305"/>
              <a:gd name="connsiteY22" fmla="*/ 3943350 h 5581650"/>
              <a:gd name="connsiteX23" fmla="*/ 58051 w 5697305"/>
              <a:gd name="connsiteY23" fmla="*/ 4724400 h 5581650"/>
              <a:gd name="connsiteX24" fmla="*/ 115201 w 5697305"/>
              <a:gd name="connsiteY24" fmla="*/ 4857750 h 5581650"/>
              <a:gd name="connsiteX25" fmla="*/ 134251 w 5697305"/>
              <a:gd name="connsiteY25" fmla="*/ 4953000 h 5581650"/>
              <a:gd name="connsiteX26" fmla="*/ 172351 w 5697305"/>
              <a:gd name="connsiteY26" fmla="*/ 5010150 h 5581650"/>
              <a:gd name="connsiteX27" fmla="*/ 267601 w 5697305"/>
              <a:gd name="connsiteY27" fmla="*/ 5086350 h 5581650"/>
              <a:gd name="connsiteX28" fmla="*/ 343801 w 5697305"/>
              <a:gd name="connsiteY28" fmla="*/ 5105400 h 5581650"/>
              <a:gd name="connsiteX29" fmla="*/ 515251 w 5697305"/>
              <a:gd name="connsiteY29" fmla="*/ 5124450 h 5581650"/>
              <a:gd name="connsiteX30" fmla="*/ 1296301 w 5697305"/>
              <a:gd name="connsiteY30" fmla="*/ 5086350 h 5581650"/>
              <a:gd name="connsiteX31" fmla="*/ 1791601 w 5697305"/>
              <a:gd name="connsiteY31" fmla="*/ 5010150 h 5581650"/>
              <a:gd name="connsiteX32" fmla="*/ 2172601 w 5697305"/>
              <a:gd name="connsiteY32" fmla="*/ 4972050 h 5581650"/>
              <a:gd name="connsiteX33" fmla="*/ 3125101 w 5697305"/>
              <a:gd name="connsiteY33" fmla="*/ 5105400 h 5581650"/>
              <a:gd name="connsiteX34" fmla="*/ 3658501 w 5697305"/>
              <a:gd name="connsiteY34" fmla="*/ 5219700 h 5581650"/>
              <a:gd name="connsiteX35" fmla="*/ 3982351 w 5697305"/>
              <a:gd name="connsiteY35" fmla="*/ 5372100 h 5581650"/>
              <a:gd name="connsiteX36" fmla="*/ 4191901 w 5697305"/>
              <a:gd name="connsiteY36" fmla="*/ 5467350 h 5581650"/>
              <a:gd name="connsiteX37" fmla="*/ 4439551 w 5697305"/>
              <a:gd name="connsiteY37" fmla="*/ 5562600 h 5581650"/>
              <a:gd name="connsiteX38" fmla="*/ 4515751 w 5697305"/>
              <a:gd name="connsiteY38" fmla="*/ 5581650 h 5581650"/>
              <a:gd name="connsiteX39" fmla="*/ 4839601 w 5697305"/>
              <a:gd name="connsiteY39" fmla="*/ 5543550 h 5581650"/>
              <a:gd name="connsiteX40" fmla="*/ 5106301 w 5697305"/>
              <a:gd name="connsiteY40" fmla="*/ 5334000 h 5581650"/>
              <a:gd name="connsiteX41" fmla="*/ 5620651 w 5697305"/>
              <a:gd name="connsiteY41" fmla="*/ 4438650 h 5581650"/>
              <a:gd name="connsiteX42" fmla="*/ 5696851 w 5697305"/>
              <a:gd name="connsiteY42" fmla="*/ 3200400 h 5581650"/>
              <a:gd name="connsiteX43" fmla="*/ 5658751 w 5697305"/>
              <a:gd name="connsiteY43" fmla="*/ 1981200 h 5581650"/>
              <a:gd name="connsiteX44" fmla="*/ 5601601 w 5697305"/>
              <a:gd name="connsiteY44" fmla="*/ 1695450 h 5581650"/>
              <a:gd name="connsiteX45" fmla="*/ 5430151 w 5697305"/>
              <a:gd name="connsiteY45" fmla="*/ 1123950 h 5581650"/>
              <a:gd name="connsiteX46" fmla="*/ 5220601 w 5697305"/>
              <a:gd name="connsiteY46" fmla="*/ 533400 h 5581650"/>
              <a:gd name="connsiteX47" fmla="*/ 5144401 w 5697305"/>
              <a:gd name="connsiteY47" fmla="*/ 381000 h 5581650"/>
              <a:gd name="connsiteX48" fmla="*/ 4953901 w 5697305"/>
              <a:gd name="connsiteY48" fmla="*/ 171450 h 5581650"/>
              <a:gd name="connsiteX49" fmla="*/ 4725301 w 5697305"/>
              <a:gd name="connsiteY49" fmla="*/ 38100 h 5581650"/>
              <a:gd name="connsiteX50" fmla="*/ 4668151 w 5697305"/>
              <a:gd name="connsiteY50" fmla="*/ 0 h 5581650"/>
              <a:gd name="connsiteX51" fmla="*/ 4306201 w 5697305"/>
              <a:gd name="connsiteY51" fmla="*/ 133350 h 5581650"/>
              <a:gd name="connsiteX52" fmla="*/ 4153801 w 5697305"/>
              <a:gd name="connsiteY52" fmla="*/ 285750 h 5581650"/>
              <a:gd name="connsiteX53" fmla="*/ 4077601 w 5697305"/>
              <a:gd name="connsiteY53" fmla="*/ 361950 h 5581650"/>
              <a:gd name="connsiteX54" fmla="*/ 3944251 w 5697305"/>
              <a:gd name="connsiteY54" fmla="*/ 457200 h 5581650"/>
              <a:gd name="connsiteX55" fmla="*/ 3887101 w 5697305"/>
              <a:gd name="connsiteY55" fmla="*/ 514350 h 5581650"/>
              <a:gd name="connsiteX56" fmla="*/ 3734701 w 5697305"/>
              <a:gd name="connsiteY56" fmla="*/ 571500 h 5581650"/>
              <a:gd name="connsiteX57" fmla="*/ 3639451 w 5697305"/>
              <a:gd name="connsiteY57" fmla="*/ 609600 h 5581650"/>
              <a:gd name="connsiteX58" fmla="*/ 3372751 w 5697305"/>
              <a:gd name="connsiteY58" fmla="*/ 628650 h 5581650"/>
              <a:gd name="connsiteX59" fmla="*/ 3334651 w 5697305"/>
              <a:gd name="connsiteY59" fmla="*/ 800100 h 5581650"/>
              <a:gd name="connsiteX60" fmla="*/ 3372751 w 5697305"/>
              <a:gd name="connsiteY60" fmla="*/ 914400 h 5581650"/>
              <a:gd name="connsiteX61" fmla="*/ 3372751 w 5697305"/>
              <a:gd name="connsiteY61" fmla="*/ 971550 h 558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5697305" h="5581650">
                <a:moveTo>
                  <a:pt x="3429901" y="971550"/>
                </a:moveTo>
                <a:cubicBezTo>
                  <a:pt x="3301459" y="916504"/>
                  <a:pt x="3184033" y="864194"/>
                  <a:pt x="3048901" y="819150"/>
                </a:cubicBezTo>
                <a:cubicBezTo>
                  <a:pt x="2980215" y="796255"/>
                  <a:pt x="2908037" y="784895"/>
                  <a:pt x="2839351" y="762000"/>
                </a:cubicBezTo>
                <a:cubicBezTo>
                  <a:pt x="2774469" y="740373"/>
                  <a:pt x="2714358" y="705452"/>
                  <a:pt x="2648851" y="685800"/>
                </a:cubicBezTo>
                <a:cubicBezTo>
                  <a:pt x="2586825" y="667192"/>
                  <a:pt x="2521566" y="661748"/>
                  <a:pt x="2458351" y="647700"/>
                </a:cubicBezTo>
                <a:cubicBezTo>
                  <a:pt x="2407234" y="636341"/>
                  <a:pt x="2356751" y="622300"/>
                  <a:pt x="2305951" y="609600"/>
                </a:cubicBezTo>
                <a:cubicBezTo>
                  <a:pt x="2198001" y="615950"/>
                  <a:pt x="2088665" y="610277"/>
                  <a:pt x="1982101" y="628650"/>
                </a:cubicBezTo>
                <a:cubicBezTo>
                  <a:pt x="1905634" y="641834"/>
                  <a:pt x="1749498" y="706451"/>
                  <a:pt x="1658251" y="742950"/>
                </a:cubicBezTo>
                <a:cubicBezTo>
                  <a:pt x="1562097" y="823079"/>
                  <a:pt x="1494811" y="873306"/>
                  <a:pt x="1410601" y="971550"/>
                </a:cubicBezTo>
                <a:cubicBezTo>
                  <a:pt x="1331067" y="1064340"/>
                  <a:pt x="1289115" y="1146268"/>
                  <a:pt x="1239151" y="1257300"/>
                </a:cubicBezTo>
                <a:cubicBezTo>
                  <a:pt x="1013420" y="1758924"/>
                  <a:pt x="1238510" y="1307983"/>
                  <a:pt x="1086751" y="1581150"/>
                </a:cubicBezTo>
                <a:cubicBezTo>
                  <a:pt x="1076916" y="1598854"/>
                  <a:pt x="1033361" y="1697393"/>
                  <a:pt x="1010551" y="1714500"/>
                </a:cubicBezTo>
                <a:cubicBezTo>
                  <a:pt x="915441" y="1785832"/>
                  <a:pt x="765010" y="1799170"/>
                  <a:pt x="667651" y="1847850"/>
                </a:cubicBezTo>
                <a:cubicBezTo>
                  <a:pt x="629551" y="1866900"/>
                  <a:pt x="593109" y="1889709"/>
                  <a:pt x="553351" y="1905000"/>
                </a:cubicBezTo>
                <a:cubicBezTo>
                  <a:pt x="510204" y="1921595"/>
                  <a:pt x="464185" y="1929505"/>
                  <a:pt x="420001" y="1943100"/>
                </a:cubicBezTo>
                <a:cubicBezTo>
                  <a:pt x="381616" y="1954911"/>
                  <a:pt x="343801" y="1968500"/>
                  <a:pt x="305701" y="1981200"/>
                </a:cubicBezTo>
                <a:cubicBezTo>
                  <a:pt x="286651" y="2000250"/>
                  <a:pt x="263495" y="2015934"/>
                  <a:pt x="248551" y="2038350"/>
                </a:cubicBezTo>
                <a:cubicBezTo>
                  <a:pt x="190750" y="2125052"/>
                  <a:pt x="173746" y="2202824"/>
                  <a:pt x="153301" y="2305050"/>
                </a:cubicBezTo>
                <a:cubicBezTo>
                  <a:pt x="138151" y="2380801"/>
                  <a:pt x="127901" y="2457450"/>
                  <a:pt x="115201" y="2533650"/>
                </a:cubicBezTo>
                <a:cubicBezTo>
                  <a:pt x="108851" y="2660650"/>
                  <a:pt x="108020" y="2788046"/>
                  <a:pt x="96151" y="2914650"/>
                </a:cubicBezTo>
                <a:cubicBezTo>
                  <a:pt x="88940" y="2991564"/>
                  <a:pt x="68043" y="3066648"/>
                  <a:pt x="58051" y="3143250"/>
                </a:cubicBezTo>
                <a:cubicBezTo>
                  <a:pt x="48979" y="3212799"/>
                  <a:pt x="43998" y="3282840"/>
                  <a:pt x="39001" y="3352800"/>
                </a:cubicBezTo>
                <a:cubicBezTo>
                  <a:pt x="24947" y="3549558"/>
                  <a:pt x="901" y="3943350"/>
                  <a:pt x="901" y="3943350"/>
                </a:cubicBezTo>
                <a:cubicBezTo>
                  <a:pt x="9667" y="4232615"/>
                  <a:pt x="-27931" y="4466455"/>
                  <a:pt x="58051" y="4724400"/>
                </a:cubicBezTo>
                <a:cubicBezTo>
                  <a:pt x="73344" y="4770278"/>
                  <a:pt x="96151" y="4813300"/>
                  <a:pt x="115201" y="4857750"/>
                </a:cubicBezTo>
                <a:cubicBezTo>
                  <a:pt x="121551" y="4889500"/>
                  <a:pt x="122882" y="4922683"/>
                  <a:pt x="134251" y="4953000"/>
                </a:cubicBezTo>
                <a:cubicBezTo>
                  <a:pt x="142290" y="4974437"/>
                  <a:pt x="156162" y="4993961"/>
                  <a:pt x="172351" y="5010150"/>
                </a:cubicBezTo>
                <a:cubicBezTo>
                  <a:pt x="201102" y="5038901"/>
                  <a:pt x="232058" y="5066604"/>
                  <a:pt x="267601" y="5086350"/>
                </a:cubicBezTo>
                <a:cubicBezTo>
                  <a:pt x="290488" y="5099065"/>
                  <a:pt x="317924" y="5101419"/>
                  <a:pt x="343801" y="5105400"/>
                </a:cubicBezTo>
                <a:cubicBezTo>
                  <a:pt x="400634" y="5114144"/>
                  <a:pt x="458101" y="5118100"/>
                  <a:pt x="515251" y="5124450"/>
                </a:cubicBezTo>
                <a:cubicBezTo>
                  <a:pt x="775601" y="5111750"/>
                  <a:pt x="1036680" y="5109600"/>
                  <a:pt x="1296301" y="5086350"/>
                </a:cubicBezTo>
                <a:cubicBezTo>
                  <a:pt x="1462678" y="5071451"/>
                  <a:pt x="1625388" y="5026771"/>
                  <a:pt x="1791601" y="5010150"/>
                </a:cubicBezTo>
                <a:lnTo>
                  <a:pt x="2172601" y="4972050"/>
                </a:lnTo>
                <a:cubicBezTo>
                  <a:pt x="3157281" y="5061566"/>
                  <a:pt x="2466994" y="4969240"/>
                  <a:pt x="3125101" y="5105400"/>
                </a:cubicBezTo>
                <a:cubicBezTo>
                  <a:pt x="3401693" y="5162626"/>
                  <a:pt x="3353738" y="5122176"/>
                  <a:pt x="3658501" y="5219700"/>
                </a:cubicBezTo>
                <a:cubicBezTo>
                  <a:pt x="3744480" y="5247213"/>
                  <a:pt x="3898768" y="5333095"/>
                  <a:pt x="3982351" y="5372100"/>
                </a:cubicBezTo>
                <a:cubicBezTo>
                  <a:pt x="4083000" y="5419069"/>
                  <a:pt x="4106977" y="5420170"/>
                  <a:pt x="4191901" y="5467350"/>
                </a:cubicBezTo>
                <a:cubicBezTo>
                  <a:pt x="4352438" y="5556537"/>
                  <a:pt x="4222400" y="5508312"/>
                  <a:pt x="4439551" y="5562600"/>
                </a:cubicBezTo>
                <a:lnTo>
                  <a:pt x="4515751" y="5581650"/>
                </a:lnTo>
                <a:cubicBezTo>
                  <a:pt x="4623701" y="5568950"/>
                  <a:pt x="4739364" y="5585585"/>
                  <a:pt x="4839601" y="5543550"/>
                </a:cubicBezTo>
                <a:cubicBezTo>
                  <a:pt x="4943863" y="5499827"/>
                  <a:pt x="5027823" y="5415385"/>
                  <a:pt x="5106301" y="5334000"/>
                </a:cubicBezTo>
                <a:cubicBezTo>
                  <a:pt x="5389782" y="5040020"/>
                  <a:pt x="5438598" y="4828764"/>
                  <a:pt x="5620651" y="4438650"/>
                </a:cubicBezTo>
                <a:cubicBezTo>
                  <a:pt x="5664483" y="3956495"/>
                  <a:pt x="5701880" y="3683152"/>
                  <a:pt x="5696851" y="3200400"/>
                </a:cubicBezTo>
                <a:cubicBezTo>
                  <a:pt x="5692616" y="2793824"/>
                  <a:pt x="5684434" y="2386986"/>
                  <a:pt x="5658751" y="1981200"/>
                </a:cubicBezTo>
                <a:cubicBezTo>
                  <a:pt x="5652615" y="1884258"/>
                  <a:pt x="5626629" y="1789307"/>
                  <a:pt x="5601601" y="1695450"/>
                </a:cubicBezTo>
                <a:cubicBezTo>
                  <a:pt x="5550355" y="1503278"/>
                  <a:pt x="5487301" y="1314450"/>
                  <a:pt x="5430151" y="1123950"/>
                </a:cubicBezTo>
                <a:cubicBezTo>
                  <a:pt x="5370326" y="924532"/>
                  <a:pt x="5314102" y="720401"/>
                  <a:pt x="5220601" y="533400"/>
                </a:cubicBezTo>
                <a:cubicBezTo>
                  <a:pt x="5195201" y="482600"/>
                  <a:pt x="5178092" y="426724"/>
                  <a:pt x="5144401" y="381000"/>
                </a:cubicBezTo>
                <a:cubicBezTo>
                  <a:pt x="5088403" y="305003"/>
                  <a:pt x="5022531" y="236267"/>
                  <a:pt x="4953901" y="171450"/>
                </a:cubicBezTo>
                <a:cubicBezTo>
                  <a:pt x="4829092" y="53575"/>
                  <a:pt x="4843093" y="67548"/>
                  <a:pt x="4725301" y="38100"/>
                </a:cubicBezTo>
                <a:cubicBezTo>
                  <a:pt x="4706251" y="25400"/>
                  <a:pt x="4691046" y="0"/>
                  <a:pt x="4668151" y="0"/>
                </a:cubicBezTo>
                <a:cubicBezTo>
                  <a:pt x="4542963" y="0"/>
                  <a:pt x="4397887" y="41664"/>
                  <a:pt x="4306201" y="133350"/>
                </a:cubicBezTo>
                <a:lnTo>
                  <a:pt x="4153801" y="285750"/>
                </a:lnTo>
                <a:cubicBezTo>
                  <a:pt x="4128401" y="311150"/>
                  <a:pt x="4107489" y="342025"/>
                  <a:pt x="4077601" y="361950"/>
                </a:cubicBezTo>
                <a:cubicBezTo>
                  <a:pt x="4032371" y="392103"/>
                  <a:pt x="3985602" y="421756"/>
                  <a:pt x="3944251" y="457200"/>
                </a:cubicBezTo>
                <a:cubicBezTo>
                  <a:pt x="3923796" y="474733"/>
                  <a:pt x="3909024" y="498691"/>
                  <a:pt x="3887101" y="514350"/>
                </a:cubicBezTo>
                <a:cubicBezTo>
                  <a:pt x="3818902" y="563064"/>
                  <a:pt x="3809485" y="546572"/>
                  <a:pt x="3734701" y="571500"/>
                </a:cubicBezTo>
                <a:cubicBezTo>
                  <a:pt x="3702260" y="582314"/>
                  <a:pt x="3673228" y="604267"/>
                  <a:pt x="3639451" y="609600"/>
                </a:cubicBezTo>
                <a:cubicBezTo>
                  <a:pt x="3551415" y="623500"/>
                  <a:pt x="3461651" y="622300"/>
                  <a:pt x="3372751" y="628650"/>
                </a:cubicBezTo>
                <a:cubicBezTo>
                  <a:pt x="3366708" y="652824"/>
                  <a:pt x="3333039" y="782365"/>
                  <a:pt x="3334651" y="800100"/>
                </a:cubicBezTo>
                <a:cubicBezTo>
                  <a:pt x="3338287" y="840096"/>
                  <a:pt x="3364039" y="875195"/>
                  <a:pt x="3372751" y="914400"/>
                </a:cubicBezTo>
                <a:cubicBezTo>
                  <a:pt x="3376884" y="932996"/>
                  <a:pt x="3372751" y="952500"/>
                  <a:pt x="3372751" y="971550"/>
                </a:cubicBezTo>
              </a:path>
            </a:pathLst>
          </a:custGeom>
          <a:solidFill>
            <a:schemeClr val="tx1">
              <a:alpha val="49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                 </a:t>
            </a:r>
          </a:p>
          <a:p>
            <a:pPr algn="ctr"/>
            <a:endParaRPr lang="en-US" sz="2400" b="1" dirty="0">
              <a:solidFill>
                <a:schemeClr val="bg1"/>
              </a:solidFill>
              <a:latin typeface="Times New Roman" panose="02020603050405020304" pitchFamily="18" charset="0"/>
              <a:cs typeface="Times New Roman" panose="02020603050405020304" pitchFamily="18" charset="0"/>
            </a:endParaRPr>
          </a:p>
          <a:p>
            <a:pPr algn="ctr"/>
            <a:r>
              <a:rPr lang="en-US" sz="2400" b="1" dirty="0">
                <a:solidFill>
                  <a:schemeClr val="bg1"/>
                </a:solidFill>
                <a:latin typeface="Times New Roman" panose="02020603050405020304" pitchFamily="18" charset="0"/>
                <a:cs typeface="Times New Roman" panose="02020603050405020304" pitchFamily="18" charset="0"/>
              </a:rPr>
              <a:t>                 “Money, law courts, newspapers, the postal system and foreign telecommunications – even the concept of the city – were all simply abolished. Individual rights were not curtailed in </a:t>
            </a:r>
            <a:r>
              <a:rPr lang="en-US" sz="2400" b="1" dirty="0" err="1">
                <a:solidFill>
                  <a:schemeClr val="bg1"/>
                </a:solidFill>
                <a:latin typeface="Times New Roman" panose="02020603050405020304" pitchFamily="18" charset="0"/>
                <a:cs typeface="Times New Roman" panose="02020603050405020304" pitchFamily="18" charset="0"/>
              </a:rPr>
              <a:t>favour</a:t>
            </a:r>
            <a:r>
              <a:rPr lang="en-US" sz="2400" b="1" dirty="0">
                <a:solidFill>
                  <a:schemeClr val="bg1"/>
                </a:solidFill>
                <a:latin typeface="Times New Roman" panose="02020603050405020304" pitchFamily="18" charset="0"/>
                <a:cs typeface="Times New Roman" panose="02020603050405020304" pitchFamily="18" charset="0"/>
              </a:rPr>
              <a:t> of the collective, but extinguished altogether.”</a:t>
            </a:r>
          </a:p>
          <a:p>
            <a:pPr algn="ctr"/>
            <a:r>
              <a:rPr lang="en-US" sz="2400" b="1" dirty="0">
                <a:solidFill>
                  <a:schemeClr val="bg1"/>
                </a:solidFill>
                <a:latin typeface="Times New Roman" panose="02020603050405020304" pitchFamily="18" charset="0"/>
                <a:cs typeface="Times New Roman" panose="02020603050405020304" pitchFamily="18" charset="0"/>
              </a:rPr>
              <a:t>             </a:t>
            </a:r>
          </a:p>
        </p:txBody>
      </p:sp>
      <p:sp>
        <p:nvSpPr>
          <p:cNvPr id="24" name="Freeform: Shape 23">
            <a:extLst>
              <a:ext uri="{FF2B5EF4-FFF2-40B4-BE49-F238E27FC236}">
                <a16:creationId xmlns:a16="http://schemas.microsoft.com/office/drawing/2014/main" id="{E2C69512-1864-F3EC-FC53-185DDB37E5C8}"/>
              </a:ext>
            </a:extLst>
          </p:cNvPr>
          <p:cNvSpPr/>
          <p:nvPr/>
        </p:nvSpPr>
        <p:spPr>
          <a:xfrm>
            <a:off x="-5915952" y="3515755"/>
            <a:ext cx="5000897" cy="2362200"/>
          </a:xfrm>
          <a:custGeom>
            <a:avLst/>
            <a:gdLst>
              <a:gd name="connsiteX0" fmla="*/ 3429901 w 5697305"/>
              <a:gd name="connsiteY0" fmla="*/ 971550 h 5581650"/>
              <a:gd name="connsiteX1" fmla="*/ 3048901 w 5697305"/>
              <a:gd name="connsiteY1" fmla="*/ 819150 h 5581650"/>
              <a:gd name="connsiteX2" fmla="*/ 2839351 w 5697305"/>
              <a:gd name="connsiteY2" fmla="*/ 762000 h 5581650"/>
              <a:gd name="connsiteX3" fmla="*/ 2648851 w 5697305"/>
              <a:gd name="connsiteY3" fmla="*/ 685800 h 5581650"/>
              <a:gd name="connsiteX4" fmla="*/ 2458351 w 5697305"/>
              <a:gd name="connsiteY4" fmla="*/ 647700 h 5581650"/>
              <a:gd name="connsiteX5" fmla="*/ 2305951 w 5697305"/>
              <a:gd name="connsiteY5" fmla="*/ 609600 h 5581650"/>
              <a:gd name="connsiteX6" fmla="*/ 1982101 w 5697305"/>
              <a:gd name="connsiteY6" fmla="*/ 628650 h 5581650"/>
              <a:gd name="connsiteX7" fmla="*/ 1658251 w 5697305"/>
              <a:gd name="connsiteY7" fmla="*/ 742950 h 5581650"/>
              <a:gd name="connsiteX8" fmla="*/ 1410601 w 5697305"/>
              <a:gd name="connsiteY8" fmla="*/ 971550 h 5581650"/>
              <a:gd name="connsiteX9" fmla="*/ 1239151 w 5697305"/>
              <a:gd name="connsiteY9" fmla="*/ 1257300 h 5581650"/>
              <a:gd name="connsiteX10" fmla="*/ 1086751 w 5697305"/>
              <a:gd name="connsiteY10" fmla="*/ 1581150 h 5581650"/>
              <a:gd name="connsiteX11" fmla="*/ 1010551 w 5697305"/>
              <a:gd name="connsiteY11" fmla="*/ 1714500 h 5581650"/>
              <a:gd name="connsiteX12" fmla="*/ 667651 w 5697305"/>
              <a:gd name="connsiteY12" fmla="*/ 1847850 h 5581650"/>
              <a:gd name="connsiteX13" fmla="*/ 553351 w 5697305"/>
              <a:gd name="connsiteY13" fmla="*/ 1905000 h 5581650"/>
              <a:gd name="connsiteX14" fmla="*/ 420001 w 5697305"/>
              <a:gd name="connsiteY14" fmla="*/ 1943100 h 5581650"/>
              <a:gd name="connsiteX15" fmla="*/ 305701 w 5697305"/>
              <a:gd name="connsiteY15" fmla="*/ 1981200 h 5581650"/>
              <a:gd name="connsiteX16" fmla="*/ 248551 w 5697305"/>
              <a:gd name="connsiteY16" fmla="*/ 2038350 h 5581650"/>
              <a:gd name="connsiteX17" fmla="*/ 153301 w 5697305"/>
              <a:gd name="connsiteY17" fmla="*/ 2305050 h 5581650"/>
              <a:gd name="connsiteX18" fmla="*/ 115201 w 5697305"/>
              <a:gd name="connsiteY18" fmla="*/ 2533650 h 5581650"/>
              <a:gd name="connsiteX19" fmla="*/ 96151 w 5697305"/>
              <a:gd name="connsiteY19" fmla="*/ 2914650 h 5581650"/>
              <a:gd name="connsiteX20" fmla="*/ 58051 w 5697305"/>
              <a:gd name="connsiteY20" fmla="*/ 3143250 h 5581650"/>
              <a:gd name="connsiteX21" fmla="*/ 39001 w 5697305"/>
              <a:gd name="connsiteY21" fmla="*/ 3352800 h 5581650"/>
              <a:gd name="connsiteX22" fmla="*/ 901 w 5697305"/>
              <a:gd name="connsiteY22" fmla="*/ 3943350 h 5581650"/>
              <a:gd name="connsiteX23" fmla="*/ 58051 w 5697305"/>
              <a:gd name="connsiteY23" fmla="*/ 4724400 h 5581650"/>
              <a:gd name="connsiteX24" fmla="*/ 115201 w 5697305"/>
              <a:gd name="connsiteY24" fmla="*/ 4857750 h 5581650"/>
              <a:gd name="connsiteX25" fmla="*/ 134251 w 5697305"/>
              <a:gd name="connsiteY25" fmla="*/ 4953000 h 5581650"/>
              <a:gd name="connsiteX26" fmla="*/ 172351 w 5697305"/>
              <a:gd name="connsiteY26" fmla="*/ 5010150 h 5581650"/>
              <a:gd name="connsiteX27" fmla="*/ 267601 w 5697305"/>
              <a:gd name="connsiteY27" fmla="*/ 5086350 h 5581650"/>
              <a:gd name="connsiteX28" fmla="*/ 343801 w 5697305"/>
              <a:gd name="connsiteY28" fmla="*/ 5105400 h 5581650"/>
              <a:gd name="connsiteX29" fmla="*/ 515251 w 5697305"/>
              <a:gd name="connsiteY29" fmla="*/ 5124450 h 5581650"/>
              <a:gd name="connsiteX30" fmla="*/ 1296301 w 5697305"/>
              <a:gd name="connsiteY30" fmla="*/ 5086350 h 5581650"/>
              <a:gd name="connsiteX31" fmla="*/ 1791601 w 5697305"/>
              <a:gd name="connsiteY31" fmla="*/ 5010150 h 5581650"/>
              <a:gd name="connsiteX32" fmla="*/ 2172601 w 5697305"/>
              <a:gd name="connsiteY32" fmla="*/ 4972050 h 5581650"/>
              <a:gd name="connsiteX33" fmla="*/ 3125101 w 5697305"/>
              <a:gd name="connsiteY33" fmla="*/ 5105400 h 5581650"/>
              <a:gd name="connsiteX34" fmla="*/ 3658501 w 5697305"/>
              <a:gd name="connsiteY34" fmla="*/ 5219700 h 5581650"/>
              <a:gd name="connsiteX35" fmla="*/ 3982351 w 5697305"/>
              <a:gd name="connsiteY35" fmla="*/ 5372100 h 5581650"/>
              <a:gd name="connsiteX36" fmla="*/ 4191901 w 5697305"/>
              <a:gd name="connsiteY36" fmla="*/ 5467350 h 5581650"/>
              <a:gd name="connsiteX37" fmla="*/ 4439551 w 5697305"/>
              <a:gd name="connsiteY37" fmla="*/ 5562600 h 5581650"/>
              <a:gd name="connsiteX38" fmla="*/ 4515751 w 5697305"/>
              <a:gd name="connsiteY38" fmla="*/ 5581650 h 5581650"/>
              <a:gd name="connsiteX39" fmla="*/ 4839601 w 5697305"/>
              <a:gd name="connsiteY39" fmla="*/ 5543550 h 5581650"/>
              <a:gd name="connsiteX40" fmla="*/ 5106301 w 5697305"/>
              <a:gd name="connsiteY40" fmla="*/ 5334000 h 5581650"/>
              <a:gd name="connsiteX41" fmla="*/ 5620651 w 5697305"/>
              <a:gd name="connsiteY41" fmla="*/ 4438650 h 5581650"/>
              <a:gd name="connsiteX42" fmla="*/ 5696851 w 5697305"/>
              <a:gd name="connsiteY42" fmla="*/ 3200400 h 5581650"/>
              <a:gd name="connsiteX43" fmla="*/ 5658751 w 5697305"/>
              <a:gd name="connsiteY43" fmla="*/ 1981200 h 5581650"/>
              <a:gd name="connsiteX44" fmla="*/ 5601601 w 5697305"/>
              <a:gd name="connsiteY44" fmla="*/ 1695450 h 5581650"/>
              <a:gd name="connsiteX45" fmla="*/ 5430151 w 5697305"/>
              <a:gd name="connsiteY45" fmla="*/ 1123950 h 5581650"/>
              <a:gd name="connsiteX46" fmla="*/ 5220601 w 5697305"/>
              <a:gd name="connsiteY46" fmla="*/ 533400 h 5581650"/>
              <a:gd name="connsiteX47" fmla="*/ 5144401 w 5697305"/>
              <a:gd name="connsiteY47" fmla="*/ 381000 h 5581650"/>
              <a:gd name="connsiteX48" fmla="*/ 4953901 w 5697305"/>
              <a:gd name="connsiteY48" fmla="*/ 171450 h 5581650"/>
              <a:gd name="connsiteX49" fmla="*/ 4725301 w 5697305"/>
              <a:gd name="connsiteY49" fmla="*/ 38100 h 5581650"/>
              <a:gd name="connsiteX50" fmla="*/ 4668151 w 5697305"/>
              <a:gd name="connsiteY50" fmla="*/ 0 h 5581650"/>
              <a:gd name="connsiteX51" fmla="*/ 4306201 w 5697305"/>
              <a:gd name="connsiteY51" fmla="*/ 133350 h 5581650"/>
              <a:gd name="connsiteX52" fmla="*/ 4153801 w 5697305"/>
              <a:gd name="connsiteY52" fmla="*/ 285750 h 5581650"/>
              <a:gd name="connsiteX53" fmla="*/ 4077601 w 5697305"/>
              <a:gd name="connsiteY53" fmla="*/ 361950 h 5581650"/>
              <a:gd name="connsiteX54" fmla="*/ 3944251 w 5697305"/>
              <a:gd name="connsiteY54" fmla="*/ 457200 h 5581650"/>
              <a:gd name="connsiteX55" fmla="*/ 3887101 w 5697305"/>
              <a:gd name="connsiteY55" fmla="*/ 514350 h 5581650"/>
              <a:gd name="connsiteX56" fmla="*/ 3734701 w 5697305"/>
              <a:gd name="connsiteY56" fmla="*/ 571500 h 5581650"/>
              <a:gd name="connsiteX57" fmla="*/ 3639451 w 5697305"/>
              <a:gd name="connsiteY57" fmla="*/ 609600 h 5581650"/>
              <a:gd name="connsiteX58" fmla="*/ 3372751 w 5697305"/>
              <a:gd name="connsiteY58" fmla="*/ 628650 h 5581650"/>
              <a:gd name="connsiteX59" fmla="*/ 3334651 w 5697305"/>
              <a:gd name="connsiteY59" fmla="*/ 800100 h 5581650"/>
              <a:gd name="connsiteX60" fmla="*/ 3372751 w 5697305"/>
              <a:gd name="connsiteY60" fmla="*/ 914400 h 5581650"/>
              <a:gd name="connsiteX61" fmla="*/ 3372751 w 5697305"/>
              <a:gd name="connsiteY61" fmla="*/ 971550 h 558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5697305" h="5581650">
                <a:moveTo>
                  <a:pt x="3429901" y="971550"/>
                </a:moveTo>
                <a:cubicBezTo>
                  <a:pt x="3301459" y="916504"/>
                  <a:pt x="3184033" y="864194"/>
                  <a:pt x="3048901" y="819150"/>
                </a:cubicBezTo>
                <a:cubicBezTo>
                  <a:pt x="2980215" y="796255"/>
                  <a:pt x="2908037" y="784895"/>
                  <a:pt x="2839351" y="762000"/>
                </a:cubicBezTo>
                <a:cubicBezTo>
                  <a:pt x="2774469" y="740373"/>
                  <a:pt x="2714358" y="705452"/>
                  <a:pt x="2648851" y="685800"/>
                </a:cubicBezTo>
                <a:cubicBezTo>
                  <a:pt x="2586825" y="667192"/>
                  <a:pt x="2521566" y="661748"/>
                  <a:pt x="2458351" y="647700"/>
                </a:cubicBezTo>
                <a:cubicBezTo>
                  <a:pt x="2407234" y="636341"/>
                  <a:pt x="2356751" y="622300"/>
                  <a:pt x="2305951" y="609600"/>
                </a:cubicBezTo>
                <a:cubicBezTo>
                  <a:pt x="2198001" y="615950"/>
                  <a:pt x="2088665" y="610277"/>
                  <a:pt x="1982101" y="628650"/>
                </a:cubicBezTo>
                <a:cubicBezTo>
                  <a:pt x="1905634" y="641834"/>
                  <a:pt x="1749498" y="706451"/>
                  <a:pt x="1658251" y="742950"/>
                </a:cubicBezTo>
                <a:cubicBezTo>
                  <a:pt x="1562097" y="823079"/>
                  <a:pt x="1494811" y="873306"/>
                  <a:pt x="1410601" y="971550"/>
                </a:cubicBezTo>
                <a:cubicBezTo>
                  <a:pt x="1331067" y="1064340"/>
                  <a:pt x="1289115" y="1146268"/>
                  <a:pt x="1239151" y="1257300"/>
                </a:cubicBezTo>
                <a:cubicBezTo>
                  <a:pt x="1013420" y="1758924"/>
                  <a:pt x="1238510" y="1307983"/>
                  <a:pt x="1086751" y="1581150"/>
                </a:cubicBezTo>
                <a:cubicBezTo>
                  <a:pt x="1076916" y="1598854"/>
                  <a:pt x="1033361" y="1697393"/>
                  <a:pt x="1010551" y="1714500"/>
                </a:cubicBezTo>
                <a:cubicBezTo>
                  <a:pt x="915441" y="1785832"/>
                  <a:pt x="765010" y="1799170"/>
                  <a:pt x="667651" y="1847850"/>
                </a:cubicBezTo>
                <a:cubicBezTo>
                  <a:pt x="629551" y="1866900"/>
                  <a:pt x="593109" y="1889709"/>
                  <a:pt x="553351" y="1905000"/>
                </a:cubicBezTo>
                <a:cubicBezTo>
                  <a:pt x="510204" y="1921595"/>
                  <a:pt x="464185" y="1929505"/>
                  <a:pt x="420001" y="1943100"/>
                </a:cubicBezTo>
                <a:cubicBezTo>
                  <a:pt x="381616" y="1954911"/>
                  <a:pt x="343801" y="1968500"/>
                  <a:pt x="305701" y="1981200"/>
                </a:cubicBezTo>
                <a:cubicBezTo>
                  <a:pt x="286651" y="2000250"/>
                  <a:pt x="263495" y="2015934"/>
                  <a:pt x="248551" y="2038350"/>
                </a:cubicBezTo>
                <a:cubicBezTo>
                  <a:pt x="190750" y="2125052"/>
                  <a:pt x="173746" y="2202824"/>
                  <a:pt x="153301" y="2305050"/>
                </a:cubicBezTo>
                <a:cubicBezTo>
                  <a:pt x="138151" y="2380801"/>
                  <a:pt x="127901" y="2457450"/>
                  <a:pt x="115201" y="2533650"/>
                </a:cubicBezTo>
                <a:cubicBezTo>
                  <a:pt x="108851" y="2660650"/>
                  <a:pt x="108020" y="2788046"/>
                  <a:pt x="96151" y="2914650"/>
                </a:cubicBezTo>
                <a:cubicBezTo>
                  <a:pt x="88940" y="2991564"/>
                  <a:pt x="68043" y="3066648"/>
                  <a:pt x="58051" y="3143250"/>
                </a:cubicBezTo>
                <a:cubicBezTo>
                  <a:pt x="48979" y="3212799"/>
                  <a:pt x="43998" y="3282840"/>
                  <a:pt x="39001" y="3352800"/>
                </a:cubicBezTo>
                <a:cubicBezTo>
                  <a:pt x="24947" y="3549558"/>
                  <a:pt x="901" y="3943350"/>
                  <a:pt x="901" y="3943350"/>
                </a:cubicBezTo>
                <a:cubicBezTo>
                  <a:pt x="9667" y="4232615"/>
                  <a:pt x="-27931" y="4466455"/>
                  <a:pt x="58051" y="4724400"/>
                </a:cubicBezTo>
                <a:cubicBezTo>
                  <a:pt x="73344" y="4770278"/>
                  <a:pt x="96151" y="4813300"/>
                  <a:pt x="115201" y="4857750"/>
                </a:cubicBezTo>
                <a:cubicBezTo>
                  <a:pt x="121551" y="4889500"/>
                  <a:pt x="122882" y="4922683"/>
                  <a:pt x="134251" y="4953000"/>
                </a:cubicBezTo>
                <a:cubicBezTo>
                  <a:pt x="142290" y="4974437"/>
                  <a:pt x="156162" y="4993961"/>
                  <a:pt x="172351" y="5010150"/>
                </a:cubicBezTo>
                <a:cubicBezTo>
                  <a:pt x="201102" y="5038901"/>
                  <a:pt x="232058" y="5066604"/>
                  <a:pt x="267601" y="5086350"/>
                </a:cubicBezTo>
                <a:cubicBezTo>
                  <a:pt x="290488" y="5099065"/>
                  <a:pt x="317924" y="5101419"/>
                  <a:pt x="343801" y="5105400"/>
                </a:cubicBezTo>
                <a:cubicBezTo>
                  <a:pt x="400634" y="5114144"/>
                  <a:pt x="458101" y="5118100"/>
                  <a:pt x="515251" y="5124450"/>
                </a:cubicBezTo>
                <a:cubicBezTo>
                  <a:pt x="775601" y="5111750"/>
                  <a:pt x="1036680" y="5109600"/>
                  <a:pt x="1296301" y="5086350"/>
                </a:cubicBezTo>
                <a:cubicBezTo>
                  <a:pt x="1462678" y="5071451"/>
                  <a:pt x="1625388" y="5026771"/>
                  <a:pt x="1791601" y="5010150"/>
                </a:cubicBezTo>
                <a:lnTo>
                  <a:pt x="2172601" y="4972050"/>
                </a:lnTo>
                <a:cubicBezTo>
                  <a:pt x="3157281" y="5061566"/>
                  <a:pt x="2466994" y="4969240"/>
                  <a:pt x="3125101" y="5105400"/>
                </a:cubicBezTo>
                <a:cubicBezTo>
                  <a:pt x="3401693" y="5162626"/>
                  <a:pt x="3353738" y="5122176"/>
                  <a:pt x="3658501" y="5219700"/>
                </a:cubicBezTo>
                <a:cubicBezTo>
                  <a:pt x="3744480" y="5247213"/>
                  <a:pt x="3898768" y="5333095"/>
                  <a:pt x="3982351" y="5372100"/>
                </a:cubicBezTo>
                <a:cubicBezTo>
                  <a:pt x="4083000" y="5419069"/>
                  <a:pt x="4106977" y="5420170"/>
                  <a:pt x="4191901" y="5467350"/>
                </a:cubicBezTo>
                <a:cubicBezTo>
                  <a:pt x="4352438" y="5556537"/>
                  <a:pt x="4222400" y="5508312"/>
                  <a:pt x="4439551" y="5562600"/>
                </a:cubicBezTo>
                <a:lnTo>
                  <a:pt x="4515751" y="5581650"/>
                </a:lnTo>
                <a:cubicBezTo>
                  <a:pt x="4623701" y="5568950"/>
                  <a:pt x="4739364" y="5585585"/>
                  <a:pt x="4839601" y="5543550"/>
                </a:cubicBezTo>
                <a:cubicBezTo>
                  <a:pt x="4943863" y="5499827"/>
                  <a:pt x="5027823" y="5415385"/>
                  <a:pt x="5106301" y="5334000"/>
                </a:cubicBezTo>
                <a:cubicBezTo>
                  <a:pt x="5389782" y="5040020"/>
                  <a:pt x="5438598" y="4828764"/>
                  <a:pt x="5620651" y="4438650"/>
                </a:cubicBezTo>
                <a:cubicBezTo>
                  <a:pt x="5664483" y="3956495"/>
                  <a:pt x="5701880" y="3683152"/>
                  <a:pt x="5696851" y="3200400"/>
                </a:cubicBezTo>
                <a:cubicBezTo>
                  <a:pt x="5692616" y="2793824"/>
                  <a:pt x="5684434" y="2386986"/>
                  <a:pt x="5658751" y="1981200"/>
                </a:cubicBezTo>
                <a:cubicBezTo>
                  <a:pt x="5652615" y="1884258"/>
                  <a:pt x="5626629" y="1789307"/>
                  <a:pt x="5601601" y="1695450"/>
                </a:cubicBezTo>
                <a:cubicBezTo>
                  <a:pt x="5550355" y="1503278"/>
                  <a:pt x="5487301" y="1314450"/>
                  <a:pt x="5430151" y="1123950"/>
                </a:cubicBezTo>
                <a:cubicBezTo>
                  <a:pt x="5370326" y="924532"/>
                  <a:pt x="5314102" y="720401"/>
                  <a:pt x="5220601" y="533400"/>
                </a:cubicBezTo>
                <a:cubicBezTo>
                  <a:pt x="5195201" y="482600"/>
                  <a:pt x="5178092" y="426724"/>
                  <a:pt x="5144401" y="381000"/>
                </a:cubicBezTo>
                <a:cubicBezTo>
                  <a:pt x="5088403" y="305003"/>
                  <a:pt x="5022531" y="236267"/>
                  <a:pt x="4953901" y="171450"/>
                </a:cubicBezTo>
                <a:cubicBezTo>
                  <a:pt x="4829092" y="53575"/>
                  <a:pt x="4843093" y="67548"/>
                  <a:pt x="4725301" y="38100"/>
                </a:cubicBezTo>
                <a:cubicBezTo>
                  <a:pt x="4706251" y="25400"/>
                  <a:pt x="4691046" y="0"/>
                  <a:pt x="4668151" y="0"/>
                </a:cubicBezTo>
                <a:cubicBezTo>
                  <a:pt x="4542963" y="0"/>
                  <a:pt x="4397887" y="41664"/>
                  <a:pt x="4306201" y="133350"/>
                </a:cubicBezTo>
                <a:lnTo>
                  <a:pt x="4153801" y="285750"/>
                </a:lnTo>
                <a:cubicBezTo>
                  <a:pt x="4128401" y="311150"/>
                  <a:pt x="4107489" y="342025"/>
                  <a:pt x="4077601" y="361950"/>
                </a:cubicBezTo>
                <a:cubicBezTo>
                  <a:pt x="4032371" y="392103"/>
                  <a:pt x="3985602" y="421756"/>
                  <a:pt x="3944251" y="457200"/>
                </a:cubicBezTo>
                <a:cubicBezTo>
                  <a:pt x="3923796" y="474733"/>
                  <a:pt x="3909024" y="498691"/>
                  <a:pt x="3887101" y="514350"/>
                </a:cubicBezTo>
                <a:cubicBezTo>
                  <a:pt x="3818902" y="563064"/>
                  <a:pt x="3809485" y="546572"/>
                  <a:pt x="3734701" y="571500"/>
                </a:cubicBezTo>
                <a:cubicBezTo>
                  <a:pt x="3702260" y="582314"/>
                  <a:pt x="3673228" y="604267"/>
                  <a:pt x="3639451" y="609600"/>
                </a:cubicBezTo>
                <a:cubicBezTo>
                  <a:pt x="3551415" y="623500"/>
                  <a:pt x="3461651" y="622300"/>
                  <a:pt x="3372751" y="628650"/>
                </a:cubicBezTo>
                <a:cubicBezTo>
                  <a:pt x="3366708" y="652824"/>
                  <a:pt x="3333039" y="782365"/>
                  <a:pt x="3334651" y="800100"/>
                </a:cubicBezTo>
                <a:cubicBezTo>
                  <a:pt x="3338287" y="840096"/>
                  <a:pt x="3364039" y="875195"/>
                  <a:pt x="3372751" y="914400"/>
                </a:cubicBezTo>
                <a:cubicBezTo>
                  <a:pt x="3376884" y="932996"/>
                  <a:pt x="3372751" y="952500"/>
                  <a:pt x="3372751" y="971550"/>
                </a:cubicBezTo>
              </a:path>
            </a:pathLst>
          </a:custGeom>
          <a:solidFill>
            <a:schemeClr val="tx1">
              <a:alpha val="49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                 </a:t>
            </a:r>
          </a:p>
          <a:p>
            <a:pPr algn="ctr"/>
            <a:endParaRPr lang="en-US" sz="2400" b="1" dirty="0">
              <a:solidFill>
                <a:schemeClr val="bg1"/>
              </a:solidFill>
              <a:latin typeface="Times New Roman" panose="02020603050405020304" pitchFamily="18" charset="0"/>
              <a:cs typeface="Times New Roman" panose="02020603050405020304" pitchFamily="18" charset="0"/>
            </a:endParaRPr>
          </a:p>
          <a:p>
            <a:pPr algn="ctr"/>
            <a:r>
              <a:rPr lang="en-US" sz="2400" b="1" dirty="0">
                <a:solidFill>
                  <a:schemeClr val="bg1"/>
                </a:solidFill>
                <a:latin typeface="Times New Roman" panose="02020603050405020304" pitchFamily="18" charset="0"/>
                <a:cs typeface="Times New Roman" panose="02020603050405020304" pitchFamily="18" charset="0"/>
              </a:rPr>
              <a:t>             After conquering </a:t>
            </a:r>
            <a:r>
              <a:rPr lang="en-US" sz="2400" b="1" dirty="0" err="1">
                <a:solidFill>
                  <a:schemeClr val="bg1"/>
                </a:solidFill>
                <a:latin typeface="Times New Roman" panose="02020603050405020304" pitchFamily="18" charset="0"/>
                <a:cs typeface="Times New Roman" panose="02020603050405020304" pitchFamily="18" charset="0"/>
              </a:rPr>
              <a:t>Phnoem</a:t>
            </a:r>
            <a:r>
              <a:rPr lang="en-US" sz="2400" b="1" dirty="0">
                <a:solidFill>
                  <a:schemeClr val="bg1"/>
                </a:solidFill>
                <a:latin typeface="Times New Roman" panose="02020603050405020304" pitchFamily="18" charset="0"/>
                <a:cs typeface="Times New Roman" panose="02020603050405020304" pitchFamily="18" charset="0"/>
              </a:rPr>
              <a:t> Penh, Pot established a new government focused on the promotion of egalitarianism; abolishing important sectors of society.</a:t>
            </a:r>
          </a:p>
          <a:p>
            <a:pPr algn="ct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25" name="Freeform: Shape 24">
            <a:extLst>
              <a:ext uri="{FF2B5EF4-FFF2-40B4-BE49-F238E27FC236}">
                <a16:creationId xmlns:a16="http://schemas.microsoft.com/office/drawing/2014/main" id="{2C36BF2C-9DFC-A3C4-4BB1-48B776E859FD}"/>
              </a:ext>
            </a:extLst>
          </p:cNvPr>
          <p:cNvSpPr/>
          <p:nvPr/>
        </p:nvSpPr>
        <p:spPr>
          <a:xfrm>
            <a:off x="5044500" y="3439884"/>
            <a:ext cx="6024637" cy="3334855"/>
          </a:xfrm>
          <a:custGeom>
            <a:avLst/>
            <a:gdLst>
              <a:gd name="connsiteX0" fmla="*/ 3429901 w 5697305"/>
              <a:gd name="connsiteY0" fmla="*/ 971550 h 5581650"/>
              <a:gd name="connsiteX1" fmla="*/ 3048901 w 5697305"/>
              <a:gd name="connsiteY1" fmla="*/ 819150 h 5581650"/>
              <a:gd name="connsiteX2" fmla="*/ 2839351 w 5697305"/>
              <a:gd name="connsiteY2" fmla="*/ 762000 h 5581650"/>
              <a:gd name="connsiteX3" fmla="*/ 2648851 w 5697305"/>
              <a:gd name="connsiteY3" fmla="*/ 685800 h 5581650"/>
              <a:gd name="connsiteX4" fmla="*/ 2458351 w 5697305"/>
              <a:gd name="connsiteY4" fmla="*/ 647700 h 5581650"/>
              <a:gd name="connsiteX5" fmla="*/ 2305951 w 5697305"/>
              <a:gd name="connsiteY5" fmla="*/ 609600 h 5581650"/>
              <a:gd name="connsiteX6" fmla="*/ 1982101 w 5697305"/>
              <a:gd name="connsiteY6" fmla="*/ 628650 h 5581650"/>
              <a:gd name="connsiteX7" fmla="*/ 1658251 w 5697305"/>
              <a:gd name="connsiteY7" fmla="*/ 742950 h 5581650"/>
              <a:gd name="connsiteX8" fmla="*/ 1410601 w 5697305"/>
              <a:gd name="connsiteY8" fmla="*/ 971550 h 5581650"/>
              <a:gd name="connsiteX9" fmla="*/ 1239151 w 5697305"/>
              <a:gd name="connsiteY9" fmla="*/ 1257300 h 5581650"/>
              <a:gd name="connsiteX10" fmla="*/ 1086751 w 5697305"/>
              <a:gd name="connsiteY10" fmla="*/ 1581150 h 5581650"/>
              <a:gd name="connsiteX11" fmla="*/ 1010551 w 5697305"/>
              <a:gd name="connsiteY11" fmla="*/ 1714500 h 5581650"/>
              <a:gd name="connsiteX12" fmla="*/ 667651 w 5697305"/>
              <a:gd name="connsiteY12" fmla="*/ 1847850 h 5581650"/>
              <a:gd name="connsiteX13" fmla="*/ 553351 w 5697305"/>
              <a:gd name="connsiteY13" fmla="*/ 1905000 h 5581650"/>
              <a:gd name="connsiteX14" fmla="*/ 420001 w 5697305"/>
              <a:gd name="connsiteY14" fmla="*/ 1943100 h 5581650"/>
              <a:gd name="connsiteX15" fmla="*/ 305701 w 5697305"/>
              <a:gd name="connsiteY15" fmla="*/ 1981200 h 5581650"/>
              <a:gd name="connsiteX16" fmla="*/ 248551 w 5697305"/>
              <a:gd name="connsiteY16" fmla="*/ 2038350 h 5581650"/>
              <a:gd name="connsiteX17" fmla="*/ 153301 w 5697305"/>
              <a:gd name="connsiteY17" fmla="*/ 2305050 h 5581650"/>
              <a:gd name="connsiteX18" fmla="*/ 115201 w 5697305"/>
              <a:gd name="connsiteY18" fmla="*/ 2533650 h 5581650"/>
              <a:gd name="connsiteX19" fmla="*/ 96151 w 5697305"/>
              <a:gd name="connsiteY19" fmla="*/ 2914650 h 5581650"/>
              <a:gd name="connsiteX20" fmla="*/ 58051 w 5697305"/>
              <a:gd name="connsiteY20" fmla="*/ 3143250 h 5581650"/>
              <a:gd name="connsiteX21" fmla="*/ 39001 w 5697305"/>
              <a:gd name="connsiteY21" fmla="*/ 3352800 h 5581650"/>
              <a:gd name="connsiteX22" fmla="*/ 901 w 5697305"/>
              <a:gd name="connsiteY22" fmla="*/ 3943350 h 5581650"/>
              <a:gd name="connsiteX23" fmla="*/ 58051 w 5697305"/>
              <a:gd name="connsiteY23" fmla="*/ 4724400 h 5581650"/>
              <a:gd name="connsiteX24" fmla="*/ 115201 w 5697305"/>
              <a:gd name="connsiteY24" fmla="*/ 4857750 h 5581650"/>
              <a:gd name="connsiteX25" fmla="*/ 134251 w 5697305"/>
              <a:gd name="connsiteY25" fmla="*/ 4953000 h 5581650"/>
              <a:gd name="connsiteX26" fmla="*/ 172351 w 5697305"/>
              <a:gd name="connsiteY26" fmla="*/ 5010150 h 5581650"/>
              <a:gd name="connsiteX27" fmla="*/ 267601 w 5697305"/>
              <a:gd name="connsiteY27" fmla="*/ 5086350 h 5581650"/>
              <a:gd name="connsiteX28" fmla="*/ 343801 w 5697305"/>
              <a:gd name="connsiteY28" fmla="*/ 5105400 h 5581650"/>
              <a:gd name="connsiteX29" fmla="*/ 515251 w 5697305"/>
              <a:gd name="connsiteY29" fmla="*/ 5124450 h 5581650"/>
              <a:gd name="connsiteX30" fmla="*/ 1296301 w 5697305"/>
              <a:gd name="connsiteY30" fmla="*/ 5086350 h 5581650"/>
              <a:gd name="connsiteX31" fmla="*/ 1791601 w 5697305"/>
              <a:gd name="connsiteY31" fmla="*/ 5010150 h 5581650"/>
              <a:gd name="connsiteX32" fmla="*/ 2172601 w 5697305"/>
              <a:gd name="connsiteY32" fmla="*/ 4972050 h 5581650"/>
              <a:gd name="connsiteX33" fmla="*/ 3125101 w 5697305"/>
              <a:gd name="connsiteY33" fmla="*/ 5105400 h 5581650"/>
              <a:gd name="connsiteX34" fmla="*/ 3658501 w 5697305"/>
              <a:gd name="connsiteY34" fmla="*/ 5219700 h 5581650"/>
              <a:gd name="connsiteX35" fmla="*/ 3982351 w 5697305"/>
              <a:gd name="connsiteY35" fmla="*/ 5372100 h 5581650"/>
              <a:gd name="connsiteX36" fmla="*/ 4191901 w 5697305"/>
              <a:gd name="connsiteY36" fmla="*/ 5467350 h 5581650"/>
              <a:gd name="connsiteX37" fmla="*/ 4439551 w 5697305"/>
              <a:gd name="connsiteY37" fmla="*/ 5562600 h 5581650"/>
              <a:gd name="connsiteX38" fmla="*/ 4515751 w 5697305"/>
              <a:gd name="connsiteY38" fmla="*/ 5581650 h 5581650"/>
              <a:gd name="connsiteX39" fmla="*/ 4839601 w 5697305"/>
              <a:gd name="connsiteY39" fmla="*/ 5543550 h 5581650"/>
              <a:gd name="connsiteX40" fmla="*/ 5106301 w 5697305"/>
              <a:gd name="connsiteY40" fmla="*/ 5334000 h 5581650"/>
              <a:gd name="connsiteX41" fmla="*/ 5620651 w 5697305"/>
              <a:gd name="connsiteY41" fmla="*/ 4438650 h 5581650"/>
              <a:gd name="connsiteX42" fmla="*/ 5696851 w 5697305"/>
              <a:gd name="connsiteY42" fmla="*/ 3200400 h 5581650"/>
              <a:gd name="connsiteX43" fmla="*/ 5658751 w 5697305"/>
              <a:gd name="connsiteY43" fmla="*/ 1981200 h 5581650"/>
              <a:gd name="connsiteX44" fmla="*/ 5601601 w 5697305"/>
              <a:gd name="connsiteY44" fmla="*/ 1695450 h 5581650"/>
              <a:gd name="connsiteX45" fmla="*/ 5430151 w 5697305"/>
              <a:gd name="connsiteY45" fmla="*/ 1123950 h 5581650"/>
              <a:gd name="connsiteX46" fmla="*/ 5220601 w 5697305"/>
              <a:gd name="connsiteY46" fmla="*/ 533400 h 5581650"/>
              <a:gd name="connsiteX47" fmla="*/ 5144401 w 5697305"/>
              <a:gd name="connsiteY47" fmla="*/ 381000 h 5581650"/>
              <a:gd name="connsiteX48" fmla="*/ 4953901 w 5697305"/>
              <a:gd name="connsiteY48" fmla="*/ 171450 h 5581650"/>
              <a:gd name="connsiteX49" fmla="*/ 4725301 w 5697305"/>
              <a:gd name="connsiteY49" fmla="*/ 38100 h 5581650"/>
              <a:gd name="connsiteX50" fmla="*/ 4668151 w 5697305"/>
              <a:gd name="connsiteY50" fmla="*/ 0 h 5581650"/>
              <a:gd name="connsiteX51" fmla="*/ 4306201 w 5697305"/>
              <a:gd name="connsiteY51" fmla="*/ 133350 h 5581650"/>
              <a:gd name="connsiteX52" fmla="*/ 4153801 w 5697305"/>
              <a:gd name="connsiteY52" fmla="*/ 285750 h 5581650"/>
              <a:gd name="connsiteX53" fmla="*/ 4077601 w 5697305"/>
              <a:gd name="connsiteY53" fmla="*/ 361950 h 5581650"/>
              <a:gd name="connsiteX54" fmla="*/ 3944251 w 5697305"/>
              <a:gd name="connsiteY54" fmla="*/ 457200 h 5581650"/>
              <a:gd name="connsiteX55" fmla="*/ 3887101 w 5697305"/>
              <a:gd name="connsiteY55" fmla="*/ 514350 h 5581650"/>
              <a:gd name="connsiteX56" fmla="*/ 3734701 w 5697305"/>
              <a:gd name="connsiteY56" fmla="*/ 571500 h 5581650"/>
              <a:gd name="connsiteX57" fmla="*/ 3639451 w 5697305"/>
              <a:gd name="connsiteY57" fmla="*/ 609600 h 5581650"/>
              <a:gd name="connsiteX58" fmla="*/ 3372751 w 5697305"/>
              <a:gd name="connsiteY58" fmla="*/ 628650 h 5581650"/>
              <a:gd name="connsiteX59" fmla="*/ 3334651 w 5697305"/>
              <a:gd name="connsiteY59" fmla="*/ 800100 h 5581650"/>
              <a:gd name="connsiteX60" fmla="*/ 3372751 w 5697305"/>
              <a:gd name="connsiteY60" fmla="*/ 914400 h 5581650"/>
              <a:gd name="connsiteX61" fmla="*/ 3372751 w 5697305"/>
              <a:gd name="connsiteY61" fmla="*/ 971550 h 558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5697305" h="5581650">
                <a:moveTo>
                  <a:pt x="3429901" y="971550"/>
                </a:moveTo>
                <a:cubicBezTo>
                  <a:pt x="3301459" y="916504"/>
                  <a:pt x="3184033" y="864194"/>
                  <a:pt x="3048901" y="819150"/>
                </a:cubicBezTo>
                <a:cubicBezTo>
                  <a:pt x="2980215" y="796255"/>
                  <a:pt x="2908037" y="784895"/>
                  <a:pt x="2839351" y="762000"/>
                </a:cubicBezTo>
                <a:cubicBezTo>
                  <a:pt x="2774469" y="740373"/>
                  <a:pt x="2714358" y="705452"/>
                  <a:pt x="2648851" y="685800"/>
                </a:cubicBezTo>
                <a:cubicBezTo>
                  <a:pt x="2586825" y="667192"/>
                  <a:pt x="2521566" y="661748"/>
                  <a:pt x="2458351" y="647700"/>
                </a:cubicBezTo>
                <a:cubicBezTo>
                  <a:pt x="2407234" y="636341"/>
                  <a:pt x="2356751" y="622300"/>
                  <a:pt x="2305951" y="609600"/>
                </a:cubicBezTo>
                <a:cubicBezTo>
                  <a:pt x="2198001" y="615950"/>
                  <a:pt x="2088665" y="610277"/>
                  <a:pt x="1982101" y="628650"/>
                </a:cubicBezTo>
                <a:cubicBezTo>
                  <a:pt x="1905634" y="641834"/>
                  <a:pt x="1749498" y="706451"/>
                  <a:pt x="1658251" y="742950"/>
                </a:cubicBezTo>
                <a:cubicBezTo>
                  <a:pt x="1562097" y="823079"/>
                  <a:pt x="1494811" y="873306"/>
                  <a:pt x="1410601" y="971550"/>
                </a:cubicBezTo>
                <a:cubicBezTo>
                  <a:pt x="1331067" y="1064340"/>
                  <a:pt x="1289115" y="1146268"/>
                  <a:pt x="1239151" y="1257300"/>
                </a:cubicBezTo>
                <a:cubicBezTo>
                  <a:pt x="1013420" y="1758924"/>
                  <a:pt x="1238510" y="1307983"/>
                  <a:pt x="1086751" y="1581150"/>
                </a:cubicBezTo>
                <a:cubicBezTo>
                  <a:pt x="1076916" y="1598854"/>
                  <a:pt x="1033361" y="1697393"/>
                  <a:pt x="1010551" y="1714500"/>
                </a:cubicBezTo>
                <a:cubicBezTo>
                  <a:pt x="915441" y="1785832"/>
                  <a:pt x="765010" y="1799170"/>
                  <a:pt x="667651" y="1847850"/>
                </a:cubicBezTo>
                <a:cubicBezTo>
                  <a:pt x="629551" y="1866900"/>
                  <a:pt x="593109" y="1889709"/>
                  <a:pt x="553351" y="1905000"/>
                </a:cubicBezTo>
                <a:cubicBezTo>
                  <a:pt x="510204" y="1921595"/>
                  <a:pt x="464185" y="1929505"/>
                  <a:pt x="420001" y="1943100"/>
                </a:cubicBezTo>
                <a:cubicBezTo>
                  <a:pt x="381616" y="1954911"/>
                  <a:pt x="343801" y="1968500"/>
                  <a:pt x="305701" y="1981200"/>
                </a:cubicBezTo>
                <a:cubicBezTo>
                  <a:pt x="286651" y="2000250"/>
                  <a:pt x="263495" y="2015934"/>
                  <a:pt x="248551" y="2038350"/>
                </a:cubicBezTo>
                <a:cubicBezTo>
                  <a:pt x="190750" y="2125052"/>
                  <a:pt x="173746" y="2202824"/>
                  <a:pt x="153301" y="2305050"/>
                </a:cubicBezTo>
                <a:cubicBezTo>
                  <a:pt x="138151" y="2380801"/>
                  <a:pt x="127901" y="2457450"/>
                  <a:pt x="115201" y="2533650"/>
                </a:cubicBezTo>
                <a:cubicBezTo>
                  <a:pt x="108851" y="2660650"/>
                  <a:pt x="108020" y="2788046"/>
                  <a:pt x="96151" y="2914650"/>
                </a:cubicBezTo>
                <a:cubicBezTo>
                  <a:pt x="88940" y="2991564"/>
                  <a:pt x="68043" y="3066648"/>
                  <a:pt x="58051" y="3143250"/>
                </a:cubicBezTo>
                <a:cubicBezTo>
                  <a:pt x="48979" y="3212799"/>
                  <a:pt x="43998" y="3282840"/>
                  <a:pt x="39001" y="3352800"/>
                </a:cubicBezTo>
                <a:cubicBezTo>
                  <a:pt x="24947" y="3549558"/>
                  <a:pt x="901" y="3943350"/>
                  <a:pt x="901" y="3943350"/>
                </a:cubicBezTo>
                <a:cubicBezTo>
                  <a:pt x="9667" y="4232615"/>
                  <a:pt x="-27931" y="4466455"/>
                  <a:pt x="58051" y="4724400"/>
                </a:cubicBezTo>
                <a:cubicBezTo>
                  <a:pt x="73344" y="4770278"/>
                  <a:pt x="96151" y="4813300"/>
                  <a:pt x="115201" y="4857750"/>
                </a:cubicBezTo>
                <a:cubicBezTo>
                  <a:pt x="121551" y="4889500"/>
                  <a:pt x="122882" y="4922683"/>
                  <a:pt x="134251" y="4953000"/>
                </a:cubicBezTo>
                <a:cubicBezTo>
                  <a:pt x="142290" y="4974437"/>
                  <a:pt x="156162" y="4993961"/>
                  <a:pt x="172351" y="5010150"/>
                </a:cubicBezTo>
                <a:cubicBezTo>
                  <a:pt x="201102" y="5038901"/>
                  <a:pt x="232058" y="5066604"/>
                  <a:pt x="267601" y="5086350"/>
                </a:cubicBezTo>
                <a:cubicBezTo>
                  <a:pt x="290488" y="5099065"/>
                  <a:pt x="317924" y="5101419"/>
                  <a:pt x="343801" y="5105400"/>
                </a:cubicBezTo>
                <a:cubicBezTo>
                  <a:pt x="400634" y="5114144"/>
                  <a:pt x="458101" y="5118100"/>
                  <a:pt x="515251" y="5124450"/>
                </a:cubicBezTo>
                <a:cubicBezTo>
                  <a:pt x="775601" y="5111750"/>
                  <a:pt x="1036680" y="5109600"/>
                  <a:pt x="1296301" y="5086350"/>
                </a:cubicBezTo>
                <a:cubicBezTo>
                  <a:pt x="1462678" y="5071451"/>
                  <a:pt x="1625388" y="5026771"/>
                  <a:pt x="1791601" y="5010150"/>
                </a:cubicBezTo>
                <a:lnTo>
                  <a:pt x="2172601" y="4972050"/>
                </a:lnTo>
                <a:cubicBezTo>
                  <a:pt x="3157281" y="5061566"/>
                  <a:pt x="2466994" y="4969240"/>
                  <a:pt x="3125101" y="5105400"/>
                </a:cubicBezTo>
                <a:cubicBezTo>
                  <a:pt x="3401693" y="5162626"/>
                  <a:pt x="3353738" y="5122176"/>
                  <a:pt x="3658501" y="5219700"/>
                </a:cubicBezTo>
                <a:cubicBezTo>
                  <a:pt x="3744480" y="5247213"/>
                  <a:pt x="3898768" y="5333095"/>
                  <a:pt x="3982351" y="5372100"/>
                </a:cubicBezTo>
                <a:cubicBezTo>
                  <a:pt x="4083000" y="5419069"/>
                  <a:pt x="4106977" y="5420170"/>
                  <a:pt x="4191901" y="5467350"/>
                </a:cubicBezTo>
                <a:cubicBezTo>
                  <a:pt x="4352438" y="5556537"/>
                  <a:pt x="4222400" y="5508312"/>
                  <a:pt x="4439551" y="5562600"/>
                </a:cubicBezTo>
                <a:lnTo>
                  <a:pt x="4515751" y="5581650"/>
                </a:lnTo>
                <a:cubicBezTo>
                  <a:pt x="4623701" y="5568950"/>
                  <a:pt x="4739364" y="5585585"/>
                  <a:pt x="4839601" y="5543550"/>
                </a:cubicBezTo>
                <a:cubicBezTo>
                  <a:pt x="4943863" y="5499827"/>
                  <a:pt x="5027823" y="5415385"/>
                  <a:pt x="5106301" y="5334000"/>
                </a:cubicBezTo>
                <a:cubicBezTo>
                  <a:pt x="5389782" y="5040020"/>
                  <a:pt x="5438598" y="4828764"/>
                  <a:pt x="5620651" y="4438650"/>
                </a:cubicBezTo>
                <a:cubicBezTo>
                  <a:pt x="5664483" y="3956495"/>
                  <a:pt x="5701880" y="3683152"/>
                  <a:pt x="5696851" y="3200400"/>
                </a:cubicBezTo>
                <a:cubicBezTo>
                  <a:pt x="5692616" y="2793824"/>
                  <a:pt x="5684434" y="2386986"/>
                  <a:pt x="5658751" y="1981200"/>
                </a:cubicBezTo>
                <a:cubicBezTo>
                  <a:pt x="5652615" y="1884258"/>
                  <a:pt x="5626629" y="1789307"/>
                  <a:pt x="5601601" y="1695450"/>
                </a:cubicBezTo>
                <a:cubicBezTo>
                  <a:pt x="5550355" y="1503278"/>
                  <a:pt x="5487301" y="1314450"/>
                  <a:pt x="5430151" y="1123950"/>
                </a:cubicBezTo>
                <a:cubicBezTo>
                  <a:pt x="5370326" y="924532"/>
                  <a:pt x="5314102" y="720401"/>
                  <a:pt x="5220601" y="533400"/>
                </a:cubicBezTo>
                <a:cubicBezTo>
                  <a:pt x="5195201" y="482600"/>
                  <a:pt x="5178092" y="426724"/>
                  <a:pt x="5144401" y="381000"/>
                </a:cubicBezTo>
                <a:cubicBezTo>
                  <a:pt x="5088403" y="305003"/>
                  <a:pt x="5022531" y="236267"/>
                  <a:pt x="4953901" y="171450"/>
                </a:cubicBezTo>
                <a:cubicBezTo>
                  <a:pt x="4829092" y="53575"/>
                  <a:pt x="4843093" y="67548"/>
                  <a:pt x="4725301" y="38100"/>
                </a:cubicBezTo>
                <a:cubicBezTo>
                  <a:pt x="4706251" y="25400"/>
                  <a:pt x="4691046" y="0"/>
                  <a:pt x="4668151" y="0"/>
                </a:cubicBezTo>
                <a:cubicBezTo>
                  <a:pt x="4542963" y="0"/>
                  <a:pt x="4397887" y="41664"/>
                  <a:pt x="4306201" y="133350"/>
                </a:cubicBezTo>
                <a:lnTo>
                  <a:pt x="4153801" y="285750"/>
                </a:lnTo>
                <a:cubicBezTo>
                  <a:pt x="4128401" y="311150"/>
                  <a:pt x="4107489" y="342025"/>
                  <a:pt x="4077601" y="361950"/>
                </a:cubicBezTo>
                <a:cubicBezTo>
                  <a:pt x="4032371" y="392103"/>
                  <a:pt x="3985602" y="421756"/>
                  <a:pt x="3944251" y="457200"/>
                </a:cubicBezTo>
                <a:cubicBezTo>
                  <a:pt x="3923796" y="474733"/>
                  <a:pt x="3909024" y="498691"/>
                  <a:pt x="3887101" y="514350"/>
                </a:cubicBezTo>
                <a:cubicBezTo>
                  <a:pt x="3818902" y="563064"/>
                  <a:pt x="3809485" y="546572"/>
                  <a:pt x="3734701" y="571500"/>
                </a:cubicBezTo>
                <a:cubicBezTo>
                  <a:pt x="3702260" y="582314"/>
                  <a:pt x="3673228" y="604267"/>
                  <a:pt x="3639451" y="609600"/>
                </a:cubicBezTo>
                <a:cubicBezTo>
                  <a:pt x="3551415" y="623500"/>
                  <a:pt x="3461651" y="622300"/>
                  <a:pt x="3372751" y="628650"/>
                </a:cubicBezTo>
                <a:cubicBezTo>
                  <a:pt x="3366708" y="652824"/>
                  <a:pt x="3333039" y="782365"/>
                  <a:pt x="3334651" y="800100"/>
                </a:cubicBezTo>
                <a:cubicBezTo>
                  <a:pt x="3338287" y="840096"/>
                  <a:pt x="3364039" y="875195"/>
                  <a:pt x="3372751" y="914400"/>
                </a:cubicBezTo>
                <a:cubicBezTo>
                  <a:pt x="3376884" y="932996"/>
                  <a:pt x="3372751" y="952500"/>
                  <a:pt x="3372751" y="971550"/>
                </a:cubicBezTo>
              </a:path>
            </a:pathLst>
          </a:custGeom>
          <a:solidFill>
            <a:schemeClr val="tx1">
              <a:alpha val="49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                 De Nike, Quigley and Robinson (2000) states that “…Buddhist clergy, as well as the Kampuchean people, were condemned to a life of inexpressible suffering.”             </a:t>
            </a:r>
          </a:p>
        </p:txBody>
      </p:sp>
      <p:sp>
        <p:nvSpPr>
          <p:cNvPr id="28" name="Freeform: Shape 27">
            <a:extLst>
              <a:ext uri="{FF2B5EF4-FFF2-40B4-BE49-F238E27FC236}">
                <a16:creationId xmlns:a16="http://schemas.microsoft.com/office/drawing/2014/main" id="{6F0FE41C-5B33-10DA-8B89-3551F7416BA7}"/>
              </a:ext>
            </a:extLst>
          </p:cNvPr>
          <p:cNvSpPr/>
          <p:nvPr/>
        </p:nvSpPr>
        <p:spPr>
          <a:xfrm>
            <a:off x="5524064" y="82450"/>
            <a:ext cx="5605771" cy="3334854"/>
          </a:xfrm>
          <a:custGeom>
            <a:avLst/>
            <a:gdLst>
              <a:gd name="connsiteX0" fmla="*/ 3429901 w 5697305"/>
              <a:gd name="connsiteY0" fmla="*/ 971550 h 5581650"/>
              <a:gd name="connsiteX1" fmla="*/ 3048901 w 5697305"/>
              <a:gd name="connsiteY1" fmla="*/ 819150 h 5581650"/>
              <a:gd name="connsiteX2" fmla="*/ 2839351 w 5697305"/>
              <a:gd name="connsiteY2" fmla="*/ 762000 h 5581650"/>
              <a:gd name="connsiteX3" fmla="*/ 2648851 w 5697305"/>
              <a:gd name="connsiteY3" fmla="*/ 685800 h 5581650"/>
              <a:gd name="connsiteX4" fmla="*/ 2458351 w 5697305"/>
              <a:gd name="connsiteY4" fmla="*/ 647700 h 5581650"/>
              <a:gd name="connsiteX5" fmla="*/ 2305951 w 5697305"/>
              <a:gd name="connsiteY5" fmla="*/ 609600 h 5581650"/>
              <a:gd name="connsiteX6" fmla="*/ 1982101 w 5697305"/>
              <a:gd name="connsiteY6" fmla="*/ 628650 h 5581650"/>
              <a:gd name="connsiteX7" fmla="*/ 1658251 w 5697305"/>
              <a:gd name="connsiteY7" fmla="*/ 742950 h 5581650"/>
              <a:gd name="connsiteX8" fmla="*/ 1410601 w 5697305"/>
              <a:gd name="connsiteY8" fmla="*/ 971550 h 5581650"/>
              <a:gd name="connsiteX9" fmla="*/ 1239151 w 5697305"/>
              <a:gd name="connsiteY9" fmla="*/ 1257300 h 5581650"/>
              <a:gd name="connsiteX10" fmla="*/ 1086751 w 5697305"/>
              <a:gd name="connsiteY10" fmla="*/ 1581150 h 5581650"/>
              <a:gd name="connsiteX11" fmla="*/ 1010551 w 5697305"/>
              <a:gd name="connsiteY11" fmla="*/ 1714500 h 5581650"/>
              <a:gd name="connsiteX12" fmla="*/ 667651 w 5697305"/>
              <a:gd name="connsiteY12" fmla="*/ 1847850 h 5581650"/>
              <a:gd name="connsiteX13" fmla="*/ 553351 w 5697305"/>
              <a:gd name="connsiteY13" fmla="*/ 1905000 h 5581650"/>
              <a:gd name="connsiteX14" fmla="*/ 420001 w 5697305"/>
              <a:gd name="connsiteY14" fmla="*/ 1943100 h 5581650"/>
              <a:gd name="connsiteX15" fmla="*/ 305701 w 5697305"/>
              <a:gd name="connsiteY15" fmla="*/ 1981200 h 5581650"/>
              <a:gd name="connsiteX16" fmla="*/ 248551 w 5697305"/>
              <a:gd name="connsiteY16" fmla="*/ 2038350 h 5581650"/>
              <a:gd name="connsiteX17" fmla="*/ 153301 w 5697305"/>
              <a:gd name="connsiteY17" fmla="*/ 2305050 h 5581650"/>
              <a:gd name="connsiteX18" fmla="*/ 115201 w 5697305"/>
              <a:gd name="connsiteY18" fmla="*/ 2533650 h 5581650"/>
              <a:gd name="connsiteX19" fmla="*/ 96151 w 5697305"/>
              <a:gd name="connsiteY19" fmla="*/ 2914650 h 5581650"/>
              <a:gd name="connsiteX20" fmla="*/ 58051 w 5697305"/>
              <a:gd name="connsiteY20" fmla="*/ 3143250 h 5581650"/>
              <a:gd name="connsiteX21" fmla="*/ 39001 w 5697305"/>
              <a:gd name="connsiteY21" fmla="*/ 3352800 h 5581650"/>
              <a:gd name="connsiteX22" fmla="*/ 901 w 5697305"/>
              <a:gd name="connsiteY22" fmla="*/ 3943350 h 5581650"/>
              <a:gd name="connsiteX23" fmla="*/ 58051 w 5697305"/>
              <a:gd name="connsiteY23" fmla="*/ 4724400 h 5581650"/>
              <a:gd name="connsiteX24" fmla="*/ 115201 w 5697305"/>
              <a:gd name="connsiteY24" fmla="*/ 4857750 h 5581650"/>
              <a:gd name="connsiteX25" fmla="*/ 134251 w 5697305"/>
              <a:gd name="connsiteY25" fmla="*/ 4953000 h 5581650"/>
              <a:gd name="connsiteX26" fmla="*/ 172351 w 5697305"/>
              <a:gd name="connsiteY26" fmla="*/ 5010150 h 5581650"/>
              <a:gd name="connsiteX27" fmla="*/ 267601 w 5697305"/>
              <a:gd name="connsiteY27" fmla="*/ 5086350 h 5581650"/>
              <a:gd name="connsiteX28" fmla="*/ 343801 w 5697305"/>
              <a:gd name="connsiteY28" fmla="*/ 5105400 h 5581650"/>
              <a:gd name="connsiteX29" fmla="*/ 515251 w 5697305"/>
              <a:gd name="connsiteY29" fmla="*/ 5124450 h 5581650"/>
              <a:gd name="connsiteX30" fmla="*/ 1296301 w 5697305"/>
              <a:gd name="connsiteY30" fmla="*/ 5086350 h 5581650"/>
              <a:gd name="connsiteX31" fmla="*/ 1791601 w 5697305"/>
              <a:gd name="connsiteY31" fmla="*/ 5010150 h 5581650"/>
              <a:gd name="connsiteX32" fmla="*/ 2172601 w 5697305"/>
              <a:gd name="connsiteY32" fmla="*/ 4972050 h 5581650"/>
              <a:gd name="connsiteX33" fmla="*/ 3125101 w 5697305"/>
              <a:gd name="connsiteY33" fmla="*/ 5105400 h 5581650"/>
              <a:gd name="connsiteX34" fmla="*/ 3658501 w 5697305"/>
              <a:gd name="connsiteY34" fmla="*/ 5219700 h 5581650"/>
              <a:gd name="connsiteX35" fmla="*/ 3982351 w 5697305"/>
              <a:gd name="connsiteY35" fmla="*/ 5372100 h 5581650"/>
              <a:gd name="connsiteX36" fmla="*/ 4191901 w 5697305"/>
              <a:gd name="connsiteY36" fmla="*/ 5467350 h 5581650"/>
              <a:gd name="connsiteX37" fmla="*/ 4439551 w 5697305"/>
              <a:gd name="connsiteY37" fmla="*/ 5562600 h 5581650"/>
              <a:gd name="connsiteX38" fmla="*/ 4515751 w 5697305"/>
              <a:gd name="connsiteY38" fmla="*/ 5581650 h 5581650"/>
              <a:gd name="connsiteX39" fmla="*/ 4839601 w 5697305"/>
              <a:gd name="connsiteY39" fmla="*/ 5543550 h 5581650"/>
              <a:gd name="connsiteX40" fmla="*/ 5106301 w 5697305"/>
              <a:gd name="connsiteY40" fmla="*/ 5334000 h 5581650"/>
              <a:gd name="connsiteX41" fmla="*/ 5620651 w 5697305"/>
              <a:gd name="connsiteY41" fmla="*/ 4438650 h 5581650"/>
              <a:gd name="connsiteX42" fmla="*/ 5696851 w 5697305"/>
              <a:gd name="connsiteY42" fmla="*/ 3200400 h 5581650"/>
              <a:gd name="connsiteX43" fmla="*/ 5658751 w 5697305"/>
              <a:gd name="connsiteY43" fmla="*/ 1981200 h 5581650"/>
              <a:gd name="connsiteX44" fmla="*/ 5601601 w 5697305"/>
              <a:gd name="connsiteY44" fmla="*/ 1695450 h 5581650"/>
              <a:gd name="connsiteX45" fmla="*/ 5430151 w 5697305"/>
              <a:gd name="connsiteY45" fmla="*/ 1123950 h 5581650"/>
              <a:gd name="connsiteX46" fmla="*/ 5220601 w 5697305"/>
              <a:gd name="connsiteY46" fmla="*/ 533400 h 5581650"/>
              <a:gd name="connsiteX47" fmla="*/ 5144401 w 5697305"/>
              <a:gd name="connsiteY47" fmla="*/ 381000 h 5581650"/>
              <a:gd name="connsiteX48" fmla="*/ 4953901 w 5697305"/>
              <a:gd name="connsiteY48" fmla="*/ 171450 h 5581650"/>
              <a:gd name="connsiteX49" fmla="*/ 4725301 w 5697305"/>
              <a:gd name="connsiteY49" fmla="*/ 38100 h 5581650"/>
              <a:gd name="connsiteX50" fmla="*/ 4668151 w 5697305"/>
              <a:gd name="connsiteY50" fmla="*/ 0 h 5581650"/>
              <a:gd name="connsiteX51" fmla="*/ 4306201 w 5697305"/>
              <a:gd name="connsiteY51" fmla="*/ 133350 h 5581650"/>
              <a:gd name="connsiteX52" fmla="*/ 4153801 w 5697305"/>
              <a:gd name="connsiteY52" fmla="*/ 285750 h 5581650"/>
              <a:gd name="connsiteX53" fmla="*/ 4077601 w 5697305"/>
              <a:gd name="connsiteY53" fmla="*/ 361950 h 5581650"/>
              <a:gd name="connsiteX54" fmla="*/ 3944251 w 5697305"/>
              <a:gd name="connsiteY54" fmla="*/ 457200 h 5581650"/>
              <a:gd name="connsiteX55" fmla="*/ 3887101 w 5697305"/>
              <a:gd name="connsiteY55" fmla="*/ 514350 h 5581650"/>
              <a:gd name="connsiteX56" fmla="*/ 3734701 w 5697305"/>
              <a:gd name="connsiteY56" fmla="*/ 571500 h 5581650"/>
              <a:gd name="connsiteX57" fmla="*/ 3639451 w 5697305"/>
              <a:gd name="connsiteY57" fmla="*/ 609600 h 5581650"/>
              <a:gd name="connsiteX58" fmla="*/ 3372751 w 5697305"/>
              <a:gd name="connsiteY58" fmla="*/ 628650 h 5581650"/>
              <a:gd name="connsiteX59" fmla="*/ 3334651 w 5697305"/>
              <a:gd name="connsiteY59" fmla="*/ 800100 h 5581650"/>
              <a:gd name="connsiteX60" fmla="*/ 3372751 w 5697305"/>
              <a:gd name="connsiteY60" fmla="*/ 914400 h 5581650"/>
              <a:gd name="connsiteX61" fmla="*/ 3372751 w 5697305"/>
              <a:gd name="connsiteY61" fmla="*/ 971550 h 558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5697305" h="5581650">
                <a:moveTo>
                  <a:pt x="3429901" y="971550"/>
                </a:moveTo>
                <a:cubicBezTo>
                  <a:pt x="3301459" y="916504"/>
                  <a:pt x="3184033" y="864194"/>
                  <a:pt x="3048901" y="819150"/>
                </a:cubicBezTo>
                <a:cubicBezTo>
                  <a:pt x="2980215" y="796255"/>
                  <a:pt x="2908037" y="784895"/>
                  <a:pt x="2839351" y="762000"/>
                </a:cubicBezTo>
                <a:cubicBezTo>
                  <a:pt x="2774469" y="740373"/>
                  <a:pt x="2714358" y="705452"/>
                  <a:pt x="2648851" y="685800"/>
                </a:cubicBezTo>
                <a:cubicBezTo>
                  <a:pt x="2586825" y="667192"/>
                  <a:pt x="2521566" y="661748"/>
                  <a:pt x="2458351" y="647700"/>
                </a:cubicBezTo>
                <a:cubicBezTo>
                  <a:pt x="2407234" y="636341"/>
                  <a:pt x="2356751" y="622300"/>
                  <a:pt x="2305951" y="609600"/>
                </a:cubicBezTo>
                <a:cubicBezTo>
                  <a:pt x="2198001" y="615950"/>
                  <a:pt x="2088665" y="610277"/>
                  <a:pt x="1982101" y="628650"/>
                </a:cubicBezTo>
                <a:cubicBezTo>
                  <a:pt x="1905634" y="641834"/>
                  <a:pt x="1749498" y="706451"/>
                  <a:pt x="1658251" y="742950"/>
                </a:cubicBezTo>
                <a:cubicBezTo>
                  <a:pt x="1562097" y="823079"/>
                  <a:pt x="1494811" y="873306"/>
                  <a:pt x="1410601" y="971550"/>
                </a:cubicBezTo>
                <a:cubicBezTo>
                  <a:pt x="1331067" y="1064340"/>
                  <a:pt x="1289115" y="1146268"/>
                  <a:pt x="1239151" y="1257300"/>
                </a:cubicBezTo>
                <a:cubicBezTo>
                  <a:pt x="1013420" y="1758924"/>
                  <a:pt x="1238510" y="1307983"/>
                  <a:pt x="1086751" y="1581150"/>
                </a:cubicBezTo>
                <a:cubicBezTo>
                  <a:pt x="1076916" y="1598854"/>
                  <a:pt x="1033361" y="1697393"/>
                  <a:pt x="1010551" y="1714500"/>
                </a:cubicBezTo>
                <a:cubicBezTo>
                  <a:pt x="915441" y="1785832"/>
                  <a:pt x="765010" y="1799170"/>
                  <a:pt x="667651" y="1847850"/>
                </a:cubicBezTo>
                <a:cubicBezTo>
                  <a:pt x="629551" y="1866900"/>
                  <a:pt x="593109" y="1889709"/>
                  <a:pt x="553351" y="1905000"/>
                </a:cubicBezTo>
                <a:cubicBezTo>
                  <a:pt x="510204" y="1921595"/>
                  <a:pt x="464185" y="1929505"/>
                  <a:pt x="420001" y="1943100"/>
                </a:cubicBezTo>
                <a:cubicBezTo>
                  <a:pt x="381616" y="1954911"/>
                  <a:pt x="343801" y="1968500"/>
                  <a:pt x="305701" y="1981200"/>
                </a:cubicBezTo>
                <a:cubicBezTo>
                  <a:pt x="286651" y="2000250"/>
                  <a:pt x="263495" y="2015934"/>
                  <a:pt x="248551" y="2038350"/>
                </a:cubicBezTo>
                <a:cubicBezTo>
                  <a:pt x="190750" y="2125052"/>
                  <a:pt x="173746" y="2202824"/>
                  <a:pt x="153301" y="2305050"/>
                </a:cubicBezTo>
                <a:cubicBezTo>
                  <a:pt x="138151" y="2380801"/>
                  <a:pt x="127901" y="2457450"/>
                  <a:pt x="115201" y="2533650"/>
                </a:cubicBezTo>
                <a:cubicBezTo>
                  <a:pt x="108851" y="2660650"/>
                  <a:pt x="108020" y="2788046"/>
                  <a:pt x="96151" y="2914650"/>
                </a:cubicBezTo>
                <a:cubicBezTo>
                  <a:pt x="88940" y="2991564"/>
                  <a:pt x="68043" y="3066648"/>
                  <a:pt x="58051" y="3143250"/>
                </a:cubicBezTo>
                <a:cubicBezTo>
                  <a:pt x="48979" y="3212799"/>
                  <a:pt x="43998" y="3282840"/>
                  <a:pt x="39001" y="3352800"/>
                </a:cubicBezTo>
                <a:cubicBezTo>
                  <a:pt x="24947" y="3549558"/>
                  <a:pt x="901" y="3943350"/>
                  <a:pt x="901" y="3943350"/>
                </a:cubicBezTo>
                <a:cubicBezTo>
                  <a:pt x="9667" y="4232615"/>
                  <a:pt x="-27931" y="4466455"/>
                  <a:pt x="58051" y="4724400"/>
                </a:cubicBezTo>
                <a:cubicBezTo>
                  <a:pt x="73344" y="4770278"/>
                  <a:pt x="96151" y="4813300"/>
                  <a:pt x="115201" y="4857750"/>
                </a:cubicBezTo>
                <a:cubicBezTo>
                  <a:pt x="121551" y="4889500"/>
                  <a:pt x="122882" y="4922683"/>
                  <a:pt x="134251" y="4953000"/>
                </a:cubicBezTo>
                <a:cubicBezTo>
                  <a:pt x="142290" y="4974437"/>
                  <a:pt x="156162" y="4993961"/>
                  <a:pt x="172351" y="5010150"/>
                </a:cubicBezTo>
                <a:cubicBezTo>
                  <a:pt x="201102" y="5038901"/>
                  <a:pt x="232058" y="5066604"/>
                  <a:pt x="267601" y="5086350"/>
                </a:cubicBezTo>
                <a:cubicBezTo>
                  <a:pt x="290488" y="5099065"/>
                  <a:pt x="317924" y="5101419"/>
                  <a:pt x="343801" y="5105400"/>
                </a:cubicBezTo>
                <a:cubicBezTo>
                  <a:pt x="400634" y="5114144"/>
                  <a:pt x="458101" y="5118100"/>
                  <a:pt x="515251" y="5124450"/>
                </a:cubicBezTo>
                <a:cubicBezTo>
                  <a:pt x="775601" y="5111750"/>
                  <a:pt x="1036680" y="5109600"/>
                  <a:pt x="1296301" y="5086350"/>
                </a:cubicBezTo>
                <a:cubicBezTo>
                  <a:pt x="1462678" y="5071451"/>
                  <a:pt x="1625388" y="5026771"/>
                  <a:pt x="1791601" y="5010150"/>
                </a:cubicBezTo>
                <a:lnTo>
                  <a:pt x="2172601" y="4972050"/>
                </a:lnTo>
                <a:cubicBezTo>
                  <a:pt x="3157281" y="5061566"/>
                  <a:pt x="2466994" y="4969240"/>
                  <a:pt x="3125101" y="5105400"/>
                </a:cubicBezTo>
                <a:cubicBezTo>
                  <a:pt x="3401693" y="5162626"/>
                  <a:pt x="3353738" y="5122176"/>
                  <a:pt x="3658501" y="5219700"/>
                </a:cubicBezTo>
                <a:cubicBezTo>
                  <a:pt x="3744480" y="5247213"/>
                  <a:pt x="3898768" y="5333095"/>
                  <a:pt x="3982351" y="5372100"/>
                </a:cubicBezTo>
                <a:cubicBezTo>
                  <a:pt x="4083000" y="5419069"/>
                  <a:pt x="4106977" y="5420170"/>
                  <a:pt x="4191901" y="5467350"/>
                </a:cubicBezTo>
                <a:cubicBezTo>
                  <a:pt x="4352438" y="5556537"/>
                  <a:pt x="4222400" y="5508312"/>
                  <a:pt x="4439551" y="5562600"/>
                </a:cubicBezTo>
                <a:lnTo>
                  <a:pt x="4515751" y="5581650"/>
                </a:lnTo>
                <a:cubicBezTo>
                  <a:pt x="4623701" y="5568950"/>
                  <a:pt x="4739364" y="5585585"/>
                  <a:pt x="4839601" y="5543550"/>
                </a:cubicBezTo>
                <a:cubicBezTo>
                  <a:pt x="4943863" y="5499827"/>
                  <a:pt x="5027823" y="5415385"/>
                  <a:pt x="5106301" y="5334000"/>
                </a:cubicBezTo>
                <a:cubicBezTo>
                  <a:pt x="5389782" y="5040020"/>
                  <a:pt x="5438598" y="4828764"/>
                  <a:pt x="5620651" y="4438650"/>
                </a:cubicBezTo>
                <a:cubicBezTo>
                  <a:pt x="5664483" y="3956495"/>
                  <a:pt x="5701880" y="3683152"/>
                  <a:pt x="5696851" y="3200400"/>
                </a:cubicBezTo>
                <a:cubicBezTo>
                  <a:pt x="5692616" y="2793824"/>
                  <a:pt x="5684434" y="2386986"/>
                  <a:pt x="5658751" y="1981200"/>
                </a:cubicBezTo>
                <a:cubicBezTo>
                  <a:pt x="5652615" y="1884258"/>
                  <a:pt x="5626629" y="1789307"/>
                  <a:pt x="5601601" y="1695450"/>
                </a:cubicBezTo>
                <a:cubicBezTo>
                  <a:pt x="5550355" y="1503278"/>
                  <a:pt x="5487301" y="1314450"/>
                  <a:pt x="5430151" y="1123950"/>
                </a:cubicBezTo>
                <a:cubicBezTo>
                  <a:pt x="5370326" y="924532"/>
                  <a:pt x="5314102" y="720401"/>
                  <a:pt x="5220601" y="533400"/>
                </a:cubicBezTo>
                <a:cubicBezTo>
                  <a:pt x="5195201" y="482600"/>
                  <a:pt x="5178092" y="426724"/>
                  <a:pt x="5144401" y="381000"/>
                </a:cubicBezTo>
                <a:cubicBezTo>
                  <a:pt x="5088403" y="305003"/>
                  <a:pt x="5022531" y="236267"/>
                  <a:pt x="4953901" y="171450"/>
                </a:cubicBezTo>
                <a:cubicBezTo>
                  <a:pt x="4829092" y="53575"/>
                  <a:pt x="4843093" y="67548"/>
                  <a:pt x="4725301" y="38100"/>
                </a:cubicBezTo>
                <a:cubicBezTo>
                  <a:pt x="4706251" y="25400"/>
                  <a:pt x="4691046" y="0"/>
                  <a:pt x="4668151" y="0"/>
                </a:cubicBezTo>
                <a:cubicBezTo>
                  <a:pt x="4542963" y="0"/>
                  <a:pt x="4397887" y="41664"/>
                  <a:pt x="4306201" y="133350"/>
                </a:cubicBezTo>
                <a:lnTo>
                  <a:pt x="4153801" y="285750"/>
                </a:lnTo>
                <a:cubicBezTo>
                  <a:pt x="4128401" y="311150"/>
                  <a:pt x="4107489" y="342025"/>
                  <a:pt x="4077601" y="361950"/>
                </a:cubicBezTo>
                <a:cubicBezTo>
                  <a:pt x="4032371" y="392103"/>
                  <a:pt x="3985602" y="421756"/>
                  <a:pt x="3944251" y="457200"/>
                </a:cubicBezTo>
                <a:cubicBezTo>
                  <a:pt x="3923796" y="474733"/>
                  <a:pt x="3909024" y="498691"/>
                  <a:pt x="3887101" y="514350"/>
                </a:cubicBezTo>
                <a:cubicBezTo>
                  <a:pt x="3818902" y="563064"/>
                  <a:pt x="3809485" y="546572"/>
                  <a:pt x="3734701" y="571500"/>
                </a:cubicBezTo>
                <a:cubicBezTo>
                  <a:pt x="3702260" y="582314"/>
                  <a:pt x="3673228" y="604267"/>
                  <a:pt x="3639451" y="609600"/>
                </a:cubicBezTo>
                <a:cubicBezTo>
                  <a:pt x="3551415" y="623500"/>
                  <a:pt x="3461651" y="622300"/>
                  <a:pt x="3372751" y="628650"/>
                </a:cubicBezTo>
                <a:cubicBezTo>
                  <a:pt x="3366708" y="652824"/>
                  <a:pt x="3333039" y="782365"/>
                  <a:pt x="3334651" y="800100"/>
                </a:cubicBezTo>
                <a:cubicBezTo>
                  <a:pt x="3338287" y="840096"/>
                  <a:pt x="3364039" y="875195"/>
                  <a:pt x="3372751" y="914400"/>
                </a:cubicBezTo>
                <a:cubicBezTo>
                  <a:pt x="3376884" y="932996"/>
                  <a:pt x="3372751" y="952500"/>
                  <a:pt x="3372751" y="971550"/>
                </a:cubicBezTo>
              </a:path>
            </a:pathLst>
          </a:custGeom>
          <a:solidFill>
            <a:schemeClr val="tx1">
              <a:alpha val="49000"/>
            </a:schemeClr>
          </a:solidFill>
          <a:ln>
            <a:noFill/>
          </a:ln>
        </p:spPr>
        <p:style>
          <a:lnRef idx="1">
            <a:schemeClr val="dk1"/>
          </a:lnRef>
          <a:fillRef idx="0">
            <a:schemeClr val="dk1"/>
          </a:fillRef>
          <a:effectRef idx="0">
            <a:schemeClr val="dk1"/>
          </a:effectRef>
          <a:fontRef idx="minor">
            <a:schemeClr val="tx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                 Pot had an aversion for Cambodians who were religiously and ethnically his opposite. He did not believe in Buddhism and had declared that the country would be atheist.</a:t>
            </a:r>
          </a:p>
        </p:txBody>
      </p:sp>
    </p:spTree>
    <p:extLst>
      <p:ext uri="{BB962C8B-B14F-4D97-AF65-F5344CB8AC3E}">
        <p14:creationId xmlns:p14="http://schemas.microsoft.com/office/powerpoint/2010/main" val="41441198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FC910E-9BE8-21E3-3359-32A697280268}"/>
              </a:ext>
            </a:extLst>
          </p:cNvPr>
          <p:cNvSpPr txBox="1"/>
          <p:nvPr/>
        </p:nvSpPr>
        <p:spPr>
          <a:xfrm>
            <a:off x="0" y="0"/>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285750" y="626206"/>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11" name="Freeform: Shape 10">
            <a:extLst>
              <a:ext uri="{FF2B5EF4-FFF2-40B4-BE49-F238E27FC236}">
                <a16:creationId xmlns:a16="http://schemas.microsoft.com/office/drawing/2014/main" id="{0AE827BF-C052-2CF6-681A-E007F3B2C638}"/>
              </a:ext>
            </a:extLst>
          </p:cNvPr>
          <p:cNvSpPr/>
          <p:nvPr/>
        </p:nvSpPr>
        <p:spPr>
          <a:xfrm>
            <a:off x="627019" y="952500"/>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pic>
        <p:nvPicPr>
          <p:cNvPr id="14" name="Picture 13" descr="A group of people sitting together&#10;&#10;Description automatically generated with medium confidence">
            <a:extLst>
              <a:ext uri="{FF2B5EF4-FFF2-40B4-BE49-F238E27FC236}">
                <a16:creationId xmlns:a16="http://schemas.microsoft.com/office/drawing/2014/main" id="{E4557BE8-3E79-6B59-3E39-1AE75989BA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907" y="3587522"/>
            <a:ext cx="3279519" cy="1956284"/>
          </a:xfrm>
          <a:prstGeom prst="round2DiagRect">
            <a:avLst>
              <a:gd name="adj1" fmla="val 16667"/>
              <a:gd name="adj2" fmla="val 0"/>
            </a:avLst>
          </a:prstGeom>
          <a:ln w="88900" cap="sq">
            <a:solidFill>
              <a:schemeClr val="tx1">
                <a:lumMod val="95000"/>
                <a:lumOff val="5000"/>
              </a:schemeClr>
            </a:solidFill>
            <a:miter lim="800000"/>
          </a:ln>
          <a:effectLst>
            <a:outerShdw blurRad="254000" algn="tl" rotWithShape="0">
              <a:srgbClr val="000000">
                <a:alpha val="43000"/>
              </a:srgbClr>
            </a:outerShdw>
          </a:effectLst>
        </p:spPr>
      </p:pic>
      <p:sp>
        <p:nvSpPr>
          <p:cNvPr id="15" name="TextBox 14">
            <a:extLst>
              <a:ext uri="{FF2B5EF4-FFF2-40B4-BE49-F238E27FC236}">
                <a16:creationId xmlns:a16="http://schemas.microsoft.com/office/drawing/2014/main" id="{17349BCF-EE26-E86E-3D6B-B56C88181BAD}"/>
              </a:ext>
            </a:extLst>
          </p:cNvPr>
          <p:cNvSpPr txBox="1"/>
          <p:nvPr/>
        </p:nvSpPr>
        <p:spPr>
          <a:xfrm>
            <a:off x="131828" y="7900229"/>
            <a:ext cx="3334566" cy="523220"/>
          </a:xfrm>
          <a:prstGeom prst="rect">
            <a:avLst/>
          </a:prstGeom>
          <a:noFill/>
        </p:spPr>
        <p:txBody>
          <a:bodyPr wrap="square" rtlCol="0">
            <a:spAutoFit/>
          </a:bodyPr>
          <a:lstStyle/>
          <a:p>
            <a:pPr algn="ctr"/>
            <a:r>
              <a:rPr lang="en-US" sz="2800" b="1" dirty="0">
                <a:latin typeface="Amasis MT Pro Black" panose="02040A04050005020304" pitchFamily="18" charset="0"/>
              </a:rPr>
              <a:t>POL POT</a:t>
            </a:r>
          </a:p>
        </p:txBody>
      </p:sp>
      <p:pic>
        <p:nvPicPr>
          <p:cNvPr id="13" name="Picture 12" descr="A picture containing outdoor, tree, person, street&#10;&#10;Description automatically generated">
            <a:extLst>
              <a:ext uri="{FF2B5EF4-FFF2-40B4-BE49-F238E27FC236}">
                <a16:creationId xmlns:a16="http://schemas.microsoft.com/office/drawing/2014/main" id="{857CE07D-F01E-8AD9-BDF7-519E7A49DA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1434" y="3376944"/>
            <a:ext cx="3553239" cy="2377440"/>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16" name="TextBox 15">
            <a:extLst>
              <a:ext uri="{FF2B5EF4-FFF2-40B4-BE49-F238E27FC236}">
                <a16:creationId xmlns:a16="http://schemas.microsoft.com/office/drawing/2014/main" id="{81A93E9A-18D7-9848-4A99-DE67AAAA11A6}"/>
              </a:ext>
            </a:extLst>
          </p:cNvPr>
          <p:cNvSpPr txBox="1"/>
          <p:nvPr/>
        </p:nvSpPr>
        <p:spPr>
          <a:xfrm>
            <a:off x="4377202" y="6045047"/>
            <a:ext cx="3221701" cy="523220"/>
          </a:xfrm>
          <a:prstGeom prst="rect">
            <a:avLst/>
          </a:prstGeom>
          <a:noFill/>
        </p:spPr>
        <p:txBody>
          <a:bodyPr wrap="square" rtlCol="0">
            <a:spAutoFit/>
          </a:bodyPr>
          <a:lstStyle/>
          <a:p>
            <a:pPr algn="ctr"/>
            <a:r>
              <a:rPr lang="en-US" sz="2800" b="1" dirty="0">
                <a:latin typeface="Amasis MT Pro Black" panose="02040A04050005020304" pitchFamily="18" charset="0"/>
              </a:rPr>
              <a:t>THE GENOCIDE</a:t>
            </a:r>
          </a:p>
        </p:txBody>
      </p:sp>
      <p:sp>
        <p:nvSpPr>
          <p:cNvPr id="10" name="TextBox 9">
            <a:extLst>
              <a:ext uri="{FF2B5EF4-FFF2-40B4-BE49-F238E27FC236}">
                <a16:creationId xmlns:a16="http://schemas.microsoft.com/office/drawing/2014/main" id="{8ECC30E6-2BF7-7BCE-A7A7-CF0CF64CE014}"/>
              </a:ext>
            </a:extLst>
          </p:cNvPr>
          <p:cNvSpPr txBox="1"/>
          <p:nvPr/>
        </p:nvSpPr>
        <p:spPr>
          <a:xfrm>
            <a:off x="8182429" y="7474918"/>
            <a:ext cx="2825663" cy="461665"/>
          </a:xfrm>
          <a:prstGeom prst="rect">
            <a:avLst/>
          </a:prstGeom>
          <a:noFill/>
        </p:spPr>
        <p:txBody>
          <a:bodyPr wrap="square" rtlCol="0">
            <a:spAutoFit/>
          </a:bodyPr>
          <a:lstStyle/>
          <a:p>
            <a:pPr algn="ctr"/>
            <a:r>
              <a:rPr lang="en-US" sz="2400" b="1" dirty="0">
                <a:latin typeface="Amasis MT Pro Black" panose="02040A04050005020304" pitchFamily="18" charset="0"/>
              </a:rPr>
              <a:t>THE TOURISM</a:t>
            </a:r>
          </a:p>
        </p:txBody>
      </p:sp>
      <p:pic>
        <p:nvPicPr>
          <p:cNvPr id="18" name="Picture 17">
            <a:extLst>
              <a:ext uri="{FF2B5EF4-FFF2-40B4-BE49-F238E27FC236}">
                <a16:creationId xmlns:a16="http://schemas.microsoft.com/office/drawing/2014/main" id="{D9432F3B-740C-3AAB-57EE-90378A8260E8}"/>
              </a:ext>
            </a:extLst>
          </p:cNvPr>
          <p:cNvPicPr>
            <a:picLocks noChangeAspect="1"/>
          </p:cNvPicPr>
          <p:nvPr/>
        </p:nvPicPr>
        <p:blipFill>
          <a:blip r:embed="rId4">
            <a:extLst>
              <a:ext uri="{28A0092B-C50C-407E-A947-70E740481C1C}">
                <a14:useLocalDpi xmlns:a14="http://schemas.microsoft.com/office/drawing/2010/main" val="0"/>
              </a:ext>
            </a:extLst>
          </a:blip>
          <a:srcRect t="25045" b="25045"/>
          <a:stretch/>
        </p:blipFill>
        <p:spPr>
          <a:xfrm>
            <a:off x="8238682" y="3509015"/>
            <a:ext cx="2844415" cy="1892829"/>
          </a:xfrm>
          <a:prstGeom prst="round2DiagRect">
            <a:avLst>
              <a:gd name="adj1" fmla="val 16667"/>
              <a:gd name="adj2" fmla="val 0"/>
            </a:avLst>
          </a:prstGeom>
          <a:blipFill>
            <a:blip r:embed="rId4"/>
            <a:stretch>
              <a:fillRect/>
            </a:stretch>
          </a:blipFill>
          <a:ln w="88900" cap="sq">
            <a:solidFill>
              <a:schemeClr val="tx1"/>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24145336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FC910E-9BE8-21E3-3359-32A697280268}"/>
              </a:ext>
            </a:extLst>
          </p:cNvPr>
          <p:cNvSpPr txBox="1"/>
          <p:nvPr/>
        </p:nvSpPr>
        <p:spPr>
          <a:xfrm>
            <a:off x="-4358591" y="2900784"/>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2652500" y="4583345"/>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11" name="Freeform: Shape 10">
            <a:extLst>
              <a:ext uri="{FF2B5EF4-FFF2-40B4-BE49-F238E27FC236}">
                <a16:creationId xmlns:a16="http://schemas.microsoft.com/office/drawing/2014/main" id="{0AE827BF-C052-2CF6-681A-E007F3B2C638}"/>
              </a:ext>
            </a:extLst>
          </p:cNvPr>
          <p:cNvSpPr/>
          <p:nvPr/>
        </p:nvSpPr>
        <p:spPr>
          <a:xfrm>
            <a:off x="1028591" y="8161839"/>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pic>
        <p:nvPicPr>
          <p:cNvPr id="14" name="Picture 13" descr="A group of people sitting together&#10;&#10;Description automatically generated with medium confidence">
            <a:hlinkClick r:id="rId2" action="ppaction://hlinksldjump"/>
            <a:extLst>
              <a:ext uri="{FF2B5EF4-FFF2-40B4-BE49-F238E27FC236}">
                <a16:creationId xmlns:a16="http://schemas.microsoft.com/office/drawing/2014/main" id="{E4557BE8-3E79-6B59-3E39-1AE75989BA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2500" y="7183697"/>
            <a:ext cx="3279519" cy="1956284"/>
          </a:xfrm>
          <a:prstGeom prst="round2DiagRect">
            <a:avLst>
              <a:gd name="adj1" fmla="val 16667"/>
              <a:gd name="adj2" fmla="val 0"/>
            </a:avLst>
          </a:prstGeom>
          <a:ln w="88900" cap="sq">
            <a:solidFill>
              <a:schemeClr val="tx1">
                <a:lumMod val="95000"/>
                <a:lumOff val="5000"/>
              </a:schemeClr>
            </a:solidFill>
            <a:miter lim="800000"/>
          </a:ln>
          <a:effectLst>
            <a:outerShdw blurRad="254000" algn="tl" rotWithShape="0">
              <a:srgbClr val="000000">
                <a:alpha val="43000"/>
              </a:srgbClr>
            </a:outerShdw>
          </a:effectLst>
        </p:spPr>
      </p:pic>
      <p:sp>
        <p:nvSpPr>
          <p:cNvPr id="15" name="TextBox 14">
            <a:extLst>
              <a:ext uri="{FF2B5EF4-FFF2-40B4-BE49-F238E27FC236}">
                <a16:creationId xmlns:a16="http://schemas.microsoft.com/office/drawing/2014/main" id="{17349BCF-EE26-E86E-3D6B-B56C88181BAD}"/>
              </a:ext>
            </a:extLst>
          </p:cNvPr>
          <p:cNvSpPr txBox="1"/>
          <p:nvPr/>
        </p:nvSpPr>
        <p:spPr>
          <a:xfrm>
            <a:off x="131828" y="7900229"/>
            <a:ext cx="3334566" cy="523220"/>
          </a:xfrm>
          <a:prstGeom prst="rect">
            <a:avLst/>
          </a:prstGeom>
          <a:noFill/>
        </p:spPr>
        <p:txBody>
          <a:bodyPr wrap="square" rtlCol="0">
            <a:spAutoFit/>
          </a:bodyPr>
          <a:lstStyle/>
          <a:p>
            <a:pPr algn="ctr"/>
            <a:r>
              <a:rPr lang="en-US" sz="2800" b="1" dirty="0">
                <a:latin typeface="Amasis MT Pro Black" panose="02040A04050005020304" pitchFamily="18" charset="0"/>
              </a:rPr>
              <a:t>POL POT</a:t>
            </a:r>
          </a:p>
        </p:txBody>
      </p:sp>
      <p:pic>
        <p:nvPicPr>
          <p:cNvPr id="13" name="Picture 12" descr="A picture containing outdoor, tree, person, street&#10;&#10;Description automatically generated">
            <a:extLst>
              <a:ext uri="{FF2B5EF4-FFF2-40B4-BE49-F238E27FC236}">
                <a16:creationId xmlns:a16="http://schemas.microsoft.com/office/drawing/2014/main" id="{857CE07D-F01E-8AD9-BDF7-519E7A49DA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6955" y="7380757"/>
            <a:ext cx="3553239" cy="2377440"/>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16" name="TextBox 15">
            <a:extLst>
              <a:ext uri="{FF2B5EF4-FFF2-40B4-BE49-F238E27FC236}">
                <a16:creationId xmlns:a16="http://schemas.microsoft.com/office/drawing/2014/main" id="{81A93E9A-18D7-9848-4A99-DE67AAAA11A6}"/>
              </a:ext>
            </a:extLst>
          </p:cNvPr>
          <p:cNvSpPr txBox="1"/>
          <p:nvPr/>
        </p:nvSpPr>
        <p:spPr>
          <a:xfrm>
            <a:off x="0" y="0"/>
            <a:ext cx="5200650" cy="830997"/>
          </a:xfrm>
          <a:prstGeom prst="rect">
            <a:avLst/>
          </a:prstGeom>
          <a:noFill/>
        </p:spPr>
        <p:txBody>
          <a:bodyPr wrap="square" rtlCol="0">
            <a:spAutoFit/>
          </a:bodyPr>
          <a:lstStyle/>
          <a:p>
            <a:pPr algn="ctr"/>
            <a:r>
              <a:rPr lang="en-US" sz="4800" b="1" dirty="0">
                <a:solidFill>
                  <a:schemeClr val="tx1">
                    <a:alpha val="74000"/>
                  </a:schemeClr>
                </a:solidFill>
                <a:latin typeface="Amasis MT Pro Black" panose="02040A04050005020304" pitchFamily="18" charset="0"/>
              </a:rPr>
              <a:t>THE GENOCIDE</a:t>
            </a:r>
          </a:p>
        </p:txBody>
      </p:sp>
      <p:sp>
        <p:nvSpPr>
          <p:cNvPr id="10" name="TextBox 9">
            <a:extLst>
              <a:ext uri="{FF2B5EF4-FFF2-40B4-BE49-F238E27FC236}">
                <a16:creationId xmlns:a16="http://schemas.microsoft.com/office/drawing/2014/main" id="{8ECC30E6-2BF7-7BCE-A7A7-CF0CF64CE014}"/>
              </a:ext>
            </a:extLst>
          </p:cNvPr>
          <p:cNvSpPr txBox="1"/>
          <p:nvPr/>
        </p:nvSpPr>
        <p:spPr>
          <a:xfrm>
            <a:off x="8182429" y="7474918"/>
            <a:ext cx="2825663" cy="461665"/>
          </a:xfrm>
          <a:prstGeom prst="rect">
            <a:avLst/>
          </a:prstGeom>
          <a:noFill/>
        </p:spPr>
        <p:txBody>
          <a:bodyPr wrap="square" rtlCol="0">
            <a:spAutoFit/>
          </a:bodyPr>
          <a:lstStyle/>
          <a:p>
            <a:pPr algn="ctr"/>
            <a:r>
              <a:rPr lang="en-US" sz="2400" b="1" dirty="0">
                <a:latin typeface="Amasis MT Pro Black" panose="02040A04050005020304" pitchFamily="18" charset="0"/>
              </a:rPr>
              <a:t>THE TOURISM</a:t>
            </a:r>
          </a:p>
        </p:txBody>
      </p:sp>
      <p:pic>
        <p:nvPicPr>
          <p:cNvPr id="18" name="Picture 17" descr="A picture containing building, park&#10;&#10;Description automatically generated">
            <a:extLst>
              <a:ext uri="{FF2B5EF4-FFF2-40B4-BE49-F238E27FC236}">
                <a16:creationId xmlns:a16="http://schemas.microsoft.com/office/drawing/2014/main" id="{D9432F3B-740C-3AAB-57EE-90378A8260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52147" y="7623062"/>
            <a:ext cx="2844415" cy="1892829"/>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3" name="Freeform: Shape 2">
            <a:extLst>
              <a:ext uri="{FF2B5EF4-FFF2-40B4-BE49-F238E27FC236}">
                <a16:creationId xmlns:a16="http://schemas.microsoft.com/office/drawing/2014/main" id="{6608F3EF-E634-77AE-281A-E8DCD28A4FC0}"/>
              </a:ext>
            </a:extLst>
          </p:cNvPr>
          <p:cNvSpPr/>
          <p:nvPr/>
        </p:nvSpPr>
        <p:spPr>
          <a:xfrm>
            <a:off x="184381" y="2818008"/>
            <a:ext cx="5313661" cy="3830623"/>
          </a:xfrm>
          <a:custGeom>
            <a:avLst/>
            <a:gdLst>
              <a:gd name="connsiteX0" fmla="*/ 232012 w 9771797"/>
              <a:gd name="connsiteY0" fmla="*/ 750627 h 2811439"/>
              <a:gd name="connsiteX1" fmla="*/ 491319 w 9771797"/>
              <a:gd name="connsiteY1" fmla="*/ 627797 h 2811439"/>
              <a:gd name="connsiteX2" fmla="*/ 1160059 w 9771797"/>
              <a:gd name="connsiteY2" fmla="*/ 423081 h 2811439"/>
              <a:gd name="connsiteX3" fmla="*/ 1555844 w 9771797"/>
              <a:gd name="connsiteY3" fmla="*/ 327547 h 2811439"/>
              <a:gd name="connsiteX4" fmla="*/ 2074459 w 9771797"/>
              <a:gd name="connsiteY4" fmla="*/ 395786 h 2811439"/>
              <a:gd name="connsiteX5" fmla="*/ 2333767 w 9771797"/>
              <a:gd name="connsiteY5" fmla="*/ 545911 h 2811439"/>
              <a:gd name="connsiteX6" fmla="*/ 2538483 w 9771797"/>
              <a:gd name="connsiteY6" fmla="*/ 655093 h 2811439"/>
              <a:gd name="connsiteX7" fmla="*/ 2961564 w 9771797"/>
              <a:gd name="connsiteY7" fmla="*/ 764275 h 2811439"/>
              <a:gd name="connsiteX8" fmla="*/ 3630304 w 9771797"/>
              <a:gd name="connsiteY8" fmla="*/ 696036 h 2811439"/>
              <a:gd name="connsiteX9" fmla="*/ 4558352 w 9771797"/>
              <a:gd name="connsiteY9" fmla="*/ 300251 h 2811439"/>
              <a:gd name="connsiteX10" fmla="*/ 5158853 w 9771797"/>
              <a:gd name="connsiteY10" fmla="*/ 40944 h 2811439"/>
              <a:gd name="connsiteX11" fmla="*/ 5445456 w 9771797"/>
              <a:gd name="connsiteY11" fmla="*/ 0 h 2811439"/>
              <a:gd name="connsiteX12" fmla="*/ 6073253 w 9771797"/>
              <a:gd name="connsiteY12" fmla="*/ 68239 h 2811439"/>
              <a:gd name="connsiteX13" fmla="*/ 6196083 w 9771797"/>
              <a:gd name="connsiteY13" fmla="*/ 109183 h 2811439"/>
              <a:gd name="connsiteX14" fmla="*/ 6291617 w 9771797"/>
              <a:gd name="connsiteY14" fmla="*/ 150126 h 2811439"/>
              <a:gd name="connsiteX15" fmla="*/ 6373504 w 9771797"/>
              <a:gd name="connsiteY15" fmla="*/ 204717 h 2811439"/>
              <a:gd name="connsiteX16" fmla="*/ 6632812 w 9771797"/>
              <a:gd name="connsiteY16" fmla="*/ 436729 h 2811439"/>
              <a:gd name="connsiteX17" fmla="*/ 6974006 w 9771797"/>
              <a:gd name="connsiteY17" fmla="*/ 627797 h 2811439"/>
              <a:gd name="connsiteX18" fmla="*/ 7601803 w 9771797"/>
              <a:gd name="connsiteY18" fmla="*/ 777923 h 2811439"/>
              <a:gd name="connsiteX19" fmla="*/ 8134065 w 9771797"/>
              <a:gd name="connsiteY19" fmla="*/ 750627 h 2811439"/>
              <a:gd name="connsiteX20" fmla="*/ 8379725 w 9771797"/>
              <a:gd name="connsiteY20" fmla="*/ 682389 h 2811439"/>
              <a:gd name="connsiteX21" fmla="*/ 8666328 w 9771797"/>
              <a:gd name="connsiteY21" fmla="*/ 627797 h 2811439"/>
              <a:gd name="connsiteX22" fmla="*/ 8911988 w 9771797"/>
              <a:gd name="connsiteY22" fmla="*/ 559559 h 2811439"/>
              <a:gd name="connsiteX23" fmla="*/ 9103056 w 9771797"/>
              <a:gd name="connsiteY23" fmla="*/ 532263 h 2811439"/>
              <a:gd name="connsiteX24" fmla="*/ 9498841 w 9771797"/>
              <a:gd name="connsiteY24" fmla="*/ 545911 h 2811439"/>
              <a:gd name="connsiteX25" fmla="*/ 9635319 w 9771797"/>
              <a:gd name="connsiteY25" fmla="*/ 818866 h 2811439"/>
              <a:gd name="connsiteX26" fmla="*/ 9676262 w 9771797"/>
              <a:gd name="connsiteY26" fmla="*/ 914400 h 2811439"/>
              <a:gd name="connsiteX27" fmla="*/ 9730853 w 9771797"/>
              <a:gd name="connsiteY27" fmla="*/ 955344 h 2811439"/>
              <a:gd name="connsiteX28" fmla="*/ 9771797 w 9771797"/>
              <a:gd name="connsiteY28" fmla="*/ 1009935 h 2811439"/>
              <a:gd name="connsiteX29" fmla="*/ 9689910 w 9771797"/>
              <a:gd name="connsiteY29" fmla="*/ 1228299 h 2811439"/>
              <a:gd name="connsiteX30" fmla="*/ 9608023 w 9771797"/>
              <a:gd name="connsiteY30" fmla="*/ 1282890 h 2811439"/>
              <a:gd name="connsiteX31" fmla="*/ 9498841 w 9771797"/>
              <a:gd name="connsiteY31" fmla="*/ 1296538 h 2811439"/>
              <a:gd name="connsiteX32" fmla="*/ 9239534 w 9771797"/>
              <a:gd name="connsiteY32" fmla="*/ 1419368 h 2811439"/>
              <a:gd name="connsiteX33" fmla="*/ 8980226 w 9771797"/>
              <a:gd name="connsiteY33" fmla="*/ 1542197 h 2811439"/>
              <a:gd name="connsiteX34" fmla="*/ 8666328 w 9771797"/>
              <a:gd name="connsiteY34" fmla="*/ 1719618 h 2811439"/>
              <a:gd name="connsiteX35" fmla="*/ 8529850 w 9771797"/>
              <a:gd name="connsiteY35" fmla="*/ 1787857 h 2811439"/>
              <a:gd name="connsiteX36" fmla="*/ 8447964 w 9771797"/>
              <a:gd name="connsiteY36" fmla="*/ 1842448 h 2811439"/>
              <a:gd name="connsiteX37" fmla="*/ 8338782 w 9771797"/>
              <a:gd name="connsiteY37" fmla="*/ 1897039 h 2811439"/>
              <a:gd name="connsiteX38" fmla="*/ 8052179 w 9771797"/>
              <a:gd name="connsiteY38" fmla="*/ 2129051 h 2811439"/>
              <a:gd name="connsiteX39" fmla="*/ 7861110 w 9771797"/>
              <a:gd name="connsiteY39" fmla="*/ 2224586 h 2811439"/>
              <a:gd name="connsiteX40" fmla="*/ 7356143 w 9771797"/>
              <a:gd name="connsiteY40" fmla="*/ 2320120 h 2811439"/>
              <a:gd name="connsiteX41" fmla="*/ 7151426 w 9771797"/>
              <a:gd name="connsiteY41" fmla="*/ 2374711 h 2811439"/>
              <a:gd name="connsiteX42" fmla="*/ 6892119 w 9771797"/>
              <a:gd name="connsiteY42" fmla="*/ 2429302 h 2811439"/>
              <a:gd name="connsiteX43" fmla="*/ 6673755 w 9771797"/>
              <a:gd name="connsiteY43" fmla="*/ 2415654 h 2811439"/>
              <a:gd name="connsiteX44" fmla="*/ 6605516 w 9771797"/>
              <a:gd name="connsiteY44" fmla="*/ 2402006 h 2811439"/>
              <a:gd name="connsiteX45" fmla="*/ 6496334 w 9771797"/>
              <a:gd name="connsiteY45" fmla="*/ 2388359 h 2811439"/>
              <a:gd name="connsiteX46" fmla="*/ 6168788 w 9771797"/>
              <a:gd name="connsiteY46" fmla="*/ 2415654 h 2811439"/>
              <a:gd name="connsiteX47" fmla="*/ 6032310 w 9771797"/>
              <a:gd name="connsiteY47" fmla="*/ 2470245 h 2811439"/>
              <a:gd name="connsiteX48" fmla="*/ 5759355 w 9771797"/>
              <a:gd name="connsiteY48" fmla="*/ 2593075 h 2811439"/>
              <a:gd name="connsiteX49" fmla="*/ 5540991 w 9771797"/>
              <a:gd name="connsiteY49" fmla="*/ 2661314 h 2811439"/>
              <a:gd name="connsiteX50" fmla="*/ 5254388 w 9771797"/>
              <a:gd name="connsiteY50" fmla="*/ 2743200 h 2811439"/>
              <a:gd name="connsiteX51" fmla="*/ 5008728 w 9771797"/>
              <a:gd name="connsiteY51" fmla="*/ 2784144 h 2811439"/>
              <a:gd name="connsiteX52" fmla="*/ 4640238 w 9771797"/>
              <a:gd name="connsiteY52" fmla="*/ 2811439 h 2811439"/>
              <a:gd name="connsiteX53" fmla="*/ 3507474 w 9771797"/>
              <a:gd name="connsiteY53" fmla="*/ 2797792 h 2811439"/>
              <a:gd name="connsiteX54" fmla="*/ 3138985 w 9771797"/>
              <a:gd name="connsiteY54" fmla="*/ 2715905 h 2811439"/>
              <a:gd name="connsiteX55" fmla="*/ 3043450 w 9771797"/>
              <a:gd name="connsiteY55" fmla="*/ 2661314 h 2811439"/>
              <a:gd name="connsiteX56" fmla="*/ 2961564 w 9771797"/>
              <a:gd name="connsiteY56" fmla="*/ 2620371 h 2811439"/>
              <a:gd name="connsiteX57" fmla="*/ 2702256 w 9771797"/>
              <a:gd name="connsiteY57" fmla="*/ 2320120 h 2811439"/>
              <a:gd name="connsiteX58" fmla="*/ 2429301 w 9771797"/>
              <a:gd name="connsiteY58" fmla="*/ 2088108 h 2811439"/>
              <a:gd name="connsiteX59" fmla="*/ 2156346 w 9771797"/>
              <a:gd name="connsiteY59" fmla="*/ 2033517 h 2811439"/>
              <a:gd name="connsiteX60" fmla="*/ 1992573 w 9771797"/>
              <a:gd name="connsiteY60" fmla="*/ 2019869 h 2811439"/>
              <a:gd name="connsiteX61" fmla="*/ 1514901 w 9771797"/>
              <a:gd name="connsiteY61" fmla="*/ 2060812 h 2811439"/>
              <a:gd name="connsiteX62" fmla="*/ 1187355 w 9771797"/>
              <a:gd name="connsiteY62" fmla="*/ 2129051 h 2811439"/>
              <a:gd name="connsiteX63" fmla="*/ 1050877 w 9771797"/>
              <a:gd name="connsiteY63" fmla="*/ 2142699 h 2811439"/>
              <a:gd name="connsiteX64" fmla="*/ 955343 w 9771797"/>
              <a:gd name="connsiteY64" fmla="*/ 2156347 h 2811439"/>
              <a:gd name="connsiteX65" fmla="*/ 627797 w 9771797"/>
              <a:gd name="connsiteY65" fmla="*/ 2129051 h 2811439"/>
              <a:gd name="connsiteX66" fmla="*/ 436728 w 9771797"/>
              <a:gd name="connsiteY66" fmla="*/ 2047165 h 2811439"/>
              <a:gd name="connsiteX67" fmla="*/ 191068 w 9771797"/>
              <a:gd name="connsiteY67" fmla="*/ 1815153 h 2811439"/>
              <a:gd name="connsiteX68" fmla="*/ 109182 w 9771797"/>
              <a:gd name="connsiteY68" fmla="*/ 1733266 h 2811439"/>
              <a:gd name="connsiteX69" fmla="*/ 13647 w 9771797"/>
              <a:gd name="connsiteY69" fmla="*/ 1487606 h 2811439"/>
              <a:gd name="connsiteX70" fmla="*/ 0 w 9771797"/>
              <a:gd name="connsiteY70" fmla="*/ 1392072 h 2811439"/>
              <a:gd name="connsiteX71" fmla="*/ 40943 w 9771797"/>
              <a:gd name="connsiteY71" fmla="*/ 1050878 h 2811439"/>
              <a:gd name="connsiteX72" fmla="*/ 81886 w 9771797"/>
              <a:gd name="connsiteY72" fmla="*/ 996287 h 2811439"/>
              <a:gd name="connsiteX73" fmla="*/ 136477 w 9771797"/>
              <a:gd name="connsiteY73" fmla="*/ 873457 h 2811439"/>
              <a:gd name="connsiteX74" fmla="*/ 245659 w 9771797"/>
              <a:gd name="connsiteY74" fmla="*/ 791571 h 2811439"/>
              <a:gd name="connsiteX75" fmla="*/ 354841 w 9771797"/>
              <a:gd name="connsiteY75" fmla="*/ 723332 h 281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9771797" h="2811439">
                <a:moveTo>
                  <a:pt x="232012" y="750627"/>
                </a:moveTo>
                <a:cubicBezTo>
                  <a:pt x="318448" y="709684"/>
                  <a:pt x="400901" y="658975"/>
                  <a:pt x="491319" y="627797"/>
                </a:cubicBezTo>
                <a:cubicBezTo>
                  <a:pt x="1073659" y="426991"/>
                  <a:pt x="685930" y="547852"/>
                  <a:pt x="1160059" y="423081"/>
                </a:cubicBezTo>
                <a:cubicBezTo>
                  <a:pt x="1507685" y="331600"/>
                  <a:pt x="1290408" y="375807"/>
                  <a:pt x="1555844" y="327547"/>
                </a:cubicBezTo>
                <a:cubicBezTo>
                  <a:pt x="1833562" y="338656"/>
                  <a:pt x="1856367" y="310446"/>
                  <a:pt x="2074459" y="395786"/>
                </a:cubicBezTo>
                <a:cubicBezTo>
                  <a:pt x="2226869" y="455424"/>
                  <a:pt x="2195785" y="465421"/>
                  <a:pt x="2333767" y="545911"/>
                </a:cubicBezTo>
                <a:cubicBezTo>
                  <a:pt x="2400569" y="584879"/>
                  <a:pt x="2467288" y="624889"/>
                  <a:pt x="2538483" y="655093"/>
                </a:cubicBezTo>
                <a:cubicBezTo>
                  <a:pt x="2739233" y="740260"/>
                  <a:pt x="2769314" y="734699"/>
                  <a:pt x="2961564" y="764275"/>
                </a:cubicBezTo>
                <a:cubicBezTo>
                  <a:pt x="3284592" y="753507"/>
                  <a:pt x="3350369" y="774992"/>
                  <a:pt x="3630304" y="696036"/>
                </a:cubicBezTo>
                <a:cubicBezTo>
                  <a:pt x="3945555" y="607119"/>
                  <a:pt x="4275193" y="426442"/>
                  <a:pt x="4558352" y="300251"/>
                </a:cubicBezTo>
                <a:cubicBezTo>
                  <a:pt x="4757503" y="211499"/>
                  <a:pt x="4943012" y="71779"/>
                  <a:pt x="5158853" y="40944"/>
                </a:cubicBezTo>
                <a:lnTo>
                  <a:pt x="5445456" y="0"/>
                </a:lnTo>
                <a:cubicBezTo>
                  <a:pt x="5714878" y="18581"/>
                  <a:pt x="5832579" y="12699"/>
                  <a:pt x="6073253" y="68239"/>
                </a:cubicBezTo>
                <a:cubicBezTo>
                  <a:pt x="6115306" y="77944"/>
                  <a:pt x="6155673" y="94029"/>
                  <a:pt x="6196083" y="109183"/>
                </a:cubicBezTo>
                <a:cubicBezTo>
                  <a:pt x="6228523" y="121348"/>
                  <a:pt x="6261112" y="133700"/>
                  <a:pt x="6291617" y="150126"/>
                </a:cubicBezTo>
                <a:cubicBezTo>
                  <a:pt x="6320501" y="165679"/>
                  <a:pt x="6348385" y="183617"/>
                  <a:pt x="6373504" y="204717"/>
                </a:cubicBezTo>
                <a:cubicBezTo>
                  <a:pt x="6462313" y="279317"/>
                  <a:pt x="6531615" y="380059"/>
                  <a:pt x="6632812" y="436729"/>
                </a:cubicBezTo>
                <a:cubicBezTo>
                  <a:pt x="6746543" y="500418"/>
                  <a:pt x="6850345" y="586576"/>
                  <a:pt x="6974006" y="627797"/>
                </a:cubicBezTo>
                <a:cubicBezTo>
                  <a:pt x="7369876" y="759755"/>
                  <a:pt x="7161172" y="707422"/>
                  <a:pt x="7601803" y="777923"/>
                </a:cubicBezTo>
                <a:cubicBezTo>
                  <a:pt x="7779224" y="768824"/>
                  <a:pt x="7957736" y="772281"/>
                  <a:pt x="8134065" y="750627"/>
                </a:cubicBezTo>
                <a:cubicBezTo>
                  <a:pt x="8218418" y="740268"/>
                  <a:pt x="8296914" y="701499"/>
                  <a:pt x="8379725" y="682389"/>
                </a:cubicBezTo>
                <a:cubicBezTo>
                  <a:pt x="8474486" y="660521"/>
                  <a:pt x="8571464" y="649218"/>
                  <a:pt x="8666328" y="627797"/>
                </a:cubicBezTo>
                <a:cubicBezTo>
                  <a:pt x="8824857" y="592000"/>
                  <a:pt x="8767692" y="585795"/>
                  <a:pt x="8911988" y="559559"/>
                </a:cubicBezTo>
                <a:cubicBezTo>
                  <a:pt x="8975286" y="548050"/>
                  <a:pt x="9103056" y="532263"/>
                  <a:pt x="9103056" y="532263"/>
                </a:cubicBezTo>
                <a:cubicBezTo>
                  <a:pt x="9234984" y="536812"/>
                  <a:pt x="9370776" y="513895"/>
                  <a:pt x="9498841" y="545911"/>
                </a:cubicBezTo>
                <a:cubicBezTo>
                  <a:pt x="9603776" y="572145"/>
                  <a:pt x="9614827" y="753973"/>
                  <a:pt x="9635319" y="818866"/>
                </a:cubicBezTo>
                <a:cubicBezTo>
                  <a:pt x="9645752" y="851904"/>
                  <a:pt x="9656394" y="886017"/>
                  <a:pt x="9676262" y="914400"/>
                </a:cubicBezTo>
                <a:cubicBezTo>
                  <a:pt x="9689306" y="933035"/>
                  <a:pt x="9714769" y="939260"/>
                  <a:pt x="9730853" y="955344"/>
                </a:cubicBezTo>
                <a:cubicBezTo>
                  <a:pt x="9746937" y="971428"/>
                  <a:pt x="9758149" y="991738"/>
                  <a:pt x="9771797" y="1009935"/>
                </a:cubicBezTo>
                <a:cubicBezTo>
                  <a:pt x="9765011" y="1030293"/>
                  <a:pt x="9711638" y="1201743"/>
                  <a:pt x="9689910" y="1228299"/>
                </a:cubicBezTo>
                <a:cubicBezTo>
                  <a:pt x="9669136" y="1253689"/>
                  <a:pt x="9638917" y="1271856"/>
                  <a:pt x="9608023" y="1282890"/>
                </a:cubicBezTo>
                <a:cubicBezTo>
                  <a:pt x="9573483" y="1295226"/>
                  <a:pt x="9535235" y="1291989"/>
                  <a:pt x="9498841" y="1296538"/>
                </a:cubicBezTo>
                <a:cubicBezTo>
                  <a:pt x="9373726" y="1379947"/>
                  <a:pt x="9560432" y="1258921"/>
                  <a:pt x="9239534" y="1419368"/>
                </a:cubicBezTo>
                <a:cubicBezTo>
                  <a:pt x="8934775" y="1571745"/>
                  <a:pt x="9262472" y="1410481"/>
                  <a:pt x="8980226" y="1542197"/>
                </a:cubicBezTo>
                <a:cubicBezTo>
                  <a:pt x="8747697" y="1650711"/>
                  <a:pt x="9131601" y="1486981"/>
                  <a:pt x="8666328" y="1719618"/>
                </a:cubicBezTo>
                <a:cubicBezTo>
                  <a:pt x="8620835" y="1742364"/>
                  <a:pt x="8574180" y="1762921"/>
                  <a:pt x="8529850" y="1787857"/>
                </a:cubicBezTo>
                <a:cubicBezTo>
                  <a:pt x="8501258" y="1803940"/>
                  <a:pt x="8476447" y="1826172"/>
                  <a:pt x="8447964" y="1842448"/>
                </a:cubicBezTo>
                <a:cubicBezTo>
                  <a:pt x="8412635" y="1862636"/>
                  <a:pt x="8371893" y="1873389"/>
                  <a:pt x="8338782" y="1897039"/>
                </a:cubicBezTo>
                <a:cubicBezTo>
                  <a:pt x="8275717" y="1942086"/>
                  <a:pt x="8135794" y="2079642"/>
                  <a:pt x="8052179" y="2129051"/>
                </a:cubicBezTo>
                <a:cubicBezTo>
                  <a:pt x="7990875" y="2165276"/>
                  <a:pt x="7928258" y="2200887"/>
                  <a:pt x="7861110" y="2224586"/>
                </a:cubicBezTo>
                <a:cubicBezTo>
                  <a:pt x="7665083" y="2293772"/>
                  <a:pt x="7554697" y="2296760"/>
                  <a:pt x="7356143" y="2320120"/>
                </a:cubicBezTo>
                <a:cubicBezTo>
                  <a:pt x="7287904" y="2338317"/>
                  <a:pt x="7220482" y="2359913"/>
                  <a:pt x="7151426" y="2374711"/>
                </a:cubicBezTo>
                <a:cubicBezTo>
                  <a:pt x="6841059" y="2441218"/>
                  <a:pt x="7081025" y="2366333"/>
                  <a:pt x="6892119" y="2429302"/>
                </a:cubicBezTo>
                <a:cubicBezTo>
                  <a:pt x="6819331" y="2424753"/>
                  <a:pt x="6746357" y="2422569"/>
                  <a:pt x="6673755" y="2415654"/>
                </a:cubicBezTo>
                <a:cubicBezTo>
                  <a:pt x="6650663" y="2413455"/>
                  <a:pt x="6628443" y="2405533"/>
                  <a:pt x="6605516" y="2402006"/>
                </a:cubicBezTo>
                <a:cubicBezTo>
                  <a:pt x="6569265" y="2396429"/>
                  <a:pt x="6532728" y="2392908"/>
                  <a:pt x="6496334" y="2388359"/>
                </a:cubicBezTo>
                <a:cubicBezTo>
                  <a:pt x="6387152" y="2397457"/>
                  <a:pt x="6276681" y="2396614"/>
                  <a:pt x="6168788" y="2415654"/>
                </a:cubicBezTo>
                <a:cubicBezTo>
                  <a:pt x="6120536" y="2424169"/>
                  <a:pt x="6077268" y="2450763"/>
                  <a:pt x="6032310" y="2470245"/>
                </a:cubicBezTo>
                <a:cubicBezTo>
                  <a:pt x="5940763" y="2509915"/>
                  <a:pt x="5852775" y="2558043"/>
                  <a:pt x="5759355" y="2593075"/>
                </a:cubicBezTo>
                <a:cubicBezTo>
                  <a:pt x="5575351" y="2662076"/>
                  <a:pt x="5726194" y="2610224"/>
                  <a:pt x="5540991" y="2661314"/>
                </a:cubicBezTo>
                <a:cubicBezTo>
                  <a:pt x="5445211" y="2687736"/>
                  <a:pt x="5351379" y="2721646"/>
                  <a:pt x="5254388" y="2743200"/>
                </a:cubicBezTo>
                <a:cubicBezTo>
                  <a:pt x="5124845" y="2771988"/>
                  <a:pt x="5140339" y="2773177"/>
                  <a:pt x="5008728" y="2784144"/>
                </a:cubicBezTo>
                <a:lnTo>
                  <a:pt x="4640238" y="2811439"/>
                </a:lnTo>
                <a:lnTo>
                  <a:pt x="3507474" y="2797792"/>
                </a:lnTo>
                <a:cubicBezTo>
                  <a:pt x="3381902" y="2789801"/>
                  <a:pt x="3138985" y="2715905"/>
                  <a:pt x="3138985" y="2715905"/>
                </a:cubicBezTo>
                <a:cubicBezTo>
                  <a:pt x="3107140" y="2697708"/>
                  <a:pt x="3075743" y="2678703"/>
                  <a:pt x="3043450" y="2661314"/>
                </a:cubicBezTo>
                <a:cubicBezTo>
                  <a:pt x="3016581" y="2646846"/>
                  <a:pt x="2983143" y="2641950"/>
                  <a:pt x="2961564" y="2620371"/>
                </a:cubicBezTo>
                <a:cubicBezTo>
                  <a:pt x="2868055" y="2526862"/>
                  <a:pt x="2789551" y="2419455"/>
                  <a:pt x="2702256" y="2320120"/>
                </a:cubicBezTo>
                <a:cubicBezTo>
                  <a:pt x="2593638" y="2196520"/>
                  <a:pt x="2573921" y="2153187"/>
                  <a:pt x="2429301" y="2088108"/>
                </a:cubicBezTo>
                <a:cubicBezTo>
                  <a:pt x="2329168" y="2043048"/>
                  <a:pt x="2262944" y="2043208"/>
                  <a:pt x="2156346" y="2033517"/>
                </a:cubicBezTo>
                <a:lnTo>
                  <a:pt x="1992573" y="2019869"/>
                </a:lnTo>
                <a:cubicBezTo>
                  <a:pt x="1833349" y="2033517"/>
                  <a:pt x="1673812" y="2043907"/>
                  <a:pt x="1514901" y="2060812"/>
                </a:cubicBezTo>
                <a:cubicBezTo>
                  <a:pt x="1277553" y="2086062"/>
                  <a:pt x="1423192" y="2086172"/>
                  <a:pt x="1187355" y="2129051"/>
                </a:cubicBezTo>
                <a:cubicBezTo>
                  <a:pt x="1142373" y="2137230"/>
                  <a:pt x="1096283" y="2137357"/>
                  <a:pt x="1050877" y="2142699"/>
                </a:cubicBezTo>
                <a:cubicBezTo>
                  <a:pt x="1018929" y="2146458"/>
                  <a:pt x="987188" y="2151798"/>
                  <a:pt x="955343" y="2156347"/>
                </a:cubicBezTo>
                <a:cubicBezTo>
                  <a:pt x="846161" y="2147248"/>
                  <a:pt x="735007" y="2151622"/>
                  <a:pt x="627797" y="2129051"/>
                </a:cubicBezTo>
                <a:cubicBezTo>
                  <a:pt x="559991" y="2114776"/>
                  <a:pt x="436728" y="2047165"/>
                  <a:pt x="436728" y="2047165"/>
                </a:cubicBezTo>
                <a:cubicBezTo>
                  <a:pt x="287467" y="1919226"/>
                  <a:pt x="370843" y="1994928"/>
                  <a:pt x="191068" y="1815153"/>
                </a:cubicBezTo>
                <a:lnTo>
                  <a:pt x="109182" y="1733266"/>
                </a:lnTo>
                <a:cubicBezTo>
                  <a:pt x="69759" y="1644565"/>
                  <a:pt x="37265" y="1582079"/>
                  <a:pt x="13647" y="1487606"/>
                </a:cubicBezTo>
                <a:cubicBezTo>
                  <a:pt x="5845" y="1456399"/>
                  <a:pt x="4549" y="1423917"/>
                  <a:pt x="0" y="1392072"/>
                </a:cubicBezTo>
                <a:cubicBezTo>
                  <a:pt x="13648" y="1278341"/>
                  <a:pt x="17735" y="1163050"/>
                  <a:pt x="40943" y="1050878"/>
                </a:cubicBezTo>
                <a:cubicBezTo>
                  <a:pt x="45551" y="1028604"/>
                  <a:pt x="71714" y="1016632"/>
                  <a:pt x="81886" y="996287"/>
                </a:cubicBezTo>
                <a:cubicBezTo>
                  <a:pt x="102510" y="955039"/>
                  <a:pt x="99983" y="906302"/>
                  <a:pt x="136477" y="873457"/>
                </a:cubicBezTo>
                <a:cubicBezTo>
                  <a:pt x="170291" y="843024"/>
                  <a:pt x="209265" y="818866"/>
                  <a:pt x="245659" y="791571"/>
                </a:cubicBezTo>
                <a:cubicBezTo>
                  <a:pt x="316529" y="738418"/>
                  <a:pt x="279902" y="760801"/>
                  <a:pt x="354841" y="723332"/>
                </a:cubicBezTo>
              </a:path>
            </a:pathLst>
          </a:cu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This event saw the killing of persons who were believed to be supporters of the previous government, intellectuals and citizens of religious and ethnic</a:t>
            </a:r>
          </a:p>
          <a:p>
            <a:pPr algn="ctr"/>
            <a:r>
              <a:rPr lang="en-US" sz="2400" b="1" dirty="0">
                <a:latin typeface="Times New Roman" panose="02020603050405020304" pitchFamily="18" charset="0"/>
                <a:cs typeface="Times New Roman" panose="02020603050405020304" pitchFamily="18" charset="0"/>
              </a:rPr>
              <a:t> backgrounds</a:t>
            </a:r>
          </a:p>
        </p:txBody>
      </p:sp>
      <p:sp>
        <p:nvSpPr>
          <p:cNvPr id="2" name="Freeform: Shape 1">
            <a:extLst>
              <a:ext uri="{FF2B5EF4-FFF2-40B4-BE49-F238E27FC236}">
                <a16:creationId xmlns:a16="http://schemas.microsoft.com/office/drawing/2014/main" id="{623374A0-A02C-C7F3-F6E8-C11D33877916}"/>
              </a:ext>
            </a:extLst>
          </p:cNvPr>
          <p:cNvSpPr/>
          <p:nvPr/>
        </p:nvSpPr>
        <p:spPr>
          <a:xfrm>
            <a:off x="6016183" y="830997"/>
            <a:ext cx="4991909" cy="3508926"/>
          </a:xfrm>
          <a:custGeom>
            <a:avLst/>
            <a:gdLst>
              <a:gd name="connsiteX0" fmla="*/ 232012 w 9771797"/>
              <a:gd name="connsiteY0" fmla="*/ 750627 h 2811439"/>
              <a:gd name="connsiteX1" fmla="*/ 491319 w 9771797"/>
              <a:gd name="connsiteY1" fmla="*/ 627797 h 2811439"/>
              <a:gd name="connsiteX2" fmla="*/ 1160059 w 9771797"/>
              <a:gd name="connsiteY2" fmla="*/ 423081 h 2811439"/>
              <a:gd name="connsiteX3" fmla="*/ 1555844 w 9771797"/>
              <a:gd name="connsiteY3" fmla="*/ 327547 h 2811439"/>
              <a:gd name="connsiteX4" fmla="*/ 2074459 w 9771797"/>
              <a:gd name="connsiteY4" fmla="*/ 395786 h 2811439"/>
              <a:gd name="connsiteX5" fmla="*/ 2333767 w 9771797"/>
              <a:gd name="connsiteY5" fmla="*/ 545911 h 2811439"/>
              <a:gd name="connsiteX6" fmla="*/ 2538483 w 9771797"/>
              <a:gd name="connsiteY6" fmla="*/ 655093 h 2811439"/>
              <a:gd name="connsiteX7" fmla="*/ 2961564 w 9771797"/>
              <a:gd name="connsiteY7" fmla="*/ 764275 h 2811439"/>
              <a:gd name="connsiteX8" fmla="*/ 3630304 w 9771797"/>
              <a:gd name="connsiteY8" fmla="*/ 696036 h 2811439"/>
              <a:gd name="connsiteX9" fmla="*/ 4558352 w 9771797"/>
              <a:gd name="connsiteY9" fmla="*/ 300251 h 2811439"/>
              <a:gd name="connsiteX10" fmla="*/ 5158853 w 9771797"/>
              <a:gd name="connsiteY10" fmla="*/ 40944 h 2811439"/>
              <a:gd name="connsiteX11" fmla="*/ 5445456 w 9771797"/>
              <a:gd name="connsiteY11" fmla="*/ 0 h 2811439"/>
              <a:gd name="connsiteX12" fmla="*/ 6073253 w 9771797"/>
              <a:gd name="connsiteY12" fmla="*/ 68239 h 2811439"/>
              <a:gd name="connsiteX13" fmla="*/ 6196083 w 9771797"/>
              <a:gd name="connsiteY13" fmla="*/ 109183 h 2811439"/>
              <a:gd name="connsiteX14" fmla="*/ 6291617 w 9771797"/>
              <a:gd name="connsiteY14" fmla="*/ 150126 h 2811439"/>
              <a:gd name="connsiteX15" fmla="*/ 6373504 w 9771797"/>
              <a:gd name="connsiteY15" fmla="*/ 204717 h 2811439"/>
              <a:gd name="connsiteX16" fmla="*/ 6632812 w 9771797"/>
              <a:gd name="connsiteY16" fmla="*/ 436729 h 2811439"/>
              <a:gd name="connsiteX17" fmla="*/ 6974006 w 9771797"/>
              <a:gd name="connsiteY17" fmla="*/ 627797 h 2811439"/>
              <a:gd name="connsiteX18" fmla="*/ 7601803 w 9771797"/>
              <a:gd name="connsiteY18" fmla="*/ 777923 h 2811439"/>
              <a:gd name="connsiteX19" fmla="*/ 8134065 w 9771797"/>
              <a:gd name="connsiteY19" fmla="*/ 750627 h 2811439"/>
              <a:gd name="connsiteX20" fmla="*/ 8379725 w 9771797"/>
              <a:gd name="connsiteY20" fmla="*/ 682389 h 2811439"/>
              <a:gd name="connsiteX21" fmla="*/ 8666328 w 9771797"/>
              <a:gd name="connsiteY21" fmla="*/ 627797 h 2811439"/>
              <a:gd name="connsiteX22" fmla="*/ 8911988 w 9771797"/>
              <a:gd name="connsiteY22" fmla="*/ 559559 h 2811439"/>
              <a:gd name="connsiteX23" fmla="*/ 9103056 w 9771797"/>
              <a:gd name="connsiteY23" fmla="*/ 532263 h 2811439"/>
              <a:gd name="connsiteX24" fmla="*/ 9498841 w 9771797"/>
              <a:gd name="connsiteY24" fmla="*/ 545911 h 2811439"/>
              <a:gd name="connsiteX25" fmla="*/ 9635319 w 9771797"/>
              <a:gd name="connsiteY25" fmla="*/ 818866 h 2811439"/>
              <a:gd name="connsiteX26" fmla="*/ 9676262 w 9771797"/>
              <a:gd name="connsiteY26" fmla="*/ 914400 h 2811439"/>
              <a:gd name="connsiteX27" fmla="*/ 9730853 w 9771797"/>
              <a:gd name="connsiteY27" fmla="*/ 955344 h 2811439"/>
              <a:gd name="connsiteX28" fmla="*/ 9771797 w 9771797"/>
              <a:gd name="connsiteY28" fmla="*/ 1009935 h 2811439"/>
              <a:gd name="connsiteX29" fmla="*/ 9689910 w 9771797"/>
              <a:gd name="connsiteY29" fmla="*/ 1228299 h 2811439"/>
              <a:gd name="connsiteX30" fmla="*/ 9608023 w 9771797"/>
              <a:gd name="connsiteY30" fmla="*/ 1282890 h 2811439"/>
              <a:gd name="connsiteX31" fmla="*/ 9498841 w 9771797"/>
              <a:gd name="connsiteY31" fmla="*/ 1296538 h 2811439"/>
              <a:gd name="connsiteX32" fmla="*/ 9239534 w 9771797"/>
              <a:gd name="connsiteY32" fmla="*/ 1419368 h 2811439"/>
              <a:gd name="connsiteX33" fmla="*/ 8980226 w 9771797"/>
              <a:gd name="connsiteY33" fmla="*/ 1542197 h 2811439"/>
              <a:gd name="connsiteX34" fmla="*/ 8666328 w 9771797"/>
              <a:gd name="connsiteY34" fmla="*/ 1719618 h 2811439"/>
              <a:gd name="connsiteX35" fmla="*/ 8529850 w 9771797"/>
              <a:gd name="connsiteY35" fmla="*/ 1787857 h 2811439"/>
              <a:gd name="connsiteX36" fmla="*/ 8447964 w 9771797"/>
              <a:gd name="connsiteY36" fmla="*/ 1842448 h 2811439"/>
              <a:gd name="connsiteX37" fmla="*/ 8338782 w 9771797"/>
              <a:gd name="connsiteY37" fmla="*/ 1897039 h 2811439"/>
              <a:gd name="connsiteX38" fmla="*/ 8052179 w 9771797"/>
              <a:gd name="connsiteY38" fmla="*/ 2129051 h 2811439"/>
              <a:gd name="connsiteX39" fmla="*/ 7861110 w 9771797"/>
              <a:gd name="connsiteY39" fmla="*/ 2224586 h 2811439"/>
              <a:gd name="connsiteX40" fmla="*/ 7356143 w 9771797"/>
              <a:gd name="connsiteY40" fmla="*/ 2320120 h 2811439"/>
              <a:gd name="connsiteX41" fmla="*/ 7151426 w 9771797"/>
              <a:gd name="connsiteY41" fmla="*/ 2374711 h 2811439"/>
              <a:gd name="connsiteX42" fmla="*/ 6892119 w 9771797"/>
              <a:gd name="connsiteY42" fmla="*/ 2429302 h 2811439"/>
              <a:gd name="connsiteX43" fmla="*/ 6673755 w 9771797"/>
              <a:gd name="connsiteY43" fmla="*/ 2415654 h 2811439"/>
              <a:gd name="connsiteX44" fmla="*/ 6605516 w 9771797"/>
              <a:gd name="connsiteY44" fmla="*/ 2402006 h 2811439"/>
              <a:gd name="connsiteX45" fmla="*/ 6496334 w 9771797"/>
              <a:gd name="connsiteY45" fmla="*/ 2388359 h 2811439"/>
              <a:gd name="connsiteX46" fmla="*/ 6168788 w 9771797"/>
              <a:gd name="connsiteY46" fmla="*/ 2415654 h 2811439"/>
              <a:gd name="connsiteX47" fmla="*/ 6032310 w 9771797"/>
              <a:gd name="connsiteY47" fmla="*/ 2470245 h 2811439"/>
              <a:gd name="connsiteX48" fmla="*/ 5759355 w 9771797"/>
              <a:gd name="connsiteY48" fmla="*/ 2593075 h 2811439"/>
              <a:gd name="connsiteX49" fmla="*/ 5540991 w 9771797"/>
              <a:gd name="connsiteY49" fmla="*/ 2661314 h 2811439"/>
              <a:gd name="connsiteX50" fmla="*/ 5254388 w 9771797"/>
              <a:gd name="connsiteY50" fmla="*/ 2743200 h 2811439"/>
              <a:gd name="connsiteX51" fmla="*/ 5008728 w 9771797"/>
              <a:gd name="connsiteY51" fmla="*/ 2784144 h 2811439"/>
              <a:gd name="connsiteX52" fmla="*/ 4640238 w 9771797"/>
              <a:gd name="connsiteY52" fmla="*/ 2811439 h 2811439"/>
              <a:gd name="connsiteX53" fmla="*/ 3507474 w 9771797"/>
              <a:gd name="connsiteY53" fmla="*/ 2797792 h 2811439"/>
              <a:gd name="connsiteX54" fmla="*/ 3138985 w 9771797"/>
              <a:gd name="connsiteY54" fmla="*/ 2715905 h 2811439"/>
              <a:gd name="connsiteX55" fmla="*/ 3043450 w 9771797"/>
              <a:gd name="connsiteY55" fmla="*/ 2661314 h 2811439"/>
              <a:gd name="connsiteX56" fmla="*/ 2961564 w 9771797"/>
              <a:gd name="connsiteY56" fmla="*/ 2620371 h 2811439"/>
              <a:gd name="connsiteX57" fmla="*/ 2702256 w 9771797"/>
              <a:gd name="connsiteY57" fmla="*/ 2320120 h 2811439"/>
              <a:gd name="connsiteX58" fmla="*/ 2429301 w 9771797"/>
              <a:gd name="connsiteY58" fmla="*/ 2088108 h 2811439"/>
              <a:gd name="connsiteX59" fmla="*/ 2156346 w 9771797"/>
              <a:gd name="connsiteY59" fmla="*/ 2033517 h 2811439"/>
              <a:gd name="connsiteX60" fmla="*/ 1992573 w 9771797"/>
              <a:gd name="connsiteY60" fmla="*/ 2019869 h 2811439"/>
              <a:gd name="connsiteX61" fmla="*/ 1514901 w 9771797"/>
              <a:gd name="connsiteY61" fmla="*/ 2060812 h 2811439"/>
              <a:gd name="connsiteX62" fmla="*/ 1187355 w 9771797"/>
              <a:gd name="connsiteY62" fmla="*/ 2129051 h 2811439"/>
              <a:gd name="connsiteX63" fmla="*/ 1050877 w 9771797"/>
              <a:gd name="connsiteY63" fmla="*/ 2142699 h 2811439"/>
              <a:gd name="connsiteX64" fmla="*/ 955343 w 9771797"/>
              <a:gd name="connsiteY64" fmla="*/ 2156347 h 2811439"/>
              <a:gd name="connsiteX65" fmla="*/ 627797 w 9771797"/>
              <a:gd name="connsiteY65" fmla="*/ 2129051 h 2811439"/>
              <a:gd name="connsiteX66" fmla="*/ 436728 w 9771797"/>
              <a:gd name="connsiteY66" fmla="*/ 2047165 h 2811439"/>
              <a:gd name="connsiteX67" fmla="*/ 191068 w 9771797"/>
              <a:gd name="connsiteY67" fmla="*/ 1815153 h 2811439"/>
              <a:gd name="connsiteX68" fmla="*/ 109182 w 9771797"/>
              <a:gd name="connsiteY68" fmla="*/ 1733266 h 2811439"/>
              <a:gd name="connsiteX69" fmla="*/ 13647 w 9771797"/>
              <a:gd name="connsiteY69" fmla="*/ 1487606 h 2811439"/>
              <a:gd name="connsiteX70" fmla="*/ 0 w 9771797"/>
              <a:gd name="connsiteY70" fmla="*/ 1392072 h 2811439"/>
              <a:gd name="connsiteX71" fmla="*/ 40943 w 9771797"/>
              <a:gd name="connsiteY71" fmla="*/ 1050878 h 2811439"/>
              <a:gd name="connsiteX72" fmla="*/ 81886 w 9771797"/>
              <a:gd name="connsiteY72" fmla="*/ 996287 h 2811439"/>
              <a:gd name="connsiteX73" fmla="*/ 136477 w 9771797"/>
              <a:gd name="connsiteY73" fmla="*/ 873457 h 2811439"/>
              <a:gd name="connsiteX74" fmla="*/ 245659 w 9771797"/>
              <a:gd name="connsiteY74" fmla="*/ 791571 h 2811439"/>
              <a:gd name="connsiteX75" fmla="*/ 354841 w 9771797"/>
              <a:gd name="connsiteY75" fmla="*/ 723332 h 281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9771797" h="2811439">
                <a:moveTo>
                  <a:pt x="232012" y="750627"/>
                </a:moveTo>
                <a:cubicBezTo>
                  <a:pt x="318448" y="709684"/>
                  <a:pt x="400901" y="658975"/>
                  <a:pt x="491319" y="627797"/>
                </a:cubicBezTo>
                <a:cubicBezTo>
                  <a:pt x="1073659" y="426991"/>
                  <a:pt x="685930" y="547852"/>
                  <a:pt x="1160059" y="423081"/>
                </a:cubicBezTo>
                <a:cubicBezTo>
                  <a:pt x="1507685" y="331600"/>
                  <a:pt x="1290408" y="375807"/>
                  <a:pt x="1555844" y="327547"/>
                </a:cubicBezTo>
                <a:cubicBezTo>
                  <a:pt x="1833562" y="338656"/>
                  <a:pt x="1856367" y="310446"/>
                  <a:pt x="2074459" y="395786"/>
                </a:cubicBezTo>
                <a:cubicBezTo>
                  <a:pt x="2226869" y="455424"/>
                  <a:pt x="2195785" y="465421"/>
                  <a:pt x="2333767" y="545911"/>
                </a:cubicBezTo>
                <a:cubicBezTo>
                  <a:pt x="2400569" y="584879"/>
                  <a:pt x="2467288" y="624889"/>
                  <a:pt x="2538483" y="655093"/>
                </a:cubicBezTo>
                <a:cubicBezTo>
                  <a:pt x="2739233" y="740260"/>
                  <a:pt x="2769314" y="734699"/>
                  <a:pt x="2961564" y="764275"/>
                </a:cubicBezTo>
                <a:cubicBezTo>
                  <a:pt x="3284592" y="753507"/>
                  <a:pt x="3350369" y="774992"/>
                  <a:pt x="3630304" y="696036"/>
                </a:cubicBezTo>
                <a:cubicBezTo>
                  <a:pt x="3945555" y="607119"/>
                  <a:pt x="4275193" y="426442"/>
                  <a:pt x="4558352" y="300251"/>
                </a:cubicBezTo>
                <a:cubicBezTo>
                  <a:pt x="4757503" y="211499"/>
                  <a:pt x="4943012" y="71779"/>
                  <a:pt x="5158853" y="40944"/>
                </a:cubicBezTo>
                <a:lnTo>
                  <a:pt x="5445456" y="0"/>
                </a:lnTo>
                <a:cubicBezTo>
                  <a:pt x="5714878" y="18581"/>
                  <a:pt x="5832579" y="12699"/>
                  <a:pt x="6073253" y="68239"/>
                </a:cubicBezTo>
                <a:cubicBezTo>
                  <a:pt x="6115306" y="77944"/>
                  <a:pt x="6155673" y="94029"/>
                  <a:pt x="6196083" y="109183"/>
                </a:cubicBezTo>
                <a:cubicBezTo>
                  <a:pt x="6228523" y="121348"/>
                  <a:pt x="6261112" y="133700"/>
                  <a:pt x="6291617" y="150126"/>
                </a:cubicBezTo>
                <a:cubicBezTo>
                  <a:pt x="6320501" y="165679"/>
                  <a:pt x="6348385" y="183617"/>
                  <a:pt x="6373504" y="204717"/>
                </a:cubicBezTo>
                <a:cubicBezTo>
                  <a:pt x="6462313" y="279317"/>
                  <a:pt x="6531615" y="380059"/>
                  <a:pt x="6632812" y="436729"/>
                </a:cubicBezTo>
                <a:cubicBezTo>
                  <a:pt x="6746543" y="500418"/>
                  <a:pt x="6850345" y="586576"/>
                  <a:pt x="6974006" y="627797"/>
                </a:cubicBezTo>
                <a:cubicBezTo>
                  <a:pt x="7369876" y="759755"/>
                  <a:pt x="7161172" y="707422"/>
                  <a:pt x="7601803" y="777923"/>
                </a:cubicBezTo>
                <a:cubicBezTo>
                  <a:pt x="7779224" y="768824"/>
                  <a:pt x="7957736" y="772281"/>
                  <a:pt x="8134065" y="750627"/>
                </a:cubicBezTo>
                <a:cubicBezTo>
                  <a:pt x="8218418" y="740268"/>
                  <a:pt x="8296914" y="701499"/>
                  <a:pt x="8379725" y="682389"/>
                </a:cubicBezTo>
                <a:cubicBezTo>
                  <a:pt x="8474486" y="660521"/>
                  <a:pt x="8571464" y="649218"/>
                  <a:pt x="8666328" y="627797"/>
                </a:cubicBezTo>
                <a:cubicBezTo>
                  <a:pt x="8824857" y="592000"/>
                  <a:pt x="8767692" y="585795"/>
                  <a:pt x="8911988" y="559559"/>
                </a:cubicBezTo>
                <a:cubicBezTo>
                  <a:pt x="8975286" y="548050"/>
                  <a:pt x="9103056" y="532263"/>
                  <a:pt x="9103056" y="532263"/>
                </a:cubicBezTo>
                <a:cubicBezTo>
                  <a:pt x="9234984" y="536812"/>
                  <a:pt x="9370776" y="513895"/>
                  <a:pt x="9498841" y="545911"/>
                </a:cubicBezTo>
                <a:cubicBezTo>
                  <a:pt x="9603776" y="572145"/>
                  <a:pt x="9614827" y="753973"/>
                  <a:pt x="9635319" y="818866"/>
                </a:cubicBezTo>
                <a:cubicBezTo>
                  <a:pt x="9645752" y="851904"/>
                  <a:pt x="9656394" y="886017"/>
                  <a:pt x="9676262" y="914400"/>
                </a:cubicBezTo>
                <a:cubicBezTo>
                  <a:pt x="9689306" y="933035"/>
                  <a:pt x="9714769" y="939260"/>
                  <a:pt x="9730853" y="955344"/>
                </a:cubicBezTo>
                <a:cubicBezTo>
                  <a:pt x="9746937" y="971428"/>
                  <a:pt x="9758149" y="991738"/>
                  <a:pt x="9771797" y="1009935"/>
                </a:cubicBezTo>
                <a:cubicBezTo>
                  <a:pt x="9765011" y="1030293"/>
                  <a:pt x="9711638" y="1201743"/>
                  <a:pt x="9689910" y="1228299"/>
                </a:cubicBezTo>
                <a:cubicBezTo>
                  <a:pt x="9669136" y="1253689"/>
                  <a:pt x="9638917" y="1271856"/>
                  <a:pt x="9608023" y="1282890"/>
                </a:cubicBezTo>
                <a:cubicBezTo>
                  <a:pt x="9573483" y="1295226"/>
                  <a:pt x="9535235" y="1291989"/>
                  <a:pt x="9498841" y="1296538"/>
                </a:cubicBezTo>
                <a:cubicBezTo>
                  <a:pt x="9373726" y="1379947"/>
                  <a:pt x="9560432" y="1258921"/>
                  <a:pt x="9239534" y="1419368"/>
                </a:cubicBezTo>
                <a:cubicBezTo>
                  <a:pt x="8934775" y="1571745"/>
                  <a:pt x="9262472" y="1410481"/>
                  <a:pt x="8980226" y="1542197"/>
                </a:cubicBezTo>
                <a:cubicBezTo>
                  <a:pt x="8747697" y="1650711"/>
                  <a:pt x="9131601" y="1486981"/>
                  <a:pt x="8666328" y="1719618"/>
                </a:cubicBezTo>
                <a:cubicBezTo>
                  <a:pt x="8620835" y="1742364"/>
                  <a:pt x="8574180" y="1762921"/>
                  <a:pt x="8529850" y="1787857"/>
                </a:cubicBezTo>
                <a:cubicBezTo>
                  <a:pt x="8501258" y="1803940"/>
                  <a:pt x="8476447" y="1826172"/>
                  <a:pt x="8447964" y="1842448"/>
                </a:cubicBezTo>
                <a:cubicBezTo>
                  <a:pt x="8412635" y="1862636"/>
                  <a:pt x="8371893" y="1873389"/>
                  <a:pt x="8338782" y="1897039"/>
                </a:cubicBezTo>
                <a:cubicBezTo>
                  <a:pt x="8275717" y="1942086"/>
                  <a:pt x="8135794" y="2079642"/>
                  <a:pt x="8052179" y="2129051"/>
                </a:cubicBezTo>
                <a:cubicBezTo>
                  <a:pt x="7990875" y="2165276"/>
                  <a:pt x="7928258" y="2200887"/>
                  <a:pt x="7861110" y="2224586"/>
                </a:cubicBezTo>
                <a:cubicBezTo>
                  <a:pt x="7665083" y="2293772"/>
                  <a:pt x="7554697" y="2296760"/>
                  <a:pt x="7356143" y="2320120"/>
                </a:cubicBezTo>
                <a:cubicBezTo>
                  <a:pt x="7287904" y="2338317"/>
                  <a:pt x="7220482" y="2359913"/>
                  <a:pt x="7151426" y="2374711"/>
                </a:cubicBezTo>
                <a:cubicBezTo>
                  <a:pt x="6841059" y="2441218"/>
                  <a:pt x="7081025" y="2366333"/>
                  <a:pt x="6892119" y="2429302"/>
                </a:cubicBezTo>
                <a:cubicBezTo>
                  <a:pt x="6819331" y="2424753"/>
                  <a:pt x="6746357" y="2422569"/>
                  <a:pt x="6673755" y="2415654"/>
                </a:cubicBezTo>
                <a:cubicBezTo>
                  <a:pt x="6650663" y="2413455"/>
                  <a:pt x="6628443" y="2405533"/>
                  <a:pt x="6605516" y="2402006"/>
                </a:cubicBezTo>
                <a:cubicBezTo>
                  <a:pt x="6569265" y="2396429"/>
                  <a:pt x="6532728" y="2392908"/>
                  <a:pt x="6496334" y="2388359"/>
                </a:cubicBezTo>
                <a:cubicBezTo>
                  <a:pt x="6387152" y="2397457"/>
                  <a:pt x="6276681" y="2396614"/>
                  <a:pt x="6168788" y="2415654"/>
                </a:cubicBezTo>
                <a:cubicBezTo>
                  <a:pt x="6120536" y="2424169"/>
                  <a:pt x="6077268" y="2450763"/>
                  <a:pt x="6032310" y="2470245"/>
                </a:cubicBezTo>
                <a:cubicBezTo>
                  <a:pt x="5940763" y="2509915"/>
                  <a:pt x="5852775" y="2558043"/>
                  <a:pt x="5759355" y="2593075"/>
                </a:cubicBezTo>
                <a:cubicBezTo>
                  <a:pt x="5575351" y="2662076"/>
                  <a:pt x="5726194" y="2610224"/>
                  <a:pt x="5540991" y="2661314"/>
                </a:cubicBezTo>
                <a:cubicBezTo>
                  <a:pt x="5445211" y="2687736"/>
                  <a:pt x="5351379" y="2721646"/>
                  <a:pt x="5254388" y="2743200"/>
                </a:cubicBezTo>
                <a:cubicBezTo>
                  <a:pt x="5124845" y="2771988"/>
                  <a:pt x="5140339" y="2773177"/>
                  <a:pt x="5008728" y="2784144"/>
                </a:cubicBezTo>
                <a:lnTo>
                  <a:pt x="4640238" y="2811439"/>
                </a:lnTo>
                <a:lnTo>
                  <a:pt x="3507474" y="2797792"/>
                </a:lnTo>
                <a:cubicBezTo>
                  <a:pt x="3381902" y="2789801"/>
                  <a:pt x="3138985" y="2715905"/>
                  <a:pt x="3138985" y="2715905"/>
                </a:cubicBezTo>
                <a:cubicBezTo>
                  <a:pt x="3107140" y="2697708"/>
                  <a:pt x="3075743" y="2678703"/>
                  <a:pt x="3043450" y="2661314"/>
                </a:cubicBezTo>
                <a:cubicBezTo>
                  <a:pt x="3016581" y="2646846"/>
                  <a:pt x="2983143" y="2641950"/>
                  <a:pt x="2961564" y="2620371"/>
                </a:cubicBezTo>
                <a:cubicBezTo>
                  <a:pt x="2868055" y="2526862"/>
                  <a:pt x="2789551" y="2419455"/>
                  <a:pt x="2702256" y="2320120"/>
                </a:cubicBezTo>
                <a:cubicBezTo>
                  <a:pt x="2593638" y="2196520"/>
                  <a:pt x="2573921" y="2153187"/>
                  <a:pt x="2429301" y="2088108"/>
                </a:cubicBezTo>
                <a:cubicBezTo>
                  <a:pt x="2329168" y="2043048"/>
                  <a:pt x="2262944" y="2043208"/>
                  <a:pt x="2156346" y="2033517"/>
                </a:cubicBezTo>
                <a:lnTo>
                  <a:pt x="1992573" y="2019869"/>
                </a:lnTo>
                <a:cubicBezTo>
                  <a:pt x="1833349" y="2033517"/>
                  <a:pt x="1673812" y="2043907"/>
                  <a:pt x="1514901" y="2060812"/>
                </a:cubicBezTo>
                <a:cubicBezTo>
                  <a:pt x="1277553" y="2086062"/>
                  <a:pt x="1423192" y="2086172"/>
                  <a:pt x="1187355" y="2129051"/>
                </a:cubicBezTo>
                <a:cubicBezTo>
                  <a:pt x="1142373" y="2137230"/>
                  <a:pt x="1096283" y="2137357"/>
                  <a:pt x="1050877" y="2142699"/>
                </a:cubicBezTo>
                <a:cubicBezTo>
                  <a:pt x="1018929" y="2146458"/>
                  <a:pt x="987188" y="2151798"/>
                  <a:pt x="955343" y="2156347"/>
                </a:cubicBezTo>
                <a:cubicBezTo>
                  <a:pt x="846161" y="2147248"/>
                  <a:pt x="735007" y="2151622"/>
                  <a:pt x="627797" y="2129051"/>
                </a:cubicBezTo>
                <a:cubicBezTo>
                  <a:pt x="559991" y="2114776"/>
                  <a:pt x="436728" y="2047165"/>
                  <a:pt x="436728" y="2047165"/>
                </a:cubicBezTo>
                <a:cubicBezTo>
                  <a:pt x="287467" y="1919226"/>
                  <a:pt x="370843" y="1994928"/>
                  <a:pt x="191068" y="1815153"/>
                </a:cubicBezTo>
                <a:lnTo>
                  <a:pt x="109182" y="1733266"/>
                </a:lnTo>
                <a:cubicBezTo>
                  <a:pt x="69759" y="1644565"/>
                  <a:pt x="37265" y="1582079"/>
                  <a:pt x="13647" y="1487606"/>
                </a:cubicBezTo>
                <a:cubicBezTo>
                  <a:pt x="5845" y="1456399"/>
                  <a:pt x="4549" y="1423917"/>
                  <a:pt x="0" y="1392072"/>
                </a:cubicBezTo>
                <a:cubicBezTo>
                  <a:pt x="13648" y="1278341"/>
                  <a:pt x="17735" y="1163050"/>
                  <a:pt x="40943" y="1050878"/>
                </a:cubicBezTo>
                <a:cubicBezTo>
                  <a:pt x="45551" y="1028604"/>
                  <a:pt x="71714" y="1016632"/>
                  <a:pt x="81886" y="996287"/>
                </a:cubicBezTo>
                <a:cubicBezTo>
                  <a:pt x="102510" y="955039"/>
                  <a:pt x="99983" y="906302"/>
                  <a:pt x="136477" y="873457"/>
                </a:cubicBezTo>
                <a:cubicBezTo>
                  <a:pt x="170291" y="843024"/>
                  <a:pt x="209265" y="818866"/>
                  <a:pt x="245659" y="791571"/>
                </a:cubicBezTo>
                <a:cubicBezTo>
                  <a:pt x="316529" y="738418"/>
                  <a:pt x="279902" y="760801"/>
                  <a:pt x="354841" y="723332"/>
                </a:cubicBezTo>
              </a:path>
            </a:pathLst>
          </a:cu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 The Cambodian genocide perpetrated by the Pol Pot regime was a bloody and brutal event in Cambodia’s history.</a:t>
            </a:r>
          </a:p>
        </p:txBody>
      </p:sp>
    </p:spTree>
    <p:extLst>
      <p:ext uri="{BB962C8B-B14F-4D97-AF65-F5344CB8AC3E}">
        <p14:creationId xmlns:p14="http://schemas.microsoft.com/office/powerpoint/2010/main" val="187392566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81A93E9A-18D7-9848-4A99-DE67AAAA11A6}"/>
              </a:ext>
            </a:extLst>
          </p:cNvPr>
          <p:cNvSpPr txBox="1"/>
          <p:nvPr/>
        </p:nvSpPr>
        <p:spPr>
          <a:xfrm>
            <a:off x="0" y="0"/>
            <a:ext cx="5200650" cy="830997"/>
          </a:xfrm>
          <a:prstGeom prst="rect">
            <a:avLst/>
          </a:prstGeom>
          <a:noFill/>
        </p:spPr>
        <p:txBody>
          <a:bodyPr wrap="square" rtlCol="0">
            <a:spAutoFit/>
          </a:bodyPr>
          <a:lstStyle/>
          <a:p>
            <a:pPr algn="ctr"/>
            <a:r>
              <a:rPr lang="en-US" sz="4800" b="1" dirty="0">
                <a:solidFill>
                  <a:schemeClr val="tx1">
                    <a:alpha val="74000"/>
                  </a:schemeClr>
                </a:solidFill>
                <a:latin typeface="Amasis MT Pro Black" panose="02040A04050005020304" pitchFamily="18" charset="0"/>
              </a:rPr>
              <a:t>THE GENOCIDE</a:t>
            </a:r>
          </a:p>
        </p:txBody>
      </p:sp>
      <p:sp>
        <p:nvSpPr>
          <p:cNvPr id="3" name="Freeform: Shape 2">
            <a:extLst>
              <a:ext uri="{FF2B5EF4-FFF2-40B4-BE49-F238E27FC236}">
                <a16:creationId xmlns:a16="http://schemas.microsoft.com/office/drawing/2014/main" id="{6608F3EF-E634-77AE-281A-E8DCD28A4FC0}"/>
              </a:ext>
            </a:extLst>
          </p:cNvPr>
          <p:cNvSpPr/>
          <p:nvPr/>
        </p:nvSpPr>
        <p:spPr>
          <a:xfrm>
            <a:off x="754417" y="6995378"/>
            <a:ext cx="3991208" cy="3282360"/>
          </a:xfrm>
          <a:custGeom>
            <a:avLst/>
            <a:gdLst>
              <a:gd name="connsiteX0" fmla="*/ 232012 w 9771797"/>
              <a:gd name="connsiteY0" fmla="*/ 750627 h 2811439"/>
              <a:gd name="connsiteX1" fmla="*/ 491319 w 9771797"/>
              <a:gd name="connsiteY1" fmla="*/ 627797 h 2811439"/>
              <a:gd name="connsiteX2" fmla="*/ 1160059 w 9771797"/>
              <a:gd name="connsiteY2" fmla="*/ 423081 h 2811439"/>
              <a:gd name="connsiteX3" fmla="*/ 1555844 w 9771797"/>
              <a:gd name="connsiteY3" fmla="*/ 327547 h 2811439"/>
              <a:gd name="connsiteX4" fmla="*/ 2074459 w 9771797"/>
              <a:gd name="connsiteY4" fmla="*/ 395786 h 2811439"/>
              <a:gd name="connsiteX5" fmla="*/ 2333767 w 9771797"/>
              <a:gd name="connsiteY5" fmla="*/ 545911 h 2811439"/>
              <a:gd name="connsiteX6" fmla="*/ 2538483 w 9771797"/>
              <a:gd name="connsiteY6" fmla="*/ 655093 h 2811439"/>
              <a:gd name="connsiteX7" fmla="*/ 2961564 w 9771797"/>
              <a:gd name="connsiteY7" fmla="*/ 764275 h 2811439"/>
              <a:gd name="connsiteX8" fmla="*/ 3630304 w 9771797"/>
              <a:gd name="connsiteY8" fmla="*/ 696036 h 2811439"/>
              <a:gd name="connsiteX9" fmla="*/ 4558352 w 9771797"/>
              <a:gd name="connsiteY9" fmla="*/ 300251 h 2811439"/>
              <a:gd name="connsiteX10" fmla="*/ 5158853 w 9771797"/>
              <a:gd name="connsiteY10" fmla="*/ 40944 h 2811439"/>
              <a:gd name="connsiteX11" fmla="*/ 5445456 w 9771797"/>
              <a:gd name="connsiteY11" fmla="*/ 0 h 2811439"/>
              <a:gd name="connsiteX12" fmla="*/ 6073253 w 9771797"/>
              <a:gd name="connsiteY12" fmla="*/ 68239 h 2811439"/>
              <a:gd name="connsiteX13" fmla="*/ 6196083 w 9771797"/>
              <a:gd name="connsiteY13" fmla="*/ 109183 h 2811439"/>
              <a:gd name="connsiteX14" fmla="*/ 6291617 w 9771797"/>
              <a:gd name="connsiteY14" fmla="*/ 150126 h 2811439"/>
              <a:gd name="connsiteX15" fmla="*/ 6373504 w 9771797"/>
              <a:gd name="connsiteY15" fmla="*/ 204717 h 2811439"/>
              <a:gd name="connsiteX16" fmla="*/ 6632812 w 9771797"/>
              <a:gd name="connsiteY16" fmla="*/ 436729 h 2811439"/>
              <a:gd name="connsiteX17" fmla="*/ 6974006 w 9771797"/>
              <a:gd name="connsiteY17" fmla="*/ 627797 h 2811439"/>
              <a:gd name="connsiteX18" fmla="*/ 7601803 w 9771797"/>
              <a:gd name="connsiteY18" fmla="*/ 777923 h 2811439"/>
              <a:gd name="connsiteX19" fmla="*/ 8134065 w 9771797"/>
              <a:gd name="connsiteY19" fmla="*/ 750627 h 2811439"/>
              <a:gd name="connsiteX20" fmla="*/ 8379725 w 9771797"/>
              <a:gd name="connsiteY20" fmla="*/ 682389 h 2811439"/>
              <a:gd name="connsiteX21" fmla="*/ 8666328 w 9771797"/>
              <a:gd name="connsiteY21" fmla="*/ 627797 h 2811439"/>
              <a:gd name="connsiteX22" fmla="*/ 8911988 w 9771797"/>
              <a:gd name="connsiteY22" fmla="*/ 559559 h 2811439"/>
              <a:gd name="connsiteX23" fmla="*/ 9103056 w 9771797"/>
              <a:gd name="connsiteY23" fmla="*/ 532263 h 2811439"/>
              <a:gd name="connsiteX24" fmla="*/ 9498841 w 9771797"/>
              <a:gd name="connsiteY24" fmla="*/ 545911 h 2811439"/>
              <a:gd name="connsiteX25" fmla="*/ 9635319 w 9771797"/>
              <a:gd name="connsiteY25" fmla="*/ 818866 h 2811439"/>
              <a:gd name="connsiteX26" fmla="*/ 9676262 w 9771797"/>
              <a:gd name="connsiteY26" fmla="*/ 914400 h 2811439"/>
              <a:gd name="connsiteX27" fmla="*/ 9730853 w 9771797"/>
              <a:gd name="connsiteY27" fmla="*/ 955344 h 2811439"/>
              <a:gd name="connsiteX28" fmla="*/ 9771797 w 9771797"/>
              <a:gd name="connsiteY28" fmla="*/ 1009935 h 2811439"/>
              <a:gd name="connsiteX29" fmla="*/ 9689910 w 9771797"/>
              <a:gd name="connsiteY29" fmla="*/ 1228299 h 2811439"/>
              <a:gd name="connsiteX30" fmla="*/ 9608023 w 9771797"/>
              <a:gd name="connsiteY30" fmla="*/ 1282890 h 2811439"/>
              <a:gd name="connsiteX31" fmla="*/ 9498841 w 9771797"/>
              <a:gd name="connsiteY31" fmla="*/ 1296538 h 2811439"/>
              <a:gd name="connsiteX32" fmla="*/ 9239534 w 9771797"/>
              <a:gd name="connsiteY32" fmla="*/ 1419368 h 2811439"/>
              <a:gd name="connsiteX33" fmla="*/ 8980226 w 9771797"/>
              <a:gd name="connsiteY33" fmla="*/ 1542197 h 2811439"/>
              <a:gd name="connsiteX34" fmla="*/ 8666328 w 9771797"/>
              <a:gd name="connsiteY34" fmla="*/ 1719618 h 2811439"/>
              <a:gd name="connsiteX35" fmla="*/ 8529850 w 9771797"/>
              <a:gd name="connsiteY35" fmla="*/ 1787857 h 2811439"/>
              <a:gd name="connsiteX36" fmla="*/ 8447964 w 9771797"/>
              <a:gd name="connsiteY36" fmla="*/ 1842448 h 2811439"/>
              <a:gd name="connsiteX37" fmla="*/ 8338782 w 9771797"/>
              <a:gd name="connsiteY37" fmla="*/ 1897039 h 2811439"/>
              <a:gd name="connsiteX38" fmla="*/ 8052179 w 9771797"/>
              <a:gd name="connsiteY38" fmla="*/ 2129051 h 2811439"/>
              <a:gd name="connsiteX39" fmla="*/ 7861110 w 9771797"/>
              <a:gd name="connsiteY39" fmla="*/ 2224586 h 2811439"/>
              <a:gd name="connsiteX40" fmla="*/ 7356143 w 9771797"/>
              <a:gd name="connsiteY40" fmla="*/ 2320120 h 2811439"/>
              <a:gd name="connsiteX41" fmla="*/ 7151426 w 9771797"/>
              <a:gd name="connsiteY41" fmla="*/ 2374711 h 2811439"/>
              <a:gd name="connsiteX42" fmla="*/ 6892119 w 9771797"/>
              <a:gd name="connsiteY42" fmla="*/ 2429302 h 2811439"/>
              <a:gd name="connsiteX43" fmla="*/ 6673755 w 9771797"/>
              <a:gd name="connsiteY43" fmla="*/ 2415654 h 2811439"/>
              <a:gd name="connsiteX44" fmla="*/ 6605516 w 9771797"/>
              <a:gd name="connsiteY44" fmla="*/ 2402006 h 2811439"/>
              <a:gd name="connsiteX45" fmla="*/ 6496334 w 9771797"/>
              <a:gd name="connsiteY45" fmla="*/ 2388359 h 2811439"/>
              <a:gd name="connsiteX46" fmla="*/ 6168788 w 9771797"/>
              <a:gd name="connsiteY46" fmla="*/ 2415654 h 2811439"/>
              <a:gd name="connsiteX47" fmla="*/ 6032310 w 9771797"/>
              <a:gd name="connsiteY47" fmla="*/ 2470245 h 2811439"/>
              <a:gd name="connsiteX48" fmla="*/ 5759355 w 9771797"/>
              <a:gd name="connsiteY48" fmla="*/ 2593075 h 2811439"/>
              <a:gd name="connsiteX49" fmla="*/ 5540991 w 9771797"/>
              <a:gd name="connsiteY49" fmla="*/ 2661314 h 2811439"/>
              <a:gd name="connsiteX50" fmla="*/ 5254388 w 9771797"/>
              <a:gd name="connsiteY50" fmla="*/ 2743200 h 2811439"/>
              <a:gd name="connsiteX51" fmla="*/ 5008728 w 9771797"/>
              <a:gd name="connsiteY51" fmla="*/ 2784144 h 2811439"/>
              <a:gd name="connsiteX52" fmla="*/ 4640238 w 9771797"/>
              <a:gd name="connsiteY52" fmla="*/ 2811439 h 2811439"/>
              <a:gd name="connsiteX53" fmla="*/ 3507474 w 9771797"/>
              <a:gd name="connsiteY53" fmla="*/ 2797792 h 2811439"/>
              <a:gd name="connsiteX54" fmla="*/ 3138985 w 9771797"/>
              <a:gd name="connsiteY54" fmla="*/ 2715905 h 2811439"/>
              <a:gd name="connsiteX55" fmla="*/ 3043450 w 9771797"/>
              <a:gd name="connsiteY55" fmla="*/ 2661314 h 2811439"/>
              <a:gd name="connsiteX56" fmla="*/ 2961564 w 9771797"/>
              <a:gd name="connsiteY56" fmla="*/ 2620371 h 2811439"/>
              <a:gd name="connsiteX57" fmla="*/ 2702256 w 9771797"/>
              <a:gd name="connsiteY57" fmla="*/ 2320120 h 2811439"/>
              <a:gd name="connsiteX58" fmla="*/ 2429301 w 9771797"/>
              <a:gd name="connsiteY58" fmla="*/ 2088108 h 2811439"/>
              <a:gd name="connsiteX59" fmla="*/ 2156346 w 9771797"/>
              <a:gd name="connsiteY59" fmla="*/ 2033517 h 2811439"/>
              <a:gd name="connsiteX60" fmla="*/ 1992573 w 9771797"/>
              <a:gd name="connsiteY60" fmla="*/ 2019869 h 2811439"/>
              <a:gd name="connsiteX61" fmla="*/ 1514901 w 9771797"/>
              <a:gd name="connsiteY61" fmla="*/ 2060812 h 2811439"/>
              <a:gd name="connsiteX62" fmla="*/ 1187355 w 9771797"/>
              <a:gd name="connsiteY62" fmla="*/ 2129051 h 2811439"/>
              <a:gd name="connsiteX63" fmla="*/ 1050877 w 9771797"/>
              <a:gd name="connsiteY63" fmla="*/ 2142699 h 2811439"/>
              <a:gd name="connsiteX64" fmla="*/ 955343 w 9771797"/>
              <a:gd name="connsiteY64" fmla="*/ 2156347 h 2811439"/>
              <a:gd name="connsiteX65" fmla="*/ 627797 w 9771797"/>
              <a:gd name="connsiteY65" fmla="*/ 2129051 h 2811439"/>
              <a:gd name="connsiteX66" fmla="*/ 436728 w 9771797"/>
              <a:gd name="connsiteY66" fmla="*/ 2047165 h 2811439"/>
              <a:gd name="connsiteX67" fmla="*/ 191068 w 9771797"/>
              <a:gd name="connsiteY67" fmla="*/ 1815153 h 2811439"/>
              <a:gd name="connsiteX68" fmla="*/ 109182 w 9771797"/>
              <a:gd name="connsiteY68" fmla="*/ 1733266 h 2811439"/>
              <a:gd name="connsiteX69" fmla="*/ 13647 w 9771797"/>
              <a:gd name="connsiteY69" fmla="*/ 1487606 h 2811439"/>
              <a:gd name="connsiteX70" fmla="*/ 0 w 9771797"/>
              <a:gd name="connsiteY70" fmla="*/ 1392072 h 2811439"/>
              <a:gd name="connsiteX71" fmla="*/ 40943 w 9771797"/>
              <a:gd name="connsiteY71" fmla="*/ 1050878 h 2811439"/>
              <a:gd name="connsiteX72" fmla="*/ 81886 w 9771797"/>
              <a:gd name="connsiteY72" fmla="*/ 996287 h 2811439"/>
              <a:gd name="connsiteX73" fmla="*/ 136477 w 9771797"/>
              <a:gd name="connsiteY73" fmla="*/ 873457 h 2811439"/>
              <a:gd name="connsiteX74" fmla="*/ 245659 w 9771797"/>
              <a:gd name="connsiteY74" fmla="*/ 791571 h 2811439"/>
              <a:gd name="connsiteX75" fmla="*/ 354841 w 9771797"/>
              <a:gd name="connsiteY75" fmla="*/ 723332 h 281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9771797" h="2811439">
                <a:moveTo>
                  <a:pt x="232012" y="750627"/>
                </a:moveTo>
                <a:cubicBezTo>
                  <a:pt x="318448" y="709684"/>
                  <a:pt x="400901" y="658975"/>
                  <a:pt x="491319" y="627797"/>
                </a:cubicBezTo>
                <a:cubicBezTo>
                  <a:pt x="1073659" y="426991"/>
                  <a:pt x="685930" y="547852"/>
                  <a:pt x="1160059" y="423081"/>
                </a:cubicBezTo>
                <a:cubicBezTo>
                  <a:pt x="1507685" y="331600"/>
                  <a:pt x="1290408" y="375807"/>
                  <a:pt x="1555844" y="327547"/>
                </a:cubicBezTo>
                <a:cubicBezTo>
                  <a:pt x="1833562" y="338656"/>
                  <a:pt x="1856367" y="310446"/>
                  <a:pt x="2074459" y="395786"/>
                </a:cubicBezTo>
                <a:cubicBezTo>
                  <a:pt x="2226869" y="455424"/>
                  <a:pt x="2195785" y="465421"/>
                  <a:pt x="2333767" y="545911"/>
                </a:cubicBezTo>
                <a:cubicBezTo>
                  <a:pt x="2400569" y="584879"/>
                  <a:pt x="2467288" y="624889"/>
                  <a:pt x="2538483" y="655093"/>
                </a:cubicBezTo>
                <a:cubicBezTo>
                  <a:pt x="2739233" y="740260"/>
                  <a:pt x="2769314" y="734699"/>
                  <a:pt x="2961564" y="764275"/>
                </a:cubicBezTo>
                <a:cubicBezTo>
                  <a:pt x="3284592" y="753507"/>
                  <a:pt x="3350369" y="774992"/>
                  <a:pt x="3630304" y="696036"/>
                </a:cubicBezTo>
                <a:cubicBezTo>
                  <a:pt x="3945555" y="607119"/>
                  <a:pt x="4275193" y="426442"/>
                  <a:pt x="4558352" y="300251"/>
                </a:cubicBezTo>
                <a:cubicBezTo>
                  <a:pt x="4757503" y="211499"/>
                  <a:pt x="4943012" y="71779"/>
                  <a:pt x="5158853" y="40944"/>
                </a:cubicBezTo>
                <a:lnTo>
                  <a:pt x="5445456" y="0"/>
                </a:lnTo>
                <a:cubicBezTo>
                  <a:pt x="5714878" y="18581"/>
                  <a:pt x="5832579" y="12699"/>
                  <a:pt x="6073253" y="68239"/>
                </a:cubicBezTo>
                <a:cubicBezTo>
                  <a:pt x="6115306" y="77944"/>
                  <a:pt x="6155673" y="94029"/>
                  <a:pt x="6196083" y="109183"/>
                </a:cubicBezTo>
                <a:cubicBezTo>
                  <a:pt x="6228523" y="121348"/>
                  <a:pt x="6261112" y="133700"/>
                  <a:pt x="6291617" y="150126"/>
                </a:cubicBezTo>
                <a:cubicBezTo>
                  <a:pt x="6320501" y="165679"/>
                  <a:pt x="6348385" y="183617"/>
                  <a:pt x="6373504" y="204717"/>
                </a:cubicBezTo>
                <a:cubicBezTo>
                  <a:pt x="6462313" y="279317"/>
                  <a:pt x="6531615" y="380059"/>
                  <a:pt x="6632812" y="436729"/>
                </a:cubicBezTo>
                <a:cubicBezTo>
                  <a:pt x="6746543" y="500418"/>
                  <a:pt x="6850345" y="586576"/>
                  <a:pt x="6974006" y="627797"/>
                </a:cubicBezTo>
                <a:cubicBezTo>
                  <a:pt x="7369876" y="759755"/>
                  <a:pt x="7161172" y="707422"/>
                  <a:pt x="7601803" y="777923"/>
                </a:cubicBezTo>
                <a:cubicBezTo>
                  <a:pt x="7779224" y="768824"/>
                  <a:pt x="7957736" y="772281"/>
                  <a:pt x="8134065" y="750627"/>
                </a:cubicBezTo>
                <a:cubicBezTo>
                  <a:pt x="8218418" y="740268"/>
                  <a:pt x="8296914" y="701499"/>
                  <a:pt x="8379725" y="682389"/>
                </a:cubicBezTo>
                <a:cubicBezTo>
                  <a:pt x="8474486" y="660521"/>
                  <a:pt x="8571464" y="649218"/>
                  <a:pt x="8666328" y="627797"/>
                </a:cubicBezTo>
                <a:cubicBezTo>
                  <a:pt x="8824857" y="592000"/>
                  <a:pt x="8767692" y="585795"/>
                  <a:pt x="8911988" y="559559"/>
                </a:cubicBezTo>
                <a:cubicBezTo>
                  <a:pt x="8975286" y="548050"/>
                  <a:pt x="9103056" y="532263"/>
                  <a:pt x="9103056" y="532263"/>
                </a:cubicBezTo>
                <a:cubicBezTo>
                  <a:pt x="9234984" y="536812"/>
                  <a:pt x="9370776" y="513895"/>
                  <a:pt x="9498841" y="545911"/>
                </a:cubicBezTo>
                <a:cubicBezTo>
                  <a:pt x="9603776" y="572145"/>
                  <a:pt x="9614827" y="753973"/>
                  <a:pt x="9635319" y="818866"/>
                </a:cubicBezTo>
                <a:cubicBezTo>
                  <a:pt x="9645752" y="851904"/>
                  <a:pt x="9656394" y="886017"/>
                  <a:pt x="9676262" y="914400"/>
                </a:cubicBezTo>
                <a:cubicBezTo>
                  <a:pt x="9689306" y="933035"/>
                  <a:pt x="9714769" y="939260"/>
                  <a:pt x="9730853" y="955344"/>
                </a:cubicBezTo>
                <a:cubicBezTo>
                  <a:pt x="9746937" y="971428"/>
                  <a:pt x="9758149" y="991738"/>
                  <a:pt x="9771797" y="1009935"/>
                </a:cubicBezTo>
                <a:cubicBezTo>
                  <a:pt x="9765011" y="1030293"/>
                  <a:pt x="9711638" y="1201743"/>
                  <a:pt x="9689910" y="1228299"/>
                </a:cubicBezTo>
                <a:cubicBezTo>
                  <a:pt x="9669136" y="1253689"/>
                  <a:pt x="9638917" y="1271856"/>
                  <a:pt x="9608023" y="1282890"/>
                </a:cubicBezTo>
                <a:cubicBezTo>
                  <a:pt x="9573483" y="1295226"/>
                  <a:pt x="9535235" y="1291989"/>
                  <a:pt x="9498841" y="1296538"/>
                </a:cubicBezTo>
                <a:cubicBezTo>
                  <a:pt x="9373726" y="1379947"/>
                  <a:pt x="9560432" y="1258921"/>
                  <a:pt x="9239534" y="1419368"/>
                </a:cubicBezTo>
                <a:cubicBezTo>
                  <a:pt x="8934775" y="1571745"/>
                  <a:pt x="9262472" y="1410481"/>
                  <a:pt x="8980226" y="1542197"/>
                </a:cubicBezTo>
                <a:cubicBezTo>
                  <a:pt x="8747697" y="1650711"/>
                  <a:pt x="9131601" y="1486981"/>
                  <a:pt x="8666328" y="1719618"/>
                </a:cubicBezTo>
                <a:cubicBezTo>
                  <a:pt x="8620835" y="1742364"/>
                  <a:pt x="8574180" y="1762921"/>
                  <a:pt x="8529850" y="1787857"/>
                </a:cubicBezTo>
                <a:cubicBezTo>
                  <a:pt x="8501258" y="1803940"/>
                  <a:pt x="8476447" y="1826172"/>
                  <a:pt x="8447964" y="1842448"/>
                </a:cubicBezTo>
                <a:cubicBezTo>
                  <a:pt x="8412635" y="1862636"/>
                  <a:pt x="8371893" y="1873389"/>
                  <a:pt x="8338782" y="1897039"/>
                </a:cubicBezTo>
                <a:cubicBezTo>
                  <a:pt x="8275717" y="1942086"/>
                  <a:pt x="8135794" y="2079642"/>
                  <a:pt x="8052179" y="2129051"/>
                </a:cubicBezTo>
                <a:cubicBezTo>
                  <a:pt x="7990875" y="2165276"/>
                  <a:pt x="7928258" y="2200887"/>
                  <a:pt x="7861110" y="2224586"/>
                </a:cubicBezTo>
                <a:cubicBezTo>
                  <a:pt x="7665083" y="2293772"/>
                  <a:pt x="7554697" y="2296760"/>
                  <a:pt x="7356143" y="2320120"/>
                </a:cubicBezTo>
                <a:cubicBezTo>
                  <a:pt x="7287904" y="2338317"/>
                  <a:pt x="7220482" y="2359913"/>
                  <a:pt x="7151426" y="2374711"/>
                </a:cubicBezTo>
                <a:cubicBezTo>
                  <a:pt x="6841059" y="2441218"/>
                  <a:pt x="7081025" y="2366333"/>
                  <a:pt x="6892119" y="2429302"/>
                </a:cubicBezTo>
                <a:cubicBezTo>
                  <a:pt x="6819331" y="2424753"/>
                  <a:pt x="6746357" y="2422569"/>
                  <a:pt x="6673755" y="2415654"/>
                </a:cubicBezTo>
                <a:cubicBezTo>
                  <a:pt x="6650663" y="2413455"/>
                  <a:pt x="6628443" y="2405533"/>
                  <a:pt x="6605516" y="2402006"/>
                </a:cubicBezTo>
                <a:cubicBezTo>
                  <a:pt x="6569265" y="2396429"/>
                  <a:pt x="6532728" y="2392908"/>
                  <a:pt x="6496334" y="2388359"/>
                </a:cubicBezTo>
                <a:cubicBezTo>
                  <a:pt x="6387152" y="2397457"/>
                  <a:pt x="6276681" y="2396614"/>
                  <a:pt x="6168788" y="2415654"/>
                </a:cubicBezTo>
                <a:cubicBezTo>
                  <a:pt x="6120536" y="2424169"/>
                  <a:pt x="6077268" y="2450763"/>
                  <a:pt x="6032310" y="2470245"/>
                </a:cubicBezTo>
                <a:cubicBezTo>
                  <a:pt x="5940763" y="2509915"/>
                  <a:pt x="5852775" y="2558043"/>
                  <a:pt x="5759355" y="2593075"/>
                </a:cubicBezTo>
                <a:cubicBezTo>
                  <a:pt x="5575351" y="2662076"/>
                  <a:pt x="5726194" y="2610224"/>
                  <a:pt x="5540991" y="2661314"/>
                </a:cubicBezTo>
                <a:cubicBezTo>
                  <a:pt x="5445211" y="2687736"/>
                  <a:pt x="5351379" y="2721646"/>
                  <a:pt x="5254388" y="2743200"/>
                </a:cubicBezTo>
                <a:cubicBezTo>
                  <a:pt x="5124845" y="2771988"/>
                  <a:pt x="5140339" y="2773177"/>
                  <a:pt x="5008728" y="2784144"/>
                </a:cubicBezTo>
                <a:lnTo>
                  <a:pt x="4640238" y="2811439"/>
                </a:lnTo>
                <a:lnTo>
                  <a:pt x="3507474" y="2797792"/>
                </a:lnTo>
                <a:cubicBezTo>
                  <a:pt x="3381902" y="2789801"/>
                  <a:pt x="3138985" y="2715905"/>
                  <a:pt x="3138985" y="2715905"/>
                </a:cubicBezTo>
                <a:cubicBezTo>
                  <a:pt x="3107140" y="2697708"/>
                  <a:pt x="3075743" y="2678703"/>
                  <a:pt x="3043450" y="2661314"/>
                </a:cubicBezTo>
                <a:cubicBezTo>
                  <a:pt x="3016581" y="2646846"/>
                  <a:pt x="2983143" y="2641950"/>
                  <a:pt x="2961564" y="2620371"/>
                </a:cubicBezTo>
                <a:cubicBezTo>
                  <a:pt x="2868055" y="2526862"/>
                  <a:pt x="2789551" y="2419455"/>
                  <a:pt x="2702256" y="2320120"/>
                </a:cubicBezTo>
                <a:cubicBezTo>
                  <a:pt x="2593638" y="2196520"/>
                  <a:pt x="2573921" y="2153187"/>
                  <a:pt x="2429301" y="2088108"/>
                </a:cubicBezTo>
                <a:cubicBezTo>
                  <a:pt x="2329168" y="2043048"/>
                  <a:pt x="2262944" y="2043208"/>
                  <a:pt x="2156346" y="2033517"/>
                </a:cubicBezTo>
                <a:lnTo>
                  <a:pt x="1992573" y="2019869"/>
                </a:lnTo>
                <a:cubicBezTo>
                  <a:pt x="1833349" y="2033517"/>
                  <a:pt x="1673812" y="2043907"/>
                  <a:pt x="1514901" y="2060812"/>
                </a:cubicBezTo>
                <a:cubicBezTo>
                  <a:pt x="1277553" y="2086062"/>
                  <a:pt x="1423192" y="2086172"/>
                  <a:pt x="1187355" y="2129051"/>
                </a:cubicBezTo>
                <a:cubicBezTo>
                  <a:pt x="1142373" y="2137230"/>
                  <a:pt x="1096283" y="2137357"/>
                  <a:pt x="1050877" y="2142699"/>
                </a:cubicBezTo>
                <a:cubicBezTo>
                  <a:pt x="1018929" y="2146458"/>
                  <a:pt x="987188" y="2151798"/>
                  <a:pt x="955343" y="2156347"/>
                </a:cubicBezTo>
                <a:cubicBezTo>
                  <a:pt x="846161" y="2147248"/>
                  <a:pt x="735007" y="2151622"/>
                  <a:pt x="627797" y="2129051"/>
                </a:cubicBezTo>
                <a:cubicBezTo>
                  <a:pt x="559991" y="2114776"/>
                  <a:pt x="436728" y="2047165"/>
                  <a:pt x="436728" y="2047165"/>
                </a:cubicBezTo>
                <a:cubicBezTo>
                  <a:pt x="287467" y="1919226"/>
                  <a:pt x="370843" y="1994928"/>
                  <a:pt x="191068" y="1815153"/>
                </a:cubicBezTo>
                <a:lnTo>
                  <a:pt x="109182" y="1733266"/>
                </a:lnTo>
                <a:cubicBezTo>
                  <a:pt x="69759" y="1644565"/>
                  <a:pt x="37265" y="1582079"/>
                  <a:pt x="13647" y="1487606"/>
                </a:cubicBezTo>
                <a:cubicBezTo>
                  <a:pt x="5845" y="1456399"/>
                  <a:pt x="4549" y="1423917"/>
                  <a:pt x="0" y="1392072"/>
                </a:cubicBezTo>
                <a:cubicBezTo>
                  <a:pt x="13648" y="1278341"/>
                  <a:pt x="17735" y="1163050"/>
                  <a:pt x="40943" y="1050878"/>
                </a:cubicBezTo>
                <a:cubicBezTo>
                  <a:pt x="45551" y="1028604"/>
                  <a:pt x="71714" y="1016632"/>
                  <a:pt x="81886" y="996287"/>
                </a:cubicBezTo>
                <a:cubicBezTo>
                  <a:pt x="102510" y="955039"/>
                  <a:pt x="99983" y="906302"/>
                  <a:pt x="136477" y="873457"/>
                </a:cubicBezTo>
                <a:cubicBezTo>
                  <a:pt x="170291" y="843024"/>
                  <a:pt x="209265" y="818866"/>
                  <a:pt x="245659" y="791571"/>
                </a:cubicBezTo>
                <a:cubicBezTo>
                  <a:pt x="316529" y="738418"/>
                  <a:pt x="279902" y="760801"/>
                  <a:pt x="354841" y="723332"/>
                </a:cubicBezTo>
              </a:path>
            </a:pathLst>
          </a:cu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This event saw the killing of persons who were believed to be supporters of the previous government, intellectuals and religious and ethnic</a:t>
            </a:r>
          </a:p>
          <a:p>
            <a:pPr algn="ctr"/>
            <a:r>
              <a:rPr lang="en-US" sz="2400" b="1" dirty="0">
                <a:latin typeface="Times New Roman" panose="02020603050405020304" pitchFamily="18" charset="0"/>
                <a:cs typeface="Times New Roman" panose="02020603050405020304" pitchFamily="18" charset="0"/>
              </a:rPr>
              <a:t> backgrounds</a:t>
            </a:r>
          </a:p>
        </p:txBody>
      </p:sp>
      <p:sp>
        <p:nvSpPr>
          <p:cNvPr id="2" name="Freeform: Shape 1">
            <a:extLst>
              <a:ext uri="{FF2B5EF4-FFF2-40B4-BE49-F238E27FC236}">
                <a16:creationId xmlns:a16="http://schemas.microsoft.com/office/drawing/2014/main" id="{623374A0-A02C-C7F3-F6E8-C11D33877916}"/>
              </a:ext>
            </a:extLst>
          </p:cNvPr>
          <p:cNvSpPr/>
          <p:nvPr/>
        </p:nvSpPr>
        <p:spPr>
          <a:xfrm>
            <a:off x="6739796" y="6995378"/>
            <a:ext cx="4129751" cy="3079159"/>
          </a:xfrm>
          <a:custGeom>
            <a:avLst/>
            <a:gdLst>
              <a:gd name="connsiteX0" fmla="*/ 232012 w 9771797"/>
              <a:gd name="connsiteY0" fmla="*/ 750627 h 2811439"/>
              <a:gd name="connsiteX1" fmla="*/ 491319 w 9771797"/>
              <a:gd name="connsiteY1" fmla="*/ 627797 h 2811439"/>
              <a:gd name="connsiteX2" fmla="*/ 1160059 w 9771797"/>
              <a:gd name="connsiteY2" fmla="*/ 423081 h 2811439"/>
              <a:gd name="connsiteX3" fmla="*/ 1555844 w 9771797"/>
              <a:gd name="connsiteY3" fmla="*/ 327547 h 2811439"/>
              <a:gd name="connsiteX4" fmla="*/ 2074459 w 9771797"/>
              <a:gd name="connsiteY4" fmla="*/ 395786 h 2811439"/>
              <a:gd name="connsiteX5" fmla="*/ 2333767 w 9771797"/>
              <a:gd name="connsiteY5" fmla="*/ 545911 h 2811439"/>
              <a:gd name="connsiteX6" fmla="*/ 2538483 w 9771797"/>
              <a:gd name="connsiteY6" fmla="*/ 655093 h 2811439"/>
              <a:gd name="connsiteX7" fmla="*/ 2961564 w 9771797"/>
              <a:gd name="connsiteY7" fmla="*/ 764275 h 2811439"/>
              <a:gd name="connsiteX8" fmla="*/ 3630304 w 9771797"/>
              <a:gd name="connsiteY8" fmla="*/ 696036 h 2811439"/>
              <a:gd name="connsiteX9" fmla="*/ 4558352 w 9771797"/>
              <a:gd name="connsiteY9" fmla="*/ 300251 h 2811439"/>
              <a:gd name="connsiteX10" fmla="*/ 5158853 w 9771797"/>
              <a:gd name="connsiteY10" fmla="*/ 40944 h 2811439"/>
              <a:gd name="connsiteX11" fmla="*/ 5445456 w 9771797"/>
              <a:gd name="connsiteY11" fmla="*/ 0 h 2811439"/>
              <a:gd name="connsiteX12" fmla="*/ 6073253 w 9771797"/>
              <a:gd name="connsiteY12" fmla="*/ 68239 h 2811439"/>
              <a:gd name="connsiteX13" fmla="*/ 6196083 w 9771797"/>
              <a:gd name="connsiteY13" fmla="*/ 109183 h 2811439"/>
              <a:gd name="connsiteX14" fmla="*/ 6291617 w 9771797"/>
              <a:gd name="connsiteY14" fmla="*/ 150126 h 2811439"/>
              <a:gd name="connsiteX15" fmla="*/ 6373504 w 9771797"/>
              <a:gd name="connsiteY15" fmla="*/ 204717 h 2811439"/>
              <a:gd name="connsiteX16" fmla="*/ 6632812 w 9771797"/>
              <a:gd name="connsiteY16" fmla="*/ 436729 h 2811439"/>
              <a:gd name="connsiteX17" fmla="*/ 6974006 w 9771797"/>
              <a:gd name="connsiteY17" fmla="*/ 627797 h 2811439"/>
              <a:gd name="connsiteX18" fmla="*/ 7601803 w 9771797"/>
              <a:gd name="connsiteY18" fmla="*/ 777923 h 2811439"/>
              <a:gd name="connsiteX19" fmla="*/ 8134065 w 9771797"/>
              <a:gd name="connsiteY19" fmla="*/ 750627 h 2811439"/>
              <a:gd name="connsiteX20" fmla="*/ 8379725 w 9771797"/>
              <a:gd name="connsiteY20" fmla="*/ 682389 h 2811439"/>
              <a:gd name="connsiteX21" fmla="*/ 8666328 w 9771797"/>
              <a:gd name="connsiteY21" fmla="*/ 627797 h 2811439"/>
              <a:gd name="connsiteX22" fmla="*/ 8911988 w 9771797"/>
              <a:gd name="connsiteY22" fmla="*/ 559559 h 2811439"/>
              <a:gd name="connsiteX23" fmla="*/ 9103056 w 9771797"/>
              <a:gd name="connsiteY23" fmla="*/ 532263 h 2811439"/>
              <a:gd name="connsiteX24" fmla="*/ 9498841 w 9771797"/>
              <a:gd name="connsiteY24" fmla="*/ 545911 h 2811439"/>
              <a:gd name="connsiteX25" fmla="*/ 9635319 w 9771797"/>
              <a:gd name="connsiteY25" fmla="*/ 818866 h 2811439"/>
              <a:gd name="connsiteX26" fmla="*/ 9676262 w 9771797"/>
              <a:gd name="connsiteY26" fmla="*/ 914400 h 2811439"/>
              <a:gd name="connsiteX27" fmla="*/ 9730853 w 9771797"/>
              <a:gd name="connsiteY27" fmla="*/ 955344 h 2811439"/>
              <a:gd name="connsiteX28" fmla="*/ 9771797 w 9771797"/>
              <a:gd name="connsiteY28" fmla="*/ 1009935 h 2811439"/>
              <a:gd name="connsiteX29" fmla="*/ 9689910 w 9771797"/>
              <a:gd name="connsiteY29" fmla="*/ 1228299 h 2811439"/>
              <a:gd name="connsiteX30" fmla="*/ 9608023 w 9771797"/>
              <a:gd name="connsiteY30" fmla="*/ 1282890 h 2811439"/>
              <a:gd name="connsiteX31" fmla="*/ 9498841 w 9771797"/>
              <a:gd name="connsiteY31" fmla="*/ 1296538 h 2811439"/>
              <a:gd name="connsiteX32" fmla="*/ 9239534 w 9771797"/>
              <a:gd name="connsiteY32" fmla="*/ 1419368 h 2811439"/>
              <a:gd name="connsiteX33" fmla="*/ 8980226 w 9771797"/>
              <a:gd name="connsiteY33" fmla="*/ 1542197 h 2811439"/>
              <a:gd name="connsiteX34" fmla="*/ 8666328 w 9771797"/>
              <a:gd name="connsiteY34" fmla="*/ 1719618 h 2811439"/>
              <a:gd name="connsiteX35" fmla="*/ 8529850 w 9771797"/>
              <a:gd name="connsiteY35" fmla="*/ 1787857 h 2811439"/>
              <a:gd name="connsiteX36" fmla="*/ 8447964 w 9771797"/>
              <a:gd name="connsiteY36" fmla="*/ 1842448 h 2811439"/>
              <a:gd name="connsiteX37" fmla="*/ 8338782 w 9771797"/>
              <a:gd name="connsiteY37" fmla="*/ 1897039 h 2811439"/>
              <a:gd name="connsiteX38" fmla="*/ 8052179 w 9771797"/>
              <a:gd name="connsiteY38" fmla="*/ 2129051 h 2811439"/>
              <a:gd name="connsiteX39" fmla="*/ 7861110 w 9771797"/>
              <a:gd name="connsiteY39" fmla="*/ 2224586 h 2811439"/>
              <a:gd name="connsiteX40" fmla="*/ 7356143 w 9771797"/>
              <a:gd name="connsiteY40" fmla="*/ 2320120 h 2811439"/>
              <a:gd name="connsiteX41" fmla="*/ 7151426 w 9771797"/>
              <a:gd name="connsiteY41" fmla="*/ 2374711 h 2811439"/>
              <a:gd name="connsiteX42" fmla="*/ 6892119 w 9771797"/>
              <a:gd name="connsiteY42" fmla="*/ 2429302 h 2811439"/>
              <a:gd name="connsiteX43" fmla="*/ 6673755 w 9771797"/>
              <a:gd name="connsiteY43" fmla="*/ 2415654 h 2811439"/>
              <a:gd name="connsiteX44" fmla="*/ 6605516 w 9771797"/>
              <a:gd name="connsiteY44" fmla="*/ 2402006 h 2811439"/>
              <a:gd name="connsiteX45" fmla="*/ 6496334 w 9771797"/>
              <a:gd name="connsiteY45" fmla="*/ 2388359 h 2811439"/>
              <a:gd name="connsiteX46" fmla="*/ 6168788 w 9771797"/>
              <a:gd name="connsiteY46" fmla="*/ 2415654 h 2811439"/>
              <a:gd name="connsiteX47" fmla="*/ 6032310 w 9771797"/>
              <a:gd name="connsiteY47" fmla="*/ 2470245 h 2811439"/>
              <a:gd name="connsiteX48" fmla="*/ 5759355 w 9771797"/>
              <a:gd name="connsiteY48" fmla="*/ 2593075 h 2811439"/>
              <a:gd name="connsiteX49" fmla="*/ 5540991 w 9771797"/>
              <a:gd name="connsiteY49" fmla="*/ 2661314 h 2811439"/>
              <a:gd name="connsiteX50" fmla="*/ 5254388 w 9771797"/>
              <a:gd name="connsiteY50" fmla="*/ 2743200 h 2811439"/>
              <a:gd name="connsiteX51" fmla="*/ 5008728 w 9771797"/>
              <a:gd name="connsiteY51" fmla="*/ 2784144 h 2811439"/>
              <a:gd name="connsiteX52" fmla="*/ 4640238 w 9771797"/>
              <a:gd name="connsiteY52" fmla="*/ 2811439 h 2811439"/>
              <a:gd name="connsiteX53" fmla="*/ 3507474 w 9771797"/>
              <a:gd name="connsiteY53" fmla="*/ 2797792 h 2811439"/>
              <a:gd name="connsiteX54" fmla="*/ 3138985 w 9771797"/>
              <a:gd name="connsiteY54" fmla="*/ 2715905 h 2811439"/>
              <a:gd name="connsiteX55" fmla="*/ 3043450 w 9771797"/>
              <a:gd name="connsiteY55" fmla="*/ 2661314 h 2811439"/>
              <a:gd name="connsiteX56" fmla="*/ 2961564 w 9771797"/>
              <a:gd name="connsiteY56" fmla="*/ 2620371 h 2811439"/>
              <a:gd name="connsiteX57" fmla="*/ 2702256 w 9771797"/>
              <a:gd name="connsiteY57" fmla="*/ 2320120 h 2811439"/>
              <a:gd name="connsiteX58" fmla="*/ 2429301 w 9771797"/>
              <a:gd name="connsiteY58" fmla="*/ 2088108 h 2811439"/>
              <a:gd name="connsiteX59" fmla="*/ 2156346 w 9771797"/>
              <a:gd name="connsiteY59" fmla="*/ 2033517 h 2811439"/>
              <a:gd name="connsiteX60" fmla="*/ 1992573 w 9771797"/>
              <a:gd name="connsiteY60" fmla="*/ 2019869 h 2811439"/>
              <a:gd name="connsiteX61" fmla="*/ 1514901 w 9771797"/>
              <a:gd name="connsiteY61" fmla="*/ 2060812 h 2811439"/>
              <a:gd name="connsiteX62" fmla="*/ 1187355 w 9771797"/>
              <a:gd name="connsiteY62" fmla="*/ 2129051 h 2811439"/>
              <a:gd name="connsiteX63" fmla="*/ 1050877 w 9771797"/>
              <a:gd name="connsiteY63" fmla="*/ 2142699 h 2811439"/>
              <a:gd name="connsiteX64" fmla="*/ 955343 w 9771797"/>
              <a:gd name="connsiteY64" fmla="*/ 2156347 h 2811439"/>
              <a:gd name="connsiteX65" fmla="*/ 627797 w 9771797"/>
              <a:gd name="connsiteY65" fmla="*/ 2129051 h 2811439"/>
              <a:gd name="connsiteX66" fmla="*/ 436728 w 9771797"/>
              <a:gd name="connsiteY66" fmla="*/ 2047165 h 2811439"/>
              <a:gd name="connsiteX67" fmla="*/ 191068 w 9771797"/>
              <a:gd name="connsiteY67" fmla="*/ 1815153 h 2811439"/>
              <a:gd name="connsiteX68" fmla="*/ 109182 w 9771797"/>
              <a:gd name="connsiteY68" fmla="*/ 1733266 h 2811439"/>
              <a:gd name="connsiteX69" fmla="*/ 13647 w 9771797"/>
              <a:gd name="connsiteY69" fmla="*/ 1487606 h 2811439"/>
              <a:gd name="connsiteX70" fmla="*/ 0 w 9771797"/>
              <a:gd name="connsiteY70" fmla="*/ 1392072 h 2811439"/>
              <a:gd name="connsiteX71" fmla="*/ 40943 w 9771797"/>
              <a:gd name="connsiteY71" fmla="*/ 1050878 h 2811439"/>
              <a:gd name="connsiteX72" fmla="*/ 81886 w 9771797"/>
              <a:gd name="connsiteY72" fmla="*/ 996287 h 2811439"/>
              <a:gd name="connsiteX73" fmla="*/ 136477 w 9771797"/>
              <a:gd name="connsiteY73" fmla="*/ 873457 h 2811439"/>
              <a:gd name="connsiteX74" fmla="*/ 245659 w 9771797"/>
              <a:gd name="connsiteY74" fmla="*/ 791571 h 2811439"/>
              <a:gd name="connsiteX75" fmla="*/ 354841 w 9771797"/>
              <a:gd name="connsiteY75" fmla="*/ 723332 h 281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9771797" h="2811439">
                <a:moveTo>
                  <a:pt x="232012" y="750627"/>
                </a:moveTo>
                <a:cubicBezTo>
                  <a:pt x="318448" y="709684"/>
                  <a:pt x="400901" y="658975"/>
                  <a:pt x="491319" y="627797"/>
                </a:cubicBezTo>
                <a:cubicBezTo>
                  <a:pt x="1073659" y="426991"/>
                  <a:pt x="685930" y="547852"/>
                  <a:pt x="1160059" y="423081"/>
                </a:cubicBezTo>
                <a:cubicBezTo>
                  <a:pt x="1507685" y="331600"/>
                  <a:pt x="1290408" y="375807"/>
                  <a:pt x="1555844" y="327547"/>
                </a:cubicBezTo>
                <a:cubicBezTo>
                  <a:pt x="1833562" y="338656"/>
                  <a:pt x="1856367" y="310446"/>
                  <a:pt x="2074459" y="395786"/>
                </a:cubicBezTo>
                <a:cubicBezTo>
                  <a:pt x="2226869" y="455424"/>
                  <a:pt x="2195785" y="465421"/>
                  <a:pt x="2333767" y="545911"/>
                </a:cubicBezTo>
                <a:cubicBezTo>
                  <a:pt x="2400569" y="584879"/>
                  <a:pt x="2467288" y="624889"/>
                  <a:pt x="2538483" y="655093"/>
                </a:cubicBezTo>
                <a:cubicBezTo>
                  <a:pt x="2739233" y="740260"/>
                  <a:pt x="2769314" y="734699"/>
                  <a:pt x="2961564" y="764275"/>
                </a:cubicBezTo>
                <a:cubicBezTo>
                  <a:pt x="3284592" y="753507"/>
                  <a:pt x="3350369" y="774992"/>
                  <a:pt x="3630304" y="696036"/>
                </a:cubicBezTo>
                <a:cubicBezTo>
                  <a:pt x="3945555" y="607119"/>
                  <a:pt x="4275193" y="426442"/>
                  <a:pt x="4558352" y="300251"/>
                </a:cubicBezTo>
                <a:cubicBezTo>
                  <a:pt x="4757503" y="211499"/>
                  <a:pt x="4943012" y="71779"/>
                  <a:pt x="5158853" y="40944"/>
                </a:cubicBezTo>
                <a:lnTo>
                  <a:pt x="5445456" y="0"/>
                </a:lnTo>
                <a:cubicBezTo>
                  <a:pt x="5714878" y="18581"/>
                  <a:pt x="5832579" y="12699"/>
                  <a:pt x="6073253" y="68239"/>
                </a:cubicBezTo>
                <a:cubicBezTo>
                  <a:pt x="6115306" y="77944"/>
                  <a:pt x="6155673" y="94029"/>
                  <a:pt x="6196083" y="109183"/>
                </a:cubicBezTo>
                <a:cubicBezTo>
                  <a:pt x="6228523" y="121348"/>
                  <a:pt x="6261112" y="133700"/>
                  <a:pt x="6291617" y="150126"/>
                </a:cubicBezTo>
                <a:cubicBezTo>
                  <a:pt x="6320501" y="165679"/>
                  <a:pt x="6348385" y="183617"/>
                  <a:pt x="6373504" y="204717"/>
                </a:cubicBezTo>
                <a:cubicBezTo>
                  <a:pt x="6462313" y="279317"/>
                  <a:pt x="6531615" y="380059"/>
                  <a:pt x="6632812" y="436729"/>
                </a:cubicBezTo>
                <a:cubicBezTo>
                  <a:pt x="6746543" y="500418"/>
                  <a:pt x="6850345" y="586576"/>
                  <a:pt x="6974006" y="627797"/>
                </a:cubicBezTo>
                <a:cubicBezTo>
                  <a:pt x="7369876" y="759755"/>
                  <a:pt x="7161172" y="707422"/>
                  <a:pt x="7601803" y="777923"/>
                </a:cubicBezTo>
                <a:cubicBezTo>
                  <a:pt x="7779224" y="768824"/>
                  <a:pt x="7957736" y="772281"/>
                  <a:pt x="8134065" y="750627"/>
                </a:cubicBezTo>
                <a:cubicBezTo>
                  <a:pt x="8218418" y="740268"/>
                  <a:pt x="8296914" y="701499"/>
                  <a:pt x="8379725" y="682389"/>
                </a:cubicBezTo>
                <a:cubicBezTo>
                  <a:pt x="8474486" y="660521"/>
                  <a:pt x="8571464" y="649218"/>
                  <a:pt x="8666328" y="627797"/>
                </a:cubicBezTo>
                <a:cubicBezTo>
                  <a:pt x="8824857" y="592000"/>
                  <a:pt x="8767692" y="585795"/>
                  <a:pt x="8911988" y="559559"/>
                </a:cubicBezTo>
                <a:cubicBezTo>
                  <a:pt x="8975286" y="548050"/>
                  <a:pt x="9103056" y="532263"/>
                  <a:pt x="9103056" y="532263"/>
                </a:cubicBezTo>
                <a:cubicBezTo>
                  <a:pt x="9234984" y="536812"/>
                  <a:pt x="9370776" y="513895"/>
                  <a:pt x="9498841" y="545911"/>
                </a:cubicBezTo>
                <a:cubicBezTo>
                  <a:pt x="9603776" y="572145"/>
                  <a:pt x="9614827" y="753973"/>
                  <a:pt x="9635319" y="818866"/>
                </a:cubicBezTo>
                <a:cubicBezTo>
                  <a:pt x="9645752" y="851904"/>
                  <a:pt x="9656394" y="886017"/>
                  <a:pt x="9676262" y="914400"/>
                </a:cubicBezTo>
                <a:cubicBezTo>
                  <a:pt x="9689306" y="933035"/>
                  <a:pt x="9714769" y="939260"/>
                  <a:pt x="9730853" y="955344"/>
                </a:cubicBezTo>
                <a:cubicBezTo>
                  <a:pt x="9746937" y="971428"/>
                  <a:pt x="9758149" y="991738"/>
                  <a:pt x="9771797" y="1009935"/>
                </a:cubicBezTo>
                <a:cubicBezTo>
                  <a:pt x="9765011" y="1030293"/>
                  <a:pt x="9711638" y="1201743"/>
                  <a:pt x="9689910" y="1228299"/>
                </a:cubicBezTo>
                <a:cubicBezTo>
                  <a:pt x="9669136" y="1253689"/>
                  <a:pt x="9638917" y="1271856"/>
                  <a:pt x="9608023" y="1282890"/>
                </a:cubicBezTo>
                <a:cubicBezTo>
                  <a:pt x="9573483" y="1295226"/>
                  <a:pt x="9535235" y="1291989"/>
                  <a:pt x="9498841" y="1296538"/>
                </a:cubicBezTo>
                <a:cubicBezTo>
                  <a:pt x="9373726" y="1379947"/>
                  <a:pt x="9560432" y="1258921"/>
                  <a:pt x="9239534" y="1419368"/>
                </a:cubicBezTo>
                <a:cubicBezTo>
                  <a:pt x="8934775" y="1571745"/>
                  <a:pt x="9262472" y="1410481"/>
                  <a:pt x="8980226" y="1542197"/>
                </a:cubicBezTo>
                <a:cubicBezTo>
                  <a:pt x="8747697" y="1650711"/>
                  <a:pt x="9131601" y="1486981"/>
                  <a:pt x="8666328" y="1719618"/>
                </a:cubicBezTo>
                <a:cubicBezTo>
                  <a:pt x="8620835" y="1742364"/>
                  <a:pt x="8574180" y="1762921"/>
                  <a:pt x="8529850" y="1787857"/>
                </a:cubicBezTo>
                <a:cubicBezTo>
                  <a:pt x="8501258" y="1803940"/>
                  <a:pt x="8476447" y="1826172"/>
                  <a:pt x="8447964" y="1842448"/>
                </a:cubicBezTo>
                <a:cubicBezTo>
                  <a:pt x="8412635" y="1862636"/>
                  <a:pt x="8371893" y="1873389"/>
                  <a:pt x="8338782" y="1897039"/>
                </a:cubicBezTo>
                <a:cubicBezTo>
                  <a:pt x="8275717" y="1942086"/>
                  <a:pt x="8135794" y="2079642"/>
                  <a:pt x="8052179" y="2129051"/>
                </a:cubicBezTo>
                <a:cubicBezTo>
                  <a:pt x="7990875" y="2165276"/>
                  <a:pt x="7928258" y="2200887"/>
                  <a:pt x="7861110" y="2224586"/>
                </a:cubicBezTo>
                <a:cubicBezTo>
                  <a:pt x="7665083" y="2293772"/>
                  <a:pt x="7554697" y="2296760"/>
                  <a:pt x="7356143" y="2320120"/>
                </a:cubicBezTo>
                <a:cubicBezTo>
                  <a:pt x="7287904" y="2338317"/>
                  <a:pt x="7220482" y="2359913"/>
                  <a:pt x="7151426" y="2374711"/>
                </a:cubicBezTo>
                <a:cubicBezTo>
                  <a:pt x="6841059" y="2441218"/>
                  <a:pt x="7081025" y="2366333"/>
                  <a:pt x="6892119" y="2429302"/>
                </a:cubicBezTo>
                <a:cubicBezTo>
                  <a:pt x="6819331" y="2424753"/>
                  <a:pt x="6746357" y="2422569"/>
                  <a:pt x="6673755" y="2415654"/>
                </a:cubicBezTo>
                <a:cubicBezTo>
                  <a:pt x="6650663" y="2413455"/>
                  <a:pt x="6628443" y="2405533"/>
                  <a:pt x="6605516" y="2402006"/>
                </a:cubicBezTo>
                <a:cubicBezTo>
                  <a:pt x="6569265" y="2396429"/>
                  <a:pt x="6532728" y="2392908"/>
                  <a:pt x="6496334" y="2388359"/>
                </a:cubicBezTo>
                <a:cubicBezTo>
                  <a:pt x="6387152" y="2397457"/>
                  <a:pt x="6276681" y="2396614"/>
                  <a:pt x="6168788" y="2415654"/>
                </a:cubicBezTo>
                <a:cubicBezTo>
                  <a:pt x="6120536" y="2424169"/>
                  <a:pt x="6077268" y="2450763"/>
                  <a:pt x="6032310" y="2470245"/>
                </a:cubicBezTo>
                <a:cubicBezTo>
                  <a:pt x="5940763" y="2509915"/>
                  <a:pt x="5852775" y="2558043"/>
                  <a:pt x="5759355" y="2593075"/>
                </a:cubicBezTo>
                <a:cubicBezTo>
                  <a:pt x="5575351" y="2662076"/>
                  <a:pt x="5726194" y="2610224"/>
                  <a:pt x="5540991" y="2661314"/>
                </a:cubicBezTo>
                <a:cubicBezTo>
                  <a:pt x="5445211" y="2687736"/>
                  <a:pt x="5351379" y="2721646"/>
                  <a:pt x="5254388" y="2743200"/>
                </a:cubicBezTo>
                <a:cubicBezTo>
                  <a:pt x="5124845" y="2771988"/>
                  <a:pt x="5140339" y="2773177"/>
                  <a:pt x="5008728" y="2784144"/>
                </a:cubicBezTo>
                <a:lnTo>
                  <a:pt x="4640238" y="2811439"/>
                </a:lnTo>
                <a:lnTo>
                  <a:pt x="3507474" y="2797792"/>
                </a:lnTo>
                <a:cubicBezTo>
                  <a:pt x="3381902" y="2789801"/>
                  <a:pt x="3138985" y="2715905"/>
                  <a:pt x="3138985" y="2715905"/>
                </a:cubicBezTo>
                <a:cubicBezTo>
                  <a:pt x="3107140" y="2697708"/>
                  <a:pt x="3075743" y="2678703"/>
                  <a:pt x="3043450" y="2661314"/>
                </a:cubicBezTo>
                <a:cubicBezTo>
                  <a:pt x="3016581" y="2646846"/>
                  <a:pt x="2983143" y="2641950"/>
                  <a:pt x="2961564" y="2620371"/>
                </a:cubicBezTo>
                <a:cubicBezTo>
                  <a:pt x="2868055" y="2526862"/>
                  <a:pt x="2789551" y="2419455"/>
                  <a:pt x="2702256" y="2320120"/>
                </a:cubicBezTo>
                <a:cubicBezTo>
                  <a:pt x="2593638" y="2196520"/>
                  <a:pt x="2573921" y="2153187"/>
                  <a:pt x="2429301" y="2088108"/>
                </a:cubicBezTo>
                <a:cubicBezTo>
                  <a:pt x="2329168" y="2043048"/>
                  <a:pt x="2262944" y="2043208"/>
                  <a:pt x="2156346" y="2033517"/>
                </a:cubicBezTo>
                <a:lnTo>
                  <a:pt x="1992573" y="2019869"/>
                </a:lnTo>
                <a:cubicBezTo>
                  <a:pt x="1833349" y="2033517"/>
                  <a:pt x="1673812" y="2043907"/>
                  <a:pt x="1514901" y="2060812"/>
                </a:cubicBezTo>
                <a:cubicBezTo>
                  <a:pt x="1277553" y="2086062"/>
                  <a:pt x="1423192" y="2086172"/>
                  <a:pt x="1187355" y="2129051"/>
                </a:cubicBezTo>
                <a:cubicBezTo>
                  <a:pt x="1142373" y="2137230"/>
                  <a:pt x="1096283" y="2137357"/>
                  <a:pt x="1050877" y="2142699"/>
                </a:cubicBezTo>
                <a:cubicBezTo>
                  <a:pt x="1018929" y="2146458"/>
                  <a:pt x="987188" y="2151798"/>
                  <a:pt x="955343" y="2156347"/>
                </a:cubicBezTo>
                <a:cubicBezTo>
                  <a:pt x="846161" y="2147248"/>
                  <a:pt x="735007" y="2151622"/>
                  <a:pt x="627797" y="2129051"/>
                </a:cubicBezTo>
                <a:cubicBezTo>
                  <a:pt x="559991" y="2114776"/>
                  <a:pt x="436728" y="2047165"/>
                  <a:pt x="436728" y="2047165"/>
                </a:cubicBezTo>
                <a:cubicBezTo>
                  <a:pt x="287467" y="1919226"/>
                  <a:pt x="370843" y="1994928"/>
                  <a:pt x="191068" y="1815153"/>
                </a:cubicBezTo>
                <a:lnTo>
                  <a:pt x="109182" y="1733266"/>
                </a:lnTo>
                <a:cubicBezTo>
                  <a:pt x="69759" y="1644565"/>
                  <a:pt x="37265" y="1582079"/>
                  <a:pt x="13647" y="1487606"/>
                </a:cubicBezTo>
                <a:cubicBezTo>
                  <a:pt x="5845" y="1456399"/>
                  <a:pt x="4549" y="1423917"/>
                  <a:pt x="0" y="1392072"/>
                </a:cubicBezTo>
                <a:cubicBezTo>
                  <a:pt x="13648" y="1278341"/>
                  <a:pt x="17735" y="1163050"/>
                  <a:pt x="40943" y="1050878"/>
                </a:cubicBezTo>
                <a:cubicBezTo>
                  <a:pt x="45551" y="1028604"/>
                  <a:pt x="71714" y="1016632"/>
                  <a:pt x="81886" y="996287"/>
                </a:cubicBezTo>
                <a:cubicBezTo>
                  <a:pt x="102510" y="955039"/>
                  <a:pt x="99983" y="906302"/>
                  <a:pt x="136477" y="873457"/>
                </a:cubicBezTo>
                <a:cubicBezTo>
                  <a:pt x="170291" y="843024"/>
                  <a:pt x="209265" y="818866"/>
                  <a:pt x="245659" y="791571"/>
                </a:cubicBezTo>
                <a:cubicBezTo>
                  <a:pt x="316529" y="738418"/>
                  <a:pt x="279902" y="760801"/>
                  <a:pt x="354841" y="723332"/>
                </a:cubicBezTo>
              </a:path>
            </a:pathLst>
          </a:cu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 The Cambodian genocide perpetrated by the Pol Pot regime was a bloody and brutal event in Cambodia’s history.</a:t>
            </a:r>
          </a:p>
        </p:txBody>
      </p:sp>
      <p:sp>
        <p:nvSpPr>
          <p:cNvPr id="5" name="Freeform: Shape 4">
            <a:extLst>
              <a:ext uri="{FF2B5EF4-FFF2-40B4-BE49-F238E27FC236}">
                <a16:creationId xmlns:a16="http://schemas.microsoft.com/office/drawing/2014/main" id="{F81D09D5-79E0-AEF8-8553-EDCB87220970}"/>
              </a:ext>
            </a:extLst>
          </p:cNvPr>
          <p:cNvSpPr/>
          <p:nvPr/>
        </p:nvSpPr>
        <p:spPr>
          <a:xfrm>
            <a:off x="1579418" y="720436"/>
            <a:ext cx="9171709" cy="5278581"/>
          </a:xfrm>
          <a:custGeom>
            <a:avLst/>
            <a:gdLst>
              <a:gd name="connsiteX0" fmla="*/ 180434 w 5805379"/>
              <a:gd name="connsiteY0" fmla="*/ 983672 h 3907510"/>
              <a:gd name="connsiteX1" fmla="*/ 346688 w 5805379"/>
              <a:gd name="connsiteY1" fmla="*/ 775854 h 3907510"/>
              <a:gd name="connsiteX2" fmla="*/ 443670 w 5805379"/>
              <a:gd name="connsiteY2" fmla="*/ 692727 h 3907510"/>
              <a:gd name="connsiteX3" fmla="*/ 485234 w 5805379"/>
              <a:gd name="connsiteY3" fmla="*/ 623454 h 3907510"/>
              <a:gd name="connsiteX4" fmla="*/ 568361 w 5805379"/>
              <a:gd name="connsiteY4" fmla="*/ 540327 h 3907510"/>
              <a:gd name="connsiteX5" fmla="*/ 859307 w 5805379"/>
              <a:gd name="connsiteY5" fmla="*/ 360218 h 3907510"/>
              <a:gd name="connsiteX6" fmla="*/ 1316507 w 5805379"/>
              <a:gd name="connsiteY6" fmla="*/ 180109 h 3907510"/>
              <a:gd name="connsiteX7" fmla="*/ 1635161 w 5805379"/>
              <a:gd name="connsiteY7" fmla="*/ 207818 h 3907510"/>
              <a:gd name="connsiteX8" fmla="*/ 1718288 w 5805379"/>
              <a:gd name="connsiteY8" fmla="*/ 235527 h 3907510"/>
              <a:gd name="connsiteX9" fmla="*/ 1773707 w 5805379"/>
              <a:gd name="connsiteY9" fmla="*/ 290945 h 3907510"/>
              <a:gd name="connsiteX10" fmla="*/ 1912252 w 5805379"/>
              <a:gd name="connsiteY10" fmla="*/ 498763 h 3907510"/>
              <a:gd name="connsiteX11" fmla="*/ 2064652 w 5805379"/>
              <a:gd name="connsiteY11" fmla="*/ 665018 h 3907510"/>
              <a:gd name="connsiteX12" fmla="*/ 2147779 w 5805379"/>
              <a:gd name="connsiteY12" fmla="*/ 692727 h 3907510"/>
              <a:gd name="connsiteX13" fmla="*/ 2438725 w 5805379"/>
              <a:gd name="connsiteY13" fmla="*/ 623454 h 3907510"/>
              <a:gd name="connsiteX14" fmla="*/ 3186870 w 5805379"/>
              <a:gd name="connsiteY14" fmla="*/ 166254 h 3907510"/>
              <a:gd name="connsiteX15" fmla="*/ 3436252 w 5805379"/>
              <a:gd name="connsiteY15" fmla="*/ 69272 h 3907510"/>
              <a:gd name="connsiteX16" fmla="*/ 3796470 w 5805379"/>
              <a:gd name="connsiteY16" fmla="*/ 0 h 3907510"/>
              <a:gd name="connsiteX17" fmla="*/ 4156688 w 5805379"/>
              <a:gd name="connsiteY17" fmla="*/ 27709 h 3907510"/>
              <a:gd name="connsiteX18" fmla="*/ 4336798 w 5805379"/>
              <a:gd name="connsiteY18" fmla="*/ 180109 h 3907510"/>
              <a:gd name="connsiteX19" fmla="*/ 4475343 w 5805379"/>
              <a:gd name="connsiteY19" fmla="*/ 387927 h 3907510"/>
              <a:gd name="connsiteX20" fmla="*/ 4503052 w 5805379"/>
              <a:gd name="connsiteY20" fmla="*/ 443345 h 3907510"/>
              <a:gd name="connsiteX21" fmla="*/ 4600034 w 5805379"/>
              <a:gd name="connsiteY21" fmla="*/ 720436 h 3907510"/>
              <a:gd name="connsiteX22" fmla="*/ 4752434 w 5805379"/>
              <a:gd name="connsiteY22" fmla="*/ 831272 h 3907510"/>
              <a:gd name="connsiteX23" fmla="*/ 4780143 w 5805379"/>
              <a:gd name="connsiteY23" fmla="*/ 872836 h 3907510"/>
              <a:gd name="connsiteX24" fmla="*/ 4877125 w 5805379"/>
              <a:gd name="connsiteY24" fmla="*/ 845127 h 3907510"/>
              <a:gd name="connsiteX25" fmla="*/ 4987961 w 5805379"/>
              <a:gd name="connsiteY25" fmla="*/ 789709 h 3907510"/>
              <a:gd name="connsiteX26" fmla="*/ 5098798 w 5805379"/>
              <a:gd name="connsiteY26" fmla="*/ 734291 h 3907510"/>
              <a:gd name="connsiteX27" fmla="*/ 5237343 w 5805379"/>
              <a:gd name="connsiteY27" fmla="*/ 762000 h 3907510"/>
              <a:gd name="connsiteX28" fmla="*/ 5306616 w 5805379"/>
              <a:gd name="connsiteY28" fmla="*/ 845127 h 3907510"/>
              <a:gd name="connsiteX29" fmla="*/ 5389743 w 5805379"/>
              <a:gd name="connsiteY29" fmla="*/ 983672 h 3907510"/>
              <a:gd name="connsiteX30" fmla="*/ 5431307 w 5805379"/>
              <a:gd name="connsiteY30" fmla="*/ 1052945 h 3907510"/>
              <a:gd name="connsiteX31" fmla="*/ 5500579 w 5805379"/>
              <a:gd name="connsiteY31" fmla="*/ 1191491 h 3907510"/>
              <a:gd name="connsiteX32" fmla="*/ 5569852 w 5805379"/>
              <a:gd name="connsiteY32" fmla="*/ 1316181 h 3907510"/>
              <a:gd name="connsiteX33" fmla="*/ 5597561 w 5805379"/>
              <a:gd name="connsiteY33" fmla="*/ 1371600 h 3907510"/>
              <a:gd name="connsiteX34" fmla="*/ 5611416 w 5805379"/>
              <a:gd name="connsiteY34" fmla="*/ 1427018 h 3907510"/>
              <a:gd name="connsiteX35" fmla="*/ 5639125 w 5805379"/>
              <a:gd name="connsiteY35" fmla="*/ 1496291 h 3907510"/>
              <a:gd name="connsiteX36" fmla="*/ 5680688 w 5805379"/>
              <a:gd name="connsiteY36" fmla="*/ 1620981 h 3907510"/>
              <a:gd name="connsiteX37" fmla="*/ 5791525 w 5805379"/>
              <a:gd name="connsiteY37" fmla="*/ 1898072 h 3907510"/>
              <a:gd name="connsiteX38" fmla="*/ 5805379 w 5805379"/>
              <a:gd name="connsiteY38" fmla="*/ 1953491 h 3907510"/>
              <a:gd name="connsiteX39" fmla="*/ 5791525 w 5805379"/>
              <a:gd name="connsiteY39" fmla="*/ 2119745 h 3907510"/>
              <a:gd name="connsiteX40" fmla="*/ 5652979 w 5805379"/>
              <a:gd name="connsiteY40" fmla="*/ 2313709 h 3907510"/>
              <a:gd name="connsiteX41" fmla="*/ 5459016 w 5805379"/>
              <a:gd name="connsiteY41" fmla="*/ 2493818 h 3907510"/>
              <a:gd name="connsiteX42" fmla="*/ 5334325 w 5805379"/>
              <a:gd name="connsiteY42" fmla="*/ 2604654 h 3907510"/>
              <a:gd name="connsiteX43" fmla="*/ 5292761 w 5805379"/>
              <a:gd name="connsiteY43" fmla="*/ 2673927 h 3907510"/>
              <a:gd name="connsiteX44" fmla="*/ 5223488 w 5805379"/>
              <a:gd name="connsiteY44" fmla="*/ 2798618 h 3907510"/>
              <a:gd name="connsiteX45" fmla="*/ 5126507 w 5805379"/>
              <a:gd name="connsiteY45" fmla="*/ 2895600 h 3907510"/>
              <a:gd name="connsiteX46" fmla="*/ 5084943 w 5805379"/>
              <a:gd name="connsiteY46" fmla="*/ 2951018 h 3907510"/>
              <a:gd name="connsiteX47" fmla="*/ 4987961 w 5805379"/>
              <a:gd name="connsiteY47" fmla="*/ 3048000 h 3907510"/>
              <a:gd name="connsiteX48" fmla="*/ 4946398 w 5805379"/>
              <a:gd name="connsiteY48" fmla="*/ 3089563 h 3907510"/>
              <a:gd name="connsiteX49" fmla="*/ 4904834 w 5805379"/>
              <a:gd name="connsiteY49" fmla="*/ 3131127 h 3907510"/>
              <a:gd name="connsiteX50" fmla="*/ 4863270 w 5805379"/>
              <a:gd name="connsiteY50" fmla="*/ 3269672 h 3907510"/>
              <a:gd name="connsiteX51" fmla="*/ 4835561 w 5805379"/>
              <a:gd name="connsiteY51" fmla="*/ 3325091 h 3907510"/>
              <a:gd name="connsiteX52" fmla="*/ 4780143 w 5805379"/>
              <a:gd name="connsiteY52" fmla="*/ 3477491 h 3907510"/>
              <a:gd name="connsiteX53" fmla="*/ 4641598 w 5805379"/>
              <a:gd name="connsiteY53" fmla="*/ 3546763 h 3907510"/>
              <a:gd name="connsiteX54" fmla="*/ 4572325 w 5805379"/>
              <a:gd name="connsiteY54" fmla="*/ 3560618 h 3907510"/>
              <a:gd name="connsiteX55" fmla="*/ 4516907 w 5805379"/>
              <a:gd name="connsiteY55" fmla="*/ 3574472 h 3907510"/>
              <a:gd name="connsiteX56" fmla="*/ 4281379 w 5805379"/>
              <a:gd name="connsiteY56" fmla="*/ 3602181 h 3907510"/>
              <a:gd name="connsiteX57" fmla="*/ 4087416 w 5805379"/>
              <a:gd name="connsiteY57" fmla="*/ 3629891 h 3907510"/>
              <a:gd name="connsiteX58" fmla="*/ 3935016 w 5805379"/>
              <a:gd name="connsiteY58" fmla="*/ 3643745 h 3907510"/>
              <a:gd name="connsiteX59" fmla="*/ 3838034 w 5805379"/>
              <a:gd name="connsiteY59" fmla="*/ 3657600 h 3907510"/>
              <a:gd name="connsiteX60" fmla="*/ 3685634 w 5805379"/>
              <a:gd name="connsiteY60" fmla="*/ 3699163 h 3907510"/>
              <a:gd name="connsiteX61" fmla="*/ 3602507 w 5805379"/>
              <a:gd name="connsiteY61" fmla="*/ 3726872 h 3907510"/>
              <a:gd name="connsiteX62" fmla="*/ 3463961 w 5805379"/>
              <a:gd name="connsiteY62" fmla="*/ 3754581 h 3907510"/>
              <a:gd name="connsiteX63" fmla="*/ 3380834 w 5805379"/>
              <a:gd name="connsiteY63" fmla="*/ 3865418 h 3907510"/>
              <a:gd name="connsiteX64" fmla="*/ 3228434 w 5805379"/>
              <a:gd name="connsiteY64" fmla="*/ 3906981 h 3907510"/>
              <a:gd name="connsiteX65" fmla="*/ 3145307 w 5805379"/>
              <a:gd name="connsiteY65" fmla="*/ 3893127 h 3907510"/>
              <a:gd name="connsiteX66" fmla="*/ 3048325 w 5805379"/>
              <a:gd name="connsiteY66" fmla="*/ 3879272 h 3907510"/>
              <a:gd name="connsiteX67" fmla="*/ 2438725 w 5805379"/>
              <a:gd name="connsiteY67" fmla="*/ 3865418 h 3907510"/>
              <a:gd name="connsiteX68" fmla="*/ 2244761 w 5805379"/>
              <a:gd name="connsiteY68" fmla="*/ 3796145 h 3907510"/>
              <a:gd name="connsiteX69" fmla="*/ 2189343 w 5805379"/>
              <a:gd name="connsiteY69" fmla="*/ 3754581 h 3907510"/>
              <a:gd name="connsiteX70" fmla="*/ 2106216 w 5805379"/>
              <a:gd name="connsiteY70" fmla="*/ 3726872 h 3907510"/>
              <a:gd name="connsiteX71" fmla="*/ 2036943 w 5805379"/>
              <a:gd name="connsiteY71" fmla="*/ 3699163 h 3907510"/>
              <a:gd name="connsiteX72" fmla="*/ 1939961 w 5805379"/>
              <a:gd name="connsiteY72" fmla="*/ 3671454 h 3907510"/>
              <a:gd name="connsiteX73" fmla="*/ 1676725 w 5805379"/>
              <a:gd name="connsiteY73" fmla="*/ 3546763 h 3907510"/>
              <a:gd name="connsiteX74" fmla="*/ 1565888 w 5805379"/>
              <a:gd name="connsiteY74" fmla="*/ 3477491 h 3907510"/>
              <a:gd name="connsiteX75" fmla="*/ 1247234 w 5805379"/>
              <a:gd name="connsiteY75" fmla="*/ 3311236 h 3907510"/>
              <a:gd name="connsiteX76" fmla="*/ 1150252 w 5805379"/>
              <a:gd name="connsiteY76" fmla="*/ 3255818 h 3907510"/>
              <a:gd name="connsiteX77" fmla="*/ 997852 w 5805379"/>
              <a:gd name="connsiteY77" fmla="*/ 3214254 h 3907510"/>
              <a:gd name="connsiteX78" fmla="*/ 734616 w 5805379"/>
              <a:gd name="connsiteY78" fmla="*/ 3241963 h 3907510"/>
              <a:gd name="connsiteX79" fmla="*/ 665343 w 5805379"/>
              <a:gd name="connsiteY79" fmla="*/ 3255818 h 3907510"/>
              <a:gd name="connsiteX80" fmla="*/ 499088 w 5805379"/>
              <a:gd name="connsiteY80" fmla="*/ 3228109 h 3907510"/>
              <a:gd name="connsiteX81" fmla="*/ 360543 w 5805379"/>
              <a:gd name="connsiteY81" fmla="*/ 3061854 h 3907510"/>
              <a:gd name="connsiteX82" fmla="*/ 221998 w 5805379"/>
              <a:gd name="connsiteY82" fmla="*/ 2923309 h 3907510"/>
              <a:gd name="connsiteX83" fmla="*/ 180434 w 5805379"/>
              <a:gd name="connsiteY83" fmla="*/ 2840181 h 3907510"/>
              <a:gd name="connsiteX84" fmla="*/ 125016 w 5805379"/>
              <a:gd name="connsiteY84" fmla="*/ 2743200 h 3907510"/>
              <a:gd name="connsiteX85" fmla="*/ 14179 w 5805379"/>
              <a:gd name="connsiteY85" fmla="*/ 2493818 h 3907510"/>
              <a:gd name="connsiteX86" fmla="*/ 325 w 5805379"/>
              <a:gd name="connsiteY86" fmla="*/ 2396836 h 3907510"/>
              <a:gd name="connsiteX87" fmla="*/ 41888 w 5805379"/>
              <a:gd name="connsiteY87" fmla="*/ 2119745 h 3907510"/>
              <a:gd name="connsiteX88" fmla="*/ 138870 w 5805379"/>
              <a:gd name="connsiteY88" fmla="*/ 1870363 h 3907510"/>
              <a:gd name="connsiteX89" fmla="*/ 249707 w 5805379"/>
              <a:gd name="connsiteY89" fmla="*/ 1676400 h 3907510"/>
              <a:gd name="connsiteX90" fmla="*/ 277416 w 5805379"/>
              <a:gd name="connsiteY90" fmla="*/ 1634836 h 3907510"/>
              <a:gd name="connsiteX91" fmla="*/ 277416 w 5805379"/>
              <a:gd name="connsiteY91" fmla="*/ 1246909 h 3907510"/>
              <a:gd name="connsiteX92" fmla="*/ 263561 w 5805379"/>
              <a:gd name="connsiteY92" fmla="*/ 1205345 h 3907510"/>
              <a:gd name="connsiteX93" fmla="*/ 249707 w 5805379"/>
              <a:gd name="connsiteY93" fmla="*/ 1149927 h 3907510"/>
              <a:gd name="connsiteX94" fmla="*/ 221998 w 5805379"/>
              <a:gd name="connsiteY94" fmla="*/ 1080654 h 3907510"/>
              <a:gd name="connsiteX95" fmla="*/ 180434 w 5805379"/>
              <a:gd name="connsiteY95" fmla="*/ 983672 h 3907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5805379" h="3907510">
                <a:moveTo>
                  <a:pt x="180434" y="983672"/>
                </a:moveTo>
                <a:cubicBezTo>
                  <a:pt x="201216" y="932872"/>
                  <a:pt x="279333" y="833587"/>
                  <a:pt x="346688" y="775854"/>
                </a:cubicBezTo>
                <a:cubicBezTo>
                  <a:pt x="379015" y="748145"/>
                  <a:pt x="415029" y="724232"/>
                  <a:pt x="443670" y="692727"/>
                </a:cubicBezTo>
                <a:cubicBezTo>
                  <a:pt x="461784" y="672802"/>
                  <a:pt x="468182" y="644296"/>
                  <a:pt x="485234" y="623454"/>
                </a:cubicBezTo>
                <a:cubicBezTo>
                  <a:pt x="510048" y="593125"/>
                  <a:pt x="539365" y="566687"/>
                  <a:pt x="568361" y="540327"/>
                </a:cubicBezTo>
                <a:cubicBezTo>
                  <a:pt x="646905" y="468924"/>
                  <a:pt x="775079" y="393399"/>
                  <a:pt x="859307" y="360218"/>
                </a:cubicBezTo>
                <a:lnTo>
                  <a:pt x="1316507" y="180109"/>
                </a:lnTo>
                <a:cubicBezTo>
                  <a:pt x="1422725" y="189345"/>
                  <a:pt x="1529542" y="193250"/>
                  <a:pt x="1635161" y="207818"/>
                </a:cubicBezTo>
                <a:cubicBezTo>
                  <a:pt x="1664095" y="211809"/>
                  <a:pt x="1693242" y="220500"/>
                  <a:pt x="1718288" y="235527"/>
                </a:cubicBezTo>
                <a:cubicBezTo>
                  <a:pt x="1740690" y="248968"/>
                  <a:pt x="1756351" y="271419"/>
                  <a:pt x="1773707" y="290945"/>
                </a:cubicBezTo>
                <a:cubicBezTo>
                  <a:pt x="1921479" y="457188"/>
                  <a:pt x="1706983" y="234846"/>
                  <a:pt x="1912252" y="498763"/>
                </a:cubicBezTo>
                <a:cubicBezTo>
                  <a:pt x="1952635" y="550684"/>
                  <a:pt x="1998147" y="631765"/>
                  <a:pt x="2064652" y="665018"/>
                </a:cubicBezTo>
                <a:cubicBezTo>
                  <a:pt x="2090776" y="678080"/>
                  <a:pt x="2120070" y="683491"/>
                  <a:pt x="2147779" y="692727"/>
                </a:cubicBezTo>
                <a:cubicBezTo>
                  <a:pt x="2244761" y="669636"/>
                  <a:pt x="2349557" y="668038"/>
                  <a:pt x="2438725" y="623454"/>
                </a:cubicBezTo>
                <a:cubicBezTo>
                  <a:pt x="3455832" y="114901"/>
                  <a:pt x="2583811" y="441939"/>
                  <a:pt x="3186870" y="166254"/>
                </a:cubicBezTo>
                <a:cubicBezTo>
                  <a:pt x="3267988" y="129172"/>
                  <a:pt x="3351120" y="95876"/>
                  <a:pt x="3436252" y="69272"/>
                </a:cubicBezTo>
                <a:cubicBezTo>
                  <a:pt x="3517520" y="43876"/>
                  <a:pt x="3707425" y="14841"/>
                  <a:pt x="3796470" y="0"/>
                </a:cubicBezTo>
                <a:cubicBezTo>
                  <a:pt x="3916543" y="9236"/>
                  <a:pt x="4038735" y="3425"/>
                  <a:pt x="4156688" y="27709"/>
                </a:cubicBezTo>
                <a:cubicBezTo>
                  <a:pt x="4231661" y="43144"/>
                  <a:pt x="4294648" y="123908"/>
                  <a:pt x="4336798" y="180109"/>
                </a:cubicBezTo>
                <a:cubicBezTo>
                  <a:pt x="4384068" y="243136"/>
                  <a:pt x="4435899" y="316928"/>
                  <a:pt x="4475343" y="387927"/>
                </a:cubicBezTo>
                <a:cubicBezTo>
                  <a:pt x="4485373" y="405981"/>
                  <a:pt x="4496521" y="423752"/>
                  <a:pt x="4503052" y="443345"/>
                </a:cubicBezTo>
                <a:cubicBezTo>
                  <a:pt x="4524742" y="508415"/>
                  <a:pt x="4548558" y="682999"/>
                  <a:pt x="4600034" y="720436"/>
                </a:cubicBezTo>
                <a:lnTo>
                  <a:pt x="4752434" y="831272"/>
                </a:lnTo>
                <a:cubicBezTo>
                  <a:pt x="4761670" y="845127"/>
                  <a:pt x="4763594" y="870997"/>
                  <a:pt x="4780143" y="872836"/>
                </a:cubicBezTo>
                <a:cubicBezTo>
                  <a:pt x="4813558" y="876549"/>
                  <a:pt x="4845909" y="857613"/>
                  <a:pt x="4877125" y="845127"/>
                </a:cubicBezTo>
                <a:cubicBezTo>
                  <a:pt x="4915477" y="829786"/>
                  <a:pt x="4948775" y="802771"/>
                  <a:pt x="4987961" y="789709"/>
                </a:cubicBezTo>
                <a:cubicBezTo>
                  <a:pt x="5055071" y="767338"/>
                  <a:pt x="5017002" y="783368"/>
                  <a:pt x="5098798" y="734291"/>
                </a:cubicBezTo>
                <a:cubicBezTo>
                  <a:pt x="5144980" y="743527"/>
                  <a:pt x="5195787" y="739837"/>
                  <a:pt x="5237343" y="762000"/>
                </a:cubicBezTo>
                <a:cubicBezTo>
                  <a:pt x="5269169" y="778974"/>
                  <a:pt x="5284084" y="816962"/>
                  <a:pt x="5306616" y="845127"/>
                </a:cubicBezTo>
                <a:cubicBezTo>
                  <a:pt x="5369222" y="923385"/>
                  <a:pt x="5334558" y="882501"/>
                  <a:pt x="5389743" y="983672"/>
                </a:cubicBezTo>
                <a:cubicBezTo>
                  <a:pt x="5402638" y="1007312"/>
                  <a:pt x="5418635" y="1029184"/>
                  <a:pt x="5431307" y="1052945"/>
                </a:cubicBezTo>
                <a:cubicBezTo>
                  <a:pt x="5455605" y="1098504"/>
                  <a:pt x="5476531" y="1145800"/>
                  <a:pt x="5500579" y="1191491"/>
                </a:cubicBezTo>
                <a:cubicBezTo>
                  <a:pt x="5522724" y="1233566"/>
                  <a:pt x="5547310" y="1274317"/>
                  <a:pt x="5569852" y="1316181"/>
                </a:cubicBezTo>
                <a:cubicBezTo>
                  <a:pt x="5579644" y="1334366"/>
                  <a:pt x="5590309" y="1352262"/>
                  <a:pt x="5597561" y="1371600"/>
                </a:cubicBezTo>
                <a:cubicBezTo>
                  <a:pt x="5604247" y="1389429"/>
                  <a:pt x="5605395" y="1408954"/>
                  <a:pt x="5611416" y="1427018"/>
                </a:cubicBezTo>
                <a:cubicBezTo>
                  <a:pt x="5619281" y="1450611"/>
                  <a:pt x="5630760" y="1472870"/>
                  <a:pt x="5639125" y="1496291"/>
                </a:cubicBezTo>
                <a:cubicBezTo>
                  <a:pt x="5653860" y="1537550"/>
                  <a:pt x="5665091" y="1580040"/>
                  <a:pt x="5680688" y="1620981"/>
                </a:cubicBezTo>
                <a:cubicBezTo>
                  <a:pt x="5731071" y="1753237"/>
                  <a:pt x="5751270" y="1777305"/>
                  <a:pt x="5791525" y="1898072"/>
                </a:cubicBezTo>
                <a:cubicBezTo>
                  <a:pt x="5797546" y="1916136"/>
                  <a:pt x="5800761" y="1935018"/>
                  <a:pt x="5805379" y="1953491"/>
                </a:cubicBezTo>
                <a:cubicBezTo>
                  <a:pt x="5800761" y="2008909"/>
                  <a:pt x="5805677" y="2065966"/>
                  <a:pt x="5791525" y="2119745"/>
                </a:cubicBezTo>
                <a:cubicBezTo>
                  <a:pt x="5775824" y="2179410"/>
                  <a:pt x="5690763" y="2273406"/>
                  <a:pt x="5652979" y="2313709"/>
                </a:cubicBezTo>
                <a:cubicBezTo>
                  <a:pt x="5410495" y="2572358"/>
                  <a:pt x="5622927" y="2344809"/>
                  <a:pt x="5459016" y="2493818"/>
                </a:cubicBezTo>
                <a:cubicBezTo>
                  <a:pt x="5328528" y="2612443"/>
                  <a:pt x="5423614" y="2545127"/>
                  <a:pt x="5334325" y="2604654"/>
                </a:cubicBezTo>
                <a:cubicBezTo>
                  <a:pt x="5320470" y="2627745"/>
                  <a:pt x="5304804" y="2649841"/>
                  <a:pt x="5292761" y="2673927"/>
                </a:cubicBezTo>
                <a:cubicBezTo>
                  <a:pt x="5257915" y="2743619"/>
                  <a:pt x="5310863" y="2711242"/>
                  <a:pt x="5223488" y="2798618"/>
                </a:cubicBezTo>
                <a:cubicBezTo>
                  <a:pt x="5191161" y="2830945"/>
                  <a:pt x="5153938" y="2859026"/>
                  <a:pt x="5126507" y="2895600"/>
                </a:cubicBezTo>
                <a:cubicBezTo>
                  <a:pt x="5112652" y="2914073"/>
                  <a:pt x="5100476" y="2933932"/>
                  <a:pt x="5084943" y="2951018"/>
                </a:cubicBezTo>
                <a:cubicBezTo>
                  <a:pt x="5054190" y="2984846"/>
                  <a:pt x="5020288" y="3015673"/>
                  <a:pt x="4987961" y="3048000"/>
                </a:cubicBezTo>
                <a:lnTo>
                  <a:pt x="4946398" y="3089563"/>
                </a:lnTo>
                <a:lnTo>
                  <a:pt x="4904834" y="3131127"/>
                </a:lnTo>
                <a:cubicBezTo>
                  <a:pt x="4789244" y="3420103"/>
                  <a:pt x="4956932" y="2988689"/>
                  <a:pt x="4863270" y="3269672"/>
                </a:cubicBezTo>
                <a:cubicBezTo>
                  <a:pt x="4856739" y="3289265"/>
                  <a:pt x="4843231" y="3305915"/>
                  <a:pt x="4835561" y="3325091"/>
                </a:cubicBezTo>
                <a:cubicBezTo>
                  <a:pt x="4832334" y="3333158"/>
                  <a:pt x="4791157" y="3465100"/>
                  <a:pt x="4780143" y="3477491"/>
                </a:cubicBezTo>
                <a:cubicBezTo>
                  <a:pt x="4736139" y="3526996"/>
                  <a:pt x="4697896" y="3534252"/>
                  <a:pt x="4641598" y="3546763"/>
                </a:cubicBezTo>
                <a:cubicBezTo>
                  <a:pt x="4618610" y="3551871"/>
                  <a:pt x="4595313" y="3555510"/>
                  <a:pt x="4572325" y="3560618"/>
                </a:cubicBezTo>
                <a:cubicBezTo>
                  <a:pt x="4553737" y="3564749"/>
                  <a:pt x="4535757" y="3571779"/>
                  <a:pt x="4516907" y="3574472"/>
                </a:cubicBezTo>
                <a:cubicBezTo>
                  <a:pt x="4438651" y="3585651"/>
                  <a:pt x="4359780" y="3592065"/>
                  <a:pt x="4281379" y="3602181"/>
                </a:cubicBezTo>
                <a:cubicBezTo>
                  <a:pt x="4216605" y="3610539"/>
                  <a:pt x="4152262" y="3622109"/>
                  <a:pt x="4087416" y="3629891"/>
                </a:cubicBezTo>
                <a:cubicBezTo>
                  <a:pt x="4036770" y="3635969"/>
                  <a:pt x="3985713" y="3638112"/>
                  <a:pt x="3935016" y="3643745"/>
                </a:cubicBezTo>
                <a:cubicBezTo>
                  <a:pt x="3902560" y="3647351"/>
                  <a:pt x="3870361" y="3652982"/>
                  <a:pt x="3838034" y="3657600"/>
                </a:cubicBezTo>
                <a:cubicBezTo>
                  <a:pt x="3689726" y="3716923"/>
                  <a:pt x="3853105" y="3657296"/>
                  <a:pt x="3685634" y="3699163"/>
                </a:cubicBezTo>
                <a:cubicBezTo>
                  <a:pt x="3657298" y="3706247"/>
                  <a:pt x="3630483" y="3718479"/>
                  <a:pt x="3602507" y="3726872"/>
                </a:cubicBezTo>
                <a:cubicBezTo>
                  <a:pt x="3550834" y="3742374"/>
                  <a:pt x="3520140" y="3745218"/>
                  <a:pt x="3463961" y="3754581"/>
                </a:cubicBezTo>
                <a:cubicBezTo>
                  <a:pt x="3436252" y="3791527"/>
                  <a:pt x="3419607" y="3840330"/>
                  <a:pt x="3380834" y="3865418"/>
                </a:cubicBezTo>
                <a:cubicBezTo>
                  <a:pt x="3336626" y="3894023"/>
                  <a:pt x="3280729" y="3900829"/>
                  <a:pt x="3228434" y="3906981"/>
                </a:cubicBezTo>
                <a:cubicBezTo>
                  <a:pt x="3200535" y="3910263"/>
                  <a:pt x="3173072" y="3897398"/>
                  <a:pt x="3145307" y="3893127"/>
                </a:cubicBezTo>
                <a:cubicBezTo>
                  <a:pt x="3113031" y="3888162"/>
                  <a:pt x="3080955" y="3880552"/>
                  <a:pt x="3048325" y="3879272"/>
                </a:cubicBezTo>
                <a:cubicBezTo>
                  <a:pt x="2845229" y="3871307"/>
                  <a:pt x="2641925" y="3870036"/>
                  <a:pt x="2438725" y="3865418"/>
                </a:cubicBezTo>
                <a:cubicBezTo>
                  <a:pt x="2338992" y="3840485"/>
                  <a:pt x="2328468" y="3846370"/>
                  <a:pt x="2244761" y="3796145"/>
                </a:cubicBezTo>
                <a:cubicBezTo>
                  <a:pt x="2224961" y="3784265"/>
                  <a:pt x="2209996" y="3764908"/>
                  <a:pt x="2189343" y="3754581"/>
                </a:cubicBezTo>
                <a:cubicBezTo>
                  <a:pt x="2163219" y="3741519"/>
                  <a:pt x="2133665" y="3736854"/>
                  <a:pt x="2106216" y="3726872"/>
                </a:cubicBezTo>
                <a:cubicBezTo>
                  <a:pt x="2082844" y="3718373"/>
                  <a:pt x="2060537" y="3707027"/>
                  <a:pt x="2036943" y="3699163"/>
                </a:cubicBezTo>
                <a:cubicBezTo>
                  <a:pt x="2005047" y="3688531"/>
                  <a:pt x="1970925" y="3684554"/>
                  <a:pt x="1939961" y="3671454"/>
                </a:cubicBezTo>
                <a:cubicBezTo>
                  <a:pt x="1850543" y="3633623"/>
                  <a:pt x="1759059" y="3598221"/>
                  <a:pt x="1676725" y="3546763"/>
                </a:cubicBezTo>
                <a:cubicBezTo>
                  <a:pt x="1639779" y="3523672"/>
                  <a:pt x="1604089" y="3498440"/>
                  <a:pt x="1565888" y="3477491"/>
                </a:cubicBezTo>
                <a:cubicBezTo>
                  <a:pt x="1460841" y="3419884"/>
                  <a:pt x="1351255" y="3370676"/>
                  <a:pt x="1247234" y="3311236"/>
                </a:cubicBezTo>
                <a:cubicBezTo>
                  <a:pt x="1214907" y="3292763"/>
                  <a:pt x="1184058" y="3271421"/>
                  <a:pt x="1150252" y="3255818"/>
                </a:cubicBezTo>
                <a:cubicBezTo>
                  <a:pt x="1096485" y="3231003"/>
                  <a:pt x="1054083" y="3225501"/>
                  <a:pt x="997852" y="3214254"/>
                </a:cubicBezTo>
                <a:lnTo>
                  <a:pt x="734616" y="3241963"/>
                </a:lnTo>
                <a:cubicBezTo>
                  <a:pt x="711250" y="3244884"/>
                  <a:pt x="688851" y="3257201"/>
                  <a:pt x="665343" y="3255818"/>
                </a:cubicBezTo>
                <a:cubicBezTo>
                  <a:pt x="609257" y="3252519"/>
                  <a:pt x="554506" y="3237345"/>
                  <a:pt x="499088" y="3228109"/>
                </a:cubicBezTo>
                <a:cubicBezTo>
                  <a:pt x="338140" y="3099350"/>
                  <a:pt x="530435" y="3265724"/>
                  <a:pt x="360543" y="3061854"/>
                </a:cubicBezTo>
                <a:cubicBezTo>
                  <a:pt x="318732" y="3011681"/>
                  <a:pt x="251206" y="2981725"/>
                  <a:pt x="221998" y="2923309"/>
                </a:cubicBezTo>
                <a:cubicBezTo>
                  <a:pt x="208143" y="2895600"/>
                  <a:pt x="195122" y="2867458"/>
                  <a:pt x="180434" y="2840181"/>
                </a:cubicBezTo>
                <a:cubicBezTo>
                  <a:pt x="162782" y="2807399"/>
                  <a:pt x="141128" y="2776766"/>
                  <a:pt x="125016" y="2743200"/>
                </a:cubicBezTo>
                <a:cubicBezTo>
                  <a:pt x="85651" y="2661191"/>
                  <a:pt x="14179" y="2493818"/>
                  <a:pt x="14179" y="2493818"/>
                </a:cubicBezTo>
                <a:cubicBezTo>
                  <a:pt x="9561" y="2461491"/>
                  <a:pt x="-2087" y="2429402"/>
                  <a:pt x="325" y="2396836"/>
                </a:cubicBezTo>
                <a:cubicBezTo>
                  <a:pt x="7224" y="2303694"/>
                  <a:pt x="22965" y="2211205"/>
                  <a:pt x="41888" y="2119745"/>
                </a:cubicBezTo>
                <a:cubicBezTo>
                  <a:pt x="54608" y="2058264"/>
                  <a:pt x="110535" y="1924671"/>
                  <a:pt x="138870" y="1870363"/>
                </a:cubicBezTo>
                <a:cubicBezTo>
                  <a:pt x="173315" y="1804343"/>
                  <a:pt x="211951" y="1740585"/>
                  <a:pt x="249707" y="1676400"/>
                </a:cubicBezTo>
                <a:cubicBezTo>
                  <a:pt x="258150" y="1662048"/>
                  <a:pt x="277416" y="1634836"/>
                  <a:pt x="277416" y="1634836"/>
                </a:cubicBezTo>
                <a:cubicBezTo>
                  <a:pt x="329570" y="1452295"/>
                  <a:pt x="315029" y="1547814"/>
                  <a:pt x="277416" y="1246909"/>
                </a:cubicBezTo>
                <a:cubicBezTo>
                  <a:pt x="275605" y="1232418"/>
                  <a:pt x="267573" y="1219387"/>
                  <a:pt x="263561" y="1205345"/>
                </a:cubicBezTo>
                <a:cubicBezTo>
                  <a:pt x="258330" y="1187036"/>
                  <a:pt x="255728" y="1167991"/>
                  <a:pt x="249707" y="1149927"/>
                </a:cubicBezTo>
                <a:cubicBezTo>
                  <a:pt x="241843" y="1126333"/>
                  <a:pt x="225780" y="1105235"/>
                  <a:pt x="221998" y="1080654"/>
                </a:cubicBezTo>
                <a:cubicBezTo>
                  <a:pt x="216380" y="1044138"/>
                  <a:pt x="159652" y="1034472"/>
                  <a:pt x="180434" y="983672"/>
                </a:cubicBezTo>
                <a:close/>
              </a:path>
            </a:pathLst>
          </a:custGeom>
          <a:solidFill>
            <a:schemeClr val="tx1">
              <a:lumMod val="95000"/>
              <a:lumOff val="5000"/>
              <a:alpha val="4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Prisons were created to house individuals who went against the government and would     </a:t>
            </a:r>
          </a:p>
          <a:p>
            <a:pPr algn="ctr"/>
            <a:r>
              <a:rPr lang="en-US" sz="2400" b="1" dirty="0">
                <a:latin typeface="Times New Roman" panose="02020603050405020304" pitchFamily="18" charset="0"/>
                <a:cs typeface="Times New Roman" panose="02020603050405020304" pitchFamily="18" charset="0"/>
              </a:rPr>
              <a:t>later be executed. The Killing Fields was where most of the citizens were killed and buried in mass graves. Some died from exertion and </a:t>
            </a:r>
          </a:p>
          <a:p>
            <a:pPr algn="ctr"/>
            <a:r>
              <a:rPr lang="en-US" sz="2400" b="1" dirty="0">
                <a:latin typeface="Times New Roman" panose="02020603050405020304" pitchFamily="18" charset="0"/>
                <a:cs typeface="Times New Roman" panose="02020603050405020304" pitchFamily="18" charset="0"/>
              </a:rPr>
              <a:t>malnutrition</a:t>
            </a:r>
          </a:p>
        </p:txBody>
      </p:sp>
    </p:spTree>
    <p:extLst>
      <p:ext uri="{BB962C8B-B14F-4D97-AF65-F5344CB8AC3E}">
        <p14:creationId xmlns:p14="http://schemas.microsoft.com/office/powerpoint/2010/main" val="3795123636"/>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81A93E9A-18D7-9848-4A99-DE67AAAA11A6}"/>
              </a:ext>
            </a:extLst>
          </p:cNvPr>
          <p:cNvSpPr txBox="1"/>
          <p:nvPr/>
        </p:nvSpPr>
        <p:spPr>
          <a:xfrm>
            <a:off x="0" y="0"/>
            <a:ext cx="5200650" cy="830997"/>
          </a:xfrm>
          <a:prstGeom prst="rect">
            <a:avLst/>
          </a:prstGeom>
          <a:noFill/>
        </p:spPr>
        <p:txBody>
          <a:bodyPr wrap="square" rtlCol="0">
            <a:spAutoFit/>
          </a:bodyPr>
          <a:lstStyle/>
          <a:p>
            <a:pPr algn="ctr"/>
            <a:r>
              <a:rPr lang="en-US" sz="4800" b="1" dirty="0">
                <a:solidFill>
                  <a:schemeClr val="tx1">
                    <a:alpha val="74000"/>
                  </a:schemeClr>
                </a:solidFill>
                <a:latin typeface="Amasis MT Pro Black" panose="02040A04050005020304" pitchFamily="18" charset="0"/>
              </a:rPr>
              <a:t>THE GENOCIDE</a:t>
            </a:r>
          </a:p>
        </p:txBody>
      </p:sp>
      <p:sp>
        <p:nvSpPr>
          <p:cNvPr id="5" name="Freeform: Shape 4">
            <a:extLst>
              <a:ext uri="{FF2B5EF4-FFF2-40B4-BE49-F238E27FC236}">
                <a16:creationId xmlns:a16="http://schemas.microsoft.com/office/drawing/2014/main" id="{F81D09D5-79E0-AEF8-8553-EDCB87220970}"/>
              </a:ext>
            </a:extLst>
          </p:cNvPr>
          <p:cNvSpPr/>
          <p:nvPr/>
        </p:nvSpPr>
        <p:spPr>
          <a:xfrm>
            <a:off x="1870363" y="7038108"/>
            <a:ext cx="6220691" cy="3477629"/>
          </a:xfrm>
          <a:custGeom>
            <a:avLst/>
            <a:gdLst>
              <a:gd name="connsiteX0" fmla="*/ 180434 w 5805379"/>
              <a:gd name="connsiteY0" fmla="*/ 983672 h 3907510"/>
              <a:gd name="connsiteX1" fmla="*/ 346688 w 5805379"/>
              <a:gd name="connsiteY1" fmla="*/ 775854 h 3907510"/>
              <a:gd name="connsiteX2" fmla="*/ 443670 w 5805379"/>
              <a:gd name="connsiteY2" fmla="*/ 692727 h 3907510"/>
              <a:gd name="connsiteX3" fmla="*/ 485234 w 5805379"/>
              <a:gd name="connsiteY3" fmla="*/ 623454 h 3907510"/>
              <a:gd name="connsiteX4" fmla="*/ 568361 w 5805379"/>
              <a:gd name="connsiteY4" fmla="*/ 540327 h 3907510"/>
              <a:gd name="connsiteX5" fmla="*/ 859307 w 5805379"/>
              <a:gd name="connsiteY5" fmla="*/ 360218 h 3907510"/>
              <a:gd name="connsiteX6" fmla="*/ 1316507 w 5805379"/>
              <a:gd name="connsiteY6" fmla="*/ 180109 h 3907510"/>
              <a:gd name="connsiteX7" fmla="*/ 1635161 w 5805379"/>
              <a:gd name="connsiteY7" fmla="*/ 207818 h 3907510"/>
              <a:gd name="connsiteX8" fmla="*/ 1718288 w 5805379"/>
              <a:gd name="connsiteY8" fmla="*/ 235527 h 3907510"/>
              <a:gd name="connsiteX9" fmla="*/ 1773707 w 5805379"/>
              <a:gd name="connsiteY9" fmla="*/ 290945 h 3907510"/>
              <a:gd name="connsiteX10" fmla="*/ 1912252 w 5805379"/>
              <a:gd name="connsiteY10" fmla="*/ 498763 h 3907510"/>
              <a:gd name="connsiteX11" fmla="*/ 2064652 w 5805379"/>
              <a:gd name="connsiteY11" fmla="*/ 665018 h 3907510"/>
              <a:gd name="connsiteX12" fmla="*/ 2147779 w 5805379"/>
              <a:gd name="connsiteY12" fmla="*/ 692727 h 3907510"/>
              <a:gd name="connsiteX13" fmla="*/ 2438725 w 5805379"/>
              <a:gd name="connsiteY13" fmla="*/ 623454 h 3907510"/>
              <a:gd name="connsiteX14" fmla="*/ 3186870 w 5805379"/>
              <a:gd name="connsiteY14" fmla="*/ 166254 h 3907510"/>
              <a:gd name="connsiteX15" fmla="*/ 3436252 w 5805379"/>
              <a:gd name="connsiteY15" fmla="*/ 69272 h 3907510"/>
              <a:gd name="connsiteX16" fmla="*/ 3796470 w 5805379"/>
              <a:gd name="connsiteY16" fmla="*/ 0 h 3907510"/>
              <a:gd name="connsiteX17" fmla="*/ 4156688 w 5805379"/>
              <a:gd name="connsiteY17" fmla="*/ 27709 h 3907510"/>
              <a:gd name="connsiteX18" fmla="*/ 4336798 w 5805379"/>
              <a:gd name="connsiteY18" fmla="*/ 180109 h 3907510"/>
              <a:gd name="connsiteX19" fmla="*/ 4475343 w 5805379"/>
              <a:gd name="connsiteY19" fmla="*/ 387927 h 3907510"/>
              <a:gd name="connsiteX20" fmla="*/ 4503052 w 5805379"/>
              <a:gd name="connsiteY20" fmla="*/ 443345 h 3907510"/>
              <a:gd name="connsiteX21" fmla="*/ 4600034 w 5805379"/>
              <a:gd name="connsiteY21" fmla="*/ 720436 h 3907510"/>
              <a:gd name="connsiteX22" fmla="*/ 4752434 w 5805379"/>
              <a:gd name="connsiteY22" fmla="*/ 831272 h 3907510"/>
              <a:gd name="connsiteX23" fmla="*/ 4780143 w 5805379"/>
              <a:gd name="connsiteY23" fmla="*/ 872836 h 3907510"/>
              <a:gd name="connsiteX24" fmla="*/ 4877125 w 5805379"/>
              <a:gd name="connsiteY24" fmla="*/ 845127 h 3907510"/>
              <a:gd name="connsiteX25" fmla="*/ 4987961 w 5805379"/>
              <a:gd name="connsiteY25" fmla="*/ 789709 h 3907510"/>
              <a:gd name="connsiteX26" fmla="*/ 5098798 w 5805379"/>
              <a:gd name="connsiteY26" fmla="*/ 734291 h 3907510"/>
              <a:gd name="connsiteX27" fmla="*/ 5237343 w 5805379"/>
              <a:gd name="connsiteY27" fmla="*/ 762000 h 3907510"/>
              <a:gd name="connsiteX28" fmla="*/ 5306616 w 5805379"/>
              <a:gd name="connsiteY28" fmla="*/ 845127 h 3907510"/>
              <a:gd name="connsiteX29" fmla="*/ 5389743 w 5805379"/>
              <a:gd name="connsiteY29" fmla="*/ 983672 h 3907510"/>
              <a:gd name="connsiteX30" fmla="*/ 5431307 w 5805379"/>
              <a:gd name="connsiteY30" fmla="*/ 1052945 h 3907510"/>
              <a:gd name="connsiteX31" fmla="*/ 5500579 w 5805379"/>
              <a:gd name="connsiteY31" fmla="*/ 1191491 h 3907510"/>
              <a:gd name="connsiteX32" fmla="*/ 5569852 w 5805379"/>
              <a:gd name="connsiteY32" fmla="*/ 1316181 h 3907510"/>
              <a:gd name="connsiteX33" fmla="*/ 5597561 w 5805379"/>
              <a:gd name="connsiteY33" fmla="*/ 1371600 h 3907510"/>
              <a:gd name="connsiteX34" fmla="*/ 5611416 w 5805379"/>
              <a:gd name="connsiteY34" fmla="*/ 1427018 h 3907510"/>
              <a:gd name="connsiteX35" fmla="*/ 5639125 w 5805379"/>
              <a:gd name="connsiteY35" fmla="*/ 1496291 h 3907510"/>
              <a:gd name="connsiteX36" fmla="*/ 5680688 w 5805379"/>
              <a:gd name="connsiteY36" fmla="*/ 1620981 h 3907510"/>
              <a:gd name="connsiteX37" fmla="*/ 5791525 w 5805379"/>
              <a:gd name="connsiteY37" fmla="*/ 1898072 h 3907510"/>
              <a:gd name="connsiteX38" fmla="*/ 5805379 w 5805379"/>
              <a:gd name="connsiteY38" fmla="*/ 1953491 h 3907510"/>
              <a:gd name="connsiteX39" fmla="*/ 5791525 w 5805379"/>
              <a:gd name="connsiteY39" fmla="*/ 2119745 h 3907510"/>
              <a:gd name="connsiteX40" fmla="*/ 5652979 w 5805379"/>
              <a:gd name="connsiteY40" fmla="*/ 2313709 h 3907510"/>
              <a:gd name="connsiteX41" fmla="*/ 5459016 w 5805379"/>
              <a:gd name="connsiteY41" fmla="*/ 2493818 h 3907510"/>
              <a:gd name="connsiteX42" fmla="*/ 5334325 w 5805379"/>
              <a:gd name="connsiteY42" fmla="*/ 2604654 h 3907510"/>
              <a:gd name="connsiteX43" fmla="*/ 5292761 w 5805379"/>
              <a:gd name="connsiteY43" fmla="*/ 2673927 h 3907510"/>
              <a:gd name="connsiteX44" fmla="*/ 5223488 w 5805379"/>
              <a:gd name="connsiteY44" fmla="*/ 2798618 h 3907510"/>
              <a:gd name="connsiteX45" fmla="*/ 5126507 w 5805379"/>
              <a:gd name="connsiteY45" fmla="*/ 2895600 h 3907510"/>
              <a:gd name="connsiteX46" fmla="*/ 5084943 w 5805379"/>
              <a:gd name="connsiteY46" fmla="*/ 2951018 h 3907510"/>
              <a:gd name="connsiteX47" fmla="*/ 4987961 w 5805379"/>
              <a:gd name="connsiteY47" fmla="*/ 3048000 h 3907510"/>
              <a:gd name="connsiteX48" fmla="*/ 4946398 w 5805379"/>
              <a:gd name="connsiteY48" fmla="*/ 3089563 h 3907510"/>
              <a:gd name="connsiteX49" fmla="*/ 4904834 w 5805379"/>
              <a:gd name="connsiteY49" fmla="*/ 3131127 h 3907510"/>
              <a:gd name="connsiteX50" fmla="*/ 4863270 w 5805379"/>
              <a:gd name="connsiteY50" fmla="*/ 3269672 h 3907510"/>
              <a:gd name="connsiteX51" fmla="*/ 4835561 w 5805379"/>
              <a:gd name="connsiteY51" fmla="*/ 3325091 h 3907510"/>
              <a:gd name="connsiteX52" fmla="*/ 4780143 w 5805379"/>
              <a:gd name="connsiteY52" fmla="*/ 3477491 h 3907510"/>
              <a:gd name="connsiteX53" fmla="*/ 4641598 w 5805379"/>
              <a:gd name="connsiteY53" fmla="*/ 3546763 h 3907510"/>
              <a:gd name="connsiteX54" fmla="*/ 4572325 w 5805379"/>
              <a:gd name="connsiteY54" fmla="*/ 3560618 h 3907510"/>
              <a:gd name="connsiteX55" fmla="*/ 4516907 w 5805379"/>
              <a:gd name="connsiteY55" fmla="*/ 3574472 h 3907510"/>
              <a:gd name="connsiteX56" fmla="*/ 4281379 w 5805379"/>
              <a:gd name="connsiteY56" fmla="*/ 3602181 h 3907510"/>
              <a:gd name="connsiteX57" fmla="*/ 4087416 w 5805379"/>
              <a:gd name="connsiteY57" fmla="*/ 3629891 h 3907510"/>
              <a:gd name="connsiteX58" fmla="*/ 3935016 w 5805379"/>
              <a:gd name="connsiteY58" fmla="*/ 3643745 h 3907510"/>
              <a:gd name="connsiteX59" fmla="*/ 3838034 w 5805379"/>
              <a:gd name="connsiteY59" fmla="*/ 3657600 h 3907510"/>
              <a:gd name="connsiteX60" fmla="*/ 3685634 w 5805379"/>
              <a:gd name="connsiteY60" fmla="*/ 3699163 h 3907510"/>
              <a:gd name="connsiteX61" fmla="*/ 3602507 w 5805379"/>
              <a:gd name="connsiteY61" fmla="*/ 3726872 h 3907510"/>
              <a:gd name="connsiteX62" fmla="*/ 3463961 w 5805379"/>
              <a:gd name="connsiteY62" fmla="*/ 3754581 h 3907510"/>
              <a:gd name="connsiteX63" fmla="*/ 3380834 w 5805379"/>
              <a:gd name="connsiteY63" fmla="*/ 3865418 h 3907510"/>
              <a:gd name="connsiteX64" fmla="*/ 3228434 w 5805379"/>
              <a:gd name="connsiteY64" fmla="*/ 3906981 h 3907510"/>
              <a:gd name="connsiteX65" fmla="*/ 3145307 w 5805379"/>
              <a:gd name="connsiteY65" fmla="*/ 3893127 h 3907510"/>
              <a:gd name="connsiteX66" fmla="*/ 3048325 w 5805379"/>
              <a:gd name="connsiteY66" fmla="*/ 3879272 h 3907510"/>
              <a:gd name="connsiteX67" fmla="*/ 2438725 w 5805379"/>
              <a:gd name="connsiteY67" fmla="*/ 3865418 h 3907510"/>
              <a:gd name="connsiteX68" fmla="*/ 2244761 w 5805379"/>
              <a:gd name="connsiteY68" fmla="*/ 3796145 h 3907510"/>
              <a:gd name="connsiteX69" fmla="*/ 2189343 w 5805379"/>
              <a:gd name="connsiteY69" fmla="*/ 3754581 h 3907510"/>
              <a:gd name="connsiteX70" fmla="*/ 2106216 w 5805379"/>
              <a:gd name="connsiteY70" fmla="*/ 3726872 h 3907510"/>
              <a:gd name="connsiteX71" fmla="*/ 2036943 w 5805379"/>
              <a:gd name="connsiteY71" fmla="*/ 3699163 h 3907510"/>
              <a:gd name="connsiteX72" fmla="*/ 1939961 w 5805379"/>
              <a:gd name="connsiteY72" fmla="*/ 3671454 h 3907510"/>
              <a:gd name="connsiteX73" fmla="*/ 1676725 w 5805379"/>
              <a:gd name="connsiteY73" fmla="*/ 3546763 h 3907510"/>
              <a:gd name="connsiteX74" fmla="*/ 1565888 w 5805379"/>
              <a:gd name="connsiteY74" fmla="*/ 3477491 h 3907510"/>
              <a:gd name="connsiteX75" fmla="*/ 1247234 w 5805379"/>
              <a:gd name="connsiteY75" fmla="*/ 3311236 h 3907510"/>
              <a:gd name="connsiteX76" fmla="*/ 1150252 w 5805379"/>
              <a:gd name="connsiteY76" fmla="*/ 3255818 h 3907510"/>
              <a:gd name="connsiteX77" fmla="*/ 997852 w 5805379"/>
              <a:gd name="connsiteY77" fmla="*/ 3214254 h 3907510"/>
              <a:gd name="connsiteX78" fmla="*/ 734616 w 5805379"/>
              <a:gd name="connsiteY78" fmla="*/ 3241963 h 3907510"/>
              <a:gd name="connsiteX79" fmla="*/ 665343 w 5805379"/>
              <a:gd name="connsiteY79" fmla="*/ 3255818 h 3907510"/>
              <a:gd name="connsiteX80" fmla="*/ 499088 w 5805379"/>
              <a:gd name="connsiteY80" fmla="*/ 3228109 h 3907510"/>
              <a:gd name="connsiteX81" fmla="*/ 360543 w 5805379"/>
              <a:gd name="connsiteY81" fmla="*/ 3061854 h 3907510"/>
              <a:gd name="connsiteX82" fmla="*/ 221998 w 5805379"/>
              <a:gd name="connsiteY82" fmla="*/ 2923309 h 3907510"/>
              <a:gd name="connsiteX83" fmla="*/ 180434 w 5805379"/>
              <a:gd name="connsiteY83" fmla="*/ 2840181 h 3907510"/>
              <a:gd name="connsiteX84" fmla="*/ 125016 w 5805379"/>
              <a:gd name="connsiteY84" fmla="*/ 2743200 h 3907510"/>
              <a:gd name="connsiteX85" fmla="*/ 14179 w 5805379"/>
              <a:gd name="connsiteY85" fmla="*/ 2493818 h 3907510"/>
              <a:gd name="connsiteX86" fmla="*/ 325 w 5805379"/>
              <a:gd name="connsiteY86" fmla="*/ 2396836 h 3907510"/>
              <a:gd name="connsiteX87" fmla="*/ 41888 w 5805379"/>
              <a:gd name="connsiteY87" fmla="*/ 2119745 h 3907510"/>
              <a:gd name="connsiteX88" fmla="*/ 138870 w 5805379"/>
              <a:gd name="connsiteY88" fmla="*/ 1870363 h 3907510"/>
              <a:gd name="connsiteX89" fmla="*/ 249707 w 5805379"/>
              <a:gd name="connsiteY89" fmla="*/ 1676400 h 3907510"/>
              <a:gd name="connsiteX90" fmla="*/ 277416 w 5805379"/>
              <a:gd name="connsiteY90" fmla="*/ 1634836 h 3907510"/>
              <a:gd name="connsiteX91" fmla="*/ 277416 w 5805379"/>
              <a:gd name="connsiteY91" fmla="*/ 1246909 h 3907510"/>
              <a:gd name="connsiteX92" fmla="*/ 263561 w 5805379"/>
              <a:gd name="connsiteY92" fmla="*/ 1205345 h 3907510"/>
              <a:gd name="connsiteX93" fmla="*/ 249707 w 5805379"/>
              <a:gd name="connsiteY93" fmla="*/ 1149927 h 3907510"/>
              <a:gd name="connsiteX94" fmla="*/ 221998 w 5805379"/>
              <a:gd name="connsiteY94" fmla="*/ 1080654 h 3907510"/>
              <a:gd name="connsiteX95" fmla="*/ 180434 w 5805379"/>
              <a:gd name="connsiteY95" fmla="*/ 983672 h 3907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5805379" h="3907510">
                <a:moveTo>
                  <a:pt x="180434" y="983672"/>
                </a:moveTo>
                <a:cubicBezTo>
                  <a:pt x="201216" y="932872"/>
                  <a:pt x="279333" y="833587"/>
                  <a:pt x="346688" y="775854"/>
                </a:cubicBezTo>
                <a:cubicBezTo>
                  <a:pt x="379015" y="748145"/>
                  <a:pt x="415029" y="724232"/>
                  <a:pt x="443670" y="692727"/>
                </a:cubicBezTo>
                <a:cubicBezTo>
                  <a:pt x="461784" y="672802"/>
                  <a:pt x="468182" y="644296"/>
                  <a:pt x="485234" y="623454"/>
                </a:cubicBezTo>
                <a:cubicBezTo>
                  <a:pt x="510048" y="593125"/>
                  <a:pt x="539365" y="566687"/>
                  <a:pt x="568361" y="540327"/>
                </a:cubicBezTo>
                <a:cubicBezTo>
                  <a:pt x="646905" y="468924"/>
                  <a:pt x="775079" y="393399"/>
                  <a:pt x="859307" y="360218"/>
                </a:cubicBezTo>
                <a:lnTo>
                  <a:pt x="1316507" y="180109"/>
                </a:lnTo>
                <a:cubicBezTo>
                  <a:pt x="1422725" y="189345"/>
                  <a:pt x="1529542" y="193250"/>
                  <a:pt x="1635161" y="207818"/>
                </a:cubicBezTo>
                <a:cubicBezTo>
                  <a:pt x="1664095" y="211809"/>
                  <a:pt x="1693242" y="220500"/>
                  <a:pt x="1718288" y="235527"/>
                </a:cubicBezTo>
                <a:cubicBezTo>
                  <a:pt x="1740690" y="248968"/>
                  <a:pt x="1756351" y="271419"/>
                  <a:pt x="1773707" y="290945"/>
                </a:cubicBezTo>
                <a:cubicBezTo>
                  <a:pt x="1921479" y="457188"/>
                  <a:pt x="1706983" y="234846"/>
                  <a:pt x="1912252" y="498763"/>
                </a:cubicBezTo>
                <a:cubicBezTo>
                  <a:pt x="1952635" y="550684"/>
                  <a:pt x="1998147" y="631765"/>
                  <a:pt x="2064652" y="665018"/>
                </a:cubicBezTo>
                <a:cubicBezTo>
                  <a:pt x="2090776" y="678080"/>
                  <a:pt x="2120070" y="683491"/>
                  <a:pt x="2147779" y="692727"/>
                </a:cubicBezTo>
                <a:cubicBezTo>
                  <a:pt x="2244761" y="669636"/>
                  <a:pt x="2349557" y="668038"/>
                  <a:pt x="2438725" y="623454"/>
                </a:cubicBezTo>
                <a:cubicBezTo>
                  <a:pt x="3455832" y="114901"/>
                  <a:pt x="2583811" y="441939"/>
                  <a:pt x="3186870" y="166254"/>
                </a:cubicBezTo>
                <a:cubicBezTo>
                  <a:pt x="3267988" y="129172"/>
                  <a:pt x="3351120" y="95876"/>
                  <a:pt x="3436252" y="69272"/>
                </a:cubicBezTo>
                <a:cubicBezTo>
                  <a:pt x="3517520" y="43876"/>
                  <a:pt x="3707425" y="14841"/>
                  <a:pt x="3796470" y="0"/>
                </a:cubicBezTo>
                <a:cubicBezTo>
                  <a:pt x="3916543" y="9236"/>
                  <a:pt x="4038735" y="3425"/>
                  <a:pt x="4156688" y="27709"/>
                </a:cubicBezTo>
                <a:cubicBezTo>
                  <a:pt x="4231661" y="43144"/>
                  <a:pt x="4294648" y="123908"/>
                  <a:pt x="4336798" y="180109"/>
                </a:cubicBezTo>
                <a:cubicBezTo>
                  <a:pt x="4384068" y="243136"/>
                  <a:pt x="4435899" y="316928"/>
                  <a:pt x="4475343" y="387927"/>
                </a:cubicBezTo>
                <a:cubicBezTo>
                  <a:pt x="4485373" y="405981"/>
                  <a:pt x="4496521" y="423752"/>
                  <a:pt x="4503052" y="443345"/>
                </a:cubicBezTo>
                <a:cubicBezTo>
                  <a:pt x="4524742" y="508415"/>
                  <a:pt x="4548558" y="682999"/>
                  <a:pt x="4600034" y="720436"/>
                </a:cubicBezTo>
                <a:lnTo>
                  <a:pt x="4752434" y="831272"/>
                </a:lnTo>
                <a:cubicBezTo>
                  <a:pt x="4761670" y="845127"/>
                  <a:pt x="4763594" y="870997"/>
                  <a:pt x="4780143" y="872836"/>
                </a:cubicBezTo>
                <a:cubicBezTo>
                  <a:pt x="4813558" y="876549"/>
                  <a:pt x="4845909" y="857613"/>
                  <a:pt x="4877125" y="845127"/>
                </a:cubicBezTo>
                <a:cubicBezTo>
                  <a:pt x="4915477" y="829786"/>
                  <a:pt x="4948775" y="802771"/>
                  <a:pt x="4987961" y="789709"/>
                </a:cubicBezTo>
                <a:cubicBezTo>
                  <a:pt x="5055071" y="767338"/>
                  <a:pt x="5017002" y="783368"/>
                  <a:pt x="5098798" y="734291"/>
                </a:cubicBezTo>
                <a:cubicBezTo>
                  <a:pt x="5144980" y="743527"/>
                  <a:pt x="5195787" y="739837"/>
                  <a:pt x="5237343" y="762000"/>
                </a:cubicBezTo>
                <a:cubicBezTo>
                  <a:pt x="5269169" y="778974"/>
                  <a:pt x="5284084" y="816962"/>
                  <a:pt x="5306616" y="845127"/>
                </a:cubicBezTo>
                <a:cubicBezTo>
                  <a:pt x="5369222" y="923385"/>
                  <a:pt x="5334558" y="882501"/>
                  <a:pt x="5389743" y="983672"/>
                </a:cubicBezTo>
                <a:cubicBezTo>
                  <a:pt x="5402638" y="1007312"/>
                  <a:pt x="5418635" y="1029184"/>
                  <a:pt x="5431307" y="1052945"/>
                </a:cubicBezTo>
                <a:cubicBezTo>
                  <a:pt x="5455605" y="1098504"/>
                  <a:pt x="5476531" y="1145800"/>
                  <a:pt x="5500579" y="1191491"/>
                </a:cubicBezTo>
                <a:cubicBezTo>
                  <a:pt x="5522724" y="1233566"/>
                  <a:pt x="5547310" y="1274317"/>
                  <a:pt x="5569852" y="1316181"/>
                </a:cubicBezTo>
                <a:cubicBezTo>
                  <a:pt x="5579644" y="1334366"/>
                  <a:pt x="5590309" y="1352262"/>
                  <a:pt x="5597561" y="1371600"/>
                </a:cubicBezTo>
                <a:cubicBezTo>
                  <a:pt x="5604247" y="1389429"/>
                  <a:pt x="5605395" y="1408954"/>
                  <a:pt x="5611416" y="1427018"/>
                </a:cubicBezTo>
                <a:cubicBezTo>
                  <a:pt x="5619281" y="1450611"/>
                  <a:pt x="5630760" y="1472870"/>
                  <a:pt x="5639125" y="1496291"/>
                </a:cubicBezTo>
                <a:cubicBezTo>
                  <a:pt x="5653860" y="1537550"/>
                  <a:pt x="5665091" y="1580040"/>
                  <a:pt x="5680688" y="1620981"/>
                </a:cubicBezTo>
                <a:cubicBezTo>
                  <a:pt x="5731071" y="1753237"/>
                  <a:pt x="5751270" y="1777305"/>
                  <a:pt x="5791525" y="1898072"/>
                </a:cubicBezTo>
                <a:cubicBezTo>
                  <a:pt x="5797546" y="1916136"/>
                  <a:pt x="5800761" y="1935018"/>
                  <a:pt x="5805379" y="1953491"/>
                </a:cubicBezTo>
                <a:cubicBezTo>
                  <a:pt x="5800761" y="2008909"/>
                  <a:pt x="5805677" y="2065966"/>
                  <a:pt x="5791525" y="2119745"/>
                </a:cubicBezTo>
                <a:cubicBezTo>
                  <a:pt x="5775824" y="2179410"/>
                  <a:pt x="5690763" y="2273406"/>
                  <a:pt x="5652979" y="2313709"/>
                </a:cubicBezTo>
                <a:cubicBezTo>
                  <a:pt x="5410495" y="2572358"/>
                  <a:pt x="5622927" y="2344809"/>
                  <a:pt x="5459016" y="2493818"/>
                </a:cubicBezTo>
                <a:cubicBezTo>
                  <a:pt x="5328528" y="2612443"/>
                  <a:pt x="5423614" y="2545127"/>
                  <a:pt x="5334325" y="2604654"/>
                </a:cubicBezTo>
                <a:cubicBezTo>
                  <a:pt x="5320470" y="2627745"/>
                  <a:pt x="5304804" y="2649841"/>
                  <a:pt x="5292761" y="2673927"/>
                </a:cubicBezTo>
                <a:cubicBezTo>
                  <a:pt x="5257915" y="2743619"/>
                  <a:pt x="5310863" y="2711242"/>
                  <a:pt x="5223488" y="2798618"/>
                </a:cubicBezTo>
                <a:cubicBezTo>
                  <a:pt x="5191161" y="2830945"/>
                  <a:pt x="5153938" y="2859026"/>
                  <a:pt x="5126507" y="2895600"/>
                </a:cubicBezTo>
                <a:cubicBezTo>
                  <a:pt x="5112652" y="2914073"/>
                  <a:pt x="5100476" y="2933932"/>
                  <a:pt x="5084943" y="2951018"/>
                </a:cubicBezTo>
                <a:cubicBezTo>
                  <a:pt x="5054190" y="2984846"/>
                  <a:pt x="5020288" y="3015673"/>
                  <a:pt x="4987961" y="3048000"/>
                </a:cubicBezTo>
                <a:lnTo>
                  <a:pt x="4946398" y="3089563"/>
                </a:lnTo>
                <a:lnTo>
                  <a:pt x="4904834" y="3131127"/>
                </a:lnTo>
                <a:cubicBezTo>
                  <a:pt x="4789244" y="3420103"/>
                  <a:pt x="4956932" y="2988689"/>
                  <a:pt x="4863270" y="3269672"/>
                </a:cubicBezTo>
                <a:cubicBezTo>
                  <a:pt x="4856739" y="3289265"/>
                  <a:pt x="4843231" y="3305915"/>
                  <a:pt x="4835561" y="3325091"/>
                </a:cubicBezTo>
                <a:cubicBezTo>
                  <a:pt x="4832334" y="3333158"/>
                  <a:pt x="4791157" y="3465100"/>
                  <a:pt x="4780143" y="3477491"/>
                </a:cubicBezTo>
                <a:cubicBezTo>
                  <a:pt x="4736139" y="3526996"/>
                  <a:pt x="4697896" y="3534252"/>
                  <a:pt x="4641598" y="3546763"/>
                </a:cubicBezTo>
                <a:cubicBezTo>
                  <a:pt x="4618610" y="3551871"/>
                  <a:pt x="4595313" y="3555510"/>
                  <a:pt x="4572325" y="3560618"/>
                </a:cubicBezTo>
                <a:cubicBezTo>
                  <a:pt x="4553737" y="3564749"/>
                  <a:pt x="4535757" y="3571779"/>
                  <a:pt x="4516907" y="3574472"/>
                </a:cubicBezTo>
                <a:cubicBezTo>
                  <a:pt x="4438651" y="3585651"/>
                  <a:pt x="4359780" y="3592065"/>
                  <a:pt x="4281379" y="3602181"/>
                </a:cubicBezTo>
                <a:cubicBezTo>
                  <a:pt x="4216605" y="3610539"/>
                  <a:pt x="4152262" y="3622109"/>
                  <a:pt x="4087416" y="3629891"/>
                </a:cubicBezTo>
                <a:cubicBezTo>
                  <a:pt x="4036770" y="3635969"/>
                  <a:pt x="3985713" y="3638112"/>
                  <a:pt x="3935016" y="3643745"/>
                </a:cubicBezTo>
                <a:cubicBezTo>
                  <a:pt x="3902560" y="3647351"/>
                  <a:pt x="3870361" y="3652982"/>
                  <a:pt x="3838034" y="3657600"/>
                </a:cubicBezTo>
                <a:cubicBezTo>
                  <a:pt x="3689726" y="3716923"/>
                  <a:pt x="3853105" y="3657296"/>
                  <a:pt x="3685634" y="3699163"/>
                </a:cubicBezTo>
                <a:cubicBezTo>
                  <a:pt x="3657298" y="3706247"/>
                  <a:pt x="3630483" y="3718479"/>
                  <a:pt x="3602507" y="3726872"/>
                </a:cubicBezTo>
                <a:cubicBezTo>
                  <a:pt x="3550834" y="3742374"/>
                  <a:pt x="3520140" y="3745218"/>
                  <a:pt x="3463961" y="3754581"/>
                </a:cubicBezTo>
                <a:cubicBezTo>
                  <a:pt x="3436252" y="3791527"/>
                  <a:pt x="3419607" y="3840330"/>
                  <a:pt x="3380834" y="3865418"/>
                </a:cubicBezTo>
                <a:cubicBezTo>
                  <a:pt x="3336626" y="3894023"/>
                  <a:pt x="3280729" y="3900829"/>
                  <a:pt x="3228434" y="3906981"/>
                </a:cubicBezTo>
                <a:cubicBezTo>
                  <a:pt x="3200535" y="3910263"/>
                  <a:pt x="3173072" y="3897398"/>
                  <a:pt x="3145307" y="3893127"/>
                </a:cubicBezTo>
                <a:cubicBezTo>
                  <a:pt x="3113031" y="3888162"/>
                  <a:pt x="3080955" y="3880552"/>
                  <a:pt x="3048325" y="3879272"/>
                </a:cubicBezTo>
                <a:cubicBezTo>
                  <a:pt x="2845229" y="3871307"/>
                  <a:pt x="2641925" y="3870036"/>
                  <a:pt x="2438725" y="3865418"/>
                </a:cubicBezTo>
                <a:cubicBezTo>
                  <a:pt x="2338992" y="3840485"/>
                  <a:pt x="2328468" y="3846370"/>
                  <a:pt x="2244761" y="3796145"/>
                </a:cubicBezTo>
                <a:cubicBezTo>
                  <a:pt x="2224961" y="3784265"/>
                  <a:pt x="2209996" y="3764908"/>
                  <a:pt x="2189343" y="3754581"/>
                </a:cubicBezTo>
                <a:cubicBezTo>
                  <a:pt x="2163219" y="3741519"/>
                  <a:pt x="2133665" y="3736854"/>
                  <a:pt x="2106216" y="3726872"/>
                </a:cubicBezTo>
                <a:cubicBezTo>
                  <a:pt x="2082844" y="3718373"/>
                  <a:pt x="2060537" y="3707027"/>
                  <a:pt x="2036943" y="3699163"/>
                </a:cubicBezTo>
                <a:cubicBezTo>
                  <a:pt x="2005047" y="3688531"/>
                  <a:pt x="1970925" y="3684554"/>
                  <a:pt x="1939961" y="3671454"/>
                </a:cubicBezTo>
                <a:cubicBezTo>
                  <a:pt x="1850543" y="3633623"/>
                  <a:pt x="1759059" y="3598221"/>
                  <a:pt x="1676725" y="3546763"/>
                </a:cubicBezTo>
                <a:cubicBezTo>
                  <a:pt x="1639779" y="3523672"/>
                  <a:pt x="1604089" y="3498440"/>
                  <a:pt x="1565888" y="3477491"/>
                </a:cubicBezTo>
                <a:cubicBezTo>
                  <a:pt x="1460841" y="3419884"/>
                  <a:pt x="1351255" y="3370676"/>
                  <a:pt x="1247234" y="3311236"/>
                </a:cubicBezTo>
                <a:cubicBezTo>
                  <a:pt x="1214907" y="3292763"/>
                  <a:pt x="1184058" y="3271421"/>
                  <a:pt x="1150252" y="3255818"/>
                </a:cubicBezTo>
                <a:cubicBezTo>
                  <a:pt x="1096485" y="3231003"/>
                  <a:pt x="1054083" y="3225501"/>
                  <a:pt x="997852" y="3214254"/>
                </a:cubicBezTo>
                <a:lnTo>
                  <a:pt x="734616" y="3241963"/>
                </a:lnTo>
                <a:cubicBezTo>
                  <a:pt x="711250" y="3244884"/>
                  <a:pt x="688851" y="3257201"/>
                  <a:pt x="665343" y="3255818"/>
                </a:cubicBezTo>
                <a:cubicBezTo>
                  <a:pt x="609257" y="3252519"/>
                  <a:pt x="554506" y="3237345"/>
                  <a:pt x="499088" y="3228109"/>
                </a:cubicBezTo>
                <a:cubicBezTo>
                  <a:pt x="338140" y="3099350"/>
                  <a:pt x="530435" y="3265724"/>
                  <a:pt x="360543" y="3061854"/>
                </a:cubicBezTo>
                <a:cubicBezTo>
                  <a:pt x="318732" y="3011681"/>
                  <a:pt x="251206" y="2981725"/>
                  <a:pt x="221998" y="2923309"/>
                </a:cubicBezTo>
                <a:cubicBezTo>
                  <a:pt x="208143" y="2895600"/>
                  <a:pt x="195122" y="2867458"/>
                  <a:pt x="180434" y="2840181"/>
                </a:cubicBezTo>
                <a:cubicBezTo>
                  <a:pt x="162782" y="2807399"/>
                  <a:pt x="141128" y="2776766"/>
                  <a:pt x="125016" y="2743200"/>
                </a:cubicBezTo>
                <a:cubicBezTo>
                  <a:pt x="85651" y="2661191"/>
                  <a:pt x="14179" y="2493818"/>
                  <a:pt x="14179" y="2493818"/>
                </a:cubicBezTo>
                <a:cubicBezTo>
                  <a:pt x="9561" y="2461491"/>
                  <a:pt x="-2087" y="2429402"/>
                  <a:pt x="325" y="2396836"/>
                </a:cubicBezTo>
                <a:cubicBezTo>
                  <a:pt x="7224" y="2303694"/>
                  <a:pt x="22965" y="2211205"/>
                  <a:pt x="41888" y="2119745"/>
                </a:cubicBezTo>
                <a:cubicBezTo>
                  <a:pt x="54608" y="2058264"/>
                  <a:pt x="110535" y="1924671"/>
                  <a:pt x="138870" y="1870363"/>
                </a:cubicBezTo>
                <a:cubicBezTo>
                  <a:pt x="173315" y="1804343"/>
                  <a:pt x="211951" y="1740585"/>
                  <a:pt x="249707" y="1676400"/>
                </a:cubicBezTo>
                <a:cubicBezTo>
                  <a:pt x="258150" y="1662048"/>
                  <a:pt x="277416" y="1634836"/>
                  <a:pt x="277416" y="1634836"/>
                </a:cubicBezTo>
                <a:cubicBezTo>
                  <a:pt x="329570" y="1452295"/>
                  <a:pt x="315029" y="1547814"/>
                  <a:pt x="277416" y="1246909"/>
                </a:cubicBezTo>
                <a:cubicBezTo>
                  <a:pt x="275605" y="1232418"/>
                  <a:pt x="267573" y="1219387"/>
                  <a:pt x="263561" y="1205345"/>
                </a:cubicBezTo>
                <a:cubicBezTo>
                  <a:pt x="258330" y="1187036"/>
                  <a:pt x="255728" y="1167991"/>
                  <a:pt x="249707" y="1149927"/>
                </a:cubicBezTo>
                <a:cubicBezTo>
                  <a:pt x="241843" y="1126333"/>
                  <a:pt x="225780" y="1105235"/>
                  <a:pt x="221998" y="1080654"/>
                </a:cubicBezTo>
                <a:cubicBezTo>
                  <a:pt x="216380" y="1044138"/>
                  <a:pt x="159652" y="1034472"/>
                  <a:pt x="180434" y="983672"/>
                </a:cubicBezTo>
                <a:close/>
              </a:path>
            </a:pathLst>
          </a:custGeom>
          <a:solidFill>
            <a:schemeClr val="tx1">
              <a:lumMod val="95000"/>
              <a:lumOff val="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Prisons were created to house individuals who went against the government and would     </a:t>
            </a:r>
          </a:p>
          <a:p>
            <a:pPr algn="ctr"/>
            <a:r>
              <a:rPr lang="en-US" sz="2400" b="1" dirty="0">
                <a:latin typeface="Times New Roman" panose="02020603050405020304" pitchFamily="18" charset="0"/>
                <a:cs typeface="Times New Roman" panose="02020603050405020304" pitchFamily="18" charset="0"/>
              </a:rPr>
              <a:t>later be executed. The Killing Fields was where most of the citizens were killed and buried in mass graves. Some died from exertion and </a:t>
            </a:r>
          </a:p>
          <a:p>
            <a:pPr algn="ctr"/>
            <a:r>
              <a:rPr lang="en-US" sz="2400" b="1" dirty="0">
                <a:latin typeface="Times New Roman" panose="02020603050405020304" pitchFamily="18" charset="0"/>
                <a:cs typeface="Times New Roman" panose="02020603050405020304" pitchFamily="18" charset="0"/>
              </a:rPr>
              <a:t>malnutrition</a:t>
            </a:r>
          </a:p>
        </p:txBody>
      </p:sp>
      <p:sp>
        <p:nvSpPr>
          <p:cNvPr id="12" name="Freeform: Shape 11">
            <a:extLst>
              <a:ext uri="{FF2B5EF4-FFF2-40B4-BE49-F238E27FC236}">
                <a16:creationId xmlns:a16="http://schemas.microsoft.com/office/drawing/2014/main" id="{F0039372-005A-FC7C-8DA7-B640FE3FB199}"/>
              </a:ext>
            </a:extLst>
          </p:cNvPr>
          <p:cNvSpPr/>
          <p:nvPr/>
        </p:nvSpPr>
        <p:spPr>
          <a:xfrm>
            <a:off x="342900" y="830997"/>
            <a:ext cx="11849100" cy="3055203"/>
          </a:xfrm>
          <a:custGeom>
            <a:avLst/>
            <a:gdLst>
              <a:gd name="connsiteX0" fmla="*/ 95250 w 5372100"/>
              <a:gd name="connsiteY0" fmla="*/ 361950 h 6629400"/>
              <a:gd name="connsiteX1" fmla="*/ 247650 w 5372100"/>
              <a:gd name="connsiteY1" fmla="*/ 304800 h 6629400"/>
              <a:gd name="connsiteX2" fmla="*/ 361950 w 5372100"/>
              <a:gd name="connsiteY2" fmla="*/ 266700 h 6629400"/>
              <a:gd name="connsiteX3" fmla="*/ 914400 w 5372100"/>
              <a:gd name="connsiteY3" fmla="*/ 323850 h 6629400"/>
              <a:gd name="connsiteX4" fmla="*/ 990600 w 5372100"/>
              <a:gd name="connsiteY4" fmla="*/ 342900 h 6629400"/>
              <a:gd name="connsiteX5" fmla="*/ 1181100 w 5372100"/>
              <a:gd name="connsiteY5" fmla="*/ 381000 h 6629400"/>
              <a:gd name="connsiteX6" fmla="*/ 1314450 w 5372100"/>
              <a:gd name="connsiteY6" fmla="*/ 438150 h 6629400"/>
              <a:gd name="connsiteX7" fmla="*/ 1428750 w 5372100"/>
              <a:gd name="connsiteY7" fmla="*/ 476250 h 6629400"/>
              <a:gd name="connsiteX8" fmla="*/ 1638300 w 5372100"/>
              <a:gd name="connsiteY8" fmla="*/ 552450 h 6629400"/>
              <a:gd name="connsiteX9" fmla="*/ 2476500 w 5372100"/>
              <a:gd name="connsiteY9" fmla="*/ 323850 h 6629400"/>
              <a:gd name="connsiteX10" fmla="*/ 2838450 w 5372100"/>
              <a:gd name="connsiteY10" fmla="*/ 133350 h 6629400"/>
              <a:gd name="connsiteX11" fmla="*/ 3048000 w 5372100"/>
              <a:gd name="connsiteY11" fmla="*/ 38100 h 6629400"/>
              <a:gd name="connsiteX12" fmla="*/ 3257550 w 5372100"/>
              <a:gd name="connsiteY12" fmla="*/ 0 h 6629400"/>
              <a:gd name="connsiteX13" fmla="*/ 3505200 w 5372100"/>
              <a:gd name="connsiteY13" fmla="*/ 38100 h 6629400"/>
              <a:gd name="connsiteX14" fmla="*/ 3733800 w 5372100"/>
              <a:gd name="connsiteY14" fmla="*/ 114300 h 6629400"/>
              <a:gd name="connsiteX15" fmla="*/ 3829050 w 5372100"/>
              <a:gd name="connsiteY15" fmla="*/ 133350 h 6629400"/>
              <a:gd name="connsiteX16" fmla="*/ 3981450 w 5372100"/>
              <a:gd name="connsiteY16" fmla="*/ 209550 h 6629400"/>
              <a:gd name="connsiteX17" fmla="*/ 4095750 w 5372100"/>
              <a:gd name="connsiteY17" fmla="*/ 304800 h 6629400"/>
              <a:gd name="connsiteX18" fmla="*/ 4171950 w 5372100"/>
              <a:gd name="connsiteY18" fmla="*/ 323850 h 6629400"/>
              <a:gd name="connsiteX19" fmla="*/ 4514850 w 5372100"/>
              <a:gd name="connsiteY19" fmla="*/ 285750 h 6629400"/>
              <a:gd name="connsiteX20" fmla="*/ 4610100 w 5372100"/>
              <a:gd name="connsiteY20" fmla="*/ 266700 h 6629400"/>
              <a:gd name="connsiteX21" fmla="*/ 4724400 w 5372100"/>
              <a:gd name="connsiteY21" fmla="*/ 190500 h 6629400"/>
              <a:gd name="connsiteX22" fmla="*/ 4781550 w 5372100"/>
              <a:gd name="connsiteY22" fmla="*/ 171450 h 6629400"/>
              <a:gd name="connsiteX23" fmla="*/ 4838700 w 5372100"/>
              <a:gd name="connsiteY23" fmla="*/ 133350 h 6629400"/>
              <a:gd name="connsiteX24" fmla="*/ 4914900 w 5372100"/>
              <a:gd name="connsiteY24" fmla="*/ 95250 h 6629400"/>
              <a:gd name="connsiteX25" fmla="*/ 5143500 w 5372100"/>
              <a:gd name="connsiteY25" fmla="*/ 247650 h 6629400"/>
              <a:gd name="connsiteX26" fmla="*/ 5238750 w 5372100"/>
              <a:gd name="connsiteY26" fmla="*/ 571500 h 6629400"/>
              <a:gd name="connsiteX27" fmla="*/ 5200650 w 5372100"/>
              <a:gd name="connsiteY27" fmla="*/ 762000 h 6629400"/>
              <a:gd name="connsiteX28" fmla="*/ 5162550 w 5372100"/>
              <a:gd name="connsiteY28" fmla="*/ 895350 h 6629400"/>
              <a:gd name="connsiteX29" fmla="*/ 5105400 w 5372100"/>
              <a:gd name="connsiteY29" fmla="*/ 1352550 h 6629400"/>
              <a:gd name="connsiteX30" fmla="*/ 5181600 w 5372100"/>
              <a:gd name="connsiteY30" fmla="*/ 2686050 h 6629400"/>
              <a:gd name="connsiteX31" fmla="*/ 5238750 w 5372100"/>
              <a:gd name="connsiteY31" fmla="*/ 2876550 h 6629400"/>
              <a:gd name="connsiteX32" fmla="*/ 5372100 w 5372100"/>
              <a:gd name="connsiteY32" fmla="*/ 3048000 h 6629400"/>
              <a:gd name="connsiteX33" fmla="*/ 5334000 w 5372100"/>
              <a:gd name="connsiteY33" fmla="*/ 3619500 h 6629400"/>
              <a:gd name="connsiteX34" fmla="*/ 5276850 w 5372100"/>
              <a:gd name="connsiteY34" fmla="*/ 3733800 h 6629400"/>
              <a:gd name="connsiteX35" fmla="*/ 5238750 w 5372100"/>
              <a:gd name="connsiteY35" fmla="*/ 3829050 h 6629400"/>
              <a:gd name="connsiteX36" fmla="*/ 5181600 w 5372100"/>
              <a:gd name="connsiteY36" fmla="*/ 3905250 h 6629400"/>
              <a:gd name="connsiteX37" fmla="*/ 5124450 w 5372100"/>
              <a:gd name="connsiteY37" fmla="*/ 4000500 h 6629400"/>
              <a:gd name="connsiteX38" fmla="*/ 5143500 w 5372100"/>
              <a:gd name="connsiteY38" fmla="*/ 4343400 h 6629400"/>
              <a:gd name="connsiteX39" fmla="*/ 5181600 w 5372100"/>
              <a:gd name="connsiteY39" fmla="*/ 4419600 h 6629400"/>
              <a:gd name="connsiteX40" fmla="*/ 5238750 w 5372100"/>
              <a:gd name="connsiteY40" fmla="*/ 4457700 h 6629400"/>
              <a:gd name="connsiteX41" fmla="*/ 5238750 w 5372100"/>
              <a:gd name="connsiteY41" fmla="*/ 4876800 h 6629400"/>
              <a:gd name="connsiteX42" fmla="*/ 5200650 w 5372100"/>
              <a:gd name="connsiteY42" fmla="*/ 4972050 h 6629400"/>
              <a:gd name="connsiteX43" fmla="*/ 5181600 w 5372100"/>
              <a:gd name="connsiteY43" fmla="*/ 5086350 h 6629400"/>
              <a:gd name="connsiteX44" fmla="*/ 5143500 w 5372100"/>
              <a:gd name="connsiteY44" fmla="*/ 5219700 h 6629400"/>
              <a:gd name="connsiteX45" fmla="*/ 5219700 w 5372100"/>
              <a:gd name="connsiteY45" fmla="*/ 6134100 h 6629400"/>
              <a:gd name="connsiteX46" fmla="*/ 5124450 w 5372100"/>
              <a:gd name="connsiteY46" fmla="*/ 6572250 h 6629400"/>
              <a:gd name="connsiteX47" fmla="*/ 4800600 w 5372100"/>
              <a:gd name="connsiteY47" fmla="*/ 6629400 h 6629400"/>
              <a:gd name="connsiteX48" fmla="*/ 4495800 w 5372100"/>
              <a:gd name="connsiteY48" fmla="*/ 6496050 h 6629400"/>
              <a:gd name="connsiteX49" fmla="*/ 4305300 w 5372100"/>
              <a:gd name="connsiteY49" fmla="*/ 6362700 h 6629400"/>
              <a:gd name="connsiteX50" fmla="*/ 4019550 w 5372100"/>
              <a:gd name="connsiteY50" fmla="*/ 6210300 h 6629400"/>
              <a:gd name="connsiteX51" fmla="*/ 3924300 w 5372100"/>
              <a:gd name="connsiteY51" fmla="*/ 6191250 h 6629400"/>
              <a:gd name="connsiteX52" fmla="*/ 3867150 w 5372100"/>
              <a:gd name="connsiteY52" fmla="*/ 6134100 h 6629400"/>
              <a:gd name="connsiteX53" fmla="*/ 3657600 w 5372100"/>
              <a:gd name="connsiteY53" fmla="*/ 5981700 h 6629400"/>
              <a:gd name="connsiteX54" fmla="*/ 3562350 w 5372100"/>
              <a:gd name="connsiteY54" fmla="*/ 5867400 h 6629400"/>
              <a:gd name="connsiteX55" fmla="*/ 3486150 w 5372100"/>
              <a:gd name="connsiteY55" fmla="*/ 5829300 h 6629400"/>
              <a:gd name="connsiteX56" fmla="*/ 3390900 w 5372100"/>
              <a:gd name="connsiteY56" fmla="*/ 5772150 h 6629400"/>
              <a:gd name="connsiteX57" fmla="*/ 3105150 w 5372100"/>
              <a:gd name="connsiteY57" fmla="*/ 5791200 h 6629400"/>
              <a:gd name="connsiteX58" fmla="*/ 2705100 w 5372100"/>
              <a:gd name="connsiteY58" fmla="*/ 5810250 h 6629400"/>
              <a:gd name="connsiteX59" fmla="*/ 2590800 w 5372100"/>
              <a:gd name="connsiteY59" fmla="*/ 5867400 h 6629400"/>
              <a:gd name="connsiteX60" fmla="*/ 2476500 w 5372100"/>
              <a:gd name="connsiteY60" fmla="*/ 5886450 h 6629400"/>
              <a:gd name="connsiteX61" fmla="*/ 2228850 w 5372100"/>
              <a:gd name="connsiteY61" fmla="*/ 5962650 h 6629400"/>
              <a:gd name="connsiteX62" fmla="*/ 1847850 w 5372100"/>
              <a:gd name="connsiteY62" fmla="*/ 6057900 h 6629400"/>
              <a:gd name="connsiteX63" fmla="*/ 1752600 w 5372100"/>
              <a:gd name="connsiteY63" fmla="*/ 6115050 h 6629400"/>
              <a:gd name="connsiteX64" fmla="*/ 1524000 w 5372100"/>
              <a:gd name="connsiteY64" fmla="*/ 6172200 h 6629400"/>
              <a:gd name="connsiteX65" fmla="*/ 1428750 w 5372100"/>
              <a:gd name="connsiteY65" fmla="*/ 6191250 h 6629400"/>
              <a:gd name="connsiteX66" fmla="*/ 1028700 w 5372100"/>
              <a:gd name="connsiteY66" fmla="*/ 6134100 h 6629400"/>
              <a:gd name="connsiteX67" fmla="*/ 838200 w 5372100"/>
              <a:gd name="connsiteY67" fmla="*/ 5715000 h 6629400"/>
              <a:gd name="connsiteX68" fmla="*/ 723900 w 5372100"/>
              <a:gd name="connsiteY68" fmla="*/ 5429250 h 6629400"/>
              <a:gd name="connsiteX69" fmla="*/ 590550 w 5372100"/>
              <a:gd name="connsiteY69" fmla="*/ 5124450 h 6629400"/>
              <a:gd name="connsiteX70" fmla="*/ 533400 w 5372100"/>
              <a:gd name="connsiteY70" fmla="*/ 4953000 h 6629400"/>
              <a:gd name="connsiteX71" fmla="*/ 457200 w 5372100"/>
              <a:gd name="connsiteY71" fmla="*/ 4781550 h 6629400"/>
              <a:gd name="connsiteX72" fmla="*/ 419100 w 5372100"/>
              <a:gd name="connsiteY72" fmla="*/ 4610100 h 6629400"/>
              <a:gd name="connsiteX73" fmla="*/ 381000 w 5372100"/>
              <a:gd name="connsiteY73" fmla="*/ 4476750 h 6629400"/>
              <a:gd name="connsiteX74" fmla="*/ 285750 w 5372100"/>
              <a:gd name="connsiteY74" fmla="*/ 4095750 h 6629400"/>
              <a:gd name="connsiteX75" fmla="*/ 133350 w 5372100"/>
              <a:gd name="connsiteY75" fmla="*/ 3695700 h 6629400"/>
              <a:gd name="connsiteX76" fmla="*/ 76200 w 5372100"/>
              <a:gd name="connsiteY76" fmla="*/ 3543300 h 6629400"/>
              <a:gd name="connsiteX77" fmla="*/ 0 w 5372100"/>
              <a:gd name="connsiteY77" fmla="*/ 3257550 h 6629400"/>
              <a:gd name="connsiteX78" fmla="*/ 38100 w 5372100"/>
              <a:gd name="connsiteY78" fmla="*/ 2762250 h 6629400"/>
              <a:gd name="connsiteX79" fmla="*/ 57150 w 5372100"/>
              <a:gd name="connsiteY79" fmla="*/ 2400300 h 6629400"/>
              <a:gd name="connsiteX80" fmla="*/ 171450 w 5372100"/>
              <a:gd name="connsiteY80" fmla="*/ 2038350 h 6629400"/>
              <a:gd name="connsiteX81" fmla="*/ 209550 w 5372100"/>
              <a:gd name="connsiteY81" fmla="*/ 1866900 h 6629400"/>
              <a:gd name="connsiteX82" fmla="*/ 228600 w 5372100"/>
              <a:gd name="connsiteY82" fmla="*/ 1790700 h 6629400"/>
              <a:gd name="connsiteX83" fmla="*/ 133350 w 5372100"/>
              <a:gd name="connsiteY83" fmla="*/ 1143000 h 6629400"/>
              <a:gd name="connsiteX84" fmla="*/ 95250 w 5372100"/>
              <a:gd name="connsiteY84" fmla="*/ 990600 h 6629400"/>
              <a:gd name="connsiteX85" fmla="*/ 76200 w 5372100"/>
              <a:gd name="connsiteY85" fmla="*/ 914400 h 6629400"/>
              <a:gd name="connsiteX86" fmla="*/ 95250 w 5372100"/>
              <a:gd name="connsiteY86" fmla="*/ 361950 h 66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5372100" h="6629400">
                <a:moveTo>
                  <a:pt x="95250" y="361950"/>
                </a:moveTo>
                <a:cubicBezTo>
                  <a:pt x="123825" y="260350"/>
                  <a:pt x="87113" y="376150"/>
                  <a:pt x="247650" y="304800"/>
                </a:cubicBezTo>
                <a:cubicBezTo>
                  <a:pt x="284350" y="288489"/>
                  <a:pt x="361950" y="266700"/>
                  <a:pt x="361950" y="266700"/>
                </a:cubicBezTo>
                <a:cubicBezTo>
                  <a:pt x="1094821" y="297236"/>
                  <a:pt x="623385" y="226845"/>
                  <a:pt x="914400" y="323850"/>
                </a:cubicBezTo>
                <a:cubicBezTo>
                  <a:pt x="939238" y="332129"/>
                  <a:pt x="964999" y="337414"/>
                  <a:pt x="990600" y="342900"/>
                </a:cubicBezTo>
                <a:cubicBezTo>
                  <a:pt x="1053920" y="356469"/>
                  <a:pt x="1181100" y="381000"/>
                  <a:pt x="1181100" y="381000"/>
                </a:cubicBezTo>
                <a:cubicBezTo>
                  <a:pt x="1225550" y="400050"/>
                  <a:pt x="1269313" y="420790"/>
                  <a:pt x="1314450" y="438150"/>
                </a:cubicBezTo>
                <a:cubicBezTo>
                  <a:pt x="1351934" y="452567"/>
                  <a:pt x="1391678" y="460803"/>
                  <a:pt x="1428750" y="476250"/>
                </a:cubicBezTo>
                <a:cubicBezTo>
                  <a:pt x="1627111" y="558900"/>
                  <a:pt x="1459398" y="516670"/>
                  <a:pt x="1638300" y="552450"/>
                </a:cubicBezTo>
                <a:cubicBezTo>
                  <a:pt x="1995560" y="503733"/>
                  <a:pt x="2153209" y="517825"/>
                  <a:pt x="2476500" y="323850"/>
                </a:cubicBezTo>
                <a:cubicBezTo>
                  <a:pt x="2767818" y="149059"/>
                  <a:pt x="2559476" y="263538"/>
                  <a:pt x="2838450" y="133350"/>
                </a:cubicBezTo>
                <a:cubicBezTo>
                  <a:pt x="2911562" y="99231"/>
                  <a:pt x="2970818" y="61255"/>
                  <a:pt x="3048000" y="38100"/>
                </a:cubicBezTo>
                <a:cubicBezTo>
                  <a:pt x="3081281" y="28116"/>
                  <a:pt x="3230419" y="4522"/>
                  <a:pt x="3257550" y="0"/>
                </a:cubicBezTo>
                <a:cubicBezTo>
                  <a:pt x="3340100" y="12700"/>
                  <a:pt x="3423985" y="18608"/>
                  <a:pt x="3505200" y="38100"/>
                </a:cubicBezTo>
                <a:cubicBezTo>
                  <a:pt x="3583304" y="56845"/>
                  <a:pt x="3655038" y="98548"/>
                  <a:pt x="3733800" y="114300"/>
                </a:cubicBezTo>
                <a:lnTo>
                  <a:pt x="3829050" y="133350"/>
                </a:lnTo>
                <a:cubicBezTo>
                  <a:pt x="3879850" y="158750"/>
                  <a:pt x="3941289" y="169389"/>
                  <a:pt x="3981450" y="209550"/>
                </a:cubicBezTo>
                <a:cubicBezTo>
                  <a:pt x="4015779" y="243879"/>
                  <a:pt x="4049336" y="284908"/>
                  <a:pt x="4095750" y="304800"/>
                </a:cubicBezTo>
                <a:cubicBezTo>
                  <a:pt x="4119815" y="315113"/>
                  <a:pt x="4146550" y="317500"/>
                  <a:pt x="4171950" y="323850"/>
                </a:cubicBezTo>
                <a:lnTo>
                  <a:pt x="4514850" y="285750"/>
                </a:lnTo>
                <a:cubicBezTo>
                  <a:pt x="4546957" y="281562"/>
                  <a:pt x="4580623" y="280098"/>
                  <a:pt x="4610100" y="266700"/>
                </a:cubicBezTo>
                <a:cubicBezTo>
                  <a:pt x="4651786" y="247752"/>
                  <a:pt x="4684372" y="212738"/>
                  <a:pt x="4724400" y="190500"/>
                </a:cubicBezTo>
                <a:cubicBezTo>
                  <a:pt x="4741953" y="180748"/>
                  <a:pt x="4763589" y="180430"/>
                  <a:pt x="4781550" y="171450"/>
                </a:cubicBezTo>
                <a:cubicBezTo>
                  <a:pt x="4802028" y="161211"/>
                  <a:pt x="4818821" y="144709"/>
                  <a:pt x="4838700" y="133350"/>
                </a:cubicBezTo>
                <a:cubicBezTo>
                  <a:pt x="4863356" y="119261"/>
                  <a:pt x="4889500" y="107950"/>
                  <a:pt x="4914900" y="95250"/>
                </a:cubicBezTo>
                <a:cubicBezTo>
                  <a:pt x="4991100" y="146050"/>
                  <a:pt x="5082657" y="179202"/>
                  <a:pt x="5143500" y="247650"/>
                </a:cubicBezTo>
                <a:cubicBezTo>
                  <a:pt x="5214639" y="327681"/>
                  <a:pt x="5224299" y="470343"/>
                  <a:pt x="5238750" y="571500"/>
                </a:cubicBezTo>
                <a:cubicBezTo>
                  <a:pt x="5226050" y="635000"/>
                  <a:pt x="5215482" y="698964"/>
                  <a:pt x="5200650" y="762000"/>
                </a:cubicBezTo>
                <a:cubicBezTo>
                  <a:pt x="5190062" y="807000"/>
                  <a:pt x="5171200" y="849938"/>
                  <a:pt x="5162550" y="895350"/>
                </a:cubicBezTo>
                <a:cubicBezTo>
                  <a:pt x="5132787" y="1051607"/>
                  <a:pt x="5121048" y="1196072"/>
                  <a:pt x="5105400" y="1352550"/>
                </a:cubicBezTo>
                <a:cubicBezTo>
                  <a:pt x="5122600" y="1748144"/>
                  <a:pt x="5145497" y="2343072"/>
                  <a:pt x="5181600" y="2686050"/>
                </a:cubicBezTo>
                <a:cubicBezTo>
                  <a:pt x="5188540" y="2751982"/>
                  <a:pt x="5207873" y="2817884"/>
                  <a:pt x="5238750" y="2876550"/>
                </a:cubicBezTo>
                <a:cubicBezTo>
                  <a:pt x="5272471" y="2940619"/>
                  <a:pt x="5372100" y="3048000"/>
                  <a:pt x="5372100" y="3048000"/>
                </a:cubicBezTo>
                <a:cubicBezTo>
                  <a:pt x="5359400" y="3238500"/>
                  <a:pt x="5360265" y="3430392"/>
                  <a:pt x="5334000" y="3619500"/>
                </a:cubicBezTo>
                <a:cubicBezTo>
                  <a:pt x="5328140" y="3661692"/>
                  <a:pt x="5294477" y="3695021"/>
                  <a:pt x="5276850" y="3733800"/>
                </a:cubicBezTo>
                <a:cubicBezTo>
                  <a:pt x="5262700" y="3764931"/>
                  <a:pt x="5255357" y="3799157"/>
                  <a:pt x="5238750" y="3829050"/>
                </a:cubicBezTo>
                <a:cubicBezTo>
                  <a:pt x="5223331" y="3856804"/>
                  <a:pt x="5199212" y="3878832"/>
                  <a:pt x="5181600" y="3905250"/>
                </a:cubicBezTo>
                <a:cubicBezTo>
                  <a:pt x="5161061" y="3936058"/>
                  <a:pt x="5143500" y="3968750"/>
                  <a:pt x="5124450" y="4000500"/>
                </a:cubicBezTo>
                <a:cubicBezTo>
                  <a:pt x="5093077" y="4157364"/>
                  <a:pt x="5090011" y="4116074"/>
                  <a:pt x="5143500" y="4343400"/>
                </a:cubicBezTo>
                <a:cubicBezTo>
                  <a:pt x="5150004" y="4371043"/>
                  <a:pt x="5163420" y="4397784"/>
                  <a:pt x="5181600" y="4419600"/>
                </a:cubicBezTo>
                <a:cubicBezTo>
                  <a:pt x="5196257" y="4437189"/>
                  <a:pt x="5219700" y="4445000"/>
                  <a:pt x="5238750" y="4457700"/>
                </a:cubicBezTo>
                <a:cubicBezTo>
                  <a:pt x="5281411" y="4628346"/>
                  <a:pt x="5277411" y="4580395"/>
                  <a:pt x="5238750" y="4876800"/>
                </a:cubicBezTo>
                <a:cubicBezTo>
                  <a:pt x="5234327" y="4910709"/>
                  <a:pt x="5213350" y="4940300"/>
                  <a:pt x="5200650" y="4972050"/>
                </a:cubicBezTo>
                <a:cubicBezTo>
                  <a:pt x="5194300" y="5010150"/>
                  <a:pt x="5190285" y="5048714"/>
                  <a:pt x="5181600" y="5086350"/>
                </a:cubicBezTo>
                <a:cubicBezTo>
                  <a:pt x="5171205" y="5131395"/>
                  <a:pt x="5143500" y="5173471"/>
                  <a:pt x="5143500" y="5219700"/>
                </a:cubicBezTo>
                <a:cubicBezTo>
                  <a:pt x="5143500" y="5800750"/>
                  <a:pt x="5145335" y="5762273"/>
                  <a:pt x="5219700" y="6134100"/>
                </a:cubicBezTo>
                <a:cubicBezTo>
                  <a:pt x="5218130" y="6159220"/>
                  <a:pt x="5240759" y="6516865"/>
                  <a:pt x="5124450" y="6572250"/>
                </a:cubicBezTo>
                <a:cubicBezTo>
                  <a:pt x="5025480" y="6619378"/>
                  <a:pt x="4908550" y="6610350"/>
                  <a:pt x="4800600" y="6629400"/>
                </a:cubicBezTo>
                <a:cubicBezTo>
                  <a:pt x="4699000" y="6584950"/>
                  <a:pt x="4593442" y="6548627"/>
                  <a:pt x="4495800" y="6496050"/>
                </a:cubicBezTo>
                <a:cubicBezTo>
                  <a:pt x="4427553" y="6459302"/>
                  <a:pt x="4370376" y="6404808"/>
                  <a:pt x="4305300" y="6362700"/>
                </a:cubicBezTo>
                <a:cubicBezTo>
                  <a:pt x="4253819" y="6329389"/>
                  <a:pt x="4072207" y="6230553"/>
                  <a:pt x="4019550" y="6210300"/>
                </a:cubicBezTo>
                <a:cubicBezTo>
                  <a:pt x="3989329" y="6198677"/>
                  <a:pt x="3956050" y="6197600"/>
                  <a:pt x="3924300" y="6191250"/>
                </a:cubicBezTo>
                <a:cubicBezTo>
                  <a:pt x="3905250" y="6172200"/>
                  <a:pt x="3888416" y="6150640"/>
                  <a:pt x="3867150" y="6134100"/>
                </a:cubicBezTo>
                <a:cubicBezTo>
                  <a:pt x="3777737" y="6064557"/>
                  <a:pt x="3736467" y="6060567"/>
                  <a:pt x="3657600" y="5981700"/>
                </a:cubicBezTo>
                <a:cubicBezTo>
                  <a:pt x="3622531" y="5946631"/>
                  <a:pt x="3599418" y="5900349"/>
                  <a:pt x="3562350" y="5867400"/>
                </a:cubicBezTo>
                <a:cubicBezTo>
                  <a:pt x="3541125" y="5848533"/>
                  <a:pt x="3510974" y="5843091"/>
                  <a:pt x="3486150" y="5829300"/>
                </a:cubicBezTo>
                <a:cubicBezTo>
                  <a:pt x="3453783" y="5811318"/>
                  <a:pt x="3422650" y="5791200"/>
                  <a:pt x="3390900" y="5772150"/>
                </a:cubicBezTo>
                <a:lnTo>
                  <a:pt x="3105150" y="5791200"/>
                </a:lnTo>
                <a:cubicBezTo>
                  <a:pt x="2971854" y="5798605"/>
                  <a:pt x="2837160" y="5790686"/>
                  <a:pt x="2705100" y="5810250"/>
                </a:cubicBezTo>
                <a:cubicBezTo>
                  <a:pt x="2662963" y="5816493"/>
                  <a:pt x="2631211" y="5853930"/>
                  <a:pt x="2590800" y="5867400"/>
                </a:cubicBezTo>
                <a:cubicBezTo>
                  <a:pt x="2554157" y="5879614"/>
                  <a:pt x="2514600" y="5880100"/>
                  <a:pt x="2476500" y="5886450"/>
                </a:cubicBezTo>
                <a:cubicBezTo>
                  <a:pt x="2261489" y="5993955"/>
                  <a:pt x="2468194" y="5905663"/>
                  <a:pt x="2228850" y="5962650"/>
                </a:cubicBezTo>
                <a:cubicBezTo>
                  <a:pt x="1722451" y="6083221"/>
                  <a:pt x="2137972" y="6009546"/>
                  <a:pt x="1847850" y="6057900"/>
                </a:cubicBezTo>
                <a:cubicBezTo>
                  <a:pt x="1816100" y="6076950"/>
                  <a:pt x="1786308" y="6099728"/>
                  <a:pt x="1752600" y="6115050"/>
                </a:cubicBezTo>
                <a:cubicBezTo>
                  <a:pt x="1659852" y="6157208"/>
                  <a:pt x="1621944" y="6154392"/>
                  <a:pt x="1524000" y="6172200"/>
                </a:cubicBezTo>
                <a:cubicBezTo>
                  <a:pt x="1492143" y="6177992"/>
                  <a:pt x="1460500" y="6184900"/>
                  <a:pt x="1428750" y="6191250"/>
                </a:cubicBezTo>
                <a:cubicBezTo>
                  <a:pt x="1424027" y="6190955"/>
                  <a:pt x="1106202" y="6202990"/>
                  <a:pt x="1028700" y="6134100"/>
                </a:cubicBezTo>
                <a:cubicBezTo>
                  <a:pt x="938794" y="6054184"/>
                  <a:pt x="858426" y="5767251"/>
                  <a:pt x="838200" y="5715000"/>
                </a:cubicBezTo>
                <a:cubicBezTo>
                  <a:pt x="801167" y="5619330"/>
                  <a:pt x="763573" y="5523856"/>
                  <a:pt x="723900" y="5429250"/>
                </a:cubicBezTo>
                <a:cubicBezTo>
                  <a:pt x="681013" y="5326981"/>
                  <a:pt x="625619" y="5229657"/>
                  <a:pt x="590550" y="5124450"/>
                </a:cubicBezTo>
                <a:cubicBezTo>
                  <a:pt x="571500" y="5067300"/>
                  <a:pt x="555234" y="5009145"/>
                  <a:pt x="533400" y="4953000"/>
                </a:cubicBezTo>
                <a:cubicBezTo>
                  <a:pt x="510733" y="4894712"/>
                  <a:pt x="476977" y="4840881"/>
                  <a:pt x="457200" y="4781550"/>
                </a:cubicBezTo>
                <a:cubicBezTo>
                  <a:pt x="438687" y="4726010"/>
                  <a:pt x="433299" y="4666896"/>
                  <a:pt x="419100" y="4610100"/>
                </a:cubicBezTo>
                <a:cubicBezTo>
                  <a:pt x="407888" y="4565252"/>
                  <a:pt x="392212" y="4521598"/>
                  <a:pt x="381000" y="4476750"/>
                </a:cubicBezTo>
                <a:cubicBezTo>
                  <a:pt x="343274" y="4325847"/>
                  <a:pt x="338417" y="4248965"/>
                  <a:pt x="285750" y="4095750"/>
                </a:cubicBezTo>
                <a:cubicBezTo>
                  <a:pt x="239362" y="3960802"/>
                  <a:pt x="183959" y="3829123"/>
                  <a:pt x="133350" y="3695700"/>
                </a:cubicBezTo>
                <a:cubicBezTo>
                  <a:pt x="114108" y="3644972"/>
                  <a:pt x="91105" y="3595467"/>
                  <a:pt x="76200" y="3543300"/>
                </a:cubicBezTo>
                <a:cubicBezTo>
                  <a:pt x="23715" y="3359601"/>
                  <a:pt x="49312" y="3454798"/>
                  <a:pt x="0" y="3257550"/>
                </a:cubicBezTo>
                <a:cubicBezTo>
                  <a:pt x="12700" y="3092450"/>
                  <a:pt x="27085" y="2927471"/>
                  <a:pt x="38100" y="2762250"/>
                </a:cubicBezTo>
                <a:cubicBezTo>
                  <a:pt x="46137" y="2641701"/>
                  <a:pt x="35263" y="2519118"/>
                  <a:pt x="57150" y="2400300"/>
                </a:cubicBezTo>
                <a:cubicBezTo>
                  <a:pt x="80071" y="2275871"/>
                  <a:pt x="136691" y="2160005"/>
                  <a:pt x="171450" y="2038350"/>
                </a:cubicBezTo>
                <a:cubicBezTo>
                  <a:pt x="187533" y="1982058"/>
                  <a:pt x="196386" y="1923945"/>
                  <a:pt x="209550" y="1866900"/>
                </a:cubicBezTo>
                <a:cubicBezTo>
                  <a:pt x="215437" y="1841389"/>
                  <a:pt x="222250" y="1816100"/>
                  <a:pt x="228600" y="1790700"/>
                </a:cubicBezTo>
                <a:cubicBezTo>
                  <a:pt x="167189" y="992358"/>
                  <a:pt x="254916" y="1532012"/>
                  <a:pt x="133350" y="1143000"/>
                </a:cubicBezTo>
                <a:cubicBezTo>
                  <a:pt x="117731" y="1093020"/>
                  <a:pt x="107950" y="1041400"/>
                  <a:pt x="95250" y="990600"/>
                </a:cubicBezTo>
                <a:lnTo>
                  <a:pt x="76200" y="914400"/>
                </a:lnTo>
                <a:cubicBezTo>
                  <a:pt x="89386" y="742987"/>
                  <a:pt x="66675" y="463550"/>
                  <a:pt x="95250" y="361950"/>
                </a:cubicBezTo>
                <a:close/>
              </a:path>
            </a:pathLst>
          </a:custGeom>
          <a:solidFill>
            <a:schemeClr val="dk1">
              <a:alpha val="50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2000" b="1" dirty="0">
              <a:latin typeface="Times New Roman" panose="02020603050405020304" pitchFamily="18" charset="0"/>
              <a:cs typeface="Times New Roman" panose="02020603050405020304" pitchFamily="18" charset="0"/>
            </a:endParaRPr>
          </a:p>
          <a:p>
            <a:pPr algn="ctr"/>
            <a:r>
              <a:rPr lang="en-US" sz="2400" b="1" dirty="0">
                <a:latin typeface="Times New Roman" panose="02020603050405020304" pitchFamily="18" charset="0"/>
                <a:cs typeface="Times New Roman" panose="02020603050405020304" pitchFamily="18" charset="0"/>
              </a:rPr>
              <a:t>According to De Nike, Quigley and Johnson (2000): </a:t>
            </a:r>
          </a:p>
          <a:p>
            <a:pPr algn="ctr"/>
            <a:r>
              <a:rPr lang="en-US" sz="2400" b="1" dirty="0">
                <a:latin typeface="Times New Roman" panose="02020603050405020304" pitchFamily="18" charset="0"/>
                <a:cs typeface="Times New Roman" panose="02020603050405020304" pitchFamily="18" charset="0"/>
              </a:rPr>
              <a:t>“The people were forced to do hard </a:t>
            </a:r>
            <a:r>
              <a:rPr lang="en-US" sz="2400" b="1" dirty="0" err="1">
                <a:latin typeface="Times New Roman" panose="02020603050405020304" pitchFamily="18" charset="0"/>
                <a:cs typeface="Times New Roman" panose="02020603050405020304" pitchFamily="18" charset="0"/>
              </a:rPr>
              <a:t>labour</a:t>
            </a:r>
            <a:r>
              <a:rPr lang="en-US" sz="2400" b="1" dirty="0">
                <a:latin typeface="Times New Roman" panose="02020603050405020304" pitchFamily="18" charset="0"/>
                <a:cs typeface="Times New Roman" panose="02020603050405020304" pitchFamily="18" charset="0"/>
              </a:rPr>
              <a:t> or were murdered </a:t>
            </a:r>
            <a:r>
              <a:rPr lang="en-US" sz="2400" b="1" dirty="0" err="1">
                <a:latin typeface="Times New Roman" panose="02020603050405020304" pitchFamily="18" charset="0"/>
                <a:cs typeface="Times New Roman" panose="02020603050405020304" pitchFamily="18" charset="0"/>
              </a:rPr>
              <a:t>en</a:t>
            </a:r>
            <a:r>
              <a:rPr lang="en-US" sz="2400" b="1" dirty="0">
                <a:latin typeface="Times New Roman" panose="02020603050405020304" pitchFamily="18" charset="0"/>
                <a:cs typeface="Times New Roman" panose="02020603050405020304" pitchFamily="18" charset="0"/>
              </a:rPr>
              <a:t> masse with rifles, knifes, hoes, hammers and other medieval barbarian means. In less than four years the Pol Pot-</a:t>
            </a:r>
            <a:r>
              <a:rPr lang="en-US" sz="2400" b="1" dirty="0" err="1">
                <a:latin typeface="Times New Roman" panose="02020603050405020304" pitchFamily="18" charset="0"/>
                <a:cs typeface="Times New Roman" panose="02020603050405020304" pitchFamily="18" charset="0"/>
              </a:rPr>
              <a:t>Ieng</a:t>
            </a:r>
            <a:r>
              <a:rPr lang="en-US" sz="2400" b="1" dirty="0">
                <a:latin typeface="Times New Roman" panose="02020603050405020304" pitchFamily="18" charset="0"/>
                <a:cs typeface="Times New Roman" panose="02020603050405020304" pitchFamily="18" charset="0"/>
              </a:rPr>
              <a:t> </a:t>
            </a:r>
            <a:r>
              <a:rPr lang="en-US" sz="2400" b="1" dirty="0" err="1">
                <a:latin typeface="Times New Roman" panose="02020603050405020304" pitchFamily="18" charset="0"/>
                <a:cs typeface="Times New Roman" panose="02020603050405020304" pitchFamily="18" charset="0"/>
              </a:rPr>
              <a:t>Sary</a:t>
            </a:r>
            <a:r>
              <a:rPr lang="en-US" sz="2400" b="1" dirty="0">
                <a:latin typeface="Times New Roman" panose="02020603050405020304" pitchFamily="18" charset="0"/>
                <a:cs typeface="Times New Roman" panose="02020603050405020304" pitchFamily="18" charset="0"/>
              </a:rPr>
              <a:t> butchers massacred three million of the seven people of our country.”</a:t>
            </a:r>
          </a:p>
          <a:p>
            <a:pPr algn="ctr"/>
            <a:endParaRPr lang="en-US" dirty="0"/>
          </a:p>
        </p:txBody>
      </p:sp>
      <p:sp>
        <p:nvSpPr>
          <p:cNvPr id="13" name="Freeform: Shape 12">
            <a:extLst>
              <a:ext uri="{FF2B5EF4-FFF2-40B4-BE49-F238E27FC236}">
                <a16:creationId xmlns:a16="http://schemas.microsoft.com/office/drawing/2014/main" id="{092C4D87-32F1-0AEB-3260-6BE23022BF74}"/>
              </a:ext>
            </a:extLst>
          </p:cNvPr>
          <p:cNvSpPr/>
          <p:nvPr/>
        </p:nvSpPr>
        <p:spPr>
          <a:xfrm>
            <a:off x="171450" y="3982905"/>
            <a:ext cx="11849100" cy="2875095"/>
          </a:xfrm>
          <a:custGeom>
            <a:avLst/>
            <a:gdLst>
              <a:gd name="connsiteX0" fmla="*/ 95250 w 5372100"/>
              <a:gd name="connsiteY0" fmla="*/ 361950 h 6629400"/>
              <a:gd name="connsiteX1" fmla="*/ 247650 w 5372100"/>
              <a:gd name="connsiteY1" fmla="*/ 304800 h 6629400"/>
              <a:gd name="connsiteX2" fmla="*/ 361950 w 5372100"/>
              <a:gd name="connsiteY2" fmla="*/ 266700 h 6629400"/>
              <a:gd name="connsiteX3" fmla="*/ 914400 w 5372100"/>
              <a:gd name="connsiteY3" fmla="*/ 323850 h 6629400"/>
              <a:gd name="connsiteX4" fmla="*/ 990600 w 5372100"/>
              <a:gd name="connsiteY4" fmla="*/ 342900 h 6629400"/>
              <a:gd name="connsiteX5" fmla="*/ 1181100 w 5372100"/>
              <a:gd name="connsiteY5" fmla="*/ 381000 h 6629400"/>
              <a:gd name="connsiteX6" fmla="*/ 1314450 w 5372100"/>
              <a:gd name="connsiteY6" fmla="*/ 438150 h 6629400"/>
              <a:gd name="connsiteX7" fmla="*/ 1428750 w 5372100"/>
              <a:gd name="connsiteY7" fmla="*/ 476250 h 6629400"/>
              <a:gd name="connsiteX8" fmla="*/ 1638300 w 5372100"/>
              <a:gd name="connsiteY8" fmla="*/ 552450 h 6629400"/>
              <a:gd name="connsiteX9" fmla="*/ 2476500 w 5372100"/>
              <a:gd name="connsiteY9" fmla="*/ 323850 h 6629400"/>
              <a:gd name="connsiteX10" fmla="*/ 2838450 w 5372100"/>
              <a:gd name="connsiteY10" fmla="*/ 133350 h 6629400"/>
              <a:gd name="connsiteX11" fmla="*/ 3048000 w 5372100"/>
              <a:gd name="connsiteY11" fmla="*/ 38100 h 6629400"/>
              <a:gd name="connsiteX12" fmla="*/ 3257550 w 5372100"/>
              <a:gd name="connsiteY12" fmla="*/ 0 h 6629400"/>
              <a:gd name="connsiteX13" fmla="*/ 3505200 w 5372100"/>
              <a:gd name="connsiteY13" fmla="*/ 38100 h 6629400"/>
              <a:gd name="connsiteX14" fmla="*/ 3733800 w 5372100"/>
              <a:gd name="connsiteY14" fmla="*/ 114300 h 6629400"/>
              <a:gd name="connsiteX15" fmla="*/ 3829050 w 5372100"/>
              <a:gd name="connsiteY15" fmla="*/ 133350 h 6629400"/>
              <a:gd name="connsiteX16" fmla="*/ 3981450 w 5372100"/>
              <a:gd name="connsiteY16" fmla="*/ 209550 h 6629400"/>
              <a:gd name="connsiteX17" fmla="*/ 4095750 w 5372100"/>
              <a:gd name="connsiteY17" fmla="*/ 304800 h 6629400"/>
              <a:gd name="connsiteX18" fmla="*/ 4171950 w 5372100"/>
              <a:gd name="connsiteY18" fmla="*/ 323850 h 6629400"/>
              <a:gd name="connsiteX19" fmla="*/ 4514850 w 5372100"/>
              <a:gd name="connsiteY19" fmla="*/ 285750 h 6629400"/>
              <a:gd name="connsiteX20" fmla="*/ 4610100 w 5372100"/>
              <a:gd name="connsiteY20" fmla="*/ 266700 h 6629400"/>
              <a:gd name="connsiteX21" fmla="*/ 4724400 w 5372100"/>
              <a:gd name="connsiteY21" fmla="*/ 190500 h 6629400"/>
              <a:gd name="connsiteX22" fmla="*/ 4781550 w 5372100"/>
              <a:gd name="connsiteY22" fmla="*/ 171450 h 6629400"/>
              <a:gd name="connsiteX23" fmla="*/ 4838700 w 5372100"/>
              <a:gd name="connsiteY23" fmla="*/ 133350 h 6629400"/>
              <a:gd name="connsiteX24" fmla="*/ 4914900 w 5372100"/>
              <a:gd name="connsiteY24" fmla="*/ 95250 h 6629400"/>
              <a:gd name="connsiteX25" fmla="*/ 5143500 w 5372100"/>
              <a:gd name="connsiteY25" fmla="*/ 247650 h 6629400"/>
              <a:gd name="connsiteX26" fmla="*/ 5238750 w 5372100"/>
              <a:gd name="connsiteY26" fmla="*/ 571500 h 6629400"/>
              <a:gd name="connsiteX27" fmla="*/ 5200650 w 5372100"/>
              <a:gd name="connsiteY27" fmla="*/ 762000 h 6629400"/>
              <a:gd name="connsiteX28" fmla="*/ 5162550 w 5372100"/>
              <a:gd name="connsiteY28" fmla="*/ 895350 h 6629400"/>
              <a:gd name="connsiteX29" fmla="*/ 5105400 w 5372100"/>
              <a:gd name="connsiteY29" fmla="*/ 1352550 h 6629400"/>
              <a:gd name="connsiteX30" fmla="*/ 5181600 w 5372100"/>
              <a:gd name="connsiteY30" fmla="*/ 2686050 h 6629400"/>
              <a:gd name="connsiteX31" fmla="*/ 5238750 w 5372100"/>
              <a:gd name="connsiteY31" fmla="*/ 2876550 h 6629400"/>
              <a:gd name="connsiteX32" fmla="*/ 5372100 w 5372100"/>
              <a:gd name="connsiteY32" fmla="*/ 3048000 h 6629400"/>
              <a:gd name="connsiteX33" fmla="*/ 5334000 w 5372100"/>
              <a:gd name="connsiteY33" fmla="*/ 3619500 h 6629400"/>
              <a:gd name="connsiteX34" fmla="*/ 5276850 w 5372100"/>
              <a:gd name="connsiteY34" fmla="*/ 3733800 h 6629400"/>
              <a:gd name="connsiteX35" fmla="*/ 5238750 w 5372100"/>
              <a:gd name="connsiteY35" fmla="*/ 3829050 h 6629400"/>
              <a:gd name="connsiteX36" fmla="*/ 5181600 w 5372100"/>
              <a:gd name="connsiteY36" fmla="*/ 3905250 h 6629400"/>
              <a:gd name="connsiteX37" fmla="*/ 5124450 w 5372100"/>
              <a:gd name="connsiteY37" fmla="*/ 4000500 h 6629400"/>
              <a:gd name="connsiteX38" fmla="*/ 5143500 w 5372100"/>
              <a:gd name="connsiteY38" fmla="*/ 4343400 h 6629400"/>
              <a:gd name="connsiteX39" fmla="*/ 5181600 w 5372100"/>
              <a:gd name="connsiteY39" fmla="*/ 4419600 h 6629400"/>
              <a:gd name="connsiteX40" fmla="*/ 5238750 w 5372100"/>
              <a:gd name="connsiteY40" fmla="*/ 4457700 h 6629400"/>
              <a:gd name="connsiteX41" fmla="*/ 5238750 w 5372100"/>
              <a:gd name="connsiteY41" fmla="*/ 4876800 h 6629400"/>
              <a:gd name="connsiteX42" fmla="*/ 5200650 w 5372100"/>
              <a:gd name="connsiteY42" fmla="*/ 4972050 h 6629400"/>
              <a:gd name="connsiteX43" fmla="*/ 5181600 w 5372100"/>
              <a:gd name="connsiteY43" fmla="*/ 5086350 h 6629400"/>
              <a:gd name="connsiteX44" fmla="*/ 5143500 w 5372100"/>
              <a:gd name="connsiteY44" fmla="*/ 5219700 h 6629400"/>
              <a:gd name="connsiteX45" fmla="*/ 5219700 w 5372100"/>
              <a:gd name="connsiteY45" fmla="*/ 6134100 h 6629400"/>
              <a:gd name="connsiteX46" fmla="*/ 5124450 w 5372100"/>
              <a:gd name="connsiteY46" fmla="*/ 6572250 h 6629400"/>
              <a:gd name="connsiteX47" fmla="*/ 4800600 w 5372100"/>
              <a:gd name="connsiteY47" fmla="*/ 6629400 h 6629400"/>
              <a:gd name="connsiteX48" fmla="*/ 4495800 w 5372100"/>
              <a:gd name="connsiteY48" fmla="*/ 6496050 h 6629400"/>
              <a:gd name="connsiteX49" fmla="*/ 4305300 w 5372100"/>
              <a:gd name="connsiteY49" fmla="*/ 6362700 h 6629400"/>
              <a:gd name="connsiteX50" fmla="*/ 4019550 w 5372100"/>
              <a:gd name="connsiteY50" fmla="*/ 6210300 h 6629400"/>
              <a:gd name="connsiteX51" fmla="*/ 3924300 w 5372100"/>
              <a:gd name="connsiteY51" fmla="*/ 6191250 h 6629400"/>
              <a:gd name="connsiteX52" fmla="*/ 3867150 w 5372100"/>
              <a:gd name="connsiteY52" fmla="*/ 6134100 h 6629400"/>
              <a:gd name="connsiteX53" fmla="*/ 3657600 w 5372100"/>
              <a:gd name="connsiteY53" fmla="*/ 5981700 h 6629400"/>
              <a:gd name="connsiteX54" fmla="*/ 3562350 w 5372100"/>
              <a:gd name="connsiteY54" fmla="*/ 5867400 h 6629400"/>
              <a:gd name="connsiteX55" fmla="*/ 3486150 w 5372100"/>
              <a:gd name="connsiteY55" fmla="*/ 5829300 h 6629400"/>
              <a:gd name="connsiteX56" fmla="*/ 3390900 w 5372100"/>
              <a:gd name="connsiteY56" fmla="*/ 5772150 h 6629400"/>
              <a:gd name="connsiteX57" fmla="*/ 3105150 w 5372100"/>
              <a:gd name="connsiteY57" fmla="*/ 5791200 h 6629400"/>
              <a:gd name="connsiteX58" fmla="*/ 2705100 w 5372100"/>
              <a:gd name="connsiteY58" fmla="*/ 5810250 h 6629400"/>
              <a:gd name="connsiteX59" fmla="*/ 2590800 w 5372100"/>
              <a:gd name="connsiteY59" fmla="*/ 5867400 h 6629400"/>
              <a:gd name="connsiteX60" fmla="*/ 2476500 w 5372100"/>
              <a:gd name="connsiteY60" fmla="*/ 5886450 h 6629400"/>
              <a:gd name="connsiteX61" fmla="*/ 2228850 w 5372100"/>
              <a:gd name="connsiteY61" fmla="*/ 5962650 h 6629400"/>
              <a:gd name="connsiteX62" fmla="*/ 1847850 w 5372100"/>
              <a:gd name="connsiteY62" fmla="*/ 6057900 h 6629400"/>
              <a:gd name="connsiteX63" fmla="*/ 1752600 w 5372100"/>
              <a:gd name="connsiteY63" fmla="*/ 6115050 h 6629400"/>
              <a:gd name="connsiteX64" fmla="*/ 1524000 w 5372100"/>
              <a:gd name="connsiteY64" fmla="*/ 6172200 h 6629400"/>
              <a:gd name="connsiteX65" fmla="*/ 1428750 w 5372100"/>
              <a:gd name="connsiteY65" fmla="*/ 6191250 h 6629400"/>
              <a:gd name="connsiteX66" fmla="*/ 1028700 w 5372100"/>
              <a:gd name="connsiteY66" fmla="*/ 6134100 h 6629400"/>
              <a:gd name="connsiteX67" fmla="*/ 838200 w 5372100"/>
              <a:gd name="connsiteY67" fmla="*/ 5715000 h 6629400"/>
              <a:gd name="connsiteX68" fmla="*/ 723900 w 5372100"/>
              <a:gd name="connsiteY68" fmla="*/ 5429250 h 6629400"/>
              <a:gd name="connsiteX69" fmla="*/ 590550 w 5372100"/>
              <a:gd name="connsiteY69" fmla="*/ 5124450 h 6629400"/>
              <a:gd name="connsiteX70" fmla="*/ 533400 w 5372100"/>
              <a:gd name="connsiteY70" fmla="*/ 4953000 h 6629400"/>
              <a:gd name="connsiteX71" fmla="*/ 457200 w 5372100"/>
              <a:gd name="connsiteY71" fmla="*/ 4781550 h 6629400"/>
              <a:gd name="connsiteX72" fmla="*/ 419100 w 5372100"/>
              <a:gd name="connsiteY72" fmla="*/ 4610100 h 6629400"/>
              <a:gd name="connsiteX73" fmla="*/ 381000 w 5372100"/>
              <a:gd name="connsiteY73" fmla="*/ 4476750 h 6629400"/>
              <a:gd name="connsiteX74" fmla="*/ 285750 w 5372100"/>
              <a:gd name="connsiteY74" fmla="*/ 4095750 h 6629400"/>
              <a:gd name="connsiteX75" fmla="*/ 133350 w 5372100"/>
              <a:gd name="connsiteY75" fmla="*/ 3695700 h 6629400"/>
              <a:gd name="connsiteX76" fmla="*/ 76200 w 5372100"/>
              <a:gd name="connsiteY76" fmla="*/ 3543300 h 6629400"/>
              <a:gd name="connsiteX77" fmla="*/ 0 w 5372100"/>
              <a:gd name="connsiteY77" fmla="*/ 3257550 h 6629400"/>
              <a:gd name="connsiteX78" fmla="*/ 38100 w 5372100"/>
              <a:gd name="connsiteY78" fmla="*/ 2762250 h 6629400"/>
              <a:gd name="connsiteX79" fmla="*/ 57150 w 5372100"/>
              <a:gd name="connsiteY79" fmla="*/ 2400300 h 6629400"/>
              <a:gd name="connsiteX80" fmla="*/ 171450 w 5372100"/>
              <a:gd name="connsiteY80" fmla="*/ 2038350 h 6629400"/>
              <a:gd name="connsiteX81" fmla="*/ 209550 w 5372100"/>
              <a:gd name="connsiteY81" fmla="*/ 1866900 h 6629400"/>
              <a:gd name="connsiteX82" fmla="*/ 228600 w 5372100"/>
              <a:gd name="connsiteY82" fmla="*/ 1790700 h 6629400"/>
              <a:gd name="connsiteX83" fmla="*/ 133350 w 5372100"/>
              <a:gd name="connsiteY83" fmla="*/ 1143000 h 6629400"/>
              <a:gd name="connsiteX84" fmla="*/ 95250 w 5372100"/>
              <a:gd name="connsiteY84" fmla="*/ 990600 h 6629400"/>
              <a:gd name="connsiteX85" fmla="*/ 76200 w 5372100"/>
              <a:gd name="connsiteY85" fmla="*/ 914400 h 6629400"/>
              <a:gd name="connsiteX86" fmla="*/ 95250 w 5372100"/>
              <a:gd name="connsiteY86" fmla="*/ 361950 h 66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5372100" h="6629400">
                <a:moveTo>
                  <a:pt x="95250" y="361950"/>
                </a:moveTo>
                <a:cubicBezTo>
                  <a:pt x="123825" y="260350"/>
                  <a:pt x="87113" y="376150"/>
                  <a:pt x="247650" y="304800"/>
                </a:cubicBezTo>
                <a:cubicBezTo>
                  <a:pt x="284350" y="288489"/>
                  <a:pt x="361950" y="266700"/>
                  <a:pt x="361950" y="266700"/>
                </a:cubicBezTo>
                <a:cubicBezTo>
                  <a:pt x="1094821" y="297236"/>
                  <a:pt x="623385" y="226845"/>
                  <a:pt x="914400" y="323850"/>
                </a:cubicBezTo>
                <a:cubicBezTo>
                  <a:pt x="939238" y="332129"/>
                  <a:pt x="964999" y="337414"/>
                  <a:pt x="990600" y="342900"/>
                </a:cubicBezTo>
                <a:cubicBezTo>
                  <a:pt x="1053920" y="356469"/>
                  <a:pt x="1181100" y="381000"/>
                  <a:pt x="1181100" y="381000"/>
                </a:cubicBezTo>
                <a:cubicBezTo>
                  <a:pt x="1225550" y="400050"/>
                  <a:pt x="1269313" y="420790"/>
                  <a:pt x="1314450" y="438150"/>
                </a:cubicBezTo>
                <a:cubicBezTo>
                  <a:pt x="1351934" y="452567"/>
                  <a:pt x="1391678" y="460803"/>
                  <a:pt x="1428750" y="476250"/>
                </a:cubicBezTo>
                <a:cubicBezTo>
                  <a:pt x="1627111" y="558900"/>
                  <a:pt x="1459398" y="516670"/>
                  <a:pt x="1638300" y="552450"/>
                </a:cubicBezTo>
                <a:cubicBezTo>
                  <a:pt x="1995560" y="503733"/>
                  <a:pt x="2153209" y="517825"/>
                  <a:pt x="2476500" y="323850"/>
                </a:cubicBezTo>
                <a:cubicBezTo>
                  <a:pt x="2767818" y="149059"/>
                  <a:pt x="2559476" y="263538"/>
                  <a:pt x="2838450" y="133350"/>
                </a:cubicBezTo>
                <a:cubicBezTo>
                  <a:pt x="2911562" y="99231"/>
                  <a:pt x="2970818" y="61255"/>
                  <a:pt x="3048000" y="38100"/>
                </a:cubicBezTo>
                <a:cubicBezTo>
                  <a:pt x="3081281" y="28116"/>
                  <a:pt x="3230419" y="4522"/>
                  <a:pt x="3257550" y="0"/>
                </a:cubicBezTo>
                <a:cubicBezTo>
                  <a:pt x="3340100" y="12700"/>
                  <a:pt x="3423985" y="18608"/>
                  <a:pt x="3505200" y="38100"/>
                </a:cubicBezTo>
                <a:cubicBezTo>
                  <a:pt x="3583304" y="56845"/>
                  <a:pt x="3655038" y="98548"/>
                  <a:pt x="3733800" y="114300"/>
                </a:cubicBezTo>
                <a:lnTo>
                  <a:pt x="3829050" y="133350"/>
                </a:lnTo>
                <a:cubicBezTo>
                  <a:pt x="3879850" y="158750"/>
                  <a:pt x="3941289" y="169389"/>
                  <a:pt x="3981450" y="209550"/>
                </a:cubicBezTo>
                <a:cubicBezTo>
                  <a:pt x="4015779" y="243879"/>
                  <a:pt x="4049336" y="284908"/>
                  <a:pt x="4095750" y="304800"/>
                </a:cubicBezTo>
                <a:cubicBezTo>
                  <a:pt x="4119815" y="315113"/>
                  <a:pt x="4146550" y="317500"/>
                  <a:pt x="4171950" y="323850"/>
                </a:cubicBezTo>
                <a:lnTo>
                  <a:pt x="4514850" y="285750"/>
                </a:lnTo>
                <a:cubicBezTo>
                  <a:pt x="4546957" y="281562"/>
                  <a:pt x="4580623" y="280098"/>
                  <a:pt x="4610100" y="266700"/>
                </a:cubicBezTo>
                <a:cubicBezTo>
                  <a:pt x="4651786" y="247752"/>
                  <a:pt x="4684372" y="212738"/>
                  <a:pt x="4724400" y="190500"/>
                </a:cubicBezTo>
                <a:cubicBezTo>
                  <a:pt x="4741953" y="180748"/>
                  <a:pt x="4763589" y="180430"/>
                  <a:pt x="4781550" y="171450"/>
                </a:cubicBezTo>
                <a:cubicBezTo>
                  <a:pt x="4802028" y="161211"/>
                  <a:pt x="4818821" y="144709"/>
                  <a:pt x="4838700" y="133350"/>
                </a:cubicBezTo>
                <a:cubicBezTo>
                  <a:pt x="4863356" y="119261"/>
                  <a:pt x="4889500" y="107950"/>
                  <a:pt x="4914900" y="95250"/>
                </a:cubicBezTo>
                <a:cubicBezTo>
                  <a:pt x="4991100" y="146050"/>
                  <a:pt x="5082657" y="179202"/>
                  <a:pt x="5143500" y="247650"/>
                </a:cubicBezTo>
                <a:cubicBezTo>
                  <a:pt x="5214639" y="327681"/>
                  <a:pt x="5224299" y="470343"/>
                  <a:pt x="5238750" y="571500"/>
                </a:cubicBezTo>
                <a:cubicBezTo>
                  <a:pt x="5226050" y="635000"/>
                  <a:pt x="5215482" y="698964"/>
                  <a:pt x="5200650" y="762000"/>
                </a:cubicBezTo>
                <a:cubicBezTo>
                  <a:pt x="5190062" y="807000"/>
                  <a:pt x="5171200" y="849938"/>
                  <a:pt x="5162550" y="895350"/>
                </a:cubicBezTo>
                <a:cubicBezTo>
                  <a:pt x="5132787" y="1051607"/>
                  <a:pt x="5121048" y="1196072"/>
                  <a:pt x="5105400" y="1352550"/>
                </a:cubicBezTo>
                <a:cubicBezTo>
                  <a:pt x="5122600" y="1748144"/>
                  <a:pt x="5145497" y="2343072"/>
                  <a:pt x="5181600" y="2686050"/>
                </a:cubicBezTo>
                <a:cubicBezTo>
                  <a:pt x="5188540" y="2751982"/>
                  <a:pt x="5207873" y="2817884"/>
                  <a:pt x="5238750" y="2876550"/>
                </a:cubicBezTo>
                <a:cubicBezTo>
                  <a:pt x="5272471" y="2940619"/>
                  <a:pt x="5372100" y="3048000"/>
                  <a:pt x="5372100" y="3048000"/>
                </a:cubicBezTo>
                <a:cubicBezTo>
                  <a:pt x="5359400" y="3238500"/>
                  <a:pt x="5360265" y="3430392"/>
                  <a:pt x="5334000" y="3619500"/>
                </a:cubicBezTo>
                <a:cubicBezTo>
                  <a:pt x="5328140" y="3661692"/>
                  <a:pt x="5294477" y="3695021"/>
                  <a:pt x="5276850" y="3733800"/>
                </a:cubicBezTo>
                <a:cubicBezTo>
                  <a:pt x="5262700" y="3764931"/>
                  <a:pt x="5255357" y="3799157"/>
                  <a:pt x="5238750" y="3829050"/>
                </a:cubicBezTo>
                <a:cubicBezTo>
                  <a:pt x="5223331" y="3856804"/>
                  <a:pt x="5199212" y="3878832"/>
                  <a:pt x="5181600" y="3905250"/>
                </a:cubicBezTo>
                <a:cubicBezTo>
                  <a:pt x="5161061" y="3936058"/>
                  <a:pt x="5143500" y="3968750"/>
                  <a:pt x="5124450" y="4000500"/>
                </a:cubicBezTo>
                <a:cubicBezTo>
                  <a:pt x="5093077" y="4157364"/>
                  <a:pt x="5090011" y="4116074"/>
                  <a:pt x="5143500" y="4343400"/>
                </a:cubicBezTo>
                <a:cubicBezTo>
                  <a:pt x="5150004" y="4371043"/>
                  <a:pt x="5163420" y="4397784"/>
                  <a:pt x="5181600" y="4419600"/>
                </a:cubicBezTo>
                <a:cubicBezTo>
                  <a:pt x="5196257" y="4437189"/>
                  <a:pt x="5219700" y="4445000"/>
                  <a:pt x="5238750" y="4457700"/>
                </a:cubicBezTo>
                <a:cubicBezTo>
                  <a:pt x="5281411" y="4628346"/>
                  <a:pt x="5277411" y="4580395"/>
                  <a:pt x="5238750" y="4876800"/>
                </a:cubicBezTo>
                <a:cubicBezTo>
                  <a:pt x="5234327" y="4910709"/>
                  <a:pt x="5213350" y="4940300"/>
                  <a:pt x="5200650" y="4972050"/>
                </a:cubicBezTo>
                <a:cubicBezTo>
                  <a:pt x="5194300" y="5010150"/>
                  <a:pt x="5190285" y="5048714"/>
                  <a:pt x="5181600" y="5086350"/>
                </a:cubicBezTo>
                <a:cubicBezTo>
                  <a:pt x="5171205" y="5131395"/>
                  <a:pt x="5143500" y="5173471"/>
                  <a:pt x="5143500" y="5219700"/>
                </a:cubicBezTo>
                <a:cubicBezTo>
                  <a:pt x="5143500" y="5800750"/>
                  <a:pt x="5145335" y="5762273"/>
                  <a:pt x="5219700" y="6134100"/>
                </a:cubicBezTo>
                <a:cubicBezTo>
                  <a:pt x="5218130" y="6159220"/>
                  <a:pt x="5240759" y="6516865"/>
                  <a:pt x="5124450" y="6572250"/>
                </a:cubicBezTo>
                <a:cubicBezTo>
                  <a:pt x="5025480" y="6619378"/>
                  <a:pt x="4908550" y="6610350"/>
                  <a:pt x="4800600" y="6629400"/>
                </a:cubicBezTo>
                <a:cubicBezTo>
                  <a:pt x="4699000" y="6584950"/>
                  <a:pt x="4593442" y="6548627"/>
                  <a:pt x="4495800" y="6496050"/>
                </a:cubicBezTo>
                <a:cubicBezTo>
                  <a:pt x="4427553" y="6459302"/>
                  <a:pt x="4370376" y="6404808"/>
                  <a:pt x="4305300" y="6362700"/>
                </a:cubicBezTo>
                <a:cubicBezTo>
                  <a:pt x="4253819" y="6329389"/>
                  <a:pt x="4072207" y="6230553"/>
                  <a:pt x="4019550" y="6210300"/>
                </a:cubicBezTo>
                <a:cubicBezTo>
                  <a:pt x="3989329" y="6198677"/>
                  <a:pt x="3956050" y="6197600"/>
                  <a:pt x="3924300" y="6191250"/>
                </a:cubicBezTo>
                <a:cubicBezTo>
                  <a:pt x="3905250" y="6172200"/>
                  <a:pt x="3888416" y="6150640"/>
                  <a:pt x="3867150" y="6134100"/>
                </a:cubicBezTo>
                <a:cubicBezTo>
                  <a:pt x="3777737" y="6064557"/>
                  <a:pt x="3736467" y="6060567"/>
                  <a:pt x="3657600" y="5981700"/>
                </a:cubicBezTo>
                <a:cubicBezTo>
                  <a:pt x="3622531" y="5946631"/>
                  <a:pt x="3599418" y="5900349"/>
                  <a:pt x="3562350" y="5867400"/>
                </a:cubicBezTo>
                <a:cubicBezTo>
                  <a:pt x="3541125" y="5848533"/>
                  <a:pt x="3510974" y="5843091"/>
                  <a:pt x="3486150" y="5829300"/>
                </a:cubicBezTo>
                <a:cubicBezTo>
                  <a:pt x="3453783" y="5811318"/>
                  <a:pt x="3422650" y="5791200"/>
                  <a:pt x="3390900" y="5772150"/>
                </a:cubicBezTo>
                <a:lnTo>
                  <a:pt x="3105150" y="5791200"/>
                </a:lnTo>
                <a:cubicBezTo>
                  <a:pt x="2971854" y="5798605"/>
                  <a:pt x="2837160" y="5790686"/>
                  <a:pt x="2705100" y="5810250"/>
                </a:cubicBezTo>
                <a:cubicBezTo>
                  <a:pt x="2662963" y="5816493"/>
                  <a:pt x="2631211" y="5853930"/>
                  <a:pt x="2590800" y="5867400"/>
                </a:cubicBezTo>
                <a:cubicBezTo>
                  <a:pt x="2554157" y="5879614"/>
                  <a:pt x="2514600" y="5880100"/>
                  <a:pt x="2476500" y="5886450"/>
                </a:cubicBezTo>
                <a:cubicBezTo>
                  <a:pt x="2261489" y="5993955"/>
                  <a:pt x="2468194" y="5905663"/>
                  <a:pt x="2228850" y="5962650"/>
                </a:cubicBezTo>
                <a:cubicBezTo>
                  <a:pt x="1722451" y="6083221"/>
                  <a:pt x="2137972" y="6009546"/>
                  <a:pt x="1847850" y="6057900"/>
                </a:cubicBezTo>
                <a:cubicBezTo>
                  <a:pt x="1816100" y="6076950"/>
                  <a:pt x="1786308" y="6099728"/>
                  <a:pt x="1752600" y="6115050"/>
                </a:cubicBezTo>
                <a:cubicBezTo>
                  <a:pt x="1659852" y="6157208"/>
                  <a:pt x="1621944" y="6154392"/>
                  <a:pt x="1524000" y="6172200"/>
                </a:cubicBezTo>
                <a:cubicBezTo>
                  <a:pt x="1492143" y="6177992"/>
                  <a:pt x="1460500" y="6184900"/>
                  <a:pt x="1428750" y="6191250"/>
                </a:cubicBezTo>
                <a:cubicBezTo>
                  <a:pt x="1424027" y="6190955"/>
                  <a:pt x="1106202" y="6202990"/>
                  <a:pt x="1028700" y="6134100"/>
                </a:cubicBezTo>
                <a:cubicBezTo>
                  <a:pt x="938794" y="6054184"/>
                  <a:pt x="858426" y="5767251"/>
                  <a:pt x="838200" y="5715000"/>
                </a:cubicBezTo>
                <a:cubicBezTo>
                  <a:pt x="801167" y="5619330"/>
                  <a:pt x="763573" y="5523856"/>
                  <a:pt x="723900" y="5429250"/>
                </a:cubicBezTo>
                <a:cubicBezTo>
                  <a:pt x="681013" y="5326981"/>
                  <a:pt x="625619" y="5229657"/>
                  <a:pt x="590550" y="5124450"/>
                </a:cubicBezTo>
                <a:cubicBezTo>
                  <a:pt x="571500" y="5067300"/>
                  <a:pt x="555234" y="5009145"/>
                  <a:pt x="533400" y="4953000"/>
                </a:cubicBezTo>
                <a:cubicBezTo>
                  <a:pt x="510733" y="4894712"/>
                  <a:pt x="476977" y="4840881"/>
                  <a:pt x="457200" y="4781550"/>
                </a:cubicBezTo>
                <a:cubicBezTo>
                  <a:pt x="438687" y="4726010"/>
                  <a:pt x="433299" y="4666896"/>
                  <a:pt x="419100" y="4610100"/>
                </a:cubicBezTo>
                <a:cubicBezTo>
                  <a:pt x="407888" y="4565252"/>
                  <a:pt x="392212" y="4521598"/>
                  <a:pt x="381000" y="4476750"/>
                </a:cubicBezTo>
                <a:cubicBezTo>
                  <a:pt x="343274" y="4325847"/>
                  <a:pt x="338417" y="4248965"/>
                  <a:pt x="285750" y="4095750"/>
                </a:cubicBezTo>
                <a:cubicBezTo>
                  <a:pt x="239362" y="3960802"/>
                  <a:pt x="183959" y="3829123"/>
                  <a:pt x="133350" y="3695700"/>
                </a:cubicBezTo>
                <a:cubicBezTo>
                  <a:pt x="114108" y="3644972"/>
                  <a:pt x="91105" y="3595467"/>
                  <a:pt x="76200" y="3543300"/>
                </a:cubicBezTo>
                <a:cubicBezTo>
                  <a:pt x="23715" y="3359601"/>
                  <a:pt x="49312" y="3454798"/>
                  <a:pt x="0" y="3257550"/>
                </a:cubicBezTo>
                <a:cubicBezTo>
                  <a:pt x="12700" y="3092450"/>
                  <a:pt x="27085" y="2927471"/>
                  <a:pt x="38100" y="2762250"/>
                </a:cubicBezTo>
                <a:cubicBezTo>
                  <a:pt x="46137" y="2641701"/>
                  <a:pt x="35263" y="2519118"/>
                  <a:pt x="57150" y="2400300"/>
                </a:cubicBezTo>
                <a:cubicBezTo>
                  <a:pt x="80071" y="2275871"/>
                  <a:pt x="136691" y="2160005"/>
                  <a:pt x="171450" y="2038350"/>
                </a:cubicBezTo>
                <a:cubicBezTo>
                  <a:pt x="187533" y="1982058"/>
                  <a:pt x="196386" y="1923945"/>
                  <a:pt x="209550" y="1866900"/>
                </a:cubicBezTo>
                <a:cubicBezTo>
                  <a:pt x="215437" y="1841389"/>
                  <a:pt x="222250" y="1816100"/>
                  <a:pt x="228600" y="1790700"/>
                </a:cubicBezTo>
                <a:cubicBezTo>
                  <a:pt x="167189" y="992358"/>
                  <a:pt x="254916" y="1532012"/>
                  <a:pt x="133350" y="1143000"/>
                </a:cubicBezTo>
                <a:cubicBezTo>
                  <a:pt x="117731" y="1093020"/>
                  <a:pt x="107950" y="1041400"/>
                  <a:pt x="95250" y="990600"/>
                </a:cubicBezTo>
                <a:lnTo>
                  <a:pt x="76200" y="914400"/>
                </a:lnTo>
                <a:cubicBezTo>
                  <a:pt x="89386" y="742987"/>
                  <a:pt x="66675" y="463550"/>
                  <a:pt x="95250" y="361950"/>
                </a:cubicBezTo>
                <a:close/>
              </a:path>
            </a:pathLst>
          </a:custGeom>
          <a:solidFill>
            <a:schemeClr val="dk1">
              <a:alpha val="50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2000" b="1" dirty="0">
              <a:latin typeface="Times New Roman" panose="02020603050405020304" pitchFamily="18" charset="0"/>
              <a:cs typeface="Times New Roman" panose="02020603050405020304" pitchFamily="18" charset="0"/>
            </a:endParaRPr>
          </a:p>
          <a:p>
            <a:pPr algn="ctr"/>
            <a:r>
              <a:rPr lang="en-US" sz="2400" b="1" i="0" kern="1200" spc="0" baseline="0" dirty="0">
                <a:ln>
                  <a:noFill/>
                </a:ln>
                <a:solidFill>
                  <a:srgbClr val="FFFFFF"/>
                </a:solidFill>
                <a:effectLst/>
                <a:latin typeface="Times New Roman" panose="02020603050405020304" pitchFamily="18" charset="0"/>
                <a:ea typeface="+mn-ea"/>
                <a:cs typeface="Times New Roman" panose="02020603050405020304" pitchFamily="18" charset="0"/>
              </a:rPr>
              <a:t>    “People who lived near the Vietnam border were now being evacuated. They were sent to Battambang and </a:t>
            </a:r>
            <a:r>
              <a:rPr lang="en-US" sz="2400" b="1" i="0" kern="1200" spc="0" baseline="0" dirty="0" err="1">
                <a:ln>
                  <a:noFill/>
                </a:ln>
                <a:solidFill>
                  <a:srgbClr val="FFFFFF"/>
                </a:solidFill>
                <a:effectLst/>
                <a:latin typeface="Times New Roman" panose="02020603050405020304" pitchFamily="18" charset="0"/>
                <a:ea typeface="+mn-ea"/>
                <a:cs typeface="Times New Roman" panose="02020603050405020304" pitchFamily="18" charset="0"/>
              </a:rPr>
              <a:t>Pursat</a:t>
            </a:r>
            <a:r>
              <a:rPr lang="en-US" sz="2400" b="1" i="0" kern="1200" spc="0" baseline="0" dirty="0">
                <a:ln>
                  <a:noFill/>
                </a:ln>
                <a:solidFill>
                  <a:srgbClr val="FFFFFF"/>
                </a:solidFill>
                <a:effectLst/>
                <a:latin typeface="Times New Roman" panose="02020603050405020304" pitchFamily="18" charset="0"/>
                <a:ea typeface="+mn-ea"/>
                <a:cs typeface="Times New Roman" panose="02020603050405020304" pitchFamily="18" charset="0"/>
              </a:rPr>
              <a:t>. They were killed, including whole families, babies and adults. The Khmer Rouge accused these people of spying for Vietnam.”  (Pran, Kiernan De Paul, 1997)</a:t>
            </a:r>
            <a:endParaRPr lang="en-US" sz="2400" dirty="0"/>
          </a:p>
        </p:txBody>
      </p:sp>
    </p:spTree>
    <p:extLst>
      <p:ext uri="{BB962C8B-B14F-4D97-AF65-F5344CB8AC3E}">
        <p14:creationId xmlns:p14="http://schemas.microsoft.com/office/powerpoint/2010/main" val="2897518477"/>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FC910E-9BE8-21E3-3359-32A697280268}"/>
              </a:ext>
            </a:extLst>
          </p:cNvPr>
          <p:cNvSpPr txBox="1"/>
          <p:nvPr/>
        </p:nvSpPr>
        <p:spPr>
          <a:xfrm>
            <a:off x="0" y="0"/>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285750" y="626206"/>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11" name="Freeform: Shape 10">
            <a:extLst>
              <a:ext uri="{FF2B5EF4-FFF2-40B4-BE49-F238E27FC236}">
                <a16:creationId xmlns:a16="http://schemas.microsoft.com/office/drawing/2014/main" id="{0AE827BF-C052-2CF6-681A-E007F3B2C638}"/>
              </a:ext>
            </a:extLst>
          </p:cNvPr>
          <p:cNvSpPr/>
          <p:nvPr/>
        </p:nvSpPr>
        <p:spPr>
          <a:xfrm>
            <a:off x="627019" y="952500"/>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pic>
        <p:nvPicPr>
          <p:cNvPr id="14" name="Picture 13" descr="A group of people sitting together&#10;&#10;Description automatically generated with medium confidence">
            <a:extLst>
              <a:ext uri="{FF2B5EF4-FFF2-40B4-BE49-F238E27FC236}">
                <a16:creationId xmlns:a16="http://schemas.microsoft.com/office/drawing/2014/main" id="{E4557BE8-3E79-6B59-3E39-1AE75989BA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907" y="3587522"/>
            <a:ext cx="3279519" cy="1956284"/>
          </a:xfrm>
          <a:prstGeom prst="round2DiagRect">
            <a:avLst>
              <a:gd name="adj1" fmla="val 16667"/>
              <a:gd name="adj2" fmla="val 0"/>
            </a:avLst>
          </a:prstGeom>
          <a:ln w="88900" cap="sq">
            <a:solidFill>
              <a:schemeClr val="tx1">
                <a:lumMod val="95000"/>
                <a:lumOff val="5000"/>
              </a:schemeClr>
            </a:solidFill>
            <a:miter lim="800000"/>
          </a:ln>
          <a:effectLst>
            <a:outerShdw blurRad="254000" algn="tl" rotWithShape="0">
              <a:srgbClr val="000000">
                <a:alpha val="43000"/>
              </a:srgbClr>
            </a:outerShdw>
          </a:effectLst>
        </p:spPr>
      </p:pic>
      <p:sp>
        <p:nvSpPr>
          <p:cNvPr id="15" name="TextBox 14">
            <a:extLst>
              <a:ext uri="{FF2B5EF4-FFF2-40B4-BE49-F238E27FC236}">
                <a16:creationId xmlns:a16="http://schemas.microsoft.com/office/drawing/2014/main" id="{17349BCF-EE26-E86E-3D6B-B56C88181BAD}"/>
              </a:ext>
            </a:extLst>
          </p:cNvPr>
          <p:cNvSpPr txBox="1"/>
          <p:nvPr/>
        </p:nvSpPr>
        <p:spPr>
          <a:xfrm>
            <a:off x="131828" y="7900229"/>
            <a:ext cx="3334566" cy="523220"/>
          </a:xfrm>
          <a:prstGeom prst="rect">
            <a:avLst/>
          </a:prstGeom>
          <a:noFill/>
        </p:spPr>
        <p:txBody>
          <a:bodyPr wrap="square" rtlCol="0">
            <a:spAutoFit/>
          </a:bodyPr>
          <a:lstStyle/>
          <a:p>
            <a:pPr algn="ctr"/>
            <a:r>
              <a:rPr lang="en-US" sz="2800" b="1" dirty="0">
                <a:latin typeface="Amasis MT Pro Black" panose="02040A04050005020304" pitchFamily="18" charset="0"/>
              </a:rPr>
              <a:t>POL POT</a:t>
            </a:r>
          </a:p>
        </p:txBody>
      </p:sp>
      <p:pic>
        <p:nvPicPr>
          <p:cNvPr id="13" name="Picture 12" descr="A picture containing outdoor, tree, person, street&#10;&#10;Description automatically generated">
            <a:extLst>
              <a:ext uri="{FF2B5EF4-FFF2-40B4-BE49-F238E27FC236}">
                <a16:creationId xmlns:a16="http://schemas.microsoft.com/office/drawing/2014/main" id="{857CE07D-F01E-8AD9-BDF7-519E7A49DA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1434" y="3576271"/>
            <a:ext cx="3221701" cy="1956284"/>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16" name="TextBox 15">
            <a:extLst>
              <a:ext uri="{FF2B5EF4-FFF2-40B4-BE49-F238E27FC236}">
                <a16:creationId xmlns:a16="http://schemas.microsoft.com/office/drawing/2014/main" id="{81A93E9A-18D7-9848-4A99-DE67AAAA11A6}"/>
              </a:ext>
            </a:extLst>
          </p:cNvPr>
          <p:cNvSpPr txBox="1"/>
          <p:nvPr/>
        </p:nvSpPr>
        <p:spPr>
          <a:xfrm>
            <a:off x="4211434" y="7358972"/>
            <a:ext cx="3221701" cy="523220"/>
          </a:xfrm>
          <a:prstGeom prst="rect">
            <a:avLst/>
          </a:prstGeom>
          <a:noFill/>
        </p:spPr>
        <p:txBody>
          <a:bodyPr wrap="square" rtlCol="0">
            <a:spAutoFit/>
          </a:bodyPr>
          <a:lstStyle/>
          <a:p>
            <a:pPr algn="ctr"/>
            <a:r>
              <a:rPr lang="en-US" sz="2800" b="1" dirty="0">
                <a:latin typeface="Amasis MT Pro Black" panose="02040A04050005020304" pitchFamily="18" charset="0"/>
              </a:rPr>
              <a:t>THE GENOCIDE</a:t>
            </a:r>
          </a:p>
        </p:txBody>
      </p:sp>
      <p:sp>
        <p:nvSpPr>
          <p:cNvPr id="10" name="TextBox 9">
            <a:extLst>
              <a:ext uri="{FF2B5EF4-FFF2-40B4-BE49-F238E27FC236}">
                <a16:creationId xmlns:a16="http://schemas.microsoft.com/office/drawing/2014/main" id="{8ECC30E6-2BF7-7BCE-A7A7-CF0CF64CE014}"/>
              </a:ext>
            </a:extLst>
          </p:cNvPr>
          <p:cNvSpPr txBox="1"/>
          <p:nvPr/>
        </p:nvSpPr>
        <p:spPr>
          <a:xfrm>
            <a:off x="8118442" y="6034107"/>
            <a:ext cx="3034467" cy="523220"/>
          </a:xfrm>
          <a:prstGeom prst="rect">
            <a:avLst/>
          </a:prstGeom>
          <a:noFill/>
        </p:spPr>
        <p:txBody>
          <a:bodyPr wrap="square" rtlCol="0">
            <a:spAutoFit/>
          </a:bodyPr>
          <a:lstStyle/>
          <a:p>
            <a:pPr algn="ctr"/>
            <a:r>
              <a:rPr lang="en-US" sz="2800" b="1" dirty="0">
                <a:latin typeface="Amasis MT Pro Black" panose="02040A04050005020304" pitchFamily="18" charset="0"/>
              </a:rPr>
              <a:t>THE TOURISM</a:t>
            </a:r>
          </a:p>
        </p:txBody>
      </p:sp>
      <p:pic>
        <p:nvPicPr>
          <p:cNvPr id="18" name="Picture 17" descr="A picture containing building, park&#10;&#10;Description automatically generated">
            <a:extLst>
              <a:ext uri="{FF2B5EF4-FFF2-40B4-BE49-F238E27FC236}">
                <a16:creationId xmlns:a16="http://schemas.microsoft.com/office/drawing/2014/main" id="{D9432F3B-740C-3AAB-57EE-90378A8260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8442" y="3429001"/>
            <a:ext cx="3399760" cy="2262386"/>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79875678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FC910E-9BE8-21E3-3359-32A697280268}"/>
              </a:ext>
            </a:extLst>
          </p:cNvPr>
          <p:cNvSpPr txBox="1"/>
          <p:nvPr/>
        </p:nvSpPr>
        <p:spPr>
          <a:xfrm>
            <a:off x="858982" y="7076401"/>
            <a:ext cx="4542972"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masis MT Pro Black" panose="02040A04050005020304" pitchFamily="18" charset="0"/>
                <a:cs typeface="Times New Roman" panose="02020603050405020304" pitchFamily="18" charset="0"/>
              </a:rPr>
              <a:t>The Killing Fields</a:t>
            </a:r>
          </a:p>
        </p:txBody>
      </p:sp>
      <p:sp>
        <p:nvSpPr>
          <p:cNvPr id="6" name="TextBox 5">
            <a:extLst>
              <a:ext uri="{FF2B5EF4-FFF2-40B4-BE49-F238E27FC236}">
                <a16:creationId xmlns:a16="http://schemas.microsoft.com/office/drawing/2014/main" id="{BC67097D-654F-06B4-3F40-9B74D8D96900}"/>
              </a:ext>
            </a:extLst>
          </p:cNvPr>
          <p:cNvSpPr txBox="1"/>
          <p:nvPr/>
        </p:nvSpPr>
        <p:spPr>
          <a:xfrm>
            <a:off x="734116" y="7432874"/>
            <a:ext cx="335280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masis MT Pro Black" panose="02040A04050005020304" pitchFamily="18" charset="0"/>
              </a:rPr>
              <a:t>CAMBODIA</a:t>
            </a:r>
          </a:p>
        </p:txBody>
      </p:sp>
      <p:sp>
        <p:nvSpPr>
          <p:cNvPr id="11" name="Freeform: Shape 10">
            <a:extLst>
              <a:ext uri="{FF2B5EF4-FFF2-40B4-BE49-F238E27FC236}">
                <a16:creationId xmlns:a16="http://schemas.microsoft.com/office/drawing/2014/main" id="{0AE827BF-C052-2CF6-681A-E007F3B2C638}"/>
              </a:ext>
            </a:extLst>
          </p:cNvPr>
          <p:cNvSpPr/>
          <p:nvPr/>
        </p:nvSpPr>
        <p:spPr>
          <a:xfrm>
            <a:off x="121328" y="7094948"/>
            <a:ext cx="11031581" cy="2133781"/>
          </a:xfrm>
          <a:custGeom>
            <a:avLst/>
            <a:gdLst>
              <a:gd name="connsiteX0" fmla="*/ 1163681 w 11031581"/>
              <a:gd name="connsiteY0" fmla="*/ 476250 h 2133781"/>
              <a:gd name="connsiteX1" fmla="*/ 782681 w 11031581"/>
              <a:gd name="connsiteY1" fmla="*/ 723900 h 2133781"/>
              <a:gd name="connsiteX2" fmla="*/ 477881 w 11031581"/>
              <a:gd name="connsiteY2" fmla="*/ 914400 h 2133781"/>
              <a:gd name="connsiteX3" fmla="*/ 306431 w 11031581"/>
              <a:gd name="connsiteY3" fmla="*/ 1066800 h 2133781"/>
              <a:gd name="connsiteX4" fmla="*/ 192131 w 11031581"/>
              <a:gd name="connsiteY4" fmla="*/ 1200150 h 2133781"/>
              <a:gd name="connsiteX5" fmla="*/ 96881 w 11031581"/>
              <a:gd name="connsiteY5" fmla="*/ 1295400 h 2133781"/>
              <a:gd name="connsiteX6" fmla="*/ 58781 w 11031581"/>
              <a:gd name="connsiteY6" fmla="*/ 1695450 h 2133781"/>
              <a:gd name="connsiteX7" fmla="*/ 230231 w 11031581"/>
              <a:gd name="connsiteY7" fmla="*/ 1733550 h 2133781"/>
              <a:gd name="connsiteX8" fmla="*/ 858881 w 11031581"/>
              <a:gd name="connsiteY8" fmla="*/ 1695450 h 2133781"/>
              <a:gd name="connsiteX9" fmla="*/ 1049381 w 11031581"/>
              <a:gd name="connsiteY9" fmla="*/ 1657350 h 2133781"/>
              <a:gd name="connsiteX10" fmla="*/ 1316081 w 11031581"/>
              <a:gd name="connsiteY10" fmla="*/ 1733550 h 2133781"/>
              <a:gd name="connsiteX11" fmla="*/ 1411331 w 11031581"/>
              <a:gd name="connsiteY11" fmla="*/ 1866900 h 2133781"/>
              <a:gd name="connsiteX12" fmla="*/ 1735181 w 11031581"/>
              <a:gd name="connsiteY12" fmla="*/ 2114550 h 2133781"/>
              <a:gd name="connsiteX13" fmla="*/ 2268581 w 11031581"/>
              <a:gd name="connsiteY13" fmla="*/ 2133600 h 2133781"/>
              <a:gd name="connsiteX14" fmla="*/ 3316331 w 11031581"/>
              <a:gd name="connsiteY14" fmla="*/ 1885950 h 2133781"/>
              <a:gd name="connsiteX15" fmla="*/ 4021181 w 11031581"/>
              <a:gd name="connsiteY15" fmla="*/ 1828800 h 2133781"/>
              <a:gd name="connsiteX16" fmla="*/ 4687931 w 11031581"/>
              <a:gd name="connsiteY16" fmla="*/ 1752600 h 2133781"/>
              <a:gd name="connsiteX17" fmla="*/ 5107031 w 11031581"/>
              <a:gd name="connsiteY17" fmla="*/ 1790700 h 2133781"/>
              <a:gd name="connsiteX18" fmla="*/ 5221331 w 11031581"/>
              <a:gd name="connsiteY18" fmla="*/ 1809750 h 2133781"/>
              <a:gd name="connsiteX19" fmla="*/ 5354681 w 11031581"/>
              <a:gd name="connsiteY19" fmla="*/ 1943100 h 2133781"/>
              <a:gd name="connsiteX20" fmla="*/ 5488031 w 11031581"/>
              <a:gd name="connsiteY20" fmla="*/ 2057400 h 2133781"/>
              <a:gd name="connsiteX21" fmla="*/ 5621381 w 11031581"/>
              <a:gd name="connsiteY21" fmla="*/ 2095500 h 2133781"/>
              <a:gd name="connsiteX22" fmla="*/ 6192881 w 11031581"/>
              <a:gd name="connsiteY22" fmla="*/ 1905000 h 2133781"/>
              <a:gd name="connsiteX23" fmla="*/ 6669131 w 11031581"/>
              <a:gd name="connsiteY23" fmla="*/ 1581150 h 2133781"/>
              <a:gd name="connsiteX24" fmla="*/ 6764381 w 11031581"/>
              <a:gd name="connsiteY24" fmla="*/ 1524000 h 2133781"/>
              <a:gd name="connsiteX25" fmla="*/ 6840581 w 11031581"/>
              <a:gd name="connsiteY25" fmla="*/ 1466850 h 2133781"/>
              <a:gd name="connsiteX26" fmla="*/ 6992981 w 11031581"/>
              <a:gd name="connsiteY26" fmla="*/ 1428750 h 2133781"/>
              <a:gd name="connsiteX27" fmla="*/ 7393031 w 11031581"/>
              <a:gd name="connsiteY27" fmla="*/ 1581150 h 2133781"/>
              <a:gd name="connsiteX28" fmla="*/ 7602581 w 11031581"/>
              <a:gd name="connsiteY28" fmla="*/ 1847850 h 2133781"/>
              <a:gd name="connsiteX29" fmla="*/ 7678781 w 11031581"/>
              <a:gd name="connsiteY29" fmla="*/ 1924050 h 2133781"/>
              <a:gd name="connsiteX30" fmla="*/ 7735931 w 11031581"/>
              <a:gd name="connsiteY30" fmla="*/ 2019300 h 2133781"/>
              <a:gd name="connsiteX31" fmla="*/ 7850231 w 11031581"/>
              <a:gd name="connsiteY31" fmla="*/ 2076450 h 2133781"/>
              <a:gd name="connsiteX32" fmla="*/ 9450431 w 11031581"/>
              <a:gd name="connsiteY32" fmla="*/ 1828800 h 2133781"/>
              <a:gd name="connsiteX33" fmla="*/ 10136231 w 11031581"/>
              <a:gd name="connsiteY33" fmla="*/ 1657350 h 2133781"/>
              <a:gd name="connsiteX34" fmla="*/ 10269581 w 11031581"/>
              <a:gd name="connsiteY34" fmla="*/ 1581150 h 2133781"/>
              <a:gd name="connsiteX35" fmla="*/ 10421981 w 11031581"/>
              <a:gd name="connsiteY35" fmla="*/ 1562100 h 2133781"/>
              <a:gd name="connsiteX36" fmla="*/ 10802981 w 11031581"/>
              <a:gd name="connsiteY36" fmla="*/ 1524000 h 2133781"/>
              <a:gd name="connsiteX37" fmla="*/ 10879181 w 11031581"/>
              <a:gd name="connsiteY37" fmla="*/ 1504950 h 2133781"/>
              <a:gd name="connsiteX38" fmla="*/ 10936331 w 11031581"/>
              <a:gd name="connsiteY38" fmla="*/ 1447800 h 2133781"/>
              <a:gd name="connsiteX39" fmla="*/ 11031581 w 11031581"/>
              <a:gd name="connsiteY39" fmla="*/ 1333500 h 2133781"/>
              <a:gd name="connsiteX40" fmla="*/ 10917281 w 11031581"/>
              <a:gd name="connsiteY40" fmla="*/ 895350 h 2133781"/>
              <a:gd name="connsiteX41" fmla="*/ 10650581 w 11031581"/>
              <a:gd name="connsiteY41" fmla="*/ 628650 h 2133781"/>
              <a:gd name="connsiteX42" fmla="*/ 10364831 w 11031581"/>
              <a:gd name="connsiteY42" fmla="*/ 495300 h 2133781"/>
              <a:gd name="connsiteX43" fmla="*/ 10136231 w 11031581"/>
              <a:gd name="connsiteY43" fmla="*/ 419100 h 2133781"/>
              <a:gd name="connsiteX44" fmla="*/ 10002881 w 11031581"/>
              <a:gd name="connsiteY44" fmla="*/ 381000 h 2133781"/>
              <a:gd name="connsiteX45" fmla="*/ 9564731 w 11031581"/>
              <a:gd name="connsiteY45" fmla="*/ 400050 h 2133781"/>
              <a:gd name="connsiteX46" fmla="*/ 9202781 w 11031581"/>
              <a:gd name="connsiteY46" fmla="*/ 609600 h 2133781"/>
              <a:gd name="connsiteX47" fmla="*/ 8993231 w 11031581"/>
              <a:gd name="connsiteY47" fmla="*/ 723900 h 2133781"/>
              <a:gd name="connsiteX48" fmla="*/ 8821781 w 11031581"/>
              <a:gd name="connsiteY48" fmla="*/ 762000 h 2133781"/>
              <a:gd name="connsiteX49" fmla="*/ 8688431 w 11031581"/>
              <a:gd name="connsiteY49" fmla="*/ 800100 h 2133781"/>
              <a:gd name="connsiteX50" fmla="*/ 8459831 w 11031581"/>
              <a:gd name="connsiteY50" fmla="*/ 781050 h 2133781"/>
              <a:gd name="connsiteX51" fmla="*/ 8193131 w 11031581"/>
              <a:gd name="connsiteY51" fmla="*/ 685800 h 2133781"/>
              <a:gd name="connsiteX52" fmla="*/ 7488281 w 11031581"/>
              <a:gd name="connsiteY52" fmla="*/ 361950 h 2133781"/>
              <a:gd name="connsiteX53" fmla="*/ 7259681 w 11031581"/>
              <a:gd name="connsiteY53" fmla="*/ 266700 h 2133781"/>
              <a:gd name="connsiteX54" fmla="*/ 7050131 w 11031581"/>
              <a:gd name="connsiteY54" fmla="*/ 171450 h 2133781"/>
              <a:gd name="connsiteX55" fmla="*/ 6859631 w 11031581"/>
              <a:gd name="connsiteY55" fmla="*/ 76200 h 2133781"/>
              <a:gd name="connsiteX56" fmla="*/ 6631031 w 11031581"/>
              <a:gd name="connsiteY56" fmla="*/ 19050 h 2133781"/>
              <a:gd name="connsiteX57" fmla="*/ 6554831 w 11031581"/>
              <a:gd name="connsiteY57" fmla="*/ 0 h 2133781"/>
              <a:gd name="connsiteX58" fmla="*/ 6230981 w 11031581"/>
              <a:gd name="connsiteY58" fmla="*/ 38100 h 2133781"/>
              <a:gd name="connsiteX59" fmla="*/ 6097631 w 11031581"/>
              <a:gd name="connsiteY59" fmla="*/ 57150 h 2133781"/>
              <a:gd name="connsiteX60" fmla="*/ 5964281 w 11031581"/>
              <a:gd name="connsiteY60" fmla="*/ 133350 h 2133781"/>
              <a:gd name="connsiteX61" fmla="*/ 5811881 w 11031581"/>
              <a:gd name="connsiteY61" fmla="*/ 171450 h 2133781"/>
              <a:gd name="connsiteX62" fmla="*/ 5697581 w 11031581"/>
              <a:gd name="connsiteY62" fmla="*/ 209550 h 2133781"/>
              <a:gd name="connsiteX63" fmla="*/ 5602331 w 11031581"/>
              <a:gd name="connsiteY63" fmla="*/ 228600 h 2133781"/>
              <a:gd name="connsiteX64" fmla="*/ 5545181 w 11031581"/>
              <a:gd name="connsiteY64" fmla="*/ 247650 h 2133781"/>
              <a:gd name="connsiteX65" fmla="*/ 5468981 w 11031581"/>
              <a:gd name="connsiteY65" fmla="*/ 285750 h 2133781"/>
              <a:gd name="connsiteX66" fmla="*/ 5126081 w 11031581"/>
              <a:gd name="connsiteY66" fmla="*/ 323850 h 2133781"/>
              <a:gd name="connsiteX67" fmla="*/ 4878431 w 11031581"/>
              <a:gd name="connsiteY67" fmla="*/ 285750 h 2133781"/>
              <a:gd name="connsiteX68" fmla="*/ 4802231 w 11031581"/>
              <a:gd name="connsiteY68" fmla="*/ 266700 h 2133781"/>
              <a:gd name="connsiteX69" fmla="*/ 4726031 w 11031581"/>
              <a:gd name="connsiteY69" fmla="*/ 209550 h 2133781"/>
              <a:gd name="connsiteX70" fmla="*/ 4287881 w 11031581"/>
              <a:gd name="connsiteY70" fmla="*/ 76200 h 2133781"/>
              <a:gd name="connsiteX71" fmla="*/ 3678281 w 11031581"/>
              <a:gd name="connsiteY71" fmla="*/ 133350 h 2133781"/>
              <a:gd name="connsiteX72" fmla="*/ 3563981 w 11031581"/>
              <a:gd name="connsiteY72" fmla="*/ 152400 h 2133781"/>
              <a:gd name="connsiteX73" fmla="*/ 3316331 w 11031581"/>
              <a:gd name="connsiteY73" fmla="*/ 228600 h 2133781"/>
              <a:gd name="connsiteX74" fmla="*/ 3221081 w 11031581"/>
              <a:gd name="connsiteY74" fmla="*/ 247650 h 2133781"/>
              <a:gd name="connsiteX75" fmla="*/ 3030581 w 11031581"/>
              <a:gd name="connsiteY75" fmla="*/ 400050 h 2133781"/>
              <a:gd name="connsiteX76" fmla="*/ 2916281 w 11031581"/>
              <a:gd name="connsiteY76" fmla="*/ 495300 h 2133781"/>
              <a:gd name="connsiteX77" fmla="*/ 2573381 w 11031581"/>
              <a:gd name="connsiteY77" fmla="*/ 571500 h 2133781"/>
              <a:gd name="connsiteX78" fmla="*/ 1944731 w 11031581"/>
              <a:gd name="connsiteY78" fmla="*/ 552450 h 2133781"/>
              <a:gd name="connsiteX79" fmla="*/ 1830431 w 11031581"/>
              <a:gd name="connsiteY79" fmla="*/ 514350 h 2133781"/>
              <a:gd name="connsiteX80" fmla="*/ 1754231 w 11031581"/>
              <a:gd name="connsiteY80" fmla="*/ 495300 h 2133781"/>
              <a:gd name="connsiteX81" fmla="*/ 1697081 w 11031581"/>
              <a:gd name="connsiteY81" fmla="*/ 457200 h 2133781"/>
              <a:gd name="connsiteX82" fmla="*/ 1620881 w 11031581"/>
              <a:gd name="connsiteY82" fmla="*/ 438150 h 2133781"/>
              <a:gd name="connsiteX83" fmla="*/ 1563731 w 11031581"/>
              <a:gd name="connsiteY83" fmla="*/ 419100 h 2133781"/>
              <a:gd name="connsiteX84" fmla="*/ 1239881 w 11031581"/>
              <a:gd name="connsiteY84" fmla="*/ 438150 h 2133781"/>
              <a:gd name="connsiteX85" fmla="*/ 1182731 w 11031581"/>
              <a:gd name="connsiteY85" fmla="*/ 457200 h 2133781"/>
              <a:gd name="connsiteX86" fmla="*/ 1106531 w 11031581"/>
              <a:gd name="connsiteY86" fmla="*/ 476250 h 2133781"/>
              <a:gd name="connsiteX87" fmla="*/ 1106531 w 11031581"/>
              <a:gd name="connsiteY87" fmla="*/ 495300 h 213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1031581" h="2133781">
                <a:moveTo>
                  <a:pt x="1163681" y="476250"/>
                </a:moveTo>
                <a:lnTo>
                  <a:pt x="782681" y="723900"/>
                </a:lnTo>
                <a:cubicBezTo>
                  <a:pt x="681716" y="788405"/>
                  <a:pt x="567429" y="834802"/>
                  <a:pt x="477881" y="914400"/>
                </a:cubicBezTo>
                <a:cubicBezTo>
                  <a:pt x="420731" y="965200"/>
                  <a:pt x="360499" y="1012732"/>
                  <a:pt x="306431" y="1066800"/>
                </a:cubicBezTo>
                <a:cubicBezTo>
                  <a:pt x="265034" y="1108197"/>
                  <a:pt x="231691" y="1156994"/>
                  <a:pt x="192131" y="1200150"/>
                </a:cubicBezTo>
                <a:cubicBezTo>
                  <a:pt x="161790" y="1233249"/>
                  <a:pt x="128631" y="1263650"/>
                  <a:pt x="96881" y="1295400"/>
                </a:cubicBezTo>
                <a:cubicBezTo>
                  <a:pt x="58937" y="1394055"/>
                  <a:pt x="-76524" y="1582696"/>
                  <a:pt x="58781" y="1695450"/>
                </a:cubicBezTo>
                <a:cubicBezTo>
                  <a:pt x="103756" y="1732929"/>
                  <a:pt x="173081" y="1720850"/>
                  <a:pt x="230231" y="1733550"/>
                </a:cubicBezTo>
                <a:cubicBezTo>
                  <a:pt x="370894" y="1727434"/>
                  <a:pt x="680615" y="1722190"/>
                  <a:pt x="858881" y="1695450"/>
                </a:cubicBezTo>
                <a:cubicBezTo>
                  <a:pt x="922922" y="1685844"/>
                  <a:pt x="985881" y="1670050"/>
                  <a:pt x="1049381" y="1657350"/>
                </a:cubicBezTo>
                <a:cubicBezTo>
                  <a:pt x="1156608" y="1669264"/>
                  <a:pt x="1236574" y="1654043"/>
                  <a:pt x="1316081" y="1733550"/>
                </a:cubicBezTo>
                <a:cubicBezTo>
                  <a:pt x="1354707" y="1772176"/>
                  <a:pt x="1375782" y="1825426"/>
                  <a:pt x="1411331" y="1866900"/>
                </a:cubicBezTo>
                <a:cubicBezTo>
                  <a:pt x="1477736" y="1944373"/>
                  <a:pt x="1631326" y="2095419"/>
                  <a:pt x="1735181" y="2114550"/>
                </a:cubicBezTo>
                <a:cubicBezTo>
                  <a:pt x="1910150" y="2146781"/>
                  <a:pt x="2090781" y="2127250"/>
                  <a:pt x="2268581" y="2133600"/>
                </a:cubicBezTo>
                <a:cubicBezTo>
                  <a:pt x="2617831" y="2051050"/>
                  <a:pt x="2960229" y="1930463"/>
                  <a:pt x="3316331" y="1885950"/>
                </a:cubicBezTo>
                <a:cubicBezTo>
                  <a:pt x="3924830" y="1809888"/>
                  <a:pt x="3295601" y="1880627"/>
                  <a:pt x="4021181" y="1828800"/>
                </a:cubicBezTo>
                <a:cubicBezTo>
                  <a:pt x="4347480" y="1805493"/>
                  <a:pt x="4397999" y="1794019"/>
                  <a:pt x="4687931" y="1752600"/>
                </a:cubicBezTo>
                <a:lnTo>
                  <a:pt x="5107031" y="1790700"/>
                </a:lnTo>
                <a:cubicBezTo>
                  <a:pt x="5145437" y="1794815"/>
                  <a:pt x="5184688" y="1797536"/>
                  <a:pt x="5221331" y="1809750"/>
                </a:cubicBezTo>
                <a:cubicBezTo>
                  <a:pt x="5281594" y="1829838"/>
                  <a:pt x="5318731" y="1902014"/>
                  <a:pt x="5354681" y="1943100"/>
                </a:cubicBezTo>
                <a:cubicBezTo>
                  <a:pt x="5388461" y="1981706"/>
                  <a:pt x="5444279" y="2032399"/>
                  <a:pt x="5488031" y="2057400"/>
                </a:cubicBezTo>
                <a:cubicBezTo>
                  <a:pt x="5509287" y="2069546"/>
                  <a:pt x="5604885" y="2091376"/>
                  <a:pt x="5621381" y="2095500"/>
                </a:cubicBezTo>
                <a:cubicBezTo>
                  <a:pt x="5811881" y="2032000"/>
                  <a:pt x="6012625" y="1993489"/>
                  <a:pt x="6192881" y="1905000"/>
                </a:cubicBezTo>
                <a:cubicBezTo>
                  <a:pt x="6365212" y="1820401"/>
                  <a:pt x="6509397" y="1687639"/>
                  <a:pt x="6669131" y="1581150"/>
                </a:cubicBezTo>
                <a:cubicBezTo>
                  <a:pt x="6699939" y="1560611"/>
                  <a:pt x="6734760" y="1546216"/>
                  <a:pt x="6764381" y="1524000"/>
                </a:cubicBezTo>
                <a:cubicBezTo>
                  <a:pt x="6789781" y="1504950"/>
                  <a:pt x="6811273" y="1479062"/>
                  <a:pt x="6840581" y="1466850"/>
                </a:cubicBezTo>
                <a:cubicBezTo>
                  <a:pt x="6888916" y="1446710"/>
                  <a:pt x="6942181" y="1441450"/>
                  <a:pt x="6992981" y="1428750"/>
                </a:cubicBezTo>
                <a:cubicBezTo>
                  <a:pt x="7192067" y="1481840"/>
                  <a:pt x="7257517" y="1466484"/>
                  <a:pt x="7393031" y="1581150"/>
                </a:cubicBezTo>
                <a:cubicBezTo>
                  <a:pt x="7606758" y="1761996"/>
                  <a:pt x="7459215" y="1650721"/>
                  <a:pt x="7602581" y="1847850"/>
                </a:cubicBezTo>
                <a:cubicBezTo>
                  <a:pt x="7623709" y="1876901"/>
                  <a:pt x="7656728" y="1895696"/>
                  <a:pt x="7678781" y="1924050"/>
                </a:cubicBezTo>
                <a:cubicBezTo>
                  <a:pt x="7701513" y="1953277"/>
                  <a:pt x="7708257" y="1994701"/>
                  <a:pt x="7735931" y="2019300"/>
                </a:cubicBezTo>
                <a:cubicBezTo>
                  <a:pt x="7767768" y="2047600"/>
                  <a:pt x="7812131" y="2057400"/>
                  <a:pt x="7850231" y="2076450"/>
                </a:cubicBezTo>
                <a:cubicBezTo>
                  <a:pt x="8618248" y="2023483"/>
                  <a:pt x="8491340" y="2055953"/>
                  <a:pt x="9450431" y="1828800"/>
                </a:cubicBezTo>
                <a:cubicBezTo>
                  <a:pt x="10399552" y="1604008"/>
                  <a:pt x="9398111" y="1755766"/>
                  <a:pt x="10136231" y="1657350"/>
                </a:cubicBezTo>
                <a:cubicBezTo>
                  <a:pt x="10180681" y="1631950"/>
                  <a:pt x="10221013" y="1597339"/>
                  <a:pt x="10269581" y="1581150"/>
                </a:cubicBezTo>
                <a:cubicBezTo>
                  <a:pt x="10318149" y="1564961"/>
                  <a:pt x="10371235" y="1568866"/>
                  <a:pt x="10421981" y="1562100"/>
                </a:cubicBezTo>
                <a:cubicBezTo>
                  <a:pt x="10673644" y="1528545"/>
                  <a:pt x="10443533" y="1551650"/>
                  <a:pt x="10802981" y="1524000"/>
                </a:cubicBezTo>
                <a:cubicBezTo>
                  <a:pt x="10828381" y="1517650"/>
                  <a:pt x="10856449" y="1517940"/>
                  <a:pt x="10879181" y="1504950"/>
                </a:cubicBezTo>
                <a:cubicBezTo>
                  <a:pt x="10902572" y="1491584"/>
                  <a:pt x="10918433" y="1467936"/>
                  <a:pt x="10936331" y="1447800"/>
                </a:cubicBezTo>
                <a:cubicBezTo>
                  <a:pt x="10969280" y="1410732"/>
                  <a:pt x="10999831" y="1371600"/>
                  <a:pt x="11031581" y="1333500"/>
                </a:cubicBezTo>
                <a:cubicBezTo>
                  <a:pt x="10993481" y="1187450"/>
                  <a:pt x="10989054" y="1028131"/>
                  <a:pt x="10917281" y="895350"/>
                </a:cubicBezTo>
                <a:cubicBezTo>
                  <a:pt x="10857497" y="784750"/>
                  <a:pt x="10752410" y="702388"/>
                  <a:pt x="10650581" y="628650"/>
                </a:cubicBezTo>
                <a:cubicBezTo>
                  <a:pt x="10565447" y="567001"/>
                  <a:pt x="10462174" y="534958"/>
                  <a:pt x="10364831" y="495300"/>
                </a:cubicBezTo>
                <a:cubicBezTo>
                  <a:pt x="10290446" y="464995"/>
                  <a:pt x="10212431" y="444500"/>
                  <a:pt x="10136231" y="419100"/>
                </a:cubicBezTo>
                <a:cubicBezTo>
                  <a:pt x="10054243" y="391771"/>
                  <a:pt x="10098562" y="404920"/>
                  <a:pt x="10002881" y="381000"/>
                </a:cubicBezTo>
                <a:cubicBezTo>
                  <a:pt x="9856831" y="387350"/>
                  <a:pt x="9710143" y="385007"/>
                  <a:pt x="9564731" y="400050"/>
                </a:cubicBezTo>
                <a:cubicBezTo>
                  <a:pt x="9426867" y="414312"/>
                  <a:pt x="9304237" y="554260"/>
                  <a:pt x="9202781" y="609600"/>
                </a:cubicBezTo>
                <a:cubicBezTo>
                  <a:pt x="9132931" y="647700"/>
                  <a:pt x="9067106" y="694350"/>
                  <a:pt x="8993231" y="723900"/>
                </a:cubicBezTo>
                <a:cubicBezTo>
                  <a:pt x="8938874" y="745643"/>
                  <a:pt x="8878577" y="747801"/>
                  <a:pt x="8821781" y="762000"/>
                </a:cubicBezTo>
                <a:cubicBezTo>
                  <a:pt x="8776933" y="773212"/>
                  <a:pt x="8732881" y="787400"/>
                  <a:pt x="8688431" y="800100"/>
                </a:cubicBezTo>
                <a:cubicBezTo>
                  <a:pt x="8612231" y="793750"/>
                  <a:pt x="8534337" y="798244"/>
                  <a:pt x="8459831" y="781050"/>
                </a:cubicBezTo>
                <a:cubicBezTo>
                  <a:pt x="8367849" y="759823"/>
                  <a:pt x="8279810" y="723191"/>
                  <a:pt x="8193131" y="685800"/>
                </a:cubicBezTo>
                <a:cubicBezTo>
                  <a:pt x="7955716" y="583386"/>
                  <a:pt x="7724160" y="467855"/>
                  <a:pt x="7488281" y="361950"/>
                </a:cubicBezTo>
                <a:cubicBezTo>
                  <a:pt x="7412973" y="328138"/>
                  <a:pt x="7335385" y="299615"/>
                  <a:pt x="7259681" y="266700"/>
                </a:cubicBezTo>
                <a:cubicBezTo>
                  <a:pt x="7189317" y="236107"/>
                  <a:pt x="7118758" y="205764"/>
                  <a:pt x="7050131" y="171450"/>
                </a:cubicBezTo>
                <a:cubicBezTo>
                  <a:pt x="6986631" y="139700"/>
                  <a:pt x="6926352" y="100462"/>
                  <a:pt x="6859631" y="76200"/>
                </a:cubicBezTo>
                <a:cubicBezTo>
                  <a:pt x="6785815" y="49358"/>
                  <a:pt x="6707231" y="38100"/>
                  <a:pt x="6631031" y="19050"/>
                </a:cubicBezTo>
                <a:lnTo>
                  <a:pt x="6554831" y="0"/>
                </a:lnTo>
                <a:lnTo>
                  <a:pt x="6230981" y="38100"/>
                </a:lnTo>
                <a:cubicBezTo>
                  <a:pt x="6186426" y="43669"/>
                  <a:pt x="6139916" y="42048"/>
                  <a:pt x="6097631" y="57150"/>
                </a:cubicBezTo>
                <a:cubicBezTo>
                  <a:pt x="6049418" y="74369"/>
                  <a:pt x="6011815" y="114337"/>
                  <a:pt x="5964281" y="133350"/>
                </a:cubicBezTo>
                <a:cubicBezTo>
                  <a:pt x="5915663" y="152797"/>
                  <a:pt x="5862230" y="157065"/>
                  <a:pt x="5811881" y="171450"/>
                </a:cubicBezTo>
                <a:cubicBezTo>
                  <a:pt x="5773265" y="182483"/>
                  <a:pt x="5736327" y="198983"/>
                  <a:pt x="5697581" y="209550"/>
                </a:cubicBezTo>
                <a:cubicBezTo>
                  <a:pt x="5666343" y="218069"/>
                  <a:pt x="5633743" y="220747"/>
                  <a:pt x="5602331" y="228600"/>
                </a:cubicBezTo>
                <a:cubicBezTo>
                  <a:pt x="5582850" y="233470"/>
                  <a:pt x="5563638" y="239740"/>
                  <a:pt x="5545181" y="247650"/>
                </a:cubicBezTo>
                <a:cubicBezTo>
                  <a:pt x="5519079" y="258837"/>
                  <a:pt x="5496921" y="280670"/>
                  <a:pt x="5468981" y="285750"/>
                </a:cubicBezTo>
                <a:cubicBezTo>
                  <a:pt x="5355833" y="306322"/>
                  <a:pt x="5126081" y="323850"/>
                  <a:pt x="5126081" y="323850"/>
                </a:cubicBezTo>
                <a:cubicBezTo>
                  <a:pt x="5043531" y="311150"/>
                  <a:pt x="4960681" y="300265"/>
                  <a:pt x="4878431" y="285750"/>
                </a:cubicBezTo>
                <a:cubicBezTo>
                  <a:pt x="4852648" y="281200"/>
                  <a:pt x="4825649" y="278409"/>
                  <a:pt x="4802231" y="266700"/>
                </a:cubicBezTo>
                <a:cubicBezTo>
                  <a:pt x="4773833" y="252501"/>
                  <a:pt x="4754429" y="223749"/>
                  <a:pt x="4726031" y="209550"/>
                </a:cubicBezTo>
                <a:cubicBezTo>
                  <a:pt x="4508932" y="101001"/>
                  <a:pt x="4512397" y="117021"/>
                  <a:pt x="4287881" y="76200"/>
                </a:cubicBezTo>
                <a:lnTo>
                  <a:pt x="3678281" y="133350"/>
                </a:lnTo>
                <a:cubicBezTo>
                  <a:pt x="3639868" y="137394"/>
                  <a:pt x="3601749" y="144307"/>
                  <a:pt x="3563981" y="152400"/>
                </a:cubicBezTo>
                <a:cubicBezTo>
                  <a:pt x="3198709" y="230673"/>
                  <a:pt x="3577550" y="150234"/>
                  <a:pt x="3316331" y="228600"/>
                </a:cubicBezTo>
                <a:cubicBezTo>
                  <a:pt x="3285318" y="237904"/>
                  <a:pt x="3252831" y="241300"/>
                  <a:pt x="3221081" y="247650"/>
                </a:cubicBezTo>
                <a:cubicBezTo>
                  <a:pt x="3023957" y="444774"/>
                  <a:pt x="3226751" y="257381"/>
                  <a:pt x="3030581" y="400050"/>
                </a:cubicBezTo>
                <a:cubicBezTo>
                  <a:pt x="2990472" y="429220"/>
                  <a:pt x="2959948" y="471787"/>
                  <a:pt x="2916281" y="495300"/>
                </a:cubicBezTo>
                <a:cubicBezTo>
                  <a:pt x="2857548" y="526926"/>
                  <a:pt x="2608988" y="565026"/>
                  <a:pt x="2573381" y="571500"/>
                </a:cubicBezTo>
                <a:cubicBezTo>
                  <a:pt x="2363831" y="565150"/>
                  <a:pt x="2153760" y="568529"/>
                  <a:pt x="1944731" y="552450"/>
                </a:cubicBezTo>
                <a:cubicBezTo>
                  <a:pt x="1904688" y="549370"/>
                  <a:pt x="1868898" y="525890"/>
                  <a:pt x="1830431" y="514350"/>
                </a:cubicBezTo>
                <a:cubicBezTo>
                  <a:pt x="1805353" y="506827"/>
                  <a:pt x="1779631" y="501650"/>
                  <a:pt x="1754231" y="495300"/>
                </a:cubicBezTo>
                <a:cubicBezTo>
                  <a:pt x="1735181" y="482600"/>
                  <a:pt x="1718125" y="466219"/>
                  <a:pt x="1697081" y="457200"/>
                </a:cubicBezTo>
                <a:cubicBezTo>
                  <a:pt x="1673016" y="446887"/>
                  <a:pt x="1646055" y="445343"/>
                  <a:pt x="1620881" y="438150"/>
                </a:cubicBezTo>
                <a:cubicBezTo>
                  <a:pt x="1601573" y="432633"/>
                  <a:pt x="1582781" y="425450"/>
                  <a:pt x="1563731" y="419100"/>
                </a:cubicBezTo>
                <a:cubicBezTo>
                  <a:pt x="1455781" y="425450"/>
                  <a:pt x="1347481" y="427390"/>
                  <a:pt x="1239881" y="438150"/>
                </a:cubicBezTo>
                <a:cubicBezTo>
                  <a:pt x="1219900" y="440148"/>
                  <a:pt x="1202039" y="451683"/>
                  <a:pt x="1182731" y="457200"/>
                </a:cubicBezTo>
                <a:cubicBezTo>
                  <a:pt x="1157557" y="464393"/>
                  <a:pt x="1129949" y="464541"/>
                  <a:pt x="1106531" y="476250"/>
                </a:cubicBezTo>
                <a:cubicBezTo>
                  <a:pt x="1100851" y="479090"/>
                  <a:pt x="1106531" y="488950"/>
                  <a:pt x="1106531" y="495300"/>
                </a:cubicBezTo>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UNDERSTANDING THE DARK TOURISM</a:t>
            </a:r>
          </a:p>
        </p:txBody>
      </p:sp>
      <p:pic>
        <p:nvPicPr>
          <p:cNvPr id="14" name="Picture 13" descr="A group of people sitting together&#10;&#10;Description automatically generated with medium confidence">
            <a:hlinkClick r:id="rId2" action="ppaction://hlinksldjump"/>
            <a:extLst>
              <a:ext uri="{FF2B5EF4-FFF2-40B4-BE49-F238E27FC236}">
                <a16:creationId xmlns:a16="http://schemas.microsoft.com/office/drawing/2014/main" id="{E4557BE8-3E79-6B59-3E39-1AE75989BA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002" y="7272445"/>
            <a:ext cx="3279519" cy="1956284"/>
          </a:xfrm>
          <a:prstGeom prst="round2DiagRect">
            <a:avLst>
              <a:gd name="adj1" fmla="val 16667"/>
              <a:gd name="adj2" fmla="val 0"/>
            </a:avLst>
          </a:prstGeom>
          <a:ln w="88900" cap="sq">
            <a:solidFill>
              <a:schemeClr val="tx1">
                <a:lumMod val="95000"/>
                <a:lumOff val="5000"/>
              </a:schemeClr>
            </a:solidFill>
            <a:miter lim="800000"/>
          </a:ln>
          <a:effectLst>
            <a:outerShdw blurRad="254000" algn="tl" rotWithShape="0">
              <a:srgbClr val="000000">
                <a:alpha val="43000"/>
              </a:srgbClr>
            </a:outerShdw>
          </a:effectLst>
        </p:spPr>
      </p:pic>
      <p:sp>
        <p:nvSpPr>
          <p:cNvPr id="15" name="TextBox 14">
            <a:extLst>
              <a:ext uri="{FF2B5EF4-FFF2-40B4-BE49-F238E27FC236}">
                <a16:creationId xmlns:a16="http://schemas.microsoft.com/office/drawing/2014/main" id="{17349BCF-EE26-E86E-3D6B-B56C88181BAD}"/>
              </a:ext>
            </a:extLst>
          </p:cNvPr>
          <p:cNvSpPr txBox="1"/>
          <p:nvPr/>
        </p:nvSpPr>
        <p:spPr>
          <a:xfrm>
            <a:off x="131828" y="7900229"/>
            <a:ext cx="3334566" cy="523220"/>
          </a:xfrm>
          <a:prstGeom prst="rect">
            <a:avLst/>
          </a:prstGeom>
          <a:noFill/>
        </p:spPr>
        <p:txBody>
          <a:bodyPr wrap="square" rtlCol="0">
            <a:spAutoFit/>
          </a:bodyPr>
          <a:lstStyle/>
          <a:p>
            <a:pPr algn="ctr"/>
            <a:r>
              <a:rPr lang="en-US" sz="2800" b="1" dirty="0">
                <a:latin typeface="Amasis MT Pro Black" panose="02040A04050005020304" pitchFamily="18" charset="0"/>
              </a:rPr>
              <a:t>POL POT</a:t>
            </a:r>
          </a:p>
        </p:txBody>
      </p:sp>
      <p:pic>
        <p:nvPicPr>
          <p:cNvPr id="13" name="Picture 12" descr="A picture containing outdoor, tree, person, street&#10;&#10;Description automatically generated">
            <a:extLst>
              <a:ext uri="{FF2B5EF4-FFF2-40B4-BE49-F238E27FC236}">
                <a16:creationId xmlns:a16="http://schemas.microsoft.com/office/drawing/2014/main" id="{857CE07D-F01E-8AD9-BDF7-519E7A49DA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35557" y="7094948"/>
            <a:ext cx="3221701" cy="1956284"/>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16" name="TextBox 15">
            <a:extLst>
              <a:ext uri="{FF2B5EF4-FFF2-40B4-BE49-F238E27FC236}">
                <a16:creationId xmlns:a16="http://schemas.microsoft.com/office/drawing/2014/main" id="{81A93E9A-18D7-9848-4A99-DE67AAAA11A6}"/>
              </a:ext>
            </a:extLst>
          </p:cNvPr>
          <p:cNvSpPr txBox="1"/>
          <p:nvPr/>
        </p:nvSpPr>
        <p:spPr>
          <a:xfrm>
            <a:off x="4211434" y="7358972"/>
            <a:ext cx="3221701" cy="523220"/>
          </a:xfrm>
          <a:prstGeom prst="rect">
            <a:avLst/>
          </a:prstGeom>
          <a:noFill/>
        </p:spPr>
        <p:txBody>
          <a:bodyPr wrap="square" rtlCol="0">
            <a:spAutoFit/>
          </a:bodyPr>
          <a:lstStyle/>
          <a:p>
            <a:pPr algn="ctr"/>
            <a:r>
              <a:rPr lang="en-US" sz="2800" b="1" dirty="0">
                <a:latin typeface="Amasis MT Pro Black" panose="02040A04050005020304" pitchFamily="18" charset="0"/>
              </a:rPr>
              <a:t>THE GENOCIDE</a:t>
            </a:r>
          </a:p>
        </p:txBody>
      </p:sp>
      <p:sp>
        <p:nvSpPr>
          <p:cNvPr id="10" name="TextBox 9">
            <a:extLst>
              <a:ext uri="{FF2B5EF4-FFF2-40B4-BE49-F238E27FC236}">
                <a16:creationId xmlns:a16="http://schemas.microsoft.com/office/drawing/2014/main" id="{8ECC30E6-2BF7-7BCE-A7A7-CF0CF64CE014}"/>
              </a:ext>
            </a:extLst>
          </p:cNvPr>
          <p:cNvSpPr txBox="1"/>
          <p:nvPr/>
        </p:nvSpPr>
        <p:spPr>
          <a:xfrm>
            <a:off x="-138867" y="0"/>
            <a:ext cx="4960249" cy="830997"/>
          </a:xfrm>
          <a:prstGeom prst="rect">
            <a:avLst/>
          </a:prstGeom>
          <a:noFill/>
        </p:spPr>
        <p:txBody>
          <a:bodyPr wrap="square" rtlCol="0">
            <a:spAutoFit/>
          </a:bodyPr>
          <a:lstStyle/>
          <a:p>
            <a:pPr algn="ctr"/>
            <a:r>
              <a:rPr lang="en-US" sz="4800" b="1" dirty="0">
                <a:solidFill>
                  <a:schemeClr val="tx1">
                    <a:alpha val="50000"/>
                  </a:schemeClr>
                </a:solidFill>
                <a:latin typeface="Amasis MT Pro Black" panose="02040A04050005020304" pitchFamily="18" charset="0"/>
              </a:rPr>
              <a:t>THE TOURISM</a:t>
            </a:r>
          </a:p>
        </p:txBody>
      </p:sp>
      <p:pic>
        <p:nvPicPr>
          <p:cNvPr id="18" name="Picture 17" descr="A picture containing building, park&#10;&#10;Description automatically generated">
            <a:extLst>
              <a:ext uri="{FF2B5EF4-FFF2-40B4-BE49-F238E27FC236}">
                <a16:creationId xmlns:a16="http://schemas.microsoft.com/office/drawing/2014/main" id="{D9432F3B-740C-3AAB-57EE-90378A8260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46527" y="7255789"/>
            <a:ext cx="3399760" cy="2262386"/>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2" name="Parallelogram 1">
            <a:extLst>
              <a:ext uri="{FF2B5EF4-FFF2-40B4-BE49-F238E27FC236}">
                <a16:creationId xmlns:a16="http://schemas.microsoft.com/office/drawing/2014/main" id="{C6166F68-1B14-8193-9D94-355D502C205C}"/>
              </a:ext>
            </a:extLst>
          </p:cNvPr>
          <p:cNvSpPr/>
          <p:nvPr/>
        </p:nvSpPr>
        <p:spPr>
          <a:xfrm>
            <a:off x="131828" y="3429000"/>
            <a:ext cx="2827539" cy="646331"/>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TOURISTS</a:t>
            </a:r>
          </a:p>
        </p:txBody>
      </p:sp>
      <p:sp>
        <p:nvSpPr>
          <p:cNvPr id="3" name="Parallelogram 2">
            <a:extLst>
              <a:ext uri="{FF2B5EF4-FFF2-40B4-BE49-F238E27FC236}">
                <a16:creationId xmlns:a16="http://schemas.microsoft.com/office/drawing/2014/main" id="{C405B5CF-2DD7-7BDD-FA45-9331AD57CB72}"/>
              </a:ext>
            </a:extLst>
          </p:cNvPr>
          <p:cNvSpPr/>
          <p:nvPr/>
        </p:nvSpPr>
        <p:spPr>
          <a:xfrm>
            <a:off x="3130468" y="3429000"/>
            <a:ext cx="2827539" cy="646331"/>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FACILITATION</a:t>
            </a:r>
          </a:p>
        </p:txBody>
      </p:sp>
      <p:sp>
        <p:nvSpPr>
          <p:cNvPr id="5" name="Parallelogram 4">
            <a:extLst>
              <a:ext uri="{FF2B5EF4-FFF2-40B4-BE49-F238E27FC236}">
                <a16:creationId xmlns:a16="http://schemas.microsoft.com/office/drawing/2014/main" id="{1C7C8A23-1D82-F0FC-4266-1AC7592B647A}"/>
              </a:ext>
            </a:extLst>
          </p:cNvPr>
          <p:cNvSpPr/>
          <p:nvPr/>
        </p:nvSpPr>
        <p:spPr>
          <a:xfrm>
            <a:off x="6096000" y="3429000"/>
            <a:ext cx="2827539" cy="646331"/>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PROBLEM</a:t>
            </a:r>
          </a:p>
        </p:txBody>
      </p:sp>
      <p:sp>
        <p:nvSpPr>
          <p:cNvPr id="7" name="Parallelogram 6">
            <a:extLst>
              <a:ext uri="{FF2B5EF4-FFF2-40B4-BE49-F238E27FC236}">
                <a16:creationId xmlns:a16="http://schemas.microsoft.com/office/drawing/2014/main" id="{0F0CEBD5-B505-903D-D927-8A4162A9E64A}"/>
              </a:ext>
            </a:extLst>
          </p:cNvPr>
          <p:cNvSpPr/>
          <p:nvPr/>
        </p:nvSpPr>
        <p:spPr>
          <a:xfrm>
            <a:off x="9089066" y="3429000"/>
            <a:ext cx="2827539" cy="646331"/>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SOLUTION</a:t>
            </a:r>
          </a:p>
        </p:txBody>
      </p:sp>
    </p:spTree>
    <p:extLst>
      <p:ext uri="{BB962C8B-B14F-4D97-AF65-F5344CB8AC3E}">
        <p14:creationId xmlns:p14="http://schemas.microsoft.com/office/powerpoint/2010/main" val="1449762456"/>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ECC30E6-2BF7-7BCE-A7A7-CF0CF64CE014}"/>
              </a:ext>
            </a:extLst>
          </p:cNvPr>
          <p:cNvSpPr txBox="1"/>
          <p:nvPr/>
        </p:nvSpPr>
        <p:spPr>
          <a:xfrm>
            <a:off x="-138867" y="0"/>
            <a:ext cx="4960249" cy="830997"/>
          </a:xfrm>
          <a:prstGeom prst="rect">
            <a:avLst/>
          </a:prstGeom>
          <a:noFill/>
        </p:spPr>
        <p:txBody>
          <a:bodyPr wrap="square" rtlCol="0">
            <a:spAutoFit/>
          </a:bodyPr>
          <a:lstStyle/>
          <a:p>
            <a:pPr algn="ctr"/>
            <a:r>
              <a:rPr lang="en-US" sz="4800" b="1" dirty="0">
                <a:solidFill>
                  <a:schemeClr val="tx1">
                    <a:alpha val="50000"/>
                  </a:schemeClr>
                </a:solidFill>
                <a:latin typeface="Amasis MT Pro Black" panose="02040A04050005020304" pitchFamily="18" charset="0"/>
              </a:rPr>
              <a:t>THE TOURISM</a:t>
            </a:r>
          </a:p>
        </p:txBody>
      </p:sp>
      <p:sp>
        <p:nvSpPr>
          <p:cNvPr id="2" name="Parallelogram 1">
            <a:extLst>
              <a:ext uri="{FF2B5EF4-FFF2-40B4-BE49-F238E27FC236}">
                <a16:creationId xmlns:a16="http://schemas.microsoft.com/office/drawing/2014/main" id="{C6166F68-1B14-8193-9D94-355D502C205C}"/>
              </a:ext>
            </a:extLst>
          </p:cNvPr>
          <p:cNvSpPr/>
          <p:nvPr/>
        </p:nvSpPr>
        <p:spPr>
          <a:xfrm>
            <a:off x="131828" y="1494972"/>
            <a:ext cx="3136633" cy="2569028"/>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TOURISTS</a:t>
            </a:r>
          </a:p>
        </p:txBody>
      </p:sp>
      <p:sp>
        <p:nvSpPr>
          <p:cNvPr id="3" name="Parallelogram 2">
            <a:extLst>
              <a:ext uri="{FF2B5EF4-FFF2-40B4-BE49-F238E27FC236}">
                <a16:creationId xmlns:a16="http://schemas.microsoft.com/office/drawing/2014/main" id="{C405B5CF-2DD7-7BDD-FA45-9331AD57CB72}"/>
              </a:ext>
            </a:extLst>
          </p:cNvPr>
          <p:cNvSpPr/>
          <p:nvPr/>
        </p:nvSpPr>
        <p:spPr>
          <a:xfrm>
            <a:off x="271154" y="7014029"/>
            <a:ext cx="2827539" cy="646331"/>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FACILITATION</a:t>
            </a:r>
          </a:p>
        </p:txBody>
      </p:sp>
      <p:sp>
        <p:nvSpPr>
          <p:cNvPr id="5" name="Parallelogram 4">
            <a:extLst>
              <a:ext uri="{FF2B5EF4-FFF2-40B4-BE49-F238E27FC236}">
                <a16:creationId xmlns:a16="http://schemas.microsoft.com/office/drawing/2014/main" id="{1C7C8A23-1D82-F0FC-4266-1AC7592B647A}"/>
              </a:ext>
            </a:extLst>
          </p:cNvPr>
          <p:cNvSpPr/>
          <p:nvPr/>
        </p:nvSpPr>
        <p:spPr>
          <a:xfrm>
            <a:off x="3268461" y="7014029"/>
            <a:ext cx="2827539" cy="646331"/>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PROBLEM</a:t>
            </a:r>
          </a:p>
        </p:txBody>
      </p:sp>
      <p:sp>
        <p:nvSpPr>
          <p:cNvPr id="7" name="Parallelogram 6">
            <a:extLst>
              <a:ext uri="{FF2B5EF4-FFF2-40B4-BE49-F238E27FC236}">
                <a16:creationId xmlns:a16="http://schemas.microsoft.com/office/drawing/2014/main" id="{0F0CEBD5-B505-903D-D927-8A4162A9E64A}"/>
              </a:ext>
            </a:extLst>
          </p:cNvPr>
          <p:cNvSpPr/>
          <p:nvPr/>
        </p:nvSpPr>
        <p:spPr>
          <a:xfrm>
            <a:off x="6265770" y="7014029"/>
            <a:ext cx="2827539" cy="646331"/>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SOLUTION</a:t>
            </a:r>
          </a:p>
        </p:txBody>
      </p:sp>
      <p:sp>
        <p:nvSpPr>
          <p:cNvPr id="19" name="TextBox 18">
            <a:extLst>
              <a:ext uri="{FF2B5EF4-FFF2-40B4-BE49-F238E27FC236}">
                <a16:creationId xmlns:a16="http://schemas.microsoft.com/office/drawing/2014/main" id="{2A615D30-9A7B-DDFE-831E-6F80DBF3F0B6}"/>
              </a:ext>
            </a:extLst>
          </p:cNvPr>
          <p:cNvSpPr txBox="1"/>
          <p:nvPr/>
        </p:nvSpPr>
        <p:spPr>
          <a:xfrm>
            <a:off x="5776685" y="2514883"/>
            <a:ext cx="5207884" cy="923330"/>
          </a:xfrm>
          <a:prstGeom prst="rect">
            <a:avLst/>
          </a:prstGeom>
          <a:solidFill>
            <a:schemeClr val="tx1">
              <a:lumMod val="95000"/>
              <a:lumOff val="5000"/>
              <a:alpha val="50000"/>
            </a:schemeClr>
          </a:solidFill>
        </p:spPr>
        <p:txBody>
          <a:bodyPr wrap="square" rtlCol="0">
            <a:spAutoFit/>
          </a:bodyPr>
          <a:lstStyle/>
          <a:p>
            <a:r>
              <a:rPr lang="en-GB" dirty="0" err="1">
                <a:solidFill>
                  <a:schemeClr val="bg1"/>
                </a:solidFill>
                <a:latin typeface="Times New Roman" panose="02020603050405020304" pitchFamily="18" charset="0"/>
                <a:cs typeface="Times New Roman" panose="02020603050405020304" pitchFamily="18" charset="0"/>
              </a:rPr>
              <a:t>Korstanje</a:t>
            </a:r>
            <a:r>
              <a:rPr lang="en-GB" dirty="0">
                <a:solidFill>
                  <a:schemeClr val="bg1"/>
                </a:solidFill>
                <a:latin typeface="Times New Roman" panose="02020603050405020304" pitchFamily="18" charset="0"/>
                <a:cs typeface="Times New Roman" panose="02020603050405020304" pitchFamily="18" charset="0"/>
              </a:rPr>
              <a:t> and George (2018) states that “ By t</a:t>
            </a:r>
            <a:r>
              <a:rPr lang="en-US" b="0" i="0" dirty="0">
                <a:solidFill>
                  <a:schemeClr val="bg1"/>
                </a:solidFill>
                <a:effectLst/>
                <a:latin typeface="Times New Roman" panose="02020603050405020304" pitchFamily="18" charset="0"/>
              </a:rPr>
              <a:t>he orchestration of dark sites, humans not only intend to grasp death, but also to understand its effects.</a:t>
            </a:r>
            <a:r>
              <a:rPr lang="en-GB" b="0" i="0" dirty="0">
                <a:solidFill>
                  <a:schemeClr val="bg1"/>
                </a:solidFill>
                <a:effectLst/>
                <a:latin typeface="Times New Roman" panose="02020603050405020304" pitchFamily="18" charset="0"/>
                <a:cs typeface="Times New Roman" panose="02020603050405020304" pitchFamily="18" charset="0"/>
              </a:rPr>
              <a:t>” </a:t>
            </a:r>
            <a:endParaRPr lang="en-GB" dirty="0">
              <a:solidFill>
                <a:schemeClr val="bg1"/>
              </a:solidFill>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FD9FF93D-5697-5AE9-E40E-CF8B4566B66D}"/>
              </a:ext>
            </a:extLst>
          </p:cNvPr>
          <p:cNvSpPr txBox="1"/>
          <p:nvPr/>
        </p:nvSpPr>
        <p:spPr>
          <a:xfrm>
            <a:off x="5776685" y="830997"/>
            <a:ext cx="5207884" cy="1200329"/>
          </a:xfrm>
          <a:prstGeom prst="rect">
            <a:avLst/>
          </a:prstGeom>
          <a:solidFill>
            <a:schemeClr val="tx1">
              <a:lumMod val="95000"/>
              <a:lumOff val="5000"/>
              <a:alpha val="50000"/>
            </a:schemeClr>
          </a:solidFill>
        </p:spPr>
        <p:txBody>
          <a:bodyPr wrap="square" rtlCol="0">
            <a:spAutoFit/>
          </a:bodyPr>
          <a:lstStyle/>
          <a:p>
            <a:r>
              <a:rPr lang="en-US" sz="1800" dirty="0">
                <a:latin typeface="Times New Roman" panose="02020603050405020304" pitchFamily="18" charset="0"/>
                <a:cs typeface="Times New Roman" panose="02020603050405020304" pitchFamily="18" charset="0"/>
              </a:rPr>
              <a:t> </a:t>
            </a:r>
            <a:r>
              <a:rPr lang="en-US" sz="1800" dirty="0">
                <a:solidFill>
                  <a:schemeClr val="bg1"/>
                </a:solidFill>
                <a:latin typeface="Times New Roman" panose="02020603050405020304" pitchFamily="18" charset="0"/>
                <a:cs typeface="Times New Roman" panose="02020603050405020304" pitchFamily="18" charset="0"/>
              </a:rPr>
              <a:t>Many of the persons who visit the Killing Fields are eager to know more about the history of the genocide and the effects of the Khmer Rouge policies under the leadership of Pol Pot. </a:t>
            </a:r>
            <a:endParaRPr lang="en-GB" dirty="0">
              <a:solidFill>
                <a:schemeClr val="bg1"/>
              </a:solidFill>
            </a:endParaRPr>
          </a:p>
        </p:txBody>
      </p:sp>
      <p:sp>
        <p:nvSpPr>
          <p:cNvPr id="23" name="TextBox 22">
            <a:extLst>
              <a:ext uri="{FF2B5EF4-FFF2-40B4-BE49-F238E27FC236}">
                <a16:creationId xmlns:a16="http://schemas.microsoft.com/office/drawing/2014/main" id="{9B0DEBF7-9424-C44A-CAB5-95B7B7BDAD2C}"/>
              </a:ext>
            </a:extLst>
          </p:cNvPr>
          <p:cNvSpPr txBox="1"/>
          <p:nvPr/>
        </p:nvSpPr>
        <p:spPr>
          <a:xfrm>
            <a:off x="5776685" y="3784014"/>
            <a:ext cx="5207884" cy="1754326"/>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In other instances, there are tourists who visit the sites to understand death and to consider their own realities through those who have died. They are “</a:t>
            </a:r>
            <a:r>
              <a:rPr lang="en-US" b="0" i="0" dirty="0">
                <a:solidFill>
                  <a:schemeClr val="bg1"/>
                </a:solidFill>
                <a:effectLst/>
                <a:latin typeface="Times New Roman" panose="02020603050405020304" pitchFamily="18" charset="0"/>
              </a:rPr>
              <a:t>abstractly interacting with “the absent other”…” and “interrogating the self through the others’ death.” (</a:t>
            </a:r>
            <a:r>
              <a:rPr lang="en-US" b="0" i="0" dirty="0" err="1">
                <a:solidFill>
                  <a:schemeClr val="bg1"/>
                </a:solidFill>
                <a:effectLst/>
                <a:latin typeface="Times New Roman" panose="02020603050405020304" pitchFamily="18" charset="0"/>
              </a:rPr>
              <a:t>Korstanje</a:t>
            </a:r>
            <a:r>
              <a:rPr lang="en-US" b="0" i="0" dirty="0">
                <a:solidFill>
                  <a:schemeClr val="bg1"/>
                </a:solidFill>
                <a:effectLst/>
                <a:latin typeface="Times New Roman" panose="02020603050405020304" pitchFamily="18" charset="0"/>
              </a:rPr>
              <a:t> and George, 2018)</a:t>
            </a:r>
            <a:endParaRPr lang="en-GB" dirty="0">
              <a:solidFill>
                <a:schemeClr val="bg1"/>
              </a:solidFill>
            </a:endParaRPr>
          </a:p>
        </p:txBody>
      </p:sp>
    </p:spTree>
    <p:extLst>
      <p:ext uri="{BB962C8B-B14F-4D97-AF65-F5344CB8AC3E}">
        <p14:creationId xmlns:p14="http://schemas.microsoft.com/office/powerpoint/2010/main" val="32860087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ECC30E6-2BF7-7BCE-A7A7-CF0CF64CE014}"/>
              </a:ext>
            </a:extLst>
          </p:cNvPr>
          <p:cNvSpPr txBox="1"/>
          <p:nvPr/>
        </p:nvSpPr>
        <p:spPr>
          <a:xfrm>
            <a:off x="-138867" y="0"/>
            <a:ext cx="4960249" cy="830997"/>
          </a:xfrm>
          <a:prstGeom prst="rect">
            <a:avLst/>
          </a:prstGeom>
          <a:noFill/>
        </p:spPr>
        <p:txBody>
          <a:bodyPr wrap="square" rtlCol="0">
            <a:spAutoFit/>
          </a:bodyPr>
          <a:lstStyle/>
          <a:p>
            <a:pPr algn="ctr"/>
            <a:r>
              <a:rPr lang="en-US" sz="4800" b="1" dirty="0">
                <a:solidFill>
                  <a:schemeClr val="tx1">
                    <a:alpha val="50000"/>
                  </a:schemeClr>
                </a:solidFill>
                <a:latin typeface="Amasis MT Pro Black" panose="02040A04050005020304" pitchFamily="18" charset="0"/>
              </a:rPr>
              <a:t>THE TOURISM</a:t>
            </a:r>
          </a:p>
        </p:txBody>
      </p:sp>
      <p:sp>
        <p:nvSpPr>
          <p:cNvPr id="2" name="Parallelogram 1">
            <a:extLst>
              <a:ext uri="{FF2B5EF4-FFF2-40B4-BE49-F238E27FC236}">
                <a16:creationId xmlns:a16="http://schemas.microsoft.com/office/drawing/2014/main" id="{C6166F68-1B14-8193-9D94-355D502C205C}"/>
              </a:ext>
            </a:extLst>
          </p:cNvPr>
          <p:cNvSpPr/>
          <p:nvPr/>
        </p:nvSpPr>
        <p:spPr>
          <a:xfrm>
            <a:off x="8652224" y="7014029"/>
            <a:ext cx="3136633" cy="2569028"/>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TOURISTS</a:t>
            </a:r>
          </a:p>
        </p:txBody>
      </p:sp>
      <p:sp>
        <p:nvSpPr>
          <p:cNvPr id="3" name="Parallelogram 2">
            <a:extLst>
              <a:ext uri="{FF2B5EF4-FFF2-40B4-BE49-F238E27FC236}">
                <a16:creationId xmlns:a16="http://schemas.microsoft.com/office/drawing/2014/main" id="{C405B5CF-2DD7-7BDD-FA45-9331AD57CB72}"/>
              </a:ext>
            </a:extLst>
          </p:cNvPr>
          <p:cNvSpPr/>
          <p:nvPr/>
        </p:nvSpPr>
        <p:spPr>
          <a:xfrm>
            <a:off x="116113" y="1306286"/>
            <a:ext cx="3744687" cy="3018971"/>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FACILITATION</a:t>
            </a:r>
          </a:p>
        </p:txBody>
      </p:sp>
      <p:sp>
        <p:nvSpPr>
          <p:cNvPr id="19" name="TextBox 18">
            <a:extLst>
              <a:ext uri="{FF2B5EF4-FFF2-40B4-BE49-F238E27FC236}">
                <a16:creationId xmlns:a16="http://schemas.microsoft.com/office/drawing/2014/main" id="{2A615D30-9A7B-DDFE-831E-6F80DBF3F0B6}"/>
              </a:ext>
            </a:extLst>
          </p:cNvPr>
          <p:cNvSpPr txBox="1"/>
          <p:nvPr/>
        </p:nvSpPr>
        <p:spPr>
          <a:xfrm>
            <a:off x="6525653" y="7188254"/>
            <a:ext cx="2307772" cy="2031325"/>
          </a:xfrm>
          <a:prstGeom prst="rect">
            <a:avLst/>
          </a:prstGeom>
          <a:solidFill>
            <a:schemeClr val="tx1">
              <a:lumMod val="95000"/>
              <a:lumOff val="5000"/>
              <a:alpha val="50000"/>
            </a:schemeClr>
          </a:solidFill>
        </p:spPr>
        <p:txBody>
          <a:bodyPr wrap="square" rtlCol="0">
            <a:spAutoFit/>
          </a:bodyPr>
          <a:lstStyle/>
          <a:p>
            <a:r>
              <a:rPr lang="en-GB" dirty="0" err="1">
                <a:solidFill>
                  <a:schemeClr val="bg1"/>
                </a:solidFill>
                <a:latin typeface="Times New Roman" panose="02020603050405020304" pitchFamily="18" charset="0"/>
                <a:cs typeface="Times New Roman" panose="02020603050405020304" pitchFamily="18" charset="0"/>
              </a:rPr>
              <a:t>Korstanje</a:t>
            </a:r>
            <a:r>
              <a:rPr lang="en-GB" dirty="0">
                <a:solidFill>
                  <a:schemeClr val="bg1"/>
                </a:solidFill>
                <a:latin typeface="Times New Roman" panose="02020603050405020304" pitchFamily="18" charset="0"/>
                <a:cs typeface="Times New Roman" panose="02020603050405020304" pitchFamily="18" charset="0"/>
              </a:rPr>
              <a:t> and Georges states that “ By t</a:t>
            </a:r>
            <a:r>
              <a:rPr lang="en-US" b="0" i="0" dirty="0">
                <a:solidFill>
                  <a:schemeClr val="bg1"/>
                </a:solidFill>
                <a:effectLst/>
                <a:latin typeface="Times New Roman" panose="02020603050405020304" pitchFamily="18" charset="0"/>
              </a:rPr>
              <a:t>he orchestration of dark sites, humans not only intend to grasp death, but also to understand its effects.</a:t>
            </a:r>
            <a:r>
              <a:rPr lang="en-GB" b="0" i="0" dirty="0">
                <a:solidFill>
                  <a:schemeClr val="bg1"/>
                </a:solidFill>
                <a:effectLst/>
                <a:latin typeface="Times New Roman" panose="02020603050405020304" pitchFamily="18" charset="0"/>
                <a:cs typeface="Times New Roman" panose="02020603050405020304" pitchFamily="18" charset="0"/>
              </a:rPr>
              <a:t>”</a:t>
            </a:r>
            <a:endParaRPr lang="en-GB" dirty="0">
              <a:solidFill>
                <a:schemeClr val="bg1"/>
              </a:solidFill>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FD9FF93D-5697-5AE9-E40E-CF8B4566B66D}"/>
              </a:ext>
            </a:extLst>
          </p:cNvPr>
          <p:cNvSpPr txBox="1"/>
          <p:nvPr/>
        </p:nvSpPr>
        <p:spPr>
          <a:xfrm>
            <a:off x="5776685" y="7188254"/>
            <a:ext cx="2307772" cy="2585323"/>
          </a:xfrm>
          <a:prstGeom prst="rect">
            <a:avLst/>
          </a:prstGeom>
          <a:solidFill>
            <a:schemeClr val="tx1">
              <a:lumMod val="95000"/>
              <a:lumOff val="5000"/>
              <a:alpha val="50000"/>
            </a:schemeClr>
          </a:solidFill>
        </p:spPr>
        <p:txBody>
          <a:bodyPr wrap="square" rtlCol="0">
            <a:spAutoFit/>
          </a:bodyPr>
          <a:lstStyle/>
          <a:p>
            <a:r>
              <a:rPr lang="en-US" sz="1800" dirty="0">
                <a:latin typeface="Times New Roman" panose="02020603050405020304" pitchFamily="18" charset="0"/>
                <a:cs typeface="Times New Roman" panose="02020603050405020304" pitchFamily="18" charset="0"/>
              </a:rPr>
              <a:t> </a:t>
            </a:r>
            <a:r>
              <a:rPr lang="en-US" sz="1800" dirty="0">
                <a:solidFill>
                  <a:schemeClr val="bg1"/>
                </a:solidFill>
                <a:latin typeface="Times New Roman" panose="02020603050405020304" pitchFamily="18" charset="0"/>
                <a:cs typeface="Times New Roman" panose="02020603050405020304" pitchFamily="18" charset="0"/>
              </a:rPr>
              <a:t>Many of the persons who visit the Killing Fields are eager to know more about the history of the genocide and the effects of the Khmer Rouge policies under the leadership of Pol Pot. </a:t>
            </a:r>
            <a:endParaRPr lang="en-GB" dirty="0">
              <a:solidFill>
                <a:schemeClr val="bg1"/>
              </a:solidFill>
            </a:endParaRPr>
          </a:p>
        </p:txBody>
      </p:sp>
      <p:sp>
        <p:nvSpPr>
          <p:cNvPr id="23" name="TextBox 22">
            <a:extLst>
              <a:ext uri="{FF2B5EF4-FFF2-40B4-BE49-F238E27FC236}">
                <a16:creationId xmlns:a16="http://schemas.microsoft.com/office/drawing/2014/main" id="{9B0DEBF7-9424-C44A-CAB5-95B7B7BDAD2C}"/>
              </a:ext>
            </a:extLst>
          </p:cNvPr>
          <p:cNvSpPr txBox="1"/>
          <p:nvPr/>
        </p:nvSpPr>
        <p:spPr>
          <a:xfrm>
            <a:off x="2522598" y="7660360"/>
            <a:ext cx="2525486" cy="3416320"/>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In other instances, there are tourists who visit the sites to understand death and to consider their own realities through those who have died. They are “</a:t>
            </a:r>
            <a:r>
              <a:rPr lang="en-US" b="0" i="0" dirty="0">
                <a:solidFill>
                  <a:schemeClr val="bg1"/>
                </a:solidFill>
                <a:effectLst/>
                <a:latin typeface="Times New Roman" panose="02020603050405020304" pitchFamily="18" charset="0"/>
              </a:rPr>
              <a:t>abstractly interacting with “the absent other”…” and “interrogating the self through the others’ death.”</a:t>
            </a:r>
            <a:endParaRPr lang="en-GB" dirty="0">
              <a:solidFill>
                <a:schemeClr val="bg1"/>
              </a:solidFill>
            </a:endParaRPr>
          </a:p>
        </p:txBody>
      </p:sp>
      <p:sp>
        <p:nvSpPr>
          <p:cNvPr id="4" name="TextBox 3">
            <a:extLst>
              <a:ext uri="{FF2B5EF4-FFF2-40B4-BE49-F238E27FC236}">
                <a16:creationId xmlns:a16="http://schemas.microsoft.com/office/drawing/2014/main" id="{87450CDA-67C4-E629-D9BC-422EA8591C77}"/>
              </a:ext>
            </a:extLst>
          </p:cNvPr>
          <p:cNvSpPr txBox="1"/>
          <p:nvPr/>
        </p:nvSpPr>
        <p:spPr>
          <a:xfrm>
            <a:off x="5480515" y="3182932"/>
            <a:ext cx="5207884" cy="1200329"/>
          </a:xfrm>
          <a:prstGeom prst="rect">
            <a:avLst/>
          </a:prstGeom>
          <a:solidFill>
            <a:schemeClr val="tx1">
              <a:lumMod val="95000"/>
              <a:lumOff val="5000"/>
              <a:alpha val="50000"/>
            </a:schemeClr>
          </a:solidFill>
        </p:spPr>
        <p:txBody>
          <a:bodyPr wrap="square" rtlCol="0">
            <a:spAutoFit/>
          </a:bodyPr>
          <a:lstStyle/>
          <a:p>
            <a:r>
              <a:rPr lang="en-GB" sz="1800" dirty="0">
                <a:solidFill>
                  <a:schemeClr val="bg1"/>
                </a:solidFill>
                <a:latin typeface="Times New Roman" panose="02020603050405020304" pitchFamily="18" charset="0"/>
                <a:cs typeface="Times New Roman" panose="02020603050405020304" pitchFamily="18" charset="0"/>
              </a:rPr>
              <a:t>At the sites, there are displays of bone fragments and skulls of the victims, which tourists are able to view and have an account of the devastation.</a:t>
            </a:r>
          </a:p>
          <a:p>
            <a:endParaRPr lang="en-GB" dirty="0"/>
          </a:p>
        </p:txBody>
      </p:sp>
      <p:sp>
        <p:nvSpPr>
          <p:cNvPr id="6" name="TextBox 5">
            <a:extLst>
              <a:ext uri="{FF2B5EF4-FFF2-40B4-BE49-F238E27FC236}">
                <a16:creationId xmlns:a16="http://schemas.microsoft.com/office/drawing/2014/main" id="{B6B75FF7-CD68-2CBE-EABC-343B5D87846D}"/>
              </a:ext>
            </a:extLst>
          </p:cNvPr>
          <p:cNvSpPr txBox="1"/>
          <p:nvPr/>
        </p:nvSpPr>
        <p:spPr>
          <a:xfrm>
            <a:off x="5480515" y="1292554"/>
            <a:ext cx="5207884" cy="1200329"/>
          </a:xfrm>
          <a:prstGeom prst="rect">
            <a:avLst/>
          </a:prstGeom>
          <a:solidFill>
            <a:schemeClr val="tx1">
              <a:lumMod val="95000"/>
              <a:lumOff val="5000"/>
              <a:alpha val="50000"/>
            </a:schemeClr>
          </a:solidFill>
        </p:spPr>
        <p:txBody>
          <a:bodyPr wrap="square" rtlCol="0">
            <a:spAutoFit/>
          </a:bodyPr>
          <a:lstStyle/>
          <a:p>
            <a:r>
              <a:rPr lang="en-GB" sz="1800" dirty="0">
                <a:solidFill>
                  <a:schemeClr val="bg1"/>
                </a:solidFill>
                <a:latin typeface="Times New Roman" panose="02020603050405020304" pitchFamily="18" charset="0"/>
                <a:cs typeface="Times New Roman" panose="02020603050405020304" pitchFamily="18" charset="0"/>
              </a:rPr>
              <a:t>At Choung Ek and S-21 there are offers on tours for tourist to gain knowledge and view the different parts of the killing field. Some tours are guided by locals whereas others are audio guides. </a:t>
            </a:r>
          </a:p>
        </p:txBody>
      </p:sp>
    </p:spTree>
    <p:extLst>
      <p:ext uri="{BB962C8B-B14F-4D97-AF65-F5344CB8AC3E}">
        <p14:creationId xmlns:p14="http://schemas.microsoft.com/office/powerpoint/2010/main" val="3499153155"/>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ECC30E6-2BF7-7BCE-A7A7-CF0CF64CE014}"/>
              </a:ext>
            </a:extLst>
          </p:cNvPr>
          <p:cNvSpPr txBox="1"/>
          <p:nvPr/>
        </p:nvSpPr>
        <p:spPr>
          <a:xfrm>
            <a:off x="-138867" y="0"/>
            <a:ext cx="4960249" cy="830997"/>
          </a:xfrm>
          <a:prstGeom prst="rect">
            <a:avLst/>
          </a:prstGeom>
          <a:noFill/>
        </p:spPr>
        <p:txBody>
          <a:bodyPr wrap="square" rtlCol="0">
            <a:spAutoFit/>
          </a:bodyPr>
          <a:lstStyle/>
          <a:p>
            <a:pPr algn="ctr"/>
            <a:r>
              <a:rPr lang="en-US" sz="4800" b="1" dirty="0">
                <a:solidFill>
                  <a:schemeClr val="tx1">
                    <a:alpha val="50000"/>
                  </a:schemeClr>
                </a:solidFill>
                <a:latin typeface="Amasis MT Pro Black" panose="02040A04050005020304" pitchFamily="18" charset="0"/>
              </a:rPr>
              <a:t>THE TOURISM</a:t>
            </a:r>
          </a:p>
        </p:txBody>
      </p:sp>
      <p:sp>
        <p:nvSpPr>
          <p:cNvPr id="3" name="Parallelogram 2">
            <a:extLst>
              <a:ext uri="{FF2B5EF4-FFF2-40B4-BE49-F238E27FC236}">
                <a16:creationId xmlns:a16="http://schemas.microsoft.com/office/drawing/2014/main" id="{C405B5CF-2DD7-7BDD-FA45-9331AD57CB72}"/>
              </a:ext>
            </a:extLst>
          </p:cNvPr>
          <p:cNvSpPr/>
          <p:nvPr/>
        </p:nvSpPr>
        <p:spPr>
          <a:xfrm>
            <a:off x="-544395" y="7463971"/>
            <a:ext cx="3643086" cy="896257"/>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FACILITATION</a:t>
            </a:r>
          </a:p>
        </p:txBody>
      </p:sp>
      <p:sp>
        <p:nvSpPr>
          <p:cNvPr id="5" name="Parallelogram 4">
            <a:extLst>
              <a:ext uri="{FF2B5EF4-FFF2-40B4-BE49-F238E27FC236}">
                <a16:creationId xmlns:a16="http://schemas.microsoft.com/office/drawing/2014/main" id="{1C7C8A23-1D82-F0FC-4266-1AC7592B647A}"/>
              </a:ext>
            </a:extLst>
          </p:cNvPr>
          <p:cNvSpPr/>
          <p:nvPr/>
        </p:nvSpPr>
        <p:spPr>
          <a:xfrm>
            <a:off x="271152" y="1291771"/>
            <a:ext cx="3067134" cy="2957731"/>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PROBLEM</a:t>
            </a:r>
          </a:p>
        </p:txBody>
      </p:sp>
      <p:sp>
        <p:nvSpPr>
          <p:cNvPr id="7" name="Parallelogram 6">
            <a:extLst>
              <a:ext uri="{FF2B5EF4-FFF2-40B4-BE49-F238E27FC236}">
                <a16:creationId xmlns:a16="http://schemas.microsoft.com/office/drawing/2014/main" id="{0F0CEBD5-B505-903D-D927-8A4162A9E64A}"/>
              </a:ext>
            </a:extLst>
          </p:cNvPr>
          <p:cNvSpPr/>
          <p:nvPr/>
        </p:nvSpPr>
        <p:spPr>
          <a:xfrm>
            <a:off x="6265770" y="7014029"/>
            <a:ext cx="2827539" cy="646331"/>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SOLUTION</a:t>
            </a:r>
          </a:p>
        </p:txBody>
      </p:sp>
      <p:sp>
        <p:nvSpPr>
          <p:cNvPr id="4" name="TextBox 3">
            <a:extLst>
              <a:ext uri="{FF2B5EF4-FFF2-40B4-BE49-F238E27FC236}">
                <a16:creationId xmlns:a16="http://schemas.microsoft.com/office/drawing/2014/main" id="{87450CDA-67C4-E629-D9BC-422EA8591C77}"/>
              </a:ext>
            </a:extLst>
          </p:cNvPr>
          <p:cNvSpPr txBox="1"/>
          <p:nvPr/>
        </p:nvSpPr>
        <p:spPr>
          <a:xfrm>
            <a:off x="8949429" y="7502406"/>
            <a:ext cx="2357199" cy="2585323"/>
          </a:xfrm>
          <a:prstGeom prst="rect">
            <a:avLst/>
          </a:prstGeom>
          <a:solidFill>
            <a:schemeClr val="tx1">
              <a:lumMod val="95000"/>
              <a:lumOff val="5000"/>
              <a:alpha val="50000"/>
            </a:schemeClr>
          </a:solidFill>
        </p:spPr>
        <p:txBody>
          <a:bodyPr wrap="square" rtlCol="0">
            <a:spAutoFit/>
          </a:bodyPr>
          <a:lstStyle/>
          <a:p>
            <a:r>
              <a:rPr lang="en-GB" sz="1800" dirty="0">
                <a:solidFill>
                  <a:schemeClr val="bg1"/>
                </a:solidFill>
                <a:latin typeface="Times New Roman" panose="02020603050405020304" pitchFamily="18" charset="0"/>
                <a:cs typeface="Times New Roman" panose="02020603050405020304" pitchFamily="18" charset="0"/>
              </a:rPr>
              <a:t>At the sites, there are displays of bone fragments and skulls of the victims, which tourists are able to view and have an account of the devastation.</a:t>
            </a:r>
          </a:p>
          <a:p>
            <a:endParaRPr lang="en-GB" dirty="0"/>
          </a:p>
        </p:txBody>
      </p:sp>
      <p:sp>
        <p:nvSpPr>
          <p:cNvPr id="6" name="TextBox 5">
            <a:extLst>
              <a:ext uri="{FF2B5EF4-FFF2-40B4-BE49-F238E27FC236}">
                <a16:creationId xmlns:a16="http://schemas.microsoft.com/office/drawing/2014/main" id="{B6B75FF7-CD68-2CBE-EABC-343B5D87846D}"/>
              </a:ext>
            </a:extLst>
          </p:cNvPr>
          <p:cNvSpPr txBox="1"/>
          <p:nvPr/>
        </p:nvSpPr>
        <p:spPr>
          <a:xfrm>
            <a:off x="3734399" y="7337194"/>
            <a:ext cx="2531371" cy="2585323"/>
          </a:xfrm>
          <a:prstGeom prst="rect">
            <a:avLst/>
          </a:prstGeom>
          <a:solidFill>
            <a:schemeClr val="tx1">
              <a:lumMod val="95000"/>
              <a:lumOff val="5000"/>
              <a:alpha val="50000"/>
            </a:schemeClr>
          </a:solidFill>
        </p:spPr>
        <p:txBody>
          <a:bodyPr wrap="square" rtlCol="0">
            <a:spAutoFit/>
          </a:bodyPr>
          <a:lstStyle/>
          <a:p>
            <a:r>
              <a:rPr lang="en-GB" sz="1800" dirty="0">
                <a:solidFill>
                  <a:schemeClr val="bg1"/>
                </a:solidFill>
                <a:latin typeface="Times New Roman" panose="02020603050405020304" pitchFamily="18" charset="0"/>
                <a:cs typeface="Times New Roman" panose="02020603050405020304" pitchFamily="18" charset="0"/>
              </a:rPr>
              <a:t>At Choung Ek and S-21 there are offers on tours for tourist to gain knowledge and view the different parts of the killing field. Some tours are guided by locals whereas others are audio guides. </a:t>
            </a:r>
          </a:p>
        </p:txBody>
      </p:sp>
      <p:sp>
        <p:nvSpPr>
          <p:cNvPr id="8" name="TextBox 7">
            <a:extLst>
              <a:ext uri="{FF2B5EF4-FFF2-40B4-BE49-F238E27FC236}">
                <a16:creationId xmlns:a16="http://schemas.microsoft.com/office/drawing/2014/main" id="{CC3ABAF7-D4C2-A548-308C-3E1800F90F47}"/>
              </a:ext>
            </a:extLst>
          </p:cNvPr>
          <p:cNvSpPr txBox="1"/>
          <p:nvPr/>
        </p:nvSpPr>
        <p:spPr>
          <a:xfrm>
            <a:off x="5307825" y="1185855"/>
            <a:ext cx="5207884" cy="1200329"/>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Some tourist refuse to comply with the rule of the sites. </a:t>
            </a:r>
            <a:r>
              <a:rPr lang="en-US" sz="1800" dirty="0" err="1">
                <a:solidFill>
                  <a:schemeClr val="bg1"/>
                </a:solidFill>
                <a:latin typeface="Times New Roman" panose="02020603050405020304" pitchFamily="18" charset="0"/>
                <a:cs typeface="Times New Roman" panose="02020603050405020304" pitchFamily="18" charset="0"/>
              </a:rPr>
              <a:t>Pann</a:t>
            </a:r>
            <a:r>
              <a:rPr lang="en-US" sz="1800" dirty="0">
                <a:solidFill>
                  <a:schemeClr val="bg1"/>
                </a:solidFill>
                <a:latin typeface="Times New Roman" panose="02020603050405020304" pitchFamily="18" charset="0"/>
                <a:cs typeface="Times New Roman" panose="02020603050405020304" pitchFamily="18" charset="0"/>
              </a:rPr>
              <a:t> (2017) writes that “ Some scribble graffiti on prison walls at S-21…”</a:t>
            </a:r>
          </a:p>
          <a:p>
            <a:endParaRPr lang="en-GB" dirty="0"/>
          </a:p>
        </p:txBody>
      </p:sp>
      <p:sp>
        <p:nvSpPr>
          <p:cNvPr id="9" name="TextBox 8">
            <a:extLst>
              <a:ext uri="{FF2B5EF4-FFF2-40B4-BE49-F238E27FC236}">
                <a16:creationId xmlns:a16="http://schemas.microsoft.com/office/drawing/2014/main" id="{07241384-C7B5-A3D2-5A9A-94E27CD2C394}"/>
              </a:ext>
            </a:extLst>
          </p:cNvPr>
          <p:cNvSpPr txBox="1"/>
          <p:nvPr/>
        </p:nvSpPr>
        <p:spPr>
          <a:xfrm>
            <a:off x="5307825" y="2819012"/>
            <a:ext cx="5207884" cy="1477328"/>
          </a:xfrm>
          <a:prstGeom prst="rect">
            <a:avLst/>
          </a:prstGeom>
          <a:solidFill>
            <a:schemeClr val="tx1">
              <a:lumMod val="95000"/>
              <a:lumOff val="5000"/>
              <a:alpha val="50000"/>
            </a:schemeClr>
          </a:solidFill>
        </p:spPr>
        <p:txBody>
          <a:bodyPr wrap="square" rtlCol="0">
            <a:spAutoFit/>
          </a:bodyPr>
          <a:lstStyle/>
          <a:p>
            <a:r>
              <a:rPr lang="en-GB" dirty="0" err="1">
                <a:solidFill>
                  <a:schemeClr val="bg1"/>
                </a:solidFill>
                <a:latin typeface="Times New Roman" panose="02020603050405020304" pitchFamily="18" charset="0"/>
                <a:cs typeface="Times New Roman" panose="02020603050405020304" pitchFamily="18" charset="0"/>
              </a:rPr>
              <a:t>Pann</a:t>
            </a:r>
            <a:r>
              <a:rPr lang="en-GB" dirty="0">
                <a:solidFill>
                  <a:schemeClr val="bg1"/>
                </a:solidFill>
                <a:latin typeface="Times New Roman" panose="02020603050405020304" pitchFamily="18" charset="0"/>
                <a:cs typeface="Times New Roman" panose="02020603050405020304" pitchFamily="18" charset="0"/>
              </a:rPr>
              <a:t> (2017) also writes “ At Choeung Ek, some innocently tie ribbons and notes to the mass graves, but others collect bone fragments, smoke and eat on the steps of the bone-filled stupa and ignore rules regarding the use of cameras and silence.”</a:t>
            </a:r>
          </a:p>
        </p:txBody>
      </p:sp>
      <p:sp>
        <p:nvSpPr>
          <p:cNvPr id="12" name="TextBox 11">
            <a:extLst>
              <a:ext uri="{FF2B5EF4-FFF2-40B4-BE49-F238E27FC236}">
                <a16:creationId xmlns:a16="http://schemas.microsoft.com/office/drawing/2014/main" id="{0FB87D01-839A-D501-C002-DA40766D34F6}"/>
              </a:ext>
            </a:extLst>
          </p:cNvPr>
          <p:cNvSpPr txBox="1"/>
          <p:nvPr/>
        </p:nvSpPr>
        <p:spPr>
          <a:xfrm>
            <a:off x="5307825" y="4853586"/>
            <a:ext cx="5207884" cy="923330"/>
          </a:xfrm>
          <a:prstGeom prst="rect">
            <a:avLst/>
          </a:prstGeom>
          <a:solidFill>
            <a:schemeClr val="tx1">
              <a:lumMod val="95000"/>
              <a:lumOff val="5000"/>
              <a:alpha val="50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Tourists are more concerned with taking a good selfie and posting on the internet, rather than respecting the significance of the place.</a:t>
            </a:r>
          </a:p>
        </p:txBody>
      </p:sp>
    </p:spTree>
    <p:extLst>
      <p:ext uri="{BB962C8B-B14F-4D97-AF65-F5344CB8AC3E}">
        <p14:creationId xmlns:p14="http://schemas.microsoft.com/office/powerpoint/2010/main" val="3233907209"/>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ECC30E6-2BF7-7BCE-A7A7-CF0CF64CE014}"/>
              </a:ext>
            </a:extLst>
          </p:cNvPr>
          <p:cNvSpPr txBox="1"/>
          <p:nvPr/>
        </p:nvSpPr>
        <p:spPr>
          <a:xfrm>
            <a:off x="-138867" y="0"/>
            <a:ext cx="4960249" cy="830997"/>
          </a:xfrm>
          <a:prstGeom prst="rect">
            <a:avLst/>
          </a:prstGeom>
          <a:noFill/>
        </p:spPr>
        <p:txBody>
          <a:bodyPr wrap="square" rtlCol="0">
            <a:spAutoFit/>
          </a:bodyPr>
          <a:lstStyle/>
          <a:p>
            <a:pPr algn="ctr"/>
            <a:r>
              <a:rPr lang="en-US" sz="4800" b="1" dirty="0">
                <a:solidFill>
                  <a:schemeClr val="tx1">
                    <a:alpha val="50000"/>
                  </a:schemeClr>
                </a:solidFill>
                <a:latin typeface="Amasis MT Pro Black" panose="02040A04050005020304" pitchFamily="18" charset="0"/>
              </a:rPr>
              <a:t>THE TOURISM</a:t>
            </a:r>
          </a:p>
        </p:txBody>
      </p:sp>
      <p:sp>
        <p:nvSpPr>
          <p:cNvPr id="5" name="Parallelogram 4">
            <a:extLst>
              <a:ext uri="{FF2B5EF4-FFF2-40B4-BE49-F238E27FC236}">
                <a16:creationId xmlns:a16="http://schemas.microsoft.com/office/drawing/2014/main" id="{1C7C8A23-1D82-F0FC-4266-1AC7592B647A}"/>
              </a:ext>
            </a:extLst>
          </p:cNvPr>
          <p:cNvSpPr/>
          <p:nvPr/>
        </p:nvSpPr>
        <p:spPr>
          <a:xfrm>
            <a:off x="488866" y="7326308"/>
            <a:ext cx="3067134" cy="820502"/>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PROBLEM</a:t>
            </a:r>
          </a:p>
        </p:txBody>
      </p:sp>
      <p:sp>
        <p:nvSpPr>
          <p:cNvPr id="7" name="Parallelogram 6">
            <a:extLst>
              <a:ext uri="{FF2B5EF4-FFF2-40B4-BE49-F238E27FC236}">
                <a16:creationId xmlns:a16="http://schemas.microsoft.com/office/drawing/2014/main" id="{0F0CEBD5-B505-903D-D927-8A4162A9E64A}"/>
              </a:ext>
            </a:extLst>
          </p:cNvPr>
          <p:cNvSpPr/>
          <p:nvPr/>
        </p:nvSpPr>
        <p:spPr>
          <a:xfrm>
            <a:off x="417776" y="1436915"/>
            <a:ext cx="3254338" cy="2964904"/>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SOLUTION</a:t>
            </a:r>
          </a:p>
        </p:txBody>
      </p:sp>
      <p:sp>
        <p:nvSpPr>
          <p:cNvPr id="8" name="TextBox 7">
            <a:extLst>
              <a:ext uri="{FF2B5EF4-FFF2-40B4-BE49-F238E27FC236}">
                <a16:creationId xmlns:a16="http://schemas.microsoft.com/office/drawing/2014/main" id="{CC3ABAF7-D4C2-A548-308C-3E1800F90F47}"/>
              </a:ext>
            </a:extLst>
          </p:cNvPr>
          <p:cNvSpPr txBox="1"/>
          <p:nvPr/>
        </p:nvSpPr>
        <p:spPr>
          <a:xfrm>
            <a:off x="8979937" y="7269647"/>
            <a:ext cx="3212063" cy="1754326"/>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Some tourist refuse to comply with the rule of the sites. </a:t>
            </a:r>
            <a:r>
              <a:rPr lang="en-US" sz="1800" dirty="0" err="1">
                <a:solidFill>
                  <a:schemeClr val="bg1"/>
                </a:solidFill>
                <a:latin typeface="Times New Roman" panose="02020603050405020304" pitchFamily="18" charset="0"/>
                <a:cs typeface="Times New Roman" panose="02020603050405020304" pitchFamily="18" charset="0"/>
              </a:rPr>
              <a:t>Pann</a:t>
            </a:r>
            <a:r>
              <a:rPr lang="en-US" sz="1800" dirty="0">
                <a:solidFill>
                  <a:schemeClr val="bg1"/>
                </a:solidFill>
                <a:latin typeface="Times New Roman" panose="02020603050405020304" pitchFamily="18" charset="0"/>
                <a:cs typeface="Times New Roman" panose="02020603050405020304" pitchFamily="18" charset="0"/>
              </a:rPr>
              <a:t> writes that “ Some scribble graffiti on prison walls at S-21…”</a:t>
            </a:r>
          </a:p>
          <a:p>
            <a:endParaRPr lang="en-GB" dirty="0"/>
          </a:p>
        </p:txBody>
      </p:sp>
      <p:sp>
        <p:nvSpPr>
          <p:cNvPr id="9" name="TextBox 8">
            <a:extLst>
              <a:ext uri="{FF2B5EF4-FFF2-40B4-BE49-F238E27FC236}">
                <a16:creationId xmlns:a16="http://schemas.microsoft.com/office/drawing/2014/main" id="{07241384-C7B5-A3D2-5A9A-94E27CD2C394}"/>
              </a:ext>
            </a:extLst>
          </p:cNvPr>
          <p:cNvSpPr txBox="1"/>
          <p:nvPr/>
        </p:nvSpPr>
        <p:spPr>
          <a:xfrm>
            <a:off x="4538568" y="7637273"/>
            <a:ext cx="2718575" cy="2862322"/>
          </a:xfrm>
          <a:prstGeom prst="rect">
            <a:avLst/>
          </a:prstGeom>
          <a:solidFill>
            <a:schemeClr val="tx1">
              <a:lumMod val="95000"/>
              <a:lumOff val="5000"/>
              <a:alpha val="50000"/>
            </a:schemeClr>
          </a:solidFill>
        </p:spPr>
        <p:txBody>
          <a:bodyPr wrap="square" rtlCol="0">
            <a:spAutoFit/>
          </a:bodyPr>
          <a:lstStyle/>
          <a:p>
            <a:r>
              <a:rPr lang="en-GB" dirty="0" err="1">
                <a:solidFill>
                  <a:schemeClr val="bg1"/>
                </a:solidFill>
                <a:latin typeface="Times New Roman" panose="02020603050405020304" pitchFamily="18" charset="0"/>
                <a:cs typeface="Times New Roman" panose="02020603050405020304" pitchFamily="18" charset="0"/>
              </a:rPr>
              <a:t>Pann</a:t>
            </a:r>
            <a:r>
              <a:rPr lang="en-GB" dirty="0">
                <a:solidFill>
                  <a:schemeClr val="bg1"/>
                </a:solidFill>
                <a:latin typeface="Times New Roman" panose="02020603050405020304" pitchFamily="18" charset="0"/>
                <a:cs typeface="Times New Roman" panose="02020603050405020304" pitchFamily="18" charset="0"/>
              </a:rPr>
              <a:t> also writes “ At Choeung Ek, some innocently tie ribbons and notes to the mass graves, but others collect bone fragments, smoke and eat on the steps of the bone-filled stupa and ignore rules regarding the use of cameras and silence.”</a:t>
            </a:r>
          </a:p>
        </p:txBody>
      </p:sp>
      <p:sp>
        <p:nvSpPr>
          <p:cNvPr id="2" name="TextBox 1">
            <a:extLst>
              <a:ext uri="{FF2B5EF4-FFF2-40B4-BE49-F238E27FC236}">
                <a16:creationId xmlns:a16="http://schemas.microsoft.com/office/drawing/2014/main" id="{0AF5C72C-1B49-D394-79ED-2465444100B9}"/>
              </a:ext>
            </a:extLst>
          </p:cNvPr>
          <p:cNvSpPr txBox="1"/>
          <p:nvPr/>
        </p:nvSpPr>
        <p:spPr>
          <a:xfrm>
            <a:off x="5090111" y="1436915"/>
            <a:ext cx="5207884" cy="923330"/>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The administrative team at the sites reinforce the rules of touring the fields.</a:t>
            </a:r>
          </a:p>
          <a:p>
            <a:endParaRPr lang="en-GB" dirty="0"/>
          </a:p>
        </p:txBody>
      </p:sp>
      <p:sp>
        <p:nvSpPr>
          <p:cNvPr id="12" name="TextBox 11">
            <a:extLst>
              <a:ext uri="{FF2B5EF4-FFF2-40B4-BE49-F238E27FC236}">
                <a16:creationId xmlns:a16="http://schemas.microsoft.com/office/drawing/2014/main" id="{7928D6D2-C231-9CA0-427E-49C901A38522}"/>
              </a:ext>
            </a:extLst>
          </p:cNvPr>
          <p:cNvSpPr txBox="1"/>
          <p:nvPr/>
        </p:nvSpPr>
        <p:spPr>
          <a:xfrm>
            <a:off x="5090111" y="2849140"/>
            <a:ext cx="5207884" cy="923330"/>
          </a:xfrm>
          <a:prstGeom prst="rect">
            <a:avLst/>
          </a:prstGeom>
          <a:solidFill>
            <a:schemeClr val="tx1">
              <a:lumMod val="95000"/>
              <a:lumOff val="5000"/>
              <a:alpha val="50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The use of cameras is not prohibited at the sites. Therefore, there are few or no pictures taken by tourists at the fields and prisons.</a:t>
            </a:r>
          </a:p>
        </p:txBody>
      </p:sp>
      <p:sp>
        <p:nvSpPr>
          <p:cNvPr id="13" name="TextBox 12">
            <a:extLst>
              <a:ext uri="{FF2B5EF4-FFF2-40B4-BE49-F238E27FC236}">
                <a16:creationId xmlns:a16="http://schemas.microsoft.com/office/drawing/2014/main" id="{D71EE724-8E7E-E8C6-1BCB-C1FDA840C39F}"/>
              </a:ext>
            </a:extLst>
          </p:cNvPr>
          <p:cNvSpPr txBox="1"/>
          <p:nvPr/>
        </p:nvSpPr>
        <p:spPr>
          <a:xfrm>
            <a:off x="5090111" y="4188003"/>
            <a:ext cx="5207884" cy="2031325"/>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Previous visitors also reinforce the rules to first time tourists. Chris Owen, a blogger states, “Although these are open tourist locations you’re reminded to show the utmost respect by not smoking, eating, drinking, talking too loud</a:t>
            </a:r>
            <a:r>
              <a:rPr lang="en-US" dirty="0">
                <a:solidFill>
                  <a:schemeClr val="bg1"/>
                </a:solidFill>
                <a:latin typeface="Times New Roman" panose="02020603050405020304" pitchFamily="18" charset="0"/>
                <a:cs typeface="Times New Roman" panose="02020603050405020304" pitchFamily="18" charset="0"/>
              </a:rPr>
              <a:t>, or taking selfies during your visit.” </a:t>
            </a:r>
            <a:endParaRPr lang="en-US" sz="1800" dirty="0">
              <a:solidFill>
                <a:schemeClr val="bg1"/>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98432821"/>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ECC30E6-2BF7-7BCE-A7A7-CF0CF64CE014}"/>
              </a:ext>
            </a:extLst>
          </p:cNvPr>
          <p:cNvSpPr txBox="1"/>
          <p:nvPr/>
        </p:nvSpPr>
        <p:spPr>
          <a:xfrm>
            <a:off x="-2967071" y="837404"/>
            <a:ext cx="2606736" cy="2308324"/>
          </a:xfrm>
          <a:prstGeom prst="rect">
            <a:avLst/>
          </a:prstGeom>
          <a:noFill/>
        </p:spPr>
        <p:txBody>
          <a:bodyPr wrap="square" rtlCol="0">
            <a:spAutoFit/>
          </a:bodyPr>
          <a:lstStyle/>
          <a:p>
            <a:pPr algn="ctr"/>
            <a:r>
              <a:rPr lang="en-US" sz="4800" b="1" dirty="0">
                <a:solidFill>
                  <a:schemeClr val="tx1">
                    <a:alpha val="50000"/>
                  </a:schemeClr>
                </a:solidFill>
                <a:latin typeface="Amasis MT Pro Black" panose="02040A04050005020304" pitchFamily="18" charset="0"/>
              </a:rPr>
              <a:t>THE TOURISM</a:t>
            </a:r>
          </a:p>
        </p:txBody>
      </p:sp>
      <p:sp>
        <p:nvSpPr>
          <p:cNvPr id="5" name="Parallelogram 4">
            <a:extLst>
              <a:ext uri="{FF2B5EF4-FFF2-40B4-BE49-F238E27FC236}">
                <a16:creationId xmlns:a16="http://schemas.microsoft.com/office/drawing/2014/main" id="{1C7C8A23-1D82-F0FC-4266-1AC7592B647A}"/>
              </a:ext>
            </a:extLst>
          </p:cNvPr>
          <p:cNvSpPr/>
          <p:nvPr/>
        </p:nvSpPr>
        <p:spPr>
          <a:xfrm>
            <a:off x="488866" y="7326308"/>
            <a:ext cx="3067134" cy="820502"/>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PROBLEM</a:t>
            </a:r>
          </a:p>
        </p:txBody>
      </p:sp>
      <p:sp>
        <p:nvSpPr>
          <p:cNvPr id="7" name="Parallelogram 6">
            <a:extLst>
              <a:ext uri="{FF2B5EF4-FFF2-40B4-BE49-F238E27FC236}">
                <a16:creationId xmlns:a16="http://schemas.microsoft.com/office/drawing/2014/main" id="{0F0CEBD5-B505-903D-D927-8A4162A9E64A}"/>
              </a:ext>
            </a:extLst>
          </p:cNvPr>
          <p:cNvSpPr/>
          <p:nvPr/>
        </p:nvSpPr>
        <p:spPr>
          <a:xfrm>
            <a:off x="-1987504" y="7148602"/>
            <a:ext cx="3254338" cy="2964904"/>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SOLUTION</a:t>
            </a:r>
          </a:p>
        </p:txBody>
      </p:sp>
      <p:sp>
        <p:nvSpPr>
          <p:cNvPr id="8" name="TextBox 7">
            <a:extLst>
              <a:ext uri="{FF2B5EF4-FFF2-40B4-BE49-F238E27FC236}">
                <a16:creationId xmlns:a16="http://schemas.microsoft.com/office/drawing/2014/main" id="{CC3ABAF7-D4C2-A548-308C-3E1800F90F47}"/>
              </a:ext>
            </a:extLst>
          </p:cNvPr>
          <p:cNvSpPr txBox="1"/>
          <p:nvPr/>
        </p:nvSpPr>
        <p:spPr>
          <a:xfrm>
            <a:off x="8979937" y="7269647"/>
            <a:ext cx="3212063" cy="1754326"/>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Some tourist refuse to comply with the rule of the sites. </a:t>
            </a:r>
            <a:r>
              <a:rPr lang="en-US" sz="1800" dirty="0" err="1">
                <a:solidFill>
                  <a:schemeClr val="bg1"/>
                </a:solidFill>
                <a:latin typeface="Times New Roman" panose="02020603050405020304" pitchFamily="18" charset="0"/>
                <a:cs typeface="Times New Roman" panose="02020603050405020304" pitchFamily="18" charset="0"/>
              </a:rPr>
              <a:t>Pann</a:t>
            </a:r>
            <a:r>
              <a:rPr lang="en-US" sz="1800" dirty="0">
                <a:solidFill>
                  <a:schemeClr val="bg1"/>
                </a:solidFill>
                <a:latin typeface="Times New Roman" panose="02020603050405020304" pitchFamily="18" charset="0"/>
                <a:cs typeface="Times New Roman" panose="02020603050405020304" pitchFamily="18" charset="0"/>
              </a:rPr>
              <a:t> writes that “ Some scribble graffiti on prison walls at S-21…”</a:t>
            </a:r>
          </a:p>
          <a:p>
            <a:endParaRPr lang="en-GB" dirty="0"/>
          </a:p>
        </p:txBody>
      </p:sp>
      <p:sp>
        <p:nvSpPr>
          <p:cNvPr id="9" name="TextBox 8">
            <a:extLst>
              <a:ext uri="{FF2B5EF4-FFF2-40B4-BE49-F238E27FC236}">
                <a16:creationId xmlns:a16="http://schemas.microsoft.com/office/drawing/2014/main" id="{07241384-C7B5-A3D2-5A9A-94E27CD2C394}"/>
              </a:ext>
            </a:extLst>
          </p:cNvPr>
          <p:cNvSpPr txBox="1"/>
          <p:nvPr/>
        </p:nvSpPr>
        <p:spPr>
          <a:xfrm>
            <a:off x="4538568" y="7637273"/>
            <a:ext cx="2718575" cy="2862322"/>
          </a:xfrm>
          <a:prstGeom prst="rect">
            <a:avLst/>
          </a:prstGeom>
          <a:solidFill>
            <a:schemeClr val="tx1">
              <a:lumMod val="95000"/>
              <a:lumOff val="5000"/>
              <a:alpha val="50000"/>
            </a:schemeClr>
          </a:solidFill>
        </p:spPr>
        <p:txBody>
          <a:bodyPr wrap="square" rtlCol="0">
            <a:spAutoFit/>
          </a:bodyPr>
          <a:lstStyle/>
          <a:p>
            <a:r>
              <a:rPr lang="en-GB" dirty="0" err="1">
                <a:solidFill>
                  <a:schemeClr val="bg1"/>
                </a:solidFill>
                <a:latin typeface="Times New Roman" panose="02020603050405020304" pitchFamily="18" charset="0"/>
                <a:cs typeface="Times New Roman" panose="02020603050405020304" pitchFamily="18" charset="0"/>
              </a:rPr>
              <a:t>Pann</a:t>
            </a:r>
            <a:r>
              <a:rPr lang="en-GB" dirty="0">
                <a:solidFill>
                  <a:schemeClr val="bg1"/>
                </a:solidFill>
                <a:latin typeface="Times New Roman" panose="02020603050405020304" pitchFamily="18" charset="0"/>
                <a:cs typeface="Times New Roman" panose="02020603050405020304" pitchFamily="18" charset="0"/>
              </a:rPr>
              <a:t> also writes “ At Choeung Ek, some innocently tie ribbons and notes to the mass graves, but others collect bone fragments, smoke and eat on the steps of the bone-filled stupa and ignore rules regarding the use of cameras and silence.”</a:t>
            </a:r>
          </a:p>
        </p:txBody>
      </p:sp>
      <p:sp>
        <p:nvSpPr>
          <p:cNvPr id="2" name="TextBox 1">
            <a:extLst>
              <a:ext uri="{FF2B5EF4-FFF2-40B4-BE49-F238E27FC236}">
                <a16:creationId xmlns:a16="http://schemas.microsoft.com/office/drawing/2014/main" id="{0AF5C72C-1B49-D394-79ED-2465444100B9}"/>
              </a:ext>
            </a:extLst>
          </p:cNvPr>
          <p:cNvSpPr txBox="1"/>
          <p:nvPr/>
        </p:nvSpPr>
        <p:spPr>
          <a:xfrm>
            <a:off x="2467869" y="7326308"/>
            <a:ext cx="5207884" cy="923330"/>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The administrative team at the sites reinforce the rules of touring the fields.</a:t>
            </a:r>
          </a:p>
          <a:p>
            <a:endParaRPr lang="en-GB" dirty="0"/>
          </a:p>
        </p:txBody>
      </p:sp>
      <p:sp>
        <p:nvSpPr>
          <p:cNvPr id="12" name="TextBox 11">
            <a:extLst>
              <a:ext uri="{FF2B5EF4-FFF2-40B4-BE49-F238E27FC236}">
                <a16:creationId xmlns:a16="http://schemas.microsoft.com/office/drawing/2014/main" id="{7928D6D2-C231-9CA0-427E-49C901A38522}"/>
              </a:ext>
            </a:extLst>
          </p:cNvPr>
          <p:cNvSpPr txBox="1"/>
          <p:nvPr/>
        </p:nvSpPr>
        <p:spPr>
          <a:xfrm>
            <a:off x="3772053" y="7020126"/>
            <a:ext cx="5207884" cy="923330"/>
          </a:xfrm>
          <a:prstGeom prst="rect">
            <a:avLst/>
          </a:prstGeom>
          <a:solidFill>
            <a:schemeClr val="tx1">
              <a:lumMod val="95000"/>
              <a:lumOff val="5000"/>
              <a:alpha val="50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The use of cameras is not prohibited at the sites. Therefore, there are few or no pictures taken by tourists at the fields and prisons.</a:t>
            </a:r>
          </a:p>
        </p:txBody>
      </p:sp>
      <p:sp>
        <p:nvSpPr>
          <p:cNvPr id="13" name="TextBox 12">
            <a:extLst>
              <a:ext uri="{FF2B5EF4-FFF2-40B4-BE49-F238E27FC236}">
                <a16:creationId xmlns:a16="http://schemas.microsoft.com/office/drawing/2014/main" id="{D71EE724-8E7E-E8C6-1BCB-C1FDA840C39F}"/>
              </a:ext>
            </a:extLst>
          </p:cNvPr>
          <p:cNvSpPr txBox="1"/>
          <p:nvPr/>
        </p:nvSpPr>
        <p:spPr>
          <a:xfrm>
            <a:off x="1826600" y="7468052"/>
            <a:ext cx="5207884" cy="2031325"/>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Previous visitors also reinforce the rules to first time tourists. Chris Owen, a blogger states, “Although these are open tourist locations you’re reminded to show the utmost respect by not smoking, eating, drinking, talking too loud</a:t>
            </a:r>
            <a:r>
              <a:rPr lang="en-US" dirty="0">
                <a:solidFill>
                  <a:schemeClr val="bg1"/>
                </a:solidFill>
                <a:latin typeface="Times New Roman" panose="02020603050405020304" pitchFamily="18" charset="0"/>
                <a:cs typeface="Times New Roman" panose="02020603050405020304" pitchFamily="18" charset="0"/>
              </a:rPr>
              <a:t>, or taking selfies during your visit.</a:t>
            </a:r>
            <a:endParaRPr lang="en-US" sz="1800" dirty="0">
              <a:solidFill>
                <a:schemeClr val="bg1"/>
              </a:solidFill>
              <a:latin typeface="Times New Roman" panose="02020603050405020304" pitchFamily="18" charset="0"/>
              <a:cs typeface="Times New Roman" panose="02020603050405020304" pitchFamily="18" charset="0"/>
            </a:endParaRPr>
          </a:p>
          <a:p>
            <a:endParaRPr lang="en-GB" dirty="0"/>
          </a:p>
        </p:txBody>
      </p:sp>
      <p:sp>
        <p:nvSpPr>
          <p:cNvPr id="3" name="TextBox 2">
            <a:extLst>
              <a:ext uri="{FF2B5EF4-FFF2-40B4-BE49-F238E27FC236}">
                <a16:creationId xmlns:a16="http://schemas.microsoft.com/office/drawing/2014/main" id="{818C9481-540A-A50A-A32B-1A52E6BAFF54}"/>
              </a:ext>
            </a:extLst>
          </p:cNvPr>
          <p:cNvSpPr txBox="1"/>
          <p:nvPr/>
        </p:nvSpPr>
        <p:spPr>
          <a:xfrm>
            <a:off x="0" y="136478"/>
            <a:ext cx="3772053" cy="523220"/>
          </a:xfrm>
          <a:prstGeom prst="rect">
            <a:avLst/>
          </a:prstGeom>
          <a:noFill/>
        </p:spPr>
        <p:txBody>
          <a:bodyPr wrap="square" rtlCol="0">
            <a:spAutoFit/>
          </a:bodyPr>
          <a:lstStyle/>
          <a:p>
            <a:r>
              <a:rPr lang="en-GB" sz="2800" dirty="0">
                <a:solidFill>
                  <a:schemeClr val="tx1">
                    <a:alpha val="50000"/>
                  </a:schemeClr>
                </a:solidFill>
                <a:latin typeface="Amasis MT Pro Black" panose="02040A04050005020304" pitchFamily="18" charset="0"/>
              </a:rPr>
              <a:t>CONCLUSION</a:t>
            </a:r>
          </a:p>
        </p:txBody>
      </p:sp>
      <p:sp>
        <p:nvSpPr>
          <p:cNvPr id="4" name="Rectangle 3">
            <a:extLst>
              <a:ext uri="{FF2B5EF4-FFF2-40B4-BE49-F238E27FC236}">
                <a16:creationId xmlns:a16="http://schemas.microsoft.com/office/drawing/2014/main" id="{D337C120-BE66-EE03-8FE6-4C74FCFD3725}"/>
              </a:ext>
            </a:extLst>
          </p:cNvPr>
          <p:cNvSpPr/>
          <p:nvPr/>
        </p:nvSpPr>
        <p:spPr>
          <a:xfrm>
            <a:off x="98742" y="837404"/>
            <a:ext cx="7980218" cy="1163782"/>
          </a:xfrm>
          <a:prstGeom prst="rect">
            <a:avLst/>
          </a:prstGeom>
          <a:solidFill>
            <a:schemeClr val="dk1">
              <a:alpha val="50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2000" dirty="0">
                <a:latin typeface="Times New Roman" panose="02020603050405020304" pitchFamily="18" charset="0"/>
                <a:cs typeface="Times New Roman" panose="02020603050405020304" pitchFamily="18" charset="0"/>
              </a:rPr>
              <a:t>Dark tourism has become a significant part of our society, because of the interest in exploring death. However, respecting and understanding the history of the sites being visited is integral. </a:t>
            </a:r>
          </a:p>
        </p:txBody>
      </p:sp>
    </p:spTree>
    <p:extLst>
      <p:ext uri="{BB962C8B-B14F-4D97-AF65-F5344CB8AC3E}">
        <p14:creationId xmlns:p14="http://schemas.microsoft.com/office/powerpoint/2010/main" val="3943308301"/>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ECC30E6-2BF7-7BCE-A7A7-CF0CF64CE014}"/>
              </a:ext>
            </a:extLst>
          </p:cNvPr>
          <p:cNvSpPr txBox="1"/>
          <p:nvPr/>
        </p:nvSpPr>
        <p:spPr>
          <a:xfrm>
            <a:off x="-5184186" y="3962260"/>
            <a:ext cx="4960249" cy="830997"/>
          </a:xfrm>
          <a:prstGeom prst="rect">
            <a:avLst/>
          </a:prstGeom>
          <a:noFill/>
        </p:spPr>
        <p:txBody>
          <a:bodyPr wrap="square" rtlCol="0">
            <a:spAutoFit/>
          </a:bodyPr>
          <a:lstStyle/>
          <a:p>
            <a:pPr algn="ctr"/>
            <a:r>
              <a:rPr lang="en-US" sz="4800" b="1" dirty="0">
                <a:solidFill>
                  <a:schemeClr val="tx1">
                    <a:alpha val="50000"/>
                  </a:schemeClr>
                </a:solidFill>
                <a:latin typeface="Amasis MT Pro Black" panose="02040A04050005020304" pitchFamily="18" charset="0"/>
              </a:rPr>
              <a:t>THE TOURISM</a:t>
            </a:r>
          </a:p>
        </p:txBody>
      </p:sp>
      <p:sp>
        <p:nvSpPr>
          <p:cNvPr id="7" name="Parallelogram 6">
            <a:extLst>
              <a:ext uri="{FF2B5EF4-FFF2-40B4-BE49-F238E27FC236}">
                <a16:creationId xmlns:a16="http://schemas.microsoft.com/office/drawing/2014/main" id="{0F0CEBD5-B505-903D-D927-8A4162A9E64A}"/>
              </a:ext>
            </a:extLst>
          </p:cNvPr>
          <p:cNvSpPr/>
          <p:nvPr/>
        </p:nvSpPr>
        <p:spPr>
          <a:xfrm>
            <a:off x="-3762338" y="3310805"/>
            <a:ext cx="3254338" cy="2964904"/>
          </a:xfrm>
          <a:prstGeom prst="parallelogram">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SOLUTION</a:t>
            </a:r>
          </a:p>
        </p:txBody>
      </p:sp>
      <p:sp>
        <p:nvSpPr>
          <p:cNvPr id="2" name="TextBox 1">
            <a:extLst>
              <a:ext uri="{FF2B5EF4-FFF2-40B4-BE49-F238E27FC236}">
                <a16:creationId xmlns:a16="http://schemas.microsoft.com/office/drawing/2014/main" id="{0AF5C72C-1B49-D394-79ED-2465444100B9}"/>
              </a:ext>
            </a:extLst>
          </p:cNvPr>
          <p:cNvSpPr txBox="1"/>
          <p:nvPr/>
        </p:nvSpPr>
        <p:spPr>
          <a:xfrm>
            <a:off x="-2704061" y="540816"/>
            <a:ext cx="1630003" cy="2308324"/>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The administrative team at the sites reinforce the rules of touring the fields.</a:t>
            </a:r>
          </a:p>
          <a:p>
            <a:endParaRPr lang="en-GB" dirty="0"/>
          </a:p>
        </p:txBody>
      </p:sp>
      <p:sp>
        <p:nvSpPr>
          <p:cNvPr id="12" name="TextBox 11">
            <a:extLst>
              <a:ext uri="{FF2B5EF4-FFF2-40B4-BE49-F238E27FC236}">
                <a16:creationId xmlns:a16="http://schemas.microsoft.com/office/drawing/2014/main" id="{7928D6D2-C231-9CA0-427E-49C901A38522}"/>
              </a:ext>
            </a:extLst>
          </p:cNvPr>
          <p:cNvSpPr txBox="1"/>
          <p:nvPr/>
        </p:nvSpPr>
        <p:spPr>
          <a:xfrm>
            <a:off x="-2457317" y="4649667"/>
            <a:ext cx="1630003" cy="3139321"/>
          </a:xfrm>
          <a:prstGeom prst="rect">
            <a:avLst/>
          </a:prstGeom>
          <a:solidFill>
            <a:schemeClr val="tx1">
              <a:lumMod val="95000"/>
              <a:lumOff val="5000"/>
              <a:alpha val="50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The use of cameras is not prohibited at the sites. Therefore, there are few or no pictures taken by tourists at the fields and prisons.</a:t>
            </a:r>
          </a:p>
        </p:txBody>
      </p:sp>
      <p:sp>
        <p:nvSpPr>
          <p:cNvPr id="13" name="TextBox 12">
            <a:extLst>
              <a:ext uri="{FF2B5EF4-FFF2-40B4-BE49-F238E27FC236}">
                <a16:creationId xmlns:a16="http://schemas.microsoft.com/office/drawing/2014/main" id="{D71EE724-8E7E-E8C6-1BCB-C1FDA840C39F}"/>
              </a:ext>
            </a:extLst>
          </p:cNvPr>
          <p:cNvSpPr txBox="1"/>
          <p:nvPr/>
        </p:nvSpPr>
        <p:spPr>
          <a:xfrm>
            <a:off x="-3925463" y="3779485"/>
            <a:ext cx="2442804" cy="3693319"/>
          </a:xfrm>
          <a:prstGeom prst="rect">
            <a:avLst/>
          </a:prstGeom>
          <a:solidFill>
            <a:schemeClr val="tx1">
              <a:lumMod val="95000"/>
              <a:lumOff val="5000"/>
              <a:alpha val="50000"/>
            </a:schemeClr>
          </a:solidFill>
        </p:spPr>
        <p:txBody>
          <a:bodyPr wrap="square" rtlCol="0">
            <a:spAutoFit/>
          </a:bodyPr>
          <a:lstStyle/>
          <a:p>
            <a:r>
              <a:rPr lang="en-US" sz="1800" dirty="0">
                <a:solidFill>
                  <a:schemeClr val="bg1"/>
                </a:solidFill>
                <a:latin typeface="Times New Roman" panose="02020603050405020304" pitchFamily="18" charset="0"/>
                <a:cs typeface="Times New Roman" panose="02020603050405020304" pitchFamily="18" charset="0"/>
              </a:rPr>
              <a:t>Previous visitors also reinforce the rules to first time tourists. Chris Owen, a blogger states, “Although these are open tourist locations you’re reminded to show the utmost respect by not smoking, eating, drinking, talking too loud</a:t>
            </a:r>
            <a:r>
              <a:rPr lang="en-US" dirty="0">
                <a:solidFill>
                  <a:schemeClr val="bg1"/>
                </a:solidFill>
                <a:latin typeface="Times New Roman" panose="02020603050405020304" pitchFamily="18" charset="0"/>
                <a:cs typeface="Times New Roman" panose="02020603050405020304" pitchFamily="18" charset="0"/>
              </a:rPr>
              <a:t>, or taking selfies during your visit.</a:t>
            </a:r>
            <a:endParaRPr lang="en-US" sz="1800" dirty="0">
              <a:solidFill>
                <a:schemeClr val="bg1"/>
              </a:solidFill>
              <a:latin typeface="Times New Roman" panose="02020603050405020304" pitchFamily="18"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66C9DEC3-6FE7-3F2C-6FE1-DBDF3A396F46}"/>
              </a:ext>
            </a:extLst>
          </p:cNvPr>
          <p:cNvSpPr txBox="1"/>
          <p:nvPr/>
        </p:nvSpPr>
        <p:spPr>
          <a:xfrm>
            <a:off x="0" y="0"/>
            <a:ext cx="4136571" cy="707886"/>
          </a:xfrm>
          <a:prstGeom prst="rect">
            <a:avLst/>
          </a:prstGeom>
          <a:noFill/>
        </p:spPr>
        <p:txBody>
          <a:bodyPr wrap="square" rtlCol="0">
            <a:spAutoFit/>
          </a:bodyPr>
          <a:lstStyle/>
          <a:p>
            <a:r>
              <a:rPr lang="en-GB" sz="4000" dirty="0">
                <a:solidFill>
                  <a:schemeClr val="tx1">
                    <a:alpha val="50000"/>
                  </a:schemeClr>
                </a:solidFill>
                <a:latin typeface="Amasis MT Pro Black" panose="02040A04050005020304" pitchFamily="18" charset="0"/>
                <a:cs typeface="Times New Roman" panose="02020603050405020304" pitchFamily="18" charset="0"/>
              </a:rPr>
              <a:t>References</a:t>
            </a:r>
          </a:p>
        </p:txBody>
      </p:sp>
      <p:sp>
        <p:nvSpPr>
          <p:cNvPr id="6" name="TextBox 5">
            <a:extLst>
              <a:ext uri="{FF2B5EF4-FFF2-40B4-BE49-F238E27FC236}">
                <a16:creationId xmlns:a16="http://schemas.microsoft.com/office/drawing/2014/main" id="{2329F8AB-FA9D-0EF7-B28F-7D550902CB44}"/>
              </a:ext>
            </a:extLst>
          </p:cNvPr>
          <p:cNvSpPr txBox="1"/>
          <p:nvPr/>
        </p:nvSpPr>
        <p:spPr>
          <a:xfrm>
            <a:off x="174170" y="879368"/>
            <a:ext cx="12017830" cy="5801588"/>
          </a:xfrm>
          <a:prstGeom prst="rect">
            <a:avLst/>
          </a:prstGeom>
          <a:solidFill>
            <a:schemeClr val="tx1">
              <a:alpha val="50000"/>
            </a:schemeClr>
          </a:solidFill>
          <a:ln>
            <a:noFill/>
          </a:ln>
        </p:spPr>
        <p:txBody>
          <a:bodyPr wrap="square" rtlCol="0">
            <a:spAutoFit/>
          </a:bodyPr>
          <a:lstStyle/>
          <a:p>
            <a:pPr marL="457200" indent="-457200">
              <a:lnSpc>
                <a:spcPct val="150000"/>
              </a:lnSpc>
            </a:pPr>
            <a:r>
              <a:rPr lang="en-US" sz="1800" dirty="0">
                <a:solidFill>
                  <a:schemeClr val="bg1"/>
                </a:solidFill>
                <a:effectLst/>
                <a:latin typeface="Times New Roman" panose="02020603050405020304" pitchFamily="18" charset="0"/>
              </a:rPr>
              <a:t>1. De Nike, Howard J, John B Quigley, Kenneth J Robinson, and Cambodia. Tribunal Populaire </a:t>
            </a:r>
            <a:r>
              <a:rPr lang="en-US" sz="1800" dirty="0" err="1">
                <a:solidFill>
                  <a:schemeClr val="bg1"/>
                </a:solidFill>
                <a:effectLst/>
                <a:latin typeface="Times New Roman" panose="02020603050405020304" pitchFamily="18" charset="0"/>
              </a:rPr>
              <a:t>Révolutionnaire</a:t>
            </a:r>
            <a:r>
              <a:rPr lang="en-US" sz="1800" dirty="0">
                <a:solidFill>
                  <a:schemeClr val="bg1"/>
                </a:solidFill>
                <a:effectLst/>
                <a:latin typeface="Times New Roman" panose="02020603050405020304" pitchFamily="18" charset="0"/>
              </a:rPr>
              <a:t>, </a:t>
            </a:r>
            <a:r>
              <a:rPr lang="en-US" sz="1800" i="1" dirty="0">
                <a:solidFill>
                  <a:schemeClr val="bg1"/>
                </a:solidFill>
                <a:effectLst/>
                <a:latin typeface="Times New Roman" panose="02020603050405020304" pitchFamily="18" charset="0"/>
              </a:rPr>
              <a:t>Genocide in Cambodia : Documents from the Trial of Pol Pot and </a:t>
            </a:r>
            <a:r>
              <a:rPr lang="en-US" sz="1800" i="1" dirty="0" err="1">
                <a:solidFill>
                  <a:schemeClr val="bg1"/>
                </a:solidFill>
                <a:effectLst/>
                <a:latin typeface="Times New Roman" panose="02020603050405020304" pitchFamily="18" charset="0"/>
              </a:rPr>
              <a:t>Ieng</a:t>
            </a:r>
            <a:r>
              <a:rPr lang="en-US" sz="1800" i="1" dirty="0">
                <a:solidFill>
                  <a:schemeClr val="bg1"/>
                </a:solidFill>
                <a:effectLst/>
                <a:latin typeface="Times New Roman" panose="02020603050405020304" pitchFamily="18" charset="0"/>
              </a:rPr>
              <a:t> </a:t>
            </a:r>
            <a:r>
              <a:rPr lang="en-US" sz="1800" i="1" dirty="0" err="1">
                <a:solidFill>
                  <a:schemeClr val="bg1"/>
                </a:solidFill>
                <a:effectLst/>
                <a:latin typeface="Times New Roman" panose="02020603050405020304" pitchFamily="18" charset="0"/>
              </a:rPr>
              <a:t>Sary</a:t>
            </a:r>
            <a:r>
              <a:rPr lang="en-US" sz="1800" dirty="0">
                <a:solidFill>
                  <a:schemeClr val="bg1"/>
                </a:solidFill>
                <a:effectLst/>
                <a:latin typeface="Times New Roman" panose="02020603050405020304" pitchFamily="18" charset="0"/>
              </a:rPr>
              <a:t> (Philadelphia: University Of Pennsylvania Press, 2000)</a:t>
            </a:r>
          </a:p>
          <a:p>
            <a:pPr marL="457200" indent="-457200">
              <a:lnSpc>
                <a:spcPct val="150000"/>
              </a:lnSpc>
            </a:pPr>
            <a:r>
              <a:rPr lang="en-US" sz="1800" dirty="0">
                <a:solidFill>
                  <a:schemeClr val="bg1"/>
                </a:solidFill>
                <a:effectLst/>
                <a:latin typeface="Times New Roman" panose="02020603050405020304" pitchFamily="18" charset="0"/>
              </a:rPr>
              <a:t>2. </a:t>
            </a:r>
            <a:r>
              <a:rPr lang="en-US" sz="1800" dirty="0" err="1">
                <a:solidFill>
                  <a:schemeClr val="bg1"/>
                </a:solidFill>
                <a:effectLst/>
                <a:latin typeface="Times New Roman" panose="02020603050405020304" pitchFamily="18" charset="0"/>
              </a:rPr>
              <a:t>Depaul</a:t>
            </a:r>
            <a:r>
              <a:rPr lang="en-US" sz="1800" dirty="0">
                <a:solidFill>
                  <a:schemeClr val="bg1"/>
                </a:solidFill>
                <a:effectLst/>
                <a:latin typeface="Times New Roman" panose="02020603050405020304" pitchFamily="18" charset="0"/>
              </a:rPr>
              <a:t>, Kim, and </a:t>
            </a:r>
            <a:r>
              <a:rPr lang="en-US" sz="1800" dirty="0" err="1">
                <a:solidFill>
                  <a:schemeClr val="bg1"/>
                </a:solidFill>
                <a:effectLst/>
                <a:latin typeface="Times New Roman" panose="02020603050405020304" pitchFamily="18" charset="0"/>
              </a:rPr>
              <a:t>Dith</a:t>
            </a:r>
            <a:r>
              <a:rPr lang="en-US" sz="1800" dirty="0">
                <a:solidFill>
                  <a:schemeClr val="bg1"/>
                </a:solidFill>
                <a:effectLst/>
                <a:latin typeface="Times New Roman" panose="02020603050405020304" pitchFamily="18" charset="0"/>
              </a:rPr>
              <a:t> Pran, </a:t>
            </a:r>
            <a:r>
              <a:rPr lang="en-US" sz="1800" i="1" dirty="0">
                <a:solidFill>
                  <a:schemeClr val="bg1"/>
                </a:solidFill>
                <a:effectLst/>
                <a:latin typeface="Times New Roman" panose="02020603050405020304" pitchFamily="18" charset="0"/>
              </a:rPr>
              <a:t>Children of Cambodia’s Killing Fields : Memoirs by Survivors</a:t>
            </a:r>
            <a:r>
              <a:rPr lang="en-US" sz="1800" dirty="0">
                <a:solidFill>
                  <a:schemeClr val="bg1"/>
                </a:solidFill>
                <a:effectLst/>
                <a:latin typeface="Times New Roman" panose="02020603050405020304" pitchFamily="18" charset="0"/>
              </a:rPr>
              <a:t> (New Haven ; London: Yale University Press, 2005)</a:t>
            </a:r>
          </a:p>
          <a:p>
            <a:pPr marL="457200" indent="-457200">
              <a:lnSpc>
                <a:spcPct val="150000"/>
              </a:lnSpc>
            </a:pPr>
            <a:r>
              <a:rPr lang="en-US" sz="1800" dirty="0">
                <a:solidFill>
                  <a:schemeClr val="bg1"/>
                </a:solidFill>
                <a:effectLst/>
                <a:latin typeface="Times New Roman" panose="02020603050405020304" pitchFamily="18" charset="0"/>
              </a:rPr>
              <a:t>3. </a:t>
            </a:r>
            <a:r>
              <a:rPr lang="en-US" sz="1800" dirty="0" err="1">
                <a:solidFill>
                  <a:schemeClr val="bg1"/>
                </a:solidFill>
                <a:effectLst/>
                <a:latin typeface="Times New Roman" panose="02020603050405020304" pitchFamily="18" charset="0"/>
              </a:rPr>
              <a:t>Korstanje</a:t>
            </a:r>
            <a:r>
              <a:rPr lang="en-US" sz="1800" dirty="0">
                <a:solidFill>
                  <a:schemeClr val="bg1"/>
                </a:solidFill>
                <a:effectLst/>
                <a:latin typeface="Times New Roman" panose="02020603050405020304" pitchFamily="18" charset="0"/>
              </a:rPr>
              <a:t>, Maximiliano, and Babu George, </a:t>
            </a:r>
            <a:r>
              <a:rPr lang="en-US" sz="1800" i="1" dirty="0">
                <a:solidFill>
                  <a:schemeClr val="bg1"/>
                </a:solidFill>
                <a:effectLst/>
                <a:latin typeface="Times New Roman" panose="02020603050405020304" pitchFamily="18" charset="0"/>
              </a:rPr>
              <a:t>Virtual </a:t>
            </a:r>
            <a:r>
              <a:rPr lang="en-US" sz="1800" i="1" dirty="0" err="1">
                <a:solidFill>
                  <a:schemeClr val="bg1"/>
                </a:solidFill>
                <a:effectLst/>
                <a:latin typeface="Times New Roman" panose="02020603050405020304" pitchFamily="18" charset="0"/>
              </a:rPr>
              <a:t>Traumascapes</a:t>
            </a:r>
            <a:r>
              <a:rPr lang="en-US" sz="1800" i="1" dirty="0">
                <a:solidFill>
                  <a:schemeClr val="bg1"/>
                </a:solidFill>
                <a:effectLst/>
                <a:latin typeface="Times New Roman" panose="02020603050405020304" pitchFamily="18" charset="0"/>
              </a:rPr>
              <a:t> and Exploring the Roots of Dark Tourism</a:t>
            </a:r>
            <a:r>
              <a:rPr lang="en-US" sz="1800" dirty="0">
                <a:solidFill>
                  <a:schemeClr val="bg1"/>
                </a:solidFill>
                <a:effectLst/>
                <a:latin typeface="Times New Roman" panose="02020603050405020304" pitchFamily="18" charset="0"/>
              </a:rPr>
              <a:t> (IGI Global, 2017)</a:t>
            </a:r>
          </a:p>
          <a:p>
            <a:pPr marL="457200" indent="-457200">
              <a:lnSpc>
                <a:spcPct val="150000"/>
              </a:lnSpc>
            </a:pPr>
            <a:r>
              <a:rPr lang="en-US" sz="1800" dirty="0">
                <a:solidFill>
                  <a:schemeClr val="bg1"/>
                </a:solidFill>
                <a:effectLst/>
                <a:latin typeface="Times New Roman" panose="02020603050405020304" pitchFamily="18" charset="0"/>
              </a:rPr>
              <a:t>4. Owen, Chris, ‘The Killing Fields, Cambodia’, </a:t>
            </a:r>
            <a:r>
              <a:rPr lang="en-US" sz="1800" i="1" dirty="0">
                <a:solidFill>
                  <a:schemeClr val="bg1"/>
                </a:solidFill>
                <a:effectLst/>
                <a:latin typeface="Times New Roman" panose="02020603050405020304" pitchFamily="18" charset="0"/>
              </a:rPr>
              <a:t>Www.responsibletravel.com</a:t>
            </a:r>
            <a:r>
              <a:rPr lang="en-US" sz="1800" dirty="0">
                <a:solidFill>
                  <a:schemeClr val="bg1"/>
                </a:solidFill>
                <a:effectLst/>
                <a:latin typeface="Times New Roman" panose="02020603050405020304" pitchFamily="18" charset="0"/>
              </a:rPr>
              <a:t> &lt;https://www.responsibletravel.com/holidays/cambodia/travel-guide/the-killing-fields&gt;</a:t>
            </a:r>
          </a:p>
          <a:p>
            <a:pPr marL="457200" indent="-457200">
              <a:lnSpc>
                <a:spcPct val="150000"/>
              </a:lnSpc>
            </a:pPr>
            <a:r>
              <a:rPr lang="en-US" sz="1800" dirty="0">
                <a:solidFill>
                  <a:schemeClr val="bg1"/>
                </a:solidFill>
                <a:effectLst/>
                <a:latin typeface="Times New Roman" panose="02020603050405020304" pitchFamily="18" charset="0"/>
              </a:rPr>
              <a:t>5. </a:t>
            </a:r>
            <a:r>
              <a:rPr lang="en-US" sz="1800" dirty="0" err="1">
                <a:solidFill>
                  <a:schemeClr val="bg1"/>
                </a:solidFill>
                <a:effectLst/>
                <a:latin typeface="Times New Roman" panose="02020603050405020304" pitchFamily="18" charset="0"/>
              </a:rPr>
              <a:t>Pann</a:t>
            </a:r>
            <a:r>
              <a:rPr lang="en-US" sz="1800" dirty="0">
                <a:solidFill>
                  <a:schemeClr val="bg1"/>
                </a:solidFill>
                <a:effectLst/>
                <a:latin typeface="Times New Roman" panose="02020603050405020304" pitchFamily="18" charset="0"/>
              </a:rPr>
              <a:t>, </a:t>
            </a:r>
            <a:r>
              <a:rPr lang="en-US" sz="1800" dirty="0" err="1">
                <a:solidFill>
                  <a:schemeClr val="bg1"/>
                </a:solidFill>
                <a:effectLst/>
                <a:latin typeface="Times New Roman" panose="02020603050405020304" pitchFamily="18" charset="0"/>
              </a:rPr>
              <a:t>Molyny</a:t>
            </a:r>
            <a:r>
              <a:rPr lang="en-US" sz="1800" dirty="0">
                <a:solidFill>
                  <a:schemeClr val="bg1"/>
                </a:solidFill>
                <a:effectLst/>
                <a:latin typeface="Times New Roman" panose="02020603050405020304" pitchFamily="18" charset="0"/>
              </a:rPr>
              <a:t>, ‘Too Many Tourists a Concern in Cambodian “Killing Fields”’, </a:t>
            </a:r>
            <a:r>
              <a:rPr lang="en-US" sz="1800" i="1" dirty="0">
                <a:solidFill>
                  <a:schemeClr val="bg1"/>
                </a:solidFill>
                <a:effectLst/>
                <a:latin typeface="Times New Roman" panose="02020603050405020304" pitchFamily="18" charset="0"/>
              </a:rPr>
              <a:t>VOA</a:t>
            </a:r>
            <a:r>
              <a:rPr lang="en-US" sz="1800" dirty="0">
                <a:solidFill>
                  <a:schemeClr val="bg1"/>
                </a:solidFill>
                <a:effectLst/>
                <a:latin typeface="Times New Roman" panose="02020603050405020304" pitchFamily="18" charset="0"/>
              </a:rPr>
              <a:t>, 2017 &lt;https://www.voanews.com/a/cambodia-killing-fields-tourists/3790526.html#:~:text=The%20number%20of%20tourists%20visiting&gt; [accessed 15 March 2023]</a:t>
            </a:r>
          </a:p>
          <a:p>
            <a:pPr marL="457200" indent="-457200">
              <a:lnSpc>
                <a:spcPct val="150000"/>
              </a:lnSpc>
            </a:pPr>
            <a:r>
              <a:rPr lang="en-US" sz="1800" dirty="0">
                <a:solidFill>
                  <a:schemeClr val="bg1"/>
                </a:solidFill>
                <a:effectLst/>
                <a:latin typeface="Times New Roman" panose="02020603050405020304" pitchFamily="18" charset="0"/>
              </a:rPr>
              <a:t>6. Short, Philip, </a:t>
            </a:r>
            <a:r>
              <a:rPr lang="en-US" sz="1800" i="1" dirty="0">
                <a:solidFill>
                  <a:schemeClr val="bg1"/>
                </a:solidFill>
                <a:effectLst/>
                <a:latin typeface="Times New Roman" panose="02020603050405020304" pitchFamily="18" charset="0"/>
              </a:rPr>
              <a:t>Pol Pot : The History of a Nightmare</a:t>
            </a:r>
            <a:r>
              <a:rPr lang="en-US" sz="1800" dirty="0">
                <a:solidFill>
                  <a:schemeClr val="bg1"/>
                </a:solidFill>
                <a:effectLst/>
                <a:latin typeface="Times New Roman" panose="02020603050405020304" pitchFamily="18" charset="0"/>
              </a:rPr>
              <a:t> (London: John Murray, 2005)</a:t>
            </a:r>
          </a:p>
          <a:p>
            <a:pPr marL="457200" indent="-457200">
              <a:lnSpc>
                <a:spcPct val="150000"/>
              </a:lnSpc>
            </a:pPr>
            <a:endParaRPr lang="en-US" sz="1800" dirty="0">
              <a:solidFill>
                <a:schemeClr val="bg1"/>
              </a:solidFill>
              <a:effectLst/>
              <a:latin typeface="Times New Roman" panose="02020603050405020304" pitchFamily="18" charset="0"/>
            </a:endParaRPr>
          </a:p>
          <a:p>
            <a:endParaRPr lang="en-GB"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9241075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C9DEC3-6FE7-3F2C-6FE1-DBDF3A396F46}"/>
              </a:ext>
            </a:extLst>
          </p:cNvPr>
          <p:cNvSpPr txBox="1"/>
          <p:nvPr/>
        </p:nvSpPr>
        <p:spPr>
          <a:xfrm>
            <a:off x="0" y="0"/>
            <a:ext cx="4136571" cy="707886"/>
          </a:xfrm>
          <a:prstGeom prst="rect">
            <a:avLst/>
          </a:prstGeom>
          <a:noFill/>
        </p:spPr>
        <p:txBody>
          <a:bodyPr wrap="square" rtlCol="0">
            <a:spAutoFit/>
          </a:bodyPr>
          <a:lstStyle/>
          <a:p>
            <a:r>
              <a:rPr lang="en-GB" sz="4000" dirty="0">
                <a:solidFill>
                  <a:schemeClr val="tx1">
                    <a:alpha val="50000"/>
                  </a:schemeClr>
                </a:solidFill>
                <a:latin typeface="Amasis MT Pro Black" panose="02040A04050005020304" pitchFamily="18" charset="0"/>
                <a:cs typeface="Times New Roman" panose="02020603050405020304" pitchFamily="18" charset="0"/>
              </a:rPr>
              <a:t>References</a:t>
            </a:r>
          </a:p>
        </p:txBody>
      </p:sp>
      <p:sp>
        <p:nvSpPr>
          <p:cNvPr id="6" name="TextBox 5">
            <a:extLst>
              <a:ext uri="{FF2B5EF4-FFF2-40B4-BE49-F238E27FC236}">
                <a16:creationId xmlns:a16="http://schemas.microsoft.com/office/drawing/2014/main" id="{2329F8AB-FA9D-0EF7-B28F-7D550902CB44}"/>
              </a:ext>
            </a:extLst>
          </p:cNvPr>
          <p:cNvSpPr txBox="1"/>
          <p:nvPr/>
        </p:nvSpPr>
        <p:spPr>
          <a:xfrm>
            <a:off x="174170" y="879368"/>
            <a:ext cx="12017830" cy="4191981"/>
          </a:xfrm>
          <a:prstGeom prst="rect">
            <a:avLst/>
          </a:prstGeom>
          <a:solidFill>
            <a:schemeClr val="tx1">
              <a:alpha val="50000"/>
            </a:schemeClr>
          </a:solidFill>
          <a:ln>
            <a:noFill/>
          </a:ln>
        </p:spPr>
        <p:txBody>
          <a:bodyPr wrap="square" rtlCol="0">
            <a:spAutoFit/>
          </a:bodyPr>
          <a:lstStyle/>
          <a:p>
            <a:pPr marL="457200" indent="-457200">
              <a:lnSpc>
                <a:spcPct val="150000"/>
              </a:lnSpc>
            </a:pPr>
            <a:r>
              <a:rPr lang="en-US" sz="2000" dirty="0">
                <a:solidFill>
                  <a:schemeClr val="bg1"/>
                </a:solidFill>
                <a:latin typeface="Times New Roman" panose="02020603050405020304" pitchFamily="18" charset="0"/>
                <a:cs typeface="Times New Roman" panose="02020603050405020304" pitchFamily="18" charset="0"/>
              </a:rPr>
              <a:t>Photo References</a:t>
            </a:r>
          </a:p>
          <a:p>
            <a:pPr marL="457200" indent="-457200">
              <a:lnSpc>
                <a:spcPct val="150000"/>
              </a:lnSpc>
            </a:pPr>
            <a:r>
              <a:rPr lang="en-US" sz="2000" dirty="0">
                <a:solidFill>
                  <a:schemeClr val="bg1"/>
                </a:solidFill>
                <a:latin typeface="Times New Roman" panose="02020603050405020304" pitchFamily="18" charset="0"/>
                <a:cs typeface="Times New Roman" panose="02020603050405020304" pitchFamily="18" charset="0"/>
              </a:rPr>
              <a:t>1. </a:t>
            </a:r>
            <a:r>
              <a:rPr lang="en-US" sz="2000" dirty="0">
                <a:solidFill>
                  <a:schemeClr val="bg1"/>
                </a:solidFill>
                <a:effectLst/>
                <a:latin typeface="Times New Roman" panose="02020603050405020304" pitchFamily="18" charset="0"/>
              </a:rPr>
              <a:t>Adventurous Kate, </a:t>
            </a:r>
            <a:r>
              <a:rPr lang="en-US" sz="2000" i="1" dirty="0">
                <a:solidFill>
                  <a:schemeClr val="bg1"/>
                </a:solidFill>
                <a:effectLst/>
                <a:latin typeface="Times New Roman" panose="02020603050405020304" pitchFamily="18" charset="0"/>
              </a:rPr>
              <a:t>You Must Visit the Killing Fields.</a:t>
            </a:r>
            <a:endParaRPr lang="en-US" sz="2000" dirty="0">
              <a:solidFill>
                <a:schemeClr val="bg1"/>
              </a:solidFill>
              <a:effectLst/>
              <a:latin typeface="Times New Roman" panose="02020603050405020304" pitchFamily="18" charset="0"/>
            </a:endParaRPr>
          </a:p>
          <a:p>
            <a:pPr marL="457200" indent="-457200">
              <a:lnSpc>
                <a:spcPct val="150000"/>
              </a:lnSpc>
            </a:pPr>
            <a:r>
              <a:rPr lang="en-US" sz="2000" dirty="0">
                <a:solidFill>
                  <a:schemeClr val="bg1"/>
                </a:solidFill>
                <a:effectLst/>
                <a:latin typeface="Times New Roman" panose="02020603050405020304" pitchFamily="18" charset="0"/>
              </a:rPr>
              <a:t>2. Duthie, Kate, </a:t>
            </a:r>
            <a:r>
              <a:rPr lang="en-US" sz="2000" i="1" dirty="0">
                <a:solidFill>
                  <a:schemeClr val="bg1"/>
                </a:solidFill>
                <a:effectLst/>
                <a:latin typeface="Times New Roman" panose="02020603050405020304" pitchFamily="18" charset="0"/>
              </a:rPr>
              <a:t>What Is Dark Tourism? And What Are the Pros and Cons?</a:t>
            </a:r>
            <a:r>
              <a:rPr lang="en-US" sz="2000" dirty="0">
                <a:solidFill>
                  <a:schemeClr val="bg1"/>
                </a:solidFill>
                <a:effectLst/>
                <a:latin typeface="Times New Roman" panose="02020603050405020304" pitchFamily="18" charset="0"/>
              </a:rPr>
              <a:t>, 2018</a:t>
            </a:r>
          </a:p>
          <a:p>
            <a:pPr marL="457200" indent="-457200">
              <a:lnSpc>
                <a:spcPct val="150000"/>
              </a:lnSpc>
            </a:pPr>
            <a:r>
              <a:rPr lang="en-US" sz="2000" dirty="0">
                <a:solidFill>
                  <a:schemeClr val="bg1"/>
                </a:solidFill>
                <a:effectLst/>
                <a:latin typeface="Times New Roman" panose="02020603050405020304" pitchFamily="18" charset="0"/>
              </a:rPr>
              <a:t>3. Fisher, Alan, </a:t>
            </a:r>
            <a:r>
              <a:rPr lang="en-US" sz="2000" i="1" dirty="0">
                <a:solidFill>
                  <a:schemeClr val="bg1"/>
                </a:solidFill>
                <a:effectLst/>
                <a:latin typeface="Times New Roman" panose="02020603050405020304" pitchFamily="18" charset="0"/>
              </a:rPr>
              <a:t>Why a Visit to the Killing Fields in Cambodia Needs to Be on Your Asian Bucket List</a:t>
            </a:r>
            <a:r>
              <a:rPr lang="en-US" sz="2000" dirty="0">
                <a:solidFill>
                  <a:schemeClr val="bg1"/>
                </a:solidFill>
                <a:effectLst/>
                <a:latin typeface="Times New Roman" panose="02020603050405020304" pitchFamily="18" charset="0"/>
              </a:rPr>
              <a:t>, 2020</a:t>
            </a:r>
          </a:p>
          <a:p>
            <a:pPr marL="457200" indent="-457200">
              <a:lnSpc>
                <a:spcPct val="150000"/>
              </a:lnSpc>
            </a:pPr>
            <a:r>
              <a:rPr lang="en-US" sz="2000" dirty="0">
                <a:solidFill>
                  <a:schemeClr val="bg1"/>
                </a:solidFill>
                <a:effectLst/>
                <a:latin typeface="Times New Roman" panose="02020603050405020304" pitchFamily="18" charset="0"/>
              </a:rPr>
              <a:t>4. Hammond, Gabby, </a:t>
            </a:r>
            <a:r>
              <a:rPr lang="en-US" sz="2000" i="1" dirty="0">
                <a:solidFill>
                  <a:schemeClr val="bg1"/>
                </a:solidFill>
                <a:effectLst/>
                <a:latin typeface="Times New Roman" panose="02020603050405020304" pitchFamily="18" charset="0"/>
              </a:rPr>
              <a:t>Rebuilding Ground Zero: Design of the 9/11 Memorial &amp; Museum</a:t>
            </a:r>
            <a:r>
              <a:rPr lang="en-US" sz="2000" dirty="0">
                <a:solidFill>
                  <a:schemeClr val="bg1"/>
                </a:solidFill>
                <a:effectLst/>
                <a:latin typeface="Times New Roman" panose="02020603050405020304" pitchFamily="18" charset="0"/>
              </a:rPr>
              <a:t>, 2020</a:t>
            </a:r>
          </a:p>
          <a:p>
            <a:pPr marL="457200" indent="-457200">
              <a:lnSpc>
                <a:spcPct val="150000"/>
              </a:lnSpc>
            </a:pPr>
            <a:r>
              <a:rPr lang="en-US" sz="2000" dirty="0">
                <a:solidFill>
                  <a:schemeClr val="bg1"/>
                </a:solidFill>
                <a:effectLst/>
                <a:latin typeface="Times New Roman" panose="02020603050405020304" pitchFamily="18" charset="0"/>
              </a:rPr>
              <a:t>5. Ong, Raina, </a:t>
            </a:r>
            <a:r>
              <a:rPr lang="en-US" sz="2000" i="1" dirty="0">
                <a:solidFill>
                  <a:schemeClr val="bg1"/>
                </a:solidFill>
                <a:effectLst/>
                <a:latin typeface="Times New Roman" panose="02020603050405020304" pitchFamily="18" charset="0"/>
              </a:rPr>
              <a:t>Highlights of Central Hiroshima</a:t>
            </a:r>
            <a:endParaRPr lang="en-US" sz="2000" dirty="0">
              <a:solidFill>
                <a:schemeClr val="bg1"/>
              </a:solidFill>
              <a:effectLst/>
              <a:latin typeface="Times New Roman" panose="02020603050405020304" pitchFamily="18" charset="0"/>
            </a:endParaRPr>
          </a:p>
          <a:p>
            <a:pPr marL="457200" indent="-457200">
              <a:lnSpc>
                <a:spcPct val="150000"/>
              </a:lnSpc>
            </a:pPr>
            <a:r>
              <a:rPr lang="en-US" sz="2000" dirty="0">
                <a:solidFill>
                  <a:schemeClr val="bg1"/>
                </a:solidFill>
                <a:effectLst/>
                <a:latin typeface="Times New Roman" panose="02020603050405020304" pitchFamily="18" charset="0"/>
              </a:rPr>
              <a:t>6. Quackenbush, Casey, </a:t>
            </a:r>
            <a:r>
              <a:rPr lang="en-US" sz="2000" i="1" dirty="0">
                <a:solidFill>
                  <a:schemeClr val="bg1"/>
                </a:solidFill>
                <a:effectLst/>
                <a:latin typeface="Times New Roman" panose="02020603050405020304" pitchFamily="18" charset="0"/>
              </a:rPr>
              <a:t>40 Years after the Fall of the Khmer Rouge, Cambodia Still Grapples with Pol Pot’s Brutal Legacy</a:t>
            </a:r>
            <a:r>
              <a:rPr lang="en-US" sz="2000" dirty="0">
                <a:solidFill>
                  <a:schemeClr val="bg1"/>
                </a:solidFill>
                <a:effectLst/>
                <a:latin typeface="Times New Roman" panose="02020603050405020304" pitchFamily="18" charset="0"/>
              </a:rPr>
              <a:t>, 2019</a:t>
            </a:r>
          </a:p>
          <a:p>
            <a:pPr marL="457200" indent="-457200">
              <a:lnSpc>
                <a:spcPct val="150000"/>
              </a:lnSpc>
            </a:pPr>
            <a:endParaRPr lang="en-GB"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5700596"/>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2919</TotalTime>
  <Words>2314</Words>
  <Application>Microsoft Office PowerPoint</Application>
  <PresentationFormat>Widescreen</PresentationFormat>
  <Paragraphs>221</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Amasis MT Pro Black</vt: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Ashley Mc Fee</dc:creator>
  <cp:lastModifiedBy>Ashley Mc Fee</cp:lastModifiedBy>
  <cp:revision>6</cp:revision>
  <dcterms:created xsi:type="dcterms:W3CDTF">2023-03-14T17:52:10Z</dcterms:created>
  <dcterms:modified xsi:type="dcterms:W3CDTF">2023-03-17T12:58:20Z</dcterms:modified>
</cp:coreProperties>
</file>