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7"/>
  </p:notesMasterIdLst>
  <p:handoutMasterIdLst>
    <p:handoutMasterId r:id="rId8"/>
  </p:handoutMasterIdLst>
  <p:sldIdLst>
    <p:sldId id="277" r:id="rId2"/>
    <p:sldId id="278" r:id="rId3"/>
    <p:sldId id="279" r:id="rId4"/>
    <p:sldId id="280" r:id="rId5"/>
    <p:sldId id="281" r:id="rId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397" autoAdjust="0"/>
    <p:restoredTop sz="94576" autoAdjust="0"/>
  </p:normalViewPr>
  <p:slideViewPr>
    <p:cSldViewPr>
      <p:cViewPr>
        <p:scale>
          <a:sx n="108" d="100"/>
          <a:sy n="108" d="100"/>
        </p:scale>
        <p:origin x="1472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abs/" TargetMode="External"/><Relationship Id="rId2" Type="http://schemas.openxmlformats.org/officeDocument/2006/relationships/hyperlink" Target="https://www.tandfonline.com/doi/ful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" TargetMode="External"/><Relationship Id="rId2" Type="http://schemas.openxmlformats.org/officeDocument/2006/relationships/hyperlink" Target="https://secure.nspcc.orguk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rline.com/doi/full/" TargetMode="External"/><Relationship Id="rId2" Type="http://schemas.openxmlformats.org/officeDocument/2006/relationships/hyperlink" Target="https://www.nctn.org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full/10.1080/02643944.2025.2541786" TargetMode="External"/><Relationship Id="rId2" Type="http://schemas.openxmlformats.org/officeDocument/2006/relationships/hyperlink" Target="https://researchbriefings.files.parliament-t.uk/documents/CDP-20252022CDP-2025-0222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BMHP5021_LON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Protecting and supporting families in health and care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2331156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Gnahore Badi-charlotte Legre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 Amanda Jones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Case study : Child A </a:t>
            </a:r>
            <a:r>
              <a:rPr lang="en-GB" altLang="en-US" sz="2800" b="1" dirty="0" err="1">
                <a:solidFill>
                  <a:schemeClr val="bg1"/>
                </a:solidFill>
              </a:rPr>
              <a:t>Birminghan</a:t>
            </a:r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My role: Teacher 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961"/>
    </mc:Choice>
    <mc:Fallback>
      <p:transition spd="slow" advTm="2796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E0B6B-C2F6-5808-A681-EA6D5FB7D0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00DB41-03AD-5141-04F0-DD0B07AEF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568C1D-85AB-D122-A470-FAA3FEC7C2E2}"/>
              </a:ext>
            </a:extLst>
          </p:cNvPr>
          <p:cNvSpPr txBox="1"/>
          <p:nvPr/>
        </p:nvSpPr>
        <p:spPr>
          <a:xfrm>
            <a:off x="2411760" y="288599"/>
            <a:ext cx="46842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My reference as a teacher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3BD853-CD76-32D2-64DE-20F8668752E2}"/>
              </a:ext>
            </a:extLst>
          </p:cNvPr>
          <p:cNvSpPr txBox="1"/>
          <p:nvPr/>
        </p:nvSpPr>
        <p:spPr>
          <a:xfrm>
            <a:off x="344732" y="990566"/>
            <a:ext cx="798391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en-US" sz="1600" b="1" dirty="0" err="1"/>
              <a:t>Podwinski</a:t>
            </a:r>
            <a:r>
              <a:rPr lang="en-US" sz="1600" b="1" dirty="0"/>
              <a:t>, S., &amp; Laletas, S. (2025) </a:t>
            </a:r>
          </a:p>
          <a:p>
            <a:r>
              <a:rPr lang="en-US" sz="1600" b="1" dirty="0">
                <a:hlinkClick r:id="rId2"/>
              </a:rPr>
              <a:t>https://www.tandfonline.com/doi/full</a:t>
            </a:r>
            <a:r>
              <a:rPr lang="en-US" sz="1600" b="1" dirty="0"/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/>
              <a:t>Source Title: </a:t>
            </a:r>
            <a:r>
              <a:rPr lang="en-US" sz="1600" dirty="0"/>
              <a:t>‘</a:t>
            </a:r>
            <a:r>
              <a:rPr lang="en-US" sz="1600" i="1" dirty="0"/>
              <a:t>having their best interest at heart: the role of teacher working with adolescents of high-conflict divorce.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i="1" dirty="0"/>
              <a:t>KEY Focus: </a:t>
            </a:r>
            <a:r>
              <a:rPr lang="en-US" sz="1600" dirty="0"/>
              <a:t>this focus highlights how teacher serve as vital social emotional anchors for students caught in bitter family legal batters. It identifies the teacher’s role in providing a safe harbor where the child can focus on stability rather than the conflict at home.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i="1" dirty="0"/>
              <a:t>REVELANCE: </a:t>
            </a:r>
            <a:r>
              <a:rPr lang="en-US" sz="1600" dirty="0"/>
              <a:t>best for understanding the teacher as a primary advocate during parental separation.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r>
              <a:rPr lang="en-US" sz="1600" dirty="0"/>
              <a:t>2. </a:t>
            </a:r>
            <a:r>
              <a:rPr lang="en-US" sz="1600" b="1" dirty="0"/>
              <a:t>Bussemakers, C.,&amp; Denessen, E. (2024) </a:t>
            </a:r>
          </a:p>
          <a:p>
            <a:r>
              <a:rPr lang="en-US" sz="1600" b="1" dirty="0">
                <a:hlinkClick r:id="rId3"/>
              </a:rPr>
              <a:t>https://journals.sagepub.com/doi/abs/</a:t>
            </a:r>
            <a:r>
              <a:rPr lang="en-US" sz="1600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/>
              <a:t>Source Title: </a:t>
            </a:r>
            <a:r>
              <a:rPr lang="en-US" sz="1600" dirty="0"/>
              <a:t>teacher support as a protective factor? The role of teacher support for reducing disproportionality in problematic behavior at school.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b="1" dirty="0"/>
              <a:t>Key focus: </a:t>
            </a:r>
            <a:r>
              <a:rPr lang="en-US" sz="1600" dirty="0"/>
              <a:t>published in the journal of early adolescence, this support from teacher acts as a direct buffer against negative outcomes for children with advice family risks.</a:t>
            </a:r>
            <a:endParaRPr lang="en-US" sz="16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Relevance: </a:t>
            </a:r>
            <a:r>
              <a:rPr lang="en-US" dirty="0"/>
              <a:t>Evidence that a teacher’s personal support can literally change the behavioral trajectory of a child in a bad home situation.</a:t>
            </a: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989800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4F32A-4924-471D-5F2E-C4CEB1632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6D014B-9027-878D-5FD4-3725D3C00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6D2AF3-5284-AD83-5589-8BF8142FADBC}"/>
              </a:ext>
            </a:extLst>
          </p:cNvPr>
          <p:cNvSpPr txBox="1"/>
          <p:nvPr/>
        </p:nvSpPr>
        <p:spPr>
          <a:xfrm>
            <a:off x="360609" y="515155"/>
            <a:ext cx="838785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3. </a:t>
            </a:r>
            <a:r>
              <a:rPr lang="en-US" b="1" dirty="0"/>
              <a:t>Zweig, E. A., Moore, L., &amp; Sawyer, p. J. B. (2024) </a:t>
            </a:r>
          </a:p>
          <a:p>
            <a:r>
              <a:rPr lang="en-US" dirty="0">
                <a:hlinkClick r:id="rId2"/>
              </a:rPr>
              <a:t>https://secure.nspcc.orguk/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Source Title: </a:t>
            </a:r>
            <a:r>
              <a:rPr lang="en-US" dirty="0"/>
              <a:t>protecting our children understand and preventing trauma, abuse, and neglect in early childhood.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KEY FOCUS:</a:t>
            </a:r>
            <a:r>
              <a:rPr lang="en-US" dirty="0"/>
              <a:t> a comprehensive textbook and guide for educators to recognize and intervene in cases of home-based trauma.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Relevance: </a:t>
            </a:r>
            <a:r>
              <a:rPr lang="en-US" dirty="0"/>
              <a:t>It provides the best practices an intervention forms used by teachers to document and protect children from neglect.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/>
          </a:p>
          <a:p>
            <a:r>
              <a:rPr lang="en-US" b="1" dirty="0"/>
              <a:t>4. Shur-Kraspin, L., Slone, M.,&amp; Kanat-Maymon, Y.(2025) </a:t>
            </a:r>
          </a:p>
          <a:p>
            <a:r>
              <a:rPr lang="en-US" b="1" dirty="0">
                <a:hlinkClick r:id="rId3"/>
              </a:rPr>
              <a:t>https://www.mdpi.com</a:t>
            </a:r>
            <a:r>
              <a:rPr lang="en-US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Source Title:</a:t>
            </a:r>
            <a:r>
              <a:rPr lang="en-US" dirty="0"/>
              <a:t> the homeroom teacher as a protective agent promoting student resilience.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Key focus: </a:t>
            </a:r>
            <a:r>
              <a:rPr lang="en-US" dirty="0"/>
              <a:t>while it looks at armed conflict, the core finding applies to any high-stress environment the homeroom teacher is the single most effective proactive agent in a school system for fostering student resilience.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Relevance: </a:t>
            </a:r>
            <a:r>
              <a:rPr lang="en-US" dirty="0"/>
              <a:t>highlights the specific power of the teacher-student relationship as. Shield against external trauma.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7995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BD8F11-4A35-1229-CCEE-8DB25F3461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CAD24E-A11F-286D-D777-3B7080FBC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42DCEA-7259-DEDF-67AA-95DC4300E8AC}"/>
              </a:ext>
            </a:extLst>
          </p:cNvPr>
          <p:cNvSpPr txBox="1"/>
          <p:nvPr/>
        </p:nvSpPr>
        <p:spPr>
          <a:xfrm>
            <a:off x="539552" y="260648"/>
            <a:ext cx="56989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5 </a:t>
            </a:r>
            <a:r>
              <a:rPr lang="en-US" b="1" dirty="0"/>
              <a:t>National child traumatic stress network (NCTSN)</a:t>
            </a:r>
          </a:p>
          <a:p>
            <a:r>
              <a:rPr lang="en-US" b="1" dirty="0">
                <a:hlinkClick r:id="rId2"/>
              </a:rPr>
              <a:t>https://www.nctn.org/</a:t>
            </a:r>
            <a:r>
              <a:rPr lang="en-US" b="1" dirty="0"/>
              <a:t> 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E46161-FE66-CECE-AD1D-F3A532A49412}"/>
              </a:ext>
            </a:extLst>
          </p:cNvPr>
          <p:cNvSpPr txBox="1"/>
          <p:nvPr/>
        </p:nvSpPr>
        <p:spPr>
          <a:xfrm>
            <a:off x="262493" y="851980"/>
            <a:ext cx="870199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Source Title</a:t>
            </a:r>
            <a:r>
              <a:rPr lang="en-US" dirty="0"/>
              <a:t>: Child trauma toolkit for educators.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KEY focus:  </a:t>
            </a:r>
            <a:r>
              <a:rPr lang="en-US" dirty="0"/>
              <a:t>A practitioner-led source that defines exactly what teachers can do in the classroom to help a traumatized child (e.g., maintaining routine, identifying triggers, and providing a quiet space)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Relevance: </a:t>
            </a:r>
            <a:r>
              <a:rPr lang="en-US" dirty="0"/>
              <a:t>The gold standard practical guide for how a teacher protects a child’s mental health during family crises. </a:t>
            </a:r>
          </a:p>
          <a:p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6. Laletas, S., &amp; Khasin, M. (2024)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hlinkClick r:id="rId3"/>
              </a:rPr>
              <a:t>https://www.tandforline.com/doi/full/</a:t>
            </a:r>
            <a:r>
              <a:rPr lang="en-US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Source Tile :</a:t>
            </a:r>
            <a:r>
              <a:rPr lang="en-US" dirty="0"/>
              <a:t> Teaching children caught in the middle of divorce.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Key focus: </a:t>
            </a:r>
            <a:r>
              <a:rPr lang="en-US" dirty="0"/>
              <a:t>this source describes the vigilant advocate role where teachers identify clear signals of family distress (. Withdrawal, aggression) and adjust their teaching to provide compassion- based management.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Relevance: </a:t>
            </a:r>
            <a:r>
              <a:rPr lang="en-US" dirty="0"/>
              <a:t>Specifically focuses on the. Teacher’s duty to remain neutral yet protective in high-conflict family splits.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022104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2EB92A-ABD5-7C84-7250-4F4EF2BC3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20/03/2026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C12B3F-E8AB-391E-8878-859E9E6D6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E3C473-861C-8774-368F-97AC38F38226}"/>
              </a:ext>
            </a:extLst>
          </p:cNvPr>
          <p:cNvSpPr txBox="1"/>
          <p:nvPr/>
        </p:nvSpPr>
        <p:spPr>
          <a:xfrm>
            <a:off x="395536" y="260648"/>
            <a:ext cx="852660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7. </a:t>
            </a:r>
            <a:r>
              <a:rPr lang="en-US" b="1" dirty="0"/>
              <a:t>Department for education (UK) (2024/2025)</a:t>
            </a:r>
          </a:p>
          <a:p>
            <a:r>
              <a:rPr lang="en-US" b="1" dirty="0">
                <a:hlinkClick r:id="rId2"/>
              </a:rPr>
              <a:t>https://researchbriefings.files.parliament-t.uk/documents/CDP-20252022CDP-2025-0222.pdf</a:t>
            </a:r>
            <a:r>
              <a:rPr lang="en-US" b="1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Source </a:t>
            </a:r>
            <a:r>
              <a:rPr lang="en-US" b="1" dirty="0" err="1"/>
              <a:t>Tilte</a:t>
            </a:r>
            <a:r>
              <a:rPr lang="en-US" b="1" dirty="0"/>
              <a:t>: </a:t>
            </a:r>
            <a:r>
              <a:rPr lang="en-US" dirty="0"/>
              <a:t>keeping children safe in education (KCSIE)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Key Focus: </a:t>
            </a:r>
            <a:r>
              <a:rPr lang="en-US" dirty="0"/>
              <a:t>statutory guidance that outlines the legal duty of case for teachers. It details how teachers must act as the first line of defense in reporting domestic abuse and family neglect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Relance: </a:t>
            </a:r>
            <a:r>
              <a:rPr lang="en-US" dirty="0"/>
              <a:t>the legal framework for a teacher’s protective responsibilities.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  <a:p>
            <a:r>
              <a:rPr lang="en-US" dirty="0"/>
              <a:t>8. </a:t>
            </a:r>
            <a:r>
              <a:rPr lang="en-US" b="1" dirty="0"/>
              <a:t>Mahony, L., Walsh, k.,&amp; Lunn, J. (2015) </a:t>
            </a:r>
            <a:r>
              <a:rPr lang="en-US" dirty="0"/>
              <a:t> </a:t>
            </a:r>
          </a:p>
          <a:p>
            <a:r>
              <a:rPr lang="en-US" b="1" dirty="0">
                <a:hlinkClick r:id="rId3"/>
              </a:rPr>
              <a:t>https://www.tandfonline.com/doi/full/10.1080/02643944.2025.2541786</a:t>
            </a:r>
            <a:r>
              <a:rPr lang="en-US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Source Title: </a:t>
            </a:r>
            <a:r>
              <a:rPr lang="en-US" dirty="0"/>
              <a:t>teachers facilitating support for young children experiencing parental separation and divorce.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Key focus: </a:t>
            </a:r>
            <a:r>
              <a:rPr lang="en-US" dirty="0"/>
              <a:t>A seminal study on how teacher create partnerships of protection with other school staff to ensues a child is not lost in the chaos of a family breakdown.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Relevance: </a:t>
            </a:r>
            <a:r>
              <a:rPr lang="en-US" dirty="0"/>
              <a:t>focuses on the teacher as the coordinator of safety for the child.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08658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1998</TotalTime>
  <Words>791</Words>
  <Application>Microsoft Macintosh PowerPoint</Application>
  <PresentationFormat>On-screen Show (4:3)</PresentationFormat>
  <Paragraphs>62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Myriad Pro</vt:lpstr>
      <vt:lpstr>Verdana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Gnahore Badi Charlotte Legre (2331156)</cp:lastModifiedBy>
  <cp:revision>229</cp:revision>
  <cp:lastPrinted>2018-07-09T15:27:01Z</cp:lastPrinted>
  <dcterms:created xsi:type="dcterms:W3CDTF">2002-10-07T19:43:58Z</dcterms:created>
  <dcterms:modified xsi:type="dcterms:W3CDTF">2026-03-20T10:30:03Z</dcterms:modified>
</cp:coreProperties>
</file>