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10287000" cx="18288000"/>
  <p:notesSz cx="6858000" cy="9144000"/>
  <p:embeddedFontLst>
    <p:embeddedFont>
      <p:font typeface="Arimo"/>
      <p:regular r:id="rId18"/>
      <p:bold r:id="rId19"/>
      <p:italic r:id="rId20"/>
      <p:boldItalic r:id="rId21"/>
    </p:embeddedFont>
    <p:embeddedFont>
      <p:font typeface="Tenor Sans"/>
      <p:regular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GoogleSlidesCustomDataVersion2">
      <go:slidesCustomData xmlns:go="http://customooxmlschemas.google.com/" r:id="rId23" roundtripDataSignature="AMtx7mify7orV4Q6fiWJv8391hmiKB1u3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Arimo-italic.fntdata"/><Relationship Id="rId11" Type="http://schemas.openxmlformats.org/officeDocument/2006/relationships/slide" Target="slides/slide6.xml"/><Relationship Id="rId22" Type="http://schemas.openxmlformats.org/officeDocument/2006/relationships/font" Target="fonts/TenorSans-regular.fntdata"/><Relationship Id="rId10" Type="http://schemas.openxmlformats.org/officeDocument/2006/relationships/slide" Target="slides/slide5.xml"/><Relationship Id="rId21" Type="http://schemas.openxmlformats.org/officeDocument/2006/relationships/font" Target="fonts/Arimo-boldItalic.fntdata"/><Relationship Id="rId13" Type="http://schemas.openxmlformats.org/officeDocument/2006/relationships/slide" Target="slides/slide8.xml"/><Relationship Id="rId12" Type="http://schemas.openxmlformats.org/officeDocument/2006/relationships/slide" Target="slides/slide7.xml"/><Relationship Id="rId23" Type="http://customschemas.google.com/relationships/presentationmetadata" Target="meta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Arimo-bold.fntdata"/><Relationship Id="rId6" Type="http://schemas.openxmlformats.org/officeDocument/2006/relationships/slide" Target="slides/slide1.xml"/><Relationship Id="rId18" Type="http://schemas.openxmlformats.org/officeDocument/2006/relationships/font" Target="fonts/Arimo-regular.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914400" y="3251200"/>
            <a:ext cx="7315200" cy="3081338"/>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2: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p>
        </p:txBody>
      </p:sp>
      <p:sp>
        <p:nvSpPr>
          <p:cNvPr id="94" name="Google Shape;94;p2: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95" name="Google Shape;95;p2: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6" name="Google Shape;96;p2: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Here is my list of contents. I will start with an introduction and go through the PDSA cycle and then there is my conclusion and some patient quotes. </a:t>
            </a:r>
            <a:endParaRPr/>
          </a:p>
        </p:txBody>
      </p:sp>
      <p:sp>
        <p:nvSpPr>
          <p:cNvPr id="97" name="Google Shape;97;p2: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p>
        </p:txBody>
      </p:sp>
      <p:sp>
        <p:nvSpPr>
          <p:cNvPr id="98" name="Google Shape;98;p2: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3: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p>
        </p:txBody>
      </p:sp>
      <p:sp>
        <p:nvSpPr>
          <p:cNvPr id="110" name="Google Shape;110;p3: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111" name="Google Shape;111;p3: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2" name="Google Shape;112;p3: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For my project I decided to write a patient information leaflet for a new cohort of patients that have recently come under our service. The Cystic Fibrosis Unit has recently taken over the care of people with Primary Cilliary Dyskinesia.</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This came about initially as my line manager asked me to put together some educational information on PCD for our rotational band 5s and students and to educate ourselves as we also had little knowledge around the disease. When putting together the information, I realised that most pwPCD don't receive a diagnosis until they are in adulthood, as unless they are born with the more severe co-morbidities, that I will briefly touch upon later, the symptoms are similar to those of childhood illnesses, so they are more likely to be diagnosed with Asthma. According to Kuehni et al (2016), the median age of diagnosis is 23 years in the UK, so they know very little about their disease beyond the information that they are given at diagnosis. They are then merged into the respiratory services in their local area so beyond what they research themselves, they have little information.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According to PCD Support UK, there are four dedicated centres in the UK and only three of these offer testing but there was no dedicated service for PCD patients in Wales. Our patients are still currently referred to Southampton for an initial diagnosis but once patients with PCD in Wales receive their diagnosis or turn 18, their care will transition to us. As I said previously, this is a new service in Wales and is still in its infancy.</a:t>
            </a:r>
            <a:endParaRPr/>
          </a:p>
        </p:txBody>
      </p:sp>
      <p:sp>
        <p:nvSpPr>
          <p:cNvPr id="113" name="Google Shape;113;p3: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p>
        </p:txBody>
      </p:sp>
      <p:sp>
        <p:nvSpPr>
          <p:cNvPr id="114" name="Google Shape;114;p3: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4: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p>
        </p:txBody>
      </p:sp>
      <p:sp>
        <p:nvSpPr>
          <p:cNvPr id="124" name="Google Shape;124;p4: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125" name="Google Shape;125;p4: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6" name="Google Shape;126;p4: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So we had already identified the issue of a lack of patient information for the newly diagnosed patients or transitioning patients. Our cohort is still very small at the moment and we are still trying to identify the patients who have this disease and to get the patients who are already diagnosed, transferred into our care. This is very much an ongoing process.  So, I spoke to three patients (which I appreciate is a very small number but our numbers are currently limited, and I already have a relationship with these patients) so I spoke to them about what they know about their disease and what questions they would like answered.</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So, what could change? As we know, knowledge is power. Giving people the means to understand what is wrong with them, why they feel the way they do and what they can do to help themselves is powerful. Being able to identify some of the reasons why they feel like they do or why they are limited in certain aspects can be comforting.</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Hopefully this will give people a little knowledge and allow them to identify the questions they would like answers to. So, showing the patients the gaps in their knowledge. Sometimes being given a diagnosis is overwhelming and people don't always know the right questions to ask. Given any new subject, we don't know what we don't know so we don't know where to start?! The natural step is to google the illness and then the patients think OHMYGOD I'm gonna die!!!! Hopefully this leaflet will be a starting point so they will be able to formulate some questions around their disease. </a:t>
            </a:r>
            <a:endParaRPr/>
          </a:p>
        </p:txBody>
      </p:sp>
      <p:sp>
        <p:nvSpPr>
          <p:cNvPr id="127" name="Google Shape;127;p4: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p>
        </p:txBody>
      </p:sp>
      <p:sp>
        <p:nvSpPr>
          <p:cNvPr id="128" name="Google Shape;128;p4: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5: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p>
        </p:txBody>
      </p:sp>
      <p:sp>
        <p:nvSpPr>
          <p:cNvPr id="148" name="Google Shape;148;p5: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149" name="Google Shape;149;p5: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0" name="Google Shape;150;p5: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So, what did I do? I asked the patients what they would like to know about their disease two patients wanted to know how or why they had the disease. One person wanted to be able to talk to other patients with the disease.</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After a lot of and research about Primary Cilliary Dyskinesia, I put together a trifold information leaflet. So here is the inside of the leaflet, and in this I wrote about how the patient developed the disease, it being a recessive gene and what that means. What cillia is, which is what is affected, and why it's dysfunction creates so many problems. I talked about the co-morbidities and syndromic associations with the disease and the fertility issues that can be associated with the PCD. There are also some links to PCD support groups, as requested, I added a link to the NHS PCD page for trusted information and I also created a QR code that links to the Cardiff and Vale respiratory physio page for help with chest clearance practices. </a:t>
            </a:r>
            <a:endParaRPr/>
          </a:p>
        </p:txBody>
      </p:sp>
      <p:sp>
        <p:nvSpPr>
          <p:cNvPr id="151" name="Google Shape;151;p5: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p>
        </p:txBody>
      </p:sp>
      <p:sp>
        <p:nvSpPr>
          <p:cNvPr id="152" name="Google Shape;152;p5: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6: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p>
        </p:txBody>
      </p:sp>
      <p:sp>
        <p:nvSpPr>
          <p:cNvPr id="160" name="Google Shape;160;p6: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161" name="Google Shape;161;p6: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2" name="Google Shape;162;p6: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the outside of the leaflet with the QR code and the links to PCD support groups. </a:t>
            </a:r>
            <a:endParaRPr/>
          </a:p>
        </p:txBody>
      </p:sp>
      <p:sp>
        <p:nvSpPr>
          <p:cNvPr id="163" name="Google Shape;163;p6: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p>
        </p:txBody>
      </p:sp>
      <p:sp>
        <p:nvSpPr>
          <p:cNvPr id="164" name="Google Shape;164;p6: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p7: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p>
        </p:txBody>
      </p:sp>
      <p:sp>
        <p:nvSpPr>
          <p:cNvPr id="173" name="Google Shape;173;p7: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174" name="Google Shape;174;p7: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5" name="Google Shape;175;p7: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One of the ladies was interested in the information around fertility as she had tried for years to get pregnant but was unable to. This leaflet gave her a little insight as to why she was unable to conceive naturally. She now has some questions to ask at her next appointment with the consultant. Information was provided for further patient to patient support.</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What became apparent, when I gave the leaflet to the patients to read was that I had omitted a small but very significant detail, which maybe caused a little distress. I'll just briefly explain one of the co-morbidities so you understand why it was so significant.  So, 50% of PCD patients will be born with something called Kartageners Syndrome, this is when patients are born with Situs inversus (when the organs are on the wrong side of the body), coupled with Bronchiectasis and chronic sinus issues. Within this Kartageners population about 5 - 10%  will born with something called  Heterotaxy Syndrome. This involves congenital heart defects,  hydrocephalus and situs ambiguus which is when the organs can develop anywhere within the abdominal cavity, there are structural abnormalities to the organs and the person can be born either with no spleen or multiple spleens. The important detail was that if you are born with Heterotaxy Syndrome then you will not live beyond the age of 5. This was important because all three of the patients questioned whether they had or would develop a heart defect and are they likely to start developing multiple spleens at any point, which scared them slightly.</a:t>
            </a:r>
            <a:endParaRPr/>
          </a:p>
        </p:txBody>
      </p:sp>
      <p:sp>
        <p:nvSpPr>
          <p:cNvPr id="176" name="Google Shape;176;p7: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p>
        </p:txBody>
      </p:sp>
      <p:sp>
        <p:nvSpPr>
          <p:cNvPr id="177" name="Google Shape;177;p7: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p8: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p>
        </p:txBody>
      </p:sp>
      <p:sp>
        <p:nvSpPr>
          <p:cNvPr id="194" name="Google Shape;194;p8: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195" name="Google Shape;195;p8: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6" name="Google Shape;196;p8: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main change that I made was to add in the life span of someone born with Heterotaxy Syndrome. </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I debated with myself whether or not to remove that information altogether as the people reading the leaflet clearly did not have it, as we are an adult service, so it wasn't relevant to them but in the end I decided to keep the information in the leaflet.  It comes back to what I said earlier that we don't know what we don't know, now the patients will know about this, even if they are not personally affected.  Although both men and women with PCD can have significant issues with fertility, they are still able to conceive naturally. If the partner of the person PCD also has PCD or is a carrier then there is a small likelyhood of their child being born with HS. By keeping this information in the leaflet, it makes them aware of this possibility. It will enable the patient to discuss the issue with a doctor and potentially go for genetic screening but if the patient is not aware of the implications then it could come as a very nasty shock, in the worst possible way.</a:t>
            </a:r>
            <a:endParaRPr/>
          </a:p>
        </p:txBody>
      </p:sp>
      <p:sp>
        <p:nvSpPr>
          <p:cNvPr id="197" name="Google Shape;197;p8: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p>
        </p:txBody>
      </p:sp>
      <p:sp>
        <p:nvSpPr>
          <p:cNvPr id="198" name="Google Shape;198;p8: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9: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p>
        </p:txBody>
      </p:sp>
      <p:sp>
        <p:nvSpPr>
          <p:cNvPr id="210" name="Google Shape;210;p9: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211" name="Google Shape;211;p9: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2" name="Google Shape;212;p9: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 realise that I was working with a very small number of patients and that the patients that I gave the leaflet to have had their diagnosis for a few years so they had some knowledge but they did learn some new things about their disease. One of the patients now has questions for the consultant around fertility and another patient has information on support groups. It will be interesting to see the reactions of people who are newly diagnosed and to see what questions they will have. </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According to the British Medical Association "Patient information is fundamental to effective, patient-centred, quality care. It rightly considers patients as partners in their care, empowering them to self-manage their conditions as appropriate, have a better understanding of their health or illness, also it allows the patient to make informed choices and decisions regarding their treatment". It goes on to state that "less than half of the information given at a consultation is remembered by the patient.  Patient information given during a doctor-patient interaction, which can be consumed outside of a consultation, is more likely to result in patients following medical advice". This is supported by Health Education England (2019) who say "the Evidence based health information makes a positive contribution to health care systems, including empowering patients and families, supporting evidence based decision-making and</a:t>
            </a:r>
            <a:endParaRPr/>
          </a:p>
          <a:p>
            <a:pPr indent="0" lvl="0" marL="0" rtl="0" algn="l">
              <a:spcBef>
                <a:spcPts val="0"/>
              </a:spcBef>
              <a:spcAft>
                <a:spcPts val="0"/>
              </a:spcAft>
              <a:buNone/>
            </a:pPr>
            <a:r>
              <a:rPr lang="en-US"/>
              <a:t>mitigating financial pressures"</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What have I learned? Not only have I increased my knowledge around this subject, I have realised that creating this leaflet for the patient was quite the journey and I think that not being a qualified member of staff was a help. Because we as HCSWs come into the job as lay people, we gain our knowledge on the job not necessarily from textbooks. Our language is not always the same as medical or qualified members of staff so whilst we are able to understand medical jargon we are able to impart our knowledge in a more understandable way. I think we bridge the gap between medical staff and the lay person as we can explain things in a much more simplistic manner. I have always considered that my role is to help the patient to help themselves. This leaflet is just a new way of me being able to give the patient a little more control over their illness and their choices.</a:t>
            </a:r>
            <a:endParaRPr/>
          </a:p>
        </p:txBody>
      </p:sp>
      <p:sp>
        <p:nvSpPr>
          <p:cNvPr id="213" name="Google Shape;213;p9: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p>
        </p:txBody>
      </p:sp>
      <p:sp>
        <p:nvSpPr>
          <p:cNvPr id="214" name="Google Shape;214;p9: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10:notes"/>
          <p:cNvSpPr txBox="1"/>
          <p:nvPr>
            <p:ph idx="1" type="body"/>
          </p:nvPr>
        </p:nvSpPr>
        <p:spPr>
          <a:xfrm>
            <a:off x="914400" y="3251200"/>
            <a:ext cx="7315200" cy="3081338"/>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6" name="Google Shape;226;p10:notes"/>
          <p:cNvSpPr/>
          <p:nvPr>
            <p:ph idx="2"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7" name="Shape 237"/>
        <p:cNvGrpSpPr/>
        <p:nvPr/>
      </p:nvGrpSpPr>
      <p:grpSpPr>
        <a:xfrm>
          <a:off x="0" y="0"/>
          <a:ext cx="0" cy="0"/>
          <a:chOff x="0" y="0"/>
          <a:chExt cx="0" cy="0"/>
        </a:xfrm>
      </p:grpSpPr>
      <p:sp>
        <p:nvSpPr>
          <p:cNvPr id="238" name="Google Shape;238;p11:notes"/>
          <p:cNvSpPr txBox="1"/>
          <p:nvPr>
            <p:ph idx="1" type="body"/>
          </p:nvPr>
        </p:nvSpPr>
        <p:spPr>
          <a:xfrm>
            <a:off x="914400" y="3251200"/>
            <a:ext cx="7315200" cy="3081338"/>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9" name="Google Shape;239;p11:notes"/>
          <p:cNvSpPr/>
          <p:nvPr>
            <p:ph idx="2"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p12:notes"/>
          <p:cNvSpPr txBox="1"/>
          <p:nvPr>
            <p:ph idx="1" type="body"/>
          </p:nvPr>
        </p:nvSpPr>
        <p:spPr>
          <a:xfrm>
            <a:off x="914400" y="3251200"/>
            <a:ext cx="7315200" cy="3081338"/>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5" name="Google Shape;245;p12:notes"/>
          <p:cNvSpPr/>
          <p:nvPr>
            <p:ph idx="2"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5" name="Shape 15"/>
        <p:cNvGrpSpPr/>
        <p:nvPr/>
      </p:nvGrpSpPr>
      <p:grpSpPr>
        <a:xfrm>
          <a:off x="0" y="0"/>
          <a:ext cx="0" cy="0"/>
          <a:chOff x="0" y="0"/>
          <a:chExt cx="0" cy="0"/>
        </a:xfrm>
      </p:grpSpPr>
      <p:sp>
        <p:nvSpPr>
          <p:cNvPr id="16" name="Google Shape;16;p1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1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1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9" name="Shape 19"/>
        <p:cNvGrpSpPr/>
        <p:nvPr/>
      </p:nvGrpSpPr>
      <p:grpSpPr>
        <a:xfrm>
          <a:off x="0" y="0"/>
          <a:ext cx="0" cy="0"/>
          <a:chOff x="0" y="0"/>
          <a:chExt cx="0" cy="0"/>
        </a:xfrm>
      </p:grpSpPr>
      <p:sp>
        <p:nvSpPr>
          <p:cNvPr id="20" name="Google Shape;20;p15"/>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 name="Google Shape;21;p15"/>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22" name="Google Shape;22;p1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1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6"/>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8" name="Google Shape;28;p1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17"/>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7"/>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4" name="Google Shape;34;p1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1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18"/>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40" name="Google Shape;40;p18"/>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41" name="Google Shape;41;p1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1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1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19"/>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7" name="Google Shape;47;p19"/>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8" name="Google Shape;48;p19"/>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9" name="Google Shape;49;p19"/>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50" name="Google Shape;50;p1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2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2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1"/>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1"/>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61" name="Google Shape;61;p21"/>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2" name="Google Shape;62;p2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2"/>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2"/>
          <p:cNvSpPr/>
          <p:nvPr>
            <p:ph idx="2" type="pic"/>
          </p:nvPr>
        </p:nvSpPr>
        <p:spPr>
          <a:xfrm>
            <a:off x="1792288" y="612775"/>
            <a:ext cx="5486400" cy="4114800"/>
          </a:xfrm>
          <a:prstGeom prst="rect">
            <a:avLst/>
          </a:prstGeom>
          <a:noFill/>
          <a:ln>
            <a:noFill/>
          </a:ln>
        </p:spPr>
      </p:sp>
      <p:sp>
        <p:nvSpPr>
          <p:cNvPr id="68" name="Google Shape;68;p22"/>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9" name="Google Shape;69;p2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3"/>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5" name="Google Shape;75;p2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4"/>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4"/>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81" name="Google Shape;81;p2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3"/>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12" name="Google Shape;12;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png"/><Relationship Id="rId4" Type="http://schemas.openxmlformats.org/officeDocument/2006/relationships/image" Target="../media/image4.png"/><Relationship Id="rId5"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3.png"/><Relationship Id="rId5"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3.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png"/><Relationship Id="rId4" Type="http://schemas.openxmlformats.org/officeDocument/2006/relationships/image" Target="../media/image3.png"/><Relationship Id="rId5"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png"/><Relationship Id="rId4" Type="http://schemas.openxmlformats.org/officeDocument/2006/relationships/image" Target="../media/image3.png"/><Relationship Id="rId5" Type="http://schemas.openxmlformats.org/officeDocument/2006/relationships/image" Target="../media/image13.png"/><Relationship Id="rId6"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2.png"/><Relationship Id="rId4" Type="http://schemas.openxmlformats.org/officeDocument/2006/relationships/image" Target="../media/image4.png"/><Relationship Id="rId5" Type="http://schemas.openxmlformats.org/officeDocument/2006/relationships/image" Target="../media/image9.png"/><Relationship Id="rId6" Type="http://schemas.openxmlformats.org/officeDocument/2006/relationships/image" Target="../media/image1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2.png"/><Relationship Id="rId4" Type="http://schemas.openxmlformats.org/officeDocument/2006/relationships/image" Target="../media/image4.png"/><Relationship Id="rId5"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2.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png"/><Relationship Id="rId4" Type="http://schemas.openxmlformats.org/officeDocument/2006/relationships/image" Target="../media/image3.png"/><Relationship Id="rId5" Type="http://schemas.openxmlformats.org/officeDocument/2006/relationships/image" Target="../media/image16.png"/><Relationship Id="rId6" Type="http://schemas.openxmlformats.org/officeDocument/2006/relationships/image" Target="../media/image18.png"/><Relationship Id="rId7" Type="http://schemas.openxmlformats.org/officeDocument/2006/relationships/image" Target="../media/image1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descr="Abstract shapes" id="88" name="Google Shape;88;p1"/>
          <p:cNvSpPr/>
          <p:nvPr/>
        </p:nvSpPr>
        <p:spPr>
          <a:xfrm rot="-3132507">
            <a:off x="-5475343" y="5358539"/>
            <a:ext cx="9520461" cy="10362406"/>
          </a:xfrm>
          <a:custGeom>
            <a:rect b="b" l="l" r="r" t="t"/>
            <a:pathLst>
              <a:path extrusionOk="0" h="10362406" w="9520461">
                <a:moveTo>
                  <a:pt x="0" y="0"/>
                </a:moveTo>
                <a:lnTo>
                  <a:pt x="9520461" y="0"/>
                </a:lnTo>
                <a:lnTo>
                  <a:pt x="9520461" y="10362407"/>
                </a:lnTo>
                <a:lnTo>
                  <a:pt x="0" y="10362407"/>
                </a:lnTo>
                <a:lnTo>
                  <a:pt x="0" y="0"/>
                </a:lnTo>
                <a:close/>
              </a:path>
            </a:pathLst>
          </a:custGeom>
          <a:blipFill rotWithShape="1">
            <a:blip r:embed="rId3">
              <a:alphaModFix/>
            </a:blip>
            <a:stretch>
              <a:fillRect b="0" l="0" r="0" t="0"/>
            </a:stretch>
          </a:blipFill>
          <a:ln>
            <a:noFill/>
          </a:ln>
        </p:spPr>
      </p:sp>
      <p:sp>
        <p:nvSpPr>
          <p:cNvPr descr="Abstract Shape Illustration  " id="89" name="Google Shape;89;p1"/>
          <p:cNvSpPr/>
          <p:nvPr/>
        </p:nvSpPr>
        <p:spPr>
          <a:xfrm rot="1457469">
            <a:off x="2079064" y="9243184"/>
            <a:ext cx="2074374" cy="2087632"/>
          </a:xfrm>
          <a:custGeom>
            <a:rect b="b" l="l" r="r" t="t"/>
            <a:pathLst>
              <a:path extrusionOk="0" h="2087632" w="2074374">
                <a:moveTo>
                  <a:pt x="0" y="0"/>
                </a:moveTo>
                <a:lnTo>
                  <a:pt x="2074374" y="0"/>
                </a:lnTo>
                <a:lnTo>
                  <a:pt x="2074374" y="2087632"/>
                </a:lnTo>
                <a:lnTo>
                  <a:pt x="0" y="2087632"/>
                </a:lnTo>
                <a:lnTo>
                  <a:pt x="0" y="0"/>
                </a:lnTo>
                <a:close/>
              </a:path>
            </a:pathLst>
          </a:custGeom>
          <a:blipFill rotWithShape="1">
            <a:blip r:embed="rId4">
              <a:alphaModFix/>
            </a:blip>
            <a:stretch>
              <a:fillRect b="0" l="0" r="0" t="0"/>
            </a:stretch>
          </a:blipFill>
          <a:ln>
            <a:noFill/>
          </a:ln>
        </p:spPr>
      </p:sp>
      <p:sp>
        <p:nvSpPr>
          <p:cNvPr id="90" name="Google Shape;90;p1"/>
          <p:cNvSpPr txBox="1"/>
          <p:nvPr/>
        </p:nvSpPr>
        <p:spPr>
          <a:xfrm>
            <a:off x="4782358" y="2550170"/>
            <a:ext cx="9263400" cy="4035300"/>
          </a:xfrm>
          <a:prstGeom prst="rect">
            <a:avLst/>
          </a:prstGeom>
          <a:noFill/>
          <a:ln>
            <a:noFill/>
          </a:ln>
        </p:spPr>
        <p:txBody>
          <a:bodyPr anchorCtr="0" anchor="t" bIns="0" lIns="0" spcFirstLastPara="1" rIns="0" wrap="square" tIns="0">
            <a:spAutoFit/>
          </a:bodyPr>
          <a:lstStyle/>
          <a:p>
            <a:pPr indent="0" lvl="0" marL="0" marR="0" rtl="0" algn="ctr">
              <a:lnSpc>
                <a:spcPct val="140005"/>
              </a:lnSpc>
              <a:spcBef>
                <a:spcPts val="0"/>
              </a:spcBef>
              <a:spcAft>
                <a:spcPts val="0"/>
              </a:spcAft>
              <a:buNone/>
            </a:pPr>
            <a:r>
              <a:rPr b="1" i="0" lang="en-US" sz="6899" u="none" cap="none" strike="noStrike">
                <a:solidFill>
                  <a:srgbClr val="000001"/>
                </a:solidFill>
                <a:latin typeface="Arial"/>
                <a:ea typeface="Arial"/>
                <a:cs typeface="Arial"/>
                <a:sym typeface="Arial"/>
              </a:rPr>
              <a:t>Therapy Assistant Practitioner: Quality Improvement Project</a:t>
            </a:r>
            <a:endParaRPr/>
          </a:p>
        </p:txBody>
      </p:sp>
      <p:sp>
        <p:nvSpPr>
          <p:cNvPr id="91" name="Google Shape;91;p1"/>
          <p:cNvSpPr txBox="1"/>
          <p:nvPr/>
        </p:nvSpPr>
        <p:spPr>
          <a:xfrm>
            <a:off x="3474785" y="8338060"/>
            <a:ext cx="9672687" cy="537845"/>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0" i="0" lang="en-US" sz="3200" u="none" cap="none" strike="noStrike">
                <a:solidFill>
                  <a:srgbClr val="000001"/>
                </a:solidFill>
                <a:latin typeface="Arial"/>
                <a:ea typeface="Arial"/>
                <a:cs typeface="Arial"/>
                <a:sym typeface="Arial"/>
              </a:rPr>
              <a:t>A Patient Information Leaflet by Vicki Angulatta</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F1E9"/>
        </a:solidFill>
      </p:bgPr>
    </p:bg>
    <p:spTree>
      <p:nvGrpSpPr>
        <p:cNvPr id="99" name="Shape 99"/>
        <p:cNvGrpSpPr/>
        <p:nvPr/>
      </p:nvGrpSpPr>
      <p:grpSpPr>
        <a:xfrm>
          <a:off x="0" y="0"/>
          <a:ext cx="0" cy="0"/>
          <a:chOff x="0" y="0"/>
          <a:chExt cx="0" cy="0"/>
        </a:xfrm>
      </p:grpSpPr>
      <p:sp>
        <p:nvSpPr>
          <p:cNvPr descr="Abstract shapes" id="100" name="Google Shape;100;p2"/>
          <p:cNvSpPr/>
          <p:nvPr/>
        </p:nvSpPr>
        <p:spPr>
          <a:xfrm rot="-3132507">
            <a:off x="-5475343" y="5358539"/>
            <a:ext cx="9520461" cy="10362406"/>
          </a:xfrm>
          <a:custGeom>
            <a:rect b="b" l="l" r="r" t="t"/>
            <a:pathLst>
              <a:path extrusionOk="0" h="10362406" w="9520461">
                <a:moveTo>
                  <a:pt x="0" y="0"/>
                </a:moveTo>
                <a:lnTo>
                  <a:pt x="9520461" y="0"/>
                </a:lnTo>
                <a:lnTo>
                  <a:pt x="9520461" y="10362407"/>
                </a:lnTo>
                <a:lnTo>
                  <a:pt x="0" y="10362407"/>
                </a:lnTo>
                <a:lnTo>
                  <a:pt x="0" y="0"/>
                </a:lnTo>
                <a:close/>
              </a:path>
            </a:pathLst>
          </a:custGeom>
          <a:blipFill rotWithShape="1">
            <a:blip r:embed="rId3">
              <a:alphaModFix/>
            </a:blip>
            <a:stretch>
              <a:fillRect b="0" l="0" r="0" t="0"/>
            </a:stretch>
          </a:blipFill>
          <a:ln>
            <a:noFill/>
          </a:ln>
        </p:spPr>
      </p:sp>
      <p:sp>
        <p:nvSpPr>
          <p:cNvPr descr="Abstract Shape Illustration  " id="101" name="Google Shape;101;p2"/>
          <p:cNvSpPr/>
          <p:nvPr/>
        </p:nvSpPr>
        <p:spPr>
          <a:xfrm rot="1457469">
            <a:off x="2079064" y="9243184"/>
            <a:ext cx="2074374" cy="2087632"/>
          </a:xfrm>
          <a:custGeom>
            <a:rect b="b" l="l" r="r" t="t"/>
            <a:pathLst>
              <a:path extrusionOk="0" h="2087632" w="2074374">
                <a:moveTo>
                  <a:pt x="0" y="0"/>
                </a:moveTo>
                <a:lnTo>
                  <a:pt x="2074374" y="0"/>
                </a:lnTo>
                <a:lnTo>
                  <a:pt x="2074374" y="2087632"/>
                </a:lnTo>
                <a:lnTo>
                  <a:pt x="0" y="2087632"/>
                </a:lnTo>
                <a:lnTo>
                  <a:pt x="0" y="0"/>
                </a:lnTo>
                <a:close/>
              </a:path>
            </a:pathLst>
          </a:custGeom>
          <a:blipFill rotWithShape="1">
            <a:blip r:embed="rId4">
              <a:alphaModFix/>
            </a:blip>
            <a:stretch>
              <a:fillRect b="0" l="0" r="0" t="0"/>
            </a:stretch>
          </a:blipFill>
          <a:ln>
            <a:noFill/>
          </a:ln>
        </p:spPr>
      </p:sp>
      <p:sp>
        <p:nvSpPr>
          <p:cNvPr id="102" name="Google Shape;102;p2"/>
          <p:cNvSpPr/>
          <p:nvPr/>
        </p:nvSpPr>
        <p:spPr>
          <a:xfrm rot="-3729506">
            <a:off x="14735975" y="6725639"/>
            <a:ext cx="5430656" cy="5065321"/>
          </a:xfrm>
          <a:custGeom>
            <a:rect b="b" l="l" r="r" t="t"/>
            <a:pathLst>
              <a:path extrusionOk="0" h="5065321" w="5430656">
                <a:moveTo>
                  <a:pt x="0" y="0"/>
                </a:moveTo>
                <a:lnTo>
                  <a:pt x="5430657" y="0"/>
                </a:lnTo>
                <a:lnTo>
                  <a:pt x="5430657" y="5065322"/>
                </a:lnTo>
                <a:lnTo>
                  <a:pt x="0" y="5065322"/>
                </a:lnTo>
                <a:lnTo>
                  <a:pt x="0" y="0"/>
                </a:lnTo>
                <a:close/>
              </a:path>
            </a:pathLst>
          </a:custGeom>
          <a:blipFill rotWithShape="1">
            <a:blip r:embed="rId5">
              <a:alphaModFix/>
            </a:blip>
            <a:stretch>
              <a:fillRect b="0" l="0" r="0" t="0"/>
            </a:stretch>
          </a:blipFill>
          <a:ln>
            <a:noFill/>
          </a:ln>
        </p:spPr>
      </p:sp>
      <p:grpSp>
        <p:nvGrpSpPr>
          <p:cNvPr id="103" name="Google Shape;103;p2"/>
          <p:cNvGrpSpPr/>
          <p:nvPr/>
        </p:nvGrpSpPr>
        <p:grpSpPr>
          <a:xfrm>
            <a:off x="2754295" y="1347553"/>
            <a:ext cx="12779414" cy="3249941"/>
            <a:chOff x="0" y="-38100"/>
            <a:chExt cx="3365771" cy="855952"/>
          </a:xfrm>
        </p:grpSpPr>
        <p:sp>
          <p:nvSpPr>
            <p:cNvPr id="104" name="Google Shape;104;p2"/>
            <p:cNvSpPr/>
            <p:nvPr/>
          </p:nvSpPr>
          <p:spPr>
            <a:xfrm>
              <a:off x="0" y="0"/>
              <a:ext cx="3365771" cy="817852"/>
            </a:xfrm>
            <a:custGeom>
              <a:rect b="b" l="l" r="r" t="t"/>
              <a:pathLst>
                <a:path extrusionOk="0" h="817852" w="3365771">
                  <a:moveTo>
                    <a:pt x="3162570" y="0"/>
                  </a:moveTo>
                  <a:cubicBezTo>
                    <a:pt x="3274795" y="0"/>
                    <a:pt x="3365771" y="183082"/>
                    <a:pt x="3365771" y="408926"/>
                  </a:cubicBezTo>
                  <a:cubicBezTo>
                    <a:pt x="3365771" y="634769"/>
                    <a:pt x="3274795" y="817852"/>
                    <a:pt x="3162570" y="817852"/>
                  </a:cubicBezTo>
                  <a:lnTo>
                    <a:pt x="203200" y="817852"/>
                  </a:lnTo>
                  <a:cubicBezTo>
                    <a:pt x="90976" y="817852"/>
                    <a:pt x="0" y="634769"/>
                    <a:pt x="0" y="408926"/>
                  </a:cubicBezTo>
                  <a:cubicBezTo>
                    <a:pt x="0" y="183082"/>
                    <a:pt x="90976" y="0"/>
                    <a:pt x="203200" y="0"/>
                  </a:cubicBezTo>
                  <a:close/>
                </a:path>
              </a:pathLst>
            </a:custGeom>
            <a:solidFill>
              <a:srgbClr val="CDDFD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2"/>
            <p:cNvSpPr txBox="1"/>
            <p:nvPr/>
          </p:nvSpPr>
          <p:spPr>
            <a:xfrm>
              <a:off x="0" y="-38100"/>
              <a:ext cx="3365770" cy="855952"/>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106" name="Google Shape;106;p2"/>
          <p:cNvSpPr txBox="1"/>
          <p:nvPr/>
        </p:nvSpPr>
        <p:spPr>
          <a:xfrm>
            <a:off x="4491011" y="1624807"/>
            <a:ext cx="9263525" cy="71247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4200" u="none" cap="none" strike="noStrike">
                <a:solidFill>
                  <a:srgbClr val="000001"/>
                </a:solidFill>
                <a:latin typeface="Arial"/>
                <a:ea typeface="Arial"/>
                <a:cs typeface="Arial"/>
                <a:sym typeface="Arial"/>
              </a:rPr>
              <a:t>Contents</a:t>
            </a:r>
            <a:endParaRPr/>
          </a:p>
        </p:txBody>
      </p:sp>
      <p:sp>
        <p:nvSpPr>
          <p:cNvPr id="107" name="Google Shape;107;p2"/>
          <p:cNvSpPr txBox="1"/>
          <p:nvPr/>
        </p:nvSpPr>
        <p:spPr>
          <a:xfrm>
            <a:off x="3494565" y="2730373"/>
            <a:ext cx="11704051" cy="6178551"/>
          </a:xfrm>
          <a:prstGeom prst="rect">
            <a:avLst/>
          </a:prstGeom>
          <a:noFill/>
          <a:ln>
            <a:noFill/>
          </a:ln>
        </p:spPr>
        <p:txBody>
          <a:bodyPr anchorCtr="0" anchor="t" bIns="0" lIns="0" spcFirstLastPara="1" rIns="0" wrap="square" tIns="0">
            <a:spAutoFit/>
          </a:bodyPr>
          <a:lstStyle/>
          <a:p>
            <a:pPr indent="-539744" lvl="1" marL="1079488" marR="0" rtl="0" algn="just">
              <a:lnSpc>
                <a:spcPct val="140008"/>
              </a:lnSpc>
              <a:spcBef>
                <a:spcPts val="0"/>
              </a:spcBef>
              <a:spcAft>
                <a:spcPts val="0"/>
              </a:spcAft>
              <a:buClr>
                <a:srgbClr val="000001"/>
              </a:buClr>
              <a:buSzPts val="4999"/>
              <a:buFont typeface="Arial"/>
              <a:buChar char="•"/>
            </a:pPr>
            <a:r>
              <a:rPr b="0" i="0" lang="en-US" sz="4999" u="none" cap="none" strike="noStrike">
                <a:solidFill>
                  <a:srgbClr val="000001"/>
                </a:solidFill>
                <a:latin typeface="Arial"/>
                <a:ea typeface="Arial"/>
                <a:cs typeface="Arial"/>
                <a:sym typeface="Arial"/>
              </a:rPr>
              <a:t>Introduction</a:t>
            </a:r>
            <a:endParaRPr/>
          </a:p>
          <a:p>
            <a:pPr indent="-539744" lvl="1" marL="1079488" marR="0" rtl="0" algn="just">
              <a:lnSpc>
                <a:spcPct val="140008"/>
              </a:lnSpc>
              <a:spcBef>
                <a:spcPts val="0"/>
              </a:spcBef>
              <a:spcAft>
                <a:spcPts val="0"/>
              </a:spcAft>
              <a:buClr>
                <a:srgbClr val="000001"/>
              </a:buClr>
              <a:buSzPts val="4999"/>
              <a:buFont typeface="Arial"/>
              <a:buChar char="•"/>
            </a:pPr>
            <a:r>
              <a:rPr b="0" i="0" lang="en-US" sz="4999" u="none" cap="none" strike="noStrike">
                <a:solidFill>
                  <a:srgbClr val="000001"/>
                </a:solidFill>
                <a:latin typeface="Arial"/>
                <a:ea typeface="Arial"/>
                <a:cs typeface="Arial"/>
                <a:sym typeface="Arial"/>
              </a:rPr>
              <a:t>Plan</a:t>
            </a:r>
            <a:endParaRPr/>
          </a:p>
          <a:p>
            <a:pPr indent="-539744" lvl="1" marL="1079488" marR="0" rtl="0" algn="just">
              <a:lnSpc>
                <a:spcPct val="140008"/>
              </a:lnSpc>
              <a:spcBef>
                <a:spcPts val="0"/>
              </a:spcBef>
              <a:spcAft>
                <a:spcPts val="0"/>
              </a:spcAft>
              <a:buClr>
                <a:srgbClr val="000001"/>
              </a:buClr>
              <a:buSzPts val="4999"/>
              <a:buFont typeface="Arial"/>
              <a:buChar char="•"/>
            </a:pPr>
            <a:r>
              <a:rPr b="0" i="0" lang="en-US" sz="4999" u="none" cap="none" strike="noStrike">
                <a:solidFill>
                  <a:srgbClr val="000001"/>
                </a:solidFill>
                <a:latin typeface="Arial"/>
                <a:ea typeface="Arial"/>
                <a:cs typeface="Arial"/>
                <a:sym typeface="Arial"/>
              </a:rPr>
              <a:t>Do</a:t>
            </a:r>
            <a:endParaRPr/>
          </a:p>
          <a:p>
            <a:pPr indent="-539744" lvl="1" marL="1079488" marR="0" rtl="0" algn="just">
              <a:lnSpc>
                <a:spcPct val="140008"/>
              </a:lnSpc>
              <a:spcBef>
                <a:spcPts val="0"/>
              </a:spcBef>
              <a:spcAft>
                <a:spcPts val="0"/>
              </a:spcAft>
              <a:buClr>
                <a:srgbClr val="000001"/>
              </a:buClr>
              <a:buSzPts val="4999"/>
              <a:buFont typeface="Arial"/>
              <a:buChar char="•"/>
            </a:pPr>
            <a:r>
              <a:rPr b="0" i="0" lang="en-US" sz="4999" u="none" cap="none" strike="noStrike">
                <a:solidFill>
                  <a:srgbClr val="000001"/>
                </a:solidFill>
                <a:latin typeface="Arial"/>
                <a:ea typeface="Arial"/>
                <a:cs typeface="Arial"/>
                <a:sym typeface="Arial"/>
              </a:rPr>
              <a:t>Study</a:t>
            </a:r>
            <a:endParaRPr/>
          </a:p>
          <a:p>
            <a:pPr indent="-550539" lvl="1" marL="1101077" marR="0" rtl="0" algn="just">
              <a:lnSpc>
                <a:spcPct val="140007"/>
              </a:lnSpc>
              <a:spcBef>
                <a:spcPts val="0"/>
              </a:spcBef>
              <a:spcAft>
                <a:spcPts val="0"/>
              </a:spcAft>
              <a:buClr>
                <a:srgbClr val="000001"/>
              </a:buClr>
              <a:buSzPts val="5099"/>
              <a:buFont typeface="Arial"/>
              <a:buChar char="•"/>
            </a:pPr>
            <a:r>
              <a:rPr b="0" i="0" lang="en-US" sz="5099" u="none" cap="none" strike="noStrike">
                <a:solidFill>
                  <a:srgbClr val="000001"/>
                </a:solidFill>
                <a:latin typeface="Arial"/>
                <a:ea typeface="Arial"/>
                <a:cs typeface="Arial"/>
                <a:sym typeface="Arial"/>
              </a:rPr>
              <a:t>Act</a:t>
            </a:r>
            <a:endParaRPr/>
          </a:p>
          <a:p>
            <a:pPr indent="-539744" lvl="1" marL="1079488" marR="0" rtl="0" algn="just">
              <a:lnSpc>
                <a:spcPct val="140008"/>
              </a:lnSpc>
              <a:spcBef>
                <a:spcPts val="0"/>
              </a:spcBef>
              <a:spcAft>
                <a:spcPts val="0"/>
              </a:spcAft>
              <a:buClr>
                <a:srgbClr val="000001"/>
              </a:buClr>
              <a:buSzPts val="4999"/>
              <a:buFont typeface="Arial"/>
              <a:buChar char="•"/>
            </a:pPr>
            <a:r>
              <a:rPr b="0" i="0" lang="en-US" sz="4999" u="none" cap="none" strike="noStrike">
                <a:solidFill>
                  <a:srgbClr val="000001"/>
                </a:solidFill>
                <a:latin typeface="Arial"/>
                <a:ea typeface="Arial"/>
                <a:cs typeface="Arial"/>
                <a:sym typeface="Arial"/>
              </a:rPr>
              <a:t>Conclusion</a:t>
            </a:r>
            <a:endParaRPr/>
          </a:p>
          <a:p>
            <a:pPr indent="-539744" lvl="1" marL="1079488" marR="0" rtl="0" algn="just">
              <a:lnSpc>
                <a:spcPct val="140008"/>
              </a:lnSpc>
              <a:spcBef>
                <a:spcPts val="0"/>
              </a:spcBef>
              <a:spcAft>
                <a:spcPts val="0"/>
              </a:spcAft>
              <a:buClr>
                <a:srgbClr val="000001"/>
              </a:buClr>
              <a:buSzPts val="4999"/>
              <a:buFont typeface="Arial"/>
              <a:buChar char="•"/>
            </a:pPr>
            <a:r>
              <a:rPr b="0" i="0" lang="en-US" sz="4999" u="none" cap="none" strike="noStrike">
                <a:solidFill>
                  <a:srgbClr val="000001"/>
                </a:solidFill>
                <a:latin typeface="Arial"/>
                <a:ea typeface="Arial"/>
                <a:cs typeface="Arial"/>
                <a:sym typeface="Arial"/>
              </a:rPr>
              <a:t>Quotes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descr="Abstract shapes" id="116" name="Google Shape;116;p3"/>
          <p:cNvSpPr/>
          <p:nvPr/>
        </p:nvSpPr>
        <p:spPr>
          <a:xfrm rot="-3132507">
            <a:off x="-5475343" y="5358539"/>
            <a:ext cx="9520461" cy="10362406"/>
          </a:xfrm>
          <a:custGeom>
            <a:rect b="b" l="l" r="r" t="t"/>
            <a:pathLst>
              <a:path extrusionOk="0" h="10362406" w="9520461">
                <a:moveTo>
                  <a:pt x="0" y="0"/>
                </a:moveTo>
                <a:lnTo>
                  <a:pt x="9520461" y="0"/>
                </a:lnTo>
                <a:lnTo>
                  <a:pt x="9520461" y="10362407"/>
                </a:lnTo>
                <a:lnTo>
                  <a:pt x="0" y="10362407"/>
                </a:lnTo>
                <a:lnTo>
                  <a:pt x="0" y="0"/>
                </a:lnTo>
                <a:close/>
              </a:path>
            </a:pathLst>
          </a:custGeom>
          <a:blipFill rotWithShape="1">
            <a:blip r:embed="rId3">
              <a:alphaModFix/>
            </a:blip>
            <a:stretch>
              <a:fillRect b="0" l="0" r="0" t="0"/>
            </a:stretch>
          </a:blipFill>
          <a:ln>
            <a:noFill/>
          </a:ln>
        </p:spPr>
      </p:sp>
      <p:sp>
        <p:nvSpPr>
          <p:cNvPr descr="Abstract Shape Illustration  " id="117" name="Google Shape;117;p3"/>
          <p:cNvSpPr/>
          <p:nvPr/>
        </p:nvSpPr>
        <p:spPr>
          <a:xfrm rot="1457469">
            <a:off x="2079064" y="9243184"/>
            <a:ext cx="2074374" cy="2087632"/>
          </a:xfrm>
          <a:custGeom>
            <a:rect b="b" l="l" r="r" t="t"/>
            <a:pathLst>
              <a:path extrusionOk="0" h="2087632" w="2074374">
                <a:moveTo>
                  <a:pt x="0" y="0"/>
                </a:moveTo>
                <a:lnTo>
                  <a:pt x="2074374" y="0"/>
                </a:lnTo>
                <a:lnTo>
                  <a:pt x="2074374" y="2087632"/>
                </a:lnTo>
                <a:lnTo>
                  <a:pt x="0" y="2087632"/>
                </a:lnTo>
                <a:lnTo>
                  <a:pt x="0" y="0"/>
                </a:lnTo>
                <a:close/>
              </a:path>
            </a:pathLst>
          </a:custGeom>
          <a:blipFill rotWithShape="1">
            <a:blip r:embed="rId4">
              <a:alphaModFix/>
            </a:blip>
            <a:stretch>
              <a:fillRect b="0" l="0" r="0" t="0"/>
            </a:stretch>
          </a:blipFill>
          <a:ln>
            <a:noFill/>
          </a:ln>
        </p:spPr>
      </p:sp>
      <p:sp>
        <p:nvSpPr>
          <p:cNvPr id="118" name="Google Shape;118;p3"/>
          <p:cNvSpPr/>
          <p:nvPr/>
        </p:nvSpPr>
        <p:spPr>
          <a:xfrm>
            <a:off x="11519755" y="3603000"/>
            <a:ext cx="5739545" cy="3831147"/>
          </a:xfrm>
          <a:custGeom>
            <a:rect b="b" l="l" r="r" t="t"/>
            <a:pathLst>
              <a:path extrusionOk="0" h="3831147" w="5739545">
                <a:moveTo>
                  <a:pt x="0" y="0"/>
                </a:moveTo>
                <a:lnTo>
                  <a:pt x="5739545" y="0"/>
                </a:lnTo>
                <a:lnTo>
                  <a:pt x="5739545" y="3831147"/>
                </a:lnTo>
                <a:lnTo>
                  <a:pt x="0" y="3831147"/>
                </a:lnTo>
                <a:lnTo>
                  <a:pt x="0" y="0"/>
                </a:lnTo>
                <a:close/>
              </a:path>
            </a:pathLst>
          </a:custGeom>
          <a:blipFill rotWithShape="1">
            <a:blip r:embed="rId5">
              <a:alphaModFix/>
            </a:blip>
            <a:stretch>
              <a:fillRect b="0" l="0" r="0" t="0"/>
            </a:stretch>
          </a:blipFill>
          <a:ln>
            <a:noFill/>
          </a:ln>
        </p:spPr>
      </p:sp>
      <p:sp>
        <p:nvSpPr>
          <p:cNvPr id="119" name="Google Shape;119;p3"/>
          <p:cNvSpPr txBox="1"/>
          <p:nvPr/>
        </p:nvSpPr>
        <p:spPr>
          <a:xfrm>
            <a:off x="4512237" y="1864250"/>
            <a:ext cx="9263525" cy="1101726"/>
          </a:xfrm>
          <a:prstGeom prst="rect">
            <a:avLst/>
          </a:prstGeom>
          <a:noFill/>
          <a:ln>
            <a:noFill/>
          </a:ln>
        </p:spPr>
        <p:txBody>
          <a:bodyPr anchorCtr="0" anchor="t" bIns="0" lIns="0" spcFirstLastPara="1" rIns="0" wrap="square" tIns="0">
            <a:spAutoFit/>
          </a:bodyPr>
          <a:lstStyle/>
          <a:p>
            <a:pPr indent="0" lvl="0" marL="0" marR="0" rtl="0" algn="ctr">
              <a:lnSpc>
                <a:spcPct val="140006"/>
              </a:lnSpc>
              <a:spcBef>
                <a:spcPts val="0"/>
              </a:spcBef>
              <a:spcAft>
                <a:spcPts val="0"/>
              </a:spcAft>
              <a:buNone/>
            </a:pPr>
            <a:r>
              <a:rPr b="1" i="0" lang="en-US" sz="6499" u="none" cap="none" strike="noStrike">
                <a:solidFill>
                  <a:srgbClr val="000001"/>
                </a:solidFill>
                <a:latin typeface="Arial"/>
                <a:ea typeface="Arial"/>
                <a:cs typeface="Arial"/>
                <a:sym typeface="Arial"/>
              </a:rPr>
              <a:t>Introduction </a:t>
            </a:r>
            <a:endParaRPr/>
          </a:p>
        </p:txBody>
      </p:sp>
      <p:sp>
        <p:nvSpPr>
          <p:cNvPr id="120" name="Google Shape;120;p3"/>
          <p:cNvSpPr txBox="1"/>
          <p:nvPr/>
        </p:nvSpPr>
        <p:spPr>
          <a:xfrm>
            <a:off x="4491011" y="3810487"/>
            <a:ext cx="6662484" cy="3254376"/>
          </a:xfrm>
          <a:prstGeom prst="rect">
            <a:avLst/>
          </a:prstGeom>
          <a:noFill/>
          <a:ln>
            <a:noFill/>
          </a:ln>
        </p:spPr>
        <p:txBody>
          <a:bodyPr anchorCtr="0" anchor="t" bIns="0" lIns="0" spcFirstLastPara="1" rIns="0" wrap="square" tIns="0">
            <a:spAutoFit/>
          </a:bodyPr>
          <a:lstStyle/>
          <a:p>
            <a:pPr indent="-539745" lvl="1" marL="1079491" marR="0" rtl="0" algn="just">
              <a:lnSpc>
                <a:spcPct val="140008"/>
              </a:lnSpc>
              <a:spcBef>
                <a:spcPts val="0"/>
              </a:spcBef>
              <a:spcAft>
                <a:spcPts val="0"/>
              </a:spcAft>
              <a:buClr>
                <a:srgbClr val="000001"/>
              </a:buClr>
              <a:buSzPts val="4999"/>
              <a:buFont typeface="Arial"/>
              <a:buChar char="•"/>
            </a:pPr>
            <a:r>
              <a:rPr b="0" i="0" lang="en-US" sz="4999" u="none" cap="none" strike="noStrike">
                <a:solidFill>
                  <a:srgbClr val="000001"/>
                </a:solidFill>
                <a:latin typeface="Arial"/>
                <a:ea typeface="Arial"/>
                <a:cs typeface="Arial"/>
                <a:sym typeface="Arial"/>
              </a:rPr>
              <a:t>What I have done</a:t>
            </a:r>
            <a:endParaRPr/>
          </a:p>
          <a:p>
            <a:pPr indent="-539745" lvl="1" marL="1079491" marR="0" rtl="0" algn="just">
              <a:lnSpc>
                <a:spcPct val="140008"/>
              </a:lnSpc>
              <a:spcBef>
                <a:spcPts val="0"/>
              </a:spcBef>
              <a:spcAft>
                <a:spcPts val="0"/>
              </a:spcAft>
              <a:buClr>
                <a:srgbClr val="000001"/>
              </a:buClr>
              <a:buSzPts val="4999"/>
              <a:buFont typeface="Arial"/>
              <a:buChar char="•"/>
            </a:pPr>
            <a:r>
              <a:rPr b="0" i="0" lang="en-US" sz="4999" u="none" cap="none" strike="noStrike">
                <a:solidFill>
                  <a:srgbClr val="000001"/>
                </a:solidFill>
                <a:latin typeface="Arial"/>
                <a:ea typeface="Arial"/>
                <a:cs typeface="Arial"/>
                <a:sym typeface="Arial"/>
              </a:rPr>
              <a:t>Why I have done it</a:t>
            </a:r>
            <a:endParaRPr/>
          </a:p>
          <a:p>
            <a:pPr indent="-539745" lvl="1" marL="1079491" marR="0" rtl="0" algn="just">
              <a:lnSpc>
                <a:spcPct val="140008"/>
              </a:lnSpc>
              <a:spcBef>
                <a:spcPts val="0"/>
              </a:spcBef>
              <a:spcAft>
                <a:spcPts val="0"/>
              </a:spcAft>
              <a:buClr>
                <a:srgbClr val="000001"/>
              </a:buClr>
              <a:buSzPts val="4999"/>
              <a:buFont typeface="Arial"/>
              <a:buChar char="•"/>
            </a:pPr>
            <a:r>
              <a:rPr b="0" i="0" lang="en-US" sz="4999" u="none" cap="none" strike="noStrike">
                <a:solidFill>
                  <a:srgbClr val="000001"/>
                </a:solidFill>
                <a:latin typeface="Arial"/>
                <a:ea typeface="Arial"/>
                <a:cs typeface="Arial"/>
                <a:sym typeface="Arial"/>
              </a:rPr>
              <a:t>Why now?</a:t>
            </a:r>
            <a:endParaRPr/>
          </a:p>
          <a:p>
            <a:pPr indent="0" lvl="0" marL="0" marR="0" rtl="0" algn="just">
              <a:lnSpc>
                <a:spcPct val="97999"/>
              </a:lnSpc>
              <a:spcBef>
                <a:spcPts val="0"/>
              </a:spcBef>
              <a:spcAft>
                <a:spcPts val="0"/>
              </a:spcAft>
              <a:buNone/>
            </a:pPr>
            <a:r>
              <a:t/>
            </a:r>
            <a:endParaRPr b="0" i="0" sz="4999" u="none" cap="none" strike="noStrike">
              <a:solidFill>
                <a:srgbClr val="000001"/>
              </a:solidFill>
              <a:latin typeface="Arial"/>
              <a:ea typeface="Arial"/>
              <a:cs typeface="Arial"/>
              <a:sym typeface="Arial"/>
            </a:endParaRPr>
          </a:p>
        </p:txBody>
      </p:sp>
      <p:sp>
        <p:nvSpPr>
          <p:cNvPr id="121" name="Google Shape;121;p3"/>
          <p:cNvSpPr txBox="1"/>
          <p:nvPr/>
        </p:nvSpPr>
        <p:spPr>
          <a:xfrm>
            <a:off x="6417214" y="9201150"/>
            <a:ext cx="10987836" cy="318099"/>
          </a:xfrm>
          <a:prstGeom prst="rect">
            <a:avLst/>
          </a:prstGeom>
          <a:noFill/>
          <a:ln>
            <a:noFill/>
          </a:ln>
        </p:spPr>
        <p:txBody>
          <a:bodyPr anchorCtr="0" anchor="t" bIns="0" lIns="0" spcFirstLastPara="1" rIns="0" wrap="square" tIns="0">
            <a:spAutoFit/>
          </a:bodyPr>
          <a:lstStyle/>
          <a:p>
            <a:pPr indent="0" lvl="0" marL="0" marR="0" rtl="0" algn="l">
              <a:lnSpc>
                <a:spcPct val="139976"/>
              </a:lnSpc>
              <a:spcBef>
                <a:spcPts val="0"/>
              </a:spcBef>
              <a:spcAft>
                <a:spcPts val="0"/>
              </a:spcAft>
              <a:buNone/>
            </a:pPr>
            <a:r>
              <a:rPr b="0" i="0" lang="en-US" sz="1726" u="none" cap="none" strike="noStrike">
                <a:solidFill>
                  <a:srgbClr val="000001"/>
                </a:solidFill>
                <a:latin typeface="Arimo"/>
                <a:ea typeface="Arimo"/>
                <a:cs typeface="Arimo"/>
                <a:sym typeface="Arimo"/>
              </a:rPr>
              <a:t>Kuehni, C.E., Gutaki, M., Carol, M., Lucas, J.S. (2016); PCD Support UK, (2026)</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F1E9"/>
        </a:solidFill>
      </p:bgPr>
    </p:bg>
    <p:spTree>
      <p:nvGrpSpPr>
        <p:cNvPr id="129" name="Shape 129"/>
        <p:cNvGrpSpPr/>
        <p:nvPr/>
      </p:nvGrpSpPr>
      <p:grpSpPr>
        <a:xfrm>
          <a:off x="0" y="0"/>
          <a:ext cx="0" cy="0"/>
          <a:chOff x="0" y="0"/>
          <a:chExt cx="0" cy="0"/>
        </a:xfrm>
      </p:grpSpPr>
      <p:sp>
        <p:nvSpPr>
          <p:cNvPr descr="Abstract Shape Illustration  " id="130" name="Google Shape;130;p4"/>
          <p:cNvSpPr/>
          <p:nvPr/>
        </p:nvSpPr>
        <p:spPr>
          <a:xfrm rot="1457469">
            <a:off x="2079064" y="9243184"/>
            <a:ext cx="2074374" cy="2087632"/>
          </a:xfrm>
          <a:custGeom>
            <a:rect b="b" l="l" r="r" t="t"/>
            <a:pathLst>
              <a:path extrusionOk="0" h="2087632" w="2074374">
                <a:moveTo>
                  <a:pt x="0" y="0"/>
                </a:moveTo>
                <a:lnTo>
                  <a:pt x="2074374" y="0"/>
                </a:lnTo>
                <a:lnTo>
                  <a:pt x="2074374" y="2087632"/>
                </a:lnTo>
                <a:lnTo>
                  <a:pt x="0" y="2087632"/>
                </a:lnTo>
                <a:lnTo>
                  <a:pt x="0" y="0"/>
                </a:lnTo>
                <a:close/>
              </a:path>
            </a:pathLst>
          </a:custGeom>
          <a:blipFill rotWithShape="1">
            <a:blip r:embed="rId3">
              <a:alphaModFix/>
            </a:blip>
            <a:stretch>
              <a:fillRect b="0" l="0" r="0" t="0"/>
            </a:stretch>
          </a:blipFill>
          <a:ln>
            <a:noFill/>
          </a:ln>
        </p:spPr>
      </p:sp>
      <p:sp>
        <p:nvSpPr>
          <p:cNvPr id="131" name="Google Shape;131;p4"/>
          <p:cNvSpPr/>
          <p:nvPr/>
        </p:nvSpPr>
        <p:spPr>
          <a:xfrm rot="-3729506">
            <a:off x="14735975" y="6725639"/>
            <a:ext cx="5430656" cy="5065321"/>
          </a:xfrm>
          <a:custGeom>
            <a:rect b="b" l="l" r="r" t="t"/>
            <a:pathLst>
              <a:path extrusionOk="0" h="5065321" w="5430656">
                <a:moveTo>
                  <a:pt x="0" y="0"/>
                </a:moveTo>
                <a:lnTo>
                  <a:pt x="5430657" y="0"/>
                </a:lnTo>
                <a:lnTo>
                  <a:pt x="5430657" y="5065322"/>
                </a:lnTo>
                <a:lnTo>
                  <a:pt x="0" y="5065322"/>
                </a:lnTo>
                <a:lnTo>
                  <a:pt x="0" y="0"/>
                </a:lnTo>
                <a:close/>
              </a:path>
            </a:pathLst>
          </a:custGeom>
          <a:blipFill rotWithShape="1">
            <a:blip r:embed="rId4">
              <a:alphaModFix/>
            </a:blip>
            <a:stretch>
              <a:fillRect b="0" l="0" r="0" t="0"/>
            </a:stretch>
          </a:blipFill>
          <a:ln>
            <a:noFill/>
          </a:ln>
        </p:spPr>
      </p:sp>
      <p:grpSp>
        <p:nvGrpSpPr>
          <p:cNvPr id="132" name="Google Shape;132;p4"/>
          <p:cNvGrpSpPr/>
          <p:nvPr/>
        </p:nvGrpSpPr>
        <p:grpSpPr>
          <a:xfrm>
            <a:off x="1816382" y="3104430"/>
            <a:ext cx="4015570" cy="1687711"/>
            <a:chOff x="0" y="-38100"/>
            <a:chExt cx="1057599" cy="444500"/>
          </a:xfrm>
        </p:grpSpPr>
        <p:sp>
          <p:nvSpPr>
            <p:cNvPr id="133" name="Google Shape;133;p4"/>
            <p:cNvSpPr/>
            <p:nvPr/>
          </p:nvSpPr>
          <p:spPr>
            <a:xfrm>
              <a:off x="0" y="0"/>
              <a:ext cx="1057599" cy="406400"/>
            </a:xfrm>
            <a:custGeom>
              <a:rect b="b" l="l" r="r" t="t"/>
              <a:pathLst>
                <a:path extrusionOk="0" h="406400" w="1057599">
                  <a:moveTo>
                    <a:pt x="854399" y="0"/>
                  </a:moveTo>
                  <a:cubicBezTo>
                    <a:pt x="966623" y="0"/>
                    <a:pt x="1057599" y="90976"/>
                    <a:pt x="1057599" y="203200"/>
                  </a:cubicBezTo>
                  <a:cubicBezTo>
                    <a:pt x="1057599" y="315424"/>
                    <a:pt x="966623" y="406400"/>
                    <a:pt x="854399" y="406400"/>
                  </a:cubicBezTo>
                  <a:lnTo>
                    <a:pt x="203200" y="406400"/>
                  </a:lnTo>
                  <a:cubicBezTo>
                    <a:pt x="90976" y="406400"/>
                    <a:pt x="0" y="315424"/>
                    <a:pt x="0" y="203200"/>
                  </a:cubicBezTo>
                  <a:cubicBezTo>
                    <a:pt x="0" y="90976"/>
                    <a:pt x="90976" y="0"/>
                    <a:pt x="203200" y="0"/>
                  </a:cubicBezTo>
                  <a:close/>
                </a:path>
              </a:pathLst>
            </a:custGeom>
            <a:solidFill>
              <a:srgbClr val="CDDFD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4"/>
            <p:cNvSpPr txBox="1"/>
            <p:nvPr/>
          </p:nvSpPr>
          <p:spPr>
            <a:xfrm>
              <a:off x="0" y="-38100"/>
              <a:ext cx="1057599" cy="4445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135" name="Google Shape;135;p4"/>
          <p:cNvSpPr txBox="1"/>
          <p:nvPr/>
        </p:nvSpPr>
        <p:spPr>
          <a:xfrm>
            <a:off x="1733709" y="3540556"/>
            <a:ext cx="4180917" cy="1251585"/>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3600" u="none" cap="none" strike="noStrike">
                <a:solidFill>
                  <a:srgbClr val="000001"/>
                </a:solidFill>
                <a:latin typeface="Arial"/>
                <a:ea typeface="Arial"/>
                <a:cs typeface="Arial"/>
                <a:sym typeface="Arial"/>
              </a:rPr>
              <a:t>Identifying the issue</a:t>
            </a:r>
            <a:endParaRPr/>
          </a:p>
        </p:txBody>
      </p:sp>
      <p:sp>
        <p:nvSpPr>
          <p:cNvPr id="136" name="Google Shape;136;p4"/>
          <p:cNvSpPr txBox="1"/>
          <p:nvPr/>
        </p:nvSpPr>
        <p:spPr>
          <a:xfrm>
            <a:off x="4680158" y="1140254"/>
            <a:ext cx="9263525" cy="1146812"/>
          </a:xfrm>
          <a:prstGeom prst="rect">
            <a:avLst/>
          </a:prstGeom>
          <a:noFill/>
          <a:ln>
            <a:noFill/>
          </a:ln>
        </p:spPr>
        <p:txBody>
          <a:bodyPr anchorCtr="0" anchor="t" bIns="0" lIns="0" spcFirstLastPara="1" rIns="0" wrap="square" tIns="0">
            <a:spAutoFit/>
          </a:bodyPr>
          <a:lstStyle/>
          <a:p>
            <a:pPr indent="0" lvl="0" marL="0" marR="0" rtl="0" algn="ctr">
              <a:lnSpc>
                <a:spcPct val="140006"/>
              </a:lnSpc>
              <a:spcBef>
                <a:spcPts val="0"/>
              </a:spcBef>
              <a:spcAft>
                <a:spcPts val="0"/>
              </a:spcAft>
              <a:buNone/>
            </a:pPr>
            <a:r>
              <a:rPr b="0" i="0" lang="en-US" sz="6599" u="none" cap="none" strike="noStrike">
                <a:solidFill>
                  <a:srgbClr val="000001"/>
                </a:solidFill>
                <a:latin typeface="Tenor Sans"/>
                <a:ea typeface="Tenor Sans"/>
                <a:cs typeface="Tenor Sans"/>
                <a:sym typeface="Tenor Sans"/>
              </a:rPr>
              <a:t>Plan</a:t>
            </a:r>
            <a:endParaRPr/>
          </a:p>
        </p:txBody>
      </p:sp>
      <p:grpSp>
        <p:nvGrpSpPr>
          <p:cNvPr id="137" name="Google Shape;137;p4"/>
          <p:cNvGrpSpPr/>
          <p:nvPr/>
        </p:nvGrpSpPr>
        <p:grpSpPr>
          <a:xfrm>
            <a:off x="7037776" y="3104430"/>
            <a:ext cx="4180917" cy="1687711"/>
            <a:chOff x="0" y="-38100"/>
            <a:chExt cx="1101147" cy="444500"/>
          </a:xfrm>
        </p:grpSpPr>
        <p:sp>
          <p:nvSpPr>
            <p:cNvPr id="138" name="Google Shape;138;p4"/>
            <p:cNvSpPr/>
            <p:nvPr/>
          </p:nvSpPr>
          <p:spPr>
            <a:xfrm>
              <a:off x="0" y="0"/>
              <a:ext cx="1101147" cy="406400"/>
            </a:xfrm>
            <a:custGeom>
              <a:rect b="b" l="l" r="r" t="t"/>
              <a:pathLst>
                <a:path extrusionOk="0" h="406400" w="1101147">
                  <a:moveTo>
                    <a:pt x="897947" y="0"/>
                  </a:moveTo>
                  <a:cubicBezTo>
                    <a:pt x="1010171" y="0"/>
                    <a:pt x="1101147" y="90976"/>
                    <a:pt x="1101147" y="203200"/>
                  </a:cubicBezTo>
                  <a:cubicBezTo>
                    <a:pt x="1101147" y="315424"/>
                    <a:pt x="1010171" y="406400"/>
                    <a:pt x="897947" y="406400"/>
                  </a:cubicBezTo>
                  <a:lnTo>
                    <a:pt x="203200" y="406400"/>
                  </a:lnTo>
                  <a:cubicBezTo>
                    <a:pt x="90976" y="406400"/>
                    <a:pt x="0" y="315424"/>
                    <a:pt x="0" y="203200"/>
                  </a:cubicBezTo>
                  <a:cubicBezTo>
                    <a:pt x="0" y="90976"/>
                    <a:pt x="90976" y="0"/>
                    <a:pt x="203200" y="0"/>
                  </a:cubicBezTo>
                  <a:close/>
                </a:path>
              </a:pathLst>
            </a:custGeom>
            <a:solidFill>
              <a:srgbClr val="CDDFD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4"/>
            <p:cNvSpPr txBox="1"/>
            <p:nvPr/>
          </p:nvSpPr>
          <p:spPr>
            <a:xfrm>
              <a:off x="0" y="-38100"/>
              <a:ext cx="1101147" cy="4445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140" name="Google Shape;140;p4"/>
          <p:cNvGrpSpPr/>
          <p:nvPr/>
        </p:nvGrpSpPr>
        <p:grpSpPr>
          <a:xfrm>
            <a:off x="12428368" y="3104430"/>
            <a:ext cx="4070931" cy="1687711"/>
            <a:chOff x="0" y="-38100"/>
            <a:chExt cx="1072179" cy="444500"/>
          </a:xfrm>
        </p:grpSpPr>
        <p:sp>
          <p:nvSpPr>
            <p:cNvPr id="141" name="Google Shape;141;p4"/>
            <p:cNvSpPr/>
            <p:nvPr/>
          </p:nvSpPr>
          <p:spPr>
            <a:xfrm>
              <a:off x="0" y="0"/>
              <a:ext cx="1072179" cy="406400"/>
            </a:xfrm>
            <a:custGeom>
              <a:rect b="b" l="l" r="r" t="t"/>
              <a:pathLst>
                <a:path extrusionOk="0" h="406400" w="1072179">
                  <a:moveTo>
                    <a:pt x="868979" y="0"/>
                  </a:moveTo>
                  <a:cubicBezTo>
                    <a:pt x="981203" y="0"/>
                    <a:pt x="1072179" y="90976"/>
                    <a:pt x="1072179" y="203200"/>
                  </a:cubicBezTo>
                  <a:cubicBezTo>
                    <a:pt x="1072179" y="315424"/>
                    <a:pt x="981203" y="406400"/>
                    <a:pt x="868979" y="406400"/>
                  </a:cubicBezTo>
                  <a:lnTo>
                    <a:pt x="203200" y="406400"/>
                  </a:lnTo>
                  <a:cubicBezTo>
                    <a:pt x="90976" y="406400"/>
                    <a:pt x="0" y="315424"/>
                    <a:pt x="0" y="203200"/>
                  </a:cubicBezTo>
                  <a:cubicBezTo>
                    <a:pt x="0" y="90976"/>
                    <a:pt x="90976" y="0"/>
                    <a:pt x="203200" y="0"/>
                  </a:cubicBezTo>
                  <a:close/>
                </a:path>
              </a:pathLst>
            </a:custGeom>
            <a:solidFill>
              <a:srgbClr val="CDDFD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4"/>
            <p:cNvSpPr txBox="1"/>
            <p:nvPr/>
          </p:nvSpPr>
          <p:spPr>
            <a:xfrm>
              <a:off x="0" y="-38100"/>
              <a:ext cx="1072179" cy="44450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143" name="Google Shape;143;p4"/>
          <p:cNvSpPr txBox="1"/>
          <p:nvPr/>
        </p:nvSpPr>
        <p:spPr>
          <a:xfrm>
            <a:off x="7037776" y="3540556"/>
            <a:ext cx="4180917" cy="1251585"/>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3600" u="none" cap="none" strike="noStrike">
                <a:solidFill>
                  <a:srgbClr val="000001"/>
                </a:solidFill>
                <a:latin typeface="Arial"/>
                <a:ea typeface="Arial"/>
                <a:cs typeface="Arial"/>
                <a:sym typeface="Arial"/>
              </a:rPr>
              <a:t>What could change?</a:t>
            </a:r>
            <a:endParaRPr/>
          </a:p>
        </p:txBody>
      </p:sp>
      <p:sp>
        <p:nvSpPr>
          <p:cNvPr id="144" name="Google Shape;144;p4"/>
          <p:cNvSpPr txBox="1"/>
          <p:nvPr/>
        </p:nvSpPr>
        <p:spPr>
          <a:xfrm>
            <a:off x="12373375" y="3680573"/>
            <a:ext cx="4180917" cy="61341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3600" u="none" cap="none" strike="noStrike">
                <a:solidFill>
                  <a:srgbClr val="000001"/>
                </a:solidFill>
                <a:latin typeface="Arial"/>
                <a:ea typeface="Arial"/>
                <a:cs typeface="Arial"/>
                <a:sym typeface="Arial"/>
              </a:rPr>
              <a:t>What will happen?</a:t>
            </a:r>
            <a:endParaRPr/>
          </a:p>
        </p:txBody>
      </p:sp>
      <p:sp>
        <p:nvSpPr>
          <p:cNvPr id="145" name="Google Shape;145;p4"/>
          <p:cNvSpPr txBox="1"/>
          <p:nvPr/>
        </p:nvSpPr>
        <p:spPr>
          <a:xfrm>
            <a:off x="1816382" y="5192191"/>
            <a:ext cx="14682916" cy="2980690"/>
          </a:xfrm>
          <a:prstGeom prst="rect">
            <a:avLst/>
          </a:prstGeom>
          <a:noFill/>
          <a:ln>
            <a:noFill/>
          </a:ln>
        </p:spPr>
        <p:txBody>
          <a:bodyPr anchorCtr="0" anchor="t" bIns="0" lIns="0" spcFirstLastPara="1" rIns="0" wrap="square" tIns="0">
            <a:spAutoFit/>
          </a:bodyPr>
          <a:lstStyle/>
          <a:p>
            <a:pPr indent="-367030" lvl="1" marL="734059" marR="0" rtl="0" algn="just">
              <a:lnSpc>
                <a:spcPct val="140011"/>
              </a:lnSpc>
              <a:spcBef>
                <a:spcPts val="0"/>
              </a:spcBef>
              <a:spcAft>
                <a:spcPts val="0"/>
              </a:spcAft>
              <a:buClr>
                <a:srgbClr val="000001"/>
              </a:buClr>
              <a:buSzPts val="3399"/>
              <a:buFont typeface="Arial"/>
              <a:buChar char="•"/>
            </a:pPr>
            <a:r>
              <a:rPr b="0" i="0" lang="en-US" sz="3399" u="none" cap="none" strike="noStrike">
                <a:solidFill>
                  <a:srgbClr val="000001"/>
                </a:solidFill>
                <a:latin typeface="Arial"/>
                <a:ea typeface="Arial"/>
                <a:cs typeface="Arial"/>
                <a:sym typeface="Arial"/>
              </a:rPr>
              <a:t>Lack of information for the newly transitioning patients and existing patients</a:t>
            </a:r>
            <a:endParaRPr/>
          </a:p>
          <a:p>
            <a:pPr indent="-367030" lvl="1" marL="734059" marR="0" rtl="0" algn="just">
              <a:lnSpc>
                <a:spcPct val="140011"/>
              </a:lnSpc>
              <a:spcBef>
                <a:spcPts val="0"/>
              </a:spcBef>
              <a:spcAft>
                <a:spcPts val="0"/>
              </a:spcAft>
              <a:buClr>
                <a:srgbClr val="000001"/>
              </a:buClr>
              <a:buSzPts val="3399"/>
              <a:buFont typeface="Arial"/>
              <a:buChar char="•"/>
            </a:pPr>
            <a:r>
              <a:rPr b="0" i="0" lang="en-US" sz="3399" u="none" cap="none" strike="noStrike">
                <a:solidFill>
                  <a:srgbClr val="000001"/>
                </a:solidFill>
                <a:latin typeface="Arial"/>
                <a:ea typeface="Arial"/>
                <a:cs typeface="Arial"/>
                <a:sym typeface="Arial"/>
              </a:rPr>
              <a:t>Giving patients the means to understand a little more about their condition </a:t>
            </a:r>
            <a:endParaRPr/>
          </a:p>
          <a:p>
            <a:pPr indent="-367030" lvl="1" marL="734059" marR="0" rtl="0" algn="just">
              <a:lnSpc>
                <a:spcPct val="140011"/>
              </a:lnSpc>
              <a:spcBef>
                <a:spcPts val="0"/>
              </a:spcBef>
              <a:spcAft>
                <a:spcPts val="0"/>
              </a:spcAft>
              <a:buClr>
                <a:srgbClr val="000001"/>
              </a:buClr>
              <a:buSzPts val="3399"/>
              <a:buFont typeface="Arial"/>
              <a:buChar char="•"/>
            </a:pPr>
            <a:r>
              <a:rPr b="0" i="0" lang="en-US" sz="3399" u="none" cap="none" strike="noStrike">
                <a:solidFill>
                  <a:srgbClr val="000001"/>
                </a:solidFill>
                <a:latin typeface="Arial"/>
                <a:ea typeface="Arial"/>
                <a:cs typeface="Arial"/>
                <a:sym typeface="Arial"/>
              </a:rPr>
              <a:t>Showing the patients the gaps in their knowledge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descr="Abstract shapes" id="154" name="Google Shape;154;p5"/>
          <p:cNvSpPr/>
          <p:nvPr/>
        </p:nvSpPr>
        <p:spPr>
          <a:xfrm rot="-3132507">
            <a:off x="-5475343" y="5358539"/>
            <a:ext cx="9520461" cy="10362406"/>
          </a:xfrm>
          <a:custGeom>
            <a:rect b="b" l="l" r="r" t="t"/>
            <a:pathLst>
              <a:path extrusionOk="0" h="10362406" w="9520461">
                <a:moveTo>
                  <a:pt x="0" y="0"/>
                </a:moveTo>
                <a:lnTo>
                  <a:pt x="9520461" y="0"/>
                </a:lnTo>
                <a:lnTo>
                  <a:pt x="9520461" y="10362407"/>
                </a:lnTo>
                <a:lnTo>
                  <a:pt x="0" y="10362407"/>
                </a:lnTo>
                <a:lnTo>
                  <a:pt x="0" y="0"/>
                </a:lnTo>
                <a:close/>
              </a:path>
            </a:pathLst>
          </a:custGeom>
          <a:blipFill rotWithShape="1">
            <a:blip r:embed="rId3">
              <a:alphaModFix/>
            </a:blip>
            <a:stretch>
              <a:fillRect b="0" l="0" r="0" t="0"/>
            </a:stretch>
          </a:blipFill>
          <a:ln>
            <a:noFill/>
          </a:ln>
        </p:spPr>
      </p:sp>
      <p:sp>
        <p:nvSpPr>
          <p:cNvPr descr="Abstract Shape Illustration  " id="155" name="Google Shape;155;p5"/>
          <p:cNvSpPr/>
          <p:nvPr/>
        </p:nvSpPr>
        <p:spPr>
          <a:xfrm rot="1457469">
            <a:off x="2079064" y="9243184"/>
            <a:ext cx="2074374" cy="2087632"/>
          </a:xfrm>
          <a:custGeom>
            <a:rect b="b" l="l" r="r" t="t"/>
            <a:pathLst>
              <a:path extrusionOk="0" h="2087632" w="2074374">
                <a:moveTo>
                  <a:pt x="0" y="0"/>
                </a:moveTo>
                <a:lnTo>
                  <a:pt x="2074374" y="0"/>
                </a:lnTo>
                <a:lnTo>
                  <a:pt x="2074374" y="2087632"/>
                </a:lnTo>
                <a:lnTo>
                  <a:pt x="0" y="2087632"/>
                </a:lnTo>
                <a:lnTo>
                  <a:pt x="0" y="0"/>
                </a:lnTo>
                <a:close/>
              </a:path>
            </a:pathLst>
          </a:custGeom>
          <a:blipFill rotWithShape="1">
            <a:blip r:embed="rId4">
              <a:alphaModFix/>
            </a:blip>
            <a:stretch>
              <a:fillRect b="0" l="0" r="0" t="0"/>
            </a:stretch>
          </a:blipFill>
          <a:ln>
            <a:noFill/>
          </a:ln>
        </p:spPr>
      </p:sp>
      <p:sp>
        <p:nvSpPr>
          <p:cNvPr id="156" name="Google Shape;156;p5"/>
          <p:cNvSpPr/>
          <p:nvPr/>
        </p:nvSpPr>
        <p:spPr>
          <a:xfrm>
            <a:off x="3313169" y="1346835"/>
            <a:ext cx="12238617" cy="8658822"/>
          </a:xfrm>
          <a:custGeom>
            <a:rect b="b" l="l" r="r" t="t"/>
            <a:pathLst>
              <a:path extrusionOk="0" h="8658822" w="12238617">
                <a:moveTo>
                  <a:pt x="0" y="0"/>
                </a:moveTo>
                <a:lnTo>
                  <a:pt x="12238617" y="0"/>
                </a:lnTo>
                <a:lnTo>
                  <a:pt x="12238617" y="8658822"/>
                </a:lnTo>
                <a:lnTo>
                  <a:pt x="0" y="8658822"/>
                </a:lnTo>
                <a:lnTo>
                  <a:pt x="0" y="0"/>
                </a:lnTo>
                <a:close/>
              </a:path>
            </a:pathLst>
          </a:custGeom>
          <a:blipFill rotWithShape="1">
            <a:blip r:embed="rId5">
              <a:alphaModFix/>
            </a:blip>
            <a:stretch>
              <a:fillRect b="0" l="0" r="0" t="0"/>
            </a:stretch>
          </a:blipFill>
          <a:ln>
            <a:noFill/>
          </a:ln>
        </p:spPr>
      </p:sp>
      <p:sp>
        <p:nvSpPr>
          <p:cNvPr id="157" name="Google Shape;157;p5"/>
          <p:cNvSpPr txBox="1"/>
          <p:nvPr/>
        </p:nvSpPr>
        <p:spPr>
          <a:xfrm>
            <a:off x="4355951" y="634365"/>
            <a:ext cx="9263525" cy="71247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4200" u="none" cap="none" strike="noStrike">
                <a:solidFill>
                  <a:srgbClr val="000001"/>
                </a:solidFill>
                <a:latin typeface="Arial"/>
                <a:ea typeface="Arial"/>
                <a:cs typeface="Arial"/>
                <a:sym typeface="Arial"/>
              </a:rPr>
              <a:t>Do</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F1E9"/>
        </a:solidFill>
      </p:bgPr>
    </p:bg>
    <p:spTree>
      <p:nvGrpSpPr>
        <p:cNvPr id="165" name="Shape 165"/>
        <p:cNvGrpSpPr/>
        <p:nvPr/>
      </p:nvGrpSpPr>
      <p:grpSpPr>
        <a:xfrm>
          <a:off x="0" y="0"/>
          <a:ext cx="0" cy="0"/>
          <a:chOff x="0" y="0"/>
          <a:chExt cx="0" cy="0"/>
        </a:xfrm>
      </p:grpSpPr>
      <p:sp>
        <p:nvSpPr>
          <p:cNvPr descr="Abstract shapes" id="166" name="Google Shape;166;p6"/>
          <p:cNvSpPr/>
          <p:nvPr/>
        </p:nvSpPr>
        <p:spPr>
          <a:xfrm rot="-3132507">
            <a:off x="-5475343" y="5358539"/>
            <a:ext cx="9520461" cy="10362406"/>
          </a:xfrm>
          <a:custGeom>
            <a:rect b="b" l="l" r="r" t="t"/>
            <a:pathLst>
              <a:path extrusionOk="0" h="10362406" w="9520461">
                <a:moveTo>
                  <a:pt x="0" y="0"/>
                </a:moveTo>
                <a:lnTo>
                  <a:pt x="9520461" y="0"/>
                </a:lnTo>
                <a:lnTo>
                  <a:pt x="9520461" y="10362407"/>
                </a:lnTo>
                <a:lnTo>
                  <a:pt x="0" y="10362407"/>
                </a:lnTo>
                <a:lnTo>
                  <a:pt x="0" y="0"/>
                </a:lnTo>
                <a:close/>
              </a:path>
            </a:pathLst>
          </a:custGeom>
          <a:blipFill rotWithShape="1">
            <a:blip r:embed="rId3">
              <a:alphaModFix/>
            </a:blip>
            <a:stretch>
              <a:fillRect b="0" l="0" r="0" t="0"/>
            </a:stretch>
          </a:blipFill>
          <a:ln>
            <a:noFill/>
          </a:ln>
        </p:spPr>
      </p:sp>
      <p:sp>
        <p:nvSpPr>
          <p:cNvPr descr="Abstract Shape Illustration  " id="167" name="Google Shape;167;p6"/>
          <p:cNvSpPr/>
          <p:nvPr/>
        </p:nvSpPr>
        <p:spPr>
          <a:xfrm rot="1457469">
            <a:off x="2079064" y="9243184"/>
            <a:ext cx="2074374" cy="2087632"/>
          </a:xfrm>
          <a:custGeom>
            <a:rect b="b" l="l" r="r" t="t"/>
            <a:pathLst>
              <a:path extrusionOk="0" h="2087632" w="2074374">
                <a:moveTo>
                  <a:pt x="0" y="0"/>
                </a:moveTo>
                <a:lnTo>
                  <a:pt x="2074374" y="0"/>
                </a:lnTo>
                <a:lnTo>
                  <a:pt x="2074374" y="2087632"/>
                </a:lnTo>
                <a:lnTo>
                  <a:pt x="0" y="2087632"/>
                </a:lnTo>
                <a:lnTo>
                  <a:pt x="0" y="0"/>
                </a:lnTo>
                <a:close/>
              </a:path>
            </a:pathLst>
          </a:custGeom>
          <a:blipFill rotWithShape="1">
            <a:blip r:embed="rId4">
              <a:alphaModFix/>
            </a:blip>
            <a:stretch>
              <a:fillRect b="0" l="0" r="0" t="0"/>
            </a:stretch>
          </a:blipFill>
          <a:ln>
            <a:noFill/>
          </a:ln>
        </p:spPr>
      </p:sp>
      <p:sp>
        <p:nvSpPr>
          <p:cNvPr id="168" name="Google Shape;168;p6"/>
          <p:cNvSpPr/>
          <p:nvPr/>
        </p:nvSpPr>
        <p:spPr>
          <a:xfrm rot="-3729506">
            <a:off x="14735975" y="6725639"/>
            <a:ext cx="5430656" cy="5065321"/>
          </a:xfrm>
          <a:custGeom>
            <a:rect b="b" l="l" r="r" t="t"/>
            <a:pathLst>
              <a:path extrusionOk="0" h="5065321" w="5430656">
                <a:moveTo>
                  <a:pt x="0" y="0"/>
                </a:moveTo>
                <a:lnTo>
                  <a:pt x="5430657" y="0"/>
                </a:lnTo>
                <a:lnTo>
                  <a:pt x="5430657" y="5065322"/>
                </a:lnTo>
                <a:lnTo>
                  <a:pt x="0" y="5065322"/>
                </a:lnTo>
                <a:lnTo>
                  <a:pt x="0" y="0"/>
                </a:lnTo>
                <a:close/>
              </a:path>
            </a:pathLst>
          </a:custGeom>
          <a:blipFill rotWithShape="1">
            <a:blip r:embed="rId5">
              <a:alphaModFix/>
            </a:blip>
            <a:stretch>
              <a:fillRect b="0" l="0" r="0" t="0"/>
            </a:stretch>
          </a:blipFill>
          <a:ln>
            <a:noFill/>
          </a:ln>
        </p:spPr>
      </p:sp>
      <p:sp>
        <p:nvSpPr>
          <p:cNvPr id="169" name="Google Shape;169;p6"/>
          <p:cNvSpPr txBox="1"/>
          <p:nvPr/>
        </p:nvSpPr>
        <p:spPr>
          <a:xfrm>
            <a:off x="4680158" y="634365"/>
            <a:ext cx="9263525" cy="71247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4200" u="none" cap="none" strike="noStrike">
                <a:solidFill>
                  <a:srgbClr val="000001"/>
                </a:solidFill>
                <a:latin typeface="Arial"/>
                <a:ea typeface="Arial"/>
                <a:cs typeface="Arial"/>
                <a:sym typeface="Arial"/>
              </a:rPr>
              <a:t>Do Continued...</a:t>
            </a:r>
            <a:endParaRPr/>
          </a:p>
        </p:txBody>
      </p:sp>
      <p:sp>
        <p:nvSpPr>
          <p:cNvPr id="170" name="Google Shape;170;p6"/>
          <p:cNvSpPr/>
          <p:nvPr/>
        </p:nvSpPr>
        <p:spPr>
          <a:xfrm>
            <a:off x="3734736" y="1346835"/>
            <a:ext cx="12091733" cy="8554901"/>
          </a:xfrm>
          <a:custGeom>
            <a:rect b="b" l="l" r="r" t="t"/>
            <a:pathLst>
              <a:path extrusionOk="0" h="8554901" w="12091733">
                <a:moveTo>
                  <a:pt x="0" y="0"/>
                </a:moveTo>
                <a:lnTo>
                  <a:pt x="12091733" y="0"/>
                </a:lnTo>
                <a:lnTo>
                  <a:pt x="12091733" y="8554901"/>
                </a:lnTo>
                <a:lnTo>
                  <a:pt x="0" y="8554901"/>
                </a:lnTo>
                <a:lnTo>
                  <a:pt x="0" y="0"/>
                </a:lnTo>
                <a:close/>
              </a:path>
            </a:pathLst>
          </a:custGeom>
          <a:blipFill rotWithShape="1">
            <a:blip r:embed="rId6">
              <a:alphaModFix/>
            </a:blip>
            <a:stretch>
              <a:fillRect b="0" l="0" r="0" t="0"/>
            </a:stretch>
          </a:blipFill>
          <a:ln>
            <a:noFill/>
          </a:ln>
        </p:spPr>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descr="Abstract shapes" id="179" name="Google Shape;179;p7"/>
          <p:cNvSpPr/>
          <p:nvPr/>
        </p:nvSpPr>
        <p:spPr>
          <a:xfrm rot="-3132507">
            <a:off x="-5475343" y="5358539"/>
            <a:ext cx="9520461" cy="10362406"/>
          </a:xfrm>
          <a:custGeom>
            <a:rect b="b" l="l" r="r" t="t"/>
            <a:pathLst>
              <a:path extrusionOk="0" h="10362406" w="9520461">
                <a:moveTo>
                  <a:pt x="0" y="0"/>
                </a:moveTo>
                <a:lnTo>
                  <a:pt x="9520461" y="0"/>
                </a:lnTo>
                <a:lnTo>
                  <a:pt x="9520461" y="10362407"/>
                </a:lnTo>
                <a:lnTo>
                  <a:pt x="0" y="10362407"/>
                </a:lnTo>
                <a:lnTo>
                  <a:pt x="0" y="0"/>
                </a:lnTo>
                <a:close/>
              </a:path>
            </a:pathLst>
          </a:custGeom>
          <a:blipFill rotWithShape="1">
            <a:blip r:embed="rId3">
              <a:alphaModFix/>
            </a:blip>
            <a:stretch>
              <a:fillRect b="0" l="0" r="0" t="0"/>
            </a:stretch>
          </a:blipFill>
          <a:ln>
            <a:noFill/>
          </a:ln>
        </p:spPr>
      </p:sp>
      <p:sp>
        <p:nvSpPr>
          <p:cNvPr descr="Abstract Shape Illustration  " id="180" name="Google Shape;180;p7"/>
          <p:cNvSpPr/>
          <p:nvPr/>
        </p:nvSpPr>
        <p:spPr>
          <a:xfrm rot="1457469">
            <a:off x="2079064" y="9243184"/>
            <a:ext cx="2074374" cy="2087632"/>
          </a:xfrm>
          <a:custGeom>
            <a:rect b="b" l="l" r="r" t="t"/>
            <a:pathLst>
              <a:path extrusionOk="0" h="2087632" w="2074374">
                <a:moveTo>
                  <a:pt x="0" y="0"/>
                </a:moveTo>
                <a:lnTo>
                  <a:pt x="2074374" y="0"/>
                </a:lnTo>
                <a:lnTo>
                  <a:pt x="2074374" y="2087632"/>
                </a:lnTo>
                <a:lnTo>
                  <a:pt x="0" y="2087632"/>
                </a:lnTo>
                <a:lnTo>
                  <a:pt x="0" y="0"/>
                </a:lnTo>
                <a:close/>
              </a:path>
            </a:pathLst>
          </a:custGeom>
          <a:blipFill rotWithShape="1">
            <a:blip r:embed="rId4">
              <a:alphaModFix/>
            </a:blip>
            <a:stretch>
              <a:fillRect b="0" l="0" r="0" t="0"/>
            </a:stretch>
          </a:blipFill>
          <a:ln>
            <a:noFill/>
          </a:ln>
        </p:spPr>
      </p:sp>
      <p:grpSp>
        <p:nvGrpSpPr>
          <p:cNvPr id="181" name="Google Shape;181;p7"/>
          <p:cNvGrpSpPr/>
          <p:nvPr/>
        </p:nvGrpSpPr>
        <p:grpSpPr>
          <a:xfrm>
            <a:off x="2754295" y="2127866"/>
            <a:ext cx="12779414" cy="3249941"/>
            <a:chOff x="0" y="-38100"/>
            <a:chExt cx="3365771" cy="855952"/>
          </a:xfrm>
        </p:grpSpPr>
        <p:sp>
          <p:nvSpPr>
            <p:cNvPr id="182" name="Google Shape;182;p7"/>
            <p:cNvSpPr/>
            <p:nvPr/>
          </p:nvSpPr>
          <p:spPr>
            <a:xfrm>
              <a:off x="0" y="0"/>
              <a:ext cx="3365771" cy="817852"/>
            </a:xfrm>
            <a:custGeom>
              <a:rect b="b" l="l" r="r" t="t"/>
              <a:pathLst>
                <a:path extrusionOk="0" h="817852" w="3365771">
                  <a:moveTo>
                    <a:pt x="3162570" y="0"/>
                  </a:moveTo>
                  <a:cubicBezTo>
                    <a:pt x="3274795" y="0"/>
                    <a:pt x="3365771" y="183082"/>
                    <a:pt x="3365771" y="408926"/>
                  </a:cubicBezTo>
                  <a:cubicBezTo>
                    <a:pt x="3365771" y="634769"/>
                    <a:pt x="3274795" y="817852"/>
                    <a:pt x="3162570" y="817852"/>
                  </a:cubicBezTo>
                  <a:lnTo>
                    <a:pt x="203200" y="817852"/>
                  </a:lnTo>
                  <a:cubicBezTo>
                    <a:pt x="90976" y="817852"/>
                    <a:pt x="0" y="634769"/>
                    <a:pt x="0" y="408926"/>
                  </a:cubicBezTo>
                  <a:cubicBezTo>
                    <a:pt x="0" y="183082"/>
                    <a:pt x="90976" y="0"/>
                    <a:pt x="203200" y="0"/>
                  </a:cubicBezTo>
                  <a:close/>
                </a:path>
              </a:pathLst>
            </a:custGeom>
            <a:solidFill>
              <a:srgbClr val="CDDFD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7"/>
            <p:cNvSpPr txBox="1"/>
            <p:nvPr/>
          </p:nvSpPr>
          <p:spPr>
            <a:xfrm>
              <a:off x="0" y="-38100"/>
              <a:ext cx="3365770" cy="855952"/>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184" name="Google Shape;184;p7"/>
          <p:cNvGrpSpPr/>
          <p:nvPr/>
        </p:nvGrpSpPr>
        <p:grpSpPr>
          <a:xfrm>
            <a:off x="2889355" y="6100514"/>
            <a:ext cx="12779414" cy="3181516"/>
            <a:chOff x="0" y="-38100"/>
            <a:chExt cx="3365771" cy="837930"/>
          </a:xfrm>
        </p:grpSpPr>
        <p:sp>
          <p:nvSpPr>
            <p:cNvPr id="185" name="Google Shape;185;p7"/>
            <p:cNvSpPr/>
            <p:nvPr/>
          </p:nvSpPr>
          <p:spPr>
            <a:xfrm>
              <a:off x="0" y="0"/>
              <a:ext cx="3365771" cy="799830"/>
            </a:xfrm>
            <a:custGeom>
              <a:rect b="b" l="l" r="r" t="t"/>
              <a:pathLst>
                <a:path extrusionOk="0" h="799830" w="3365771">
                  <a:moveTo>
                    <a:pt x="3162570" y="0"/>
                  </a:moveTo>
                  <a:cubicBezTo>
                    <a:pt x="3274795" y="0"/>
                    <a:pt x="3365771" y="179048"/>
                    <a:pt x="3365771" y="399915"/>
                  </a:cubicBezTo>
                  <a:cubicBezTo>
                    <a:pt x="3365771" y="620782"/>
                    <a:pt x="3274795" y="799830"/>
                    <a:pt x="3162570" y="799830"/>
                  </a:cubicBezTo>
                  <a:lnTo>
                    <a:pt x="203200" y="799830"/>
                  </a:lnTo>
                  <a:cubicBezTo>
                    <a:pt x="90976" y="799830"/>
                    <a:pt x="0" y="620782"/>
                    <a:pt x="0" y="399915"/>
                  </a:cubicBezTo>
                  <a:cubicBezTo>
                    <a:pt x="0" y="179048"/>
                    <a:pt x="90976" y="0"/>
                    <a:pt x="203200" y="0"/>
                  </a:cubicBezTo>
                  <a:close/>
                </a:path>
              </a:pathLst>
            </a:custGeom>
            <a:solidFill>
              <a:srgbClr val="CDDFD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7"/>
            <p:cNvSpPr txBox="1"/>
            <p:nvPr/>
          </p:nvSpPr>
          <p:spPr>
            <a:xfrm>
              <a:off x="0" y="-38100"/>
              <a:ext cx="3365770" cy="83793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187" name="Google Shape;187;p7"/>
          <p:cNvSpPr/>
          <p:nvPr/>
        </p:nvSpPr>
        <p:spPr>
          <a:xfrm>
            <a:off x="11728091" y="6793572"/>
            <a:ext cx="3175566" cy="2115353"/>
          </a:xfrm>
          <a:custGeom>
            <a:rect b="b" l="l" r="r" t="t"/>
            <a:pathLst>
              <a:path extrusionOk="0" h="2115353" w="3175566">
                <a:moveTo>
                  <a:pt x="0" y="0"/>
                </a:moveTo>
                <a:lnTo>
                  <a:pt x="3175566" y="0"/>
                </a:lnTo>
                <a:lnTo>
                  <a:pt x="3175566" y="2115353"/>
                </a:lnTo>
                <a:lnTo>
                  <a:pt x="0" y="2115353"/>
                </a:lnTo>
                <a:lnTo>
                  <a:pt x="0" y="0"/>
                </a:lnTo>
                <a:close/>
              </a:path>
            </a:pathLst>
          </a:custGeom>
          <a:blipFill rotWithShape="1">
            <a:blip r:embed="rId5">
              <a:alphaModFix/>
            </a:blip>
            <a:stretch>
              <a:fillRect b="0" l="0" r="0" t="0"/>
            </a:stretch>
          </a:blipFill>
          <a:ln>
            <a:noFill/>
          </a:ln>
        </p:spPr>
      </p:sp>
      <p:sp>
        <p:nvSpPr>
          <p:cNvPr id="188" name="Google Shape;188;p7"/>
          <p:cNvSpPr/>
          <p:nvPr/>
        </p:nvSpPr>
        <p:spPr>
          <a:xfrm>
            <a:off x="11728091" y="2759387"/>
            <a:ext cx="2907774" cy="2424393"/>
          </a:xfrm>
          <a:custGeom>
            <a:rect b="b" l="l" r="r" t="t"/>
            <a:pathLst>
              <a:path extrusionOk="0" h="2424393" w="2907774">
                <a:moveTo>
                  <a:pt x="0" y="0"/>
                </a:moveTo>
                <a:lnTo>
                  <a:pt x="2907774" y="0"/>
                </a:lnTo>
                <a:lnTo>
                  <a:pt x="2907774" y="2424393"/>
                </a:lnTo>
                <a:lnTo>
                  <a:pt x="0" y="2424393"/>
                </a:lnTo>
                <a:lnTo>
                  <a:pt x="0" y="0"/>
                </a:lnTo>
                <a:close/>
              </a:path>
            </a:pathLst>
          </a:custGeom>
          <a:blipFill rotWithShape="1">
            <a:blip r:embed="rId6">
              <a:alphaModFix/>
            </a:blip>
            <a:stretch>
              <a:fillRect b="-9966" l="0" r="0" t="-9967"/>
            </a:stretch>
          </a:blipFill>
          <a:ln>
            <a:noFill/>
          </a:ln>
        </p:spPr>
      </p:sp>
      <p:sp>
        <p:nvSpPr>
          <p:cNvPr id="189" name="Google Shape;189;p7"/>
          <p:cNvSpPr txBox="1"/>
          <p:nvPr/>
        </p:nvSpPr>
        <p:spPr>
          <a:xfrm>
            <a:off x="4354667" y="596265"/>
            <a:ext cx="9263525" cy="1101726"/>
          </a:xfrm>
          <a:prstGeom prst="rect">
            <a:avLst/>
          </a:prstGeom>
          <a:noFill/>
          <a:ln>
            <a:noFill/>
          </a:ln>
        </p:spPr>
        <p:txBody>
          <a:bodyPr anchorCtr="0" anchor="t" bIns="0" lIns="0" spcFirstLastPara="1" rIns="0" wrap="square" tIns="0">
            <a:spAutoFit/>
          </a:bodyPr>
          <a:lstStyle/>
          <a:p>
            <a:pPr indent="0" lvl="0" marL="0" marR="0" rtl="0" algn="ctr">
              <a:lnSpc>
                <a:spcPct val="140006"/>
              </a:lnSpc>
              <a:spcBef>
                <a:spcPts val="0"/>
              </a:spcBef>
              <a:spcAft>
                <a:spcPts val="0"/>
              </a:spcAft>
              <a:buNone/>
            </a:pPr>
            <a:r>
              <a:rPr b="1" i="0" lang="en-US" sz="6499" u="none" cap="none" strike="noStrike">
                <a:solidFill>
                  <a:srgbClr val="000001"/>
                </a:solidFill>
                <a:latin typeface="Arial"/>
                <a:ea typeface="Arial"/>
                <a:cs typeface="Arial"/>
                <a:sym typeface="Arial"/>
              </a:rPr>
              <a:t>Study </a:t>
            </a:r>
            <a:endParaRPr/>
          </a:p>
        </p:txBody>
      </p:sp>
      <p:sp>
        <p:nvSpPr>
          <p:cNvPr id="190" name="Google Shape;190;p7"/>
          <p:cNvSpPr txBox="1"/>
          <p:nvPr/>
        </p:nvSpPr>
        <p:spPr>
          <a:xfrm>
            <a:off x="3427035" y="3258428"/>
            <a:ext cx="11704051" cy="1019177"/>
          </a:xfrm>
          <a:prstGeom prst="rect">
            <a:avLst/>
          </a:prstGeom>
          <a:noFill/>
          <a:ln>
            <a:noFill/>
          </a:ln>
        </p:spPr>
        <p:txBody>
          <a:bodyPr anchorCtr="0" anchor="t" bIns="0" lIns="0" spcFirstLastPara="1" rIns="0" wrap="square" tIns="0">
            <a:spAutoFit/>
          </a:bodyPr>
          <a:lstStyle/>
          <a:p>
            <a:pPr indent="0" lvl="0" marL="0" marR="0" rtl="0" algn="just">
              <a:lnSpc>
                <a:spcPct val="140006"/>
              </a:lnSpc>
              <a:spcBef>
                <a:spcPts val="0"/>
              </a:spcBef>
              <a:spcAft>
                <a:spcPts val="0"/>
              </a:spcAft>
              <a:buNone/>
            </a:pPr>
            <a:r>
              <a:rPr b="0" i="0" lang="en-US" sz="5999" u="none" cap="none" strike="noStrike">
                <a:solidFill>
                  <a:srgbClr val="000001"/>
                </a:solidFill>
                <a:latin typeface="Arial"/>
                <a:ea typeface="Arial"/>
                <a:cs typeface="Arial"/>
                <a:sym typeface="Arial"/>
              </a:rPr>
              <a:t>What went right</a:t>
            </a:r>
            <a:endParaRPr/>
          </a:p>
        </p:txBody>
      </p:sp>
      <p:sp>
        <p:nvSpPr>
          <p:cNvPr id="191" name="Google Shape;191;p7"/>
          <p:cNvSpPr txBox="1"/>
          <p:nvPr/>
        </p:nvSpPr>
        <p:spPr>
          <a:xfrm>
            <a:off x="3291974" y="6744426"/>
            <a:ext cx="11704051" cy="1019177"/>
          </a:xfrm>
          <a:prstGeom prst="rect">
            <a:avLst/>
          </a:prstGeom>
          <a:noFill/>
          <a:ln>
            <a:noFill/>
          </a:ln>
        </p:spPr>
        <p:txBody>
          <a:bodyPr anchorCtr="0" anchor="t" bIns="0" lIns="0" spcFirstLastPara="1" rIns="0" wrap="square" tIns="0">
            <a:spAutoFit/>
          </a:bodyPr>
          <a:lstStyle/>
          <a:p>
            <a:pPr indent="0" lvl="0" marL="0" marR="0" rtl="0" algn="just">
              <a:lnSpc>
                <a:spcPct val="140006"/>
              </a:lnSpc>
              <a:spcBef>
                <a:spcPts val="0"/>
              </a:spcBef>
              <a:spcAft>
                <a:spcPts val="0"/>
              </a:spcAft>
              <a:buNone/>
            </a:pPr>
            <a:r>
              <a:rPr b="0" i="0" lang="en-US" sz="5999" u="none" cap="none" strike="noStrike">
                <a:solidFill>
                  <a:srgbClr val="000001"/>
                </a:solidFill>
                <a:latin typeface="Arial"/>
                <a:ea typeface="Arial"/>
                <a:cs typeface="Arial"/>
                <a:sym typeface="Arial"/>
              </a:rPr>
              <a:t>What went wrong</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F1E9"/>
        </a:solidFill>
      </p:bgPr>
    </p:bg>
    <p:spTree>
      <p:nvGrpSpPr>
        <p:cNvPr id="199" name="Shape 199"/>
        <p:cNvGrpSpPr/>
        <p:nvPr/>
      </p:nvGrpSpPr>
      <p:grpSpPr>
        <a:xfrm>
          <a:off x="0" y="0"/>
          <a:ext cx="0" cy="0"/>
          <a:chOff x="0" y="0"/>
          <a:chExt cx="0" cy="0"/>
        </a:xfrm>
      </p:grpSpPr>
      <p:sp>
        <p:nvSpPr>
          <p:cNvPr descr="Abstract shapes" id="200" name="Google Shape;200;p8"/>
          <p:cNvSpPr/>
          <p:nvPr/>
        </p:nvSpPr>
        <p:spPr>
          <a:xfrm rot="-3132507">
            <a:off x="-5475343" y="5358539"/>
            <a:ext cx="9520461" cy="10362406"/>
          </a:xfrm>
          <a:custGeom>
            <a:rect b="b" l="l" r="r" t="t"/>
            <a:pathLst>
              <a:path extrusionOk="0" h="10362406" w="9520461">
                <a:moveTo>
                  <a:pt x="0" y="0"/>
                </a:moveTo>
                <a:lnTo>
                  <a:pt x="9520461" y="0"/>
                </a:lnTo>
                <a:lnTo>
                  <a:pt x="9520461" y="10362407"/>
                </a:lnTo>
                <a:lnTo>
                  <a:pt x="0" y="10362407"/>
                </a:lnTo>
                <a:lnTo>
                  <a:pt x="0" y="0"/>
                </a:lnTo>
                <a:close/>
              </a:path>
            </a:pathLst>
          </a:custGeom>
          <a:blipFill rotWithShape="1">
            <a:blip r:embed="rId3">
              <a:alphaModFix/>
            </a:blip>
            <a:stretch>
              <a:fillRect b="0" l="0" r="0" t="0"/>
            </a:stretch>
          </a:blipFill>
          <a:ln>
            <a:noFill/>
          </a:ln>
        </p:spPr>
      </p:sp>
      <p:sp>
        <p:nvSpPr>
          <p:cNvPr descr="Abstract Shape Illustration  " id="201" name="Google Shape;201;p8"/>
          <p:cNvSpPr/>
          <p:nvPr/>
        </p:nvSpPr>
        <p:spPr>
          <a:xfrm rot="1457469">
            <a:off x="2079064" y="9243184"/>
            <a:ext cx="2074374" cy="2087632"/>
          </a:xfrm>
          <a:custGeom>
            <a:rect b="b" l="l" r="r" t="t"/>
            <a:pathLst>
              <a:path extrusionOk="0" h="2087632" w="2074374">
                <a:moveTo>
                  <a:pt x="0" y="0"/>
                </a:moveTo>
                <a:lnTo>
                  <a:pt x="2074374" y="0"/>
                </a:lnTo>
                <a:lnTo>
                  <a:pt x="2074374" y="2087632"/>
                </a:lnTo>
                <a:lnTo>
                  <a:pt x="0" y="2087632"/>
                </a:lnTo>
                <a:lnTo>
                  <a:pt x="0" y="0"/>
                </a:lnTo>
                <a:close/>
              </a:path>
            </a:pathLst>
          </a:custGeom>
          <a:blipFill rotWithShape="1">
            <a:blip r:embed="rId4">
              <a:alphaModFix/>
            </a:blip>
            <a:stretch>
              <a:fillRect b="0" l="0" r="0" t="0"/>
            </a:stretch>
          </a:blipFill>
          <a:ln>
            <a:noFill/>
          </a:ln>
        </p:spPr>
      </p:sp>
      <p:sp>
        <p:nvSpPr>
          <p:cNvPr id="202" name="Google Shape;202;p8"/>
          <p:cNvSpPr/>
          <p:nvPr/>
        </p:nvSpPr>
        <p:spPr>
          <a:xfrm rot="-3729506">
            <a:off x="14735975" y="6725639"/>
            <a:ext cx="5430656" cy="5065321"/>
          </a:xfrm>
          <a:custGeom>
            <a:rect b="b" l="l" r="r" t="t"/>
            <a:pathLst>
              <a:path extrusionOk="0" h="5065321" w="5430656">
                <a:moveTo>
                  <a:pt x="0" y="0"/>
                </a:moveTo>
                <a:lnTo>
                  <a:pt x="5430657" y="0"/>
                </a:lnTo>
                <a:lnTo>
                  <a:pt x="5430657" y="5065322"/>
                </a:lnTo>
                <a:lnTo>
                  <a:pt x="0" y="5065322"/>
                </a:lnTo>
                <a:lnTo>
                  <a:pt x="0" y="0"/>
                </a:lnTo>
                <a:close/>
              </a:path>
            </a:pathLst>
          </a:custGeom>
          <a:blipFill rotWithShape="1">
            <a:blip r:embed="rId5">
              <a:alphaModFix/>
            </a:blip>
            <a:stretch>
              <a:fillRect b="0" l="0" r="0" t="0"/>
            </a:stretch>
          </a:blipFill>
          <a:ln>
            <a:noFill/>
          </a:ln>
        </p:spPr>
      </p:sp>
      <p:sp>
        <p:nvSpPr>
          <p:cNvPr id="203" name="Google Shape;203;p8"/>
          <p:cNvSpPr txBox="1"/>
          <p:nvPr/>
        </p:nvSpPr>
        <p:spPr>
          <a:xfrm>
            <a:off x="4206622" y="1234965"/>
            <a:ext cx="9263525" cy="111125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6500" u="none" cap="none" strike="noStrike">
                <a:solidFill>
                  <a:srgbClr val="000001"/>
                </a:solidFill>
                <a:latin typeface="Arial"/>
                <a:ea typeface="Arial"/>
                <a:cs typeface="Arial"/>
                <a:sym typeface="Arial"/>
              </a:rPr>
              <a:t>Act</a:t>
            </a:r>
            <a:endParaRPr/>
          </a:p>
        </p:txBody>
      </p:sp>
      <p:grpSp>
        <p:nvGrpSpPr>
          <p:cNvPr id="204" name="Google Shape;204;p8"/>
          <p:cNvGrpSpPr/>
          <p:nvPr/>
        </p:nvGrpSpPr>
        <p:grpSpPr>
          <a:xfrm>
            <a:off x="2754295" y="3480411"/>
            <a:ext cx="12779414" cy="3181516"/>
            <a:chOff x="0" y="-38100"/>
            <a:chExt cx="3365771" cy="837930"/>
          </a:xfrm>
        </p:grpSpPr>
        <p:sp>
          <p:nvSpPr>
            <p:cNvPr id="205" name="Google Shape;205;p8"/>
            <p:cNvSpPr/>
            <p:nvPr/>
          </p:nvSpPr>
          <p:spPr>
            <a:xfrm>
              <a:off x="0" y="0"/>
              <a:ext cx="3365771" cy="799830"/>
            </a:xfrm>
            <a:custGeom>
              <a:rect b="b" l="l" r="r" t="t"/>
              <a:pathLst>
                <a:path extrusionOk="0" h="799830" w="3365771">
                  <a:moveTo>
                    <a:pt x="3162570" y="0"/>
                  </a:moveTo>
                  <a:cubicBezTo>
                    <a:pt x="3274795" y="0"/>
                    <a:pt x="3365771" y="179048"/>
                    <a:pt x="3365771" y="399915"/>
                  </a:cubicBezTo>
                  <a:cubicBezTo>
                    <a:pt x="3365771" y="620782"/>
                    <a:pt x="3274795" y="799830"/>
                    <a:pt x="3162570" y="799830"/>
                  </a:cubicBezTo>
                  <a:lnTo>
                    <a:pt x="203200" y="799830"/>
                  </a:lnTo>
                  <a:cubicBezTo>
                    <a:pt x="90976" y="799830"/>
                    <a:pt x="0" y="620782"/>
                    <a:pt x="0" y="399915"/>
                  </a:cubicBezTo>
                  <a:cubicBezTo>
                    <a:pt x="0" y="179048"/>
                    <a:pt x="90976" y="0"/>
                    <a:pt x="203200" y="0"/>
                  </a:cubicBezTo>
                  <a:close/>
                </a:path>
              </a:pathLst>
            </a:custGeom>
            <a:solidFill>
              <a:srgbClr val="CDDFD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8"/>
            <p:cNvSpPr txBox="1"/>
            <p:nvPr/>
          </p:nvSpPr>
          <p:spPr>
            <a:xfrm>
              <a:off x="0" y="-38100"/>
              <a:ext cx="3365770" cy="837930"/>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207" name="Google Shape;207;p8"/>
          <p:cNvSpPr txBox="1"/>
          <p:nvPr/>
        </p:nvSpPr>
        <p:spPr>
          <a:xfrm>
            <a:off x="3291974" y="3539347"/>
            <a:ext cx="11704051" cy="3560445"/>
          </a:xfrm>
          <a:prstGeom prst="rect">
            <a:avLst/>
          </a:prstGeom>
          <a:noFill/>
          <a:ln>
            <a:noFill/>
          </a:ln>
        </p:spPr>
        <p:txBody>
          <a:bodyPr anchorCtr="0" anchor="t" bIns="0" lIns="0" spcFirstLastPara="1" rIns="0" wrap="square" tIns="0">
            <a:spAutoFit/>
          </a:bodyPr>
          <a:lstStyle/>
          <a:p>
            <a:pPr indent="-474977" lvl="1" marL="949954" marR="0" rtl="0" algn="just">
              <a:lnSpc>
                <a:spcPct val="140009"/>
              </a:lnSpc>
              <a:spcBef>
                <a:spcPts val="0"/>
              </a:spcBef>
              <a:spcAft>
                <a:spcPts val="0"/>
              </a:spcAft>
              <a:buClr>
                <a:srgbClr val="000001"/>
              </a:buClr>
              <a:buSzPts val="4399"/>
              <a:buFont typeface="Arial"/>
              <a:buChar char="•"/>
            </a:pPr>
            <a:r>
              <a:rPr b="0" i="0" lang="en-US" sz="4399" u="none" cap="none" strike="noStrike">
                <a:solidFill>
                  <a:srgbClr val="000001"/>
                </a:solidFill>
                <a:latin typeface="Arial"/>
                <a:ea typeface="Arial"/>
                <a:cs typeface="Arial"/>
                <a:sym typeface="Arial"/>
              </a:rPr>
              <a:t>What changes were made and why?</a:t>
            </a:r>
            <a:endParaRPr/>
          </a:p>
          <a:p>
            <a:pPr indent="0" lvl="0" marL="0" marR="0" rtl="0" algn="just">
              <a:lnSpc>
                <a:spcPct val="140009"/>
              </a:lnSpc>
              <a:spcBef>
                <a:spcPts val="0"/>
              </a:spcBef>
              <a:spcAft>
                <a:spcPts val="0"/>
              </a:spcAft>
              <a:buNone/>
            </a:pPr>
            <a:r>
              <a:t/>
            </a:r>
            <a:endParaRPr b="0" i="0" sz="4399" u="none" cap="none" strike="noStrike">
              <a:solidFill>
                <a:srgbClr val="000001"/>
              </a:solidFill>
              <a:latin typeface="Arial"/>
              <a:ea typeface="Arial"/>
              <a:cs typeface="Arial"/>
              <a:sym typeface="Arial"/>
            </a:endParaRPr>
          </a:p>
          <a:p>
            <a:pPr indent="-474977" lvl="1" marL="949954" marR="0" rtl="0" algn="just">
              <a:lnSpc>
                <a:spcPct val="140009"/>
              </a:lnSpc>
              <a:spcBef>
                <a:spcPts val="0"/>
              </a:spcBef>
              <a:spcAft>
                <a:spcPts val="0"/>
              </a:spcAft>
              <a:buClr>
                <a:srgbClr val="000001"/>
              </a:buClr>
              <a:buSzPts val="4399"/>
              <a:buFont typeface="Arial"/>
              <a:buChar char="•"/>
            </a:pPr>
            <a:r>
              <a:rPr b="0" i="0" lang="en-US" sz="4399" u="none" cap="none" strike="noStrike">
                <a:solidFill>
                  <a:srgbClr val="000001"/>
                </a:solidFill>
                <a:latin typeface="Arial"/>
                <a:ea typeface="Arial"/>
                <a:cs typeface="Arial"/>
                <a:sym typeface="Arial"/>
              </a:rPr>
              <a:t>Why did I keep certain information in the leaflet?</a:t>
            </a:r>
            <a:endParaRPr/>
          </a:p>
          <a:p>
            <a:pPr indent="0" lvl="0" marL="0" marR="0" rtl="0" algn="just">
              <a:lnSpc>
                <a:spcPct val="79563"/>
              </a:lnSpc>
              <a:spcBef>
                <a:spcPts val="0"/>
              </a:spcBef>
              <a:spcAft>
                <a:spcPts val="0"/>
              </a:spcAft>
              <a:buNone/>
            </a:pPr>
            <a:r>
              <a:t/>
            </a:r>
            <a:endParaRPr b="0" i="0" sz="4399" u="none" cap="none" strike="noStrike">
              <a:solidFill>
                <a:srgbClr val="00000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5" name="Shape 215"/>
        <p:cNvGrpSpPr/>
        <p:nvPr/>
      </p:nvGrpSpPr>
      <p:grpSpPr>
        <a:xfrm>
          <a:off x="0" y="0"/>
          <a:ext cx="0" cy="0"/>
          <a:chOff x="0" y="0"/>
          <a:chExt cx="0" cy="0"/>
        </a:xfrm>
      </p:grpSpPr>
      <p:sp>
        <p:nvSpPr>
          <p:cNvPr descr="Abstract shapes" id="216" name="Google Shape;216;p9"/>
          <p:cNvSpPr/>
          <p:nvPr/>
        </p:nvSpPr>
        <p:spPr>
          <a:xfrm rot="-3132507">
            <a:off x="-5475343" y="5358539"/>
            <a:ext cx="9520461" cy="10362406"/>
          </a:xfrm>
          <a:custGeom>
            <a:rect b="b" l="l" r="r" t="t"/>
            <a:pathLst>
              <a:path extrusionOk="0" h="10362406" w="9520461">
                <a:moveTo>
                  <a:pt x="0" y="0"/>
                </a:moveTo>
                <a:lnTo>
                  <a:pt x="9520461" y="0"/>
                </a:lnTo>
                <a:lnTo>
                  <a:pt x="9520461" y="10362407"/>
                </a:lnTo>
                <a:lnTo>
                  <a:pt x="0" y="10362407"/>
                </a:lnTo>
                <a:lnTo>
                  <a:pt x="0" y="0"/>
                </a:lnTo>
                <a:close/>
              </a:path>
            </a:pathLst>
          </a:custGeom>
          <a:blipFill rotWithShape="1">
            <a:blip r:embed="rId3">
              <a:alphaModFix/>
            </a:blip>
            <a:stretch>
              <a:fillRect b="0" l="0" r="0" t="0"/>
            </a:stretch>
          </a:blipFill>
          <a:ln>
            <a:noFill/>
          </a:ln>
        </p:spPr>
      </p:sp>
      <p:sp>
        <p:nvSpPr>
          <p:cNvPr descr="Abstract Shape Illustration  " id="217" name="Google Shape;217;p9"/>
          <p:cNvSpPr/>
          <p:nvPr/>
        </p:nvSpPr>
        <p:spPr>
          <a:xfrm rot="1457469">
            <a:off x="2079064" y="9243184"/>
            <a:ext cx="2074374" cy="2087632"/>
          </a:xfrm>
          <a:custGeom>
            <a:rect b="b" l="l" r="r" t="t"/>
            <a:pathLst>
              <a:path extrusionOk="0" h="2087632" w="2074374">
                <a:moveTo>
                  <a:pt x="0" y="0"/>
                </a:moveTo>
                <a:lnTo>
                  <a:pt x="2074374" y="0"/>
                </a:lnTo>
                <a:lnTo>
                  <a:pt x="2074374" y="2087632"/>
                </a:lnTo>
                <a:lnTo>
                  <a:pt x="0" y="2087632"/>
                </a:lnTo>
                <a:lnTo>
                  <a:pt x="0" y="0"/>
                </a:lnTo>
                <a:close/>
              </a:path>
            </a:pathLst>
          </a:custGeom>
          <a:blipFill rotWithShape="1">
            <a:blip r:embed="rId4">
              <a:alphaModFix/>
            </a:blip>
            <a:stretch>
              <a:fillRect b="0" l="0" r="0" t="0"/>
            </a:stretch>
          </a:blipFill>
          <a:ln>
            <a:noFill/>
          </a:ln>
        </p:spPr>
      </p:sp>
      <p:sp>
        <p:nvSpPr>
          <p:cNvPr id="218" name="Google Shape;218;p9"/>
          <p:cNvSpPr txBox="1"/>
          <p:nvPr/>
        </p:nvSpPr>
        <p:spPr>
          <a:xfrm>
            <a:off x="4287137" y="904875"/>
            <a:ext cx="9263525" cy="111125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6500" u="none" cap="none" strike="noStrike">
                <a:solidFill>
                  <a:srgbClr val="000001"/>
                </a:solidFill>
                <a:latin typeface="Arial"/>
                <a:ea typeface="Arial"/>
                <a:cs typeface="Arial"/>
                <a:sym typeface="Arial"/>
              </a:rPr>
              <a:t>conclusion</a:t>
            </a:r>
            <a:endParaRPr/>
          </a:p>
        </p:txBody>
      </p:sp>
      <p:grpSp>
        <p:nvGrpSpPr>
          <p:cNvPr id="219" name="Google Shape;219;p9"/>
          <p:cNvGrpSpPr/>
          <p:nvPr/>
        </p:nvGrpSpPr>
        <p:grpSpPr>
          <a:xfrm>
            <a:off x="2754295" y="3446199"/>
            <a:ext cx="12779414" cy="3249941"/>
            <a:chOff x="0" y="-38100"/>
            <a:chExt cx="3365771" cy="855952"/>
          </a:xfrm>
        </p:grpSpPr>
        <p:sp>
          <p:nvSpPr>
            <p:cNvPr id="220" name="Google Shape;220;p9"/>
            <p:cNvSpPr/>
            <p:nvPr/>
          </p:nvSpPr>
          <p:spPr>
            <a:xfrm>
              <a:off x="0" y="0"/>
              <a:ext cx="3365771" cy="817852"/>
            </a:xfrm>
            <a:custGeom>
              <a:rect b="b" l="l" r="r" t="t"/>
              <a:pathLst>
                <a:path extrusionOk="0" h="817852" w="3365771">
                  <a:moveTo>
                    <a:pt x="3162570" y="0"/>
                  </a:moveTo>
                  <a:cubicBezTo>
                    <a:pt x="3274795" y="0"/>
                    <a:pt x="3365771" y="183082"/>
                    <a:pt x="3365771" y="408926"/>
                  </a:cubicBezTo>
                  <a:cubicBezTo>
                    <a:pt x="3365771" y="634769"/>
                    <a:pt x="3274795" y="817852"/>
                    <a:pt x="3162570" y="817852"/>
                  </a:cubicBezTo>
                  <a:lnTo>
                    <a:pt x="203200" y="817852"/>
                  </a:lnTo>
                  <a:cubicBezTo>
                    <a:pt x="90976" y="817852"/>
                    <a:pt x="0" y="634769"/>
                    <a:pt x="0" y="408926"/>
                  </a:cubicBezTo>
                  <a:cubicBezTo>
                    <a:pt x="0" y="183082"/>
                    <a:pt x="90976" y="0"/>
                    <a:pt x="203200" y="0"/>
                  </a:cubicBezTo>
                  <a:close/>
                </a:path>
              </a:pathLst>
            </a:custGeom>
            <a:solidFill>
              <a:srgbClr val="CDDFD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9"/>
            <p:cNvSpPr txBox="1"/>
            <p:nvPr/>
          </p:nvSpPr>
          <p:spPr>
            <a:xfrm>
              <a:off x="0" y="-38100"/>
              <a:ext cx="3365770" cy="855952"/>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222" name="Google Shape;222;p9"/>
          <p:cNvSpPr txBox="1"/>
          <p:nvPr/>
        </p:nvSpPr>
        <p:spPr>
          <a:xfrm>
            <a:off x="3291974" y="4013200"/>
            <a:ext cx="11704051" cy="1374776"/>
          </a:xfrm>
          <a:prstGeom prst="rect">
            <a:avLst/>
          </a:prstGeom>
          <a:noFill/>
          <a:ln>
            <a:noFill/>
          </a:ln>
        </p:spPr>
        <p:txBody>
          <a:bodyPr anchorCtr="0" anchor="t" bIns="0" lIns="0" spcFirstLastPara="1" rIns="0" wrap="square" tIns="0">
            <a:spAutoFit/>
          </a:bodyPr>
          <a:lstStyle/>
          <a:p>
            <a:pPr indent="-431796" lvl="1" marL="863593" marR="0" rtl="0" algn="just">
              <a:lnSpc>
                <a:spcPct val="140010"/>
              </a:lnSpc>
              <a:spcBef>
                <a:spcPts val="0"/>
              </a:spcBef>
              <a:spcAft>
                <a:spcPts val="0"/>
              </a:spcAft>
              <a:buClr>
                <a:srgbClr val="000001"/>
              </a:buClr>
              <a:buSzPts val="3999"/>
              <a:buFont typeface="Arial"/>
              <a:buChar char="•"/>
            </a:pPr>
            <a:r>
              <a:rPr b="0" i="0" lang="en-US" sz="3999" u="none" cap="none" strike="noStrike">
                <a:solidFill>
                  <a:srgbClr val="000001"/>
                </a:solidFill>
                <a:latin typeface="Arial"/>
                <a:ea typeface="Arial"/>
                <a:cs typeface="Arial"/>
                <a:sym typeface="Arial"/>
              </a:rPr>
              <a:t>Does the leaflet serve it’s purpose?</a:t>
            </a:r>
            <a:endParaRPr/>
          </a:p>
          <a:p>
            <a:pPr indent="-431796" lvl="1" marL="863593" marR="0" rtl="0" algn="just">
              <a:lnSpc>
                <a:spcPct val="140010"/>
              </a:lnSpc>
              <a:spcBef>
                <a:spcPts val="0"/>
              </a:spcBef>
              <a:spcAft>
                <a:spcPts val="0"/>
              </a:spcAft>
              <a:buClr>
                <a:srgbClr val="000001"/>
              </a:buClr>
              <a:buSzPts val="3999"/>
              <a:buFont typeface="Arial"/>
              <a:buChar char="•"/>
            </a:pPr>
            <a:r>
              <a:rPr b="0" i="0" lang="en-US" sz="3999" u="none" cap="none" strike="noStrike">
                <a:solidFill>
                  <a:srgbClr val="000001"/>
                </a:solidFill>
                <a:latin typeface="Arial"/>
                <a:ea typeface="Arial"/>
                <a:cs typeface="Arial"/>
                <a:sym typeface="Arial"/>
              </a:rPr>
              <a:t>What I have learned</a:t>
            </a:r>
            <a:endParaRPr/>
          </a:p>
        </p:txBody>
      </p:sp>
      <p:sp>
        <p:nvSpPr>
          <p:cNvPr id="223" name="Google Shape;223;p9"/>
          <p:cNvSpPr txBox="1"/>
          <p:nvPr/>
        </p:nvSpPr>
        <p:spPr>
          <a:xfrm>
            <a:off x="5884280" y="9220200"/>
            <a:ext cx="7872175" cy="35623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0" i="0" lang="en-US" sz="2100" u="none" cap="none" strike="noStrike">
                <a:solidFill>
                  <a:srgbClr val="000001"/>
                </a:solidFill>
                <a:latin typeface="Arial"/>
                <a:ea typeface="Arial"/>
                <a:cs typeface="Arial"/>
                <a:sym typeface="Arial"/>
              </a:rPr>
              <a:t>British Medical Association (2021); Health Education England (2019)</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F1E9"/>
        </a:solidFill>
      </p:bgPr>
    </p:bg>
    <p:spTree>
      <p:nvGrpSpPr>
        <p:cNvPr id="227" name="Shape 227"/>
        <p:cNvGrpSpPr/>
        <p:nvPr/>
      </p:nvGrpSpPr>
      <p:grpSpPr>
        <a:xfrm>
          <a:off x="0" y="0"/>
          <a:ext cx="0" cy="0"/>
          <a:chOff x="0" y="0"/>
          <a:chExt cx="0" cy="0"/>
        </a:xfrm>
      </p:grpSpPr>
      <p:sp>
        <p:nvSpPr>
          <p:cNvPr descr="Abstract shapes" id="228" name="Google Shape;228;p10"/>
          <p:cNvSpPr/>
          <p:nvPr/>
        </p:nvSpPr>
        <p:spPr>
          <a:xfrm rot="-3132507">
            <a:off x="-5475343" y="5358539"/>
            <a:ext cx="9520461" cy="10362406"/>
          </a:xfrm>
          <a:custGeom>
            <a:rect b="b" l="l" r="r" t="t"/>
            <a:pathLst>
              <a:path extrusionOk="0" h="10362406" w="9520461">
                <a:moveTo>
                  <a:pt x="0" y="0"/>
                </a:moveTo>
                <a:lnTo>
                  <a:pt x="9520461" y="0"/>
                </a:lnTo>
                <a:lnTo>
                  <a:pt x="9520461" y="10362407"/>
                </a:lnTo>
                <a:lnTo>
                  <a:pt x="0" y="10362407"/>
                </a:lnTo>
                <a:lnTo>
                  <a:pt x="0" y="0"/>
                </a:lnTo>
                <a:close/>
              </a:path>
            </a:pathLst>
          </a:custGeom>
          <a:blipFill rotWithShape="1">
            <a:blip r:embed="rId3">
              <a:alphaModFix/>
            </a:blip>
            <a:stretch>
              <a:fillRect b="0" l="0" r="0" t="0"/>
            </a:stretch>
          </a:blipFill>
          <a:ln>
            <a:noFill/>
          </a:ln>
        </p:spPr>
      </p:sp>
      <p:sp>
        <p:nvSpPr>
          <p:cNvPr descr="Abstract Shape Illustration  " id="229" name="Google Shape;229;p10"/>
          <p:cNvSpPr/>
          <p:nvPr/>
        </p:nvSpPr>
        <p:spPr>
          <a:xfrm rot="1457469">
            <a:off x="2079064" y="9243184"/>
            <a:ext cx="2074374" cy="2087632"/>
          </a:xfrm>
          <a:custGeom>
            <a:rect b="b" l="l" r="r" t="t"/>
            <a:pathLst>
              <a:path extrusionOk="0" h="2087632" w="2074374">
                <a:moveTo>
                  <a:pt x="0" y="0"/>
                </a:moveTo>
                <a:lnTo>
                  <a:pt x="2074374" y="0"/>
                </a:lnTo>
                <a:lnTo>
                  <a:pt x="2074374" y="2087632"/>
                </a:lnTo>
                <a:lnTo>
                  <a:pt x="0" y="2087632"/>
                </a:lnTo>
                <a:lnTo>
                  <a:pt x="0" y="0"/>
                </a:lnTo>
                <a:close/>
              </a:path>
            </a:pathLst>
          </a:custGeom>
          <a:blipFill rotWithShape="1">
            <a:blip r:embed="rId4">
              <a:alphaModFix/>
            </a:blip>
            <a:stretch>
              <a:fillRect b="0" l="0" r="0" t="0"/>
            </a:stretch>
          </a:blipFill>
          <a:ln>
            <a:noFill/>
          </a:ln>
        </p:spPr>
      </p:sp>
      <p:pic>
        <p:nvPicPr>
          <p:cNvPr id="230" name="Google Shape;230;p10"/>
          <p:cNvPicPr preferRelativeResize="0"/>
          <p:nvPr/>
        </p:nvPicPr>
        <p:blipFill rotWithShape="1">
          <a:blip r:embed="rId5">
            <a:alphaModFix/>
          </a:blip>
          <a:srcRect b="0" l="0" r="0" t="0"/>
          <a:stretch/>
        </p:blipFill>
        <p:spPr>
          <a:xfrm>
            <a:off x="-360332" y="696507"/>
            <a:ext cx="6364193" cy="5812987"/>
          </a:xfrm>
          <a:prstGeom prst="rect">
            <a:avLst/>
          </a:prstGeom>
          <a:noFill/>
          <a:ln>
            <a:noFill/>
          </a:ln>
        </p:spPr>
      </p:pic>
      <p:pic>
        <p:nvPicPr>
          <p:cNvPr id="231" name="Google Shape;231;p10"/>
          <p:cNvPicPr preferRelativeResize="0"/>
          <p:nvPr/>
        </p:nvPicPr>
        <p:blipFill rotWithShape="1">
          <a:blip r:embed="rId6">
            <a:alphaModFix/>
          </a:blip>
          <a:srcRect b="0" l="0" r="0" t="0"/>
          <a:stretch/>
        </p:blipFill>
        <p:spPr>
          <a:xfrm>
            <a:off x="12875934" y="3237166"/>
            <a:ext cx="5508437" cy="5031348"/>
          </a:xfrm>
          <a:prstGeom prst="rect">
            <a:avLst/>
          </a:prstGeom>
          <a:noFill/>
          <a:ln>
            <a:noFill/>
          </a:ln>
        </p:spPr>
      </p:pic>
      <p:pic>
        <p:nvPicPr>
          <p:cNvPr id="232" name="Google Shape;232;p10"/>
          <p:cNvPicPr preferRelativeResize="0"/>
          <p:nvPr/>
        </p:nvPicPr>
        <p:blipFill rotWithShape="1">
          <a:blip r:embed="rId7">
            <a:alphaModFix/>
          </a:blip>
          <a:srcRect b="0" l="0" r="0" t="0"/>
          <a:stretch/>
        </p:blipFill>
        <p:spPr>
          <a:xfrm>
            <a:off x="5392577" y="3834826"/>
            <a:ext cx="7264643" cy="6635448"/>
          </a:xfrm>
          <a:prstGeom prst="rect">
            <a:avLst/>
          </a:prstGeom>
          <a:noFill/>
          <a:ln>
            <a:noFill/>
          </a:ln>
        </p:spPr>
      </p:pic>
      <p:sp>
        <p:nvSpPr>
          <p:cNvPr id="233" name="Google Shape;233;p10"/>
          <p:cNvSpPr txBox="1"/>
          <p:nvPr/>
        </p:nvSpPr>
        <p:spPr>
          <a:xfrm>
            <a:off x="4714828" y="1070944"/>
            <a:ext cx="9263525" cy="96266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5600" u="none" cap="none" strike="noStrike">
                <a:solidFill>
                  <a:srgbClr val="000001"/>
                </a:solidFill>
                <a:latin typeface="Arial"/>
                <a:ea typeface="Arial"/>
                <a:cs typeface="Arial"/>
                <a:sym typeface="Arial"/>
              </a:rPr>
              <a:t>Patient Quotes</a:t>
            </a:r>
            <a:endParaRPr/>
          </a:p>
        </p:txBody>
      </p:sp>
      <p:sp>
        <p:nvSpPr>
          <p:cNvPr id="234" name="Google Shape;234;p10"/>
          <p:cNvSpPr txBox="1"/>
          <p:nvPr/>
        </p:nvSpPr>
        <p:spPr>
          <a:xfrm rot="-69045">
            <a:off x="915308" y="1785045"/>
            <a:ext cx="3771428" cy="2835442"/>
          </a:xfrm>
          <a:prstGeom prst="rect">
            <a:avLst/>
          </a:prstGeom>
          <a:noFill/>
          <a:ln>
            <a:noFill/>
          </a:ln>
        </p:spPr>
        <p:txBody>
          <a:bodyPr anchorCtr="0" anchor="t" bIns="0" lIns="0" spcFirstLastPara="1" rIns="0" wrap="square" tIns="0">
            <a:spAutoFit/>
          </a:bodyPr>
          <a:lstStyle/>
          <a:p>
            <a:pPr indent="0" lvl="0" marL="0" marR="0" rtl="0" algn="ctr">
              <a:lnSpc>
                <a:spcPct val="140007"/>
              </a:lnSpc>
              <a:spcBef>
                <a:spcPts val="0"/>
              </a:spcBef>
              <a:spcAft>
                <a:spcPts val="0"/>
              </a:spcAft>
              <a:buNone/>
            </a:pPr>
            <a:r>
              <a:rPr b="0" i="0" lang="en-US" sz="2672" u="none" cap="none" strike="noStrike">
                <a:solidFill>
                  <a:srgbClr val="000001"/>
                </a:solidFill>
                <a:latin typeface="Arial"/>
                <a:ea typeface="Arial"/>
                <a:cs typeface="Arial"/>
                <a:sym typeface="Arial"/>
              </a:rPr>
              <a:t>Having an ectopic pregnancy was really hard to deal with. I know now that there was a reason for it and that helps.</a:t>
            </a:r>
            <a:endParaRPr/>
          </a:p>
        </p:txBody>
      </p:sp>
      <p:sp>
        <p:nvSpPr>
          <p:cNvPr id="235" name="Google Shape;235;p10"/>
          <p:cNvSpPr txBox="1"/>
          <p:nvPr/>
        </p:nvSpPr>
        <p:spPr>
          <a:xfrm>
            <a:off x="6569624" y="4938305"/>
            <a:ext cx="4910550" cy="3505527"/>
          </a:xfrm>
          <a:prstGeom prst="rect">
            <a:avLst/>
          </a:prstGeom>
          <a:noFill/>
          <a:ln>
            <a:noFill/>
          </a:ln>
        </p:spPr>
        <p:txBody>
          <a:bodyPr anchorCtr="0" anchor="t" bIns="0" lIns="0" spcFirstLastPara="1" rIns="0" wrap="square" tIns="0">
            <a:spAutoFit/>
          </a:bodyPr>
          <a:lstStyle/>
          <a:p>
            <a:pPr indent="0" lvl="0" marL="0" marR="0" rtl="0" algn="ctr">
              <a:lnSpc>
                <a:spcPct val="140035"/>
              </a:lnSpc>
              <a:spcBef>
                <a:spcPts val="0"/>
              </a:spcBef>
              <a:spcAft>
                <a:spcPts val="0"/>
              </a:spcAft>
              <a:buNone/>
            </a:pPr>
            <a:r>
              <a:rPr b="0" i="0" lang="en-US" sz="2840" u="none" cap="none" strike="noStrike">
                <a:solidFill>
                  <a:srgbClr val="000001"/>
                </a:solidFill>
                <a:latin typeface="Arial"/>
                <a:ea typeface="Arial"/>
                <a:cs typeface="Arial"/>
                <a:sym typeface="Arial"/>
              </a:rPr>
              <a:t>It’s good to know that there are people to talk to if I have questions, people who know about my illness so I don’t have to search online. I sometimes see things that I wish I hadn’t.</a:t>
            </a:r>
            <a:endParaRPr/>
          </a:p>
          <a:p>
            <a:pPr indent="0" lvl="0" marL="0" marR="0" rtl="0" algn="ctr">
              <a:lnSpc>
                <a:spcPct val="140035"/>
              </a:lnSpc>
              <a:spcBef>
                <a:spcPts val="0"/>
              </a:spcBef>
              <a:spcAft>
                <a:spcPts val="0"/>
              </a:spcAft>
              <a:buNone/>
            </a:pPr>
            <a:r>
              <a:t/>
            </a:r>
            <a:endParaRPr b="0" i="0" sz="2840" u="none" cap="none" strike="noStrike">
              <a:solidFill>
                <a:srgbClr val="000001"/>
              </a:solidFill>
              <a:latin typeface="Arial"/>
              <a:ea typeface="Arial"/>
              <a:cs typeface="Arial"/>
              <a:sym typeface="Arial"/>
            </a:endParaRPr>
          </a:p>
        </p:txBody>
      </p:sp>
      <p:sp>
        <p:nvSpPr>
          <p:cNvPr id="236" name="Google Shape;236;p10"/>
          <p:cNvSpPr txBox="1"/>
          <p:nvPr/>
        </p:nvSpPr>
        <p:spPr>
          <a:xfrm>
            <a:off x="13547397" y="4289116"/>
            <a:ext cx="4165510" cy="1463724"/>
          </a:xfrm>
          <a:prstGeom prst="rect">
            <a:avLst/>
          </a:prstGeom>
          <a:noFill/>
          <a:ln>
            <a:noFill/>
          </a:ln>
        </p:spPr>
        <p:txBody>
          <a:bodyPr anchorCtr="0" anchor="t" bIns="0" lIns="0" spcFirstLastPara="1" rIns="0" wrap="square" tIns="0">
            <a:spAutoFit/>
          </a:bodyPr>
          <a:lstStyle/>
          <a:p>
            <a:pPr indent="0" lvl="0" marL="0" marR="0" rtl="0" algn="ctr">
              <a:lnSpc>
                <a:spcPct val="139992"/>
              </a:lnSpc>
              <a:spcBef>
                <a:spcPts val="0"/>
              </a:spcBef>
              <a:spcAft>
                <a:spcPts val="0"/>
              </a:spcAft>
              <a:buNone/>
            </a:pPr>
            <a:r>
              <a:rPr b="0" i="0" lang="en-US" sz="2813" u="none" cap="none" strike="noStrike">
                <a:solidFill>
                  <a:srgbClr val="000001"/>
                </a:solidFill>
                <a:latin typeface="Arial"/>
                <a:ea typeface="Arial"/>
                <a:cs typeface="Arial"/>
                <a:sym typeface="Arial"/>
              </a:rPr>
              <a:t>Thanks for the information. Please don’t scare me next time</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F1E9"/>
        </a:solidFill>
      </p:bgPr>
    </p:bg>
    <p:spTree>
      <p:nvGrpSpPr>
        <p:cNvPr id="240" name="Shape 240"/>
        <p:cNvGrpSpPr/>
        <p:nvPr/>
      </p:nvGrpSpPr>
      <p:grpSpPr>
        <a:xfrm>
          <a:off x="0" y="0"/>
          <a:ext cx="0" cy="0"/>
          <a:chOff x="0" y="0"/>
          <a:chExt cx="0" cy="0"/>
        </a:xfrm>
      </p:grpSpPr>
      <p:sp>
        <p:nvSpPr>
          <p:cNvPr id="241" name="Google Shape;241;p11"/>
          <p:cNvSpPr txBox="1"/>
          <p:nvPr/>
        </p:nvSpPr>
        <p:spPr>
          <a:xfrm>
            <a:off x="5667846" y="3211169"/>
            <a:ext cx="6547128" cy="1932331"/>
          </a:xfrm>
          <a:prstGeom prst="rect">
            <a:avLst/>
          </a:prstGeom>
          <a:noFill/>
          <a:ln>
            <a:noFill/>
          </a:ln>
        </p:spPr>
        <p:txBody>
          <a:bodyPr anchorCtr="0" anchor="t" bIns="0" lIns="0" spcFirstLastPara="1" rIns="0" wrap="square" tIns="0">
            <a:spAutoFit/>
          </a:bodyPr>
          <a:lstStyle/>
          <a:p>
            <a:pPr indent="0" lvl="0" marL="0" marR="0" rtl="0" algn="ctr">
              <a:lnSpc>
                <a:spcPct val="140007"/>
              </a:lnSpc>
              <a:spcBef>
                <a:spcPts val="0"/>
              </a:spcBef>
              <a:spcAft>
                <a:spcPts val="0"/>
              </a:spcAft>
              <a:buNone/>
            </a:pPr>
            <a:r>
              <a:rPr b="0" i="0" lang="en-US" sz="11298" u="none" cap="none" strike="noStrike">
                <a:solidFill>
                  <a:srgbClr val="000000"/>
                </a:solidFill>
                <a:latin typeface="Arial"/>
                <a:ea typeface="Arial"/>
                <a:cs typeface="Arial"/>
                <a:sym typeface="Arial"/>
              </a:rPr>
              <a:t>Thank you</a:t>
            </a:r>
            <a:endParaRPr/>
          </a:p>
        </p:txBody>
      </p:sp>
      <p:sp>
        <p:nvSpPr>
          <p:cNvPr id="242" name="Google Shape;242;p11"/>
          <p:cNvSpPr/>
          <p:nvPr/>
        </p:nvSpPr>
        <p:spPr>
          <a:xfrm rot="-3729506">
            <a:off x="14735975" y="6725639"/>
            <a:ext cx="5430656" cy="5065321"/>
          </a:xfrm>
          <a:custGeom>
            <a:rect b="b" l="l" r="r" t="t"/>
            <a:pathLst>
              <a:path extrusionOk="0" h="5065321" w="5430656">
                <a:moveTo>
                  <a:pt x="0" y="0"/>
                </a:moveTo>
                <a:lnTo>
                  <a:pt x="5430657" y="0"/>
                </a:lnTo>
                <a:lnTo>
                  <a:pt x="5430657" y="5065322"/>
                </a:lnTo>
                <a:lnTo>
                  <a:pt x="0" y="5065322"/>
                </a:lnTo>
                <a:lnTo>
                  <a:pt x="0" y="0"/>
                </a:lnTo>
                <a:close/>
              </a:path>
            </a:pathLst>
          </a:custGeom>
          <a:blipFill rotWithShape="1">
            <a:blip r:embed="rId3">
              <a:alphaModFix/>
            </a:blip>
            <a:stretch>
              <a:fillRect b="0" l="0" r="0" t="0"/>
            </a:stretch>
          </a:blipFill>
          <a:ln>
            <a:noFill/>
          </a:ln>
        </p:spPr>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F1E9"/>
        </a:solidFill>
      </p:bgPr>
    </p:bg>
    <p:spTree>
      <p:nvGrpSpPr>
        <p:cNvPr id="246" name="Shape 246"/>
        <p:cNvGrpSpPr/>
        <p:nvPr/>
      </p:nvGrpSpPr>
      <p:grpSpPr>
        <a:xfrm>
          <a:off x="0" y="0"/>
          <a:ext cx="0" cy="0"/>
          <a:chOff x="0" y="0"/>
          <a:chExt cx="0" cy="0"/>
        </a:xfrm>
      </p:grpSpPr>
      <p:sp>
        <p:nvSpPr>
          <p:cNvPr id="247" name="Google Shape;247;p12"/>
          <p:cNvSpPr txBox="1"/>
          <p:nvPr/>
        </p:nvSpPr>
        <p:spPr>
          <a:xfrm>
            <a:off x="7059990" y="914400"/>
            <a:ext cx="4168021" cy="10287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6000" u="none" cap="none" strike="noStrike">
                <a:solidFill>
                  <a:srgbClr val="000000"/>
                </a:solidFill>
                <a:latin typeface="Arial"/>
                <a:ea typeface="Arial"/>
                <a:cs typeface="Arial"/>
                <a:sym typeface="Arial"/>
              </a:rPr>
              <a:t>References</a:t>
            </a:r>
            <a:endParaRPr/>
          </a:p>
        </p:txBody>
      </p:sp>
      <p:sp>
        <p:nvSpPr>
          <p:cNvPr id="248" name="Google Shape;248;p12"/>
          <p:cNvSpPr txBox="1"/>
          <p:nvPr/>
        </p:nvSpPr>
        <p:spPr>
          <a:xfrm>
            <a:off x="1163760" y="3724910"/>
            <a:ext cx="17124240" cy="3189604"/>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0" i="0" lang="en-US" sz="2300" u="none" cap="none" strike="noStrike">
                <a:solidFill>
                  <a:srgbClr val="000000"/>
                </a:solidFill>
                <a:latin typeface="Arial"/>
                <a:ea typeface="Arial"/>
                <a:cs typeface="Arial"/>
                <a:sym typeface="Arial"/>
              </a:rPr>
              <a:t>Health Education England (2019), </a:t>
            </a:r>
            <a:r>
              <a:rPr b="0" i="1" lang="en-US" sz="2300" u="none" cap="none" strike="noStrike">
                <a:solidFill>
                  <a:srgbClr val="000000"/>
                </a:solidFill>
                <a:latin typeface="Arial"/>
                <a:ea typeface="Arial"/>
                <a:cs typeface="Arial"/>
                <a:sym typeface="Arial"/>
              </a:rPr>
              <a:t>Making the case: evidence based patient information</a:t>
            </a:r>
            <a:r>
              <a:rPr b="0" i="0" lang="en-US" sz="2300" u="none" cap="none" strike="noStrike">
                <a:solidFill>
                  <a:srgbClr val="000000"/>
                </a:solidFill>
                <a:latin typeface="Arial"/>
                <a:ea typeface="Arial"/>
                <a:cs typeface="Arial"/>
                <a:sym typeface="Arial"/>
              </a:rPr>
              <a:t>, pp.8. https://library.hee.nhs.uk/binaries/content/assets/lks/patient-information/non-accessible/making-the-case-for-evidence-based-patient-information---final-report-2019.pdf (Accessed 01/02/2026) </a:t>
            </a:r>
            <a:endParaRPr/>
          </a:p>
          <a:p>
            <a:pPr indent="0" lvl="0" marL="0" marR="0" rtl="0" algn="l">
              <a:lnSpc>
                <a:spcPct val="140000"/>
              </a:lnSpc>
              <a:spcBef>
                <a:spcPts val="0"/>
              </a:spcBef>
              <a:spcAft>
                <a:spcPts val="0"/>
              </a:spcAft>
              <a:buNone/>
            </a:pPr>
            <a:r>
              <a:rPr b="0" i="0" lang="en-US" sz="2300" u="none" cap="none" strike="noStrike">
                <a:solidFill>
                  <a:srgbClr val="000000"/>
                </a:solidFill>
                <a:latin typeface="Arial"/>
                <a:ea typeface="Arial"/>
                <a:cs typeface="Arial"/>
                <a:sym typeface="Arial"/>
              </a:rPr>
              <a:t>Kuehni, C.E. et al. (2016) </a:t>
            </a:r>
            <a:r>
              <a:rPr b="0" i="1" lang="en-US" sz="2300" u="none" cap="none" strike="noStrike">
                <a:solidFill>
                  <a:srgbClr val="000000"/>
                </a:solidFill>
                <a:latin typeface="Arial"/>
                <a:ea typeface="Arial"/>
                <a:cs typeface="Arial"/>
                <a:sym typeface="Arial"/>
              </a:rPr>
              <a:t>'Primary ciliary dyskinesia: the patients grow up,'</a:t>
            </a:r>
            <a:r>
              <a:rPr b="0" i="0" lang="en-US" sz="2300" u="none" cap="none" strike="noStrike">
                <a:solidFill>
                  <a:srgbClr val="000000"/>
                </a:solidFill>
                <a:latin typeface="Arial"/>
                <a:ea typeface="Arial"/>
                <a:cs typeface="Arial"/>
                <a:sym typeface="Arial"/>
              </a:rPr>
              <a:t> European Respiratory Journal, 48(2), pp. 297–300. https://doi.org/10.1183/13993003.01098-2016. (Accessed: 01/02/2026) </a:t>
            </a:r>
            <a:endParaRPr/>
          </a:p>
          <a:p>
            <a:pPr indent="0" lvl="0" marL="0" marR="0" rtl="0" algn="l">
              <a:lnSpc>
                <a:spcPct val="140000"/>
              </a:lnSpc>
              <a:spcBef>
                <a:spcPts val="0"/>
              </a:spcBef>
              <a:spcAft>
                <a:spcPts val="0"/>
              </a:spcAft>
              <a:buNone/>
            </a:pPr>
            <a:r>
              <a:rPr b="0" i="0" lang="en-US" sz="2300" u="none" cap="none" strike="noStrike">
                <a:solidFill>
                  <a:srgbClr val="000000"/>
                </a:solidFill>
                <a:latin typeface="Arial"/>
                <a:ea typeface="Arial"/>
                <a:cs typeface="Arial"/>
                <a:sym typeface="Arial"/>
              </a:rPr>
              <a:t>Nagpaul, C. (2021) British Medical Association, </a:t>
            </a:r>
            <a:r>
              <a:rPr b="0" i="1" lang="en-US" sz="2300" u="none" cap="none" strike="noStrike">
                <a:solidFill>
                  <a:srgbClr val="000000"/>
                </a:solidFill>
                <a:latin typeface="Arial"/>
                <a:ea typeface="Arial"/>
                <a:cs typeface="Arial"/>
                <a:sym typeface="Arial"/>
              </a:rPr>
              <a:t>The vital importance of patient information</a:t>
            </a:r>
            <a:r>
              <a:rPr b="0" i="0" lang="en-US" sz="2300" u="none" cap="none" strike="noStrike">
                <a:solidFill>
                  <a:srgbClr val="000000"/>
                </a:solidFill>
                <a:latin typeface="Arial"/>
                <a:ea typeface="Arial"/>
                <a:cs typeface="Arial"/>
                <a:sym typeface="Arial"/>
              </a:rPr>
              <a:t>, https://www.bma.org.uk/news-and-opinion/the-vital-importance-of-patient-information (Accessed 01/02/2026)</a:t>
            </a:r>
            <a:endParaRPr/>
          </a:p>
          <a:p>
            <a:pPr indent="0" lvl="0" marL="0" marR="0" rtl="0" algn="l">
              <a:lnSpc>
                <a:spcPct val="140000"/>
              </a:lnSpc>
              <a:spcBef>
                <a:spcPts val="0"/>
              </a:spcBef>
              <a:spcAft>
                <a:spcPts val="0"/>
              </a:spcAft>
              <a:buNone/>
            </a:pPr>
            <a:r>
              <a:rPr b="0" i="0" lang="en-US" sz="2300" u="none" cap="none" strike="noStrike">
                <a:solidFill>
                  <a:srgbClr val="000000"/>
                </a:solidFill>
                <a:latin typeface="Arial"/>
                <a:ea typeface="Arial"/>
                <a:cs typeface="Arial"/>
                <a:sym typeface="Arial"/>
              </a:rPr>
              <a:t>PCD centres (2026). https://pcdsupport.org.uk/about-pcd/pcd-centres. (Accessed 01/02/2026)</a:t>
            </a:r>
            <a:endParaRPr/>
          </a:p>
        </p:txBody>
      </p:sp>
      <p:sp>
        <p:nvSpPr>
          <p:cNvPr descr="Abstract shapes" id="249" name="Google Shape;249;p12"/>
          <p:cNvSpPr/>
          <p:nvPr/>
        </p:nvSpPr>
        <p:spPr>
          <a:xfrm rot="-3132507">
            <a:off x="-5475343" y="5358539"/>
            <a:ext cx="9520461" cy="10362406"/>
          </a:xfrm>
          <a:custGeom>
            <a:rect b="b" l="l" r="r" t="t"/>
            <a:pathLst>
              <a:path extrusionOk="0" h="10362406" w="9520461">
                <a:moveTo>
                  <a:pt x="0" y="0"/>
                </a:moveTo>
                <a:lnTo>
                  <a:pt x="9520461" y="0"/>
                </a:lnTo>
                <a:lnTo>
                  <a:pt x="9520461" y="10362407"/>
                </a:lnTo>
                <a:lnTo>
                  <a:pt x="0" y="10362407"/>
                </a:lnTo>
                <a:lnTo>
                  <a:pt x="0" y="0"/>
                </a:lnTo>
                <a:close/>
              </a:path>
            </a:pathLst>
          </a:custGeom>
          <a:blipFill rotWithShape="1">
            <a:blip r:embed="rId3">
              <a:alphaModFix/>
            </a:blip>
            <a:stretch>
              <a:fillRect b="0" l="0" r="0" t="0"/>
            </a:stretch>
          </a:blipFill>
          <a:ln>
            <a:noFill/>
          </a:ln>
        </p:spPr>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cp:coreProperties>
</file>