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4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2EB4CC-A699-482A-84AD-3C2B7DB0A737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A702BF-E2CC-4916-9360-EADD19E29715}">
      <dgm:prSet/>
      <dgm:spPr/>
      <dgm:t>
        <a:bodyPr/>
        <a:lstStyle/>
        <a:p>
          <a:r>
            <a:rPr lang="en-GB"/>
            <a:t>Strong Performance Areas</a:t>
          </a:r>
          <a:endParaRPr lang="en-US"/>
        </a:p>
      </dgm:t>
    </dgm:pt>
    <dgm:pt modelId="{0A8EE8D5-18C2-4044-8D24-7D751F5D490B}" type="parTrans" cxnId="{20872103-4A48-485A-AEA7-4A74CBD5283C}">
      <dgm:prSet/>
      <dgm:spPr/>
      <dgm:t>
        <a:bodyPr/>
        <a:lstStyle/>
        <a:p>
          <a:endParaRPr lang="en-US"/>
        </a:p>
      </dgm:t>
    </dgm:pt>
    <dgm:pt modelId="{A402A17D-BA8D-460D-8842-E469C7B6ADB2}" type="sibTrans" cxnId="{20872103-4A48-485A-AEA7-4A74CBD5283C}">
      <dgm:prSet/>
      <dgm:spPr/>
      <dgm:t>
        <a:bodyPr/>
        <a:lstStyle/>
        <a:p>
          <a:endParaRPr lang="en-US"/>
        </a:p>
      </dgm:t>
    </dgm:pt>
    <dgm:pt modelId="{640E30A5-7D2A-4CE2-8E61-8C29858B6DEA}">
      <dgm:prSet/>
      <dgm:spPr/>
      <dgm:t>
        <a:bodyPr/>
        <a:lstStyle/>
        <a:p>
          <a:r>
            <a:rPr lang="en-GB"/>
            <a:t>Excellent communication with patients</a:t>
          </a:r>
          <a:endParaRPr lang="en-US"/>
        </a:p>
      </dgm:t>
    </dgm:pt>
    <dgm:pt modelId="{E2BADE00-0112-4B1E-A690-A69D474AD4CB}" type="parTrans" cxnId="{A9D521CE-3D0B-41F6-A7E1-7438CE05A29A}">
      <dgm:prSet/>
      <dgm:spPr/>
      <dgm:t>
        <a:bodyPr/>
        <a:lstStyle/>
        <a:p>
          <a:endParaRPr lang="en-US"/>
        </a:p>
      </dgm:t>
    </dgm:pt>
    <dgm:pt modelId="{2A0FA7E7-6587-440B-B61A-A11B8F33306A}" type="sibTrans" cxnId="{A9D521CE-3D0B-41F6-A7E1-7438CE05A29A}">
      <dgm:prSet/>
      <dgm:spPr/>
      <dgm:t>
        <a:bodyPr/>
        <a:lstStyle/>
        <a:p>
          <a:endParaRPr lang="en-US"/>
        </a:p>
      </dgm:t>
    </dgm:pt>
    <dgm:pt modelId="{B8523C67-113D-46CD-B005-825882A3C7BC}">
      <dgm:prSet/>
      <dgm:spPr/>
      <dgm:t>
        <a:bodyPr/>
        <a:lstStyle/>
        <a:p>
          <a:r>
            <a:rPr lang="en-GB"/>
            <a:t>Professional attitude and presentation</a:t>
          </a:r>
          <a:endParaRPr lang="en-US"/>
        </a:p>
      </dgm:t>
    </dgm:pt>
    <dgm:pt modelId="{6CA23A45-B998-472A-9C4C-2B5962EDC026}" type="parTrans" cxnId="{9475B7BC-0CBA-4DCB-8704-F51B0FA5E551}">
      <dgm:prSet/>
      <dgm:spPr/>
      <dgm:t>
        <a:bodyPr/>
        <a:lstStyle/>
        <a:p>
          <a:endParaRPr lang="en-US"/>
        </a:p>
      </dgm:t>
    </dgm:pt>
    <dgm:pt modelId="{62FCA322-7087-4998-968D-2DCDD16F8E26}" type="sibTrans" cxnId="{9475B7BC-0CBA-4DCB-8704-F51B0FA5E551}">
      <dgm:prSet/>
      <dgm:spPr/>
      <dgm:t>
        <a:bodyPr/>
        <a:lstStyle/>
        <a:p>
          <a:endParaRPr lang="en-US"/>
        </a:p>
      </dgm:t>
    </dgm:pt>
    <dgm:pt modelId="{B6879F19-31BD-4EE7-B646-3B63A7D44783}">
      <dgm:prSet/>
      <dgm:spPr/>
      <dgm:t>
        <a:bodyPr/>
        <a:lstStyle/>
        <a:p>
          <a:r>
            <a:rPr lang="en-GB"/>
            <a:t>Reliable and punctual</a:t>
          </a:r>
          <a:endParaRPr lang="en-US"/>
        </a:p>
      </dgm:t>
    </dgm:pt>
    <dgm:pt modelId="{85907650-A8E5-491C-A970-B21ECE51E762}" type="parTrans" cxnId="{3911F79E-6A5A-4A07-BFF6-919F84C91811}">
      <dgm:prSet/>
      <dgm:spPr/>
      <dgm:t>
        <a:bodyPr/>
        <a:lstStyle/>
        <a:p>
          <a:endParaRPr lang="en-US"/>
        </a:p>
      </dgm:t>
    </dgm:pt>
    <dgm:pt modelId="{73C8214C-97F5-416C-92D8-4D46AC147907}" type="sibTrans" cxnId="{3911F79E-6A5A-4A07-BFF6-919F84C91811}">
      <dgm:prSet/>
      <dgm:spPr/>
      <dgm:t>
        <a:bodyPr/>
        <a:lstStyle/>
        <a:p>
          <a:endParaRPr lang="en-US"/>
        </a:p>
      </dgm:t>
    </dgm:pt>
    <dgm:pt modelId="{4C784D90-0C25-453D-9FB6-E9DC9A0E266D}">
      <dgm:prSet/>
      <dgm:spPr/>
      <dgm:t>
        <a:bodyPr/>
        <a:lstStyle/>
        <a:p>
          <a:r>
            <a:rPr lang="en-GB"/>
            <a:t>Positive patient feedback</a:t>
          </a:r>
          <a:endParaRPr lang="en-US"/>
        </a:p>
      </dgm:t>
    </dgm:pt>
    <dgm:pt modelId="{3C5C4891-2F97-4AC0-ACB0-6F96B8EE57D8}" type="parTrans" cxnId="{EF049EA7-91D0-4A92-861C-4075A79104A5}">
      <dgm:prSet/>
      <dgm:spPr/>
      <dgm:t>
        <a:bodyPr/>
        <a:lstStyle/>
        <a:p>
          <a:endParaRPr lang="en-US"/>
        </a:p>
      </dgm:t>
    </dgm:pt>
    <dgm:pt modelId="{79B783F7-4AD7-4FAC-9F8F-123D12B49D3D}" type="sibTrans" cxnId="{EF049EA7-91D0-4A92-861C-4075A79104A5}">
      <dgm:prSet/>
      <dgm:spPr/>
      <dgm:t>
        <a:bodyPr/>
        <a:lstStyle/>
        <a:p>
          <a:endParaRPr lang="en-US"/>
        </a:p>
      </dgm:t>
    </dgm:pt>
    <dgm:pt modelId="{1C472FE0-594F-470B-BDC3-66272FF065A1}" type="pres">
      <dgm:prSet presAssocID="{0A2EB4CC-A699-482A-84AD-3C2B7DB0A737}" presName="diagram" presStyleCnt="0">
        <dgm:presLayoutVars>
          <dgm:dir/>
          <dgm:resizeHandles val="exact"/>
        </dgm:presLayoutVars>
      </dgm:prSet>
      <dgm:spPr/>
    </dgm:pt>
    <dgm:pt modelId="{EE64CE37-49D6-4507-8D87-EFCD3F745DBC}" type="pres">
      <dgm:prSet presAssocID="{8BA702BF-E2CC-4916-9360-EADD19E29715}" presName="node" presStyleLbl="node1" presStyleIdx="0" presStyleCnt="5">
        <dgm:presLayoutVars>
          <dgm:bulletEnabled val="1"/>
        </dgm:presLayoutVars>
      </dgm:prSet>
      <dgm:spPr/>
    </dgm:pt>
    <dgm:pt modelId="{2A42C425-0464-4E9B-BE9F-CC557CF8E29C}" type="pres">
      <dgm:prSet presAssocID="{A402A17D-BA8D-460D-8842-E469C7B6ADB2}" presName="sibTrans" presStyleCnt="0"/>
      <dgm:spPr/>
    </dgm:pt>
    <dgm:pt modelId="{37FFE805-3E19-4C01-8451-B8B68A3C77D4}" type="pres">
      <dgm:prSet presAssocID="{640E30A5-7D2A-4CE2-8E61-8C29858B6DEA}" presName="node" presStyleLbl="node1" presStyleIdx="1" presStyleCnt="5">
        <dgm:presLayoutVars>
          <dgm:bulletEnabled val="1"/>
        </dgm:presLayoutVars>
      </dgm:prSet>
      <dgm:spPr/>
    </dgm:pt>
    <dgm:pt modelId="{7499BFC1-BF8A-4BC4-8C11-9E0C147BE3FA}" type="pres">
      <dgm:prSet presAssocID="{2A0FA7E7-6587-440B-B61A-A11B8F33306A}" presName="sibTrans" presStyleCnt="0"/>
      <dgm:spPr/>
    </dgm:pt>
    <dgm:pt modelId="{1E4C372D-DB4C-4305-863E-0A19E3A8A36F}" type="pres">
      <dgm:prSet presAssocID="{B8523C67-113D-46CD-B005-825882A3C7BC}" presName="node" presStyleLbl="node1" presStyleIdx="2" presStyleCnt="5">
        <dgm:presLayoutVars>
          <dgm:bulletEnabled val="1"/>
        </dgm:presLayoutVars>
      </dgm:prSet>
      <dgm:spPr/>
    </dgm:pt>
    <dgm:pt modelId="{027249D7-50A9-4A67-A3B8-E8C8D26921BD}" type="pres">
      <dgm:prSet presAssocID="{62FCA322-7087-4998-968D-2DCDD16F8E26}" presName="sibTrans" presStyleCnt="0"/>
      <dgm:spPr/>
    </dgm:pt>
    <dgm:pt modelId="{0C95B91E-5B71-4F8C-AC59-1625440F806E}" type="pres">
      <dgm:prSet presAssocID="{B6879F19-31BD-4EE7-B646-3B63A7D44783}" presName="node" presStyleLbl="node1" presStyleIdx="3" presStyleCnt="5">
        <dgm:presLayoutVars>
          <dgm:bulletEnabled val="1"/>
        </dgm:presLayoutVars>
      </dgm:prSet>
      <dgm:spPr/>
    </dgm:pt>
    <dgm:pt modelId="{3DBCFFB1-FDC0-4CB3-8681-10F48F0AE8CB}" type="pres">
      <dgm:prSet presAssocID="{73C8214C-97F5-416C-92D8-4D46AC147907}" presName="sibTrans" presStyleCnt="0"/>
      <dgm:spPr/>
    </dgm:pt>
    <dgm:pt modelId="{477EA6A0-5F97-4264-9BF3-1EC59481471B}" type="pres">
      <dgm:prSet presAssocID="{4C784D90-0C25-453D-9FB6-E9DC9A0E266D}" presName="node" presStyleLbl="node1" presStyleIdx="4" presStyleCnt="5">
        <dgm:presLayoutVars>
          <dgm:bulletEnabled val="1"/>
        </dgm:presLayoutVars>
      </dgm:prSet>
      <dgm:spPr/>
    </dgm:pt>
  </dgm:ptLst>
  <dgm:cxnLst>
    <dgm:cxn modelId="{20872103-4A48-485A-AEA7-4A74CBD5283C}" srcId="{0A2EB4CC-A699-482A-84AD-3C2B7DB0A737}" destId="{8BA702BF-E2CC-4916-9360-EADD19E29715}" srcOrd="0" destOrd="0" parTransId="{0A8EE8D5-18C2-4044-8D24-7D751F5D490B}" sibTransId="{A402A17D-BA8D-460D-8842-E469C7B6ADB2}"/>
    <dgm:cxn modelId="{6E4F761D-5286-4DAD-ADFA-2379712E9E28}" type="presOf" srcId="{B8523C67-113D-46CD-B005-825882A3C7BC}" destId="{1E4C372D-DB4C-4305-863E-0A19E3A8A36F}" srcOrd="0" destOrd="0" presId="urn:microsoft.com/office/officeart/2005/8/layout/default"/>
    <dgm:cxn modelId="{9D9E582B-A02A-42D6-9F7E-957930EA5024}" type="presOf" srcId="{B6879F19-31BD-4EE7-B646-3B63A7D44783}" destId="{0C95B91E-5B71-4F8C-AC59-1625440F806E}" srcOrd="0" destOrd="0" presId="urn:microsoft.com/office/officeart/2005/8/layout/default"/>
    <dgm:cxn modelId="{6FF4B747-F8E0-48CF-AAF4-267F8C2BB3C1}" type="presOf" srcId="{4C784D90-0C25-453D-9FB6-E9DC9A0E266D}" destId="{477EA6A0-5F97-4264-9BF3-1EC59481471B}" srcOrd="0" destOrd="0" presId="urn:microsoft.com/office/officeart/2005/8/layout/default"/>
    <dgm:cxn modelId="{D438C372-0D58-4621-91C8-375863BC48CF}" type="presOf" srcId="{640E30A5-7D2A-4CE2-8E61-8C29858B6DEA}" destId="{37FFE805-3E19-4C01-8451-B8B68A3C77D4}" srcOrd="0" destOrd="0" presId="urn:microsoft.com/office/officeart/2005/8/layout/default"/>
    <dgm:cxn modelId="{E7AD7F5A-1E72-406C-BAE4-0F526C6046DE}" type="presOf" srcId="{0A2EB4CC-A699-482A-84AD-3C2B7DB0A737}" destId="{1C472FE0-594F-470B-BDC3-66272FF065A1}" srcOrd="0" destOrd="0" presId="urn:microsoft.com/office/officeart/2005/8/layout/default"/>
    <dgm:cxn modelId="{90586A7F-7B83-4AFA-A73C-84074F6CD0B5}" type="presOf" srcId="{8BA702BF-E2CC-4916-9360-EADD19E29715}" destId="{EE64CE37-49D6-4507-8D87-EFCD3F745DBC}" srcOrd="0" destOrd="0" presId="urn:microsoft.com/office/officeart/2005/8/layout/default"/>
    <dgm:cxn modelId="{3911F79E-6A5A-4A07-BFF6-919F84C91811}" srcId="{0A2EB4CC-A699-482A-84AD-3C2B7DB0A737}" destId="{B6879F19-31BD-4EE7-B646-3B63A7D44783}" srcOrd="3" destOrd="0" parTransId="{85907650-A8E5-491C-A970-B21ECE51E762}" sibTransId="{73C8214C-97F5-416C-92D8-4D46AC147907}"/>
    <dgm:cxn modelId="{EF049EA7-91D0-4A92-861C-4075A79104A5}" srcId="{0A2EB4CC-A699-482A-84AD-3C2B7DB0A737}" destId="{4C784D90-0C25-453D-9FB6-E9DC9A0E266D}" srcOrd="4" destOrd="0" parTransId="{3C5C4891-2F97-4AC0-ACB0-6F96B8EE57D8}" sibTransId="{79B783F7-4AD7-4FAC-9F8F-123D12B49D3D}"/>
    <dgm:cxn modelId="{9475B7BC-0CBA-4DCB-8704-F51B0FA5E551}" srcId="{0A2EB4CC-A699-482A-84AD-3C2B7DB0A737}" destId="{B8523C67-113D-46CD-B005-825882A3C7BC}" srcOrd="2" destOrd="0" parTransId="{6CA23A45-B998-472A-9C4C-2B5962EDC026}" sibTransId="{62FCA322-7087-4998-968D-2DCDD16F8E26}"/>
    <dgm:cxn modelId="{A9D521CE-3D0B-41F6-A7E1-7438CE05A29A}" srcId="{0A2EB4CC-A699-482A-84AD-3C2B7DB0A737}" destId="{640E30A5-7D2A-4CE2-8E61-8C29858B6DEA}" srcOrd="1" destOrd="0" parTransId="{E2BADE00-0112-4B1E-A690-A69D474AD4CB}" sibTransId="{2A0FA7E7-6587-440B-B61A-A11B8F33306A}"/>
    <dgm:cxn modelId="{26C09906-FA60-4162-A7EB-4A663D9739CB}" type="presParOf" srcId="{1C472FE0-594F-470B-BDC3-66272FF065A1}" destId="{EE64CE37-49D6-4507-8D87-EFCD3F745DBC}" srcOrd="0" destOrd="0" presId="urn:microsoft.com/office/officeart/2005/8/layout/default"/>
    <dgm:cxn modelId="{3693AD86-E679-4853-9CEA-5A9D533ED9CD}" type="presParOf" srcId="{1C472FE0-594F-470B-BDC3-66272FF065A1}" destId="{2A42C425-0464-4E9B-BE9F-CC557CF8E29C}" srcOrd="1" destOrd="0" presId="urn:microsoft.com/office/officeart/2005/8/layout/default"/>
    <dgm:cxn modelId="{2CE464B3-C13A-44F9-BF9B-576EC64889F1}" type="presParOf" srcId="{1C472FE0-594F-470B-BDC3-66272FF065A1}" destId="{37FFE805-3E19-4C01-8451-B8B68A3C77D4}" srcOrd="2" destOrd="0" presId="urn:microsoft.com/office/officeart/2005/8/layout/default"/>
    <dgm:cxn modelId="{2DB2F216-DA32-428D-9749-F47872A8DB22}" type="presParOf" srcId="{1C472FE0-594F-470B-BDC3-66272FF065A1}" destId="{7499BFC1-BF8A-4BC4-8C11-9E0C147BE3FA}" srcOrd="3" destOrd="0" presId="urn:microsoft.com/office/officeart/2005/8/layout/default"/>
    <dgm:cxn modelId="{1B4B1090-8FFC-470C-AA6F-89A5AC934A35}" type="presParOf" srcId="{1C472FE0-594F-470B-BDC3-66272FF065A1}" destId="{1E4C372D-DB4C-4305-863E-0A19E3A8A36F}" srcOrd="4" destOrd="0" presId="urn:microsoft.com/office/officeart/2005/8/layout/default"/>
    <dgm:cxn modelId="{F46E6AA2-A200-415B-80EE-B46F59C677C0}" type="presParOf" srcId="{1C472FE0-594F-470B-BDC3-66272FF065A1}" destId="{027249D7-50A9-4A67-A3B8-E8C8D26921BD}" srcOrd="5" destOrd="0" presId="urn:microsoft.com/office/officeart/2005/8/layout/default"/>
    <dgm:cxn modelId="{826B1FFF-9AA2-412D-9F20-2DA2D3DBCA50}" type="presParOf" srcId="{1C472FE0-594F-470B-BDC3-66272FF065A1}" destId="{0C95B91E-5B71-4F8C-AC59-1625440F806E}" srcOrd="6" destOrd="0" presId="urn:microsoft.com/office/officeart/2005/8/layout/default"/>
    <dgm:cxn modelId="{13EDDA69-973C-403C-8553-4283EDFF882F}" type="presParOf" srcId="{1C472FE0-594F-470B-BDC3-66272FF065A1}" destId="{3DBCFFB1-FDC0-4CB3-8681-10F48F0AE8CB}" srcOrd="7" destOrd="0" presId="urn:microsoft.com/office/officeart/2005/8/layout/default"/>
    <dgm:cxn modelId="{43D37213-37E2-4F6A-8AD1-6288C9DDD876}" type="presParOf" srcId="{1C472FE0-594F-470B-BDC3-66272FF065A1}" destId="{477EA6A0-5F97-4264-9BF3-1EC59481471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31884D-3E53-4CA4-AB7B-D0C4433EB39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A7CDD20-F8B7-47C5-A58B-895777550D86}">
      <dgm:prSet/>
      <dgm:spPr/>
      <dgm:t>
        <a:bodyPr/>
        <a:lstStyle/>
        <a:p>
          <a:r>
            <a:rPr lang="en-GB"/>
            <a:t>Growth Opportunities:</a:t>
          </a:r>
          <a:endParaRPr lang="en-US"/>
        </a:p>
      </dgm:t>
    </dgm:pt>
    <dgm:pt modelId="{6F0E1ADC-C38F-458A-B4DE-F571C8CCF589}" type="parTrans" cxnId="{E25609F4-5FBF-457A-B279-16E71114B160}">
      <dgm:prSet/>
      <dgm:spPr/>
      <dgm:t>
        <a:bodyPr/>
        <a:lstStyle/>
        <a:p>
          <a:endParaRPr lang="en-US"/>
        </a:p>
      </dgm:t>
    </dgm:pt>
    <dgm:pt modelId="{CFE06F12-65A1-441C-849D-6B26A7D41947}" type="sibTrans" cxnId="{E25609F4-5FBF-457A-B279-16E71114B160}">
      <dgm:prSet/>
      <dgm:spPr/>
      <dgm:t>
        <a:bodyPr/>
        <a:lstStyle/>
        <a:p>
          <a:endParaRPr lang="en-US"/>
        </a:p>
      </dgm:t>
    </dgm:pt>
    <dgm:pt modelId="{2BA0441A-AF14-438D-BE0D-84B3E7E8C70A}">
      <dgm:prSet/>
      <dgm:spPr/>
      <dgm:t>
        <a:bodyPr/>
        <a:lstStyle/>
        <a:p>
          <a:r>
            <a:rPr lang="en-GB"/>
            <a:t>Handling high pressure during peak hours</a:t>
          </a:r>
          <a:endParaRPr lang="en-US"/>
        </a:p>
      </dgm:t>
    </dgm:pt>
    <dgm:pt modelId="{BD9036BE-0ECF-4044-AFB7-35AEA793CA1B}" type="parTrans" cxnId="{A2AF3775-A1FC-44E2-A15B-DFB4B5D7B34C}">
      <dgm:prSet/>
      <dgm:spPr/>
      <dgm:t>
        <a:bodyPr/>
        <a:lstStyle/>
        <a:p>
          <a:endParaRPr lang="en-US"/>
        </a:p>
      </dgm:t>
    </dgm:pt>
    <dgm:pt modelId="{5EAC0E07-AB69-4072-B72C-17D54636C15E}" type="sibTrans" cxnId="{A2AF3775-A1FC-44E2-A15B-DFB4B5D7B34C}">
      <dgm:prSet/>
      <dgm:spPr/>
      <dgm:t>
        <a:bodyPr/>
        <a:lstStyle/>
        <a:p>
          <a:endParaRPr lang="en-US"/>
        </a:p>
      </dgm:t>
    </dgm:pt>
    <dgm:pt modelId="{3138E52F-C2BA-49A3-BEFE-51AE843A84A8}">
      <dgm:prSet/>
      <dgm:spPr/>
      <dgm:t>
        <a:bodyPr/>
        <a:lstStyle/>
        <a:p>
          <a:r>
            <a:rPr lang="en-GB"/>
            <a:t>Asking for assistance sooner when overwhelmed</a:t>
          </a:r>
          <a:endParaRPr lang="en-US"/>
        </a:p>
      </dgm:t>
    </dgm:pt>
    <dgm:pt modelId="{C1224C70-375D-4BCB-B4E0-643285D397CB}" type="parTrans" cxnId="{0281A0FC-C24F-462D-9F51-96337A9BEE65}">
      <dgm:prSet/>
      <dgm:spPr/>
      <dgm:t>
        <a:bodyPr/>
        <a:lstStyle/>
        <a:p>
          <a:endParaRPr lang="en-US"/>
        </a:p>
      </dgm:t>
    </dgm:pt>
    <dgm:pt modelId="{21A75B57-E9F4-4D3F-929F-5764C6D288B2}" type="sibTrans" cxnId="{0281A0FC-C24F-462D-9F51-96337A9BEE65}">
      <dgm:prSet/>
      <dgm:spPr/>
      <dgm:t>
        <a:bodyPr/>
        <a:lstStyle/>
        <a:p>
          <a:endParaRPr lang="en-US"/>
        </a:p>
      </dgm:t>
    </dgm:pt>
    <dgm:pt modelId="{BB35B0E2-4AE8-48DA-9ADD-A4F0EBF14A86}">
      <dgm:prSet/>
      <dgm:spPr/>
      <dgm:t>
        <a:bodyPr/>
        <a:lstStyle/>
        <a:p>
          <a:r>
            <a:rPr lang="en-GB"/>
            <a:t>Improving speed with booking/payment software</a:t>
          </a:r>
          <a:endParaRPr lang="en-US"/>
        </a:p>
      </dgm:t>
    </dgm:pt>
    <dgm:pt modelId="{0D4CAE6E-9B10-404A-8F4B-9C0FF0F2ADE0}" type="parTrans" cxnId="{DFC56460-DF8A-469D-8989-E460C5164810}">
      <dgm:prSet/>
      <dgm:spPr/>
      <dgm:t>
        <a:bodyPr/>
        <a:lstStyle/>
        <a:p>
          <a:endParaRPr lang="en-US"/>
        </a:p>
      </dgm:t>
    </dgm:pt>
    <dgm:pt modelId="{FC2B1CB3-429A-4A45-9F24-37D889ED6B97}" type="sibTrans" cxnId="{DFC56460-DF8A-469D-8989-E460C5164810}">
      <dgm:prSet/>
      <dgm:spPr/>
      <dgm:t>
        <a:bodyPr/>
        <a:lstStyle/>
        <a:p>
          <a:endParaRPr lang="en-US"/>
        </a:p>
      </dgm:t>
    </dgm:pt>
    <dgm:pt modelId="{4F4E2C9F-F377-400A-9D12-27575A5F2F97}" type="pres">
      <dgm:prSet presAssocID="{DF31884D-3E53-4CA4-AB7B-D0C4433EB39A}" presName="vert0" presStyleCnt="0">
        <dgm:presLayoutVars>
          <dgm:dir/>
          <dgm:animOne val="branch"/>
          <dgm:animLvl val="lvl"/>
        </dgm:presLayoutVars>
      </dgm:prSet>
      <dgm:spPr/>
    </dgm:pt>
    <dgm:pt modelId="{D5AF7799-942A-4A9A-BEC4-1248EAC907E6}" type="pres">
      <dgm:prSet presAssocID="{4A7CDD20-F8B7-47C5-A58B-895777550D86}" presName="thickLine" presStyleLbl="alignNode1" presStyleIdx="0" presStyleCnt="4"/>
      <dgm:spPr/>
    </dgm:pt>
    <dgm:pt modelId="{B26128CE-8EE5-405B-92EA-959EADB598CD}" type="pres">
      <dgm:prSet presAssocID="{4A7CDD20-F8B7-47C5-A58B-895777550D86}" presName="horz1" presStyleCnt="0"/>
      <dgm:spPr/>
    </dgm:pt>
    <dgm:pt modelId="{C3D59706-FB4F-4684-A8F2-702F6D4C02C6}" type="pres">
      <dgm:prSet presAssocID="{4A7CDD20-F8B7-47C5-A58B-895777550D86}" presName="tx1" presStyleLbl="revTx" presStyleIdx="0" presStyleCnt="4"/>
      <dgm:spPr/>
    </dgm:pt>
    <dgm:pt modelId="{B7A0A188-8204-4BFE-A561-3014F89BA541}" type="pres">
      <dgm:prSet presAssocID="{4A7CDD20-F8B7-47C5-A58B-895777550D86}" presName="vert1" presStyleCnt="0"/>
      <dgm:spPr/>
    </dgm:pt>
    <dgm:pt modelId="{177A84EE-1D64-4CAF-B387-3915A7A395DF}" type="pres">
      <dgm:prSet presAssocID="{2BA0441A-AF14-438D-BE0D-84B3E7E8C70A}" presName="thickLine" presStyleLbl="alignNode1" presStyleIdx="1" presStyleCnt="4"/>
      <dgm:spPr/>
    </dgm:pt>
    <dgm:pt modelId="{8D1A40A1-BDA8-4A3A-A4CD-C344B4FF6EB3}" type="pres">
      <dgm:prSet presAssocID="{2BA0441A-AF14-438D-BE0D-84B3E7E8C70A}" presName="horz1" presStyleCnt="0"/>
      <dgm:spPr/>
    </dgm:pt>
    <dgm:pt modelId="{012413D1-C3FD-4E78-A4DF-5F83A2F3F425}" type="pres">
      <dgm:prSet presAssocID="{2BA0441A-AF14-438D-BE0D-84B3E7E8C70A}" presName="tx1" presStyleLbl="revTx" presStyleIdx="1" presStyleCnt="4"/>
      <dgm:spPr/>
    </dgm:pt>
    <dgm:pt modelId="{FF879F19-532C-472B-8E63-55BF03B57659}" type="pres">
      <dgm:prSet presAssocID="{2BA0441A-AF14-438D-BE0D-84B3E7E8C70A}" presName="vert1" presStyleCnt="0"/>
      <dgm:spPr/>
    </dgm:pt>
    <dgm:pt modelId="{42C4B856-8BE6-4123-B9FD-0BC31BC1686E}" type="pres">
      <dgm:prSet presAssocID="{3138E52F-C2BA-49A3-BEFE-51AE843A84A8}" presName="thickLine" presStyleLbl="alignNode1" presStyleIdx="2" presStyleCnt="4"/>
      <dgm:spPr/>
    </dgm:pt>
    <dgm:pt modelId="{6906C326-1DB6-4928-A1ED-E99533CA4A64}" type="pres">
      <dgm:prSet presAssocID="{3138E52F-C2BA-49A3-BEFE-51AE843A84A8}" presName="horz1" presStyleCnt="0"/>
      <dgm:spPr/>
    </dgm:pt>
    <dgm:pt modelId="{61D91071-C2E8-45AF-90CF-E495F8F89719}" type="pres">
      <dgm:prSet presAssocID="{3138E52F-C2BA-49A3-BEFE-51AE843A84A8}" presName="tx1" presStyleLbl="revTx" presStyleIdx="2" presStyleCnt="4"/>
      <dgm:spPr/>
    </dgm:pt>
    <dgm:pt modelId="{0896A97F-57F4-40A2-99EE-BAD45DC73BA1}" type="pres">
      <dgm:prSet presAssocID="{3138E52F-C2BA-49A3-BEFE-51AE843A84A8}" presName="vert1" presStyleCnt="0"/>
      <dgm:spPr/>
    </dgm:pt>
    <dgm:pt modelId="{3601F8C0-B9A6-43BC-8630-ECA408187DA9}" type="pres">
      <dgm:prSet presAssocID="{BB35B0E2-4AE8-48DA-9ADD-A4F0EBF14A86}" presName="thickLine" presStyleLbl="alignNode1" presStyleIdx="3" presStyleCnt="4"/>
      <dgm:spPr/>
    </dgm:pt>
    <dgm:pt modelId="{7292CA11-63AF-4228-85F5-98C8E655F4AD}" type="pres">
      <dgm:prSet presAssocID="{BB35B0E2-4AE8-48DA-9ADD-A4F0EBF14A86}" presName="horz1" presStyleCnt="0"/>
      <dgm:spPr/>
    </dgm:pt>
    <dgm:pt modelId="{C186758A-2A83-43AE-A643-CA845682CA76}" type="pres">
      <dgm:prSet presAssocID="{BB35B0E2-4AE8-48DA-9ADD-A4F0EBF14A86}" presName="tx1" presStyleLbl="revTx" presStyleIdx="3" presStyleCnt="4"/>
      <dgm:spPr/>
    </dgm:pt>
    <dgm:pt modelId="{B82F5456-7BBC-4162-801C-F1A5F1BA1C70}" type="pres">
      <dgm:prSet presAssocID="{BB35B0E2-4AE8-48DA-9ADD-A4F0EBF14A86}" presName="vert1" presStyleCnt="0"/>
      <dgm:spPr/>
    </dgm:pt>
  </dgm:ptLst>
  <dgm:cxnLst>
    <dgm:cxn modelId="{C9CAA821-D7CE-4D02-8073-DD3E9A8DF2EC}" type="presOf" srcId="{DF31884D-3E53-4CA4-AB7B-D0C4433EB39A}" destId="{4F4E2C9F-F377-400A-9D12-27575A5F2F97}" srcOrd="0" destOrd="0" presId="urn:microsoft.com/office/officeart/2008/layout/LinedList"/>
    <dgm:cxn modelId="{49E0A62F-5958-4C0C-A288-2F713ED5C147}" type="presOf" srcId="{2BA0441A-AF14-438D-BE0D-84B3E7E8C70A}" destId="{012413D1-C3FD-4E78-A4DF-5F83A2F3F425}" srcOrd="0" destOrd="0" presId="urn:microsoft.com/office/officeart/2008/layout/LinedList"/>
    <dgm:cxn modelId="{DFC56460-DF8A-469D-8989-E460C5164810}" srcId="{DF31884D-3E53-4CA4-AB7B-D0C4433EB39A}" destId="{BB35B0E2-4AE8-48DA-9ADD-A4F0EBF14A86}" srcOrd="3" destOrd="0" parTransId="{0D4CAE6E-9B10-404A-8F4B-9C0FF0F2ADE0}" sibTransId="{FC2B1CB3-429A-4A45-9F24-37D889ED6B97}"/>
    <dgm:cxn modelId="{A2AF3775-A1FC-44E2-A15B-DFB4B5D7B34C}" srcId="{DF31884D-3E53-4CA4-AB7B-D0C4433EB39A}" destId="{2BA0441A-AF14-438D-BE0D-84B3E7E8C70A}" srcOrd="1" destOrd="0" parTransId="{BD9036BE-0ECF-4044-AFB7-35AEA793CA1B}" sibTransId="{5EAC0E07-AB69-4072-B72C-17D54636C15E}"/>
    <dgm:cxn modelId="{73890896-B331-4657-96D2-95FAC440CCA3}" type="presOf" srcId="{4A7CDD20-F8B7-47C5-A58B-895777550D86}" destId="{C3D59706-FB4F-4684-A8F2-702F6D4C02C6}" srcOrd="0" destOrd="0" presId="urn:microsoft.com/office/officeart/2008/layout/LinedList"/>
    <dgm:cxn modelId="{7B0983CA-ED91-4B77-8594-0681EF88F905}" type="presOf" srcId="{BB35B0E2-4AE8-48DA-9ADD-A4F0EBF14A86}" destId="{C186758A-2A83-43AE-A643-CA845682CA76}" srcOrd="0" destOrd="0" presId="urn:microsoft.com/office/officeart/2008/layout/LinedList"/>
    <dgm:cxn modelId="{91E0EFCC-BEEC-4396-A61B-59E45FF4902F}" type="presOf" srcId="{3138E52F-C2BA-49A3-BEFE-51AE843A84A8}" destId="{61D91071-C2E8-45AF-90CF-E495F8F89719}" srcOrd="0" destOrd="0" presId="urn:microsoft.com/office/officeart/2008/layout/LinedList"/>
    <dgm:cxn modelId="{E25609F4-5FBF-457A-B279-16E71114B160}" srcId="{DF31884D-3E53-4CA4-AB7B-D0C4433EB39A}" destId="{4A7CDD20-F8B7-47C5-A58B-895777550D86}" srcOrd="0" destOrd="0" parTransId="{6F0E1ADC-C38F-458A-B4DE-F571C8CCF589}" sibTransId="{CFE06F12-65A1-441C-849D-6B26A7D41947}"/>
    <dgm:cxn modelId="{0281A0FC-C24F-462D-9F51-96337A9BEE65}" srcId="{DF31884D-3E53-4CA4-AB7B-D0C4433EB39A}" destId="{3138E52F-C2BA-49A3-BEFE-51AE843A84A8}" srcOrd="2" destOrd="0" parTransId="{C1224C70-375D-4BCB-B4E0-643285D397CB}" sibTransId="{21A75B57-E9F4-4D3F-929F-5764C6D288B2}"/>
    <dgm:cxn modelId="{98C4C0AB-47A1-418C-9BDB-480A45754FF8}" type="presParOf" srcId="{4F4E2C9F-F377-400A-9D12-27575A5F2F97}" destId="{D5AF7799-942A-4A9A-BEC4-1248EAC907E6}" srcOrd="0" destOrd="0" presId="urn:microsoft.com/office/officeart/2008/layout/LinedList"/>
    <dgm:cxn modelId="{1F7AA8A6-EBAF-4119-82C4-E0F479F17D6B}" type="presParOf" srcId="{4F4E2C9F-F377-400A-9D12-27575A5F2F97}" destId="{B26128CE-8EE5-405B-92EA-959EADB598CD}" srcOrd="1" destOrd="0" presId="urn:microsoft.com/office/officeart/2008/layout/LinedList"/>
    <dgm:cxn modelId="{CF69A742-01F5-449B-9423-4093AD445476}" type="presParOf" srcId="{B26128CE-8EE5-405B-92EA-959EADB598CD}" destId="{C3D59706-FB4F-4684-A8F2-702F6D4C02C6}" srcOrd="0" destOrd="0" presId="urn:microsoft.com/office/officeart/2008/layout/LinedList"/>
    <dgm:cxn modelId="{40BA915A-2883-42AE-962F-A01D730AF897}" type="presParOf" srcId="{B26128CE-8EE5-405B-92EA-959EADB598CD}" destId="{B7A0A188-8204-4BFE-A561-3014F89BA541}" srcOrd="1" destOrd="0" presId="urn:microsoft.com/office/officeart/2008/layout/LinedList"/>
    <dgm:cxn modelId="{ECC964AD-FF6C-43B8-89EE-8C79779F433D}" type="presParOf" srcId="{4F4E2C9F-F377-400A-9D12-27575A5F2F97}" destId="{177A84EE-1D64-4CAF-B387-3915A7A395DF}" srcOrd="2" destOrd="0" presId="urn:microsoft.com/office/officeart/2008/layout/LinedList"/>
    <dgm:cxn modelId="{F410A8CB-17CB-4D6C-81CD-DEDB8F243F17}" type="presParOf" srcId="{4F4E2C9F-F377-400A-9D12-27575A5F2F97}" destId="{8D1A40A1-BDA8-4A3A-A4CD-C344B4FF6EB3}" srcOrd="3" destOrd="0" presId="urn:microsoft.com/office/officeart/2008/layout/LinedList"/>
    <dgm:cxn modelId="{15813186-6EFB-4BB8-B1F2-BE1EA285188C}" type="presParOf" srcId="{8D1A40A1-BDA8-4A3A-A4CD-C344B4FF6EB3}" destId="{012413D1-C3FD-4E78-A4DF-5F83A2F3F425}" srcOrd="0" destOrd="0" presId="urn:microsoft.com/office/officeart/2008/layout/LinedList"/>
    <dgm:cxn modelId="{967ED901-9592-441F-9604-E2FD0AD4E93B}" type="presParOf" srcId="{8D1A40A1-BDA8-4A3A-A4CD-C344B4FF6EB3}" destId="{FF879F19-532C-472B-8E63-55BF03B57659}" srcOrd="1" destOrd="0" presId="urn:microsoft.com/office/officeart/2008/layout/LinedList"/>
    <dgm:cxn modelId="{7C26FCFD-7FD3-4FD4-89B8-07078285497E}" type="presParOf" srcId="{4F4E2C9F-F377-400A-9D12-27575A5F2F97}" destId="{42C4B856-8BE6-4123-B9FD-0BC31BC1686E}" srcOrd="4" destOrd="0" presId="urn:microsoft.com/office/officeart/2008/layout/LinedList"/>
    <dgm:cxn modelId="{2C6FFA05-D90A-4A9F-B683-647AA7CE5CBD}" type="presParOf" srcId="{4F4E2C9F-F377-400A-9D12-27575A5F2F97}" destId="{6906C326-1DB6-4928-A1ED-E99533CA4A64}" srcOrd="5" destOrd="0" presId="urn:microsoft.com/office/officeart/2008/layout/LinedList"/>
    <dgm:cxn modelId="{422C26F7-EA0C-4BBD-8568-6A03A42B6CAC}" type="presParOf" srcId="{6906C326-1DB6-4928-A1ED-E99533CA4A64}" destId="{61D91071-C2E8-45AF-90CF-E495F8F89719}" srcOrd="0" destOrd="0" presId="urn:microsoft.com/office/officeart/2008/layout/LinedList"/>
    <dgm:cxn modelId="{7A9ECCC6-EAAE-4153-A4EC-C17E01C8E051}" type="presParOf" srcId="{6906C326-1DB6-4928-A1ED-E99533CA4A64}" destId="{0896A97F-57F4-40A2-99EE-BAD45DC73BA1}" srcOrd="1" destOrd="0" presId="urn:microsoft.com/office/officeart/2008/layout/LinedList"/>
    <dgm:cxn modelId="{8DE86852-67E6-4A15-AB36-84F6D82C163F}" type="presParOf" srcId="{4F4E2C9F-F377-400A-9D12-27575A5F2F97}" destId="{3601F8C0-B9A6-43BC-8630-ECA408187DA9}" srcOrd="6" destOrd="0" presId="urn:microsoft.com/office/officeart/2008/layout/LinedList"/>
    <dgm:cxn modelId="{332AF70D-93F9-4E22-B857-F43CB9FE07EF}" type="presParOf" srcId="{4F4E2C9F-F377-400A-9D12-27575A5F2F97}" destId="{7292CA11-63AF-4228-85F5-98C8E655F4AD}" srcOrd="7" destOrd="0" presId="urn:microsoft.com/office/officeart/2008/layout/LinedList"/>
    <dgm:cxn modelId="{4EAAD29B-D1D0-455B-A288-236BB913E04F}" type="presParOf" srcId="{7292CA11-63AF-4228-85F5-98C8E655F4AD}" destId="{C186758A-2A83-43AE-A643-CA845682CA76}" srcOrd="0" destOrd="0" presId="urn:microsoft.com/office/officeart/2008/layout/LinedList"/>
    <dgm:cxn modelId="{80980053-2C08-4C4F-A564-CA79303145F1}" type="presParOf" srcId="{7292CA11-63AF-4228-85F5-98C8E655F4AD}" destId="{B82F5456-7BBC-4162-801C-F1A5F1BA1C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4CE37-49D6-4507-8D87-EFCD3F745DBC}">
      <dsp:nvSpPr>
        <dsp:cNvPr id="0" name=""/>
        <dsp:cNvSpPr/>
      </dsp:nvSpPr>
      <dsp:spPr>
        <a:xfrm>
          <a:off x="545672" y="1800"/>
          <a:ext cx="2766269" cy="16597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Strong Performance Areas</a:t>
          </a:r>
          <a:endParaRPr lang="en-US" sz="2900" kern="1200"/>
        </a:p>
      </dsp:txBody>
      <dsp:txXfrm>
        <a:off x="545672" y="1800"/>
        <a:ext cx="2766269" cy="1659761"/>
      </dsp:txXfrm>
    </dsp:sp>
    <dsp:sp modelId="{37FFE805-3E19-4C01-8451-B8B68A3C77D4}">
      <dsp:nvSpPr>
        <dsp:cNvPr id="0" name=""/>
        <dsp:cNvSpPr/>
      </dsp:nvSpPr>
      <dsp:spPr>
        <a:xfrm>
          <a:off x="3588569" y="1800"/>
          <a:ext cx="2766269" cy="1659761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Excellent communication with patients</a:t>
          </a:r>
          <a:endParaRPr lang="en-US" sz="2900" kern="1200"/>
        </a:p>
      </dsp:txBody>
      <dsp:txXfrm>
        <a:off x="3588569" y="1800"/>
        <a:ext cx="2766269" cy="1659761"/>
      </dsp:txXfrm>
    </dsp:sp>
    <dsp:sp modelId="{1E4C372D-DB4C-4305-863E-0A19E3A8A36F}">
      <dsp:nvSpPr>
        <dsp:cNvPr id="0" name=""/>
        <dsp:cNvSpPr/>
      </dsp:nvSpPr>
      <dsp:spPr>
        <a:xfrm>
          <a:off x="545672" y="1938189"/>
          <a:ext cx="2766269" cy="1659761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Professional attitude and presentation</a:t>
          </a:r>
          <a:endParaRPr lang="en-US" sz="2900" kern="1200"/>
        </a:p>
      </dsp:txBody>
      <dsp:txXfrm>
        <a:off x="545672" y="1938189"/>
        <a:ext cx="2766269" cy="1659761"/>
      </dsp:txXfrm>
    </dsp:sp>
    <dsp:sp modelId="{0C95B91E-5B71-4F8C-AC59-1625440F806E}">
      <dsp:nvSpPr>
        <dsp:cNvPr id="0" name=""/>
        <dsp:cNvSpPr/>
      </dsp:nvSpPr>
      <dsp:spPr>
        <a:xfrm>
          <a:off x="3588569" y="1938189"/>
          <a:ext cx="2766269" cy="1659761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Reliable and punctual</a:t>
          </a:r>
          <a:endParaRPr lang="en-US" sz="2900" kern="1200"/>
        </a:p>
      </dsp:txBody>
      <dsp:txXfrm>
        <a:off x="3588569" y="1938189"/>
        <a:ext cx="2766269" cy="1659761"/>
      </dsp:txXfrm>
    </dsp:sp>
    <dsp:sp modelId="{477EA6A0-5F97-4264-9BF3-1EC59481471B}">
      <dsp:nvSpPr>
        <dsp:cNvPr id="0" name=""/>
        <dsp:cNvSpPr/>
      </dsp:nvSpPr>
      <dsp:spPr>
        <a:xfrm>
          <a:off x="2067121" y="3874578"/>
          <a:ext cx="2766269" cy="1659761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Positive patient feedback</a:t>
          </a:r>
          <a:endParaRPr lang="en-US" sz="2900" kern="1200"/>
        </a:p>
      </dsp:txBody>
      <dsp:txXfrm>
        <a:off x="2067121" y="3874578"/>
        <a:ext cx="2766269" cy="16597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AF7799-942A-4A9A-BEC4-1248EAC907E6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D59706-FB4F-4684-A8F2-702F6D4C02C6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Growth Opportunities:</a:t>
          </a:r>
          <a:endParaRPr lang="en-US" sz="3800" kern="1200"/>
        </a:p>
      </dsp:txBody>
      <dsp:txXfrm>
        <a:off x="0" y="0"/>
        <a:ext cx="6900512" cy="1384035"/>
      </dsp:txXfrm>
    </dsp:sp>
    <dsp:sp modelId="{177A84EE-1D64-4CAF-B387-3915A7A395D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2413D1-C3FD-4E78-A4DF-5F83A2F3F425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Handling high pressure during peak hours</a:t>
          </a:r>
          <a:endParaRPr lang="en-US" sz="3800" kern="1200"/>
        </a:p>
      </dsp:txBody>
      <dsp:txXfrm>
        <a:off x="0" y="1384035"/>
        <a:ext cx="6900512" cy="1384035"/>
      </dsp:txXfrm>
    </dsp:sp>
    <dsp:sp modelId="{42C4B856-8BE6-4123-B9FD-0BC31BC1686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91071-C2E8-45AF-90CF-E495F8F8971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Asking for assistance sooner when overwhelmed</a:t>
          </a:r>
          <a:endParaRPr lang="en-US" sz="3800" kern="1200"/>
        </a:p>
      </dsp:txBody>
      <dsp:txXfrm>
        <a:off x="0" y="2768070"/>
        <a:ext cx="6900512" cy="1384035"/>
      </dsp:txXfrm>
    </dsp:sp>
    <dsp:sp modelId="{3601F8C0-B9A6-43BC-8630-ECA408187DA9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6758A-2A83-43AE-A643-CA845682CA7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Improving speed with booking/payment software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F1100D-2903-49DF-9ADF-38D63BF40522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BDBEF1-B349-40F3-B04C-78E8BA7F6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1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 receptionist, your role is essential in creating a calm and professional environment for our patients. You represent the clinic from the moment they walk in or call 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468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used a simple 1 to 5 scale, where 1 is poor and 5 is excellent. Your performance has been consistently strong across all areas.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182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want to acknowledge the excellent way you communicate with patients, especially those who may feel anxious. You remain calm, polite, and supportive, which makes a big difference in their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4678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small development areas, not criticisms. With some extra training, I believe you can become even more confident during the busiest times.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72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 this point, I would invite you to share your thoughts. I value your perspective and want to support your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353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goal is to support your development. I believe further training will help you grow even more in this role and possibly prepare for future responsibilities.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26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 for your dedication to the clinic. You are a valuable member of our team, and I appreciate your professionalism. Let’s continue working together towards your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DBEF1-B349-40F3-B04C-78E8BA7F6B6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9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D295B-6568-3EDF-338F-6585E68C54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E3AEE1-AC5E-3E78-C32B-3B5296D722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146FC-921E-0E46-D822-42CF478B0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674AD-A80F-7DC1-F25A-209BC4378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445C8-E66B-6C55-239E-A909F0A0D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17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94865-E921-EF0A-801B-EC125CA9B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EC385-6058-2C02-1ECE-96B8F7108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AF729-A0E5-03A4-12B3-8FBD71D5B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F42374-AAFE-25AE-BE54-8D9BD55E9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7C03E-EEF6-3466-BAEE-4E7672BE5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541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2B340-A8BB-4830-8CA7-8FBB94B27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B0D38B-2A51-79D3-6831-8C1D2B3641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FB59C-8DD7-C7A9-1ACD-22ED82EF6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00F74-D84E-D34A-95F4-1ED00DF27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B3906-BF74-5952-3DB6-605D2E434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883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57426-AE24-19B4-FFE1-FACC8E942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0CF39-ADC3-BE3C-5C00-C7D5D87007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2B3AC-ABF7-BF0C-B4AC-5B91AF9737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6A27A8-1247-5A04-D650-9EDEB434C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0923D8-FFF2-D99B-7542-6AD4432C5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F105A-D068-937D-E719-21AD3C7F2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885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CF352-F791-424E-783D-A90D87E7C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B4E19-1428-3C3D-4661-60A46BA47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A6986-CD75-5538-00B1-D38630CA73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B975BD-3637-F8B4-5164-97F4174958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0F40B7-E3F7-A5BF-62CF-4AB39397ED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000EED-A610-6C82-2C55-B57900421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96382D-61F9-E192-CEF7-75F730AE3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3F1E6E-6C66-34AA-76B5-118190217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82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7C69-534D-B858-9C72-CF84D9584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F1F944-9966-3FFA-8341-D89F36695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B374BD-F814-F0F6-08D5-88A78BCF9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4BA2FA-A0B7-CBFD-C085-5490C4416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14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4F664F-180A-1CDE-12C4-75110058F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154697-A62E-E676-5361-3EA7415B0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E61A3C-DE51-7C88-1DF1-63F2F7B86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38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76803-3CC9-4E43-2F78-31C545EE3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163F8-D606-D6E5-1E2E-F98B4432E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494903-A375-31B5-1FDA-C96BDABD6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89EC2-95C7-6BEB-BC0A-C11E8C07F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108FB2-4178-3867-C217-D83A2736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0E75D-C25C-2641-76B4-3E89C23DD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528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4B7CD-B420-03C9-63F7-330DC999C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15E77C-C47E-7BA1-C100-962037472A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95A07F-5462-91AC-7AB8-D0EE954A70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A273C3-D2BC-AB50-8007-248B75C3D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6C3861-EDB3-8101-67E5-39D2DCF7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24E13-548B-0A68-84AD-9B3D174A7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33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912A-49AC-551E-C794-5F11DE4E0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29B4B5-EED5-D037-0462-88D4ED19B3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E7494-0A18-459F-E352-FAAAC4DBC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26B21-184D-244A-B5E9-6A69CA092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1BCEB-C6D8-524B-6144-065D85F6E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899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DDE7B2-1CA0-3CC1-3F03-9A18D0FB39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B2F443-12EB-B26E-19F4-7D9F10BF4A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9E45FC-0CEA-8A35-D060-598CA5CB7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74CF3-0B33-177F-75CE-EFB24DB58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1A016-B872-CA6F-8581-6E8EAC35B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807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811A1E-BC0A-1A34-262B-EBFCD3539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A97223-6551-C73D-E7C2-26B00B139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148B9-F39D-8092-0441-A203C20D4E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24B9D4-DBB8-4525-9F69-CB76BE1A950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A93F9-5772-5F49-8B25-A2A2F5E176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3980-DAEB-3A3F-89FC-297FF4FFC0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B099B8-92E2-4EBC-B092-3A68486ABF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902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377B1-4D72-2ACD-94CF-0466BA5348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5600" b="1">
                <a:latin typeface="Arial" panose="020B0604020202020204" pitchFamily="34" charset="0"/>
                <a:cs typeface="Arial" panose="020B0604020202020204" pitchFamily="34" charset="0"/>
              </a:rPr>
              <a:t>Performance Management Review Dental Clinic Receptionist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A71F72-E378-DC3E-C190-0E8A31BDCF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Name of student: Cristina Nicolae</a:t>
            </a:r>
          </a:p>
          <a:p>
            <a:pPr algn="l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Module: Principles of Human Resource Management (LCBB5012)</a:t>
            </a:r>
          </a:p>
          <a:p>
            <a:pPr algn="l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Student number:2226305</a:t>
            </a:r>
          </a:p>
          <a:p>
            <a:pPr algn="l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Lecturer name : Liyanage Rodrigo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ooth">
            <a:extLst>
              <a:ext uri="{FF2B5EF4-FFF2-40B4-BE49-F238E27FC236}">
                <a16:creationId xmlns:a16="http://schemas.microsoft.com/office/drawing/2014/main" id="{4C27AAC8-C1F1-0E8C-8B00-E649CDD91D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700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D5EDDC-241A-0B25-4DF4-FE998E630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Welcome &amp; Purpose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AB0D49-F53E-D0B3-819A-A930B3F12D94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Thank you for taking the time to meet with me </a:t>
            </a:r>
            <a:r>
              <a:rPr lang="en-US" sz="2800" dirty="0" err="1"/>
              <a:t>today.This</a:t>
            </a:r>
            <a:r>
              <a:rPr lang="en-US" sz="2800" dirty="0"/>
              <a:t> is our annual performance review, and the purpose is to talk about your progress over the past year, </a:t>
            </a:r>
            <a:r>
              <a:rPr lang="en-US" sz="2800" dirty="0" err="1"/>
              <a:t>recognise</a:t>
            </a:r>
            <a:r>
              <a:rPr lang="en-US" sz="2800" dirty="0"/>
              <a:t> your strengths, and discuss any areas where you may need </a:t>
            </a:r>
            <a:r>
              <a:rPr lang="en-US" sz="2800" dirty="0" err="1"/>
              <a:t>support.This</a:t>
            </a:r>
            <a:r>
              <a:rPr lang="en-US" sz="2800" dirty="0"/>
              <a:t> is a positive and constructive conversation, focused on your development and success in the clinic.</a:t>
            </a:r>
          </a:p>
        </p:txBody>
      </p:sp>
    </p:spTree>
    <p:extLst>
      <p:ext uri="{BB962C8B-B14F-4D97-AF65-F5344CB8AC3E}">
        <p14:creationId xmlns:p14="http://schemas.microsoft.com/office/powerpoint/2010/main" val="1261005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0EA80-D894-5BA4-5A5D-CC303CFF2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Role of the Receptionist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83E31A-5920-1969-B51D-F8315F9DE004}"/>
              </a:ext>
            </a:extLst>
          </p:cNvPr>
          <p:cNvSpPr txBox="1"/>
          <p:nvPr/>
        </p:nvSpPr>
        <p:spPr>
          <a:xfrm>
            <a:off x="539932" y="1476117"/>
            <a:ext cx="654884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Key Responsibilities: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First point of contact for patients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Managing appointments &amp; patient records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Handling phone calls and payments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Supporting dentists and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nursesMaintaining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confidentiality (GDPR)</a:t>
            </a:r>
          </a:p>
        </p:txBody>
      </p:sp>
    </p:spTree>
    <p:extLst>
      <p:ext uri="{BB962C8B-B14F-4D97-AF65-F5344CB8AC3E}">
        <p14:creationId xmlns:p14="http://schemas.microsoft.com/office/powerpoint/2010/main" val="3667142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F0A9F1-8533-7276-2886-4F9C6BD0D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Evaluation Criteria (1–5 Scale)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0FA7B3-BB44-D4CC-DE9B-4ED4230EA4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874480"/>
              </p:ext>
            </p:extLst>
          </p:nvPr>
        </p:nvGraphicFramePr>
        <p:xfrm>
          <a:off x="4654296" y="850962"/>
          <a:ext cx="7214616" cy="5128650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{5940675A-B579-460E-94D1-54222C63F5DA}</a:tableStyleId>
              </a:tblPr>
              <a:tblGrid>
                <a:gridCol w="4623068">
                  <a:extLst>
                    <a:ext uri="{9D8B030D-6E8A-4147-A177-3AD203B41FA5}">
                      <a16:colId xmlns:a16="http://schemas.microsoft.com/office/drawing/2014/main" val="1058584240"/>
                    </a:ext>
                  </a:extLst>
                </a:gridCol>
                <a:gridCol w="2591548">
                  <a:extLst>
                    <a:ext uri="{9D8B030D-6E8A-4147-A177-3AD203B41FA5}">
                      <a16:colId xmlns:a16="http://schemas.microsoft.com/office/drawing/2014/main" val="2704974007"/>
                    </a:ext>
                  </a:extLst>
                </a:gridCol>
              </a:tblGrid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cap="none" spc="0">
                          <a:solidFill>
                            <a:schemeClr val="bg1"/>
                          </a:solidFill>
                        </a:rPr>
                        <a:t>Area</a:t>
                      </a:r>
                    </a:p>
                  </a:txBody>
                  <a:tcPr marL="156508" marR="120391" marT="120391" marB="12039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cap="none" spc="0">
                          <a:solidFill>
                            <a:schemeClr val="bg1"/>
                          </a:solidFill>
                        </a:rPr>
                        <a:t>Rating (1–5)</a:t>
                      </a:r>
                    </a:p>
                  </a:txBody>
                  <a:tcPr marL="156508" marR="120391" marT="120391" marB="12039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95538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Communication</a:t>
                      </a:r>
                    </a:p>
                  </a:txBody>
                  <a:tcPr marL="156508" marR="120391" marT="120391" marB="12039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3983087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Customer Service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900904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Teamwork</a:t>
                      </a:r>
                    </a:p>
                  </a:txBody>
                  <a:tcPr marL="156508" marR="120391" marT="120391" marB="12039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0791362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Punctuality &amp; Reliability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6787193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Professionalism</a:t>
                      </a:r>
                    </a:p>
                  </a:txBody>
                  <a:tcPr marL="156508" marR="120391" marT="120391" marB="12039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8663007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Administrative Accuracy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730924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IT / Booking System</a:t>
                      </a:r>
                    </a:p>
                  </a:txBody>
                  <a:tcPr marL="156508" marR="120391" marT="120391" marB="12039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7339465"/>
                  </a:ext>
                </a:extLst>
              </a:tr>
              <a:tr h="5698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Overall Performance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156508" marR="120391" marT="120391" marB="12039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02917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2978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21E975-CDD7-29E3-68BC-F33B781D3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 &amp; Recognition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C3498F2-CC2C-C227-7C7B-C6D033660F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95644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5594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305CF1-151A-44E4-9BFA-B188F8C47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Areas for Development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1F987F9-6D9B-569F-79EA-AA060BB461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04713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8381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43DC-1F85-54AB-8C13-E2B9F2C04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490" y="71510"/>
            <a:ext cx="10515600" cy="1325563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Questions to the Employee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9F9E79-0607-2601-ECD5-9CBDC4E0D989}"/>
              </a:ext>
            </a:extLst>
          </p:cNvPr>
          <p:cNvSpPr txBox="1"/>
          <p:nvPr/>
        </p:nvSpPr>
        <p:spPr>
          <a:xfrm>
            <a:off x="511728" y="1659285"/>
            <a:ext cx="73907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 you feel about your role after one year?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Are there any challenges you are currently facing?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there any support or training you would like from us?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you have any goals for the next year?</a:t>
            </a:r>
          </a:p>
        </p:txBody>
      </p:sp>
    </p:spTree>
    <p:extLst>
      <p:ext uri="{BB962C8B-B14F-4D97-AF65-F5344CB8AC3E}">
        <p14:creationId xmlns:p14="http://schemas.microsoft.com/office/powerpoint/2010/main" val="988948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24401-995E-1E50-AA72-76E7EAA5C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582" y="0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Future Goals &amp; Support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8017C0-2BF1-BC1E-FC10-FB57CE784FCA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Development Plan: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200" dirty="0"/>
              <a:t>Training in booking software and multitasking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200" dirty="0"/>
              <a:t>Continued focus on communication excellence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3200" dirty="0"/>
              <a:t>Opportunity for internal growth in the clinic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66AE9276-CD24-EB60-11A0-54AA5A8530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548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170E-6D61-1435-8A09-77E8D22B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011" y="0"/>
            <a:ext cx="10515600" cy="1325563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6DE2D6-A4D6-6758-4EFA-AC8EF6DA246B}"/>
              </a:ext>
            </a:extLst>
          </p:cNvPr>
          <p:cNvSpPr txBox="1"/>
          <p:nvPr/>
        </p:nvSpPr>
        <p:spPr>
          <a:xfrm>
            <a:off x="809897" y="2394857"/>
            <a:ext cx="83428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Thank you for your hard work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We appreciate your commitment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We will schedule a follow-up review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Keep open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1550560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9" ma:contentTypeDescription="Create a new document." ma:contentTypeScope="" ma:versionID="8a613a2d9cd6a03dcfe7d819bb99afc8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96e4d3238e06c19509377bd3731dc024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78B57FDF-EEEC-41E6-A5D3-3E16AD5A42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B2FAD05-4D1B-48B2-9EFD-B30113A27F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16FCF1-07CB-42F6-B4A4-45ED72DF21B8}">
  <ds:schemaRefs>
    <ds:schemaRef ds:uri="http://purl.org/dc/terms/"/>
    <ds:schemaRef ds:uri="http://purl.org/dc/dcmitype/"/>
    <ds:schemaRef ds:uri="04c7059f-bde8-4ce9-bb0f-e52888740953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d8e79d84-78fb-44a9-92e9-d04bdd8f0359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518</Words>
  <Application>Microsoft Office PowerPoint</Application>
  <PresentationFormat>Widescreen</PresentationFormat>
  <Paragraphs>72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Wingdings</vt:lpstr>
      <vt:lpstr>Office Theme</vt:lpstr>
      <vt:lpstr>Performance Management Review Dental Clinic Receptionist</vt:lpstr>
      <vt:lpstr>Welcome &amp; Purpose</vt:lpstr>
      <vt:lpstr>Role of the Receptionist</vt:lpstr>
      <vt:lpstr>Evaluation Criteria (1–5 Scale)</vt:lpstr>
      <vt:lpstr>Strengths &amp; Recognition</vt:lpstr>
      <vt:lpstr>Areas for Development</vt:lpstr>
      <vt:lpstr>Questions to the Employee</vt:lpstr>
      <vt:lpstr>Future Goals &amp; Support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Cristina Nicolae (2226305)</dc:creator>
  <cp:lastModifiedBy>Cristina Nicolae (2226305)</cp:lastModifiedBy>
  <cp:revision>2</cp:revision>
  <dcterms:created xsi:type="dcterms:W3CDTF">2025-10-19T20:54:59Z</dcterms:created>
  <dcterms:modified xsi:type="dcterms:W3CDTF">2025-10-19T21:36:04Z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