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21"/>
  </p:notesMasterIdLst>
  <p:sldIdLst>
    <p:sldId id="257" r:id="rId2"/>
    <p:sldId id="322" r:id="rId3"/>
    <p:sldId id="323" r:id="rId4"/>
    <p:sldId id="339" r:id="rId5"/>
    <p:sldId id="324" r:id="rId6"/>
    <p:sldId id="325" r:id="rId7"/>
    <p:sldId id="327" r:id="rId8"/>
    <p:sldId id="340" r:id="rId9"/>
    <p:sldId id="328" r:id="rId10"/>
    <p:sldId id="329" r:id="rId11"/>
    <p:sldId id="338" r:id="rId12"/>
    <p:sldId id="326" r:id="rId13"/>
    <p:sldId id="330" r:id="rId14"/>
    <p:sldId id="331" r:id="rId15"/>
    <p:sldId id="332" r:id="rId16"/>
    <p:sldId id="333" r:id="rId17"/>
    <p:sldId id="334" r:id="rId18"/>
    <p:sldId id="335" r:id="rId19"/>
    <p:sldId id="336"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2250" autoAdjust="0"/>
  </p:normalViewPr>
  <p:slideViewPr>
    <p:cSldViewPr snapToGrid="0">
      <p:cViewPr varScale="1">
        <p:scale>
          <a:sx n="79" d="100"/>
          <a:sy n="79" d="100"/>
        </p:scale>
        <p:origin x="150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27/01/2020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1/27/2020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1/27/2020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1/27/2020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2716" y="5528000"/>
            <a:ext cx="5688926" cy="617220"/>
          </a:xfrm>
        </p:spPr>
        <p:txBody>
          <a:bodyPr/>
          <a:lstStyle/>
          <a:p>
            <a:r>
              <a:rPr lang="en-GB" dirty="0"/>
              <a:t>Indigenous Religious Traditions and the Environment </a:t>
            </a:r>
          </a:p>
        </p:txBody>
      </p:sp>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247708"/>
            <a:ext cx="5692140" cy="445770"/>
          </a:xfrm>
        </p:spPr>
        <p:txBody>
          <a:bodyPr>
            <a:normAutofit/>
          </a:bodyPr>
          <a:lstStyle/>
          <a:p>
            <a:r>
              <a:rPr lang="en-GB" sz="2000" dirty="0"/>
              <a:t>HPRS5009/C &amp; HPRS6009/C</a:t>
            </a:r>
          </a:p>
        </p:txBody>
      </p:sp>
      <p:pic>
        <p:nvPicPr>
          <p:cNvPr id="16" name="Picture Placeholder 15">
            <a:extLst>
              <a:ext uri="{FF2B5EF4-FFF2-40B4-BE49-F238E27FC236}">
                <a16:creationId xmlns:a16="http://schemas.microsoft.com/office/drawing/2014/main" id="{BCEF74E8-D276-4F47-82DC-5C19FDB0EEC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7861" b="7861"/>
          <a:stretch>
            <a:fillRect/>
          </a:stretch>
        </p:blipFill>
        <p:spPr/>
      </p:pic>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5DE5F-E2EC-41F6-8EA4-E424EC1D53CD}"/>
              </a:ext>
            </a:extLst>
          </p:cNvPr>
          <p:cNvSpPr>
            <a:spLocks noGrp="1"/>
          </p:cNvSpPr>
          <p:nvPr>
            <p:ph type="title"/>
          </p:nvPr>
        </p:nvSpPr>
        <p:spPr/>
        <p:txBody>
          <a:bodyPr>
            <a:normAutofit/>
          </a:bodyPr>
          <a:lstStyle/>
          <a:p>
            <a:r>
              <a:rPr lang="en-GB" sz="4400" dirty="0"/>
              <a:t>Indigenous Religious Traditions and the Environment</a:t>
            </a:r>
          </a:p>
        </p:txBody>
      </p:sp>
      <p:sp>
        <p:nvSpPr>
          <p:cNvPr id="3" name="Content Placeholder 2">
            <a:extLst>
              <a:ext uri="{FF2B5EF4-FFF2-40B4-BE49-F238E27FC236}">
                <a16:creationId xmlns:a16="http://schemas.microsoft.com/office/drawing/2014/main" id="{74F53B3E-29AF-4AD0-83C6-A881D4AA308A}"/>
              </a:ext>
            </a:extLst>
          </p:cNvPr>
          <p:cNvSpPr>
            <a:spLocks noGrp="1"/>
          </p:cNvSpPr>
          <p:nvPr>
            <p:ph idx="1"/>
          </p:nvPr>
        </p:nvSpPr>
        <p:spPr>
          <a:xfrm>
            <a:off x="822960" y="2118108"/>
            <a:ext cx="7543801" cy="4023360"/>
          </a:xfrm>
        </p:spPr>
        <p:txBody>
          <a:bodyPr/>
          <a:lstStyle/>
          <a:p>
            <a:pPr algn="just">
              <a:buFont typeface="Arial" panose="020B0604020202020204" pitchFamily="34" charset="0"/>
              <a:buChar char="•"/>
            </a:pPr>
            <a:r>
              <a:rPr lang="en-GB" sz="2400" dirty="0"/>
              <a:t> Increasing attention given to the ecological outlook of the thousands of localized traditions grouped together under the term ‘Indigenous’. </a:t>
            </a:r>
          </a:p>
          <a:p>
            <a:pPr algn="just">
              <a:buFont typeface="Arial" panose="020B0604020202020204" pitchFamily="34" charset="0"/>
              <a:buChar char="•"/>
            </a:pPr>
            <a:r>
              <a:rPr lang="en-GB" sz="2400" dirty="0"/>
              <a:t> Indigenous religions tied to the bioregions in which they originated – does this mean they can make a unique and valuable contribution to contemporary discussion of green issues? </a:t>
            </a:r>
          </a:p>
          <a:p>
            <a:pPr algn="just">
              <a:buFont typeface="Arial" panose="020B0604020202020204" pitchFamily="34" charset="0"/>
              <a:buChar char="•"/>
            </a:pPr>
            <a:r>
              <a:rPr lang="en-GB" sz="2400" dirty="0"/>
              <a:t> </a:t>
            </a:r>
            <a:r>
              <a:rPr lang="en-GB" sz="2400" i="1" dirty="0"/>
              <a:t>To what extent can indigenous traditions, rituals and ways of knowing help inform contemporary attitudes towards nature?</a:t>
            </a:r>
          </a:p>
          <a:p>
            <a:pPr marL="0" indent="0">
              <a:buNone/>
            </a:pPr>
            <a:endParaRPr lang="en-GB" dirty="0"/>
          </a:p>
        </p:txBody>
      </p:sp>
    </p:spTree>
    <p:extLst>
      <p:ext uri="{BB962C8B-B14F-4D97-AF65-F5344CB8AC3E}">
        <p14:creationId xmlns:p14="http://schemas.microsoft.com/office/powerpoint/2010/main" val="422690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A6DCF-5EEB-41D5-B9E9-9CAD936A3F7B}"/>
              </a:ext>
            </a:extLst>
          </p:cNvPr>
          <p:cNvSpPr>
            <a:spLocks noGrp="1"/>
          </p:cNvSpPr>
          <p:nvPr>
            <p:ph type="title"/>
          </p:nvPr>
        </p:nvSpPr>
        <p:spPr/>
        <p:txBody>
          <a:bodyPr>
            <a:normAutofit/>
          </a:bodyPr>
          <a:lstStyle/>
          <a:p>
            <a:r>
              <a:rPr lang="en-GB" sz="4400" dirty="0"/>
              <a:t>Studying Indigenous Religious Traditions</a:t>
            </a:r>
          </a:p>
        </p:txBody>
      </p:sp>
      <p:sp>
        <p:nvSpPr>
          <p:cNvPr id="3" name="Content Placeholder 2">
            <a:extLst>
              <a:ext uri="{FF2B5EF4-FFF2-40B4-BE49-F238E27FC236}">
                <a16:creationId xmlns:a16="http://schemas.microsoft.com/office/drawing/2014/main" id="{54FA85AB-33BA-48FD-B6CA-DB94E874351B}"/>
              </a:ext>
            </a:extLst>
          </p:cNvPr>
          <p:cNvSpPr>
            <a:spLocks noGrp="1"/>
          </p:cNvSpPr>
          <p:nvPr>
            <p:ph idx="1"/>
          </p:nvPr>
        </p:nvSpPr>
        <p:spPr>
          <a:xfrm>
            <a:off x="822960" y="2098653"/>
            <a:ext cx="7543801" cy="4088138"/>
          </a:xfrm>
        </p:spPr>
        <p:txBody>
          <a:bodyPr>
            <a:normAutofit/>
          </a:bodyPr>
          <a:lstStyle/>
          <a:p>
            <a:pPr algn="just">
              <a:buFont typeface="Arial" panose="020B0604020202020204" pitchFamily="34" charset="0"/>
              <a:buChar char="•"/>
            </a:pPr>
            <a:r>
              <a:rPr lang="en-GB" sz="2200" dirty="0"/>
              <a:t> </a:t>
            </a:r>
            <a:r>
              <a:rPr lang="en-GB" sz="2200" i="1" dirty="0"/>
              <a:t>Indigenous</a:t>
            </a:r>
            <a:r>
              <a:rPr lang="en-GB" sz="2200" dirty="0"/>
              <a:t>: ‘a generalized reference to the thousands of small scale societies who have distinct languages, kinship systems, mythologies, ancestral memories, and homelands’ (John Grim, ‘Indigenous Traditions and Ecology’, Yale Forum). </a:t>
            </a:r>
          </a:p>
          <a:p>
            <a:pPr algn="just">
              <a:buFont typeface="Arial" panose="020B0604020202020204" pitchFamily="34" charset="0"/>
              <a:buChar char="•"/>
            </a:pPr>
            <a:r>
              <a:rPr lang="en-GB" sz="2200" dirty="0"/>
              <a:t>Extremely difficult to generalize – the beliefs, practices and traditions of indigenous peoples are incredibly diverse. </a:t>
            </a:r>
          </a:p>
          <a:p>
            <a:pPr algn="just">
              <a:buFont typeface="Arial" panose="020B0604020202020204" pitchFamily="34" charset="0"/>
              <a:buChar char="•"/>
            </a:pPr>
            <a:r>
              <a:rPr lang="en-GB" sz="2200" i="1" dirty="0"/>
              <a:t> Lifeways</a:t>
            </a:r>
            <a:r>
              <a:rPr lang="en-GB" sz="2200" dirty="0"/>
              <a:t>: the close interaction of the ritual activity/ cosmological understanding, economy, lifestyle, and politics of a people. </a:t>
            </a:r>
          </a:p>
          <a:p>
            <a:pPr algn="just">
              <a:buFont typeface="Arial" panose="020B0604020202020204" pitchFamily="34" charset="0"/>
              <a:buChar char="•"/>
            </a:pPr>
            <a:r>
              <a:rPr lang="en-GB" sz="2200" dirty="0"/>
              <a:t> ‘Family resemblances’ between indigenous lifeways in spite of diversity. </a:t>
            </a:r>
          </a:p>
          <a:p>
            <a:pPr marL="0" indent="0">
              <a:buNone/>
            </a:pPr>
            <a:endParaRPr lang="en-GB" dirty="0"/>
          </a:p>
        </p:txBody>
      </p:sp>
    </p:spTree>
    <p:extLst>
      <p:ext uri="{BB962C8B-B14F-4D97-AF65-F5344CB8AC3E}">
        <p14:creationId xmlns:p14="http://schemas.microsoft.com/office/powerpoint/2010/main" val="3051922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9DD1-3E56-47DE-B0C1-1616F40E2F27}"/>
              </a:ext>
            </a:extLst>
          </p:cNvPr>
          <p:cNvSpPr>
            <a:spLocks noGrp="1"/>
          </p:cNvSpPr>
          <p:nvPr>
            <p:ph type="title"/>
          </p:nvPr>
        </p:nvSpPr>
        <p:spPr/>
        <p:txBody>
          <a:bodyPr>
            <a:normAutofit/>
          </a:bodyPr>
          <a:lstStyle/>
          <a:p>
            <a:r>
              <a:rPr lang="en-GB" sz="4400" dirty="0"/>
              <a:t>Indigenous Religious Traditions and the Environment</a:t>
            </a:r>
          </a:p>
        </p:txBody>
      </p:sp>
      <p:sp>
        <p:nvSpPr>
          <p:cNvPr id="3" name="Content Placeholder 2">
            <a:extLst>
              <a:ext uri="{FF2B5EF4-FFF2-40B4-BE49-F238E27FC236}">
                <a16:creationId xmlns:a16="http://schemas.microsoft.com/office/drawing/2014/main" id="{211B7AA5-2E4E-4362-ACCA-02BC43633A0D}"/>
              </a:ext>
            </a:extLst>
          </p:cNvPr>
          <p:cNvSpPr>
            <a:spLocks noGrp="1"/>
          </p:cNvSpPr>
          <p:nvPr>
            <p:ph idx="1"/>
          </p:nvPr>
        </p:nvSpPr>
        <p:spPr>
          <a:xfrm>
            <a:off x="800099" y="2234840"/>
            <a:ext cx="7543801" cy="4023360"/>
          </a:xfrm>
        </p:spPr>
        <p:txBody>
          <a:bodyPr/>
          <a:lstStyle/>
          <a:p>
            <a:pPr algn="just">
              <a:buFont typeface="Arial" panose="020B0604020202020204" pitchFamily="34" charset="0"/>
              <a:buChar char="•"/>
            </a:pPr>
            <a:r>
              <a:rPr lang="en-GB" sz="2400" i="1" dirty="0"/>
              <a:t> Task</a:t>
            </a:r>
            <a:r>
              <a:rPr lang="en-GB" sz="2400" dirty="0"/>
              <a:t>: read John </a:t>
            </a:r>
            <a:r>
              <a:rPr lang="en-GB" sz="2400" dirty="0" err="1"/>
              <a:t>Grim’s</a:t>
            </a:r>
            <a:r>
              <a:rPr lang="en-GB" sz="2400" dirty="0"/>
              <a:t> article for the Forum on Religion and Ecology at Yale. </a:t>
            </a:r>
          </a:p>
          <a:p>
            <a:pPr algn="just">
              <a:buFont typeface="Arial" panose="020B0604020202020204" pitchFamily="34" charset="0"/>
              <a:buChar char="•"/>
            </a:pPr>
            <a:r>
              <a:rPr lang="en-GB" sz="2400" i="1" dirty="0"/>
              <a:t> What, according to Grim, are some of the ecological themes that emerge from an engagement with the traditions of Indigenous communities?</a:t>
            </a:r>
          </a:p>
          <a:p>
            <a:pPr algn="just">
              <a:buFont typeface="Arial" panose="020B0604020202020204" pitchFamily="34" charset="0"/>
              <a:buChar char="•"/>
            </a:pPr>
            <a:r>
              <a:rPr lang="en-GB" sz="2400" dirty="0"/>
              <a:t> Let’s examine the ecological potential of the indigenous traditions of North America (i.e. Native American traditions)…</a:t>
            </a:r>
          </a:p>
          <a:p>
            <a:pPr marL="0" indent="0">
              <a:buNone/>
            </a:pPr>
            <a:endParaRPr lang="en-GB" dirty="0"/>
          </a:p>
        </p:txBody>
      </p:sp>
    </p:spTree>
    <p:extLst>
      <p:ext uri="{BB962C8B-B14F-4D97-AF65-F5344CB8AC3E}">
        <p14:creationId xmlns:p14="http://schemas.microsoft.com/office/powerpoint/2010/main" val="63928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92CC-EBED-42D0-8B68-92558E3BF368}"/>
              </a:ext>
            </a:extLst>
          </p:cNvPr>
          <p:cNvSpPr>
            <a:spLocks noGrp="1"/>
          </p:cNvSpPr>
          <p:nvPr>
            <p:ph type="title"/>
          </p:nvPr>
        </p:nvSpPr>
        <p:spPr/>
        <p:txBody>
          <a:bodyPr>
            <a:normAutofit/>
          </a:bodyPr>
          <a:lstStyle/>
          <a:p>
            <a:r>
              <a:rPr lang="en-GB" sz="4000" dirty="0"/>
              <a:t>The Indigenous Traditions of North America </a:t>
            </a:r>
          </a:p>
        </p:txBody>
      </p:sp>
      <p:sp>
        <p:nvSpPr>
          <p:cNvPr id="3" name="Content Placeholder 2">
            <a:extLst>
              <a:ext uri="{FF2B5EF4-FFF2-40B4-BE49-F238E27FC236}">
                <a16:creationId xmlns:a16="http://schemas.microsoft.com/office/drawing/2014/main" id="{5C040CD8-B8C6-40ED-AF16-2EE532AC1B28}"/>
              </a:ext>
            </a:extLst>
          </p:cNvPr>
          <p:cNvSpPr>
            <a:spLocks noGrp="1"/>
          </p:cNvSpPr>
          <p:nvPr>
            <p:ph sz="half" idx="1"/>
          </p:nvPr>
        </p:nvSpPr>
        <p:spPr>
          <a:xfrm>
            <a:off x="988330" y="2137564"/>
            <a:ext cx="3583670" cy="4023360"/>
          </a:xfrm>
        </p:spPr>
        <p:txBody>
          <a:bodyPr>
            <a:normAutofit/>
          </a:bodyPr>
          <a:lstStyle/>
          <a:p>
            <a:pPr>
              <a:buFont typeface="Arial" panose="020B0604020202020204" pitchFamily="34" charset="0"/>
              <a:buChar char="•"/>
            </a:pPr>
            <a:r>
              <a:rPr lang="en-GB" sz="2400" i="1" dirty="0"/>
              <a:t> What are some of the ecological themes that emerge from an engagement with the traditions of the Indigenous communities of North America?</a:t>
            </a:r>
          </a:p>
          <a:p>
            <a:pPr>
              <a:buFont typeface="Arial" panose="020B0604020202020204" pitchFamily="34" charset="0"/>
              <a:buChar char="•"/>
            </a:pPr>
            <a:r>
              <a:rPr lang="en-GB" sz="2400" i="1" dirty="0"/>
              <a:t> </a:t>
            </a:r>
            <a:r>
              <a:rPr lang="en-GB" sz="2400" dirty="0"/>
              <a:t>Land as a source of identity; the land as sacred; kinship with earth; gratitude to earth. </a:t>
            </a:r>
            <a:endParaRPr lang="en-GB" sz="2400" i="1" dirty="0"/>
          </a:p>
          <a:p>
            <a:pPr marL="0" indent="0">
              <a:buNone/>
            </a:pPr>
            <a:endParaRPr lang="en-GB" dirty="0"/>
          </a:p>
        </p:txBody>
      </p:sp>
      <p:pic>
        <p:nvPicPr>
          <p:cNvPr id="8" name="Content Placeholder 7">
            <a:extLst>
              <a:ext uri="{FF2B5EF4-FFF2-40B4-BE49-F238E27FC236}">
                <a16:creationId xmlns:a16="http://schemas.microsoft.com/office/drawing/2014/main" id="{B64EB4FA-AEE4-46E6-8B38-C97356768491}"/>
              </a:ext>
            </a:extLst>
          </p:cNvPr>
          <p:cNvPicPr>
            <a:picLocks noGrp="1" noChangeAspect="1"/>
          </p:cNvPicPr>
          <p:nvPr>
            <p:ph sz="half" idx="2"/>
          </p:nvPr>
        </p:nvPicPr>
        <p:blipFill>
          <a:blip r:embed="rId2"/>
          <a:stretch>
            <a:fillRect/>
          </a:stretch>
        </p:blipFill>
        <p:spPr>
          <a:xfrm>
            <a:off x="5158881" y="2021361"/>
            <a:ext cx="2789354" cy="4139563"/>
          </a:xfrm>
          <a:prstGeom prst="rect">
            <a:avLst/>
          </a:prstGeom>
        </p:spPr>
      </p:pic>
    </p:spTree>
    <p:extLst>
      <p:ext uri="{BB962C8B-B14F-4D97-AF65-F5344CB8AC3E}">
        <p14:creationId xmlns:p14="http://schemas.microsoft.com/office/powerpoint/2010/main" val="329618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1226-27CE-4E97-8838-A7110732A5F1}"/>
              </a:ext>
            </a:extLst>
          </p:cNvPr>
          <p:cNvSpPr>
            <a:spLocks noGrp="1"/>
          </p:cNvSpPr>
          <p:nvPr>
            <p:ph type="title"/>
          </p:nvPr>
        </p:nvSpPr>
        <p:spPr/>
        <p:txBody>
          <a:bodyPr>
            <a:normAutofit/>
          </a:bodyPr>
          <a:lstStyle/>
          <a:p>
            <a:r>
              <a:rPr lang="en-GB" sz="4000" dirty="0"/>
              <a:t>Native American Attitudes towards Nature: Land as a Source of Identity</a:t>
            </a:r>
          </a:p>
        </p:txBody>
      </p:sp>
      <p:sp>
        <p:nvSpPr>
          <p:cNvPr id="3" name="Content Placeholder 2">
            <a:extLst>
              <a:ext uri="{FF2B5EF4-FFF2-40B4-BE49-F238E27FC236}">
                <a16:creationId xmlns:a16="http://schemas.microsoft.com/office/drawing/2014/main" id="{3DE6CF42-234D-464E-A883-9ED338B72728}"/>
              </a:ext>
            </a:extLst>
          </p:cNvPr>
          <p:cNvSpPr>
            <a:spLocks noGrp="1"/>
          </p:cNvSpPr>
          <p:nvPr>
            <p:ph idx="1"/>
          </p:nvPr>
        </p:nvSpPr>
        <p:spPr>
          <a:xfrm>
            <a:off x="822960" y="2079198"/>
            <a:ext cx="7543801" cy="4023360"/>
          </a:xfrm>
        </p:spPr>
        <p:txBody>
          <a:bodyPr/>
          <a:lstStyle/>
          <a:p>
            <a:pPr marL="0" indent="0" algn="just">
              <a:buNone/>
            </a:pPr>
            <a:r>
              <a:rPr lang="en-GB" dirty="0"/>
              <a:t>‘The vast majority of Indian tribal religions…have a sacred </a:t>
            </a:r>
            <a:r>
              <a:rPr lang="en-GB" dirty="0" err="1"/>
              <a:t>center</a:t>
            </a:r>
            <a:r>
              <a:rPr lang="en-GB" dirty="0"/>
              <a:t> at a particular place, be it a river, a mountain, a plateau, valley or other natural feature. This </a:t>
            </a:r>
            <a:r>
              <a:rPr lang="en-GB" dirty="0" err="1"/>
              <a:t>center</a:t>
            </a:r>
            <a:r>
              <a:rPr lang="en-GB" dirty="0"/>
              <a:t> enables the people to look out along the four dimensions and locate their lands, to relate all historical events with the  confines of this particular land, and to accept responsibility for it…Other religions also have a sense of sacred places. The Holy Land has historically been a battlefield of three religions, each of which has particular sacred places it cherishes. But these places are appreciated primarily for their historical significance and do not provide the sense of permanency and rootedness that the Indian sacred places represent’ </a:t>
            </a:r>
          </a:p>
          <a:p>
            <a:pPr marL="0" indent="0" algn="just">
              <a:buNone/>
            </a:pPr>
            <a:endParaRPr lang="en-GB" dirty="0"/>
          </a:p>
          <a:p>
            <a:pPr marL="0" indent="0" algn="just">
              <a:buNone/>
            </a:pPr>
            <a:r>
              <a:rPr lang="en-GB" dirty="0"/>
              <a:t>– Vine Deloria Jr., </a:t>
            </a:r>
            <a:r>
              <a:rPr lang="en-GB" i="1" dirty="0"/>
              <a:t>God Is Red</a:t>
            </a:r>
            <a:r>
              <a:rPr lang="en-GB" dirty="0"/>
              <a:t>, pp. 74-76</a:t>
            </a:r>
          </a:p>
          <a:p>
            <a:pPr marL="0" indent="0">
              <a:buNone/>
            </a:pPr>
            <a:endParaRPr lang="en-GB" dirty="0"/>
          </a:p>
        </p:txBody>
      </p:sp>
    </p:spTree>
    <p:extLst>
      <p:ext uri="{BB962C8B-B14F-4D97-AF65-F5344CB8AC3E}">
        <p14:creationId xmlns:p14="http://schemas.microsoft.com/office/powerpoint/2010/main" val="2780587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1226-27CE-4E97-8838-A7110732A5F1}"/>
              </a:ext>
            </a:extLst>
          </p:cNvPr>
          <p:cNvSpPr>
            <a:spLocks noGrp="1"/>
          </p:cNvSpPr>
          <p:nvPr>
            <p:ph type="title"/>
          </p:nvPr>
        </p:nvSpPr>
        <p:spPr/>
        <p:txBody>
          <a:bodyPr>
            <a:normAutofit/>
          </a:bodyPr>
          <a:lstStyle/>
          <a:p>
            <a:r>
              <a:rPr lang="en-GB" sz="4000" dirty="0"/>
              <a:t>Native American Attitudes towards Nature: Land as a Source of Identity</a:t>
            </a:r>
          </a:p>
        </p:txBody>
      </p:sp>
      <p:sp>
        <p:nvSpPr>
          <p:cNvPr id="3" name="Content Placeholder 2">
            <a:extLst>
              <a:ext uri="{FF2B5EF4-FFF2-40B4-BE49-F238E27FC236}">
                <a16:creationId xmlns:a16="http://schemas.microsoft.com/office/drawing/2014/main" id="{3DE6CF42-234D-464E-A883-9ED338B72728}"/>
              </a:ext>
            </a:extLst>
          </p:cNvPr>
          <p:cNvSpPr>
            <a:spLocks noGrp="1"/>
          </p:cNvSpPr>
          <p:nvPr>
            <p:ph idx="1"/>
          </p:nvPr>
        </p:nvSpPr>
        <p:spPr>
          <a:xfrm>
            <a:off x="822960" y="2166746"/>
            <a:ext cx="7543801" cy="4023360"/>
          </a:xfrm>
        </p:spPr>
        <p:txBody>
          <a:bodyPr/>
          <a:lstStyle/>
          <a:p>
            <a:pPr algn="just">
              <a:buFont typeface="Arial" panose="020B0604020202020204" pitchFamily="34" charset="0"/>
              <a:buChar char="•"/>
            </a:pPr>
            <a:r>
              <a:rPr lang="en-GB" sz="2400" dirty="0"/>
              <a:t> Land a basic source of identity to Native American communities and individuals. </a:t>
            </a:r>
          </a:p>
          <a:p>
            <a:pPr algn="just">
              <a:buFont typeface="Arial" panose="020B0604020202020204" pitchFamily="34" charset="0"/>
              <a:buChar char="•"/>
            </a:pPr>
            <a:r>
              <a:rPr lang="en-GB" sz="2400" dirty="0"/>
              <a:t> Emphasis on place rather than time.</a:t>
            </a:r>
          </a:p>
          <a:p>
            <a:pPr algn="just">
              <a:buFont typeface="Arial" panose="020B0604020202020204" pitchFamily="34" charset="0"/>
              <a:buChar char="•"/>
            </a:pPr>
            <a:r>
              <a:rPr lang="en-GB" sz="2400" dirty="0"/>
              <a:t>The centrality of place reflected in the foundational stories of various groups (in which the agents of creation are rarely depicted in human terms!). </a:t>
            </a:r>
          </a:p>
          <a:p>
            <a:pPr algn="just">
              <a:buFont typeface="Arial" panose="020B0604020202020204" pitchFamily="34" charset="0"/>
              <a:buChar char="•"/>
            </a:pPr>
            <a:r>
              <a:rPr lang="en-GB" sz="2400" dirty="0"/>
              <a:t> Deep connection between place, self, and community. </a:t>
            </a:r>
          </a:p>
          <a:p>
            <a:pPr marL="0" indent="0">
              <a:buNone/>
            </a:pPr>
            <a:endParaRPr lang="en-GB" dirty="0"/>
          </a:p>
        </p:txBody>
      </p:sp>
    </p:spTree>
    <p:extLst>
      <p:ext uri="{BB962C8B-B14F-4D97-AF65-F5344CB8AC3E}">
        <p14:creationId xmlns:p14="http://schemas.microsoft.com/office/powerpoint/2010/main" val="762380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BFCB4-69CB-46E8-9A3F-1F69583C5351}"/>
              </a:ext>
            </a:extLst>
          </p:cNvPr>
          <p:cNvSpPr>
            <a:spLocks noGrp="1"/>
          </p:cNvSpPr>
          <p:nvPr>
            <p:ph type="title"/>
          </p:nvPr>
        </p:nvSpPr>
        <p:spPr/>
        <p:txBody>
          <a:bodyPr>
            <a:normAutofit/>
          </a:bodyPr>
          <a:lstStyle/>
          <a:p>
            <a:r>
              <a:rPr lang="en-GB" sz="4000" dirty="0"/>
              <a:t>Native American Attitudes towards Nature: Land as a Source of Identity</a:t>
            </a:r>
          </a:p>
        </p:txBody>
      </p:sp>
      <p:sp>
        <p:nvSpPr>
          <p:cNvPr id="3" name="Content Placeholder 2">
            <a:extLst>
              <a:ext uri="{FF2B5EF4-FFF2-40B4-BE49-F238E27FC236}">
                <a16:creationId xmlns:a16="http://schemas.microsoft.com/office/drawing/2014/main" id="{CC5224F8-3F76-4BEF-974E-9D4A33C06C36}"/>
              </a:ext>
            </a:extLst>
          </p:cNvPr>
          <p:cNvSpPr>
            <a:spLocks noGrp="1"/>
          </p:cNvSpPr>
          <p:nvPr>
            <p:ph idx="1"/>
          </p:nvPr>
        </p:nvSpPr>
        <p:spPr>
          <a:xfrm>
            <a:off x="822959" y="2312662"/>
            <a:ext cx="7543801" cy="4023360"/>
          </a:xfrm>
        </p:spPr>
        <p:txBody>
          <a:bodyPr>
            <a:normAutofit/>
          </a:bodyPr>
          <a:lstStyle/>
          <a:p>
            <a:pPr algn="just">
              <a:buFont typeface="Arial" panose="020B0604020202020204" pitchFamily="34" charset="0"/>
              <a:buChar char="•"/>
            </a:pPr>
            <a:r>
              <a:rPr lang="en-GB" sz="2800" dirty="0"/>
              <a:t> </a:t>
            </a:r>
            <a:r>
              <a:rPr lang="en-GB" sz="2800" i="1" dirty="0"/>
              <a:t>Task</a:t>
            </a:r>
            <a:r>
              <a:rPr lang="en-GB" sz="2800" dirty="0"/>
              <a:t>: listen to the origin stories of the Hopi and Lakota peoples.</a:t>
            </a:r>
          </a:p>
          <a:p>
            <a:pPr algn="just">
              <a:buFont typeface="Arial" panose="020B0604020202020204" pitchFamily="34" charset="0"/>
              <a:buChar char="•"/>
            </a:pPr>
            <a:r>
              <a:rPr lang="en-GB" sz="2800" dirty="0"/>
              <a:t> </a:t>
            </a:r>
            <a:r>
              <a:rPr lang="en-GB" sz="2800" i="1" dirty="0"/>
              <a:t>To what extent is a sense of place important for the indigenous communities of North America? How does this differ from the other religious traditions studied in this module?</a:t>
            </a:r>
          </a:p>
        </p:txBody>
      </p:sp>
    </p:spTree>
    <p:extLst>
      <p:ext uri="{BB962C8B-B14F-4D97-AF65-F5344CB8AC3E}">
        <p14:creationId xmlns:p14="http://schemas.microsoft.com/office/powerpoint/2010/main" val="2620125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1A6C0-C992-43F6-9DDB-FA4667255EEB}"/>
              </a:ext>
            </a:extLst>
          </p:cNvPr>
          <p:cNvSpPr>
            <a:spLocks noGrp="1"/>
          </p:cNvSpPr>
          <p:nvPr>
            <p:ph type="title"/>
          </p:nvPr>
        </p:nvSpPr>
        <p:spPr/>
        <p:txBody>
          <a:bodyPr>
            <a:normAutofit/>
          </a:bodyPr>
          <a:lstStyle/>
          <a:p>
            <a:r>
              <a:rPr lang="en-GB" sz="4000" dirty="0"/>
              <a:t>Native American Attitudes towards Nature: A Living and Sacred Universe</a:t>
            </a:r>
          </a:p>
        </p:txBody>
      </p:sp>
      <p:sp>
        <p:nvSpPr>
          <p:cNvPr id="3" name="Content Placeholder 2">
            <a:extLst>
              <a:ext uri="{FF2B5EF4-FFF2-40B4-BE49-F238E27FC236}">
                <a16:creationId xmlns:a16="http://schemas.microsoft.com/office/drawing/2014/main" id="{66EF3DC1-011A-4916-B82E-94EA5067BEF2}"/>
              </a:ext>
            </a:extLst>
          </p:cNvPr>
          <p:cNvSpPr>
            <a:spLocks noGrp="1"/>
          </p:cNvSpPr>
          <p:nvPr>
            <p:ph idx="1"/>
          </p:nvPr>
        </p:nvSpPr>
        <p:spPr>
          <a:xfrm>
            <a:off x="822960" y="2137564"/>
            <a:ext cx="7543801" cy="4023360"/>
          </a:xfrm>
        </p:spPr>
        <p:txBody>
          <a:bodyPr/>
          <a:lstStyle/>
          <a:p>
            <a:pPr algn="just">
              <a:buFont typeface="Arial" panose="020B0604020202020204" pitchFamily="34" charset="0"/>
              <a:buChar char="•"/>
            </a:pPr>
            <a:r>
              <a:rPr lang="en-GB" sz="2400" dirty="0"/>
              <a:t> </a:t>
            </a:r>
            <a:r>
              <a:rPr lang="en-GB" sz="2400" i="1" dirty="0"/>
              <a:t>Animism</a:t>
            </a:r>
            <a:r>
              <a:rPr lang="en-GB" sz="2400" dirty="0"/>
              <a:t>: the sense that various non-human (and even non-organic!) elements of the natural world have their own consciousness – plays a central role in Native American traditions. </a:t>
            </a:r>
          </a:p>
          <a:p>
            <a:pPr algn="just">
              <a:buFont typeface="Arial" panose="020B0604020202020204" pitchFamily="34" charset="0"/>
              <a:buChar char="•"/>
            </a:pPr>
            <a:r>
              <a:rPr lang="en-GB" sz="2400" dirty="0"/>
              <a:t> The Great Spirit or Great Mystery (Lakota: </a:t>
            </a:r>
            <a:r>
              <a:rPr lang="en-GB" sz="2400" i="1" dirty="0"/>
              <a:t>Wakan Tanka</a:t>
            </a:r>
            <a:r>
              <a:rPr lang="en-GB" sz="2400" dirty="0"/>
              <a:t>; </a:t>
            </a:r>
            <a:r>
              <a:rPr lang="en-GB" sz="2400" dirty="0" err="1"/>
              <a:t>Anishinaabemowin</a:t>
            </a:r>
            <a:r>
              <a:rPr lang="en-GB" sz="2400" dirty="0"/>
              <a:t>: </a:t>
            </a:r>
            <a:r>
              <a:rPr lang="en-GB" sz="2400" i="1" dirty="0" err="1"/>
              <a:t>Gitche</a:t>
            </a:r>
            <a:r>
              <a:rPr lang="en-GB" sz="2400" i="1" dirty="0"/>
              <a:t> Manitou</a:t>
            </a:r>
            <a:r>
              <a:rPr lang="en-GB" sz="2400" dirty="0"/>
              <a:t>) gives life and power to everything. </a:t>
            </a:r>
          </a:p>
          <a:p>
            <a:pPr algn="just">
              <a:buFont typeface="Arial" panose="020B0604020202020204" pitchFamily="34" charset="0"/>
              <a:buChar char="•"/>
            </a:pPr>
            <a:r>
              <a:rPr lang="en-GB" sz="2400" dirty="0"/>
              <a:t> Alive, and infused with the Great Spirit, the earth and/or its constituent elements may thus be considered sacred. </a:t>
            </a:r>
          </a:p>
          <a:p>
            <a:pPr marL="0" indent="0">
              <a:buNone/>
            </a:pPr>
            <a:endParaRPr lang="en-GB" dirty="0"/>
          </a:p>
        </p:txBody>
      </p:sp>
    </p:spTree>
    <p:extLst>
      <p:ext uri="{BB962C8B-B14F-4D97-AF65-F5344CB8AC3E}">
        <p14:creationId xmlns:p14="http://schemas.microsoft.com/office/powerpoint/2010/main" val="809386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1A6C0-C992-43F6-9DDB-FA4667255EEB}"/>
              </a:ext>
            </a:extLst>
          </p:cNvPr>
          <p:cNvSpPr>
            <a:spLocks noGrp="1"/>
          </p:cNvSpPr>
          <p:nvPr>
            <p:ph type="title"/>
          </p:nvPr>
        </p:nvSpPr>
        <p:spPr/>
        <p:txBody>
          <a:bodyPr>
            <a:normAutofit/>
          </a:bodyPr>
          <a:lstStyle/>
          <a:p>
            <a:r>
              <a:rPr lang="en-GB" sz="4000" dirty="0"/>
              <a:t>Native American Attitudes towards Nature: A Living and Sacred Universe</a:t>
            </a:r>
          </a:p>
        </p:txBody>
      </p:sp>
      <p:sp>
        <p:nvSpPr>
          <p:cNvPr id="4" name="Content Placeholder 3">
            <a:extLst>
              <a:ext uri="{FF2B5EF4-FFF2-40B4-BE49-F238E27FC236}">
                <a16:creationId xmlns:a16="http://schemas.microsoft.com/office/drawing/2014/main" id="{4C3EFD4D-ED1E-4998-9AF8-7E64A82EA16C}"/>
              </a:ext>
            </a:extLst>
          </p:cNvPr>
          <p:cNvSpPr>
            <a:spLocks noGrp="1"/>
          </p:cNvSpPr>
          <p:nvPr>
            <p:ph sz="half" idx="1"/>
          </p:nvPr>
        </p:nvSpPr>
        <p:spPr>
          <a:xfrm>
            <a:off x="959147" y="2067743"/>
            <a:ext cx="3515576" cy="4023360"/>
          </a:xfrm>
        </p:spPr>
        <p:txBody>
          <a:bodyPr>
            <a:normAutofit fontScale="92500" lnSpcReduction="10000"/>
          </a:bodyPr>
          <a:lstStyle/>
          <a:p>
            <a:pPr marL="0" indent="0">
              <a:buNone/>
            </a:pPr>
            <a:r>
              <a:rPr lang="en-GB" sz="2400" dirty="0"/>
              <a:t>‘All of this is sacred and so do not forget! Every dawn as it comes is a holy event, and every day is holy, for the light comes from your father Wakan-Tanka; and also you must always remember that the two-</a:t>
            </a:r>
            <a:r>
              <a:rPr lang="en-GB" sz="2400" dirty="0" err="1"/>
              <a:t>leggeds</a:t>
            </a:r>
            <a:r>
              <a:rPr lang="en-GB" sz="2400" dirty="0"/>
              <a:t> and all the other peoples who stand upon this earth are sacred and should be treated as such’ </a:t>
            </a:r>
          </a:p>
          <a:p>
            <a:pPr marL="0" indent="0">
              <a:buNone/>
            </a:pPr>
            <a:r>
              <a:rPr lang="en-GB" sz="2400" dirty="0"/>
              <a:t>– Black Elk (1863-1950), Lakota leader and holy man</a:t>
            </a:r>
          </a:p>
          <a:p>
            <a:pPr marL="0" indent="0">
              <a:buNone/>
            </a:pPr>
            <a:endParaRPr lang="en-GB" dirty="0"/>
          </a:p>
        </p:txBody>
      </p:sp>
      <p:pic>
        <p:nvPicPr>
          <p:cNvPr id="6" name="Content Placeholder 5">
            <a:extLst>
              <a:ext uri="{FF2B5EF4-FFF2-40B4-BE49-F238E27FC236}">
                <a16:creationId xmlns:a16="http://schemas.microsoft.com/office/drawing/2014/main" id="{25D78CEE-DB83-47FA-824F-B1BF037BBC9B}"/>
              </a:ext>
            </a:extLst>
          </p:cNvPr>
          <p:cNvPicPr>
            <a:picLocks noGrp="1" noChangeAspect="1"/>
          </p:cNvPicPr>
          <p:nvPr>
            <p:ph sz="half" idx="2"/>
          </p:nvPr>
        </p:nvPicPr>
        <p:blipFill>
          <a:blip r:embed="rId2"/>
          <a:stretch>
            <a:fillRect/>
          </a:stretch>
        </p:blipFill>
        <p:spPr>
          <a:xfrm>
            <a:off x="5223752" y="2067743"/>
            <a:ext cx="2755807" cy="4054270"/>
          </a:xfrm>
          <a:prstGeom prst="rect">
            <a:avLst/>
          </a:prstGeom>
        </p:spPr>
      </p:pic>
    </p:spTree>
    <p:extLst>
      <p:ext uri="{BB962C8B-B14F-4D97-AF65-F5344CB8AC3E}">
        <p14:creationId xmlns:p14="http://schemas.microsoft.com/office/powerpoint/2010/main" val="790150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C96870-C190-445B-8F62-8740FFF6DD1A}"/>
              </a:ext>
            </a:extLst>
          </p:cNvPr>
          <p:cNvSpPr>
            <a:spLocks noGrp="1"/>
          </p:cNvSpPr>
          <p:nvPr>
            <p:ph type="title"/>
          </p:nvPr>
        </p:nvSpPr>
        <p:spPr/>
        <p:txBody>
          <a:bodyPr>
            <a:normAutofit/>
          </a:bodyPr>
          <a:lstStyle/>
          <a:p>
            <a:r>
              <a:rPr lang="en-GB" sz="4000" dirty="0"/>
              <a:t>Native American Attitudes Towards Nature: A Living and Sacred Universe</a:t>
            </a:r>
          </a:p>
        </p:txBody>
      </p:sp>
      <p:pic>
        <p:nvPicPr>
          <p:cNvPr id="7" name="Content Placeholder 6">
            <a:extLst>
              <a:ext uri="{FF2B5EF4-FFF2-40B4-BE49-F238E27FC236}">
                <a16:creationId xmlns:a16="http://schemas.microsoft.com/office/drawing/2014/main" id="{3F3FFAAE-7452-4148-9D2A-1450A8BB8B69}"/>
              </a:ext>
            </a:extLst>
          </p:cNvPr>
          <p:cNvPicPr>
            <a:picLocks noGrp="1" noChangeAspect="1"/>
          </p:cNvPicPr>
          <p:nvPr>
            <p:ph idx="1"/>
          </p:nvPr>
        </p:nvPicPr>
        <p:blipFill>
          <a:blip r:embed="rId2"/>
          <a:stretch>
            <a:fillRect/>
          </a:stretch>
        </p:blipFill>
        <p:spPr>
          <a:xfrm>
            <a:off x="481350" y="2202328"/>
            <a:ext cx="4401935" cy="3297202"/>
          </a:xfrm>
          <a:prstGeom prst="rect">
            <a:avLst/>
          </a:prstGeom>
        </p:spPr>
      </p:pic>
      <p:pic>
        <p:nvPicPr>
          <p:cNvPr id="8" name="Picture 7">
            <a:extLst>
              <a:ext uri="{FF2B5EF4-FFF2-40B4-BE49-F238E27FC236}">
                <a16:creationId xmlns:a16="http://schemas.microsoft.com/office/drawing/2014/main" id="{CD7BF49A-7151-4A57-ACF8-C4EA4630CB2A}"/>
              </a:ext>
            </a:extLst>
          </p:cNvPr>
          <p:cNvPicPr>
            <a:picLocks noChangeAspect="1"/>
          </p:cNvPicPr>
          <p:nvPr/>
        </p:nvPicPr>
        <p:blipFill>
          <a:blip r:embed="rId3"/>
          <a:stretch>
            <a:fillRect/>
          </a:stretch>
        </p:blipFill>
        <p:spPr>
          <a:xfrm>
            <a:off x="5317240" y="2041822"/>
            <a:ext cx="3049520" cy="4123962"/>
          </a:xfrm>
          <a:prstGeom prst="rect">
            <a:avLst/>
          </a:prstGeom>
        </p:spPr>
      </p:pic>
    </p:spTree>
    <p:extLst>
      <p:ext uri="{BB962C8B-B14F-4D97-AF65-F5344CB8AC3E}">
        <p14:creationId xmlns:p14="http://schemas.microsoft.com/office/powerpoint/2010/main" val="2524631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8CA4E-DD49-43AA-9537-715888ADF2E7}"/>
              </a:ext>
            </a:extLst>
          </p:cNvPr>
          <p:cNvSpPr>
            <a:spLocks noGrp="1"/>
          </p:cNvSpPr>
          <p:nvPr>
            <p:ph type="title"/>
          </p:nvPr>
        </p:nvSpPr>
        <p:spPr/>
        <p:txBody>
          <a:bodyPr>
            <a:normAutofit/>
          </a:bodyPr>
          <a:lstStyle/>
          <a:p>
            <a:r>
              <a:rPr lang="en-GB" sz="4000" dirty="0"/>
              <a:t>Native American Attitudes towards Nature: Kinship with Earth</a:t>
            </a:r>
          </a:p>
        </p:txBody>
      </p:sp>
      <p:sp>
        <p:nvSpPr>
          <p:cNvPr id="3" name="Content Placeholder 2">
            <a:extLst>
              <a:ext uri="{FF2B5EF4-FFF2-40B4-BE49-F238E27FC236}">
                <a16:creationId xmlns:a16="http://schemas.microsoft.com/office/drawing/2014/main" id="{92DA0E5F-962B-47E2-AB42-5D01B49EC2E0}"/>
              </a:ext>
            </a:extLst>
          </p:cNvPr>
          <p:cNvSpPr>
            <a:spLocks noGrp="1"/>
          </p:cNvSpPr>
          <p:nvPr>
            <p:ph idx="1"/>
          </p:nvPr>
        </p:nvSpPr>
        <p:spPr>
          <a:xfrm>
            <a:off x="822960" y="2195929"/>
            <a:ext cx="7543801" cy="4023360"/>
          </a:xfrm>
        </p:spPr>
        <p:txBody>
          <a:bodyPr/>
          <a:lstStyle/>
          <a:p>
            <a:pPr algn="just">
              <a:buFont typeface="Arial" panose="020B0604020202020204" pitchFamily="34" charset="0"/>
              <a:buChar char="•"/>
            </a:pPr>
            <a:r>
              <a:rPr lang="en-GB" dirty="0"/>
              <a:t> Human beings considered to be part of the great totality of existence (Delaware-</a:t>
            </a:r>
            <a:r>
              <a:rPr lang="en-GB" dirty="0" err="1"/>
              <a:t>Lenápe</a:t>
            </a:r>
            <a:r>
              <a:rPr lang="en-GB" dirty="0"/>
              <a:t>: </a:t>
            </a:r>
            <a:r>
              <a:rPr lang="en-GB" i="1" dirty="0" err="1"/>
              <a:t>Wemi</a:t>
            </a:r>
            <a:r>
              <a:rPr lang="en-GB" i="1" dirty="0"/>
              <a:t> </a:t>
            </a:r>
            <a:r>
              <a:rPr lang="en-GB" i="1" dirty="0" err="1"/>
              <a:t>Tali</a:t>
            </a:r>
            <a:r>
              <a:rPr lang="en-GB" dirty="0"/>
              <a:t>), not separate from it. </a:t>
            </a:r>
          </a:p>
          <a:p>
            <a:pPr algn="just">
              <a:buFont typeface="Arial" panose="020B0604020202020204" pitchFamily="34" charset="0"/>
              <a:buChar char="•"/>
            </a:pPr>
            <a:r>
              <a:rPr lang="en-GB" dirty="0"/>
              <a:t> ‘The Great Spirit made the flowers, the streams, the pines, the cedars—takes care of them…He takes care of me, waters me, feeds me, makes me live with plants and animals as one of them…All of nature is in us, all of us is in nature’ (Pete Catches, Lakota elder). </a:t>
            </a:r>
          </a:p>
          <a:p>
            <a:pPr algn="just">
              <a:buFont typeface="Arial" panose="020B0604020202020204" pitchFamily="34" charset="0"/>
              <a:buChar char="•"/>
            </a:pPr>
            <a:r>
              <a:rPr lang="en-GB" dirty="0"/>
              <a:t> The belief that human beings are part of a greater whole gives rise to the view that a fundamental kinship exists  between all things (famously celebrated in Disney’s Pocahontas!).  </a:t>
            </a:r>
          </a:p>
          <a:p>
            <a:pPr algn="just">
              <a:buFont typeface="Arial" panose="020B0604020202020204" pitchFamily="34" charset="0"/>
              <a:buChar char="•"/>
            </a:pPr>
            <a:r>
              <a:rPr lang="en-GB" dirty="0"/>
              <a:t> Cf. Francis of Assisi’s </a:t>
            </a:r>
            <a:r>
              <a:rPr lang="en-GB" i="1" dirty="0"/>
              <a:t>Canticle of the Creatures</a:t>
            </a:r>
            <a:r>
              <a:rPr lang="en-GB" dirty="0"/>
              <a:t>. </a:t>
            </a:r>
          </a:p>
          <a:p>
            <a:pPr marL="0" indent="0">
              <a:buNone/>
            </a:pPr>
            <a:endParaRPr lang="en-GB" dirty="0"/>
          </a:p>
        </p:txBody>
      </p:sp>
    </p:spTree>
    <p:extLst>
      <p:ext uri="{BB962C8B-B14F-4D97-AF65-F5344CB8AC3E}">
        <p14:creationId xmlns:p14="http://schemas.microsoft.com/office/powerpoint/2010/main" val="2706166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8CA4E-DD49-43AA-9537-715888ADF2E7}"/>
              </a:ext>
            </a:extLst>
          </p:cNvPr>
          <p:cNvSpPr>
            <a:spLocks noGrp="1"/>
          </p:cNvSpPr>
          <p:nvPr>
            <p:ph type="title"/>
          </p:nvPr>
        </p:nvSpPr>
        <p:spPr/>
        <p:txBody>
          <a:bodyPr>
            <a:normAutofit/>
          </a:bodyPr>
          <a:lstStyle/>
          <a:p>
            <a:r>
              <a:rPr lang="en-GB" sz="4000" dirty="0"/>
              <a:t>Native American Attitudes towards Nature: Kinship with Earth</a:t>
            </a:r>
          </a:p>
        </p:txBody>
      </p:sp>
      <p:sp>
        <p:nvSpPr>
          <p:cNvPr id="3" name="Content Placeholder 2">
            <a:extLst>
              <a:ext uri="{FF2B5EF4-FFF2-40B4-BE49-F238E27FC236}">
                <a16:creationId xmlns:a16="http://schemas.microsoft.com/office/drawing/2014/main" id="{92DA0E5F-962B-47E2-AB42-5D01B49EC2E0}"/>
              </a:ext>
            </a:extLst>
          </p:cNvPr>
          <p:cNvSpPr>
            <a:spLocks noGrp="1"/>
          </p:cNvSpPr>
          <p:nvPr>
            <p:ph idx="1"/>
          </p:nvPr>
        </p:nvSpPr>
        <p:spPr>
          <a:xfrm>
            <a:off x="822960" y="2157019"/>
            <a:ext cx="7543801" cy="4023360"/>
          </a:xfrm>
        </p:spPr>
        <p:txBody>
          <a:bodyPr>
            <a:normAutofit lnSpcReduction="10000"/>
          </a:bodyPr>
          <a:lstStyle/>
          <a:p>
            <a:pPr marL="0" indent="0" algn="just">
              <a:buNone/>
            </a:pPr>
            <a:r>
              <a:rPr lang="en-GB" sz="2400" dirty="0"/>
              <a:t>‘Remember…the ones you are going to depend upon. Up in the heavens, the Mysterious One, that is your grandfather. In between the earth and the heavens, that is your father. This earth is your grandmother. The dirt is your grandmother. Whatever grows in the earth is your mother. It is just like a sucking baby on a mother…Always remember, your grandmother is underneath your feet always. You are always on her, and your father is above’</a:t>
            </a:r>
          </a:p>
          <a:p>
            <a:pPr marL="0" indent="0" algn="just">
              <a:buNone/>
            </a:pPr>
            <a:endParaRPr lang="en-GB" sz="2400" dirty="0"/>
          </a:p>
          <a:p>
            <a:pPr marL="0" indent="0" algn="just">
              <a:buNone/>
            </a:pPr>
            <a:r>
              <a:rPr lang="en-GB" sz="2400" dirty="0"/>
              <a:t>– Attributed to Slow Buffalo, a legendary chief of the Sioux Nation</a:t>
            </a:r>
          </a:p>
          <a:p>
            <a:pPr marL="0" indent="0">
              <a:buNone/>
            </a:pPr>
            <a:endParaRPr lang="en-GB" dirty="0"/>
          </a:p>
        </p:txBody>
      </p:sp>
    </p:spTree>
    <p:extLst>
      <p:ext uri="{BB962C8B-B14F-4D97-AF65-F5344CB8AC3E}">
        <p14:creationId xmlns:p14="http://schemas.microsoft.com/office/powerpoint/2010/main" val="1015106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8CA4E-DD49-43AA-9537-715888ADF2E7}"/>
              </a:ext>
            </a:extLst>
          </p:cNvPr>
          <p:cNvSpPr>
            <a:spLocks noGrp="1"/>
          </p:cNvSpPr>
          <p:nvPr>
            <p:ph type="title"/>
          </p:nvPr>
        </p:nvSpPr>
        <p:spPr/>
        <p:txBody>
          <a:bodyPr>
            <a:normAutofit/>
          </a:bodyPr>
          <a:lstStyle/>
          <a:p>
            <a:r>
              <a:rPr lang="en-GB" sz="4000" dirty="0"/>
              <a:t>Native American Attitudes towards Nature: Kinship with Earth</a:t>
            </a:r>
          </a:p>
        </p:txBody>
      </p:sp>
      <p:sp>
        <p:nvSpPr>
          <p:cNvPr id="3" name="Content Placeholder 2">
            <a:extLst>
              <a:ext uri="{FF2B5EF4-FFF2-40B4-BE49-F238E27FC236}">
                <a16:creationId xmlns:a16="http://schemas.microsoft.com/office/drawing/2014/main" id="{92DA0E5F-962B-47E2-AB42-5D01B49EC2E0}"/>
              </a:ext>
            </a:extLst>
          </p:cNvPr>
          <p:cNvSpPr>
            <a:spLocks noGrp="1"/>
          </p:cNvSpPr>
          <p:nvPr>
            <p:ph idx="1"/>
          </p:nvPr>
        </p:nvSpPr>
        <p:spPr>
          <a:xfrm>
            <a:off x="822960" y="2157019"/>
            <a:ext cx="7543801" cy="4023360"/>
          </a:xfrm>
        </p:spPr>
        <p:txBody>
          <a:bodyPr>
            <a:normAutofit/>
          </a:bodyPr>
          <a:lstStyle/>
          <a:p>
            <a:pPr marL="0" indent="0" algn="just">
              <a:buNone/>
            </a:pPr>
            <a:r>
              <a:rPr lang="en-GB" sz="2400" dirty="0"/>
              <a:t>‘Native American teachings describe the relations all around— animals, fish, trees, and rocks—as our brothers, sisters, uncles, and grandpas…These relations are </a:t>
            </a:r>
            <a:r>
              <a:rPr lang="en-GB" sz="2400" dirty="0" err="1"/>
              <a:t>honored</a:t>
            </a:r>
            <a:r>
              <a:rPr lang="en-GB" sz="2400" dirty="0"/>
              <a:t> in ceremony, song, story, and life that keep relations close—to buffalo, sturgeon, salmon, turtles, bears, wolves, and panthers. These are our older relatives—the ones who came before and taught us how to live’ </a:t>
            </a:r>
          </a:p>
          <a:p>
            <a:pPr marL="0" indent="0" algn="just">
              <a:buNone/>
            </a:pPr>
            <a:endParaRPr lang="en-GB" sz="2400" dirty="0"/>
          </a:p>
          <a:p>
            <a:pPr marL="0" indent="0" algn="just">
              <a:buNone/>
            </a:pPr>
            <a:r>
              <a:rPr lang="en-GB" sz="2400" dirty="0"/>
              <a:t>– Winona </a:t>
            </a:r>
            <a:r>
              <a:rPr lang="en-GB" sz="2400" dirty="0" err="1"/>
              <a:t>LaDuke</a:t>
            </a:r>
            <a:r>
              <a:rPr lang="en-GB" sz="2400" dirty="0"/>
              <a:t>, </a:t>
            </a:r>
            <a:r>
              <a:rPr lang="en-GB" sz="2400" i="1" dirty="0"/>
              <a:t>All Our Relations: Native Struggles for Land and Life</a:t>
            </a:r>
            <a:r>
              <a:rPr lang="en-GB" sz="2400" dirty="0"/>
              <a:t>, p. 2</a:t>
            </a:r>
          </a:p>
          <a:p>
            <a:pPr marL="0" indent="0">
              <a:buNone/>
            </a:pPr>
            <a:endParaRPr lang="en-GB" dirty="0"/>
          </a:p>
        </p:txBody>
      </p:sp>
    </p:spTree>
    <p:extLst>
      <p:ext uri="{BB962C8B-B14F-4D97-AF65-F5344CB8AC3E}">
        <p14:creationId xmlns:p14="http://schemas.microsoft.com/office/powerpoint/2010/main" val="2872244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8F6B0-2FD4-499A-B25D-F15A0ACD5DC6}"/>
              </a:ext>
            </a:extLst>
          </p:cNvPr>
          <p:cNvSpPr>
            <a:spLocks noGrp="1"/>
          </p:cNvSpPr>
          <p:nvPr>
            <p:ph type="title"/>
          </p:nvPr>
        </p:nvSpPr>
        <p:spPr/>
        <p:txBody>
          <a:bodyPr>
            <a:normAutofit/>
          </a:bodyPr>
          <a:lstStyle/>
          <a:p>
            <a:r>
              <a:rPr lang="en-GB" sz="4000" dirty="0"/>
              <a:t>Native American Attitudes towards Nature: Gratitude to Earth</a:t>
            </a:r>
          </a:p>
        </p:txBody>
      </p:sp>
      <p:sp>
        <p:nvSpPr>
          <p:cNvPr id="3" name="Content Placeholder 2">
            <a:extLst>
              <a:ext uri="{FF2B5EF4-FFF2-40B4-BE49-F238E27FC236}">
                <a16:creationId xmlns:a16="http://schemas.microsoft.com/office/drawing/2014/main" id="{8C642B9F-BE04-4961-8712-609BEA184AA3}"/>
              </a:ext>
            </a:extLst>
          </p:cNvPr>
          <p:cNvSpPr>
            <a:spLocks noGrp="1"/>
          </p:cNvSpPr>
          <p:nvPr>
            <p:ph idx="1"/>
          </p:nvPr>
        </p:nvSpPr>
        <p:spPr>
          <a:xfrm>
            <a:off x="822959" y="2069470"/>
            <a:ext cx="7543801" cy="4023360"/>
          </a:xfrm>
        </p:spPr>
        <p:txBody>
          <a:bodyPr/>
          <a:lstStyle/>
          <a:p>
            <a:pPr algn="just">
              <a:buFont typeface="Arial" panose="020B0604020202020204" pitchFamily="34" charset="0"/>
              <a:buChar char="•"/>
            </a:pPr>
            <a:r>
              <a:rPr lang="en-GB" sz="2400" dirty="0"/>
              <a:t> Gratitude – the feeling of overwhelming love and thankfulness for the gifts of the Creator and the earth/universe – a major characteristic of Native American religious traditions and rituals. </a:t>
            </a:r>
          </a:p>
          <a:p>
            <a:pPr algn="just">
              <a:buFont typeface="Arial" panose="020B0604020202020204" pitchFamily="34" charset="0"/>
              <a:buChar char="•"/>
            </a:pPr>
            <a:r>
              <a:rPr lang="en-GB" sz="2400" dirty="0"/>
              <a:t> ‘But our Indian religion is all one religion, the Great Spirit. We’re thankful that we’re on this Mother Earth. That’s the first thing when we wake up in the morning, is to be thankful to the Great Sprit for the Mother Earth: how we live, what it produces, what keeps everything alive’ (Joshua </a:t>
            </a:r>
            <a:r>
              <a:rPr lang="en-GB" sz="2400" dirty="0" err="1"/>
              <a:t>Wetsit</a:t>
            </a:r>
            <a:r>
              <a:rPr lang="en-GB" sz="2400" dirty="0"/>
              <a:t>, Assiniboine elder). </a:t>
            </a:r>
          </a:p>
          <a:p>
            <a:pPr marL="0" indent="0">
              <a:buNone/>
            </a:pPr>
            <a:endParaRPr lang="en-GB" dirty="0"/>
          </a:p>
        </p:txBody>
      </p:sp>
    </p:spTree>
    <p:extLst>
      <p:ext uri="{BB962C8B-B14F-4D97-AF65-F5344CB8AC3E}">
        <p14:creationId xmlns:p14="http://schemas.microsoft.com/office/powerpoint/2010/main" val="1578647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8F6B0-2FD4-499A-B25D-F15A0ACD5DC6}"/>
              </a:ext>
            </a:extLst>
          </p:cNvPr>
          <p:cNvSpPr>
            <a:spLocks noGrp="1"/>
          </p:cNvSpPr>
          <p:nvPr>
            <p:ph type="title"/>
          </p:nvPr>
        </p:nvSpPr>
        <p:spPr/>
        <p:txBody>
          <a:bodyPr>
            <a:normAutofit/>
          </a:bodyPr>
          <a:lstStyle/>
          <a:p>
            <a:r>
              <a:rPr lang="en-GB" sz="4000" dirty="0"/>
              <a:t>Native American Attitudes towards Nature: The ‘Ecological Indian’</a:t>
            </a:r>
          </a:p>
        </p:txBody>
      </p:sp>
      <p:sp>
        <p:nvSpPr>
          <p:cNvPr id="3" name="Content Placeholder 2">
            <a:extLst>
              <a:ext uri="{FF2B5EF4-FFF2-40B4-BE49-F238E27FC236}">
                <a16:creationId xmlns:a16="http://schemas.microsoft.com/office/drawing/2014/main" id="{8C642B9F-BE04-4961-8712-609BEA184AA3}"/>
              </a:ext>
            </a:extLst>
          </p:cNvPr>
          <p:cNvSpPr>
            <a:spLocks noGrp="1"/>
          </p:cNvSpPr>
          <p:nvPr>
            <p:ph idx="1"/>
          </p:nvPr>
        </p:nvSpPr>
        <p:spPr>
          <a:xfrm>
            <a:off x="822960" y="2127835"/>
            <a:ext cx="7543801" cy="4023360"/>
          </a:xfrm>
        </p:spPr>
        <p:txBody>
          <a:bodyPr/>
          <a:lstStyle/>
          <a:p>
            <a:pPr algn="just">
              <a:buFont typeface="Arial" panose="020B0604020202020204" pitchFamily="34" charset="0"/>
              <a:buChar char="•"/>
            </a:pPr>
            <a:r>
              <a:rPr lang="en-GB" sz="2800" dirty="0"/>
              <a:t> Thanks to the sorts of beliefs discussed, Native Americans have often been regarded as the first environmentalists. </a:t>
            </a:r>
          </a:p>
          <a:p>
            <a:pPr algn="just">
              <a:buFont typeface="Arial" panose="020B0604020202020204" pitchFamily="34" charset="0"/>
              <a:buChar char="•"/>
            </a:pPr>
            <a:r>
              <a:rPr lang="en-GB" sz="2800" dirty="0"/>
              <a:t> The image of the ‘Ecological Indian’ gained particular traction in the 1960s and 70s. </a:t>
            </a:r>
          </a:p>
          <a:p>
            <a:pPr algn="just">
              <a:buFont typeface="Arial" panose="020B0604020202020204" pitchFamily="34" charset="0"/>
              <a:buChar char="•"/>
            </a:pPr>
            <a:r>
              <a:rPr lang="en-GB" sz="2800" dirty="0"/>
              <a:t> Does the image fit? To what extent have Native Americans actually shown themselves to be ecologically-minded?</a:t>
            </a:r>
          </a:p>
          <a:p>
            <a:pPr marL="0" indent="0">
              <a:buNone/>
            </a:pPr>
            <a:endParaRPr lang="en-GB" dirty="0"/>
          </a:p>
        </p:txBody>
      </p:sp>
    </p:spTree>
    <p:extLst>
      <p:ext uri="{BB962C8B-B14F-4D97-AF65-F5344CB8AC3E}">
        <p14:creationId xmlns:p14="http://schemas.microsoft.com/office/powerpoint/2010/main" val="4192354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5928E-F709-4874-8165-9AC747F63D1E}"/>
              </a:ext>
            </a:extLst>
          </p:cNvPr>
          <p:cNvSpPr>
            <a:spLocks noGrp="1"/>
          </p:cNvSpPr>
          <p:nvPr>
            <p:ph type="title"/>
          </p:nvPr>
        </p:nvSpPr>
        <p:spPr/>
        <p:txBody>
          <a:bodyPr>
            <a:normAutofit/>
          </a:bodyPr>
          <a:lstStyle/>
          <a:p>
            <a:r>
              <a:rPr lang="en-GB" sz="4400" dirty="0"/>
              <a:t>The ‘Ecological Indian’</a:t>
            </a:r>
          </a:p>
        </p:txBody>
      </p:sp>
      <p:pic>
        <p:nvPicPr>
          <p:cNvPr id="6" name="Content Placeholder 5">
            <a:extLst>
              <a:ext uri="{FF2B5EF4-FFF2-40B4-BE49-F238E27FC236}">
                <a16:creationId xmlns:a16="http://schemas.microsoft.com/office/drawing/2014/main" id="{DE4A2DFD-99FF-4379-A3F3-2B7ACDC1E006}"/>
              </a:ext>
            </a:extLst>
          </p:cNvPr>
          <p:cNvPicPr>
            <a:picLocks noGrp="1" noChangeAspect="1"/>
          </p:cNvPicPr>
          <p:nvPr>
            <p:ph sz="half" idx="1"/>
          </p:nvPr>
        </p:nvPicPr>
        <p:blipFill>
          <a:blip r:embed="rId2"/>
          <a:stretch>
            <a:fillRect/>
          </a:stretch>
        </p:blipFill>
        <p:spPr>
          <a:xfrm>
            <a:off x="777240" y="2021361"/>
            <a:ext cx="3672680" cy="4022725"/>
          </a:xfrm>
          <a:prstGeom prst="rect">
            <a:avLst/>
          </a:prstGeom>
        </p:spPr>
      </p:pic>
      <p:sp>
        <p:nvSpPr>
          <p:cNvPr id="5" name="Content Placeholder 4">
            <a:extLst>
              <a:ext uri="{FF2B5EF4-FFF2-40B4-BE49-F238E27FC236}">
                <a16:creationId xmlns:a16="http://schemas.microsoft.com/office/drawing/2014/main" id="{0C4FFD12-F9A3-4513-A7C3-47E2F70A77F9}"/>
              </a:ext>
            </a:extLst>
          </p:cNvPr>
          <p:cNvSpPr>
            <a:spLocks noGrp="1"/>
          </p:cNvSpPr>
          <p:nvPr>
            <p:ph sz="half" idx="2"/>
          </p:nvPr>
        </p:nvSpPr>
        <p:spPr>
          <a:xfrm>
            <a:off x="4931923" y="2021361"/>
            <a:ext cx="3434837" cy="4023360"/>
          </a:xfrm>
        </p:spPr>
        <p:txBody>
          <a:bodyPr/>
          <a:lstStyle/>
          <a:p>
            <a:pPr marL="0" indent="0">
              <a:buNone/>
            </a:pPr>
            <a:r>
              <a:rPr lang="en-GB" sz="2400" dirty="0"/>
              <a:t>‘Propped up for everything that was environmentally sound, the Indian was introduced to the American public as the great high priest of the Ecology cult’ </a:t>
            </a:r>
          </a:p>
          <a:p>
            <a:pPr marL="0" indent="0">
              <a:buNone/>
            </a:pPr>
            <a:r>
              <a:rPr lang="en-GB" sz="2400" dirty="0"/>
              <a:t>– Calvin Martin, </a:t>
            </a:r>
            <a:r>
              <a:rPr lang="en-GB" sz="2400" i="1" dirty="0"/>
              <a:t>Keepers of the Game: Indian Animal Relationships and the Fur Trade</a:t>
            </a:r>
            <a:r>
              <a:rPr lang="en-GB" sz="2400" dirty="0"/>
              <a:t>, p. 157</a:t>
            </a:r>
          </a:p>
          <a:p>
            <a:endParaRPr lang="en-GB" dirty="0"/>
          </a:p>
        </p:txBody>
      </p:sp>
    </p:spTree>
    <p:extLst>
      <p:ext uri="{BB962C8B-B14F-4D97-AF65-F5344CB8AC3E}">
        <p14:creationId xmlns:p14="http://schemas.microsoft.com/office/powerpoint/2010/main" val="1884002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BC725A9-DFAA-4172-B379-3C5165D66758}"/>
              </a:ext>
            </a:extLst>
          </p:cNvPr>
          <p:cNvSpPr>
            <a:spLocks noGrp="1"/>
          </p:cNvSpPr>
          <p:nvPr>
            <p:ph type="title"/>
          </p:nvPr>
        </p:nvSpPr>
        <p:spPr/>
        <p:txBody>
          <a:bodyPr>
            <a:normAutofit/>
          </a:bodyPr>
          <a:lstStyle/>
          <a:p>
            <a:r>
              <a:rPr lang="en-GB" sz="4000" dirty="0"/>
              <a:t>Evaluating the Ecological Potential of Native American Religious Traditions </a:t>
            </a:r>
          </a:p>
        </p:txBody>
      </p:sp>
      <p:sp>
        <p:nvSpPr>
          <p:cNvPr id="6" name="Content Placeholder 5">
            <a:extLst>
              <a:ext uri="{FF2B5EF4-FFF2-40B4-BE49-F238E27FC236}">
                <a16:creationId xmlns:a16="http://schemas.microsoft.com/office/drawing/2014/main" id="{C795999F-F38F-4869-AB30-C89024D24302}"/>
              </a:ext>
            </a:extLst>
          </p:cNvPr>
          <p:cNvSpPr>
            <a:spLocks noGrp="1"/>
          </p:cNvSpPr>
          <p:nvPr>
            <p:ph idx="1"/>
          </p:nvPr>
        </p:nvSpPr>
        <p:spPr>
          <a:xfrm>
            <a:off x="822960" y="2108381"/>
            <a:ext cx="7543801" cy="4023360"/>
          </a:xfrm>
        </p:spPr>
        <p:txBody>
          <a:bodyPr/>
          <a:lstStyle/>
          <a:p>
            <a:pPr algn="just">
              <a:buFont typeface="Arial" panose="020B0604020202020204" pitchFamily="34" charset="0"/>
              <a:buChar char="•"/>
            </a:pPr>
            <a:r>
              <a:rPr lang="en-GB" sz="2400" dirty="0"/>
              <a:t> The reality is more complex than the stereotype of the ‘Ecological Indian’ would suggest. </a:t>
            </a:r>
          </a:p>
          <a:p>
            <a:pPr algn="just">
              <a:buFont typeface="Arial" panose="020B0604020202020204" pitchFamily="34" charset="0"/>
              <a:buChar char="•"/>
            </a:pPr>
            <a:r>
              <a:rPr lang="en-GB" sz="2400" dirty="0"/>
              <a:t> The emphasis on respect and humility towards all living beings does not mean that Native Americans have always acted as ecologists would prefer. </a:t>
            </a:r>
          </a:p>
          <a:p>
            <a:pPr algn="just">
              <a:buFont typeface="Arial" panose="020B0604020202020204" pitchFamily="34" charset="0"/>
              <a:buChar char="•"/>
            </a:pPr>
            <a:r>
              <a:rPr lang="en-GB" sz="2400" dirty="0"/>
              <a:t> Conservation has not traditionally been a concern of Native American communities. See, for example, Native American involvement in the fur trade (19th century) and the whale hunt of the Makah Indian Nation (reinstated in 1999). </a:t>
            </a:r>
          </a:p>
          <a:p>
            <a:pPr marL="0" indent="0">
              <a:buNone/>
            </a:pPr>
            <a:endParaRPr lang="en-GB" dirty="0"/>
          </a:p>
        </p:txBody>
      </p:sp>
    </p:spTree>
    <p:extLst>
      <p:ext uri="{BB962C8B-B14F-4D97-AF65-F5344CB8AC3E}">
        <p14:creationId xmlns:p14="http://schemas.microsoft.com/office/powerpoint/2010/main" val="1698552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BC725A9-DFAA-4172-B379-3C5165D66758}"/>
              </a:ext>
            </a:extLst>
          </p:cNvPr>
          <p:cNvSpPr>
            <a:spLocks noGrp="1"/>
          </p:cNvSpPr>
          <p:nvPr>
            <p:ph type="title"/>
          </p:nvPr>
        </p:nvSpPr>
        <p:spPr/>
        <p:txBody>
          <a:bodyPr>
            <a:normAutofit/>
          </a:bodyPr>
          <a:lstStyle/>
          <a:p>
            <a:r>
              <a:rPr lang="en-GB" sz="4000" dirty="0"/>
              <a:t>Evaluating the Ecological Potential of Native American Religious Traditions </a:t>
            </a:r>
          </a:p>
        </p:txBody>
      </p:sp>
      <p:sp>
        <p:nvSpPr>
          <p:cNvPr id="6" name="Content Placeholder 5">
            <a:extLst>
              <a:ext uri="{FF2B5EF4-FFF2-40B4-BE49-F238E27FC236}">
                <a16:creationId xmlns:a16="http://schemas.microsoft.com/office/drawing/2014/main" id="{C795999F-F38F-4869-AB30-C89024D24302}"/>
              </a:ext>
            </a:extLst>
          </p:cNvPr>
          <p:cNvSpPr>
            <a:spLocks noGrp="1"/>
          </p:cNvSpPr>
          <p:nvPr>
            <p:ph sz="half" idx="1"/>
          </p:nvPr>
        </p:nvSpPr>
        <p:spPr>
          <a:xfrm>
            <a:off x="868680" y="2176474"/>
            <a:ext cx="3610611" cy="4023360"/>
          </a:xfrm>
        </p:spPr>
        <p:txBody>
          <a:bodyPr/>
          <a:lstStyle/>
          <a:p>
            <a:pPr>
              <a:buFont typeface="Arial" panose="020B0604020202020204" pitchFamily="34" charset="0"/>
              <a:buChar char="•"/>
            </a:pPr>
            <a:r>
              <a:rPr lang="en-GB" sz="2400" dirty="0"/>
              <a:t> At the same time, Native Americans are often in the vanguard when it comes to issues of environmental protection – Indian territories are subject to some of the worst environmental threats within the US. </a:t>
            </a:r>
          </a:p>
          <a:p>
            <a:pPr>
              <a:buFont typeface="Arial" panose="020B0604020202020204" pitchFamily="34" charset="0"/>
              <a:buChar char="•"/>
            </a:pPr>
            <a:r>
              <a:rPr lang="en-GB" sz="2400" dirty="0"/>
              <a:t> An ambivalent legacy?</a:t>
            </a:r>
          </a:p>
          <a:p>
            <a:pPr marL="0" indent="0">
              <a:buNone/>
            </a:pPr>
            <a:endParaRPr lang="en-GB" dirty="0"/>
          </a:p>
        </p:txBody>
      </p:sp>
      <p:pic>
        <p:nvPicPr>
          <p:cNvPr id="3" name="Content Placeholder 2">
            <a:extLst>
              <a:ext uri="{FF2B5EF4-FFF2-40B4-BE49-F238E27FC236}">
                <a16:creationId xmlns:a16="http://schemas.microsoft.com/office/drawing/2014/main" id="{0A06CCA8-EE47-43B5-AE15-0392F4A4B881}"/>
              </a:ext>
            </a:extLst>
          </p:cNvPr>
          <p:cNvPicPr>
            <a:picLocks noGrp="1" noChangeAspect="1"/>
          </p:cNvPicPr>
          <p:nvPr>
            <p:ph sz="half" idx="2"/>
          </p:nvPr>
        </p:nvPicPr>
        <p:blipFill>
          <a:blip r:embed="rId2"/>
          <a:stretch>
            <a:fillRect/>
          </a:stretch>
        </p:blipFill>
        <p:spPr>
          <a:xfrm>
            <a:off x="4664710" y="2176474"/>
            <a:ext cx="3702050" cy="3702050"/>
          </a:xfrm>
          <a:prstGeom prst="rect">
            <a:avLst/>
          </a:prstGeom>
        </p:spPr>
      </p:pic>
    </p:spTree>
    <p:extLst>
      <p:ext uri="{BB962C8B-B14F-4D97-AF65-F5344CB8AC3E}">
        <p14:creationId xmlns:p14="http://schemas.microsoft.com/office/powerpoint/2010/main" val="361184197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2489</TotalTime>
  <Words>1536</Words>
  <Application>Microsoft Office PowerPoint</Application>
  <PresentationFormat>On-screen Show (4:3)</PresentationFormat>
  <Paragraphs>68</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Retrospect</vt:lpstr>
      <vt:lpstr>Indigenous Religious Traditions and the Environment </vt:lpstr>
      <vt:lpstr>Indigenous Religious Traditions and the Environment</vt:lpstr>
      <vt:lpstr>Studying Indigenous Religious Traditions</vt:lpstr>
      <vt:lpstr>Indigenous Religious Traditions and the Environment</vt:lpstr>
      <vt:lpstr>The Indigenous Traditions of North America </vt:lpstr>
      <vt:lpstr>Native American Attitudes towards Nature: Land as a Source of Identity</vt:lpstr>
      <vt:lpstr>Native American Attitudes towards Nature: Land as a Source of Identity</vt:lpstr>
      <vt:lpstr>Native American Attitudes towards Nature: Land as a Source of Identity</vt:lpstr>
      <vt:lpstr>Native American Attitudes towards Nature: A Living and Sacred Universe</vt:lpstr>
      <vt:lpstr>Native American Attitudes towards Nature: A Living and Sacred Universe</vt:lpstr>
      <vt:lpstr>Native American Attitudes Towards Nature: A Living and Sacred Universe</vt:lpstr>
      <vt:lpstr>Native American Attitudes towards Nature: Kinship with Earth</vt:lpstr>
      <vt:lpstr>Native American Attitudes towards Nature: Kinship with Earth</vt:lpstr>
      <vt:lpstr>Native American Attitudes towards Nature: Kinship with Earth</vt:lpstr>
      <vt:lpstr>Native American Attitudes towards Nature: Gratitude to Earth</vt:lpstr>
      <vt:lpstr>Native American Attitudes towards Nature: The ‘Ecological Indian’</vt:lpstr>
      <vt:lpstr>The ‘Ecological Indian’</vt:lpstr>
      <vt:lpstr>Evaluating the Ecological Potential of Native American Religious Traditions </vt:lpstr>
      <vt:lpstr>Evaluating the Ecological Potential of Native American Religious Traditions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213</cp:revision>
  <dcterms:created xsi:type="dcterms:W3CDTF">2020-01-05T19:48:07Z</dcterms:created>
  <dcterms:modified xsi:type="dcterms:W3CDTF">2020-01-27T10:30:24Z</dcterms:modified>
</cp:coreProperties>
</file>