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A8D7BB-1C73-308A-85EB-56FF2F77813C}" v="17" dt="2026-05-17T19:45:10.7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Maddick (2407917)" userId="S::2407917@student.uwtsd.ac.uk::dd461e94-5aea-4a0f-8a9d-450d8e706744" providerId="AD" clId="Web-{D2A8D7BB-1C73-308A-85EB-56FF2F77813C}"/>
    <pc:docChg chg="modSld">
      <pc:chgData name="Lauren Maddick (2407917)" userId="S::2407917@student.uwtsd.ac.uk::dd461e94-5aea-4a0f-8a9d-450d8e706744" providerId="AD" clId="Web-{D2A8D7BB-1C73-308A-85EB-56FF2F77813C}" dt="2026-05-17T19:45:10.756" v="16" actId="20577"/>
      <pc:docMkLst>
        <pc:docMk/>
      </pc:docMkLst>
      <pc:sldChg chg="modSp">
        <pc:chgData name="Lauren Maddick (2407917)" userId="S::2407917@student.uwtsd.ac.uk::dd461e94-5aea-4a0f-8a9d-450d8e706744" providerId="AD" clId="Web-{D2A8D7BB-1C73-308A-85EB-56FF2F77813C}" dt="2026-05-17T19:45:10.756" v="16" actId="20577"/>
        <pc:sldMkLst>
          <pc:docMk/>
          <pc:sldMk cId="0" sldId="256"/>
        </pc:sldMkLst>
        <pc:spChg chg="mod">
          <ac:chgData name="Lauren Maddick (2407917)" userId="S::2407917@student.uwtsd.ac.uk::dd461e94-5aea-4a0f-8a9d-450d8e706744" providerId="AD" clId="Web-{D2A8D7BB-1C73-308A-85EB-56FF2F77813C}" dt="2026-05-15T18:36:41.844" v="12" actId="20577"/>
          <ac:spMkLst>
            <pc:docMk/>
            <pc:sldMk cId="0" sldId="256"/>
            <ac:spMk id="7" creationId="{00000000-0000-0000-0000-000000000000}"/>
          </ac:spMkLst>
        </pc:spChg>
        <pc:spChg chg="mod">
          <ac:chgData name="Lauren Maddick (2407917)" userId="S::2407917@student.uwtsd.ac.uk::dd461e94-5aea-4a0f-8a9d-450d8e706744" providerId="AD" clId="Web-{D2A8D7BB-1C73-308A-85EB-56FF2F77813C}" dt="2026-05-17T19:45:10.756" v="16" actId="20577"/>
          <ac:spMkLst>
            <pc:docMk/>
            <pc:sldMk cId="0" sldId="256"/>
            <ac:spMk id="2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1892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EBF2FC"/>
        </a:solidFill>
        <a:effectLst/>
      </p:bgPr>
    </p:bg>
    <p:spTree>
      <p:nvGrpSpPr>
        <p:cNvPr id="1" name=""/>
        <p:cNvGrpSpPr/>
        <p:nvPr/>
      </p:nvGrpSpPr>
      <p:grpSpPr>
        <a:xfrm>
          <a:off x="0" y="0"/>
          <a:ext cx="0" cy="0"/>
          <a:chOff x="0" y="0"/>
          <a:chExt cx="0" cy="0"/>
        </a:xfrm>
      </p:grpSpPr>
      <p:sp>
        <p:nvSpPr>
          <p:cNvPr id="2" name="Shape 0"/>
          <p:cNvSpPr/>
          <p:nvPr/>
        </p:nvSpPr>
        <p:spPr>
          <a:xfrm>
            <a:off x="0" y="69019"/>
            <a:ext cx="12161520" cy="1143000"/>
          </a:xfrm>
          <a:prstGeom prst="rect">
            <a:avLst/>
          </a:prstGeom>
          <a:solidFill>
            <a:srgbClr val="0D2B5E"/>
          </a:solidFill>
          <a:ln w="12700">
            <a:solidFill>
              <a:srgbClr val="0D2B5E"/>
            </a:solidFill>
            <a:prstDash val="solid"/>
          </a:ln>
        </p:spPr>
        <p:txBody>
          <a:bodyPr/>
          <a:lstStyle/>
          <a:p>
            <a:endParaRPr lang="en-GB"/>
          </a:p>
        </p:txBody>
      </p:sp>
      <p:sp>
        <p:nvSpPr>
          <p:cNvPr id="3" name="Shape 1"/>
          <p:cNvSpPr/>
          <p:nvPr/>
        </p:nvSpPr>
        <p:spPr>
          <a:xfrm>
            <a:off x="0" y="0"/>
            <a:ext cx="12161520" cy="64008"/>
          </a:xfrm>
          <a:prstGeom prst="rect">
            <a:avLst/>
          </a:prstGeom>
          <a:solidFill>
            <a:srgbClr val="0891D6"/>
          </a:solidFill>
          <a:ln w="12700">
            <a:solidFill>
              <a:srgbClr val="0891D6"/>
            </a:solidFill>
            <a:prstDash val="solid"/>
          </a:ln>
        </p:spPr>
        <p:txBody>
          <a:bodyPr/>
          <a:lstStyle/>
          <a:p>
            <a:endParaRPr lang="en-GB"/>
          </a:p>
        </p:txBody>
      </p:sp>
      <p:sp>
        <p:nvSpPr>
          <p:cNvPr id="4" name="Shape 2"/>
          <p:cNvSpPr/>
          <p:nvPr/>
        </p:nvSpPr>
        <p:spPr>
          <a:xfrm>
            <a:off x="0" y="64008"/>
            <a:ext cx="64008" cy="1078992"/>
          </a:xfrm>
          <a:prstGeom prst="rect">
            <a:avLst/>
          </a:prstGeom>
          <a:solidFill>
            <a:srgbClr val="2E6FD9"/>
          </a:solidFill>
          <a:ln w="12700">
            <a:solidFill>
              <a:srgbClr val="2E6FD9"/>
            </a:solidFill>
            <a:prstDash val="solid"/>
          </a:ln>
        </p:spPr>
        <p:txBody>
          <a:bodyPr/>
          <a:lstStyle/>
          <a:p>
            <a:endParaRPr lang="en-GB"/>
          </a:p>
        </p:txBody>
      </p:sp>
      <p:sp>
        <p:nvSpPr>
          <p:cNvPr id="5" name="Text 3"/>
          <p:cNvSpPr/>
          <p:nvPr/>
        </p:nvSpPr>
        <p:spPr>
          <a:xfrm>
            <a:off x="201168" y="424226"/>
            <a:ext cx="9322168" cy="475488"/>
          </a:xfrm>
          <a:prstGeom prst="rect">
            <a:avLst/>
          </a:prstGeom>
          <a:noFill/>
          <a:ln/>
        </p:spPr>
        <p:txBody>
          <a:bodyPr wrap="square" lIns="0" tIns="0" rIns="0" bIns="0" rtlCol="0" anchor="ctr"/>
          <a:lstStyle/>
          <a:p>
            <a:pPr marL="0" indent="0" algn="l">
              <a:buNone/>
            </a:pPr>
            <a:r>
              <a:rPr lang="en-US" sz="2300" b="1">
                <a:solidFill>
                  <a:srgbClr val="0891D6"/>
                </a:solidFill>
                <a:latin typeface="Arial" panose="020B0604020202020204" pitchFamily="34" charset="0"/>
                <a:ea typeface="Georgia" pitchFamily="34" charset="-122"/>
                <a:cs typeface="Arial" panose="020B0604020202020204" pitchFamily="34" charset="0"/>
              </a:rPr>
              <a:t>ATTENTION DEFICIT HYPERACTIVITY DISORDER (ADHD)</a:t>
            </a:r>
            <a:endParaRPr lang="en-US" sz="2300">
              <a:latin typeface="Arial" panose="020B0604020202020204" pitchFamily="34" charset="0"/>
              <a:cs typeface="Arial" panose="020B0604020202020204" pitchFamily="34" charset="0"/>
            </a:endParaRPr>
          </a:p>
        </p:txBody>
      </p:sp>
      <p:sp>
        <p:nvSpPr>
          <p:cNvPr id="6" name="Text 4"/>
          <p:cNvSpPr/>
          <p:nvPr/>
        </p:nvSpPr>
        <p:spPr>
          <a:xfrm>
            <a:off x="201168" y="566928"/>
            <a:ext cx="8229600" cy="301752"/>
          </a:xfrm>
          <a:prstGeom prst="rect">
            <a:avLst/>
          </a:prstGeom>
          <a:noFill/>
          <a:ln/>
        </p:spPr>
        <p:txBody>
          <a:bodyPr wrap="square" lIns="0" tIns="0" rIns="0" bIns="0" rtlCol="0" anchor="ctr"/>
          <a:lstStyle/>
          <a:p>
            <a:pPr marL="0" indent="0" algn="l">
              <a:buNone/>
            </a:pPr>
            <a:endParaRPr lang="en-US" sz="1100"/>
          </a:p>
        </p:txBody>
      </p:sp>
      <p:sp>
        <p:nvSpPr>
          <p:cNvPr id="7" name="Text 5"/>
          <p:cNvSpPr/>
          <p:nvPr/>
        </p:nvSpPr>
        <p:spPr>
          <a:xfrm>
            <a:off x="8686800" y="109728"/>
            <a:ext cx="3291840" cy="868680"/>
          </a:xfrm>
          <a:prstGeom prst="rect">
            <a:avLst/>
          </a:prstGeom>
          <a:noFill/>
          <a:ln/>
        </p:spPr>
        <p:txBody>
          <a:bodyPr wrap="square" lIns="0" tIns="0" rIns="0" bIns="0" rtlCol="0" anchor="t"/>
          <a:lstStyle/>
          <a:p>
            <a:pPr marL="0" indent="0" algn="r">
              <a:buNone/>
            </a:pPr>
            <a:r>
              <a:rPr lang="en-US" sz="900">
                <a:solidFill>
                  <a:srgbClr val="8AAFD4"/>
                </a:solidFill>
                <a:latin typeface="Calibri" pitchFamily="34" charset="0"/>
                <a:ea typeface="Calibri" pitchFamily="34" charset="-122"/>
                <a:cs typeface="Calibri" pitchFamily="34" charset="-120"/>
              </a:rPr>
              <a:t>I have not used AI.</a:t>
            </a:r>
          </a:p>
          <a:p>
            <a:pPr algn="r"/>
            <a:r>
              <a:rPr lang="en-US" sz="900">
                <a:solidFill>
                  <a:srgbClr val="8AAFD4"/>
                </a:solidFill>
                <a:ea typeface="Calibri"/>
                <a:cs typeface="Calibri"/>
              </a:rPr>
              <a:t>Word count-1115</a:t>
            </a:r>
          </a:p>
        </p:txBody>
      </p:sp>
      <p:sp>
        <p:nvSpPr>
          <p:cNvPr id="8" name="Shape 6"/>
          <p:cNvSpPr/>
          <p:nvPr/>
        </p:nvSpPr>
        <p:spPr>
          <a:xfrm>
            <a:off x="0" y="1143000"/>
            <a:ext cx="12161520" cy="576072"/>
          </a:xfrm>
          <a:prstGeom prst="rect">
            <a:avLst/>
          </a:prstGeom>
          <a:solidFill>
            <a:srgbClr val="142E5E"/>
          </a:solidFill>
          <a:ln w="12700">
            <a:solidFill>
              <a:srgbClr val="142E5E"/>
            </a:solidFill>
            <a:prstDash val="solid"/>
          </a:ln>
        </p:spPr>
        <p:txBody>
          <a:bodyPr/>
          <a:lstStyle/>
          <a:p>
            <a:endParaRPr lang="en-GB"/>
          </a:p>
        </p:txBody>
      </p:sp>
      <p:sp>
        <p:nvSpPr>
          <p:cNvPr id="9" name="Shape 7"/>
          <p:cNvSpPr/>
          <p:nvPr/>
        </p:nvSpPr>
        <p:spPr>
          <a:xfrm>
            <a:off x="0" y="1143000"/>
            <a:ext cx="54864" cy="576072"/>
          </a:xfrm>
          <a:prstGeom prst="rect">
            <a:avLst/>
          </a:prstGeom>
          <a:solidFill>
            <a:srgbClr val="0891D6"/>
          </a:solidFill>
          <a:ln w="12700">
            <a:solidFill>
              <a:srgbClr val="0891D6"/>
            </a:solidFill>
            <a:prstDash val="solid"/>
          </a:ln>
        </p:spPr>
        <p:txBody>
          <a:bodyPr/>
          <a:lstStyle/>
          <a:p>
            <a:endParaRPr lang="en-GB"/>
          </a:p>
        </p:txBody>
      </p:sp>
      <p:sp>
        <p:nvSpPr>
          <p:cNvPr id="10" name="Text 8"/>
          <p:cNvSpPr/>
          <p:nvPr/>
        </p:nvSpPr>
        <p:spPr>
          <a:xfrm>
            <a:off x="137160" y="1007780"/>
            <a:ext cx="11841480" cy="530352"/>
          </a:xfrm>
          <a:prstGeom prst="rect">
            <a:avLst/>
          </a:prstGeom>
          <a:noFill/>
          <a:ln/>
        </p:spPr>
        <p:txBody>
          <a:bodyPr wrap="square" lIns="0" tIns="0" rIns="0" bIns="0" rtlCol="0" anchor="ctr"/>
          <a:lstStyle/>
          <a:p>
            <a:r>
              <a:rPr lang="en-GB" sz="900">
                <a:solidFill>
                  <a:schemeClr val="accent1">
                    <a:lumMod val="40000"/>
                    <a:lumOff val="60000"/>
                  </a:schemeClr>
                </a:solidFill>
                <a:latin typeface="Arial" panose="020B0604020202020204" pitchFamily="34" charset="0"/>
                <a:cs typeface="Arial" panose="020B0604020202020204" pitchFamily="34" charset="0"/>
              </a:rPr>
              <a:t>Attention Deficit Hyperactivity Disorder (ADHD) is a neurodevelopmental disorder characterised by persistent patterns of inattention, hyperactivity, and impulsivity that interfere with functioning or development across multiple settings, such as school, work, and home (American Psychiatric Association, 2022). According to the National Institute of Mental Health (2024), symptoms may include difficulty sustaining attention, forgetfulness, excessive fidgeting, restlessness, and challenges with organisation or impulse control. ADHD is commonly diagnosed in childhood, although many individuals continue to experience symptoms into adulthood, affecting academic achievement, occupational performance, social relationships, and emotional wellbeing (Faraone et al, 2021). </a:t>
            </a:r>
            <a:endParaRPr lang="en-US" sz="880">
              <a:solidFill>
                <a:schemeClr val="accent1">
                  <a:lumMod val="40000"/>
                  <a:lumOff val="60000"/>
                </a:schemeClr>
              </a:solidFill>
              <a:latin typeface="Arial" panose="020B0604020202020204" pitchFamily="34" charset="0"/>
              <a:cs typeface="Arial" panose="020B0604020202020204" pitchFamily="34" charset="0"/>
            </a:endParaRPr>
          </a:p>
        </p:txBody>
      </p:sp>
      <p:sp>
        <p:nvSpPr>
          <p:cNvPr id="11" name="Shape 9"/>
          <p:cNvSpPr/>
          <p:nvPr/>
        </p:nvSpPr>
        <p:spPr>
          <a:xfrm>
            <a:off x="1275588" y="1773936"/>
            <a:ext cx="3040380" cy="576072"/>
          </a:xfrm>
          <a:prstGeom prst="rect">
            <a:avLst/>
          </a:prstGeom>
          <a:solidFill>
            <a:srgbClr val="D0E2F7"/>
          </a:solidFill>
          <a:ln w="12700">
            <a:solidFill>
              <a:srgbClr val="C8D8EE"/>
            </a:solidFill>
            <a:prstDash val="solid"/>
          </a:ln>
        </p:spPr>
        <p:txBody>
          <a:bodyPr/>
          <a:lstStyle/>
          <a:p>
            <a:endParaRPr lang="en-GB"/>
          </a:p>
        </p:txBody>
      </p:sp>
      <p:sp>
        <p:nvSpPr>
          <p:cNvPr id="12" name="Text 10"/>
          <p:cNvSpPr/>
          <p:nvPr/>
        </p:nvSpPr>
        <p:spPr>
          <a:xfrm>
            <a:off x="1275588" y="1784569"/>
            <a:ext cx="2894076" cy="256032"/>
          </a:xfrm>
          <a:prstGeom prst="rect">
            <a:avLst/>
          </a:prstGeom>
          <a:noFill/>
          <a:ln/>
        </p:spPr>
        <p:txBody>
          <a:bodyPr wrap="square" lIns="0" tIns="0" rIns="0" bIns="0" rtlCol="0" anchor="ctr"/>
          <a:lstStyle/>
          <a:p>
            <a:pPr marL="0" indent="0" algn="ctr">
              <a:buNone/>
            </a:pPr>
            <a:r>
              <a:rPr lang="en-US" sz="1900" b="1">
                <a:solidFill>
                  <a:srgbClr val="1A4FA0"/>
                </a:solidFill>
                <a:latin typeface="Arial" panose="020B0604020202020204" pitchFamily="34" charset="0"/>
                <a:ea typeface="Georgia" pitchFamily="34" charset="-122"/>
                <a:cs typeface="Arial" panose="020B0604020202020204" pitchFamily="34" charset="0"/>
              </a:rPr>
              <a:t>7.6%</a:t>
            </a:r>
            <a:endParaRPr lang="en-US" sz="1900">
              <a:latin typeface="Arial" panose="020B0604020202020204" pitchFamily="34" charset="0"/>
              <a:cs typeface="Arial" panose="020B0604020202020204" pitchFamily="34" charset="0"/>
            </a:endParaRPr>
          </a:p>
        </p:txBody>
      </p:sp>
      <p:sp>
        <p:nvSpPr>
          <p:cNvPr id="13" name="Text 11"/>
          <p:cNvSpPr/>
          <p:nvPr/>
        </p:nvSpPr>
        <p:spPr>
          <a:xfrm>
            <a:off x="1202436" y="2084832"/>
            <a:ext cx="2894076" cy="246888"/>
          </a:xfrm>
          <a:prstGeom prst="rect">
            <a:avLst/>
          </a:prstGeom>
          <a:noFill/>
          <a:ln/>
        </p:spPr>
        <p:txBody>
          <a:bodyPr wrap="square" lIns="0" tIns="0" rIns="0" bIns="0" rtlCol="0" anchor="ctr"/>
          <a:lstStyle/>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Global prevalence in children</a:t>
            </a:r>
            <a:endParaRPr lang="en-US" sz="750">
              <a:latin typeface="Arial" panose="020B0604020202020204" pitchFamily="34" charset="0"/>
              <a:cs typeface="Arial" panose="020B0604020202020204" pitchFamily="34" charset="0"/>
            </a:endParaRPr>
          </a:p>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aged 3–12 (Salari et al., 2023</a:t>
            </a:r>
            <a:r>
              <a:rPr lang="en-US" sz="750">
                <a:solidFill>
                  <a:srgbClr val="2C4470"/>
                </a:solidFill>
                <a:latin typeface="Calibri" pitchFamily="34" charset="0"/>
                <a:ea typeface="Calibri" pitchFamily="34" charset="-122"/>
                <a:cs typeface="Calibri" pitchFamily="34" charset="-120"/>
              </a:rPr>
              <a:t>)</a:t>
            </a:r>
            <a:endParaRPr lang="en-US" sz="750"/>
          </a:p>
        </p:txBody>
      </p:sp>
      <p:sp>
        <p:nvSpPr>
          <p:cNvPr id="17" name="Shape 15"/>
          <p:cNvSpPr/>
          <p:nvPr/>
        </p:nvSpPr>
        <p:spPr>
          <a:xfrm>
            <a:off x="4487418" y="1783080"/>
            <a:ext cx="3040380" cy="576072"/>
          </a:xfrm>
          <a:prstGeom prst="rect">
            <a:avLst/>
          </a:prstGeom>
          <a:solidFill>
            <a:srgbClr val="D0E2F7"/>
          </a:solidFill>
          <a:ln w="12700">
            <a:solidFill>
              <a:srgbClr val="C8D8EE"/>
            </a:solidFill>
            <a:prstDash val="solid"/>
          </a:ln>
        </p:spPr>
        <p:txBody>
          <a:bodyPr/>
          <a:lstStyle/>
          <a:p>
            <a:endParaRPr lang="en-GB"/>
          </a:p>
        </p:txBody>
      </p:sp>
      <p:sp>
        <p:nvSpPr>
          <p:cNvPr id="18" name="Text 16"/>
          <p:cNvSpPr/>
          <p:nvPr/>
        </p:nvSpPr>
        <p:spPr>
          <a:xfrm>
            <a:off x="4670298" y="1776913"/>
            <a:ext cx="2894076" cy="256032"/>
          </a:xfrm>
          <a:prstGeom prst="rect">
            <a:avLst/>
          </a:prstGeom>
          <a:noFill/>
          <a:ln/>
        </p:spPr>
        <p:txBody>
          <a:bodyPr wrap="square" lIns="0" tIns="0" rIns="0" bIns="0" rtlCol="0" anchor="ctr"/>
          <a:lstStyle/>
          <a:p>
            <a:pPr marL="0" indent="0" algn="ctr">
              <a:buNone/>
            </a:pPr>
            <a:r>
              <a:rPr lang="en-US" sz="1900" b="1">
                <a:solidFill>
                  <a:srgbClr val="1A4FA0"/>
                </a:solidFill>
                <a:latin typeface="Arial" panose="020B0604020202020204" pitchFamily="34" charset="0"/>
                <a:ea typeface="Georgia" pitchFamily="34" charset="-122"/>
                <a:cs typeface="Arial" panose="020B0604020202020204" pitchFamily="34" charset="0"/>
              </a:rPr>
              <a:t>60–100%</a:t>
            </a:r>
            <a:endParaRPr lang="en-US" sz="1900">
              <a:latin typeface="Arial" panose="020B0604020202020204" pitchFamily="34" charset="0"/>
              <a:cs typeface="Arial" panose="020B0604020202020204" pitchFamily="34" charset="0"/>
            </a:endParaRPr>
          </a:p>
        </p:txBody>
      </p:sp>
      <p:sp>
        <p:nvSpPr>
          <p:cNvPr id="19" name="Text 17"/>
          <p:cNvSpPr/>
          <p:nvPr/>
        </p:nvSpPr>
        <p:spPr>
          <a:xfrm>
            <a:off x="4450842" y="2049107"/>
            <a:ext cx="2894076" cy="246888"/>
          </a:xfrm>
          <a:prstGeom prst="rect">
            <a:avLst/>
          </a:prstGeom>
          <a:noFill/>
          <a:ln/>
        </p:spPr>
        <p:txBody>
          <a:bodyPr wrap="square" lIns="0" tIns="0" rIns="0" bIns="0" rtlCol="0" anchor="ctr"/>
          <a:lstStyle/>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Children with ADHD also have</a:t>
            </a:r>
            <a:endParaRPr lang="en-US" sz="750">
              <a:latin typeface="Arial" panose="020B0604020202020204" pitchFamily="34" charset="0"/>
              <a:cs typeface="Arial" panose="020B0604020202020204" pitchFamily="34" charset="0"/>
            </a:endParaRPr>
          </a:p>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a co-occurring condition (PMC, 2019</a:t>
            </a:r>
            <a:r>
              <a:rPr lang="en-US" sz="750">
                <a:solidFill>
                  <a:srgbClr val="2C4470"/>
                </a:solidFill>
                <a:latin typeface="Calibri" pitchFamily="34" charset="0"/>
                <a:ea typeface="Calibri" pitchFamily="34" charset="-122"/>
                <a:cs typeface="Calibri" pitchFamily="34" charset="-120"/>
              </a:rPr>
              <a:t>)</a:t>
            </a:r>
            <a:endParaRPr lang="en-US" sz="750"/>
          </a:p>
        </p:txBody>
      </p:sp>
      <p:sp>
        <p:nvSpPr>
          <p:cNvPr id="20" name="Shape 18"/>
          <p:cNvSpPr/>
          <p:nvPr/>
        </p:nvSpPr>
        <p:spPr>
          <a:xfrm>
            <a:off x="7710678" y="1793500"/>
            <a:ext cx="3040380" cy="576072"/>
          </a:xfrm>
          <a:prstGeom prst="rect">
            <a:avLst/>
          </a:prstGeom>
          <a:solidFill>
            <a:srgbClr val="C2D8F5"/>
          </a:solidFill>
          <a:ln w="12700">
            <a:solidFill>
              <a:srgbClr val="C8D8EE"/>
            </a:solidFill>
            <a:prstDash val="solid"/>
          </a:ln>
        </p:spPr>
        <p:txBody>
          <a:bodyPr/>
          <a:lstStyle/>
          <a:p>
            <a:endParaRPr lang="en-GB"/>
          </a:p>
        </p:txBody>
      </p:sp>
      <p:sp>
        <p:nvSpPr>
          <p:cNvPr id="21" name="Text 19"/>
          <p:cNvSpPr/>
          <p:nvPr/>
        </p:nvSpPr>
        <p:spPr>
          <a:xfrm>
            <a:off x="7783830" y="1828800"/>
            <a:ext cx="2894076" cy="256032"/>
          </a:xfrm>
          <a:prstGeom prst="rect">
            <a:avLst/>
          </a:prstGeom>
          <a:noFill/>
          <a:ln/>
        </p:spPr>
        <p:txBody>
          <a:bodyPr wrap="square" lIns="0" tIns="0" rIns="0" bIns="0" rtlCol="0" anchor="ctr"/>
          <a:lstStyle/>
          <a:p>
            <a:pPr marL="0" indent="0" algn="ctr">
              <a:buNone/>
            </a:pPr>
            <a:r>
              <a:rPr lang="en-US" sz="1900" b="1">
                <a:solidFill>
                  <a:srgbClr val="1A4FA0"/>
                </a:solidFill>
                <a:latin typeface="Arial" panose="020B0604020202020204" pitchFamily="34" charset="0"/>
                <a:ea typeface="Georgia" pitchFamily="34" charset="-122"/>
                <a:cs typeface="Arial" panose="020B0604020202020204" pitchFamily="34" charset="0"/>
              </a:rPr>
              <a:t>17 RCTs</a:t>
            </a:r>
            <a:endParaRPr lang="en-US" sz="1900">
              <a:latin typeface="Arial" panose="020B0604020202020204" pitchFamily="34" charset="0"/>
              <a:cs typeface="Arial" panose="020B0604020202020204" pitchFamily="34" charset="0"/>
            </a:endParaRPr>
          </a:p>
        </p:txBody>
      </p:sp>
      <p:sp>
        <p:nvSpPr>
          <p:cNvPr id="22" name="Text 20"/>
          <p:cNvSpPr/>
          <p:nvPr/>
        </p:nvSpPr>
        <p:spPr>
          <a:xfrm>
            <a:off x="7674102" y="2073455"/>
            <a:ext cx="2894076" cy="246888"/>
          </a:xfrm>
          <a:prstGeom prst="rect">
            <a:avLst/>
          </a:prstGeom>
          <a:noFill/>
          <a:ln/>
        </p:spPr>
        <p:txBody>
          <a:bodyPr wrap="square" lIns="0" tIns="0" rIns="0" bIns="0" rtlCol="0" anchor="ctr"/>
          <a:lstStyle/>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Supporting CBT effectiveness</a:t>
            </a:r>
            <a:endParaRPr lang="en-US" sz="750">
              <a:latin typeface="Arial" panose="020B0604020202020204" pitchFamily="34" charset="0"/>
              <a:cs typeface="Arial" panose="020B0604020202020204" pitchFamily="34" charset="0"/>
            </a:endParaRPr>
          </a:p>
          <a:p>
            <a:pPr marL="0" indent="0" algn="ctr">
              <a:buNone/>
            </a:pPr>
            <a:r>
              <a:rPr lang="en-US" sz="750">
                <a:solidFill>
                  <a:srgbClr val="2C4470"/>
                </a:solidFill>
                <a:latin typeface="Arial" panose="020B0604020202020204" pitchFamily="34" charset="0"/>
                <a:ea typeface="Calibri" pitchFamily="34" charset="-122"/>
                <a:cs typeface="Arial" panose="020B0604020202020204" pitchFamily="34" charset="0"/>
              </a:rPr>
              <a:t>in ADHD by 2023 (Liu et al., 2023)</a:t>
            </a:r>
            <a:endParaRPr lang="en-US" sz="750">
              <a:latin typeface="Arial" panose="020B0604020202020204" pitchFamily="34" charset="0"/>
              <a:cs typeface="Arial" panose="020B0604020202020204" pitchFamily="34" charset="0"/>
            </a:endParaRPr>
          </a:p>
        </p:txBody>
      </p:sp>
      <p:sp>
        <p:nvSpPr>
          <p:cNvPr id="23" name="Shape 21"/>
          <p:cNvSpPr/>
          <p:nvPr/>
        </p:nvSpPr>
        <p:spPr>
          <a:xfrm>
            <a:off x="109728" y="2423160"/>
            <a:ext cx="3907536" cy="201168"/>
          </a:xfrm>
          <a:prstGeom prst="rect">
            <a:avLst/>
          </a:prstGeom>
          <a:solidFill>
            <a:srgbClr val="0D2B5E"/>
          </a:solidFill>
          <a:ln w="12700">
            <a:solidFill>
              <a:srgbClr val="0D2B5E"/>
            </a:solidFill>
            <a:prstDash val="solid"/>
          </a:ln>
        </p:spPr>
        <p:txBody>
          <a:bodyPr/>
          <a:lstStyle/>
          <a:p>
            <a:endParaRPr lang="en-GB"/>
          </a:p>
        </p:txBody>
      </p:sp>
      <p:sp>
        <p:nvSpPr>
          <p:cNvPr id="24" name="Text 22"/>
          <p:cNvSpPr/>
          <p:nvPr/>
        </p:nvSpPr>
        <p:spPr>
          <a:xfrm>
            <a:off x="109728" y="2432304"/>
            <a:ext cx="3907536" cy="182880"/>
          </a:xfrm>
          <a:prstGeom prst="rect">
            <a:avLst/>
          </a:prstGeom>
          <a:noFill/>
          <a:ln/>
        </p:spPr>
        <p:txBody>
          <a:bodyPr wrap="square" lIns="0" tIns="0" rIns="0" bIns="0" rtlCol="0" anchor="ctr"/>
          <a:lstStyle/>
          <a:p>
            <a:pPr marL="0" indent="0" algn="ctr">
              <a:buNone/>
            </a:pPr>
            <a:r>
              <a:rPr lang="en-US" sz="650" b="1" kern="0" spc="100">
                <a:solidFill>
                  <a:srgbClr val="FFFFFF"/>
                </a:solidFill>
                <a:latin typeface="Arial" panose="020B0604020202020204" pitchFamily="34" charset="0"/>
                <a:ea typeface="Calibri" pitchFamily="34" charset="-122"/>
                <a:cs typeface="Arial" panose="020B0604020202020204" pitchFamily="34" charset="0"/>
              </a:rPr>
              <a:t>HOW ADHD IS IDENTIFIED &amp; DIAGNOSED</a:t>
            </a:r>
            <a:endParaRPr lang="en-US" sz="650">
              <a:latin typeface="Arial" panose="020B0604020202020204" pitchFamily="34" charset="0"/>
              <a:cs typeface="Arial" panose="020B0604020202020204" pitchFamily="34" charset="0"/>
            </a:endParaRPr>
          </a:p>
        </p:txBody>
      </p:sp>
      <p:sp>
        <p:nvSpPr>
          <p:cNvPr id="25" name="Shape 23"/>
          <p:cNvSpPr/>
          <p:nvPr/>
        </p:nvSpPr>
        <p:spPr>
          <a:xfrm>
            <a:off x="109728" y="2624328"/>
            <a:ext cx="3907536" cy="4125388"/>
          </a:xfrm>
          <a:prstGeom prst="rect">
            <a:avLst/>
          </a:prstGeom>
          <a:solidFill>
            <a:srgbClr val="FFFFFF"/>
          </a:solidFill>
          <a:ln w="15240">
            <a:solidFill>
              <a:srgbClr val="1A4FA0"/>
            </a:solidFill>
            <a:prstDash val="solid"/>
          </a:ln>
        </p:spPr>
        <p:txBody>
          <a:bodyPr/>
          <a:lstStyle/>
          <a:p>
            <a:endParaRPr lang="en-GB"/>
          </a:p>
        </p:txBody>
      </p:sp>
      <p:sp>
        <p:nvSpPr>
          <p:cNvPr id="26" name="Shape 24"/>
          <p:cNvSpPr/>
          <p:nvPr/>
        </p:nvSpPr>
        <p:spPr>
          <a:xfrm>
            <a:off x="109728" y="2624328"/>
            <a:ext cx="50292" cy="4125388"/>
          </a:xfrm>
          <a:prstGeom prst="rect">
            <a:avLst/>
          </a:prstGeom>
          <a:solidFill>
            <a:srgbClr val="1A4FA0"/>
          </a:solidFill>
          <a:ln w="12700">
            <a:solidFill>
              <a:srgbClr val="1A4FA0"/>
            </a:solidFill>
            <a:prstDash val="solid"/>
          </a:ln>
        </p:spPr>
        <p:txBody>
          <a:bodyPr/>
          <a:lstStyle/>
          <a:p>
            <a:endParaRPr lang="en-GB"/>
          </a:p>
        </p:txBody>
      </p:sp>
      <p:sp>
        <p:nvSpPr>
          <p:cNvPr id="27" name="Text 25"/>
          <p:cNvSpPr/>
          <p:nvPr/>
        </p:nvSpPr>
        <p:spPr>
          <a:xfrm>
            <a:off x="228600" y="2660904"/>
            <a:ext cx="3706368" cy="274320"/>
          </a:xfrm>
          <a:prstGeom prst="rect">
            <a:avLst/>
          </a:prstGeom>
          <a:noFill/>
          <a:ln/>
        </p:spPr>
        <p:txBody>
          <a:bodyPr wrap="square" lIns="0" tIns="0" rIns="0" bIns="0" rtlCol="0" anchor="ctr"/>
          <a:lstStyle/>
          <a:p>
            <a:pPr marL="0" indent="0" algn="l">
              <a:buNone/>
            </a:pPr>
            <a:r>
              <a:rPr lang="en-US" sz="1050" b="1">
                <a:solidFill>
                  <a:srgbClr val="1A4FA0"/>
                </a:solidFill>
                <a:latin typeface="Arial" panose="020B0604020202020204" pitchFamily="34" charset="0"/>
                <a:ea typeface="Georgia" pitchFamily="34" charset="-122"/>
                <a:cs typeface="Arial" panose="020B0604020202020204" pitchFamily="34" charset="0"/>
              </a:rPr>
              <a:t>Identification &amp; Diagnosis of ADHD</a:t>
            </a:r>
          </a:p>
        </p:txBody>
      </p:sp>
      <p:sp>
        <p:nvSpPr>
          <p:cNvPr id="28" name="Text 26"/>
          <p:cNvSpPr/>
          <p:nvPr/>
        </p:nvSpPr>
        <p:spPr>
          <a:xfrm>
            <a:off x="235458" y="3002825"/>
            <a:ext cx="3706368" cy="3108960"/>
          </a:xfrm>
          <a:prstGeom prst="rect">
            <a:avLst/>
          </a:prstGeom>
          <a:noFill/>
          <a:ln/>
        </p:spPr>
        <p:txBody>
          <a:bodyPr wrap="square" lIns="0" tIns="0" rIns="0" bIns="0" rtlCol="0" anchor="t"/>
          <a:lstStyle/>
          <a:p>
            <a:r>
              <a:rPr lang="en-US" sz="700" dirty="0">
                <a:solidFill>
                  <a:srgbClr val="1A2B45"/>
                </a:solidFill>
                <a:latin typeface="Arial"/>
                <a:ea typeface="Calibri"/>
                <a:cs typeface="Arial"/>
              </a:rPr>
              <a:t>ADHD is identified through a comprehensive, multi informant clinical assessment rather than a single objective test. </a:t>
            </a:r>
            <a:r>
              <a:rPr lang="en-US" sz="700" b="1" kern="0" spc="30" dirty="0">
                <a:solidFill>
                  <a:srgbClr val="2E6FD9"/>
                </a:solidFill>
                <a:latin typeface="Arial"/>
                <a:ea typeface="Calibri"/>
                <a:cs typeface="Arial"/>
              </a:rPr>
              <a:t>
▶  DIAGNOSTIC PROCESS
</a:t>
            </a:r>
            <a:r>
              <a:rPr lang="en-US" sz="700" dirty="0">
                <a:solidFill>
                  <a:srgbClr val="1A2B45"/>
                </a:solidFill>
                <a:latin typeface="Arial"/>
                <a:ea typeface="Calibri"/>
                <a:cs typeface="Arial"/>
              </a:rPr>
              <a:t>Assessment typically involves structured clinical interviews, developmental history, direct observation, and </a:t>
            </a:r>
            <a:r>
              <a:rPr lang="en-US" sz="700" err="1">
                <a:solidFill>
                  <a:srgbClr val="1A2B45"/>
                </a:solidFill>
                <a:latin typeface="Arial"/>
                <a:ea typeface="Calibri"/>
                <a:cs typeface="Arial"/>
              </a:rPr>
              <a:t>standardised</a:t>
            </a:r>
            <a:r>
              <a:rPr lang="en-US" sz="700" dirty="0">
                <a:solidFill>
                  <a:srgbClr val="1A2B45"/>
                </a:solidFill>
                <a:latin typeface="Arial"/>
                <a:ea typeface="Calibri"/>
                <a:cs typeface="Arial"/>
              </a:rPr>
              <a:t> rating scales completed by parents, teachers, and where possible the child. Commonly used tools include the Conners' Rating Scales, the Child Behavior Checklist (CBCL) and the Teacher Report Form (TRF). Research indicates that combining parent, teacher, and self report measures produces the highest diagnostic accuracy (PMC Multi-method Diagnostics, 2024), as each informant captures </a:t>
            </a:r>
            <a:r>
              <a:rPr lang="en-US" sz="700" err="1">
                <a:solidFill>
                  <a:srgbClr val="1A2B45"/>
                </a:solidFill>
                <a:latin typeface="Arial"/>
                <a:ea typeface="Calibri"/>
                <a:cs typeface="Arial"/>
              </a:rPr>
              <a:t>behaviour</a:t>
            </a:r>
            <a:r>
              <a:rPr lang="en-US" sz="700" dirty="0">
                <a:solidFill>
                  <a:srgbClr val="1A2B45"/>
                </a:solidFill>
                <a:latin typeface="Arial"/>
                <a:ea typeface="Calibri"/>
                <a:cs typeface="Arial"/>
              </a:rPr>
              <a:t> across different settings.</a:t>
            </a:r>
            <a:r>
              <a:rPr lang="en-US" sz="700" b="1" kern="0" spc="30" dirty="0">
                <a:solidFill>
                  <a:srgbClr val="2E6FD9"/>
                </a:solidFill>
                <a:latin typeface="Arial"/>
                <a:ea typeface="Calibri"/>
                <a:cs typeface="Arial"/>
              </a:rPr>
              <a:t>
▶  CHALLENGES &amp; ISSUES
</a:t>
            </a:r>
            <a:r>
              <a:rPr lang="en-US" sz="700" dirty="0">
                <a:solidFill>
                  <a:srgbClr val="1A2B45"/>
                </a:solidFill>
                <a:latin typeface="Arial"/>
                <a:ea typeface="Calibri"/>
                <a:cs typeface="Arial"/>
              </a:rPr>
              <a:t>A significant challenge lies in differentiating ADHD from overlapping neurodevelopmental and mental health conditions. Anxiety disorders, conduct disorder, autistic spectrum disorder (ASD), and learning disabilities can all present with similar symptoms. It is estimated that 60–100% of children with ADHD also have at least one co occurring condition, making differential diagnosis complex (PMC, 2019). </a:t>
            </a:r>
            <a:r>
              <a:rPr lang="en-US" sz="700" b="1" kern="0" spc="30" dirty="0">
                <a:solidFill>
                  <a:srgbClr val="2E6FD9"/>
                </a:solidFill>
                <a:latin typeface="Arial"/>
                <a:ea typeface="Calibri"/>
                <a:cs typeface="Arial"/>
              </a:rPr>
              <a:t>
▶  GENDER &amp; REPORTER BIAS
</a:t>
            </a:r>
            <a:r>
              <a:rPr lang="en-US" sz="700" dirty="0">
                <a:solidFill>
                  <a:srgbClr val="1A2B45"/>
                </a:solidFill>
                <a:latin typeface="Arial"/>
                <a:ea typeface="Calibri"/>
                <a:cs typeface="Arial"/>
              </a:rPr>
              <a:t>Diagnostic criteria were historically developed on predominantly male samples, creating significant bias. Boys are typically referred and diagnosed at far higher rates than girls, with male to female ratios ranging from 2:1 in community samples to 10:1 in clinical settings (Willcutt, 2012; Frontiers, 2019). Girls more often present with the inattentive subtype meaning they are less disruptive and less visible therefore resulting in their needs being </a:t>
            </a:r>
            <a:r>
              <a:rPr lang="en-US" sz="700" err="1">
                <a:solidFill>
                  <a:schemeClr val="tx2">
                    <a:lumMod val="75000"/>
                  </a:schemeClr>
                </a:solidFill>
                <a:latin typeface="Arial"/>
                <a:ea typeface="Calibri"/>
                <a:cs typeface="Arial"/>
              </a:rPr>
              <a:t>unrecognised</a:t>
            </a:r>
            <a:r>
              <a:rPr lang="en-US" sz="700" dirty="0">
                <a:solidFill>
                  <a:schemeClr val="tx2">
                    <a:lumMod val="75000"/>
                  </a:schemeClr>
                </a:solidFill>
                <a:latin typeface="Arial"/>
                <a:ea typeface="Calibri"/>
                <a:cs typeface="Arial"/>
              </a:rPr>
              <a:t> (</a:t>
            </a:r>
            <a:r>
              <a:rPr lang="en-GB" sz="700" dirty="0">
                <a:solidFill>
                  <a:schemeClr val="tx2">
                    <a:lumMod val="75000"/>
                  </a:schemeClr>
                </a:solidFill>
                <a:latin typeface="Arial"/>
                <a:cs typeface="Arial"/>
              </a:rPr>
              <a:t>Young et al, 2020)</a:t>
            </a:r>
            <a:r>
              <a:rPr lang="en-US" sz="700" dirty="0">
                <a:solidFill>
                  <a:schemeClr val="tx2">
                    <a:lumMod val="75000"/>
                  </a:schemeClr>
                </a:solidFill>
                <a:latin typeface="Arial"/>
                <a:ea typeface="Calibri"/>
                <a:cs typeface="Arial"/>
              </a:rPr>
              <a:t>. </a:t>
            </a:r>
            <a:r>
              <a:rPr lang="en-US" sz="700" dirty="0">
                <a:solidFill>
                  <a:srgbClr val="1A2B45"/>
                </a:solidFill>
                <a:latin typeface="Arial"/>
                <a:ea typeface="Calibri"/>
                <a:cs typeface="Arial"/>
              </a:rPr>
              <a:t>Reporter bias </a:t>
            </a:r>
            <a:r>
              <a:rPr lang="en-US" sz="700" dirty="0">
                <a:solidFill>
                  <a:schemeClr val="tx2">
                    <a:lumMod val="75000"/>
                  </a:schemeClr>
                </a:solidFill>
                <a:latin typeface="Arial"/>
                <a:ea typeface="Calibri"/>
                <a:cs typeface="Arial"/>
              </a:rPr>
              <a:t>among</a:t>
            </a:r>
            <a:r>
              <a:rPr lang="en-US" sz="700" dirty="0">
                <a:solidFill>
                  <a:srgbClr val="1A2B45"/>
                </a:solidFill>
                <a:latin typeface="Arial"/>
                <a:ea typeface="Calibri"/>
                <a:cs typeface="Arial"/>
              </a:rPr>
              <a:t> parents and teachers also affects diagnostic accuracy, as adult informants may be influenced by gender expectations and prior knowledge of the child (Young et al, 2020).
</a:t>
            </a:r>
            <a:r>
              <a:rPr lang="en-US" sz="700" b="1" kern="0" spc="30" dirty="0">
                <a:solidFill>
                  <a:srgbClr val="2E6FD9"/>
                </a:solidFill>
                <a:latin typeface="Arial"/>
                <a:ea typeface="Calibri"/>
                <a:cs typeface="Arial"/>
              </a:rPr>
              <a:t>
▶  BENEFITS OF EARLY IDENTIFICATION
</a:t>
            </a:r>
            <a:r>
              <a:rPr lang="en-US" sz="700" dirty="0">
                <a:solidFill>
                  <a:srgbClr val="1A2B45"/>
                </a:solidFill>
                <a:latin typeface="Arial"/>
                <a:ea typeface="Calibri"/>
                <a:cs typeface="Arial"/>
              </a:rPr>
              <a:t>Despite these challenges, accurate early diagnosis carries significant benefits. Timely identification enables access to educational adjustments such as additional time and differentiated instruction, therapeutic support, and where clinically indicated, medication. Research shows that early diagnosis and intervention can redirect children's developmental </a:t>
            </a:r>
            <a:r>
              <a:rPr lang="en-US" sz="700">
                <a:solidFill>
                  <a:srgbClr val="1A2B45"/>
                </a:solidFill>
                <a:latin typeface="Arial"/>
                <a:ea typeface="Calibri"/>
                <a:cs typeface="Arial"/>
              </a:rPr>
              <a:t>trajectories and reduce long term negative outcomes (Liu et al, 2024; NICE, 2019).</a:t>
            </a:r>
            <a:r>
              <a:rPr lang="en-US" sz="750" dirty="0">
                <a:solidFill>
                  <a:srgbClr val="1A2B45"/>
                </a:solidFill>
                <a:latin typeface="Calibri"/>
                <a:ea typeface="Calibri"/>
                <a:cs typeface="Calibri"/>
              </a:rPr>
              <a:t>
</a:t>
            </a:r>
            <a:endParaRPr lang="en-US" sz="750" dirty="0">
              <a:latin typeface="Calibri"/>
              <a:ea typeface="Calibri"/>
              <a:cs typeface="Calibri"/>
            </a:endParaRPr>
          </a:p>
        </p:txBody>
      </p:sp>
      <p:sp>
        <p:nvSpPr>
          <p:cNvPr id="29" name="Shape 27"/>
          <p:cNvSpPr/>
          <p:nvPr/>
        </p:nvSpPr>
        <p:spPr>
          <a:xfrm>
            <a:off x="4236720" y="2423160"/>
            <a:ext cx="3907536" cy="201168"/>
          </a:xfrm>
          <a:prstGeom prst="rect">
            <a:avLst/>
          </a:prstGeom>
          <a:solidFill>
            <a:srgbClr val="0D2B5E"/>
          </a:solidFill>
          <a:ln w="12700">
            <a:solidFill>
              <a:srgbClr val="0D2B5E"/>
            </a:solidFill>
            <a:prstDash val="solid"/>
          </a:ln>
        </p:spPr>
        <p:txBody>
          <a:bodyPr/>
          <a:lstStyle/>
          <a:p>
            <a:endParaRPr lang="en-GB"/>
          </a:p>
        </p:txBody>
      </p:sp>
      <p:sp>
        <p:nvSpPr>
          <p:cNvPr id="30" name="Text 28"/>
          <p:cNvSpPr/>
          <p:nvPr/>
        </p:nvSpPr>
        <p:spPr>
          <a:xfrm>
            <a:off x="4236720" y="2432304"/>
            <a:ext cx="3907536" cy="182880"/>
          </a:xfrm>
          <a:prstGeom prst="rect">
            <a:avLst/>
          </a:prstGeom>
          <a:noFill/>
          <a:ln/>
        </p:spPr>
        <p:txBody>
          <a:bodyPr wrap="square" lIns="0" tIns="0" rIns="0" bIns="0" rtlCol="0" anchor="ctr"/>
          <a:lstStyle/>
          <a:p>
            <a:pPr marL="0" indent="0" algn="ctr">
              <a:buNone/>
            </a:pPr>
            <a:r>
              <a:rPr lang="en-US" sz="650" b="1" kern="0" spc="100">
                <a:solidFill>
                  <a:srgbClr val="FFFFFF"/>
                </a:solidFill>
                <a:latin typeface="Arial" panose="020B0604020202020204" pitchFamily="34" charset="0"/>
                <a:ea typeface="Calibri" pitchFamily="34" charset="-122"/>
                <a:cs typeface="Arial" panose="020B0604020202020204" pitchFamily="34" charset="0"/>
              </a:rPr>
              <a:t>BARRIERS &amp; IMPACT ON CHILDREN</a:t>
            </a:r>
            <a:endParaRPr lang="en-US" sz="650">
              <a:latin typeface="Arial" panose="020B0604020202020204" pitchFamily="34" charset="0"/>
              <a:cs typeface="Arial" panose="020B0604020202020204" pitchFamily="34" charset="0"/>
            </a:endParaRPr>
          </a:p>
        </p:txBody>
      </p:sp>
      <p:sp>
        <p:nvSpPr>
          <p:cNvPr id="31" name="Shape 29"/>
          <p:cNvSpPr/>
          <p:nvPr/>
        </p:nvSpPr>
        <p:spPr>
          <a:xfrm>
            <a:off x="4236720" y="2624328"/>
            <a:ext cx="3907536" cy="4125388"/>
          </a:xfrm>
          <a:prstGeom prst="rect">
            <a:avLst/>
          </a:prstGeom>
          <a:solidFill>
            <a:srgbClr val="FFFFFF"/>
          </a:solidFill>
          <a:ln w="15240">
            <a:solidFill>
              <a:srgbClr val="1A4FA0"/>
            </a:solidFill>
            <a:prstDash val="solid"/>
          </a:ln>
        </p:spPr>
        <p:txBody>
          <a:bodyPr/>
          <a:lstStyle/>
          <a:p>
            <a:endParaRPr lang="en-GB"/>
          </a:p>
        </p:txBody>
      </p:sp>
      <p:sp>
        <p:nvSpPr>
          <p:cNvPr id="32" name="Shape 30"/>
          <p:cNvSpPr/>
          <p:nvPr/>
        </p:nvSpPr>
        <p:spPr>
          <a:xfrm>
            <a:off x="4236720" y="2624328"/>
            <a:ext cx="50292" cy="4125388"/>
          </a:xfrm>
          <a:prstGeom prst="rect">
            <a:avLst/>
          </a:prstGeom>
          <a:solidFill>
            <a:srgbClr val="1A4FA0"/>
          </a:solidFill>
          <a:ln w="12700">
            <a:solidFill>
              <a:srgbClr val="1A4FA0"/>
            </a:solidFill>
            <a:prstDash val="solid"/>
          </a:ln>
        </p:spPr>
        <p:txBody>
          <a:bodyPr/>
          <a:lstStyle/>
          <a:p>
            <a:endParaRPr lang="en-GB"/>
          </a:p>
        </p:txBody>
      </p:sp>
      <p:sp>
        <p:nvSpPr>
          <p:cNvPr id="33" name="Text 31"/>
          <p:cNvSpPr/>
          <p:nvPr/>
        </p:nvSpPr>
        <p:spPr>
          <a:xfrm>
            <a:off x="4355592" y="2660904"/>
            <a:ext cx="3706368" cy="274320"/>
          </a:xfrm>
          <a:prstGeom prst="rect">
            <a:avLst/>
          </a:prstGeom>
          <a:noFill/>
          <a:ln/>
        </p:spPr>
        <p:txBody>
          <a:bodyPr wrap="square" lIns="0" tIns="0" rIns="0" bIns="0" rtlCol="0" anchor="ctr"/>
          <a:lstStyle/>
          <a:p>
            <a:pPr marL="0" indent="0" algn="l">
              <a:buNone/>
            </a:pPr>
            <a:r>
              <a:rPr lang="en-US" sz="1050" b="1">
                <a:solidFill>
                  <a:srgbClr val="1A4FA0"/>
                </a:solidFill>
                <a:latin typeface="Arial" panose="020B0604020202020204" pitchFamily="34" charset="0"/>
                <a:ea typeface="Georgia" pitchFamily="34" charset="-122"/>
                <a:cs typeface="Arial" panose="020B0604020202020204" pitchFamily="34" charset="0"/>
              </a:rPr>
              <a:t>Barriers &amp; Their Impact on Children</a:t>
            </a:r>
            <a:endParaRPr lang="en-US" sz="1050">
              <a:latin typeface="Arial" panose="020B0604020202020204" pitchFamily="34" charset="0"/>
              <a:cs typeface="Arial" panose="020B0604020202020204" pitchFamily="34" charset="0"/>
            </a:endParaRPr>
          </a:p>
        </p:txBody>
      </p:sp>
      <p:sp>
        <p:nvSpPr>
          <p:cNvPr id="34" name="Text 32"/>
          <p:cNvSpPr/>
          <p:nvPr/>
        </p:nvSpPr>
        <p:spPr>
          <a:xfrm>
            <a:off x="4355592" y="2971800"/>
            <a:ext cx="3706368" cy="3108960"/>
          </a:xfrm>
          <a:prstGeom prst="rect">
            <a:avLst/>
          </a:prstGeom>
          <a:noFill/>
          <a:ln/>
        </p:spPr>
        <p:txBody>
          <a:bodyPr wrap="square" lIns="0" tIns="0" rIns="0" bIns="0" rtlCol="0" anchor="t"/>
          <a:lstStyle/>
          <a:p>
            <a:r>
              <a:rPr lang="en-US" sz="700">
                <a:solidFill>
                  <a:srgbClr val="1A2B45"/>
                </a:solidFill>
                <a:latin typeface="Arial" panose="020B0604020202020204" pitchFamily="34" charset="0"/>
                <a:ea typeface="Calibri" pitchFamily="34" charset="-122"/>
                <a:cs typeface="Arial" panose="020B0604020202020204" pitchFamily="34" charset="0"/>
              </a:rPr>
              <a:t>According to Young et al (2020), access to timely ADHD diagnosis and appropriate support is far from equal. A range of structural, cultural, and systemic barriers determines which children receive the help they need, with serious consequences for those who are left without diagnosis or support (Young et al, 2020).
</a:t>
            </a:r>
            <a:r>
              <a:rPr lang="en-US" sz="700" b="1" kern="0" spc="30">
                <a:solidFill>
                  <a:srgbClr val="2E6FD9"/>
                </a:solidFill>
                <a:latin typeface="Arial" panose="020B0604020202020204" pitchFamily="34" charset="0"/>
                <a:ea typeface="Calibri" pitchFamily="34" charset="-122"/>
                <a:cs typeface="Arial" panose="020B0604020202020204" pitchFamily="34" charset="0"/>
              </a:rPr>
              <a:t>
▶  SOCIOECONOMIC BARRIERS
</a:t>
            </a:r>
            <a:r>
              <a:rPr lang="en-US" sz="700">
                <a:solidFill>
                  <a:srgbClr val="1A2B45"/>
                </a:solidFill>
                <a:latin typeface="Arial" panose="020B0604020202020204" pitchFamily="34" charset="0"/>
                <a:ea typeface="Calibri" pitchFamily="34" charset="-122"/>
                <a:cs typeface="Arial" panose="020B0604020202020204" pitchFamily="34" charset="0"/>
              </a:rPr>
              <a:t>Children from less advantaged socioeconomic backgrounds face systematic inequalities across the entire diagnostic pathway. A major UK study found that, while children from disadvantaged homes are more likely to experience ADHD symptoms, they face additional barriers at every stage ranging from caregiver recognition of impact through to formal diagnosis and medication access (Pearce et al, 2024). Families may lack the time, financial resources, or navigational capacity to pursue an NHS referral, and private assessments which are now a common alternative given NHS waiting times exceeding two years in many areas are beyond the reach for many (Pearce et al, 2024).
</a:t>
            </a:r>
            <a:r>
              <a:rPr lang="en-US" sz="700" b="1" kern="0" spc="30">
                <a:solidFill>
                  <a:srgbClr val="2E6FD9"/>
                </a:solidFill>
                <a:latin typeface="Arial" panose="020B0604020202020204" pitchFamily="34" charset="0"/>
                <a:ea typeface="Calibri" pitchFamily="34" charset="-122"/>
                <a:cs typeface="Arial" panose="020B0604020202020204" pitchFamily="34" charset="0"/>
              </a:rPr>
              <a:t>
▶  GENDER BIAS IN ACCESS
</a:t>
            </a:r>
            <a:r>
              <a:rPr lang="en-US" sz="700">
                <a:solidFill>
                  <a:srgbClr val="1A2B45"/>
                </a:solidFill>
                <a:latin typeface="Arial" panose="020B0604020202020204" pitchFamily="34" charset="0"/>
                <a:ea typeface="Calibri" pitchFamily="34" charset="-122"/>
                <a:cs typeface="Arial" panose="020B0604020202020204" pitchFamily="34" charset="0"/>
              </a:rPr>
              <a:t>The gender gap in ADHD diagnosis constitutes a major access barrier for girls. According to Young et al (2020), presentation in girls is often inattentive rather than hyperactive and is less disruptive in classroom environments and therefore less likely to prompt a teacher referral. Many girls reach adulthood without diagnosis, having been misidentified as anxious or simply 'daydreamy,' leading to years of unmet needs and insufficient support (Attoe &amp; Climie, 2023).
</a:t>
            </a:r>
            <a:r>
              <a:rPr lang="en-US" sz="700" b="1" kern="0" spc="30">
                <a:solidFill>
                  <a:srgbClr val="2E6FD9"/>
                </a:solidFill>
                <a:latin typeface="Arial" panose="020B0604020202020204" pitchFamily="34" charset="0"/>
                <a:ea typeface="Calibri" pitchFamily="34" charset="-122"/>
                <a:cs typeface="Arial" panose="020B0604020202020204" pitchFamily="34" charset="0"/>
              </a:rPr>
              <a:t>
▶  IMPACT ON CHILDREN
</a:t>
            </a:r>
            <a:r>
              <a:rPr lang="en-US" sz="700">
                <a:solidFill>
                  <a:srgbClr val="1A2B45"/>
                </a:solidFill>
                <a:latin typeface="Arial" panose="020B0604020202020204" pitchFamily="34" charset="0"/>
                <a:ea typeface="Calibri" pitchFamily="34" charset="-122"/>
                <a:cs typeface="Arial" panose="020B0604020202020204" pitchFamily="34" charset="0"/>
              </a:rPr>
              <a:t>The consequences of unidentified ADHD are wide ranging. Without timely diagnosis, children cannot access classroom accommodations, therapeutic interventions, or appropriate medication (NICE, 2019; Pearce et al., 2024). This can lead to academic underachievement, school exclusion, damaged self esteem, and strained peer relationships. Longitudinal research consistently links undiagnosed ADHD to elevated risk of mental health difficulties, substance misuse, and involvement in the criminal justice system in adolescence and adulthood (NICE, 2019; Pearce et al., 2024).</a:t>
            </a:r>
            <a:r>
              <a:rPr lang="en-US" sz="780">
                <a:solidFill>
                  <a:srgbClr val="1A2B45"/>
                </a:solidFill>
                <a:latin typeface="Calibri" pitchFamily="34" charset="0"/>
                <a:ea typeface="Calibri" pitchFamily="34" charset="-122"/>
                <a:cs typeface="Calibri" pitchFamily="34" charset="-120"/>
              </a:rPr>
              <a:t>
</a:t>
            </a:r>
            <a:endParaRPr lang="en-US" sz="780"/>
          </a:p>
        </p:txBody>
      </p:sp>
      <p:sp>
        <p:nvSpPr>
          <p:cNvPr id="35" name="Shape 33"/>
          <p:cNvSpPr/>
          <p:nvPr/>
        </p:nvSpPr>
        <p:spPr>
          <a:xfrm>
            <a:off x="8369808" y="2423160"/>
            <a:ext cx="3706368" cy="201168"/>
          </a:xfrm>
          <a:prstGeom prst="rect">
            <a:avLst/>
          </a:prstGeom>
          <a:solidFill>
            <a:srgbClr val="0D2B5E"/>
          </a:solidFill>
          <a:ln w="12700">
            <a:solidFill>
              <a:srgbClr val="0D2B5E"/>
            </a:solidFill>
            <a:prstDash val="solid"/>
          </a:ln>
        </p:spPr>
        <p:txBody>
          <a:bodyPr/>
          <a:lstStyle/>
          <a:p>
            <a:endParaRPr lang="en-GB"/>
          </a:p>
        </p:txBody>
      </p:sp>
      <p:sp>
        <p:nvSpPr>
          <p:cNvPr id="36" name="Text 34"/>
          <p:cNvSpPr/>
          <p:nvPr/>
        </p:nvSpPr>
        <p:spPr>
          <a:xfrm>
            <a:off x="8363712" y="2432304"/>
            <a:ext cx="3907536" cy="182880"/>
          </a:xfrm>
          <a:prstGeom prst="rect">
            <a:avLst/>
          </a:prstGeom>
          <a:noFill/>
          <a:ln/>
        </p:spPr>
        <p:txBody>
          <a:bodyPr wrap="square" lIns="0" tIns="0" rIns="0" bIns="0" rtlCol="0" anchor="ctr"/>
          <a:lstStyle/>
          <a:p>
            <a:pPr marL="0" indent="0" algn="ctr">
              <a:buNone/>
            </a:pPr>
            <a:r>
              <a:rPr lang="en-US" sz="650" b="1" kern="0" spc="100">
                <a:solidFill>
                  <a:srgbClr val="FFFFFF"/>
                </a:solidFill>
                <a:latin typeface="Arial" panose="020B0604020202020204" pitchFamily="34" charset="0"/>
                <a:ea typeface="Calibri" pitchFamily="34" charset="-122"/>
                <a:cs typeface="Arial" panose="020B0604020202020204" pitchFamily="34" charset="0"/>
              </a:rPr>
              <a:t>SUPPORT STRATEGY</a:t>
            </a:r>
            <a:endParaRPr lang="en-US" sz="650">
              <a:latin typeface="Arial" panose="020B0604020202020204" pitchFamily="34" charset="0"/>
              <a:cs typeface="Arial" panose="020B0604020202020204" pitchFamily="34" charset="0"/>
            </a:endParaRPr>
          </a:p>
        </p:txBody>
      </p:sp>
      <p:sp>
        <p:nvSpPr>
          <p:cNvPr id="37" name="Shape 35"/>
          <p:cNvSpPr/>
          <p:nvPr/>
        </p:nvSpPr>
        <p:spPr>
          <a:xfrm>
            <a:off x="8363712" y="2600298"/>
            <a:ext cx="3718560" cy="4123944"/>
          </a:xfrm>
          <a:prstGeom prst="rect">
            <a:avLst/>
          </a:prstGeom>
          <a:solidFill>
            <a:srgbClr val="FFFFFF"/>
          </a:solidFill>
          <a:ln w="15240">
            <a:solidFill>
              <a:srgbClr val="1A4FA0"/>
            </a:solidFill>
            <a:prstDash val="solid"/>
          </a:ln>
        </p:spPr>
        <p:txBody>
          <a:bodyPr/>
          <a:lstStyle/>
          <a:p>
            <a:endParaRPr lang="en-GB"/>
          </a:p>
        </p:txBody>
      </p:sp>
      <p:sp>
        <p:nvSpPr>
          <p:cNvPr id="38" name="Shape 36"/>
          <p:cNvSpPr/>
          <p:nvPr/>
        </p:nvSpPr>
        <p:spPr>
          <a:xfrm>
            <a:off x="8363712" y="2600298"/>
            <a:ext cx="56388" cy="4123944"/>
          </a:xfrm>
          <a:prstGeom prst="rect">
            <a:avLst/>
          </a:prstGeom>
          <a:solidFill>
            <a:srgbClr val="1A4FA0"/>
          </a:solidFill>
          <a:ln w="12700">
            <a:solidFill>
              <a:srgbClr val="1A4FA0"/>
            </a:solidFill>
            <a:prstDash val="solid"/>
          </a:ln>
        </p:spPr>
        <p:txBody>
          <a:bodyPr/>
          <a:lstStyle/>
          <a:p>
            <a:endParaRPr lang="en-GB"/>
          </a:p>
        </p:txBody>
      </p:sp>
      <p:sp>
        <p:nvSpPr>
          <p:cNvPr id="39" name="Text 37"/>
          <p:cNvSpPr/>
          <p:nvPr/>
        </p:nvSpPr>
        <p:spPr>
          <a:xfrm>
            <a:off x="8482584" y="2660904"/>
            <a:ext cx="3706368" cy="274320"/>
          </a:xfrm>
          <a:prstGeom prst="rect">
            <a:avLst/>
          </a:prstGeom>
          <a:noFill/>
          <a:ln/>
        </p:spPr>
        <p:txBody>
          <a:bodyPr wrap="square" lIns="0" tIns="0" rIns="0" bIns="0" rtlCol="0" anchor="ctr"/>
          <a:lstStyle/>
          <a:p>
            <a:pPr marL="0" indent="0" algn="l">
              <a:buNone/>
            </a:pPr>
            <a:r>
              <a:rPr lang="en-US" sz="1050" b="1">
                <a:solidFill>
                  <a:srgbClr val="1A4FA0"/>
                </a:solidFill>
                <a:latin typeface="Arial" panose="020B0604020202020204" pitchFamily="34" charset="0"/>
                <a:ea typeface="Georgia" pitchFamily="34" charset="-122"/>
                <a:cs typeface="Arial" panose="020B0604020202020204" pitchFamily="34" charset="0"/>
              </a:rPr>
              <a:t>Cognitive Behavioural Therapy</a:t>
            </a:r>
            <a:endParaRPr lang="en-US" sz="1050">
              <a:latin typeface="Arial" panose="020B0604020202020204" pitchFamily="34" charset="0"/>
              <a:cs typeface="Arial" panose="020B0604020202020204" pitchFamily="34" charset="0"/>
            </a:endParaRPr>
          </a:p>
        </p:txBody>
      </p:sp>
      <p:sp>
        <p:nvSpPr>
          <p:cNvPr id="40" name="Text 38"/>
          <p:cNvSpPr/>
          <p:nvPr/>
        </p:nvSpPr>
        <p:spPr>
          <a:xfrm>
            <a:off x="8482584" y="2971800"/>
            <a:ext cx="3599688" cy="3108960"/>
          </a:xfrm>
          <a:prstGeom prst="rect">
            <a:avLst/>
          </a:prstGeom>
          <a:noFill/>
          <a:ln/>
        </p:spPr>
        <p:txBody>
          <a:bodyPr wrap="square" lIns="0" tIns="0" rIns="0" bIns="0" rtlCol="0" anchor="t"/>
          <a:lstStyle/>
          <a:p>
            <a:r>
              <a:rPr lang="en-US" sz="600">
                <a:solidFill>
                  <a:srgbClr val="1A2B45"/>
                </a:solidFill>
                <a:latin typeface="Arial" panose="020B0604020202020204" pitchFamily="34" charset="0"/>
                <a:ea typeface="Calibri" pitchFamily="34" charset="-122"/>
                <a:cs typeface="Arial" panose="020B0604020202020204" pitchFamily="34" charset="0"/>
              </a:rPr>
              <a:t>Cognitive Behavioural Therapy (CBT) is a structured, evidence based psychological intervention that targets the relationship between thoughts, feelings, and </a:t>
            </a:r>
            <a:r>
              <a:rPr lang="en-US" sz="600" err="1">
                <a:solidFill>
                  <a:srgbClr val="1A2B45"/>
                </a:solidFill>
                <a:latin typeface="Arial" panose="020B0604020202020204" pitchFamily="34" charset="0"/>
                <a:ea typeface="Calibri" pitchFamily="34" charset="-122"/>
                <a:cs typeface="Arial" panose="020B0604020202020204" pitchFamily="34" charset="0"/>
              </a:rPr>
              <a:t>behaviours</a:t>
            </a:r>
            <a:r>
              <a:rPr lang="en-US" sz="600">
                <a:solidFill>
                  <a:srgbClr val="1A2B45"/>
                </a:solidFill>
                <a:latin typeface="Arial" panose="020B0604020202020204" pitchFamily="34" charset="0"/>
                <a:ea typeface="Calibri" pitchFamily="34" charset="-122"/>
                <a:cs typeface="Arial" panose="020B0604020202020204" pitchFamily="34" charset="0"/>
              </a:rPr>
              <a:t> (</a:t>
            </a:r>
            <a:r>
              <a:rPr lang="en-US" sz="600" err="1">
                <a:solidFill>
                  <a:srgbClr val="1A2B45"/>
                </a:solidFill>
                <a:latin typeface="Arial" panose="020B0604020202020204" pitchFamily="34" charset="0"/>
                <a:ea typeface="Calibri" pitchFamily="34" charset="-122"/>
                <a:cs typeface="Arial" panose="020B0604020202020204" pitchFamily="34" charset="0"/>
              </a:rPr>
              <a:t>Safren</a:t>
            </a:r>
            <a:r>
              <a:rPr lang="en-US" sz="600">
                <a:solidFill>
                  <a:srgbClr val="1A2B45"/>
                </a:solidFill>
                <a:latin typeface="Arial" panose="020B0604020202020204" pitchFamily="34" charset="0"/>
                <a:ea typeface="Calibri" pitchFamily="34" charset="-122"/>
                <a:cs typeface="Arial" panose="020B0604020202020204" pitchFamily="34" charset="0"/>
              </a:rPr>
              <a:t> et al, 2005). When adapted for ADHD, CBT focuses primarily on addressing executive dysfunction such as, the difficulties with planning, organisation, impulse control, working memory, and emotional regulation that underpin many of the condition's everyday challenges (Safren et al, 2005).
</a:t>
            </a:r>
            <a:r>
              <a:rPr lang="en-US" sz="600" b="1" kern="0" spc="30">
                <a:solidFill>
                  <a:srgbClr val="2E6FD9"/>
                </a:solidFill>
                <a:latin typeface="Arial" panose="020B0604020202020204" pitchFamily="34" charset="0"/>
                <a:ea typeface="Calibri" pitchFamily="34" charset="-122"/>
                <a:cs typeface="Arial" panose="020B0604020202020204" pitchFamily="34" charset="0"/>
              </a:rPr>
              <a:t>
▶  WHAT CBT FOR ADHD INVOLVES
</a:t>
            </a:r>
            <a:r>
              <a:rPr lang="en-US" sz="600">
                <a:solidFill>
                  <a:srgbClr val="1A2B45"/>
                </a:solidFill>
                <a:latin typeface="Arial" panose="020B0604020202020204" pitchFamily="34" charset="0"/>
                <a:ea typeface="Calibri" pitchFamily="34" charset="-122"/>
                <a:cs typeface="Arial" panose="020B0604020202020204" pitchFamily="34" charset="0"/>
              </a:rPr>
              <a:t>ADHD focused CBT is distinct from traditional CBT used for anxiety or depression. Sessions typically include modules on time management, organisational strategies, cognitive restructuring, problem solving, and emotional regulation. Sessions are structured, goal directed and include between session behavioural tasks so that children practice skills in real life contexts (NICE,2019). CBT is recommended by NICE alongside parent based training programmes for school aged children with moderate ADHD symptom severity (NICE, 2019).
</a:t>
            </a:r>
            <a:r>
              <a:rPr lang="en-US" sz="600" b="1" kern="0" spc="30">
                <a:solidFill>
                  <a:srgbClr val="2E6FD9"/>
                </a:solidFill>
                <a:latin typeface="Arial" panose="020B0604020202020204" pitchFamily="34" charset="0"/>
                <a:ea typeface="Calibri" pitchFamily="34" charset="-122"/>
                <a:cs typeface="Arial" panose="020B0604020202020204" pitchFamily="34" charset="0"/>
              </a:rPr>
              <a:t>
▶  EVIDENCE BASE
</a:t>
            </a:r>
            <a:r>
              <a:rPr lang="en-US" sz="600">
                <a:solidFill>
                  <a:srgbClr val="1A2B45"/>
                </a:solidFill>
                <a:latin typeface="Arial" panose="020B0604020202020204" pitchFamily="34" charset="0"/>
                <a:ea typeface="Calibri" pitchFamily="34" charset="-122"/>
                <a:cs typeface="Arial" panose="020B0604020202020204" pitchFamily="34" charset="0"/>
              </a:rPr>
              <a:t>The evidence base for CBT in ADHD is robust and growing. For example, a 2024 meta analysis found that combining CBT with stimulant medication was significantly more effective than medication alone, with benefits maintained for at least three months post treatment (Li &amp; Zhang, 2024). Group based parental psychoeducation delivered alongside CBT provides further gains in parenting behaviour and child outcomes (Cortese et al., 2023).
</a:t>
            </a:r>
            <a:r>
              <a:rPr lang="en-US" sz="600" b="1" kern="0" spc="30">
                <a:solidFill>
                  <a:srgbClr val="2E6FD9"/>
                </a:solidFill>
                <a:latin typeface="Arial" panose="020B0604020202020204" pitchFamily="34" charset="0"/>
                <a:ea typeface="Calibri" pitchFamily="34" charset="-122"/>
                <a:cs typeface="Arial" panose="020B0604020202020204" pitchFamily="34" charset="0"/>
              </a:rPr>
              <a:t>
▶  CHALLENGES &amp; LIMITATIONS
</a:t>
            </a:r>
            <a:r>
              <a:rPr lang="en-US" sz="600">
                <a:solidFill>
                  <a:srgbClr val="1A2B45"/>
                </a:solidFill>
                <a:latin typeface="Arial" panose="020B0604020202020204" pitchFamily="34" charset="0"/>
                <a:ea typeface="Calibri" pitchFamily="34" charset="-122"/>
                <a:cs typeface="Arial" panose="020B0604020202020204" pitchFamily="34" charset="0"/>
              </a:rPr>
              <a:t>Despite its strong evidence base, CBT faces real world limitations. A 2023 systematic review found no available RCTs for children under 8 years, meaning evidence cannot currently support its use in early childhood (PMC, 2023). CBT also requires a degree of verbal ability and metacognitive awareness that some children with ADHD find difficult, and treatment gains may not always generalise beyond the clinic setting. Access remains a significant concern with long NHS waiting lists and a shortage of ADHD specialist therapists meaning CBT is frequently unavailable to those who need it most, disproportionately affecting children from disadvantaged backgrounds.
</a:t>
            </a:r>
            <a:r>
              <a:rPr lang="en-US" sz="600" b="1" kern="0" spc="30">
                <a:solidFill>
                  <a:srgbClr val="2E6FD9"/>
                </a:solidFill>
                <a:latin typeface="Arial" panose="020B0604020202020204" pitchFamily="34" charset="0"/>
                <a:ea typeface="Calibri" pitchFamily="34" charset="-122"/>
                <a:cs typeface="Arial" panose="020B0604020202020204" pitchFamily="34" charset="0"/>
              </a:rPr>
              <a:t>
▶  BENEFITS FOR CHILDREN
</a:t>
            </a:r>
            <a:r>
              <a:rPr lang="en-US" sz="600">
                <a:solidFill>
                  <a:srgbClr val="1A2B45"/>
                </a:solidFill>
                <a:latin typeface="Arial" panose="020B0604020202020204" pitchFamily="34" charset="0"/>
                <a:ea typeface="Calibri" pitchFamily="34" charset="-122"/>
                <a:cs typeface="Arial" panose="020B0604020202020204" pitchFamily="34" charset="0"/>
              </a:rPr>
              <a:t>When delivered effectively, CBT equips children with lifelong coping tools that extend well beyond symptom reduction. Improvements in academic performance, self esteem, peer relationships, and family functioning have all been documented (NICE, 2019). A one year RCT follow up study reported sustained gains in adolescents with ADHD who received group CBT, highlighting its potential for durable positive impact on children's lives (</a:t>
            </a:r>
            <a:r>
              <a:rPr lang="en-US" sz="600" err="1">
                <a:solidFill>
                  <a:srgbClr val="1A2B45"/>
                </a:solidFill>
                <a:latin typeface="Arial" panose="020B0604020202020204" pitchFamily="34" charset="0"/>
                <a:ea typeface="Calibri" pitchFamily="34" charset="-122"/>
                <a:cs typeface="Arial" panose="020B0604020202020204" pitchFamily="34" charset="0"/>
              </a:rPr>
              <a:t>Tandfonline</a:t>
            </a:r>
            <a:r>
              <a:rPr lang="en-US" sz="600">
                <a:solidFill>
                  <a:srgbClr val="1A2B45"/>
                </a:solidFill>
                <a:latin typeface="Arial" panose="020B0604020202020204" pitchFamily="34" charset="0"/>
                <a:ea typeface="Calibri" pitchFamily="34" charset="-122"/>
                <a:cs typeface="Arial" panose="020B0604020202020204" pitchFamily="34" charset="0"/>
              </a:rPr>
              <a:t>, 2024).</a:t>
            </a:r>
            <a:r>
              <a:rPr lang="en-US" sz="780">
                <a:solidFill>
                  <a:srgbClr val="1A2B45"/>
                </a:solidFill>
                <a:latin typeface="Calibri" pitchFamily="34" charset="0"/>
                <a:ea typeface="Calibri" pitchFamily="34" charset="-122"/>
                <a:cs typeface="Calibri" pitchFamily="34" charset="-120"/>
              </a:rPr>
              <a:t>
</a:t>
            </a:r>
            <a:endParaRPr lang="en-US" sz="780"/>
          </a:p>
        </p:txBody>
      </p:sp>
      <p:sp>
        <p:nvSpPr>
          <p:cNvPr id="44" name="TextBox 43">
            <a:extLst>
              <a:ext uri="{FF2B5EF4-FFF2-40B4-BE49-F238E27FC236}">
                <a16:creationId xmlns:a16="http://schemas.microsoft.com/office/drawing/2014/main" id="{4331139B-D9BE-7A4F-78EA-F1E0547197BE}"/>
              </a:ext>
            </a:extLst>
          </p:cNvPr>
          <p:cNvSpPr txBox="1"/>
          <p:nvPr/>
        </p:nvSpPr>
        <p:spPr>
          <a:xfrm>
            <a:off x="160020" y="114819"/>
            <a:ext cx="1208987" cy="538609"/>
          </a:xfrm>
          <a:prstGeom prst="rect">
            <a:avLst/>
          </a:prstGeom>
          <a:noFill/>
        </p:spPr>
        <p:txBody>
          <a:bodyPr wrap="square" rtlCol="0">
            <a:spAutoFit/>
          </a:bodyPr>
          <a:lstStyle/>
          <a:p>
            <a:r>
              <a:rPr lang="en-GB" sz="1000">
                <a:solidFill>
                  <a:schemeClr val="bg1"/>
                </a:solidFill>
              </a:rPr>
              <a:t>ECEY6006</a:t>
            </a:r>
          </a:p>
          <a:p>
            <a:r>
              <a:rPr lang="en-GB" sz="1000">
                <a:solidFill>
                  <a:schemeClr val="bg1"/>
                </a:solidFill>
              </a:rPr>
              <a:t>2407917</a:t>
            </a:r>
          </a:p>
          <a:p>
            <a:endParaRPr lang="en-GB" sz="90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Slides>
  <Notes>1</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revision>4</cp:revision>
  <dcterms:created xsi:type="dcterms:W3CDTF">2026-05-14T20:05:47Z</dcterms:created>
  <dcterms:modified xsi:type="dcterms:W3CDTF">2026-05-17T19:45:19Z</dcterms:modified>
</cp:coreProperties>
</file>