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4" r:id="rId19"/>
    <p:sldId id="273" r:id="rId20"/>
    <p:sldId id="275" r:id="rId21"/>
    <p:sldId id="276" r:id="rId22"/>
    <p:sldId id="277"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84938"/>
  </p:normalViewPr>
  <p:slideViewPr>
    <p:cSldViewPr snapToGrid="0">
      <p:cViewPr>
        <p:scale>
          <a:sx n="64" d="100"/>
          <a:sy n="64" d="100"/>
        </p:scale>
        <p:origin x="2392" y="8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B8BF3E-F90B-1440-B6A0-51B51A043340}" type="datetimeFigureOut">
              <a:rPr lang="en-US" smtClean="0"/>
              <a:t>1/12/23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336B95-1E11-1049-8F1F-3838C3ABFAB9}" type="slidenum">
              <a:rPr lang="en-US" smtClean="0"/>
              <a:t>‹#›</a:t>
            </a:fld>
            <a:endParaRPr lang="en-US"/>
          </a:p>
        </p:txBody>
      </p:sp>
    </p:spTree>
    <p:extLst>
      <p:ext uri="{BB962C8B-B14F-4D97-AF65-F5344CB8AC3E}">
        <p14:creationId xmlns:p14="http://schemas.microsoft.com/office/powerpoint/2010/main" val="1250519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cipd.co.uk/knowledge/strategy/hr/strategic-hrm-factsheet/"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You may think that the goals are overarching and not specific, however, there are sub agendas within each. You might also think about why do we need this law? What will it do for individuals? And why is it needed?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US" dirty="0"/>
          </a:p>
        </p:txBody>
      </p:sp>
      <p:sp>
        <p:nvSpPr>
          <p:cNvPr id="4" name="Slide Number Placeholder 3"/>
          <p:cNvSpPr>
            <a:spLocks noGrp="1"/>
          </p:cNvSpPr>
          <p:nvPr>
            <p:ph type="sldNum" sz="quarter" idx="5"/>
          </p:nvPr>
        </p:nvSpPr>
        <p:spPr/>
        <p:txBody>
          <a:bodyPr/>
          <a:lstStyle/>
          <a:p>
            <a:fld id="{B6336B95-1E11-1049-8F1F-3838C3ABFAB9}" type="slidenum">
              <a:rPr lang="en-US" smtClean="0"/>
              <a:t>4</a:t>
            </a:fld>
            <a:endParaRPr lang="en-US"/>
          </a:p>
        </p:txBody>
      </p:sp>
    </p:spTree>
    <p:extLst>
      <p:ext uri="{BB962C8B-B14F-4D97-AF65-F5344CB8AC3E}">
        <p14:creationId xmlns:p14="http://schemas.microsoft.com/office/powerpoint/2010/main" val="4115587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Helvetica" pitchFamily="2" charset="0"/>
                <a:ea typeface="Calibri" panose="020F0502020204030204" pitchFamily="34" charset="0"/>
                <a:cs typeface="Times New Roman" panose="02020603050405020304" pitchFamily="18" charset="0"/>
              </a:rPr>
              <a:t>The statement for justification is complex. Typically, when presented with complexity, it’s usually a good idea to </a:t>
            </a:r>
            <a:r>
              <a:rPr lang="en-GB" sz="1800" dirty="0">
                <a:effectLst/>
                <a:latin typeface="Calibri" panose="020F0502020204030204" pitchFamily="34" charset="0"/>
                <a:ea typeface="Calibri" panose="020F0502020204030204" pitchFamily="34" charset="0"/>
              </a:rPr>
              <a:t>have a inter and multidisciplinary approach.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Helvetica" pitchFamily="2" charset="0"/>
                <a:ea typeface="Calibri" panose="020F0502020204030204" pitchFamily="34" charset="0"/>
                <a:cs typeface="Times New Roman" panose="02020603050405020304" pitchFamily="18" charset="0"/>
              </a:rPr>
              <a:t>However, you may think, well… who will oversee to see whether the public bodies involved are acting on the interests of the nation? Therefore, Wales appointed the first Future Generations Commissioner (</a:t>
            </a:r>
            <a:r>
              <a:rPr lang="en-GB" sz="1800" dirty="0">
                <a:solidFill>
                  <a:srgbClr val="1F1F1F"/>
                </a:solidFill>
                <a:effectLst/>
                <a:latin typeface="Arial" panose="020B0604020202020204" pitchFamily="34" charset="0"/>
                <a:ea typeface="Calibri" panose="020F0502020204030204" pitchFamily="34" charset="0"/>
                <a:cs typeface="Times New Roman" panose="02020603050405020304" pitchFamily="18" charset="0"/>
              </a:rPr>
              <a:t>Derek Walker now)</a:t>
            </a:r>
            <a:r>
              <a:rPr lang="en-GB" sz="1800" dirty="0">
                <a:effectLst/>
                <a:latin typeface="Helvetica" pitchFamily="2" charset="0"/>
                <a:ea typeface="Calibri" panose="020F0502020204030204" pitchFamily="34" charset="0"/>
                <a:cs typeface="Times New Roman" panose="02020603050405020304" pitchFamily="18" charset="0"/>
              </a:rPr>
              <a:t> in 2016 to preside over these bodies, whether these are governing (Welsh government), national or local authorities.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endParaRPr>
          </a:p>
          <a:p>
            <a:endParaRPr lang="en-GB" sz="1800" dirty="0">
              <a:effectLst/>
              <a:latin typeface="Calibri" panose="020F0502020204030204" pitchFamily="34" charset="0"/>
            </a:endParaRPr>
          </a:p>
        </p:txBody>
      </p:sp>
      <p:sp>
        <p:nvSpPr>
          <p:cNvPr id="4" name="Slide Number Placeholder 3"/>
          <p:cNvSpPr>
            <a:spLocks noGrp="1"/>
          </p:cNvSpPr>
          <p:nvPr>
            <p:ph type="sldNum" sz="quarter" idx="5"/>
          </p:nvPr>
        </p:nvSpPr>
        <p:spPr/>
        <p:txBody>
          <a:bodyPr/>
          <a:lstStyle/>
          <a:p>
            <a:fld id="{B6336B95-1E11-1049-8F1F-3838C3ABFAB9}" type="slidenum">
              <a:rPr lang="en-US" smtClean="0"/>
              <a:t>6</a:t>
            </a:fld>
            <a:endParaRPr lang="en-US"/>
          </a:p>
        </p:txBody>
      </p:sp>
    </p:spTree>
    <p:extLst>
      <p:ext uri="{BB962C8B-B14F-4D97-AF65-F5344CB8AC3E}">
        <p14:creationId xmlns:p14="http://schemas.microsoft.com/office/powerpoint/2010/main" val="9204631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Do you know who these individuals are? Sophie Howe (2015- 2022) and Derek Walker (2023) </a:t>
            </a:r>
          </a:p>
        </p:txBody>
      </p:sp>
      <p:sp>
        <p:nvSpPr>
          <p:cNvPr id="4" name="Slide Number Placeholder 3"/>
          <p:cNvSpPr>
            <a:spLocks noGrp="1"/>
          </p:cNvSpPr>
          <p:nvPr>
            <p:ph type="sldNum" sz="quarter" idx="5"/>
          </p:nvPr>
        </p:nvSpPr>
        <p:spPr/>
        <p:txBody>
          <a:bodyPr/>
          <a:lstStyle/>
          <a:p>
            <a:fld id="{B6336B95-1E11-1049-8F1F-3838C3ABFAB9}" type="slidenum">
              <a:rPr lang="en-US" smtClean="0"/>
              <a:t>7</a:t>
            </a:fld>
            <a:endParaRPr lang="en-US"/>
          </a:p>
        </p:txBody>
      </p:sp>
    </p:spTree>
    <p:extLst>
      <p:ext uri="{BB962C8B-B14F-4D97-AF65-F5344CB8AC3E}">
        <p14:creationId xmlns:p14="http://schemas.microsoft.com/office/powerpoint/2010/main" val="4838404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previous commissioner described her role as a ‘guardian’. This guardianship translates to holding and supporting public bodies accountable to ensure that sustainable future is maintained.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 This guardianship translates to holding and supporting public bodies accountable to ensure that sustainable future is maintained.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6336B95-1E11-1049-8F1F-3838C3ABFAB9}" type="slidenum">
              <a:rPr lang="en-US" smtClean="0"/>
              <a:t>8</a:t>
            </a:fld>
            <a:endParaRPr lang="en-US"/>
          </a:p>
        </p:txBody>
      </p:sp>
    </p:spTree>
    <p:extLst>
      <p:ext uri="{BB962C8B-B14F-4D97-AF65-F5344CB8AC3E}">
        <p14:creationId xmlns:p14="http://schemas.microsoft.com/office/powerpoint/2010/main" val="1288196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t>Education: National Curriculum Reform (Donaldson Report) ; Development of skills for future careers (Digital Strategy 2030)</a:t>
            </a:r>
          </a:p>
          <a:p>
            <a:endParaRPr lang="en-US" dirty="0"/>
          </a:p>
          <a:p>
            <a:endParaRPr lang="en-US" dirty="0"/>
          </a:p>
          <a:p>
            <a:r>
              <a:rPr lang="en-US" dirty="0"/>
              <a:t>https://</a:t>
            </a:r>
            <a:r>
              <a:rPr lang="en-US" dirty="0" err="1"/>
              <a:t>www.statista.com</a:t>
            </a:r>
            <a:r>
              <a:rPr lang="en-US" dirty="0"/>
              <a:t>/statistics/529486/unemployment-rate-of-</a:t>
            </a:r>
            <a:r>
              <a:rPr lang="en-US" dirty="0" err="1"/>
              <a:t>wales</a:t>
            </a:r>
            <a:r>
              <a:rPr lang="en-US" dirty="0"/>
              <a:t>/ </a:t>
            </a:r>
          </a:p>
        </p:txBody>
      </p:sp>
      <p:sp>
        <p:nvSpPr>
          <p:cNvPr id="4" name="Slide Number Placeholder 3"/>
          <p:cNvSpPr>
            <a:spLocks noGrp="1"/>
          </p:cNvSpPr>
          <p:nvPr>
            <p:ph type="sldNum" sz="quarter" idx="5"/>
          </p:nvPr>
        </p:nvSpPr>
        <p:spPr/>
        <p:txBody>
          <a:bodyPr/>
          <a:lstStyle/>
          <a:p>
            <a:fld id="{B6336B95-1E11-1049-8F1F-3838C3ABFAB9}" type="slidenum">
              <a:rPr lang="en-US" smtClean="0"/>
              <a:t>10</a:t>
            </a:fld>
            <a:endParaRPr lang="en-US"/>
          </a:p>
        </p:txBody>
      </p:sp>
    </p:spTree>
    <p:extLst>
      <p:ext uri="{BB962C8B-B14F-4D97-AF65-F5344CB8AC3E}">
        <p14:creationId xmlns:p14="http://schemas.microsoft.com/office/powerpoint/2010/main" val="1708275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6B95-1E11-1049-8F1F-3838C3ABFAB9}" type="slidenum">
              <a:rPr lang="en-US" smtClean="0"/>
              <a:t>12</a:t>
            </a:fld>
            <a:endParaRPr lang="en-US"/>
          </a:p>
        </p:txBody>
      </p:sp>
    </p:spTree>
    <p:extLst>
      <p:ext uri="{BB962C8B-B14F-4D97-AF65-F5344CB8AC3E}">
        <p14:creationId xmlns:p14="http://schemas.microsoft.com/office/powerpoint/2010/main" val="4687192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Workforce planning: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 PESTLE analysis can help to identify disruptive changes to business models that may profoundly affect the future employment landscape. It can identify skills gaps, new job roles, job reductions or displacements.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solidFill>
                  <a:srgbClr val="000000"/>
                </a:solidFill>
                <a:effectLst/>
                <a:latin typeface="Calibri" panose="020F0502020204030204" pitchFamily="34" charset="0"/>
                <a:ea typeface="Times New Roman" panose="02020603050405020304" pitchFamily="18" charset="0"/>
              </a:rPr>
              <a:t>People strategies, reports and projects</a:t>
            </a:r>
            <a:endParaRPr lang="en-GB" sz="1800" b="1" dirty="0">
              <a:effectLst/>
              <a:latin typeface="Times New Roman" panose="02020603050405020304" pitchFamily="18" charset="0"/>
              <a:ea typeface="Times New Roman" panose="02020603050405020304" pitchFamily="18" charset="0"/>
            </a:endParaRPr>
          </a:p>
          <a:p>
            <a:r>
              <a:rPr lang="en-GB" sz="1800" dirty="0">
                <a:solidFill>
                  <a:srgbClr val="000000"/>
                </a:solidFill>
                <a:effectLst/>
                <a:latin typeface="Calibri" panose="020F0502020204030204" pitchFamily="34" charset="0"/>
                <a:ea typeface="Times New Roman" panose="02020603050405020304" pitchFamily="18" charset="0"/>
              </a:rPr>
              <a:t>A PESTLE analysis can be used as a framework to look outside the organisation to hypothesise what may happen in future and what should be further explored. It can ensure that some basic factors are not overlooked or ignored when </a:t>
            </a:r>
            <a:r>
              <a:rPr lang="en-GB" sz="1800" u="none" dirty="0">
                <a:solidFill>
                  <a:schemeClr val="tx1"/>
                </a:solidFill>
                <a:effectLst/>
                <a:latin typeface="Calibri" panose="020F0502020204030204" pitchFamily="34" charset="0"/>
                <a:ea typeface="Times New Roman" panose="02020603050405020304" pitchFamily="18" charset="0"/>
                <a:hlinkClick r:id="rId3" tooltip="Strategic human resource management factsheet">
                  <a:extLst>
                    <a:ext uri="{A12FA001-AC4F-418D-AE19-62706E023703}">
                      <ahyp:hlinkClr xmlns:ahyp="http://schemas.microsoft.com/office/drawing/2018/hyperlinkcolor" val="tx"/>
                    </a:ext>
                  </a:extLst>
                </a:hlinkClick>
              </a:rPr>
              <a:t>aligning people strategies to the broader organisation strategy</a:t>
            </a:r>
            <a:r>
              <a:rPr lang="en-GB" sz="1800" u="none" dirty="0">
                <a:solidFill>
                  <a:schemeClr val="tx1"/>
                </a:solidFill>
                <a:effectLst/>
                <a:latin typeface="Calibri" panose="020F0502020204030204" pitchFamily="34" charset="0"/>
                <a:ea typeface="Times New Roman" panose="02020603050405020304" pitchFamily="18" charset="0"/>
              </a:rPr>
              <a:t>. </a:t>
            </a:r>
            <a:endParaRPr lang="en-GB" sz="1800" u="none" dirty="0">
              <a:solidFill>
                <a:schemeClr val="tx1"/>
              </a:solidFill>
              <a:effectLst/>
              <a:latin typeface="Times New Roman" panose="02020603050405020304" pitchFamily="18" charset="0"/>
              <a:ea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6336B95-1E11-1049-8F1F-3838C3ABFAB9}" type="slidenum">
              <a:rPr lang="en-US" smtClean="0"/>
              <a:t>13</a:t>
            </a:fld>
            <a:endParaRPr lang="en-US"/>
          </a:p>
        </p:txBody>
      </p:sp>
    </p:spTree>
    <p:extLst>
      <p:ext uri="{BB962C8B-B14F-4D97-AF65-F5344CB8AC3E}">
        <p14:creationId xmlns:p14="http://schemas.microsoft.com/office/powerpoint/2010/main" val="34407385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SzPts val="1000"/>
              <a:buFont typeface="Symbol" pitchFamily="2"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It’s a simple framework.</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It facilitates an understanding of the wider business environment. </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It encourages the development of external and strategic thinking. </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It can enable an organisation to anticipate future business threats and take action to avoid or minimise their impact.</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It can enable an organisation to spot business opportunities and exploit them fully.</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6336B95-1E11-1049-8F1F-3838C3ABFAB9}" type="slidenum">
              <a:rPr lang="en-US" smtClean="0"/>
              <a:t>14</a:t>
            </a:fld>
            <a:endParaRPr lang="en-US"/>
          </a:p>
        </p:txBody>
      </p:sp>
    </p:spTree>
    <p:extLst>
      <p:ext uri="{BB962C8B-B14F-4D97-AF65-F5344CB8AC3E}">
        <p14:creationId xmlns:p14="http://schemas.microsoft.com/office/powerpoint/2010/main" val="35875344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SzPts val="1000"/>
              <a:buFont typeface="Symbol" pitchFamily="2"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Some PESTLE analysis users oversimplify the amount of data used for decisions – it’s easy to use insufficient data.</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risk of capturing too much data may lead to ‘paralysis by analysis’. </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data used may be based on assumptions that later prove to be unfounded. </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The pace of change makes it increasingly difficult to anticipate developments that may affect an organisation in the future.</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SzPts val="1000"/>
              <a:buFont typeface="Symbol" pitchFamily="2" charset="2"/>
              <a:buChar char=""/>
              <a:tabLst>
                <a:tab pos="457200" algn="l"/>
              </a:tabLst>
            </a:pPr>
            <a:r>
              <a:rPr lang="en-GB" sz="1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To be effective, the process needs to be repeated on a regular basis.</a:t>
            </a:r>
            <a:endParaRPr lang="en-GB" sz="18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B6336B95-1E11-1049-8F1F-3838C3ABFAB9}" type="slidenum">
              <a:rPr lang="en-US" smtClean="0"/>
              <a:t>15</a:t>
            </a:fld>
            <a:endParaRPr lang="en-US"/>
          </a:p>
        </p:txBody>
      </p:sp>
    </p:spTree>
    <p:extLst>
      <p:ext uri="{BB962C8B-B14F-4D97-AF65-F5344CB8AC3E}">
        <p14:creationId xmlns:p14="http://schemas.microsoft.com/office/powerpoint/2010/main" val="2491632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6B95-1E11-1049-8F1F-3838C3ABFAB9}" type="slidenum">
              <a:rPr lang="en-US" smtClean="0"/>
              <a:t>16</a:t>
            </a:fld>
            <a:endParaRPr lang="en-US"/>
          </a:p>
        </p:txBody>
      </p:sp>
    </p:spTree>
    <p:extLst>
      <p:ext uri="{BB962C8B-B14F-4D97-AF65-F5344CB8AC3E}">
        <p14:creationId xmlns:p14="http://schemas.microsoft.com/office/powerpoint/2010/main" val="30142671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6B95-1E11-1049-8F1F-3838C3ABFAB9}" type="slidenum">
              <a:rPr lang="en-US" smtClean="0"/>
              <a:t>18</a:t>
            </a:fld>
            <a:endParaRPr lang="en-US"/>
          </a:p>
        </p:txBody>
      </p:sp>
    </p:spTree>
    <p:extLst>
      <p:ext uri="{BB962C8B-B14F-4D97-AF65-F5344CB8AC3E}">
        <p14:creationId xmlns:p14="http://schemas.microsoft.com/office/powerpoint/2010/main" val="40418145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6B95-1E11-1049-8F1F-3838C3ABFAB9}" type="slidenum">
              <a:rPr lang="en-US" smtClean="0"/>
              <a:t>19</a:t>
            </a:fld>
            <a:endParaRPr lang="en-US"/>
          </a:p>
        </p:txBody>
      </p:sp>
    </p:spTree>
    <p:extLst>
      <p:ext uri="{BB962C8B-B14F-4D97-AF65-F5344CB8AC3E}">
        <p14:creationId xmlns:p14="http://schemas.microsoft.com/office/powerpoint/2010/main" val="24975681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336B95-1E11-1049-8F1F-3838C3ABFAB9}" type="slidenum">
              <a:rPr lang="en-US" smtClean="0"/>
              <a:t>23</a:t>
            </a:fld>
            <a:endParaRPr lang="en-US"/>
          </a:p>
        </p:txBody>
      </p:sp>
    </p:spTree>
    <p:extLst>
      <p:ext uri="{BB962C8B-B14F-4D97-AF65-F5344CB8AC3E}">
        <p14:creationId xmlns:p14="http://schemas.microsoft.com/office/powerpoint/2010/main" val="19624194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311F9-E862-CCDB-23B9-4485DFD05E5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E5FDD67-77FC-F8DF-D038-A20DCB25CA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3B7C35F-390B-65C3-31C0-AC1A7193F4C6}"/>
              </a:ext>
            </a:extLst>
          </p:cNvPr>
          <p:cNvSpPr>
            <a:spLocks noGrp="1"/>
          </p:cNvSpPr>
          <p:nvPr>
            <p:ph type="dt" sz="half" idx="10"/>
          </p:nvPr>
        </p:nvSpPr>
        <p:spPr/>
        <p:txBody>
          <a:bodyPr/>
          <a:lstStyle/>
          <a:p>
            <a:fld id="{9D40D9E1-9625-AA47-B13C-C3FECAB84A84}" type="datetimeFigureOut">
              <a:rPr lang="en-US" smtClean="0"/>
              <a:t>1/12/23</a:t>
            </a:fld>
            <a:endParaRPr lang="en-US"/>
          </a:p>
        </p:txBody>
      </p:sp>
      <p:sp>
        <p:nvSpPr>
          <p:cNvPr id="5" name="Footer Placeholder 4">
            <a:extLst>
              <a:ext uri="{FF2B5EF4-FFF2-40B4-BE49-F238E27FC236}">
                <a16:creationId xmlns:a16="http://schemas.microsoft.com/office/drawing/2014/main" id="{80036A2C-6A40-3A49-039B-A3244D41E6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F50072-7A0F-51D2-9FE2-A7D5F6FFA390}"/>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1294548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B3239-0DD5-0AD2-E31B-49A54E04B3E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0698937-FCFE-3759-DEA6-0A76BFAA4AC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65B9FC2-9DF2-E282-F70C-F854E2DF5C07}"/>
              </a:ext>
            </a:extLst>
          </p:cNvPr>
          <p:cNvSpPr>
            <a:spLocks noGrp="1"/>
          </p:cNvSpPr>
          <p:nvPr>
            <p:ph type="dt" sz="half" idx="10"/>
          </p:nvPr>
        </p:nvSpPr>
        <p:spPr/>
        <p:txBody>
          <a:bodyPr/>
          <a:lstStyle/>
          <a:p>
            <a:fld id="{9D40D9E1-9625-AA47-B13C-C3FECAB84A84}" type="datetimeFigureOut">
              <a:rPr lang="en-US" smtClean="0"/>
              <a:t>1/12/23</a:t>
            </a:fld>
            <a:endParaRPr lang="en-US"/>
          </a:p>
        </p:txBody>
      </p:sp>
      <p:sp>
        <p:nvSpPr>
          <p:cNvPr id="5" name="Footer Placeholder 4">
            <a:extLst>
              <a:ext uri="{FF2B5EF4-FFF2-40B4-BE49-F238E27FC236}">
                <a16:creationId xmlns:a16="http://schemas.microsoft.com/office/drawing/2014/main" id="{7652E760-1E1C-7797-812D-F19DD3147D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E17A86-AB6E-A86E-0CB2-9D8BAFB5D7ED}"/>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38381094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D785B-4ECD-11A1-0AD9-05D308FED31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6060CA5-45DF-82E5-4D2A-5C7260FBFD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F241C11-28D4-FD26-2CE0-A8FA63DCB641}"/>
              </a:ext>
            </a:extLst>
          </p:cNvPr>
          <p:cNvSpPr>
            <a:spLocks noGrp="1"/>
          </p:cNvSpPr>
          <p:nvPr>
            <p:ph type="dt" sz="half" idx="10"/>
          </p:nvPr>
        </p:nvSpPr>
        <p:spPr/>
        <p:txBody>
          <a:bodyPr/>
          <a:lstStyle/>
          <a:p>
            <a:fld id="{9D40D9E1-9625-AA47-B13C-C3FECAB84A84}" type="datetimeFigureOut">
              <a:rPr lang="en-US" smtClean="0"/>
              <a:t>1/12/23</a:t>
            </a:fld>
            <a:endParaRPr lang="en-US"/>
          </a:p>
        </p:txBody>
      </p:sp>
      <p:sp>
        <p:nvSpPr>
          <p:cNvPr id="5" name="Footer Placeholder 4">
            <a:extLst>
              <a:ext uri="{FF2B5EF4-FFF2-40B4-BE49-F238E27FC236}">
                <a16:creationId xmlns:a16="http://schemas.microsoft.com/office/drawing/2014/main" id="{11D0A9D4-AC64-87D1-52A4-0ED6FEBC69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EC6DB2-615E-DBE7-4F8B-A081D1A10DB7}"/>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1458963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C0420-3D25-484D-1623-152E1EABD38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2223ED2-10A1-DE18-AC5A-9218EBE040B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4664FC8-3AA6-3E0D-BEA7-6764C1913B4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1E72565-A450-3142-2D12-00F315B8100B}"/>
              </a:ext>
            </a:extLst>
          </p:cNvPr>
          <p:cNvSpPr>
            <a:spLocks noGrp="1"/>
          </p:cNvSpPr>
          <p:nvPr>
            <p:ph type="dt" sz="half" idx="10"/>
          </p:nvPr>
        </p:nvSpPr>
        <p:spPr/>
        <p:txBody>
          <a:bodyPr/>
          <a:lstStyle/>
          <a:p>
            <a:fld id="{9D40D9E1-9625-AA47-B13C-C3FECAB84A84}" type="datetimeFigureOut">
              <a:rPr lang="en-US" smtClean="0"/>
              <a:t>1/12/23</a:t>
            </a:fld>
            <a:endParaRPr lang="en-US"/>
          </a:p>
        </p:txBody>
      </p:sp>
      <p:sp>
        <p:nvSpPr>
          <p:cNvPr id="6" name="Footer Placeholder 5">
            <a:extLst>
              <a:ext uri="{FF2B5EF4-FFF2-40B4-BE49-F238E27FC236}">
                <a16:creationId xmlns:a16="http://schemas.microsoft.com/office/drawing/2014/main" id="{02FAD5E2-A8EC-6CAA-230C-934753F6B0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345043-3BB5-C305-FF3D-F2F78862ADF8}"/>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620592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76979-A191-AE0C-5B65-4F110F7C861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27C6E48-BC2E-895B-6357-7D307F62DA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2BBBECA-6D74-3F03-4E73-270C300BB8C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07526EE-06C4-5AF8-68A2-5E8AF5326B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79DC9CE-2668-4258-DCB3-FC48537703A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F01C3F-D8A8-4F3F-DDA4-711F251EAA05}"/>
              </a:ext>
            </a:extLst>
          </p:cNvPr>
          <p:cNvSpPr>
            <a:spLocks noGrp="1"/>
          </p:cNvSpPr>
          <p:nvPr>
            <p:ph type="dt" sz="half" idx="10"/>
          </p:nvPr>
        </p:nvSpPr>
        <p:spPr/>
        <p:txBody>
          <a:bodyPr/>
          <a:lstStyle/>
          <a:p>
            <a:fld id="{9D40D9E1-9625-AA47-B13C-C3FECAB84A84}" type="datetimeFigureOut">
              <a:rPr lang="en-US" smtClean="0"/>
              <a:t>1/12/23</a:t>
            </a:fld>
            <a:endParaRPr lang="en-US"/>
          </a:p>
        </p:txBody>
      </p:sp>
      <p:sp>
        <p:nvSpPr>
          <p:cNvPr id="8" name="Footer Placeholder 7">
            <a:extLst>
              <a:ext uri="{FF2B5EF4-FFF2-40B4-BE49-F238E27FC236}">
                <a16:creationId xmlns:a16="http://schemas.microsoft.com/office/drawing/2014/main" id="{4D262BD0-AD88-714D-7A2C-C40B0FB0137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A98069D-EC71-9756-6DA7-7D6817719EC8}"/>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868034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A1DDE-762B-8716-AEA5-126688D2DCF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A632B36-2601-B217-24FB-6D91825D198B}"/>
              </a:ext>
            </a:extLst>
          </p:cNvPr>
          <p:cNvSpPr>
            <a:spLocks noGrp="1"/>
          </p:cNvSpPr>
          <p:nvPr>
            <p:ph type="dt" sz="half" idx="10"/>
          </p:nvPr>
        </p:nvSpPr>
        <p:spPr/>
        <p:txBody>
          <a:bodyPr/>
          <a:lstStyle/>
          <a:p>
            <a:fld id="{9D40D9E1-9625-AA47-B13C-C3FECAB84A84}" type="datetimeFigureOut">
              <a:rPr lang="en-US" smtClean="0"/>
              <a:t>1/12/23</a:t>
            </a:fld>
            <a:endParaRPr lang="en-US"/>
          </a:p>
        </p:txBody>
      </p:sp>
      <p:sp>
        <p:nvSpPr>
          <p:cNvPr id="4" name="Footer Placeholder 3">
            <a:extLst>
              <a:ext uri="{FF2B5EF4-FFF2-40B4-BE49-F238E27FC236}">
                <a16:creationId xmlns:a16="http://schemas.microsoft.com/office/drawing/2014/main" id="{B28EC461-5EBB-3916-6B60-7BC61038079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2961AAD-5C0C-C249-5ED9-07626557F108}"/>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37236405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8CCFFD-A82E-A956-C897-3E3BA8130194}"/>
              </a:ext>
            </a:extLst>
          </p:cNvPr>
          <p:cNvSpPr>
            <a:spLocks noGrp="1"/>
          </p:cNvSpPr>
          <p:nvPr>
            <p:ph type="dt" sz="half" idx="10"/>
          </p:nvPr>
        </p:nvSpPr>
        <p:spPr/>
        <p:txBody>
          <a:bodyPr/>
          <a:lstStyle/>
          <a:p>
            <a:fld id="{9D40D9E1-9625-AA47-B13C-C3FECAB84A84}" type="datetimeFigureOut">
              <a:rPr lang="en-US" smtClean="0"/>
              <a:t>1/12/23</a:t>
            </a:fld>
            <a:endParaRPr lang="en-US"/>
          </a:p>
        </p:txBody>
      </p:sp>
      <p:sp>
        <p:nvSpPr>
          <p:cNvPr id="3" name="Footer Placeholder 2">
            <a:extLst>
              <a:ext uri="{FF2B5EF4-FFF2-40B4-BE49-F238E27FC236}">
                <a16:creationId xmlns:a16="http://schemas.microsoft.com/office/drawing/2014/main" id="{49924164-D168-759F-A90E-68354D3D9E3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5030DDD-8E4D-F377-B4C6-BD8BEC2F4FA5}"/>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2497015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73D1F-4953-4A84-335B-D45ACFDDD05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C2DB407-183C-F59A-BC4F-BD748E25224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81CCC5F-8032-C64F-F58C-619B638C7B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E137BB-ADDA-309B-BB11-993EFAC492B0}"/>
              </a:ext>
            </a:extLst>
          </p:cNvPr>
          <p:cNvSpPr>
            <a:spLocks noGrp="1"/>
          </p:cNvSpPr>
          <p:nvPr>
            <p:ph type="dt" sz="half" idx="10"/>
          </p:nvPr>
        </p:nvSpPr>
        <p:spPr/>
        <p:txBody>
          <a:bodyPr/>
          <a:lstStyle/>
          <a:p>
            <a:fld id="{9D40D9E1-9625-AA47-B13C-C3FECAB84A84}" type="datetimeFigureOut">
              <a:rPr lang="en-US" smtClean="0"/>
              <a:t>1/12/23</a:t>
            </a:fld>
            <a:endParaRPr lang="en-US"/>
          </a:p>
        </p:txBody>
      </p:sp>
      <p:sp>
        <p:nvSpPr>
          <p:cNvPr id="6" name="Footer Placeholder 5">
            <a:extLst>
              <a:ext uri="{FF2B5EF4-FFF2-40B4-BE49-F238E27FC236}">
                <a16:creationId xmlns:a16="http://schemas.microsoft.com/office/drawing/2014/main" id="{C56B3C27-3B21-BDD1-0DBB-09B53CC17C6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C67992-E043-D4FD-A570-87033EA93D1A}"/>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751657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CBBBB-4C30-B5EF-754E-E3855B4DEFB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A06A37F-0994-C442-64E4-22C0EA90DE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E42A238-7BA3-9710-5A24-23F83C038C5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B766D8F-9A27-77CA-7287-CD4A29B36A42}"/>
              </a:ext>
            </a:extLst>
          </p:cNvPr>
          <p:cNvSpPr>
            <a:spLocks noGrp="1"/>
          </p:cNvSpPr>
          <p:nvPr>
            <p:ph type="dt" sz="half" idx="10"/>
          </p:nvPr>
        </p:nvSpPr>
        <p:spPr/>
        <p:txBody>
          <a:bodyPr/>
          <a:lstStyle/>
          <a:p>
            <a:fld id="{9D40D9E1-9625-AA47-B13C-C3FECAB84A84}" type="datetimeFigureOut">
              <a:rPr lang="en-US" smtClean="0"/>
              <a:t>1/12/23</a:t>
            </a:fld>
            <a:endParaRPr lang="en-US"/>
          </a:p>
        </p:txBody>
      </p:sp>
      <p:sp>
        <p:nvSpPr>
          <p:cNvPr id="6" name="Footer Placeholder 5">
            <a:extLst>
              <a:ext uri="{FF2B5EF4-FFF2-40B4-BE49-F238E27FC236}">
                <a16:creationId xmlns:a16="http://schemas.microsoft.com/office/drawing/2014/main" id="{FEAD3EB0-B512-935E-A2D8-269375F0250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731C54-F27A-2FCD-D14D-FE86E82F953F}"/>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3572797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BDBB3-C580-AE9C-A8F3-9587D9D99B7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E256190-9241-B307-9403-CD182DFF123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0D0601-7784-6A4B-D9DE-638534716D8D}"/>
              </a:ext>
            </a:extLst>
          </p:cNvPr>
          <p:cNvSpPr>
            <a:spLocks noGrp="1"/>
          </p:cNvSpPr>
          <p:nvPr>
            <p:ph type="dt" sz="half" idx="10"/>
          </p:nvPr>
        </p:nvSpPr>
        <p:spPr/>
        <p:txBody>
          <a:bodyPr/>
          <a:lstStyle/>
          <a:p>
            <a:fld id="{9D40D9E1-9625-AA47-B13C-C3FECAB84A84}" type="datetimeFigureOut">
              <a:rPr lang="en-US" smtClean="0"/>
              <a:t>1/12/23</a:t>
            </a:fld>
            <a:endParaRPr lang="en-US"/>
          </a:p>
        </p:txBody>
      </p:sp>
      <p:sp>
        <p:nvSpPr>
          <p:cNvPr id="5" name="Footer Placeholder 4">
            <a:extLst>
              <a:ext uri="{FF2B5EF4-FFF2-40B4-BE49-F238E27FC236}">
                <a16:creationId xmlns:a16="http://schemas.microsoft.com/office/drawing/2014/main" id="{092D705F-E496-3060-363C-004420C1B51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0F867D-2248-0209-928F-B2AE096B2CBA}"/>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2219525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16D112-8312-7A88-3D6A-42F2CB2CF4D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A737F74-B22D-F8EE-E175-AD507ECA3C4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A589B66-D9CF-C184-C883-FCDBB4564A48}"/>
              </a:ext>
            </a:extLst>
          </p:cNvPr>
          <p:cNvSpPr>
            <a:spLocks noGrp="1"/>
          </p:cNvSpPr>
          <p:nvPr>
            <p:ph type="dt" sz="half" idx="10"/>
          </p:nvPr>
        </p:nvSpPr>
        <p:spPr/>
        <p:txBody>
          <a:bodyPr/>
          <a:lstStyle/>
          <a:p>
            <a:fld id="{9D40D9E1-9625-AA47-B13C-C3FECAB84A84}" type="datetimeFigureOut">
              <a:rPr lang="en-US" smtClean="0"/>
              <a:t>1/12/23</a:t>
            </a:fld>
            <a:endParaRPr lang="en-US"/>
          </a:p>
        </p:txBody>
      </p:sp>
      <p:sp>
        <p:nvSpPr>
          <p:cNvPr id="5" name="Footer Placeholder 4">
            <a:extLst>
              <a:ext uri="{FF2B5EF4-FFF2-40B4-BE49-F238E27FC236}">
                <a16:creationId xmlns:a16="http://schemas.microsoft.com/office/drawing/2014/main" id="{3B608365-49C3-6D5A-4955-231D696FCB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A55684-5ED7-FC6F-ACF2-5327E4070074}"/>
              </a:ext>
            </a:extLst>
          </p:cNvPr>
          <p:cNvSpPr>
            <a:spLocks noGrp="1"/>
          </p:cNvSpPr>
          <p:nvPr>
            <p:ph type="sldNum" sz="quarter" idx="12"/>
          </p:nvPr>
        </p:nvSpPr>
        <p:spPr/>
        <p:txBody>
          <a:bodyPr/>
          <a:lstStyle/>
          <a:p>
            <a:fld id="{2F37A9CF-B26A-044C-88A7-E1E9F8BD6DA2}" type="slidenum">
              <a:rPr lang="en-US" smtClean="0"/>
              <a:t>‹#›</a:t>
            </a:fld>
            <a:endParaRPr lang="en-US"/>
          </a:p>
        </p:txBody>
      </p:sp>
    </p:spTree>
    <p:extLst>
      <p:ext uri="{BB962C8B-B14F-4D97-AF65-F5344CB8AC3E}">
        <p14:creationId xmlns:p14="http://schemas.microsoft.com/office/powerpoint/2010/main" val="11893852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9040D9-9D87-062A-3BCD-ACDF9A5B8B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DFDF12-922D-913A-07F7-DB39902DE0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FF1A2EB-CBF0-CE0C-40E8-7719C426EC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40D9E1-9625-AA47-B13C-C3FECAB84A84}" type="datetimeFigureOut">
              <a:rPr lang="en-US" smtClean="0"/>
              <a:t>1/12/23</a:t>
            </a:fld>
            <a:endParaRPr lang="en-US"/>
          </a:p>
        </p:txBody>
      </p:sp>
      <p:sp>
        <p:nvSpPr>
          <p:cNvPr id="5" name="Footer Placeholder 4">
            <a:extLst>
              <a:ext uri="{FF2B5EF4-FFF2-40B4-BE49-F238E27FC236}">
                <a16:creationId xmlns:a16="http://schemas.microsoft.com/office/drawing/2014/main" id="{CC00A4BB-B025-01EB-D01C-1A0B1E54185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7F1C562-7A9E-F910-3566-A3DDF1D8F3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F37A9CF-B26A-044C-88A7-E1E9F8BD6DA2}" type="slidenum">
              <a:rPr lang="en-US" smtClean="0"/>
              <a:t>‹#›</a:t>
            </a:fld>
            <a:endParaRPr lang="en-US"/>
          </a:p>
        </p:txBody>
      </p:sp>
    </p:spTree>
    <p:extLst>
      <p:ext uri="{BB962C8B-B14F-4D97-AF65-F5344CB8AC3E}">
        <p14:creationId xmlns:p14="http://schemas.microsoft.com/office/powerpoint/2010/main" val="17513462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7" name="Rectangle 1066">
            <a:extLst>
              <a:ext uri="{FF2B5EF4-FFF2-40B4-BE49-F238E27FC236}">
                <a16:creationId xmlns:a16="http://schemas.microsoft.com/office/drawing/2014/main" id="{16F9E488-0718-4E1E-9D12-26779F6062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CE708407-D01D-4E57-8998-FF799DBC3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8FFE01-35D6-262B-686E-DD5EE9684C59}"/>
              </a:ext>
            </a:extLst>
          </p:cNvPr>
          <p:cNvSpPr>
            <a:spLocks noGrp="1"/>
          </p:cNvSpPr>
          <p:nvPr>
            <p:ph type="ctrTitle"/>
          </p:nvPr>
        </p:nvSpPr>
        <p:spPr>
          <a:xfrm>
            <a:off x="699723" y="1622066"/>
            <a:ext cx="3554226" cy="2663688"/>
          </a:xfrm>
        </p:spPr>
        <p:txBody>
          <a:bodyPr anchor="b">
            <a:normAutofit/>
          </a:bodyPr>
          <a:lstStyle/>
          <a:p>
            <a:r>
              <a:rPr lang="en-US" sz="3700" dirty="0">
                <a:solidFill>
                  <a:schemeClr val="bg1"/>
                </a:solidFill>
              </a:rPr>
              <a:t>Sustainable Development: </a:t>
            </a:r>
            <a:br>
              <a:rPr lang="en-US" sz="3700" dirty="0">
                <a:solidFill>
                  <a:schemeClr val="bg1"/>
                </a:solidFill>
              </a:rPr>
            </a:br>
            <a:r>
              <a:rPr lang="en-US" sz="3700" dirty="0">
                <a:solidFill>
                  <a:schemeClr val="bg1"/>
                </a:solidFill>
              </a:rPr>
              <a:t>The Future Generations Act (2015)</a:t>
            </a:r>
          </a:p>
        </p:txBody>
      </p:sp>
      <p:grpSp>
        <p:nvGrpSpPr>
          <p:cNvPr id="1071" name="Group 1070">
            <a:extLst>
              <a:ext uri="{FF2B5EF4-FFF2-40B4-BE49-F238E27FC236}">
                <a16:creationId xmlns:a16="http://schemas.microsoft.com/office/drawing/2014/main" id="{7F963B07-5C9E-478C-A53E-B6F5B4A78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072" name="Freeform 5">
              <a:extLst>
                <a:ext uri="{FF2B5EF4-FFF2-40B4-BE49-F238E27FC236}">
                  <a16:creationId xmlns:a16="http://schemas.microsoft.com/office/drawing/2014/main" id="{A152F29E-C625-4313-96BF-5675B357C0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073" name="Freeform 5">
              <a:extLst>
                <a:ext uri="{FF2B5EF4-FFF2-40B4-BE49-F238E27FC236}">
                  <a16:creationId xmlns:a16="http://schemas.microsoft.com/office/drawing/2014/main" id="{C2A5CB78-6497-4151-83B6-568BD27EC5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pic>
        <p:nvPicPr>
          <p:cNvPr id="1028" name="Picture 4" descr="Wales - Wikipedia">
            <a:extLst>
              <a:ext uri="{FF2B5EF4-FFF2-40B4-BE49-F238E27FC236}">
                <a16:creationId xmlns:a16="http://schemas.microsoft.com/office/drawing/2014/main" id="{A84C0E4E-E042-26A2-F46C-83827C9C4A9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08104" y="1194365"/>
            <a:ext cx="6472362" cy="38834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3535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2B716-F6D2-247C-77F6-E5CD7E075583}"/>
              </a:ext>
            </a:extLst>
          </p:cNvPr>
          <p:cNvSpPr>
            <a:spLocks noGrp="1"/>
          </p:cNvSpPr>
          <p:nvPr>
            <p:ph type="title"/>
          </p:nvPr>
        </p:nvSpPr>
        <p:spPr/>
        <p:txBody>
          <a:bodyPr/>
          <a:lstStyle/>
          <a:p>
            <a:r>
              <a:rPr lang="en-US" dirty="0"/>
              <a:t>Lesson aim and objectives</a:t>
            </a:r>
          </a:p>
        </p:txBody>
      </p:sp>
      <p:sp>
        <p:nvSpPr>
          <p:cNvPr id="3" name="Content Placeholder 2">
            <a:extLst>
              <a:ext uri="{FF2B5EF4-FFF2-40B4-BE49-F238E27FC236}">
                <a16:creationId xmlns:a16="http://schemas.microsoft.com/office/drawing/2014/main" id="{8FC9353B-9774-D315-5EF4-E6E400EEA346}"/>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9429028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6" name="Rectangle 2065">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393C5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8CD3B5B-DBED-5E06-6A97-B62201EFC49D}"/>
              </a:ext>
            </a:extLst>
          </p:cNvPr>
          <p:cNvSpPr>
            <a:spLocks noGrp="1"/>
          </p:cNvSpPr>
          <p:nvPr>
            <p:ph type="title"/>
          </p:nvPr>
        </p:nvSpPr>
        <p:spPr>
          <a:xfrm>
            <a:off x="524256" y="491260"/>
            <a:ext cx="6594189" cy="1625210"/>
          </a:xfrm>
        </p:spPr>
        <p:txBody>
          <a:bodyPr>
            <a:normAutofit/>
          </a:bodyPr>
          <a:lstStyle/>
          <a:p>
            <a:r>
              <a:rPr lang="en-US">
                <a:solidFill>
                  <a:srgbClr val="FFFFFF"/>
                </a:solidFill>
              </a:rPr>
              <a:t>The Future Generations Act </a:t>
            </a:r>
          </a:p>
        </p:txBody>
      </p:sp>
      <p:pic>
        <p:nvPicPr>
          <p:cNvPr id="2050" name="Picture 2" descr="The Well-being of Future Generations | GOV.WALES">
            <a:extLst>
              <a:ext uri="{FF2B5EF4-FFF2-40B4-BE49-F238E27FC236}">
                <a16:creationId xmlns:a16="http://schemas.microsoft.com/office/drawing/2014/main" id="{716C1052-9C86-2E02-DDD0-119B88CADA9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27" r="-1" b="-1"/>
          <a:stretch/>
        </p:blipFill>
        <p:spPr bwMode="auto">
          <a:xfrm>
            <a:off x="321732" y="2285998"/>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2068" name="Rectangle 2067">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65C844C-7FB9-393A-F2A5-59FB518C9743}"/>
              </a:ext>
            </a:extLst>
          </p:cNvPr>
          <p:cNvSpPr>
            <a:spLocks noGrp="1"/>
          </p:cNvSpPr>
          <p:nvPr>
            <p:ph idx="1"/>
          </p:nvPr>
        </p:nvSpPr>
        <p:spPr>
          <a:xfrm>
            <a:off x="7576748" y="321732"/>
            <a:ext cx="4313293" cy="6214534"/>
          </a:xfrm>
        </p:spPr>
        <p:txBody>
          <a:bodyPr anchor="ctr">
            <a:normAutofit lnSpcReduction="10000"/>
          </a:bodyPr>
          <a:lstStyle/>
          <a:p>
            <a:r>
              <a:rPr lang="en-GB"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Wales have been doing things differently compared to other devolved nations within the United Kingdom, or indeed, the rest of the world</a:t>
            </a:r>
            <a:r>
              <a:rPr lang="en-GB" dirty="0">
                <a:solidFill>
                  <a:srgbClr val="FFFFFF"/>
                </a:solidFill>
                <a:latin typeface="Calibri" panose="020F0502020204030204" pitchFamily="34" charset="0"/>
                <a:ea typeface="Calibri" panose="020F0502020204030204" pitchFamily="34" charset="0"/>
                <a:cs typeface="Times New Roman" panose="02020603050405020304" pitchFamily="18" charset="0"/>
              </a:rPr>
              <a:t>. </a:t>
            </a:r>
          </a:p>
          <a:p>
            <a:r>
              <a:rPr lang="en-GB" dirty="0">
                <a:solidFill>
                  <a:srgbClr val="FFFFFF"/>
                </a:solidFill>
                <a:latin typeface="Calibri" panose="020F0502020204030204" pitchFamily="34" charset="0"/>
                <a:cs typeface="Times New Roman" panose="02020603050405020304" pitchFamily="18" charset="0"/>
              </a:rPr>
              <a:t>The Act was implemented just before the EU Referendum in 2016. </a:t>
            </a:r>
          </a:p>
          <a:p>
            <a:r>
              <a:rPr lang="en-GB" dirty="0">
                <a:solidFill>
                  <a:srgbClr val="FFFFFF"/>
                </a:solidFill>
                <a:latin typeface="Calibri" panose="020F0502020204030204" pitchFamily="34" charset="0"/>
                <a:cs typeface="Times New Roman" panose="02020603050405020304" pitchFamily="18" charset="0"/>
              </a:rPr>
              <a:t>The act was introduced and enforced to improve population conditions and ensure this was maintained for future populations. </a:t>
            </a:r>
          </a:p>
          <a:p>
            <a:endParaRPr lang="en-US" sz="2000" dirty="0">
              <a:solidFill>
                <a:srgbClr val="FFFFFF"/>
              </a:solidFill>
            </a:endParaRPr>
          </a:p>
        </p:txBody>
      </p:sp>
    </p:spTree>
    <p:extLst>
      <p:ext uri="{BB962C8B-B14F-4D97-AF65-F5344CB8AC3E}">
        <p14:creationId xmlns:p14="http://schemas.microsoft.com/office/powerpoint/2010/main" val="32422574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33F6408-E1FB-40EE-933F-488D38CCC7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23">
            <a:extLst>
              <a:ext uri="{FF2B5EF4-FFF2-40B4-BE49-F238E27FC236}">
                <a16:creationId xmlns:a16="http://schemas.microsoft.com/office/drawing/2014/main" id="{F055C0C5-567C-4C02-83F3-B427BC740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7F5ECD3-2056-F6E5-CE73-AC094BA42084}"/>
              </a:ext>
            </a:extLst>
          </p:cNvPr>
          <p:cNvSpPr>
            <a:spLocks noGrp="1"/>
          </p:cNvSpPr>
          <p:nvPr>
            <p:ph type="title"/>
          </p:nvPr>
        </p:nvSpPr>
        <p:spPr>
          <a:xfrm>
            <a:off x="718302" y="18255"/>
            <a:ext cx="3200400" cy="1325563"/>
          </a:xfrm>
        </p:spPr>
        <p:txBody>
          <a:bodyPr>
            <a:normAutofit/>
          </a:bodyPr>
          <a:lstStyle/>
          <a:p>
            <a:pPr algn="ctr"/>
            <a:r>
              <a:rPr lang="en-US" sz="3200" dirty="0"/>
              <a:t>7 core pillars of the Act </a:t>
            </a:r>
          </a:p>
        </p:txBody>
      </p:sp>
      <p:sp>
        <p:nvSpPr>
          <p:cNvPr id="3" name="Content Placeholder 2">
            <a:extLst>
              <a:ext uri="{FF2B5EF4-FFF2-40B4-BE49-F238E27FC236}">
                <a16:creationId xmlns:a16="http://schemas.microsoft.com/office/drawing/2014/main" id="{EA7B9D1A-B980-0510-F32E-B5545E0B3BEB}"/>
              </a:ext>
            </a:extLst>
          </p:cNvPr>
          <p:cNvSpPr>
            <a:spLocks noGrp="1"/>
          </p:cNvSpPr>
          <p:nvPr>
            <p:ph idx="1"/>
          </p:nvPr>
        </p:nvSpPr>
        <p:spPr>
          <a:xfrm>
            <a:off x="0" y="1543050"/>
            <a:ext cx="4474464" cy="5296695"/>
          </a:xfrm>
        </p:spPr>
        <p:txBody>
          <a:bodyPr>
            <a:normAutofit lnSpcReduction="10000"/>
          </a:bodyPr>
          <a:lstStyle/>
          <a:p>
            <a:r>
              <a:rPr lang="en-GB" b="1" dirty="0">
                <a:effectLst/>
                <a:latin typeface="Times New Roman" panose="02020603050405020304" pitchFamily="18" charset="0"/>
                <a:ea typeface="Times New Roman" panose="02020603050405020304" pitchFamily="18" charset="0"/>
              </a:rPr>
              <a:t>The goals are as follows: </a:t>
            </a:r>
            <a:endParaRPr lang="en-GB" dirty="0">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A prosperous Wales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A resilient Wales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A healthier Wales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A more equal Wales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A Wales of more cohesive communities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A Wales of vibrant culture and thriving Welsh language</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dirty="0">
                <a:effectLst/>
                <a:latin typeface="Arial" panose="020B0604020202020204" pitchFamily="34" charset="0"/>
                <a:ea typeface="Times New Roman" panose="02020603050405020304" pitchFamily="18" charset="0"/>
                <a:cs typeface="Times New Roman" panose="02020603050405020304" pitchFamily="18" charset="0"/>
              </a:rPr>
              <a:t>A globally responsible Wales</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1800" dirty="0"/>
          </a:p>
        </p:txBody>
      </p:sp>
      <p:sp>
        <p:nvSpPr>
          <p:cNvPr id="13" name="Rounded Rectangle 17">
            <a:extLst>
              <a:ext uri="{FF2B5EF4-FFF2-40B4-BE49-F238E27FC236}">
                <a16:creationId xmlns:a16="http://schemas.microsoft.com/office/drawing/2014/main" id="{E48B6BD6-5DED-4B86-A4B3-D35037F68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8945" y="958640"/>
            <a:ext cx="6269591" cy="4945244"/>
          </a:xfrm>
          <a:prstGeom prst="roundRect">
            <a:avLst>
              <a:gd name="adj" fmla="val 3513"/>
            </a:avLst>
          </a:prstGeom>
          <a:solidFill>
            <a:srgbClr val="FFFFFF"/>
          </a:solidFill>
          <a:ln w="15875">
            <a:solidFill>
              <a:srgbClr val="393C5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The Well-being of Future Generations | GOV.WALES">
            <a:extLst>
              <a:ext uri="{FF2B5EF4-FFF2-40B4-BE49-F238E27FC236}">
                <a16:creationId xmlns:a16="http://schemas.microsoft.com/office/drawing/2014/main" id="{3D3DE656-AB2D-013D-72DC-E735C79A4A0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470" r="11606"/>
          <a:stretch/>
        </p:blipFill>
        <p:spPr bwMode="auto">
          <a:xfrm>
            <a:off x="5603706" y="1258529"/>
            <a:ext cx="5638853" cy="43302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138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B6ECB93-D7FF-4F09-A8ED-D4588EE7C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9110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50BD8D-9F89-6AB9-3752-5482116D19DD}"/>
              </a:ext>
            </a:extLst>
          </p:cNvPr>
          <p:cNvSpPr>
            <a:spLocks noGrp="1"/>
          </p:cNvSpPr>
          <p:nvPr>
            <p:ph type="title"/>
          </p:nvPr>
        </p:nvSpPr>
        <p:spPr>
          <a:xfrm>
            <a:off x="838200" y="365760"/>
            <a:ext cx="10515600" cy="1325563"/>
          </a:xfrm>
        </p:spPr>
        <p:txBody>
          <a:bodyPr>
            <a:normAutofit/>
          </a:bodyPr>
          <a:lstStyle/>
          <a:p>
            <a:r>
              <a:rPr lang="en-US">
                <a:solidFill>
                  <a:schemeClr val="bg1"/>
                </a:solidFill>
              </a:rPr>
              <a:t>Why is the Act needed?</a:t>
            </a:r>
          </a:p>
        </p:txBody>
      </p:sp>
      <p:sp>
        <p:nvSpPr>
          <p:cNvPr id="3" name="Content Placeholder 2">
            <a:extLst>
              <a:ext uri="{FF2B5EF4-FFF2-40B4-BE49-F238E27FC236}">
                <a16:creationId xmlns:a16="http://schemas.microsoft.com/office/drawing/2014/main" id="{4EEF145C-70BB-9CAF-4A59-524620B90671}"/>
              </a:ext>
            </a:extLst>
          </p:cNvPr>
          <p:cNvSpPr>
            <a:spLocks noGrp="1"/>
          </p:cNvSpPr>
          <p:nvPr>
            <p:ph idx="1"/>
          </p:nvPr>
        </p:nvSpPr>
        <p:spPr>
          <a:xfrm>
            <a:off x="0" y="1911096"/>
            <a:ext cx="7176516" cy="4946902"/>
          </a:xfrm>
        </p:spPr>
        <p:txBody>
          <a:bodyPr anchor="ctr">
            <a:normAutofit/>
          </a:bodyPr>
          <a:lstStyle/>
          <a:p>
            <a:pPr marL="0" indent="0" algn="ctr">
              <a:buNone/>
            </a:pPr>
            <a:r>
              <a:rPr lang="en-GB" sz="2200" dirty="0">
                <a:effectLst/>
                <a:latin typeface="Helvetica" pitchFamily="2" charset="0"/>
                <a:ea typeface="Calibri" panose="020F0502020204030204" pitchFamily="34" charset="0"/>
                <a:cs typeface="Times New Roman" panose="02020603050405020304" pitchFamily="18" charset="0"/>
              </a:rPr>
              <a:t>“Wales faces a number of challenges now and in the future, such as climate change, poverty, health inequalities and jobs and growth. To tackle these we need to work together. To give current and future generations a good quality of life we need to think about the long term impact of the decisions we make. This law will make sure that our public sector does this.”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dirty="0"/>
          </a:p>
        </p:txBody>
      </p:sp>
      <p:pic>
        <p:nvPicPr>
          <p:cNvPr id="4" name="Picture 2" descr="The Well-being of Future Generations | GOV.WALES">
            <a:extLst>
              <a:ext uri="{FF2B5EF4-FFF2-40B4-BE49-F238E27FC236}">
                <a16:creationId xmlns:a16="http://schemas.microsoft.com/office/drawing/2014/main" id="{A632EFE1-1439-8792-FD63-20EA8EC110E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924" r="12061"/>
          <a:stretch/>
        </p:blipFill>
        <p:spPr bwMode="auto">
          <a:xfrm>
            <a:off x="7176516" y="1911097"/>
            <a:ext cx="5015484" cy="49469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3728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393C5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369F3D6-B97D-302F-45E5-34737EF7083A}"/>
              </a:ext>
            </a:extLst>
          </p:cNvPr>
          <p:cNvSpPr>
            <a:spLocks noGrp="1"/>
          </p:cNvSpPr>
          <p:nvPr>
            <p:ph type="title"/>
          </p:nvPr>
        </p:nvSpPr>
        <p:spPr>
          <a:xfrm>
            <a:off x="524256" y="491260"/>
            <a:ext cx="6594189" cy="1625210"/>
          </a:xfrm>
        </p:spPr>
        <p:txBody>
          <a:bodyPr>
            <a:normAutofit/>
          </a:bodyPr>
          <a:lstStyle/>
          <a:p>
            <a:r>
              <a:rPr lang="en-US">
                <a:solidFill>
                  <a:srgbClr val="FFFFFF"/>
                </a:solidFill>
              </a:rPr>
              <a:t>Who's Involved? </a:t>
            </a:r>
          </a:p>
        </p:txBody>
      </p:sp>
      <p:pic>
        <p:nvPicPr>
          <p:cNvPr id="4" name="Picture 2" descr="The Well-being of Future Generations | GOV.WALES">
            <a:extLst>
              <a:ext uri="{FF2B5EF4-FFF2-40B4-BE49-F238E27FC236}">
                <a16:creationId xmlns:a16="http://schemas.microsoft.com/office/drawing/2014/main" id="{49BEB29F-84D2-8615-7150-F0130ECEF1B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27" r="-1" b="-1"/>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97094FD-B7B5-FF57-B685-94E45C778893}"/>
              </a:ext>
            </a:extLst>
          </p:cNvPr>
          <p:cNvSpPr>
            <a:spLocks noGrp="1"/>
          </p:cNvSpPr>
          <p:nvPr>
            <p:ph idx="1"/>
          </p:nvPr>
        </p:nvSpPr>
        <p:spPr>
          <a:xfrm>
            <a:off x="7582563" y="320623"/>
            <a:ext cx="4281890" cy="6214534"/>
          </a:xfrm>
        </p:spPr>
        <p:txBody>
          <a:bodyPr anchor="ctr">
            <a:normAutofit/>
          </a:bodyPr>
          <a:lstStyle/>
          <a:p>
            <a:pPr marL="0" indent="0">
              <a:buNone/>
            </a:pPr>
            <a:r>
              <a:rPr lang="en-GB" sz="1600" dirty="0">
                <a:solidFill>
                  <a:srgbClr val="FFFFFF"/>
                </a:solidFill>
                <a:effectLst/>
                <a:latin typeface="Calibri" panose="020F0502020204030204" pitchFamily="34" charset="0"/>
                <a:ea typeface="Calibri" panose="020F0502020204030204" pitchFamily="34" charset="0"/>
                <a:cs typeface="Calibri" panose="020F0502020204030204" pitchFamily="34" charset="0"/>
              </a:rPr>
              <a:t>Under the act, the following public bodies (</a:t>
            </a:r>
            <a:r>
              <a:rPr lang="en-GB" sz="1600" b="1" dirty="0">
                <a:solidFill>
                  <a:srgbClr val="FFFFFF"/>
                </a:solidFill>
                <a:effectLst/>
                <a:latin typeface="Calibri" panose="020F0502020204030204" pitchFamily="34" charset="0"/>
                <a:ea typeface="Calibri" panose="020F0502020204030204" pitchFamily="34" charset="0"/>
                <a:cs typeface="Calibri" panose="020F0502020204030204" pitchFamily="34" charset="0"/>
              </a:rPr>
              <a:t>48 public bodies</a:t>
            </a:r>
            <a:r>
              <a:rPr lang="en-GB" sz="1600" dirty="0">
                <a:solidFill>
                  <a:srgbClr val="FFFFFF"/>
                </a:solidFill>
                <a:effectLst/>
                <a:latin typeface="Calibri" panose="020F0502020204030204" pitchFamily="34" charset="0"/>
                <a:ea typeface="Calibri" panose="020F0502020204030204" pitchFamily="34" charset="0"/>
                <a:cs typeface="Calibri" panose="020F0502020204030204" pitchFamily="34" charset="0"/>
              </a:rPr>
              <a:t> in Wales covered by the Act, which are required to use the sustainable development principle</a:t>
            </a:r>
            <a:r>
              <a:rPr lang="en-GB" sz="1600" dirty="0">
                <a:solidFill>
                  <a:srgbClr val="FFFFFF"/>
                </a:solidFill>
                <a:effectLst/>
                <a:latin typeface="Helvetica" pitchFamily="2" charset="0"/>
                <a:ea typeface="Calibri" panose="020F0502020204030204" pitchFamily="34" charset="0"/>
                <a:cs typeface="Times New Roman" panose="02020603050405020304" pitchFamily="18" charset="0"/>
              </a:rPr>
              <a:t>) are responsible for upholding the act: </a:t>
            </a:r>
            <a:endParaRPr lang="en-GB" sz="16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1600" dirty="0">
                <a:solidFill>
                  <a:srgbClr val="FFFFFF"/>
                </a:solidFill>
                <a:effectLst/>
                <a:latin typeface="Helvetica" pitchFamily="2" charset="0"/>
                <a:ea typeface="Times New Roman" panose="02020603050405020304" pitchFamily="18" charset="0"/>
              </a:rPr>
              <a:t>Welsh Ministers. </a:t>
            </a:r>
            <a:endParaRPr lang="en-GB" sz="1600" dirty="0">
              <a:solidFill>
                <a:srgbClr val="FFFFFF"/>
              </a:solidFill>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600" dirty="0">
                <a:solidFill>
                  <a:srgbClr val="FFFFFF"/>
                </a:solidFill>
                <a:effectLst/>
                <a:latin typeface="Helvetica" pitchFamily="2" charset="0"/>
                <a:ea typeface="Times New Roman" panose="02020603050405020304" pitchFamily="18" charset="0"/>
              </a:rPr>
              <a:t>Local Authorities. </a:t>
            </a:r>
            <a:endParaRPr lang="en-GB" sz="1600" dirty="0">
              <a:solidFill>
                <a:srgbClr val="FFFFFF"/>
              </a:solidFill>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600" dirty="0">
                <a:solidFill>
                  <a:srgbClr val="FFFFFF"/>
                </a:solidFill>
                <a:effectLst/>
                <a:latin typeface="Helvetica" pitchFamily="2" charset="0"/>
                <a:ea typeface="Times New Roman" panose="02020603050405020304" pitchFamily="18" charset="0"/>
              </a:rPr>
              <a:t>Local Health Boards. </a:t>
            </a:r>
            <a:endParaRPr lang="en-GB" sz="1600" dirty="0">
              <a:solidFill>
                <a:srgbClr val="FFFFFF"/>
              </a:solidFill>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600" dirty="0">
                <a:solidFill>
                  <a:srgbClr val="FFFFFF"/>
                </a:solidFill>
                <a:effectLst/>
                <a:latin typeface="Helvetica" pitchFamily="2" charset="0"/>
                <a:ea typeface="Times New Roman" panose="02020603050405020304" pitchFamily="18" charset="0"/>
              </a:rPr>
              <a:t>Public Health Wales NHS Trust. </a:t>
            </a:r>
            <a:endParaRPr lang="en-GB" sz="1600" dirty="0">
              <a:solidFill>
                <a:srgbClr val="FFFFFF"/>
              </a:solidFill>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600" dirty="0" err="1">
                <a:solidFill>
                  <a:srgbClr val="FFFFFF"/>
                </a:solidFill>
                <a:effectLst/>
                <a:latin typeface="Helvetica" pitchFamily="2" charset="0"/>
                <a:ea typeface="Times New Roman" panose="02020603050405020304" pitchFamily="18" charset="0"/>
              </a:rPr>
              <a:t>Velindre</a:t>
            </a:r>
            <a:r>
              <a:rPr lang="en-GB" sz="1600" dirty="0">
                <a:solidFill>
                  <a:srgbClr val="FFFFFF"/>
                </a:solidFill>
                <a:effectLst/>
                <a:latin typeface="Helvetica" pitchFamily="2" charset="0"/>
                <a:ea typeface="Times New Roman" panose="02020603050405020304" pitchFamily="18" charset="0"/>
              </a:rPr>
              <a:t> NHS Trust. </a:t>
            </a:r>
            <a:endParaRPr lang="en-GB" sz="1600" dirty="0">
              <a:solidFill>
                <a:srgbClr val="FFFFFF"/>
              </a:solidFill>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600" dirty="0">
                <a:solidFill>
                  <a:srgbClr val="FFFFFF"/>
                </a:solidFill>
                <a:effectLst/>
                <a:latin typeface="Helvetica" pitchFamily="2" charset="0"/>
                <a:ea typeface="Times New Roman" panose="02020603050405020304" pitchFamily="18" charset="0"/>
              </a:rPr>
              <a:t>National Park Authorities. </a:t>
            </a:r>
            <a:endParaRPr lang="en-GB" sz="1600" dirty="0">
              <a:solidFill>
                <a:srgbClr val="FFFFFF"/>
              </a:solidFill>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600" dirty="0">
                <a:solidFill>
                  <a:srgbClr val="FFFFFF"/>
                </a:solidFill>
                <a:effectLst/>
                <a:latin typeface="Helvetica" pitchFamily="2" charset="0"/>
                <a:ea typeface="Times New Roman" panose="02020603050405020304" pitchFamily="18" charset="0"/>
              </a:rPr>
              <a:t>Fire and Rescue Authorities. </a:t>
            </a:r>
            <a:endParaRPr lang="en-GB" sz="1600" dirty="0">
              <a:solidFill>
                <a:srgbClr val="FFFFFF"/>
              </a:solidFill>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600" dirty="0">
                <a:solidFill>
                  <a:srgbClr val="FFFFFF"/>
                </a:solidFill>
                <a:effectLst/>
                <a:latin typeface="Helvetica" pitchFamily="2" charset="0"/>
                <a:ea typeface="Times New Roman" panose="02020603050405020304" pitchFamily="18" charset="0"/>
              </a:rPr>
              <a:t>Natural Resources Wales. </a:t>
            </a:r>
            <a:endParaRPr lang="en-GB" sz="1600" dirty="0">
              <a:solidFill>
                <a:srgbClr val="FFFFFF"/>
              </a:solidFill>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600" dirty="0">
                <a:solidFill>
                  <a:srgbClr val="FFFFFF"/>
                </a:solidFill>
                <a:effectLst/>
                <a:latin typeface="Helvetica" pitchFamily="2" charset="0"/>
                <a:ea typeface="Times New Roman" panose="02020603050405020304" pitchFamily="18" charset="0"/>
              </a:rPr>
              <a:t>The Higher Education Funding Council for Wales. </a:t>
            </a:r>
            <a:endParaRPr lang="en-GB" sz="1600" dirty="0">
              <a:solidFill>
                <a:srgbClr val="FFFFFF"/>
              </a:solidFill>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600" dirty="0">
                <a:solidFill>
                  <a:srgbClr val="FFFFFF"/>
                </a:solidFill>
                <a:effectLst/>
                <a:latin typeface="Helvetica" pitchFamily="2" charset="0"/>
                <a:ea typeface="Times New Roman" panose="02020603050405020304" pitchFamily="18" charset="0"/>
              </a:rPr>
              <a:t>The Arts Council of Wales. </a:t>
            </a:r>
            <a:endParaRPr lang="en-GB" sz="1600" dirty="0">
              <a:solidFill>
                <a:srgbClr val="FFFFFF"/>
              </a:solidFill>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600" dirty="0">
                <a:solidFill>
                  <a:srgbClr val="FFFFFF"/>
                </a:solidFill>
                <a:effectLst/>
                <a:latin typeface="Helvetica" pitchFamily="2" charset="0"/>
                <a:ea typeface="Times New Roman" panose="02020603050405020304" pitchFamily="18" charset="0"/>
              </a:rPr>
              <a:t>Sports Council of Wales. </a:t>
            </a:r>
            <a:endParaRPr lang="en-GB" sz="1600" dirty="0">
              <a:solidFill>
                <a:srgbClr val="FFFFFF"/>
              </a:solidFill>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600" dirty="0">
                <a:solidFill>
                  <a:srgbClr val="FFFFFF"/>
                </a:solidFill>
                <a:effectLst/>
                <a:latin typeface="Helvetica" pitchFamily="2" charset="0"/>
                <a:ea typeface="Times New Roman" panose="02020603050405020304" pitchFamily="18" charset="0"/>
              </a:rPr>
              <a:t>National Library of Wales. </a:t>
            </a:r>
            <a:endParaRPr lang="en-GB" sz="1600" dirty="0">
              <a:solidFill>
                <a:srgbClr val="FFFFFF"/>
              </a:solidFill>
              <a:effectLst/>
              <a:latin typeface="Times New Roman" panose="02020603050405020304" pitchFamily="18" charset="0"/>
              <a:ea typeface="Times New Roman" panose="02020603050405020304" pitchFamily="18" charset="0"/>
            </a:endParaRPr>
          </a:p>
          <a:p>
            <a:pPr marL="342900" lvl="0" indent="-342900">
              <a:buFont typeface="Symbol" pitchFamily="2" charset="2"/>
              <a:buChar char=""/>
            </a:pPr>
            <a:r>
              <a:rPr lang="en-GB" sz="1600" dirty="0">
                <a:solidFill>
                  <a:srgbClr val="FFFFFF"/>
                </a:solidFill>
                <a:effectLst/>
                <a:latin typeface="Helvetica" pitchFamily="2" charset="0"/>
                <a:ea typeface="Times New Roman" panose="02020603050405020304" pitchFamily="18" charset="0"/>
              </a:rPr>
              <a:t>National Museum of Wales. </a:t>
            </a:r>
            <a:endParaRPr lang="en-GB" sz="1600" dirty="0">
              <a:solidFill>
                <a:srgbClr val="FFFFFF"/>
              </a:solidFill>
              <a:effectLst/>
              <a:latin typeface="Times New Roman" panose="02020603050405020304" pitchFamily="18" charset="0"/>
              <a:ea typeface="Times New Roman" panose="02020603050405020304" pitchFamily="18" charset="0"/>
            </a:endParaRPr>
          </a:p>
          <a:p>
            <a:pPr marL="0" indent="0">
              <a:buNone/>
            </a:pPr>
            <a:endParaRPr lang="en-US" sz="1100" dirty="0">
              <a:solidFill>
                <a:srgbClr val="FFFFFF"/>
              </a:solidFill>
            </a:endParaRPr>
          </a:p>
        </p:txBody>
      </p:sp>
    </p:spTree>
    <p:extLst>
      <p:ext uri="{BB962C8B-B14F-4D97-AF65-F5344CB8AC3E}">
        <p14:creationId xmlns:p14="http://schemas.microsoft.com/office/powerpoint/2010/main" val="21034766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3" name="Rectangle 6152">
            <a:extLst>
              <a:ext uri="{FF2B5EF4-FFF2-40B4-BE49-F238E27FC236}">
                <a16:creationId xmlns:a16="http://schemas.microsoft.com/office/drawing/2014/main" id="{FFCDD23B-75C8-427B-BD08-53C8156CD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8" name="Picture 4" descr="Second Future Generations Commissioner appointed - BBC News">
            <a:extLst>
              <a:ext uri="{FF2B5EF4-FFF2-40B4-BE49-F238E27FC236}">
                <a16:creationId xmlns:a16="http://schemas.microsoft.com/office/drawing/2014/main" id="{0D827AF2-EC32-F3D6-8AD2-081A57992A7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789" b="1"/>
          <a:stretch/>
        </p:blipFill>
        <p:spPr bwMode="auto">
          <a:xfrm>
            <a:off x="-1" y="190"/>
            <a:ext cx="8128855" cy="5291194"/>
          </a:xfrm>
          <a:prstGeom prst="rect">
            <a:avLst/>
          </a:prstGeom>
          <a:noFill/>
          <a:extLst>
            <a:ext uri="{909E8E84-426E-40DD-AFC4-6F175D3DCCD1}">
              <a14:hiddenFill xmlns:a14="http://schemas.microsoft.com/office/drawing/2010/main">
                <a:solidFill>
                  <a:srgbClr val="FFFFFF"/>
                </a:solidFill>
              </a14:hiddenFill>
            </a:ext>
          </a:extLst>
        </p:spPr>
      </p:pic>
      <p:sp>
        <p:nvSpPr>
          <p:cNvPr id="6155" name="Rectangle 6154">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64" y="5282206"/>
            <a:ext cx="12192264" cy="1163844"/>
          </a:xfrm>
          <a:prstGeom prst="rect">
            <a:avLst/>
          </a:prstGeom>
          <a:gradFill>
            <a:gsLst>
              <a:gs pos="28000">
                <a:schemeClr val="accent1">
                  <a:lumMod val="75000"/>
                  <a:alpha val="11000"/>
                </a:schemeClr>
              </a:gs>
              <a:gs pos="100000">
                <a:srgbClr val="000000">
                  <a:alpha val="77000"/>
                </a:srgb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57" name="Rectangle 6156">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5282206"/>
            <a:ext cx="12191998" cy="1586485"/>
          </a:xfrm>
          <a:prstGeom prst="rect">
            <a:avLst/>
          </a:prstGeom>
          <a:gradFill>
            <a:gsLst>
              <a:gs pos="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3DAE80-4F71-8F97-201A-F66822EE22B6}"/>
              </a:ext>
            </a:extLst>
          </p:cNvPr>
          <p:cNvSpPr>
            <a:spLocks noGrp="1"/>
          </p:cNvSpPr>
          <p:nvPr>
            <p:ph type="title"/>
          </p:nvPr>
        </p:nvSpPr>
        <p:spPr>
          <a:xfrm>
            <a:off x="699715" y="5635366"/>
            <a:ext cx="7091299" cy="898581"/>
          </a:xfrm>
        </p:spPr>
        <p:txBody>
          <a:bodyPr vert="horz" lIns="91440" tIns="45720" rIns="91440" bIns="45720" rtlCol="0" anchor="ctr">
            <a:normAutofit/>
          </a:bodyPr>
          <a:lstStyle/>
          <a:p>
            <a:pPr algn="ctr"/>
            <a:r>
              <a:rPr lang="en-US" sz="4000" kern="1200" dirty="0">
                <a:solidFill>
                  <a:srgbClr val="FFFFFF"/>
                </a:solidFill>
                <a:latin typeface="+mj-lt"/>
                <a:ea typeface="+mj-ea"/>
                <a:cs typeface="+mj-cs"/>
              </a:rPr>
              <a:t>Guess WHO? </a:t>
            </a:r>
          </a:p>
        </p:txBody>
      </p:sp>
      <p:sp>
        <p:nvSpPr>
          <p:cNvPr id="6159" name="Rectangle 6158">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5282206"/>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Sophie Howe Future Generations Commissioner for Wales">
            <a:extLst>
              <a:ext uri="{FF2B5EF4-FFF2-40B4-BE49-F238E27FC236}">
                <a16:creationId xmlns:a16="http://schemas.microsoft.com/office/drawing/2014/main" id="{9FFD5D55-A92B-AAF9-84E5-64A20290AE66}"/>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l="12653" r="11903" b="-1"/>
          <a:stretch/>
        </p:blipFill>
        <p:spPr bwMode="auto">
          <a:xfrm>
            <a:off x="8128856" y="1"/>
            <a:ext cx="4063143" cy="52913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3398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393C5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73DAE80-4F71-8F97-201A-F66822EE22B6}"/>
              </a:ext>
            </a:extLst>
          </p:cNvPr>
          <p:cNvSpPr>
            <a:spLocks noGrp="1"/>
          </p:cNvSpPr>
          <p:nvPr>
            <p:ph type="title"/>
          </p:nvPr>
        </p:nvSpPr>
        <p:spPr>
          <a:xfrm>
            <a:off x="524256" y="491260"/>
            <a:ext cx="6594189" cy="1625210"/>
          </a:xfrm>
        </p:spPr>
        <p:txBody>
          <a:bodyPr>
            <a:normAutofit/>
          </a:bodyPr>
          <a:lstStyle/>
          <a:p>
            <a:r>
              <a:rPr lang="en-US">
                <a:solidFill>
                  <a:srgbClr val="FFFFFF"/>
                </a:solidFill>
              </a:rPr>
              <a:t>Future Generations Commissioner:  </a:t>
            </a:r>
          </a:p>
        </p:txBody>
      </p:sp>
      <p:pic>
        <p:nvPicPr>
          <p:cNvPr id="4" name="Picture 2" descr="The Well-being of Future Generations | GOV.WALES">
            <a:extLst>
              <a:ext uri="{FF2B5EF4-FFF2-40B4-BE49-F238E27FC236}">
                <a16:creationId xmlns:a16="http://schemas.microsoft.com/office/drawing/2014/main" id="{52CDE05E-F1C7-7926-D144-614BA991CFE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27" r="-1" b="-1"/>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B127C4F-7ECB-2C5A-C20E-FCC0DBD0D3D1}"/>
              </a:ext>
            </a:extLst>
          </p:cNvPr>
          <p:cNvSpPr>
            <a:spLocks noGrp="1"/>
          </p:cNvSpPr>
          <p:nvPr>
            <p:ph idx="1"/>
          </p:nvPr>
        </p:nvSpPr>
        <p:spPr>
          <a:xfrm>
            <a:off x="7582563" y="321732"/>
            <a:ext cx="4313293" cy="6213425"/>
          </a:xfrm>
        </p:spPr>
        <p:txBody>
          <a:bodyPr anchor="ctr">
            <a:normAutofit/>
          </a:bodyPr>
          <a:lstStyle/>
          <a:p>
            <a:pPr marL="0" indent="0">
              <a:buNone/>
            </a:pPr>
            <a:r>
              <a:rPr lang="en-GB"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Role of Commissioner: </a:t>
            </a:r>
            <a:endParaRPr lang="en-GB"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r>
              <a:rPr lang="en-GB"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‘A guardian’ for </a:t>
            </a:r>
            <a:r>
              <a:rPr lang="en-GB" dirty="0">
                <a:solidFill>
                  <a:srgbClr val="FFFFFF"/>
                </a:solidFill>
                <a:latin typeface="Calibri" panose="020F0502020204030204" pitchFamily="34" charset="0"/>
                <a:ea typeface="Calibri" panose="020F0502020204030204" pitchFamily="34" charset="0"/>
                <a:cs typeface="Times New Roman" panose="02020603050405020304" pitchFamily="18" charset="0"/>
              </a:rPr>
              <a:t>current and future generations.</a:t>
            </a:r>
          </a:p>
          <a:p>
            <a:r>
              <a:rPr lang="en-GB" dirty="0">
                <a:solidFill>
                  <a:srgbClr val="FFFFFF"/>
                </a:solidFill>
                <a:latin typeface="Calibri" panose="020F0502020204030204" pitchFamily="34" charset="0"/>
                <a:ea typeface="Calibri" panose="020F0502020204030204" pitchFamily="34" charset="0"/>
                <a:cs typeface="Times New Roman" panose="02020603050405020304" pitchFamily="18" charset="0"/>
              </a:rPr>
              <a:t>H</a:t>
            </a:r>
            <a:r>
              <a:rPr lang="en-GB"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olding and supporting public bodies accountable. </a:t>
            </a:r>
          </a:p>
          <a:p>
            <a:r>
              <a:rPr lang="en-GB"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Challenge bodies to take actions.</a:t>
            </a:r>
          </a:p>
          <a:p>
            <a:r>
              <a:rPr lang="en-GB"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Conduct reviews.</a:t>
            </a:r>
          </a:p>
          <a:p>
            <a:r>
              <a:rPr lang="en-GB"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Establish connections with experts and academics.</a:t>
            </a:r>
          </a:p>
          <a:p>
            <a:r>
              <a:rPr lang="en-GB"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Monitor objectives and policy developments.</a:t>
            </a:r>
          </a:p>
          <a:p>
            <a:pPr marL="0" indent="0">
              <a:buNone/>
            </a:pPr>
            <a:endParaRPr lang="en-US" sz="2000" dirty="0">
              <a:solidFill>
                <a:srgbClr val="FFFFFF"/>
              </a:solidFill>
            </a:endParaRPr>
          </a:p>
        </p:txBody>
      </p:sp>
    </p:spTree>
    <p:extLst>
      <p:ext uri="{BB962C8B-B14F-4D97-AF65-F5344CB8AC3E}">
        <p14:creationId xmlns:p14="http://schemas.microsoft.com/office/powerpoint/2010/main" val="3159823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393C55">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5B78514-B961-4DF7-5891-FFF818655480}"/>
              </a:ext>
            </a:extLst>
          </p:cNvPr>
          <p:cNvSpPr>
            <a:spLocks noGrp="1"/>
          </p:cNvSpPr>
          <p:nvPr>
            <p:ph type="title"/>
          </p:nvPr>
        </p:nvSpPr>
        <p:spPr>
          <a:xfrm>
            <a:off x="524256" y="491260"/>
            <a:ext cx="6594189" cy="1625210"/>
          </a:xfrm>
        </p:spPr>
        <p:txBody>
          <a:bodyPr>
            <a:normAutofit/>
          </a:bodyPr>
          <a:lstStyle/>
          <a:p>
            <a:r>
              <a:rPr lang="en-US">
                <a:solidFill>
                  <a:srgbClr val="FFFFFF"/>
                </a:solidFill>
              </a:rPr>
              <a:t>Focused areas of the Act: </a:t>
            </a:r>
            <a:br>
              <a:rPr lang="en-US">
                <a:solidFill>
                  <a:srgbClr val="FFFFFF"/>
                </a:solidFill>
              </a:rPr>
            </a:br>
            <a:r>
              <a:rPr lang="en-US">
                <a:solidFill>
                  <a:srgbClr val="FFFFFF"/>
                </a:solidFill>
              </a:rPr>
              <a:t>Prosperous Wales </a:t>
            </a:r>
          </a:p>
        </p:txBody>
      </p:sp>
      <p:pic>
        <p:nvPicPr>
          <p:cNvPr id="4" name="Picture 2" descr="The Well-being of Future Generations | GOV.WALES">
            <a:extLst>
              <a:ext uri="{FF2B5EF4-FFF2-40B4-BE49-F238E27FC236}">
                <a16:creationId xmlns:a16="http://schemas.microsoft.com/office/drawing/2014/main" id="{DF28BDD2-F1AA-96DD-EAB5-3274C69BC53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127" r="-1" b="-1"/>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75" y="321732"/>
            <a:ext cx="431329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C8084B8-9B79-C5B1-0D1D-9A68BA154E53}"/>
              </a:ext>
            </a:extLst>
          </p:cNvPr>
          <p:cNvSpPr>
            <a:spLocks noGrp="1"/>
          </p:cNvSpPr>
          <p:nvPr>
            <p:ph idx="1"/>
          </p:nvPr>
        </p:nvSpPr>
        <p:spPr>
          <a:xfrm>
            <a:off x="7582563" y="321732"/>
            <a:ext cx="4281890" cy="6213425"/>
          </a:xfrm>
        </p:spPr>
        <p:txBody>
          <a:bodyPr anchor="ctr">
            <a:normAutofit lnSpcReduction="10000"/>
          </a:bodyPr>
          <a:lstStyle/>
          <a:p>
            <a:pPr marL="0" indent="0">
              <a:buNone/>
            </a:pPr>
            <a:r>
              <a:rPr lang="en-GB" sz="2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Prosperous Wales: </a:t>
            </a:r>
            <a:endParaRPr lang="en-GB" sz="2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Symbol" pitchFamily="2" charset="2"/>
              <a:buChar char=""/>
            </a:pPr>
            <a:r>
              <a:rPr lang="en-GB" sz="2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Combating Climate Change (food production, poverty, housing)</a:t>
            </a:r>
          </a:p>
          <a:p>
            <a:pPr marL="342900" lvl="0" indent="-342900">
              <a:buFont typeface="Symbol" pitchFamily="2" charset="2"/>
              <a:buChar char=""/>
            </a:pPr>
            <a:r>
              <a:rPr lang="en-GB" sz="2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Education (Curriculum reform and developing skills) </a:t>
            </a:r>
          </a:p>
          <a:p>
            <a:pPr marL="342900" lvl="0" indent="-342900">
              <a:buFont typeface="Symbol" pitchFamily="2" charset="2"/>
              <a:buChar char=""/>
            </a:pPr>
            <a:r>
              <a:rPr lang="en-GB" sz="2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Economy (developing sectors and fair pay)</a:t>
            </a:r>
          </a:p>
          <a:p>
            <a:pPr marL="0" indent="0">
              <a:buNone/>
            </a:pPr>
            <a:endParaRPr lang="en-GB" sz="2400" dirty="0">
              <a:solidFill>
                <a:srgbClr val="FFFFFF"/>
              </a:solidFill>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A Healthier Wales</a:t>
            </a:r>
            <a:r>
              <a:rPr lang="en-GB" sz="2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buFont typeface="Symbol" pitchFamily="2" charset="2"/>
              <a:buChar char=""/>
            </a:pPr>
            <a:r>
              <a:rPr lang="en-GB" sz="2400" dirty="0">
                <a:solidFill>
                  <a:srgbClr val="FFFFFF"/>
                </a:solidFill>
                <a:effectLst/>
                <a:latin typeface="Helvetica" pitchFamily="2" charset="0"/>
                <a:ea typeface="Times New Roman" panose="02020603050405020304" pitchFamily="18" charset="0"/>
              </a:rPr>
              <a:t>A society in which people’s physical and mental well-being is maximised and in which choices and behaviours that benefit future health are understood.</a:t>
            </a:r>
            <a:endParaRPr lang="en-GB" sz="2400" dirty="0">
              <a:solidFill>
                <a:srgbClr val="FFFFFF"/>
              </a:solidFill>
              <a:effectLst/>
              <a:latin typeface="Times New Roman" panose="02020603050405020304" pitchFamily="18" charset="0"/>
              <a:ea typeface="Times New Roman" panose="02020603050405020304" pitchFamily="18" charset="0"/>
            </a:endParaRPr>
          </a:p>
          <a:p>
            <a:endParaRPr lang="en-US" sz="1700" dirty="0">
              <a:solidFill>
                <a:srgbClr val="FFFFFF"/>
              </a:solidFill>
            </a:endParaRPr>
          </a:p>
        </p:txBody>
      </p:sp>
    </p:spTree>
    <p:extLst>
      <p:ext uri="{BB962C8B-B14F-4D97-AF65-F5344CB8AC3E}">
        <p14:creationId xmlns:p14="http://schemas.microsoft.com/office/powerpoint/2010/main" val="3525068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E10B11-63D8-C66E-105E-355A7640354C}"/>
              </a:ext>
            </a:extLst>
          </p:cNvPr>
          <p:cNvSpPr>
            <a:spLocks noGrp="1"/>
          </p:cNvSpPr>
          <p:nvPr>
            <p:ph type="title"/>
          </p:nvPr>
        </p:nvSpPr>
        <p:spPr>
          <a:xfrm>
            <a:off x="838200" y="585216"/>
            <a:ext cx="10515600" cy="1325563"/>
          </a:xfrm>
        </p:spPr>
        <p:txBody>
          <a:bodyPr>
            <a:normAutofit/>
          </a:bodyPr>
          <a:lstStyle/>
          <a:p>
            <a:r>
              <a:rPr lang="en-GB" sz="280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Future Generations Act and the Health and Social Care Sector:</a:t>
            </a:r>
            <a:br>
              <a:rPr lang="en-GB" sz="280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r>
              <a:rPr lang="en-GB" sz="280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Current Issues</a:t>
            </a:r>
            <a:br>
              <a:rPr lang="en-GB" sz="280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br>
            <a:endParaRPr lang="en-US" sz="2800">
              <a:solidFill>
                <a:schemeClr val="bg1"/>
              </a:solidFill>
            </a:endParaRPr>
          </a:p>
        </p:txBody>
      </p:sp>
      <p:pic>
        <p:nvPicPr>
          <p:cNvPr id="4" name="Picture 4" descr="Wales - Wikipedia">
            <a:extLst>
              <a:ext uri="{FF2B5EF4-FFF2-40B4-BE49-F238E27FC236}">
                <a16:creationId xmlns:a16="http://schemas.microsoft.com/office/drawing/2014/main" id="{DD0E1E19-87EB-ADA9-4607-18FE149C23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90" r="-1" b="1089"/>
          <a:stretch/>
        </p:blipFill>
        <p:spPr bwMode="auto">
          <a:xfrm>
            <a:off x="0" y="2612599"/>
            <a:ext cx="3583795" cy="36601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DC0624F-AC44-CC24-F86A-C7EB9B44CE0A}"/>
              </a:ext>
            </a:extLst>
          </p:cNvPr>
          <p:cNvSpPr>
            <a:spLocks noGrp="1"/>
          </p:cNvSpPr>
          <p:nvPr>
            <p:ph idx="1"/>
          </p:nvPr>
        </p:nvSpPr>
        <p:spPr>
          <a:xfrm>
            <a:off x="3837213" y="2496310"/>
            <a:ext cx="8354787" cy="4474029"/>
          </a:xfrm>
        </p:spPr>
        <p:txBody>
          <a:bodyPr anchor="ctr">
            <a:normAutofit/>
          </a:bodyPr>
          <a:lstStyle/>
          <a:p>
            <a:pPr marL="0" indent="0">
              <a:buNone/>
            </a:pPr>
            <a:r>
              <a:rPr lang="en-GB" sz="1800" dirty="0">
                <a:effectLst/>
                <a:ea typeface="Calibri" panose="020F0502020204030204" pitchFamily="34" charset="0"/>
                <a:cs typeface="Times New Roman" panose="02020603050405020304" pitchFamily="18" charset="0"/>
              </a:rPr>
              <a:t>By 2050 our population will grow to 3.5 million and the proportion of people over 75 will have doubled. </a:t>
            </a:r>
          </a:p>
          <a:p>
            <a:pPr marL="0" indent="0">
              <a:buNone/>
            </a:pPr>
            <a:r>
              <a:rPr lang="en-GB" sz="1800" dirty="0">
                <a:effectLst/>
                <a:ea typeface="Calibri" panose="020F0502020204030204" pitchFamily="34" charset="0"/>
                <a:cs typeface="Times New Roman" panose="02020603050405020304" pitchFamily="18" charset="0"/>
              </a:rPr>
              <a:t>Poverty: </a:t>
            </a:r>
          </a:p>
          <a:p>
            <a:r>
              <a:rPr lang="en-GB" sz="1800" dirty="0">
                <a:effectLst/>
                <a:ea typeface="Calibri" panose="020F0502020204030204" pitchFamily="34" charset="0"/>
                <a:cs typeface="Times New Roman" panose="02020603050405020304" pitchFamily="18" charset="0"/>
              </a:rPr>
              <a:t>13% of household struggle to afford everyday Items</a:t>
            </a:r>
          </a:p>
          <a:p>
            <a:r>
              <a:rPr lang="en-GB" sz="1800" dirty="0">
                <a:effectLst/>
                <a:ea typeface="Calibri" panose="020F0502020204030204" pitchFamily="34" charset="0"/>
                <a:cs typeface="Times New Roman" panose="02020603050405020304" pitchFamily="18" charset="0"/>
              </a:rPr>
              <a:t>45% households do not have money for other basics (Bevan Foundation, 2022)</a:t>
            </a:r>
          </a:p>
          <a:p>
            <a:pPr marL="0" indent="0">
              <a:buNone/>
            </a:pPr>
            <a:r>
              <a:rPr lang="en-GB" sz="1800" dirty="0">
                <a:effectLst/>
                <a:ea typeface="Calibri" panose="020F0502020204030204" pitchFamily="34" charset="0"/>
                <a:cs typeface="Times New Roman" panose="02020603050405020304" pitchFamily="18" charset="0"/>
              </a:rPr>
              <a:t>Housing: </a:t>
            </a:r>
          </a:p>
          <a:p>
            <a:r>
              <a:rPr lang="en-GB" sz="1800" dirty="0">
                <a:ea typeface="Calibri" panose="020F0502020204030204" pitchFamily="34" charset="0"/>
                <a:cs typeface="Times New Roman" panose="02020603050405020304" pitchFamily="18" charset="0"/>
              </a:rPr>
              <a:t>23% of people live in relative poverty</a:t>
            </a:r>
          </a:p>
          <a:p>
            <a:r>
              <a:rPr lang="en-GB" sz="1800" dirty="0">
                <a:ea typeface="Calibri" panose="020F0502020204030204" pitchFamily="34" charset="0"/>
                <a:cs typeface="Times New Roman" panose="02020603050405020304" pitchFamily="18" charset="0"/>
              </a:rPr>
              <a:t>7,500 additional houses needed every year (from 2024)</a:t>
            </a:r>
          </a:p>
          <a:p>
            <a:r>
              <a:rPr lang="en-GB" sz="1800" dirty="0">
                <a:effectLst/>
                <a:ea typeface="Calibri" panose="020F0502020204030204" pitchFamily="34" charset="0"/>
                <a:cs typeface="Times New Roman" panose="02020603050405020304" pitchFamily="18" charset="0"/>
              </a:rPr>
              <a:t>3,500 affordable housing (Community Housing Cymru, 2022)</a:t>
            </a:r>
          </a:p>
          <a:p>
            <a:pPr marL="0" indent="0">
              <a:buNone/>
            </a:pPr>
            <a:r>
              <a:rPr lang="en-GB" sz="1800" dirty="0">
                <a:effectLst/>
                <a:ea typeface="Calibri" panose="020F0502020204030204" pitchFamily="34" charset="0"/>
                <a:cs typeface="Times New Roman" panose="02020603050405020304" pitchFamily="18" charset="0"/>
              </a:rPr>
              <a:t>Employment: </a:t>
            </a:r>
          </a:p>
          <a:p>
            <a:r>
              <a:rPr lang="en-GB" sz="1800" dirty="0">
                <a:ea typeface="Calibri" panose="020F0502020204030204" pitchFamily="34" charset="0"/>
                <a:cs typeface="Times New Roman" panose="02020603050405020304" pitchFamily="18" charset="0"/>
              </a:rPr>
              <a:t>Sector strikes: work conditions and pay (nurses, doctors, paramedics, teachers).</a:t>
            </a:r>
          </a:p>
          <a:p>
            <a:r>
              <a:rPr lang="en-GB" sz="1800" dirty="0">
                <a:cs typeface="Times New Roman" panose="02020603050405020304" pitchFamily="18" charset="0"/>
              </a:rPr>
              <a:t>3.6% unemployed (approx. 360,000) (Statista, 2022)</a:t>
            </a:r>
            <a:endParaRPr lang="en-US" sz="1800" dirty="0"/>
          </a:p>
          <a:p>
            <a:pPr marL="0" indent="0">
              <a:buNone/>
            </a:pPr>
            <a:endParaRPr lang="en-US" sz="1600" dirty="0"/>
          </a:p>
          <a:p>
            <a:pPr marL="0" indent="0">
              <a:buNone/>
            </a:pPr>
            <a:endParaRPr lang="en-US" sz="700" dirty="0"/>
          </a:p>
        </p:txBody>
      </p:sp>
    </p:spTree>
    <p:extLst>
      <p:ext uri="{BB962C8B-B14F-4D97-AF65-F5344CB8AC3E}">
        <p14:creationId xmlns:p14="http://schemas.microsoft.com/office/powerpoint/2010/main" val="919616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42" name="Picture 2" descr="Question Vector Art, Icons, and Graphics for Free Download">
            <a:extLst>
              <a:ext uri="{FF2B5EF4-FFF2-40B4-BE49-F238E27FC236}">
                <a16:creationId xmlns:a16="http://schemas.microsoft.com/office/drawing/2014/main" id="{FF52DBE1-E4F1-FB4D-A07B-ABD931DFDB0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578" r="15768"/>
          <a:stretch/>
        </p:blipFill>
        <p:spPr bwMode="auto">
          <a:xfrm>
            <a:off x="20" y="10"/>
            <a:ext cx="4639713" cy="685799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3485A1A-98B2-1C99-EDD7-CC07D21B5C68}"/>
              </a:ext>
            </a:extLst>
          </p:cNvPr>
          <p:cNvSpPr>
            <a:spLocks noGrp="1"/>
          </p:cNvSpPr>
          <p:nvPr>
            <p:ph idx="1"/>
          </p:nvPr>
        </p:nvSpPr>
        <p:spPr>
          <a:xfrm>
            <a:off x="5151583" y="1734748"/>
            <a:ext cx="6172200" cy="3858768"/>
          </a:xfrm>
        </p:spPr>
        <p:txBody>
          <a:bodyPr>
            <a:normAutofit/>
          </a:bodyPr>
          <a:lstStyle/>
          <a:p>
            <a:pPr marL="0" indent="0" algn="ctr">
              <a:buNone/>
            </a:pPr>
            <a:r>
              <a:rPr lang="en-GB" sz="3200" dirty="0">
                <a:effectLst/>
                <a:latin typeface="Calibri" panose="020F0502020204030204" pitchFamily="34" charset="0"/>
                <a:ea typeface="Calibri" panose="020F0502020204030204" pitchFamily="34" charset="0"/>
                <a:cs typeface="Times New Roman" panose="02020603050405020304" pitchFamily="18" charset="0"/>
              </a:rPr>
              <a:t>What issues will this present? In addition, the quality of life now; is it acceptable and would the future generations want the same conditions? </a:t>
            </a:r>
          </a:p>
          <a:p>
            <a:endParaRPr lang="en-US" sz="2400" dirty="0"/>
          </a:p>
        </p:txBody>
      </p:sp>
    </p:spTree>
    <p:extLst>
      <p:ext uri="{BB962C8B-B14F-4D97-AF65-F5344CB8AC3E}">
        <p14:creationId xmlns:p14="http://schemas.microsoft.com/office/powerpoint/2010/main" val="131277177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sp>
        <p:nvSpPr>
          <p:cNvPr id="11273" name="Rectangle 11272">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815340" y="683404"/>
            <a:ext cx="1056132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Impact" panose="020B0806030902050204"/>
              <a:ea typeface="+mn-ea"/>
              <a:cs typeface="+mn-cs"/>
            </a:endParaRPr>
          </a:p>
        </p:txBody>
      </p:sp>
      <p:pic>
        <p:nvPicPr>
          <p:cNvPr id="11266" name="Picture 2" descr="Time to take a break - Even 10 minutes - Peter de Jager - Municipal World">
            <a:extLst>
              <a:ext uri="{FF2B5EF4-FFF2-40B4-BE49-F238E27FC236}">
                <a16:creationId xmlns:a16="http://schemas.microsoft.com/office/drawing/2014/main" id="{57FC370E-F027-FA8B-188B-1559019D4A52}"/>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766"/>
          <a:stretch/>
        </p:blipFill>
        <p:spPr bwMode="auto">
          <a:xfrm rot="21480000">
            <a:off x="1137837" y="1003258"/>
            <a:ext cx="9916327" cy="47643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38524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319" name="Rectangle 12318">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What is A PESTLE Analysis with Examples - Dijital Serüven">
            <a:extLst>
              <a:ext uri="{FF2B5EF4-FFF2-40B4-BE49-F238E27FC236}">
                <a16:creationId xmlns:a16="http://schemas.microsoft.com/office/drawing/2014/main" id="{E321C181-4B2E-2E95-5538-3D566B484D4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6744" y="1315374"/>
            <a:ext cx="6579910" cy="2115566"/>
          </a:xfrm>
          <a:prstGeom prst="rect">
            <a:avLst/>
          </a:prstGeom>
          <a:noFill/>
          <a:extLst>
            <a:ext uri="{909E8E84-426E-40DD-AFC4-6F175D3DCCD1}">
              <a14:hiddenFill xmlns:a14="http://schemas.microsoft.com/office/drawing/2010/main">
                <a:solidFill>
                  <a:srgbClr val="FFFFFF"/>
                </a:solidFill>
              </a14:hiddenFill>
            </a:ext>
          </a:extLst>
        </p:spPr>
      </p:pic>
      <p:sp>
        <p:nvSpPr>
          <p:cNvPr id="12321" name="Rectangle 1232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8D77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323" name="Rectangle 1232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83CDDD2-2C5B-D33E-6884-8AA96535B50F}"/>
              </a:ext>
            </a:extLst>
          </p:cNvPr>
          <p:cNvSpPr>
            <a:spLocks noGrp="1"/>
          </p:cNvSpPr>
          <p:nvPr>
            <p:ph idx="1"/>
          </p:nvPr>
        </p:nvSpPr>
        <p:spPr>
          <a:xfrm>
            <a:off x="7542107" y="838566"/>
            <a:ext cx="4328161" cy="6213425"/>
          </a:xfrm>
        </p:spPr>
        <p:txBody>
          <a:bodyPr anchor="ctr">
            <a:normAutofit fontScale="92500" lnSpcReduction="10000"/>
          </a:bodyPr>
          <a:lstStyle/>
          <a:p>
            <a:pPr marL="0" indent="0">
              <a:buNone/>
            </a:pPr>
            <a:r>
              <a:rPr lang="en-GB" sz="2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rPr>
              <a:t>An analytical tool which can detect and present a broad understanding of long-term trends. The analysis can support a range of planning situations, including: </a:t>
            </a:r>
          </a:p>
          <a:p>
            <a:pPr marL="0" indent="0">
              <a:buNone/>
            </a:pPr>
            <a:endParaRPr lang="en-GB" sz="2400" b="1" dirty="0">
              <a:solidFill>
                <a:srgbClr val="FFFFFF"/>
              </a:solidFill>
              <a:effectLst/>
              <a:latin typeface="Calibri" panose="020F0502020204030204" pitchFamily="34" charset="0"/>
              <a:ea typeface="Times New Roman" panose="02020603050405020304" pitchFamily="18" charset="0"/>
              <a:cs typeface="Calibri" panose="020F0502020204030204" pitchFamily="34" charset="0"/>
            </a:endParaRPr>
          </a:p>
          <a:p>
            <a:pPr marL="0" indent="0">
              <a:buNone/>
            </a:pPr>
            <a:r>
              <a:rPr lang="en-GB" sz="2400" b="1" dirty="0">
                <a:solidFill>
                  <a:srgbClr val="FFFFFF"/>
                </a:solidFill>
                <a:effectLst/>
                <a:latin typeface="Calibri" panose="020F0502020204030204" pitchFamily="34" charset="0"/>
                <a:ea typeface="Times New Roman" panose="02020603050405020304" pitchFamily="18" charset="0"/>
                <a:cs typeface="Calibri" panose="020F0502020204030204" pitchFamily="34" charset="0"/>
              </a:rPr>
              <a:t>Workforce planning:</a:t>
            </a:r>
          </a:p>
          <a:p>
            <a:r>
              <a:rPr lang="en-GB" sz="2400" dirty="0">
                <a:solidFill>
                  <a:srgbClr val="FFFFFF"/>
                </a:solidFill>
                <a:latin typeface="Calibri" panose="020F0502020204030204" pitchFamily="34" charset="0"/>
                <a:ea typeface="Times New Roman" panose="02020603050405020304" pitchFamily="18" charset="0"/>
                <a:cs typeface="Calibri" panose="020F0502020204030204" pitchFamily="34" charset="0"/>
              </a:rPr>
              <a:t>Identify disruptive change</a:t>
            </a:r>
          </a:p>
          <a:p>
            <a:r>
              <a:rPr lang="en-GB" sz="2400" dirty="0">
                <a:solidFill>
                  <a:srgbClr val="FFFFFF"/>
                </a:solidFill>
                <a:effectLst/>
                <a:latin typeface="Calibri" panose="020F0502020204030204" pitchFamily="34" charset="0"/>
                <a:ea typeface="Times New Roman" panose="02020603050405020304" pitchFamily="18" charset="0"/>
                <a:cs typeface="Calibri" panose="020F0502020204030204" pitchFamily="34" charset="0"/>
              </a:rPr>
              <a:t>Skill</a:t>
            </a:r>
            <a:r>
              <a:rPr lang="en-GB" sz="2400" dirty="0">
                <a:solidFill>
                  <a:srgbClr val="FFFFFF"/>
                </a:solidFill>
                <a:latin typeface="Calibri" panose="020F0502020204030204" pitchFamily="34" charset="0"/>
                <a:ea typeface="Times New Roman" panose="02020603050405020304" pitchFamily="18" charset="0"/>
                <a:cs typeface="Calibri" panose="020F0502020204030204" pitchFamily="34" charset="0"/>
              </a:rPr>
              <a:t> gaps</a:t>
            </a:r>
          </a:p>
          <a:p>
            <a:r>
              <a:rPr lang="en-GB" sz="2400" dirty="0">
                <a:solidFill>
                  <a:srgbClr val="FFFFFF"/>
                </a:solidFill>
                <a:effectLst/>
                <a:latin typeface="Calibri" panose="020F0502020204030204" pitchFamily="34" charset="0"/>
                <a:ea typeface="Times New Roman" panose="02020603050405020304" pitchFamily="18" charset="0"/>
                <a:cs typeface="Calibri" panose="020F0502020204030204" pitchFamily="34" charset="0"/>
              </a:rPr>
              <a:t>New job opportunities</a:t>
            </a:r>
          </a:p>
          <a:p>
            <a:r>
              <a:rPr lang="en-GB" sz="2400" dirty="0">
                <a:solidFill>
                  <a:srgbClr val="FFFFFF"/>
                </a:solidFill>
                <a:effectLst/>
                <a:latin typeface="Calibri" panose="020F0502020204030204" pitchFamily="34" charset="0"/>
                <a:ea typeface="Times New Roman" panose="02020603050405020304" pitchFamily="18" charset="0"/>
                <a:cs typeface="Calibri" panose="020F0502020204030204" pitchFamily="34" charset="0"/>
              </a:rPr>
              <a:t>Work reduction or displacement </a:t>
            </a:r>
          </a:p>
          <a:p>
            <a:pPr marL="0" indent="0">
              <a:buNone/>
            </a:pPr>
            <a:r>
              <a:rPr lang="en-GB" sz="2400" b="1" dirty="0">
                <a:solidFill>
                  <a:srgbClr val="FFFFFF"/>
                </a:solidFill>
                <a:effectLst/>
                <a:latin typeface="Calibri" panose="020F0502020204030204" pitchFamily="34" charset="0"/>
                <a:ea typeface="Times New Roman" panose="02020603050405020304" pitchFamily="18" charset="0"/>
              </a:rPr>
              <a:t>People strategies, reports and projects:</a:t>
            </a:r>
          </a:p>
          <a:p>
            <a:r>
              <a:rPr lang="en-GB" sz="2400" dirty="0">
                <a:solidFill>
                  <a:srgbClr val="FFFFFF"/>
                </a:solidFill>
                <a:effectLst/>
                <a:latin typeface="Calibri" panose="020F0502020204030204" pitchFamily="34" charset="0"/>
                <a:ea typeface="Times New Roman" panose="02020603050405020304" pitchFamily="18" charset="0"/>
              </a:rPr>
              <a:t>Hypothesise what may happen</a:t>
            </a:r>
          </a:p>
          <a:p>
            <a:r>
              <a:rPr lang="en-GB" sz="2400" dirty="0">
                <a:solidFill>
                  <a:srgbClr val="FFFFFF"/>
                </a:solidFill>
                <a:latin typeface="Calibri" panose="020F0502020204030204" pitchFamily="34" charset="0"/>
                <a:ea typeface="Times New Roman" panose="02020603050405020304" pitchFamily="18" charset="0"/>
              </a:rPr>
              <a:t>What should be explored </a:t>
            </a:r>
          </a:p>
          <a:p>
            <a:r>
              <a:rPr lang="en-GB" sz="2400" dirty="0">
                <a:solidFill>
                  <a:srgbClr val="FFFFFF"/>
                </a:solidFill>
                <a:effectLst/>
                <a:latin typeface="Calibri" panose="020F0502020204030204" pitchFamily="34" charset="0"/>
                <a:ea typeface="Times New Roman" panose="02020603050405020304" pitchFamily="18" charset="0"/>
              </a:rPr>
              <a:t>Factors are not overlooked or ignored</a:t>
            </a:r>
          </a:p>
          <a:p>
            <a:pPr marL="0" indent="0">
              <a:buNone/>
            </a:pPr>
            <a:r>
              <a:rPr lang="en-GB" sz="1400" dirty="0">
                <a:solidFill>
                  <a:srgbClr val="FFFFFF"/>
                </a:solidFill>
                <a:latin typeface="Calibri" panose="020F0502020204030204" pitchFamily="34" charset="0"/>
                <a:ea typeface="Times New Roman" panose="02020603050405020304" pitchFamily="18" charset="0"/>
              </a:rPr>
              <a:t>	</a:t>
            </a:r>
            <a:endParaRPr lang="en-GB" sz="1400" dirty="0">
              <a:solidFill>
                <a:srgbClr val="FFFFFF"/>
              </a:solidFill>
              <a:effectLst/>
              <a:latin typeface="Calibri" panose="020F0502020204030204" pitchFamily="34" charset="0"/>
              <a:ea typeface="Times New Roman" panose="02020603050405020304" pitchFamily="18" charset="0"/>
            </a:endParaRPr>
          </a:p>
          <a:p>
            <a:pPr marL="0" indent="0">
              <a:buNone/>
            </a:pPr>
            <a:endParaRPr lang="en-GB" sz="1400" dirty="0">
              <a:solidFill>
                <a:srgbClr val="FFFFFF"/>
              </a:solidFill>
              <a:effectLst/>
              <a:latin typeface="Times New Roman" panose="02020603050405020304" pitchFamily="18" charset="0"/>
              <a:ea typeface="Times New Roman" panose="02020603050405020304" pitchFamily="18" charset="0"/>
            </a:endParaRPr>
          </a:p>
          <a:p>
            <a:endParaRPr lang="en-GB" sz="1400"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US" sz="1400" dirty="0">
              <a:solidFill>
                <a:srgbClr val="FFFFFF"/>
              </a:solidFill>
            </a:endParaRPr>
          </a:p>
        </p:txBody>
      </p:sp>
    </p:spTree>
    <p:extLst>
      <p:ext uri="{BB962C8B-B14F-4D97-AF65-F5344CB8AC3E}">
        <p14:creationId xmlns:p14="http://schemas.microsoft.com/office/powerpoint/2010/main" val="890720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321732"/>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What is A PESTLE Analysis with Examples - Dijital Serüven">
            <a:extLst>
              <a:ext uri="{FF2B5EF4-FFF2-40B4-BE49-F238E27FC236}">
                <a16:creationId xmlns:a16="http://schemas.microsoft.com/office/drawing/2014/main" id="{8E23A285-D8B2-1B71-B80D-4755D43ECB5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6744" y="1315374"/>
            <a:ext cx="6579910" cy="2115566"/>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0891"/>
            <a:ext cx="7058307" cy="1964266"/>
          </a:xfrm>
          <a:prstGeom prst="rect">
            <a:avLst/>
          </a:prstGeom>
          <a:solidFill>
            <a:srgbClr val="8D77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B51BC64-4CA6-C520-8231-5AA9805AD53A}"/>
              </a:ext>
            </a:extLst>
          </p:cNvPr>
          <p:cNvSpPr>
            <a:spLocks noGrp="1"/>
          </p:cNvSpPr>
          <p:nvPr>
            <p:ph idx="1"/>
          </p:nvPr>
        </p:nvSpPr>
        <p:spPr>
          <a:xfrm>
            <a:off x="7623413" y="383938"/>
            <a:ext cx="4335613" cy="6213425"/>
          </a:xfrm>
        </p:spPr>
        <p:txBody>
          <a:bodyPr anchor="ctr">
            <a:normAutofit/>
          </a:bodyPr>
          <a:lstStyle/>
          <a:p>
            <a:r>
              <a:rPr lang="en-US" sz="3200" dirty="0">
                <a:solidFill>
                  <a:srgbClr val="FFFFFF"/>
                </a:solidFill>
              </a:rPr>
              <a:t>Simple Framework </a:t>
            </a:r>
          </a:p>
          <a:p>
            <a:r>
              <a:rPr lang="en-US" sz="3200" dirty="0">
                <a:solidFill>
                  <a:srgbClr val="FFFFFF"/>
                </a:solidFill>
              </a:rPr>
              <a:t>Facilitates understanding of environments </a:t>
            </a:r>
          </a:p>
          <a:p>
            <a:r>
              <a:rPr lang="en-US" sz="3200" dirty="0">
                <a:solidFill>
                  <a:srgbClr val="FFFFFF"/>
                </a:solidFill>
              </a:rPr>
              <a:t>Development of external and internal strategic thinking</a:t>
            </a:r>
          </a:p>
          <a:p>
            <a:r>
              <a:rPr lang="en-US" sz="3200" dirty="0">
                <a:solidFill>
                  <a:srgbClr val="FFFFFF"/>
                </a:solidFill>
              </a:rPr>
              <a:t>Anticipate threats </a:t>
            </a:r>
          </a:p>
          <a:p>
            <a:r>
              <a:rPr lang="en-US" sz="3200" dirty="0">
                <a:solidFill>
                  <a:srgbClr val="FFFFFF"/>
                </a:solidFill>
              </a:rPr>
              <a:t>Minimize their impact </a:t>
            </a:r>
          </a:p>
          <a:p>
            <a:r>
              <a:rPr lang="en-US" sz="3200" dirty="0">
                <a:solidFill>
                  <a:srgbClr val="FFFFFF"/>
                </a:solidFill>
              </a:rPr>
              <a:t>Exploit opportunities fully </a:t>
            </a:r>
          </a:p>
          <a:p>
            <a:endParaRPr lang="en-US" sz="2000" dirty="0">
              <a:solidFill>
                <a:srgbClr val="FFFFFF"/>
              </a:solidFill>
            </a:endParaRPr>
          </a:p>
        </p:txBody>
      </p:sp>
      <p:sp>
        <p:nvSpPr>
          <p:cNvPr id="5" name="TextBox 4">
            <a:extLst>
              <a:ext uri="{FF2B5EF4-FFF2-40B4-BE49-F238E27FC236}">
                <a16:creationId xmlns:a16="http://schemas.microsoft.com/office/drawing/2014/main" id="{269ED902-F639-C773-F61D-0EC8D14E2438}"/>
              </a:ext>
            </a:extLst>
          </p:cNvPr>
          <p:cNvSpPr txBox="1"/>
          <p:nvPr/>
        </p:nvSpPr>
        <p:spPr>
          <a:xfrm>
            <a:off x="1013791" y="4870174"/>
            <a:ext cx="6132863" cy="1323439"/>
          </a:xfrm>
          <a:prstGeom prst="rect">
            <a:avLst/>
          </a:prstGeom>
          <a:noFill/>
        </p:spPr>
        <p:txBody>
          <a:bodyPr wrap="square" rtlCol="0">
            <a:spAutoFit/>
          </a:bodyPr>
          <a:lstStyle/>
          <a:p>
            <a:pPr algn="ctr"/>
            <a:r>
              <a:rPr lang="en-US" sz="8000" dirty="0"/>
              <a:t>Advantages  </a:t>
            </a:r>
          </a:p>
        </p:txBody>
      </p:sp>
    </p:spTree>
    <p:extLst>
      <p:ext uri="{BB962C8B-B14F-4D97-AF65-F5344CB8AC3E}">
        <p14:creationId xmlns:p14="http://schemas.microsoft.com/office/powerpoint/2010/main" val="31903539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321732"/>
            <a:ext cx="7058307" cy="1964266"/>
          </a:xfrm>
          <a:prstGeom prst="rect">
            <a:avLst/>
          </a:prstGeom>
          <a:solidFill>
            <a:srgbClr val="8D77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6D30126-6314-4A93-B27E-5C66CF7819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4" y="2432305"/>
            <a:ext cx="7056669" cy="4102852"/>
          </a:xfrm>
          <a:prstGeom prst="rect">
            <a:avLst/>
          </a:prstGeom>
          <a:solidFill>
            <a:srgbClr val="7F7F7F">
              <a:alpha val="2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What is A PESTLE Analysis with Examples - Dijital Serüven">
            <a:extLst>
              <a:ext uri="{FF2B5EF4-FFF2-40B4-BE49-F238E27FC236}">
                <a16:creationId xmlns:a16="http://schemas.microsoft.com/office/drawing/2014/main" id="{87AFA42E-9388-7553-04DB-D18C19D7336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66744" y="3425947"/>
            <a:ext cx="6579910" cy="2115566"/>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48A63C0-32CF-8A56-F0F5-F5406AA47CEA}"/>
              </a:ext>
            </a:extLst>
          </p:cNvPr>
          <p:cNvSpPr>
            <a:spLocks noGrp="1"/>
          </p:cNvSpPr>
          <p:nvPr>
            <p:ph idx="1"/>
          </p:nvPr>
        </p:nvSpPr>
        <p:spPr>
          <a:xfrm>
            <a:off x="7534655" y="320623"/>
            <a:ext cx="4328161" cy="6214534"/>
          </a:xfrm>
        </p:spPr>
        <p:txBody>
          <a:bodyPr anchor="ctr">
            <a:normAutofit/>
          </a:bodyPr>
          <a:lstStyle/>
          <a:p>
            <a:r>
              <a:rPr lang="en-US" sz="3200" dirty="0">
                <a:solidFill>
                  <a:srgbClr val="FFFFFF"/>
                </a:solidFill>
              </a:rPr>
              <a:t>Oversimplifies data for decision making</a:t>
            </a:r>
          </a:p>
          <a:p>
            <a:r>
              <a:rPr lang="en-US" sz="3200" dirty="0">
                <a:solidFill>
                  <a:srgbClr val="FFFFFF"/>
                </a:solidFill>
              </a:rPr>
              <a:t>Produce too much data</a:t>
            </a:r>
          </a:p>
          <a:p>
            <a:r>
              <a:rPr lang="en-US" sz="3200" dirty="0">
                <a:solidFill>
                  <a:srgbClr val="FFFFFF"/>
                </a:solidFill>
              </a:rPr>
              <a:t>Produce Assumptions </a:t>
            </a:r>
          </a:p>
          <a:p>
            <a:r>
              <a:rPr lang="en-US" sz="3200" dirty="0">
                <a:solidFill>
                  <a:srgbClr val="FFFFFF"/>
                </a:solidFill>
              </a:rPr>
              <a:t>Anticipate change </a:t>
            </a:r>
          </a:p>
          <a:p>
            <a:r>
              <a:rPr lang="en-US" sz="3200" dirty="0">
                <a:solidFill>
                  <a:srgbClr val="FFFFFF"/>
                </a:solidFill>
              </a:rPr>
              <a:t>Process needs to be repeated</a:t>
            </a:r>
          </a:p>
          <a:p>
            <a:endParaRPr lang="en-US" sz="2000" dirty="0">
              <a:solidFill>
                <a:srgbClr val="FFFFFF"/>
              </a:solidFill>
            </a:endParaRPr>
          </a:p>
        </p:txBody>
      </p:sp>
      <p:sp>
        <p:nvSpPr>
          <p:cNvPr id="5" name="TextBox 4">
            <a:extLst>
              <a:ext uri="{FF2B5EF4-FFF2-40B4-BE49-F238E27FC236}">
                <a16:creationId xmlns:a16="http://schemas.microsoft.com/office/drawing/2014/main" id="{6CD9CCCC-6FF3-222E-9153-B3A2363D3AE7}"/>
              </a:ext>
            </a:extLst>
          </p:cNvPr>
          <p:cNvSpPr txBox="1"/>
          <p:nvPr/>
        </p:nvSpPr>
        <p:spPr>
          <a:xfrm>
            <a:off x="566744" y="655983"/>
            <a:ext cx="6579910" cy="1200329"/>
          </a:xfrm>
          <a:prstGeom prst="rect">
            <a:avLst/>
          </a:prstGeom>
          <a:noFill/>
        </p:spPr>
        <p:txBody>
          <a:bodyPr wrap="square" rtlCol="0">
            <a:spAutoFit/>
          </a:bodyPr>
          <a:lstStyle/>
          <a:p>
            <a:pPr algn="ctr"/>
            <a:r>
              <a:rPr lang="en-US" sz="7200" dirty="0"/>
              <a:t>Disadvantages </a:t>
            </a:r>
          </a:p>
        </p:txBody>
      </p:sp>
    </p:spTree>
    <p:extLst>
      <p:ext uri="{BB962C8B-B14F-4D97-AF65-F5344CB8AC3E}">
        <p14:creationId xmlns:p14="http://schemas.microsoft.com/office/powerpoint/2010/main" val="848554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369" name="Rectangle 15368">
            <a:extLst>
              <a:ext uri="{FF2B5EF4-FFF2-40B4-BE49-F238E27FC236}">
                <a16:creationId xmlns:a16="http://schemas.microsoft.com/office/drawing/2014/main" id="{A2679492-7988-4050-9056-5424444524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06983F-AFB1-F34C-A8E5-0EF2B71BF7F8}"/>
              </a:ext>
            </a:extLst>
          </p:cNvPr>
          <p:cNvSpPr>
            <a:spLocks noGrp="1"/>
          </p:cNvSpPr>
          <p:nvPr>
            <p:ph type="title"/>
          </p:nvPr>
        </p:nvSpPr>
        <p:spPr>
          <a:xfrm>
            <a:off x="6465676" y="0"/>
            <a:ext cx="4434720" cy="1716255"/>
          </a:xfrm>
        </p:spPr>
        <p:txBody>
          <a:bodyPr anchor="b">
            <a:normAutofit/>
          </a:bodyPr>
          <a:lstStyle/>
          <a:p>
            <a:pPr algn="ctr"/>
            <a:r>
              <a:rPr lang="en-US" sz="5600" dirty="0"/>
              <a:t>Sector Analysis </a:t>
            </a:r>
          </a:p>
        </p:txBody>
      </p:sp>
      <p:sp>
        <p:nvSpPr>
          <p:cNvPr id="15371" name="Rectangle 15370">
            <a:extLst>
              <a:ext uri="{FF2B5EF4-FFF2-40B4-BE49-F238E27FC236}">
                <a16:creationId xmlns:a16="http://schemas.microsoft.com/office/drawing/2014/main" id="{B091B163-7D61-4891-ABCF-5C13D9C418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779911" cy="6858000"/>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362" name="Picture 2" descr="static01.nyt.com/images/2023/01/08/multimedia/08dc...">
            <a:extLst>
              <a:ext uri="{FF2B5EF4-FFF2-40B4-BE49-F238E27FC236}">
                <a16:creationId xmlns:a16="http://schemas.microsoft.com/office/drawing/2014/main" id="{1A286791-06C3-1E9A-3B73-E7582A38968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647" b="9925"/>
          <a:stretch/>
        </p:blipFill>
        <p:spPr bwMode="auto">
          <a:xfrm>
            <a:off x="279143" y="299508"/>
            <a:ext cx="5221625" cy="3010397"/>
          </a:xfrm>
          <a:prstGeom prst="rect">
            <a:avLst/>
          </a:prstGeom>
          <a:noFill/>
          <a:extLst>
            <a:ext uri="{909E8E84-426E-40DD-AFC4-6F175D3DCCD1}">
              <a14:hiddenFill xmlns:a14="http://schemas.microsoft.com/office/drawing/2010/main">
                <a:solidFill>
                  <a:srgbClr val="FFFFFF"/>
                </a:solidFill>
              </a14:hiddenFill>
            </a:ext>
          </a:extLst>
        </p:spPr>
      </p:pic>
      <p:pic>
        <p:nvPicPr>
          <p:cNvPr id="15364" name="Picture 4" descr="Market, Economy and Cycles, Part 1 | DataDrivenInvestor">
            <a:extLst>
              <a:ext uri="{FF2B5EF4-FFF2-40B4-BE49-F238E27FC236}">
                <a16:creationId xmlns:a16="http://schemas.microsoft.com/office/drawing/2014/main" id="{0E48A6C0-F9DF-FD83-2289-0545124A927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4148"/>
          <a:stretch/>
        </p:blipFill>
        <p:spPr bwMode="auto">
          <a:xfrm>
            <a:off x="279143" y="3548095"/>
            <a:ext cx="5221625" cy="301039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E5947E1-1DDE-870F-D939-934284C93E00}"/>
              </a:ext>
            </a:extLst>
          </p:cNvPr>
          <p:cNvSpPr>
            <a:spLocks noGrp="1"/>
          </p:cNvSpPr>
          <p:nvPr>
            <p:ph idx="1"/>
          </p:nvPr>
        </p:nvSpPr>
        <p:spPr>
          <a:xfrm>
            <a:off x="5806240" y="1716255"/>
            <a:ext cx="5779911" cy="5136365"/>
          </a:xfrm>
        </p:spPr>
        <p:txBody>
          <a:bodyPr anchor="t">
            <a:normAutofit lnSpcReduction="10000"/>
          </a:bodyPr>
          <a:lstStyle/>
          <a:p>
            <a:pPr marL="0" indent="0">
              <a:buNone/>
            </a:pPr>
            <a:r>
              <a:rPr lang="en-US" sz="3200" dirty="0">
                <a:solidFill>
                  <a:schemeClr val="tx1">
                    <a:alpha val="80000"/>
                  </a:schemeClr>
                </a:solidFill>
              </a:rPr>
              <a:t>Political: </a:t>
            </a:r>
          </a:p>
          <a:p>
            <a:r>
              <a:rPr lang="en-US" sz="3200" dirty="0">
                <a:solidFill>
                  <a:schemeClr val="tx1">
                    <a:alpha val="80000"/>
                  </a:schemeClr>
                </a:solidFill>
              </a:rPr>
              <a:t>Brexit </a:t>
            </a:r>
          </a:p>
          <a:p>
            <a:r>
              <a:rPr lang="en-US" sz="3200" dirty="0">
                <a:solidFill>
                  <a:schemeClr val="tx1">
                    <a:alpha val="80000"/>
                  </a:schemeClr>
                </a:solidFill>
              </a:rPr>
              <a:t>Medication and equipment</a:t>
            </a:r>
          </a:p>
          <a:p>
            <a:r>
              <a:rPr lang="en-US" sz="3200" dirty="0">
                <a:solidFill>
                  <a:schemeClr val="tx1">
                    <a:alpha val="80000"/>
                  </a:schemeClr>
                </a:solidFill>
              </a:rPr>
              <a:t>Staffing </a:t>
            </a:r>
          </a:p>
          <a:p>
            <a:pPr marL="0" indent="0">
              <a:buNone/>
            </a:pPr>
            <a:endParaRPr lang="en-US" sz="3200" dirty="0">
              <a:solidFill>
                <a:schemeClr val="tx1">
                  <a:alpha val="80000"/>
                </a:schemeClr>
              </a:solidFill>
            </a:endParaRPr>
          </a:p>
          <a:p>
            <a:pPr marL="0" indent="0">
              <a:buNone/>
            </a:pPr>
            <a:r>
              <a:rPr lang="en-US" sz="3200" dirty="0">
                <a:solidFill>
                  <a:schemeClr val="tx1">
                    <a:alpha val="80000"/>
                  </a:schemeClr>
                </a:solidFill>
              </a:rPr>
              <a:t>Economic: </a:t>
            </a:r>
          </a:p>
          <a:p>
            <a:r>
              <a:rPr lang="en-US" sz="3200" dirty="0">
                <a:solidFill>
                  <a:schemeClr val="tx1">
                    <a:alpha val="80000"/>
                  </a:schemeClr>
                </a:solidFill>
              </a:rPr>
              <a:t>Austerity </a:t>
            </a:r>
          </a:p>
          <a:p>
            <a:r>
              <a:rPr lang="en-US" sz="3200" dirty="0">
                <a:solidFill>
                  <a:schemeClr val="tx1">
                    <a:alpha val="80000"/>
                  </a:schemeClr>
                </a:solidFill>
              </a:rPr>
              <a:t>Covid-19 pandemic </a:t>
            </a:r>
          </a:p>
          <a:p>
            <a:r>
              <a:rPr lang="en-US" sz="3200" dirty="0">
                <a:solidFill>
                  <a:schemeClr val="tx1">
                    <a:alpha val="80000"/>
                  </a:schemeClr>
                </a:solidFill>
              </a:rPr>
              <a:t>Job insecurity </a:t>
            </a:r>
          </a:p>
          <a:p>
            <a:r>
              <a:rPr lang="en-US" sz="3200" dirty="0">
                <a:solidFill>
                  <a:schemeClr val="tx1">
                    <a:alpha val="80000"/>
                  </a:schemeClr>
                </a:solidFill>
              </a:rPr>
              <a:t>Employment strikes</a:t>
            </a:r>
          </a:p>
          <a:p>
            <a:endParaRPr lang="en-US" sz="1700" dirty="0">
              <a:solidFill>
                <a:schemeClr val="tx1">
                  <a:alpha val="80000"/>
                </a:schemeClr>
              </a:solidFill>
            </a:endParaRPr>
          </a:p>
          <a:p>
            <a:pPr marL="0" indent="0">
              <a:buNone/>
            </a:pPr>
            <a:endParaRPr lang="en-US" sz="1700" dirty="0">
              <a:solidFill>
                <a:schemeClr val="tx1">
                  <a:alpha val="80000"/>
                </a:schemeClr>
              </a:solidFill>
            </a:endParaRPr>
          </a:p>
        </p:txBody>
      </p:sp>
      <p:cxnSp>
        <p:nvCxnSpPr>
          <p:cNvPr id="15373" name="Straight Connector 15372">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3893"/>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04559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393" name="Rectangle 16392">
            <a:extLst>
              <a:ext uri="{FF2B5EF4-FFF2-40B4-BE49-F238E27FC236}">
                <a16:creationId xmlns:a16="http://schemas.microsoft.com/office/drawing/2014/main" id="{35C956CA-A8FB-4F91-A258-FBE459CD9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386" name="Picture 2" descr="New research shows what it takes to make society change for the better">
            <a:extLst>
              <a:ext uri="{FF2B5EF4-FFF2-40B4-BE49-F238E27FC236}">
                <a16:creationId xmlns:a16="http://schemas.microsoft.com/office/drawing/2014/main" id="{E329F73A-B44F-226E-D3E8-A4AF4DAFAA1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7516" r="-1" b="18408"/>
          <a:stretch/>
        </p:blipFill>
        <p:spPr bwMode="auto">
          <a:xfrm>
            <a:off x="5546558" y="-1"/>
            <a:ext cx="6645441" cy="2391331"/>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How Technology Will Create These 7 Jobs In The Future">
            <a:extLst>
              <a:ext uri="{FF2B5EF4-FFF2-40B4-BE49-F238E27FC236}">
                <a16:creationId xmlns:a16="http://schemas.microsoft.com/office/drawing/2014/main" id="{48E5E58D-8FBB-B127-8DD3-3A9C202270B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195" r="9532" b="-2"/>
          <a:stretch/>
        </p:blipFill>
        <p:spPr bwMode="auto">
          <a:xfrm>
            <a:off x="5546558" y="2391337"/>
            <a:ext cx="6645441" cy="4466657"/>
          </a:xfrm>
          <a:prstGeom prst="rect">
            <a:avLst/>
          </a:prstGeom>
          <a:noFill/>
          <a:extLst>
            <a:ext uri="{909E8E84-426E-40DD-AFC4-6F175D3DCCD1}">
              <a14:hiddenFill xmlns:a14="http://schemas.microsoft.com/office/drawing/2010/main">
                <a:solidFill>
                  <a:srgbClr val="FFFFFF"/>
                </a:solidFill>
              </a14:hiddenFill>
            </a:ext>
          </a:extLst>
        </p:spPr>
      </p:pic>
      <p:sp>
        <p:nvSpPr>
          <p:cNvPr id="16395" name="Rectangle 16394">
            <a:extLst>
              <a:ext uri="{FF2B5EF4-FFF2-40B4-BE49-F238E27FC236}">
                <a16:creationId xmlns:a16="http://schemas.microsoft.com/office/drawing/2014/main" id="{70A48D59-8581-41F7-B529-F4617FE07A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6000">
                <a:schemeClr val="tx1">
                  <a:lumMod val="95000"/>
                  <a:lumOff val="5000"/>
                </a:schemeClr>
              </a:gs>
              <a:gs pos="90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6923D2-787D-7E16-47A3-60876DA4FB11}"/>
              </a:ext>
            </a:extLst>
          </p:cNvPr>
          <p:cNvSpPr>
            <a:spLocks noGrp="1"/>
          </p:cNvSpPr>
          <p:nvPr>
            <p:ph type="title"/>
          </p:nvPr>
        </p:nvSpPr>
        <p:spPr>
          <a:xfrm>
            <a:off x="593833" y="194936"/>
            <a:ext cx="4641631" cy="1466455"/>
          </a:xfrm>
        </p:spPr>
        <p:txBody>
          <a:bodyPr anchor="b">
            <a:normAutofit/>
          </a:bodyPr>
          <a:lstStyle/>
          <a:p>
            <a:pPr algn="ctr"/>
            <a:r>
              <a:rPr lang="en-US" dirty="0">
                <a:solidFill>
                  <a:schemeClr val="bg1"/>
                </a:solidFill>
              </a:rPr>
              <a:t>Sector Analysis</a:t>
            </a:r>
          </a:p>
        </p:txBody>
      </p:sp>
      <p:cxnSp>
        <p:nvCxnSpPr>
          <p:cNvPr id="16397" name="Straight Connector 16396">
            <a:extLst>
              <a:ext uri="{FF2B5EF4-FFF2-40B4-BE49-F238E27FC236}">
                <a16:creationId xmlns:a16="http://schemas.microsoft.com/office/drawing/2014/main" id="{967F2066-0253-4771-A5F6-68111E1FE8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87669" y="2397906"/>
            <a:ext cx="11004331"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137937-0C57-60E6-92A3-7F5301D2002F}"/>
              </a:ext>
            </a:extLst>
          </p:cNvPr>
          <p:cNvSpPr>
            <a:spLocks noGrp="1"/>
          </p:cNvSpPr>
          <p:nvPr>
            <p:ph idx="1"/>
          </p:nvPr>
        </p:nvSpPr>
        <p:spPr>
          <a:xfrm>
            <a:off x="0" y="2492080"/>
            <a:ext cx="5829299" cy="4365906"/>
          </a:xfrm>
        </p:spPr>
        <p:txBody>
          <a:bodyPr>
            <a:normAutofit fontScale="92500" lnSpcReduction="10000"/>
          </a:bodyPr>
          <a:lstStyle/>
          <a:p>
            <a:pPr marL="0" indent="0">
              <a:buNone/>
            </a:pPr>
            <a:r>
              <a:rPr lang="en-US" dirty="0">
                <a:solidFill>
                  <a:schemeClr val="bg1"/>
                </a:solidFill>
              </a:rPr>
              <a:t>Social: </a:t>
            </a:r>
          </a:p>
          <a:p>
            <a:r>
              <a:rPr lang="en-US" dirty="0">
                <a:solidFill>
                  <a:schemeClr val="bg1"/>
                </a:solidFill>
              </a:rPr>
              <a:t>Aging population </a:t>
            </a:r>
          </a:p>
          <a:p>
            <a:r>
              <a:rPr lang="en-US" dirty="0">
                <a:solidFill>
                  <a:schemeClr val="bg1"/>
                </a:solidFill>
              </a:rPr>
              <a:t>Expectations</a:t>
            </a:r>
          </a:p>
          <a:p>
            <a:r>
              <a:rPr lang="en-US" dirty="0">
                <a:solidFill>
                  <a:schemeClr val="bg1"/>
                </a:solidFill>
              </a:rPr>
              <a:t>Education reform </a:t>
            </a:r>
          </a:p>
          <a:p>
            <a:pPr marL="0" indent="0">
              <a:buNone/>
            </a:pPr>
            <a:endParaRPr lang="en-US" dirty="0">
              <a:solidFill>
                <a:schemeClr val="bg1"/>
              </a:solidFill>
            </a:endParaRPr>
          </a:p>
          <a:p>
            <a:pPr marL="0" indent="0">
              <a:buNone/>
            </a:pPr>
            <a:r>
              <a:rPr lang="en-US" dirty="0">
                <a:solidFill>
                  <a:schemeClr val="bg1"/>
                </a:solidFill>
              </a:rPr>
              <a:t>Technology: </a:t>
            </a:r>
          </a:p>
          <a:p>
            <a:r>
              <a:rPr lang="en-GB" dirty="0">
                <a:solidFill>
                  <a:schemeClr val="bg1"/>
                </a:solidFill>
                <a:latin typeface="Calibri" panose="020F0502020204030204" pitchFamily="34" charset="0"/>
                <a:ea typeface="Calibri" panose="020F0502020204030204" pitchFamily="34" charset="0"/>
              </a:rPr>
              <a:t>O</a:t>
            </a:r>
            <a:r>
              <a:rPr lang="en-GB" dirty="0">
                <a:solidFill>
                  <a:schemeClr val="bg1"/>
                </a:solidFill>
                <a:effectLst/>
                <a:latin typeface="Calibri" panose="020F0502020204030204" pitchFamily="34" charset="0"/>
                <a:ea typeface="Calibri" panose="020F0502020204030204" pitchFamily="34" charset="0"/>
              </a:rPr>
              <a:t>pens the doors to better healthcare education</a:t>
            </a:r>
            <a:r>
              <a:rPr lang="en-GB" dirty="0">
                <a:solidFill>
                  <a:schemeClr val="bg1"/>
                </a:solidFill>
                <a:effectLst/>
              </a:rPr>
              <a:t> and decisions</a:t>
            </a:r>
          </a:p>
          <a:p>
            <a:r>
              <a:rPr lang="en-GB" dirty="0">
                <a:solidFill>
                  <a:schemeClr val="bg1"/>
                </a:solidFill>
              </a:rPr>
              <a:t>Teams (appointments) </a:t>
            </a:r>
          </a:p>
          <a:p>
            <a:r>
              <a:rPr lang="en-GB" dirty="0">
                <a:solidFill>
                  <a:schemeClr val="bg1"/>
                </a:solidFill>
              </a:rPr>
              <a:t>Smart watches (</a:t>
            </a:r>
            <a:r>
              <a:rPr lang="en-GB" dirty="0" err="1">
                <a:solidFill>
                  <a:schemeClr val="bg1"/>
                </a:solidFill>
              </a:rPr>
              <a:t>Iwatch</a:t>
            </a:r>
            <a:r>
              <a:rPr lang="en-GB" dirty="0">
                <a:solidFill>
                  <a:schemeClr val="bg1"/>
                </a:solidFill>
              </a:rPr>
              <a:t>) </a:t>
            </a:r>
            <a:endParaRPr lang="en-US" dirty="0">
              <a:solidFill>
                <a:schemeClr val="bg1"/>
              </a:solidFill>
            </a:endParaRPr>
          </a:p>
        </p:txBody>
      </p:sp>
    </p:spTree>
    <p:extLst>
      <p:ext uri="{BB962C8B-B14F-4D97-AF65-F5344CB8AC3E}">
        <p14:creationId xmlns:p14="http://schemas.microsoft.com/office/powerpoint/2010/main" val="2862910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441" name="Rectangle 18440">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6"/>
            <a:ext cx="7201941" cy="2241951"/>
          </a:xfrm>
          <a:prstGeom prst="rect">
            <a:avLst/>
          </a:prstGeom>
          <a:solidFill>
            <a:srgbClr val="445C77"/>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676923D2-787D-7E16-47A3-60876DA4FB11}"/>
              </a:ext>
            </a:extLst>
          </p:cNvPr>
          <p:cNvSpPr>
            <a:spLocks noGrp="1"/>
          </p:cNvSpPr>
          <p:nvPr>
            <p:ph type="title"/>
          </p:nvPr>
        </p:nvSpPr>
        <p:spPr>
          <a:xfrm>
            <a:off x="777240" y="731519"/>
            <a:ext cx="6586812" cy="1682496"/>
          </a:xfrm>
        </p:spPr>
        <p:txBody>
          <a:bodyPr>
            <a:normAutofit/>
          </a:bodyPr>
          <a:lstStyle/>
          <a:p>
            <a:r>
              <a:rPr lang="en-US">
                <a:solidFill>
                  <a:srgbClr val="FFFFFF"/>
                </a:solidFill>
              </a:rPr>
              <a:t>Sector Analysis: </a:t>
            </a:r>
          </a:p>
        </p:txBody>
      </p:sp>
      <p:pic>
        <p:nvPicPr>
          <p:cNvPr id="18436" name="Picture 4" descr="Climate Change - Welwyn Hatfield Borough Council - Working better, together">
            <a:extLst>
              <a:ext uri="{FF2B5EF4-FFF2-40B4-BE49-F238E27FC236}">
                <a16:creationId xmlns:a16="http://schemas.microsoft.com/office/drawing/2014/main" id="{715A8D8B-3290-0601-2327-72828C98977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0341" r="16797" b="-2"/>
          <a:stretch/>
        </p:blipFill>
        <p:spPr bwMode="auto">
          <a:xfrm>
            <a:off x="466343" y="2862599"/>
            <a:ext cx="5153415" cy="3536477"/>
          </a:xfrm>
          <a:prstGeom prst="rect">
            <a:avLst/>
          </a:prstGeom>
          <a:noFill/>
          <a:extLst>
            <a:ext uri="{909E8E84-426E-40DD-AFC4-6F175D3DCCD1}">
              <a14:hiddenFill xmlns:a14="http://schemas.microsoft.com/office/drawing/2010/main">
                <a:solidFill>
                  <a:srgbClr val="FFFFFF"/>
                </a:solidFill>
              </a14:hiddenFill>
            </a:ext>
          </a:extLst>
        </p:spPr>
      </p:pic>
      <p:sp>
        <p:nvSpPr>
          <p:cNvPr id="18443" name="Rectangle 1844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8243" y="2862599"/>
            <a:ext cx="1880041" cy="1693147"/>
          </a:xfrm>
          <a:prstGeom prst="rect">
            <a:avLst/>
          </a:prstGeom>
          <a:solidFill>
            <a:srgbClr val="65EDFE">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445" name="Rectangle 18444">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9098" y="4731653"/>
            <a:ext cx="1879186" cy="1667425"/>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8447" name="Rectangle 1844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450221"/>
            <a:ext cx="3887324"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137937-0C57-60E6-92A3-7F5301D2002F}"/>
              </a:ext>
            </a:extLst>
          </p:cNvPr>
          <p:cNvSpPr>
            <a:spLocks noGrp="1"/>
          </p:cNvSpPr>
          <p:nvPr>
            <p:ph idx="1"/>
          </p:nvPr>
        </p:nvSpPr>
        <p:spPr>
          <a:xfrm>
            <a:off x="8100269" y="795548"/>
            <a:ext cx="3317031" cy="5275603"/>
          </a:xfrm>
        </p:spPr>
        <p:txBody>
          <a:bodyPr anchor="ctr">
            <a:normAutofit/>
          </a:bodyPr>
          <a:lstStyle/>
          <a:p>
            <a:pPr marL="0" indent="0">
              <a:buNone/>
            </a:pPr>
            <a:r>
              <a:rPr lang="en-US" sz="4000" dirty="0"/>
              <a:t>Environment: </a:t>
            </a:r>
          </a:p>
          <a:p>
            <a:r>
              <a:rPr lang="en-US" sz="4000" dirty="0"/>
              <a:t>Medical toxic waste </a:t>
            </a:r>
          </a:p>
          <a:p>
            <a:r>
              <a:rPr lang="en-US" sz="4000" dirty="0"/>
              <a:t>Poverty </a:t>
            </a:r>
          </a:p>
          <a:p>
            <a:r>
              <a:rPr lang="en-US" sz="4000" dirty="0"/>
              <a:t>Social Care demands </a:t>
            </a:r>
          </a:p>
        </p:txBody>
      </p:sp>
      <p:sp>
        <p:nvSpPr>
          <p:cNvPr id="4" name="AutoShape 2" descr="Climate Change - Welwyn Hatfield Borough Council - Working better, together">
            <a:extLst>
              <a:ext uri="{FF2B5EF4-FFF2-40B4-BE49-F238E27FC236}">
                <a16:creationId xmlns:a16="http://schemas.microsoft.com/office/drawing/2014/main" id="{FF27D201-318A-B7B3-F433-E442E84B755E}"/>
              </a:ext>
            </a:extLst>
          </p:cNvPr>
          <p:cNvSpPr>
            <a:spLocks noChangeAspect="1" noChangeArrowheads="1"/>
          </p:cNvSpPr>
          <p:nvPr/>
        </p:nvSpPr>
        <p:spPr bwMode="auto">
          <a:xfrm>
            <a:off x="4076700" y="2419350"/>
            <a:ext cx="4038600" cy="20193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41805531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20" name="Rectangle 17414">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8056"/>
            <a:ext cx="7201941" cy="2241951"/>
          </a:xfrm>
          <a:prstGeom prst="rect">
            <a:avLst/>
          </a:prstGeom>
          <a:solidFill>
            <a:srgbClr val="356167"/>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676923D2-787D-7E16-47A3-60876DA4FB11}"/>
              </a:ext>
            </a:extLst>
          </p:cNvPr>
          <p:cNvSpPr>
            <a:spLocks noGrp="1"/>
          </p:cNvSpPr>
          <p:nvPr>
            <p:ph type="title"/>
          </p:nvPr>
        </p:nvSpPr>
        <p:spPr>
          <a:xfrm>
            <a:off x="777240" y="731519"/>
            <a:ext cx="6586812" cy="1682496"/>
          </a:xfrm>
        </p:spPr>
        <p:txBody>
          <a:bodyPr>
            <a:normAutofit/>
          </a:bodyPr>
          <a:lstStyle/>
          <a:p>
            <a:r>
              <a:rPr lang="en-US">
                <a:solidFill>
                  <a:srgbClr val="FFFFFF"/>
                </a:solidFill>
              </a:rPr>
              <a:t>Sector Analysis: </a:t>
            </a:r>
          </a:p>
        </p:txBody>
      </p:sp>
      <p:pic>
        <p:nvPicPr>
          <p:cNvPr id="17410" name="Picture 2" descr="The anatomy of a data privacy law: Demystifying privacy | Articles | Osano">
            <a:extLst>
              <a:ext uri="{FF2B5EF4-FFF2-40B4-BE49-F238E27FC236}">
                <a16:creationId xmlns:a16="http://schemas.microsoft.com/office/drawing/2014/main" id="{3409D487-ECEB-7B68-6231-94A72E72B5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050" r="5344" b="-2"/>
          <a:stretch/>
        </p:blipFill>
        <p:spPr bwMode="auto">
          <a:xfrm>
            <a:off x="466343" y="2862599"/>
            <a:ext cx="5153415" cy="3536477"/>
          </a:xfrm>
          <a:prstGeom prst="rect">
            <a:avLst/>
          </a:prstGeom>
          <a:noFill/>
          <a:extLst>
            <a:ext uri="{909E8E84-426E-40DD-AFC4-6F175D3DCCD1}">
              <a14:hiddenFill xmlns:a14="http://schemas.microsoft.com/office/drawing/2010/main">
                <a:solidFill>
                  <a:srgbClr val="FFFFFF"/>
                </a:solidFill>
              </a14:hiddenFill>
            </a:ext>
          </a:extLst>
        </p:spPr>
      </p:pic>
      <p:sp>
        <p:nvSpPr>
          <p:cNvPr id="17422" name="Rectangle 17416">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8243" y="2862599"/>
            <a:ext cx="1880041" cy="1693147"/>
          </a:xfrm>
          <a:prstGeom prst="rect">
            <a:avLst/>
          </a:prstGeom>
          <a:solidFill>
            <a:srgbClr val="D8AF87">
              <a:alpha val="95000"/>
            </a:srgb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419" name="Rectangle 1741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89098" y="4731653"/>
            <a:ext cx="1879186" cy="1667425"/>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7421" name="Rectangle 1742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45755" y="450221"/>
            <a:ext cx="3887324"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137937-0C57-60E6-92A3-7F5301D2002F}"/>
              </a:ext>
            </a:extLst>
          </p:cNvPr>
          <p:cNvSpPr>
            <a:spLocks noGrp="1"/>
          </p:cNvSpPr>
          <p:nvPr>
            <p:ph idx="1"/>
          </p:nvPr>
        </p:nvSpPr>
        <p:spPr>
          <a:xfrm>
            <a:off x="8100269" y="795548"/>
            <a:ext cx="3317031" cy="5275603"/>
          </a:xfrm>
        </p:spPr>
        <p:txBody>
          <a:bodyPr anchor="ctr">
            <a:normAutofit fontScale="92500" lnSpcReduction="10000"/>
          </a:bodyPr>
          <a:lstStyle/>
          <a:p>
            <a:pPr marL="0" indent="0">
              <a:buNone/>
            </a:pPr>
            <a:r>
              <a:rPr lang="en-US" sz="3200" dirty="0"/>
              <a:t>Legal: </a:t>
            </a:r>
          </a:p>
          <a:p>
            <a:r>
              <a:rPr lang="en-US" sz="3200" dirty="0"/>
              <a:t>Future Generations Act </a:t>
            </a:r>
          </a:p>
          <a:p>
            <a:r>
              <a:rPr lang="en-US" sz="3200" dirty="0"/>
              <a:t>Are government abiding by legislation?</a:t>
            </a:r>
          </a:p>
          <a:p>
            <a:r>
              <a:rPr lang="en-US" sz="3200" dirty="0"/>
              <a:t>Patients unsatisfaction </a:t>
            </a:r>
          </a:p>
          <a:p>
            <a:r>
              <a:rPr lang="en-US" sz="3200" dirty="0"/>
              <a:t>Increased lawsuits </a:t>
            </a:r>
          </a:p>
          <a:p>
            <a:r>
              <a:rPr lang="en-US" sz="3200" dirty="0"/>
              <a:t>Increased Spending of defense </a:t>
            </a:r>
          </a:p>
        </p:txBody>
      </p:sp>
    </p:spTree>
    <p:extLst>
      <p:ext uri="{BB962C8B-B14F-4D97-AF65-F5344CB8AC3E}">
        <p14:creationId xmlns:p14="http://schemas.microsoft.com/office/powerpoint/2010/main" val="15058569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D5981-D739-E034-95AB-9D2FC84B3C5C}"/>
              </a:ext>
            </a:extLst>
          </p:cNvPr>
          <p:cNvSpPr>
            <a:spLocks noGrp="1"/>
          </p:cNvSpPr>
          <p:nvPr>
            <p:ph type="title"/>
          </p:nvPr>
        </p:nvSpPr>
        <p:spPr/>
        <p:txBody>
          <a:bodyPr/>
          <a:lstStyle/>
          <a:p>
            <a:pPr algn="ctr"/>
            <a:r>
              <a:rPr lang="en-US" dirty="0"/>
              <a:t>Cause and Effect Analysis </a:t>
            </a:r>
          </a:p>
        </p:txBody>
      </p:sp>
      <p:sp>
        <p:nvSpPr>
          <p:cNvPr id="3" name="Content Placeholder 2">
            <a:extLst>
              <a:ext uri="{FF2B5EF4-FFF2-40B4-BE49-F238E27FC236}">
                <a16:creationId xmlns:a16="http://schemas.microsoft.com/office/drawing/2014/main" id="{215978F7-8EF0-697A-E703-4DDDE134C672}"/>
              </a:ext>
            </a:extLst>
          </p:cNvPr>
          <p:cNvSpPr>
            <a:spLocks noGrp="1"/>
          </p:cNvSpPr>
          <p:nvPr>
            <p:ph idx="1"/>
          </p:nvPr>
        </p:nvSpPr>
        <p:spPr/>
        <p:txBody>
          <a:bodyPr/>
          <a:lstStyle/>
          <a:p>
            <a:r>
              <a:rPr lang="en-GB" sz="3200" dirty="0">
                <a:solidFill>
                  <a:srgbClr val="000000"/>
                </a:solidFill>
                <a:effectLst/>
                <a:latin typeface="Calibri" panose="020F0502020204030204" pitchFamily="34" charset="0"/>
                <a:ea typeface="Calibri" panose="020F0502020204030204" pitchFamily="34" charset="0"/>
              </a:rPr>
              <a:t>A visual tool used to logically organize possible causes for a specific problem or effect </a:t>
            </a:r>
          </a:p>
          <a:p>
            <a:r>
              <a:rPr lang="en-GB" sz="3200" dirty="0">
                <a:solidFill>
                  <a:srgbClr val="000000"/>
                </a:solidFill>
                <a:effectLst/>
                <a:latin typeface="Calibri" panose="020F0502020204030204" pitchFamily="34" charset="0"/>
                <a:ea typeface="Calibri" panose="020F0502020204030204" pitchFamily="34" charset="0"/>
              </a:rPr>
              <a:t>A popular type is also referred to as a fishbone or Ishikawa diagram.</a:t>
            </a:r>
            <a:r>
              <a:rPr lang="en-GB" sz="4400" dirty="0">
                <a:effectLst/>
              </a:rPr>
              <a:t> </a:t>
            </a:r>
          </a:p>
          <a:p>
            <a:r>
              <a:rPr lang="en-GB" sz="3200" dirty="0">
                <a:solidFill>
                  <a:srgbClr val="24135F"/>
                </a:solidFill>
                <a:effectLst/>
                <a:latin typeface="Calibri" panose="020F0502020204030204" pitchFamily="34" charset="0"/>
                <a:ea typeface="Calibri" panose="020F0502020204030204" pitchFamily="34" charset="0"/>
                <a:cs typeface="Calibri" panose="020F0502020204030204" pitchFamily="34" charset="0"/>
              </a:rPr>
              <a:t>When diagnosing the cause of a problem, a cause-effect diagram helps to organize various theories about root causes and presents them graphically</a:t>
            </a:r>
            <a:endParaRPr lang="en-GB" sz="3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38907938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ause-Effect Diagram">
            <a:extLst>
              <a:ext uri="{FF2B5EF4-FFF2-40B4-BE49-F238E27FC236}">
                <a16:creationId xmlns:a16="http://schemas.microsoft.com/office/drawing/2014/main" id="{9ED26DA3-BF7E-12F8-D0A3-30E6289AEFC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643467" y="975360"/>
            <a:ext cx="10905066" cy="4907279"/>
          </a:xfrm>
          <a:prstGeom prst="rect">
            <a:avLst/>
          </a:prstGeom>
          <a:noFill/>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064422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Fishbone Problem-Solving in Medical Practices | Vanguard Comm. | CO">
            <a:extLst>
              <a:ext uri="{FF2B5EF4-FFF2-40B4-BE49-F238E27FC236}">
                <a16:creationId xmlns:a16="http://schemas.microsoft.com/office/drawing/2014/main" id="{5825F036-7459-1D5A-3D05-2FE21D6F55A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bwMode="auto">
          <a:xfrm>
            <a:off x="1143944" y="643467"/>
            <a:ext cx="9904111" cy="5571065"/>
          </a:xfrm>
          <a:prstGeom prst="rect">
            <a:avLst/>
          </a:prstGeom>
          <a:noFill/>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732503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63" name="Rectangle 19462">
            <a:extLst>
              <a:ext uri="{FF2B5EF4-FFF2-40B4-BE49-F238E27FC236}">
                <a16:creationId xmlns:a16="http://schemas.microsoft.com/office/drawing/2014/main" id="{4B6ECB93-D7FF-4F09-A8ED-D4588EE7C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65" name="Rectangle 19464">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9110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A41B29-5223-7E44-D3D9-F4E09A613B38}"/>
              </a:ext>
            </a:extLst>
          </p:cNvPr>
          <p:cNvSpPr>
            <a:spLocks noGrp="1"/>
          </p:cNvSpPr>
          <p:nvPr>
            <p:ph type="title"/>
          </p:nvPr>
        </p:nvSpPr>
        <p:spPr>
          <a:xfrm>
            <a:off x="838200" y="365760"/>
            <a:ext cx="10515600" cy="1325563"/>
          </a:xfrm>
        </p:spPr>
        <p:txBody>
          <a:bodyPr>
            <a:normAutofit/>
          </a:bodyPr>
          <a:lstStyle/>
          <a:p>
            <a:r>
              <a:rPr lang="en-US">
                <a:solidFill>
                  <a:schemeClr val="bg1"/>
                </a:solidFill>
              </a:rPr>
              <a:t>Independent Task</a:t>
            </a:r>
          </a:p>
        </p:txBody>
      </p:sp>
      <p:sp>
        <p:nvSpPr>
          <p:cNvPr id="3" name="Content Placeholder 2">
            <a:extLst>
              <a:ext uri="{FF2B5EF4-FFF2-40B4-BE49-F238E27FC236}">
                <a16:creationId xmlns:a16="http://schemas.microsoft.com/office/drawing/2014/main" id="{D797B33E-B6BA-E651-56F1-80037750C3DC}"/>
              </a:ext>
            </a:extLst>
          </p:cNvPr>
          <p:cNvSpPr>
            <a:spLocks noGrp="1"/>
          </p:cNvSpPr>
          <p:nvPr>
            <p:ph idx="1"/>
          </p:nvPr>
        </p:nvSpPr>
        <p:spPr>
          <a:xfrm>
            <a:off x="0" y="1911097"/>
            <a:ext cx="7176516" cy="4946902"/>
          </a:xfrm>
        </p:spPr>
        <p:txBody>
          <a:bodyPr anchor="ctr">
            <a:normAutofit/>
          </a:bodyPr>
          <a:lstStyle/>
          <a:p>
            <a:pPr marL="0" indent="0">
              <a:buNone/>
            </a:pPr>
            <a:r>
              <a:rPr lang="en-GB" sz="2200" b="1" dirty="0">
                <a:effectLst/>
                <a:latin typeface="Calibri" panose="020F0502020204030204" pitchFamily="34" charset="0"/>
                <a:ea typeface="Calibri" panose="020F0502020204030204" pitchFamily="34" charset="0"/>
                <a:cs typeface="Times New Roman" panose="02020603050405020304" pitchFamily="18" charset="0"/>
              </a:rPr>
              <a:t>Analysing the Sector Activity: </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Task 1) Using the PESTLE Analysis (you can focus on one or two areas), can you identify any problems/ challenges within the HSC sector? </a:t>
            </a:r>
          </a:p>
          <a:p>
            <a:pPr marL="0" indent="0">
              <a:buNone/>
            </a:pPr>
            <a:r>
              <a:rPr lang="en-GB" sz="2200" dirty="0">
                <a:effectLst/>
                <a:latin typeface="Calibri" panose="020F0502020204030204" pitchFamily="34" charset="0"/>
                <a:ea typeface="Calibri" panose="020F0502020204030204" pitchFamily="34" charset="0"/>
                <a:cs typeface="Times New Roman" panose="02020603050405020304" pitchFamily="18" charset="0"/>
              </a:rPr>
              <a:t>Task 2) Cause and Effect Analysis: Building upon identifying existing problems, what are the causes of the problems and the effects they have. </a:t>
            </a:r>
            <a:endParaRPr lang="en-GB" sz="22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2200" dirty="0">
                <a:latin typeface="Calibri" panose="020F0502020204030204" pitchFamily="34" charset="0"/>
                <a:ea typeface="Calibri" panose="020F0502020204030204" pitchFamily="34" charset="0"/>
                <a:cs typeface="Times New Roman" panose="02020603050405020304" pitchFamily="18" charset="0"/>
              </a:rPr>
              <a:t>Task 3) </a:t>
            </a:r>
            <a:r>
              <a:rPr lang="en-GB" sz="2200" dirty="0">
                <a:effectLst/>
                <a:latin typeface="Calibri" panose="020F0502020204030204" pitchFamily="34" charset="0"/>
                <a:ea typeface="Calibri" panose="020F0502020204030204" pitchFamily="34" charset="0"/>
                <a:cs typeface="Times New Roman" panose="02020603050405020304" pitchFamily="18" charset="0"/>
              </a:rPr>
              <a:t>Future Generations Act: Compare your findings to the act and the goals. </a:t>
            </a:r>
          </a:p>
          <a:p>
            <a:pPr marL="0" indent="0">
              <a:buNone/>
            </a:pPr>
            <a:endParaRPr lang="en-US" sz="2200" dirty="0"/>
          </a:p>
        </p:txBody>
      </p:sp>
      <p:pic>
        <p:nvPicPr>
          <p:cNvPr id="19458" name="Picture 2" descr="How independent learning eases students' transition to university | The  Educator K/12">
            <a:extLst>
              <a:ext uri="{FF2B5EF4-FFF2-40B4-BE49-F238E27FC236}">
                <a16:creationId xmlns:a16="http://schemas.microsoft.com/office/drawing/2014/main" id="{7AD7449E-FE86-08B1-03DB-71BEC989850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632" r="791"/>
          <a:stretch/>
        </p:blipFill>
        <p:spPr bwMode="auto">
          <a:xfrm>
            <a:off x="7176516" y="1911096"/>
            <a:ext cx="5015484" cy="47878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22681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117</TotalTime>
  <Words>1381</Words>
  <Application>Microsoft Macintosh PowerPoint</Application>
  <PresentationFormat>Widescreen</PresentationFormat>
  <Paragraphs>169</Paragraphs>
  <Slides>23</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Calibri</vt:lpstr>
      <vt:lpstr>Calibri Light</vt:lpstr>
      <vt:lpstr>Helvetica</vt:lpstr>
      <vt:lpstr>Impact</vt:lpstr>
      <vt:lpstr>Symbol</vt:lpstr>
      <vt:lpstr>Times New Roman</vt:lpstr>
      <vt:lpstr>Office Theme</vt:lpstr>
      <vt:lpstr>Sustainable Development:  The Future Generations Act (2015)</vt:lpstr>
      <vt:lpstr>Lesson aim and objectives</vt:lpstr>
      <vt:lpstr>The Future Generations Act </vt:lpstr>
      <vt:lpstr>7 core pillars of the Act </vt:lpstr>
      <vt:lpstr>Why is the Act needed?</vt:lpstr>
      <vt:lpstr>Who's Involved? </vt:lpstr>
      <vt:lpstr>Guess WHO? </vt:lpstr>
      <vt:lpstr>Future Generations Commissioner:  </vt:lpstr>
      <vt:lpstr>Focused areas of the Act:  Prosperous Wales </vt:lpstr>
      <vt:lpstr>Future Generations Act and the Health and Social Care Sector: Current Issues </vt:lpstr>
      <vt:lpstr>PowerPoint Presentation</vt:lpstr>
      <vt:lpstr>PowerPoint Presentation</vt:lpstr>
      <vt:lpstr>PowerPoint Presentation</vt:lpstr>
      <vt:lpstr>PowerPoint Presentation</vt:lpstr>
      <vt:lpstr>PowerPoint Presentation</vt:lpstr>
      <vt:lpstr>Sector Analysis </vt:lpstr>
      <vt:lpstr>Sector Analysis</vt:lpstr>
      <vt:lpstr>Sector Analysis: </vt:lpstr>
      <vt:lpstr>Sector Analysis: </vt:lpstr>
      <vt:lpstr>Cause and Effect Analysis </vt:lpstr>
      <vt:lpstr>PowerPoint Presentation</vt:lpstr>
      <vt:lpstr>PowerPoint Presentation</vt:lpstr>
      <vt:lpstr>Independent Task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Development:  The Future Generations Act (2015)</dc:title>
  <dc:creator>Jonathan Wyatt (P144511)</dc:creator>
  <cp:lastModifiedBy>Jonathan Wyatt (P144511)</cp:lastModifiedBy>
  <cp:revision>3</cp:revision>
  <dcterms:created xsi:type="dcterms:W3CDTF">2023-01-12T22:30:49Z</dcterms:created>
  <dcterms:modified xsi:type="dcterms:W3CDTF">2023-01-13T00:28:01Z</dcterms:modified>
</cp:coreProperties>
</file>