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355" r:id="rId3"/>
    <p:sldId id="350" r:id="rId4"/>
    <p:sldId id="359" r:id="rId5"/>
    <p:sldId id="358" r:id="rId6"/>
    <p:sldId id="372" r:id="rId7"/>
    <p:sldId id="371" r:id="rId8"/>
    <p:sldId id="370" r:id="rId9"/>
    <p:sldId id="369" r:id="rId10"/>
    <p:sldId id="360" r:id="rId11"/>
    <p:sldId id="361" r:id="rId12"/>
    <p:sldId id="362" r:id="rId13"/>
    <p:sldId id="363" r:id="rId14"/>
    <p:sldId id="364" r:id="rId15"/>
    <p:sldId id="357" r:id="rId16"/>
    <p:sldId id="356" r:id="rId17"/>
    <p:sldId id="373" r:id="rId18"/>
    <p:sldId id="365" r:id="rId19"/>
    <p:sldId id="366" r:id="rId20"/>
    <p:sldId id="367" r:id="rId21"/>
    <p:sldId id="377" r:id="rId22"/>
    <p:sldId id="374" r:id="rId23"/>
    <p:sldId id="375" r:id="rId24"/>
    <p:sldId id="376"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ED1E798-07D8-473F-9F12-87677D483474}" v="3" dt="2023-03-23T07:22:34.94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2967" autoAdjust="0"/>
    <p:restoredTop sz="94660"/>
  </p:normalViewPr>
  <p:slideViewPr>
    <p:cSldViewPr snapToGrid="0">
      <p:cViewPr>
        <p:scale>
          <a:sx n="80" d="100"/>
          <a:sy n="80" d="100"/>
        </p:scale>
        <p:origin x="45" y="2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Jenkins" userId="3cd02ba5-e528-4585-978d-4fde2b47730a" providerId="ADAL" clId="{5ED1E798-07D8-473F-9F12-87677D483474}"/>
    <pc:docChg chg="undo custSel addSld modSld">
      <pc:chgData name="Deborah Jenkins" userId="3cd02ba5-e528-4585-978d-4fde2b47730a" providerId="ADAL" clId="{5ED1E798-07D8-473F-9F12-87677D483474}" dt="2023-03-23T07:30:48.458" v="123" actId="20577"/>
      <pc:docMkLst>
        <pc:docMk/>
      </pc:docMkLst>
      <pc:sldChg chg="addSp delSp modSp new mod modAnim">
        <pc:chgData name="Deborah Jenkins" userId="3cd02ba5-e528-4585-978d-4fde2b47730a" providerId="ADAL" clId="{5ED1E798-07D8-473F-9F12-87677D483474}" dt="2023-03-23T07:18:19.842" v="3" actId="27636"/>
        <pc:sldMkLst>
          <pc:docMk/>
          <pc:sldMk cId="2614763037" sldId="374"/>
        </pc:sldMkLst>
        <pc:spChg chg="mod">
          <ac:chgData name="Deborah Jenkins" userId="3cd02ba5-e528-4585-978d-4fde2b47730a" providerId="ADAL" clId="{5ED1E798-07D8-473F-9F12-87677D483474}" dt="2023-03-23T07:18:19.842" v="3" actId="27636"/>
          <ac:spMkLst>
            <pc:docMk/>
            <pc:sldMk cId="2614763037" sldId="374"/>
            <ac:spMk id="2" creationId="{5CCB3D2B-5DC6-F1EB-F506-ED383DDE2EC9}"/>
          </ac:spMkLst>
        </pc:spChg>
        <pc:spChg chg="del">
          <ac:chgData name="Deborah Jenkins" userId="3cd02ba5-e528-4585-978d-4fde2b47730a" providerId="ADAL" clId="{5ED1E798-07D8-473F-9F12-87677D483474}" dt="2023-03-23T07:17:55.477" v="1"/>
          <ac:spMkLst>
            <pc:docMk/>
            <pc:sldMk cId="2614763037" sldId="374"/>
            <ac:spMk id="3" creationId="{1BBFF71E-2699-2F3A-C920-4E12E3E8D0EF}"/>
          </ac:spMkLst>
        </pc:spChg>
        <pc:picChg chg="add mod">
          <ac:chgData name="Deborah Jenkins" userId="3cd02ba5-e528-4585-978d-4fde2b47730a" providerId="ADAL" clId="{5ED1E798-07D8-473F-9F12-87677D483474}" dt="2023-03-23T07:17:55.477" v="1"/>
          <ac:picMkLst>
            <pc:docMk/>
            <pc:sldMk cId="2614763037" sldId="374"/>
            <ac:picMk id="4" creationId="{AA97F992-8CD2-CA4C-6C0E-F89CF292FD15}"/>
          </ac:picMkLst>
        </pc:picChg>
      </pc:sldChg>
      <pc:sldChg chg="addSp delSp modSp new mod modAnim">
        <pc:chgData name="Deborah Jenkins" userId="3cd02ba5-e528-4585-978d-4fde2b47730a" providerId="ADAL" clId="{5ED1E798-07D8-473F-9F12-87677D483474}" dt="2023-03-23T07:21:22.872" v="9" actId="1076"/>
        <pc:sldMkLst>
          <pc:docMk/>
          <pc:sldMk cId="3619133052" sldId="375"/>
        </pc:sldMkLst>
        <pc:spChg chg="mod">
          <ac:chgData name="Deborah Jenkins" userId="3cd02ba5-e528-4585-978d-4fde2b47730a" providerId="ADAL" clId="{5ED1E798-07D8-473F-9F12-87677D483474}" dt="2023-03-23T07:20:52.744" v="7" actId="27636"/>
          <ac:spMkLst>
            <pc:docMk/>
            <pc:sldMk cId="3619133052" sldId="375"/>
            <ac:spMk id="2" creationId="{E72D6F53-F610-082F-4DDB-802688724D85}"/>
          </ac:spMkLst>
        </pc:spChg>
        <pc:spChg chg="del">
          <ac:chgData name="Deborah Jenkins" userId="3cd02ba5-e528-4585-978d-4fde2b47730a" providerId="ADAL" clId="{5ED1E798-07D8-473F-9F12-87677D483474}" dt="2023-03-23T07:20:12.930" v="5"/>
          <ac:spMkLst>
            <pc:docMk/>
            <pc:sldMk cId="3619133052" sldId="375"/>
            <ac:spMk id="3" creationId="{A4B3B0E2-2372-B5D2-B1D4-BAA94F77481A}"/>
          </ac:spMkLst>
        </pc:spChg>
        <pc:spChg chg="add mod">
          <ac:chgData name="Deborah Jenkins" userId="3cd02ba5-e528-4585-978d-4fde2b47730a" providerId="ADAL" clId="{5ED1E798-07D8-473F-9F12-87677D483474}" dt="2023-03-23T07:21:22.872" v="9" actId="1076"/>
          <ac:spMkLst>
            <pc:docMk/>
            <pc:sldMk cId="3619133052" sldId="375"/>
            <ac:spMk id="6" creationId="{A27B257F-D871-38EB-3D38-27DE142508AD}"/>
          </ac:spMkLst>
        </pc:spChg>
        <pc:picChg chg="add mod">
          <ac:chgData name="Deborah Jenkins" userId="3cd02ba5-e528-4585-978d-4fde2b47730a" providerId="ADAL" clId="{5ED1E798-07D8-473F-9F12-87677D483474}" dt="2023-03-23T07:20:12.930" v="5"/>
          <ac:picMkLst>
            <pc:docMk/>
            <pc:sldMk cId="3619133052" sldId="375"/>
            <ac:picMk id="4" creationId="{4AA3C074-A4ED-FDF0-625A-7FEC9D2DC766}"/>
          </ac:picMkLst>
        </pc:picChg>
      </pc:sldChg>
      <pc:sldChg chg="addSp delSp modSp new mod modAnim">
        <pc:chgData name="Deborah Jenkins" userId="3cd02ba5-e528-4585-978d-4fde2b47730a" providerId="ADAL" clId="{5ED1E798-07D8-473F-9F12-87677D483474}" dt="2023-03-23T07:23:11.111" v="16" actId="20577"/>
        <pc:sldMkLst>
          <pc:docMk/>
          <pc:sldMk cId="1243232380" sldId="376"/>
        </pc:sldMkLst>
        <pc:spChg chg="mod">
          <ac:chgData name="Deborah Jenkins" userId="3cd02ba5-e528-4585-978d-4fde2b47730a" providerId="ADAL" clId="{5ED1E798-07D8-473F-9F12-87677D483474}" dt="2023-03-23T07:23:11.111" v="16" actId="20577"/>
          <ac:spMkLst>
            <pc:docMk/>
            <pc:sldMk cId="1243232380" sldId="376"/>
            <ac:spMk id="2" creationId="{51B8E61D-A61C-9098-8D27-D199A75F286A}"/>
          </ac:spMkLst>
        </pc:spChg>
        <pc:spChg chg="del">
          <ac:chgData name="Deborah Jenkins" userId="3cd02ba5-e528-4585-978d-4fde2b47730a" providerId="ADAL" clId="{5ED1E798-07D8-473F-9F12-87677D483474}" dt="2023-03-23T07:22:34.945" v="11"/>
          <ac:spMkLst>
            <pc:docMk/>
            <pc:sldMk cId="1243232380" sldId="376"/>
            <ac:spMk id="3" creationId="{DB04EA8B-A5EB-B438-4ACD-FC1F70265330}"/>
          </ac:spMkLst>
        </pc:spChg>
        <pc:picChg chg="add mod">
          <ac:chgData name="Deborah Jenkins" userId="3cd02ba5-e528-4585-978d-4fde2b47730a" providerId="ADAL" clId="{5ED1E798-07D8-473F-9F12-87677D483474}" dt="2023-03-23T07:22:34.945" v="11"/>
          <ac:picMkLst>
            <pc:docMk/>
            <pc:sldMk cId="1243232380" sldId="376"/>
            <ac:picMk id="4" creationId="{EFA140E8-491E-FC58-7234-6F58152FF220}"/>
          </ac:picMkLst>
        </pc:picChg>
      </pc:sldChg>
      <pc:sldChg chg="modSp new mod">
        <pc:chgData name="Deborah Jenkins" userId="3cd02ba5-e528-4585-978d-4fde2b47730a" providerId="ADAL" clId="{5ED1E798-07D8-473F-9F12-87677D483474}" dt="2023-03-23T07:30:48.458" v="123" actId="20577"/>
        <pc:sldMkLst>
          <pc:docMk/>
          <pc:sldMk cId="4219615523" sldId="377"/>
        </pc:sldMkLst>
        <pc:spChg chg="mod">
          <ac:chgData name="Deborah Jenkins" userId="3cd02ba5-e528-4585-978d-4fde2b47730a" providerId="ADAL" clId="{5ED1E798-07D8-473F-9F12-87677D483474}" dt="2023-03-23T07:29:12.809" v="92" actId="20577"/>
          <ac:spMkLst>
            <pc:docMk/>
            <pc:sldMk cId="4219615523" sldId="377"/>
            <ac:spMk id="2" creationId="{8089C4DE-2C1E-B1A1-39C1-6AF275806D78}"/>
          </ac:spMkLst>
        </pc:spChg>
        <pc:spChg chg="mod">
          <ac:chgData name="Deborah Jenkins" userId="3cd02ba5-e528-4585-978d-4fde2b47730a" providerId="ADAL" clId="{5ED1E798-07D8-473F-9F12-87677D483474}" dt="2023-03-23T07:30:48.458" v="123" actId="20577"/>
          <ac:spMkLst>
            <pc:docMk/>
            <pc:sldMk cId="4219615523" sldId="377"/>
            <ac:spMk id="3" creationId="{21688399-2886-F457-9FF7-7D4A49D19F68}"/>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162570-FF33-4247-A4BE-810FD372171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334CB76-8160-4C05-A9FC-7D6E2F25E2C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40FEC98-A864-4711-A179-2759A631A10F}"/>
              </a:ext>
            </a:extLst>
          </p:cNvPr>
          <p:cNvSpPr>
            <a:spLocks noGrp="1"/>
          </p:cNvSpPr>
          <p:nvPr>
            <p:ph type="dt" sz="half" idx="10"/>
          </p:nvPr>
        </p:nvSpPr>
        <p:spPr/>
        <p:txBody>
          <a:bodyPr/>
          <a:lstStyle/>
          <a:p>
            <a:fld id="{6D3785A7-34F3-4C6F-8230-9387C2811F23}" type="datetimeFigureOut">
              <a:rPr lang="en-GB" smtClean="0"/>
              <a:t>23/03/2023</a:t>
            </a:fld>
            <a:endParaRPr lang="en-GB"/>
          </a:p>
        </p:txBody>
      </p:sp>
      <p:sp>
        <p:nvSpPr>
          <p:cNvPr id="5" name="Footer Placeholder 4">
            <a:extLst>
              <a:ext uri="{FF2B5EF4-FFF2-40B4-BE49-F238E27FC236}">
                <a16:creationId xmlns:a16="http://schemas.microsoft.com/office/drawing/2014/main" id="{8471C6DD-1835-4325-9C2C-9921745FE12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7A8346-7024-455D-B470-565B42A1717C}"/>
              </a:ext>
            </a:extLst>
          </p:cNvPr>
          <p:cNvSpPr>
            <a:spLocks noGrp="1"/>
          </p:cNvSpPr>
          <p:nvPr>
            <p:ph type="sldNum" sz="quarter" idx="12"/>
          </p:nvPr>
        </p:nvSpPr>
        <p:spPr/>
        <p:txBody>
          <a:bodyPr/>
          <a:lstStyle/>
          <a:p>
            <a:fld id="{80FE2377-A016-476F-A420-8E7A4B200600}" type="slidenum">
              <a:rPr lang="en-GB" smtClean="0"/>
              <a:t>‹#›</a:t>
            </a:fld>
            <a:endParaRPr lang="en-GB"/>
          </a:p>
        </p:txBody>
      </p:sp>
    </p:spTree>
    <p:extLst>
      <p:ext uri="{BB962C8B-B14F-4D97-AF65-F5344CB8AC3E}">
        <p14:creationId xmlns:p14="http://schemas.microsoft.com/office/powerpoint/2010/main" val="25261717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ADF424-2B8A-45D1-86F0-369E340A96D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D1B6ABC-DA2D-4E76-AD02-C6C9F25A36D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01561B8-1F12-41A4-9A1E-2FEC27C2A3D6}"/>
              </a:ext>
            </a:extLst>
          </p:cNvPr>
          <p:cNvSpPr>
            <a:spLocks noGrp="1"/>
          </p:cNvSpPr>
          <p:nvPr>
            <p:ph type="dt" sz="half" idx="10"/>
          </p:nvPr>
        </p:nvSpPr>
        <p:spPr/>
        <p:txBody>
          <a:bodyPr/>
          <a:lstStyle/>
          <a:p>
            <a:fld id="{6D3785A7-34F3-4C6F-8230-9387C2811F23}" type="datetimeFigureOut">
              <a:rPr lang="en-GB" smtClean="0"/>
              <a:t>23/03/2023</a:t>
            </a:fld>
            <a:endParaRPr lang="en-GB"/>
          </a:p>
        </p:txBody>
      </p:sp>
      <p:sp>
        <p:nvSpPr>
          <p:cNvPr id="5" name="Footer Placeholder 4">
            <a:extLst>
              <a:ext uri="{FF2B5EF4-FFF2-40B4-BE49-F238E27FC236}">
                <a16:creationId xmlns:a16="http://schemas.microsoft.com/office/drawing/2014/main" id="{D03B4E24-D910-4A7C-BD8C-1822ABAD740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F28E394-C979-4D37-A181-4A8471BB4627}"/>
              </a:ext>
            </a:extLst>
          </p:cNvPr>
          <p:cNvSpPr>
            <a:spLocks noGrp="1"/>
          </p:cNvSpPr>
          <p:nvPr>
            <p:ph type="sldNum" sz="quarter" idx="12"/>
          </p:nvPr>
        </p:nvSpPr>
        <p:spPr/>
        <p:txBody>
          <a:bodyPr/>
          <a:lstStyle/>
          <a:p>
            <a:fld id="{80FE2377-A016-476F-A420-8E7A4B200600}" type="slidenum">
              <a:rPr lang="en-GB" smtClean="0"/>
              <a:t>‹#›</a:t>
            </a:fld>
            <a:endParaRPr lang="en-GB"/>
          </a:p>
        </p:txBody>
      </p:sp>
    </p:spTree>
    <p:extLst>
      <p:ext uri="{BB962C8B-B14F-4D97-AF65-F5344CB8AC3E}">
        <p14:creationId xmlns:p14="http://schemas.microsoft.com/office/powerpoint/2010/main" val="24964754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E8455D-4862-41F6-A40A-24512EA9BA0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EEDF302-E77B-4DF4-8E2F-666BC79ED9B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0FD5643-8EB2-4806-93E2-DC08C3C698D2}"/>
              </a:ext>
            </a:extLst>
          </p:cNvPr>
          <p:cNvSpPr>
            <a:spLocks noGrp="1"/>
          </p:cNvSpPr>
          <p:nvPr>
            <p:ph type="dt" sz="half" idx="10"/>
          </p:nvPr>
        </p:nvSpPr>
        <p:spPr/>
        <p:txBody>
          <a:bodyPr/>
          <a:lstStyle/>
          <a:p>
            <a:fld id="{6D3785A7-34F3-4C6F-8230-9387C2811F23}" type="datetimeFigureOut">
              <a:rPr lang="en-GB" smtClean="0"/>
              <a:t>23/03/2023</a:t>
            </a:fld>
            <a:endParaRPr lang="en-GB"/>
          </a:p>
        </p:txBody>
      </p:sp>
      <p:sp>
        <p:nvSpPr>
          <p:cNvPr id="5" name="Footer Placeholder 4">
            <a:extLst>
              <a:ext uri="{FF2B5EF4-FFF2-40B4-BE49-F238E27FC236}">
                <a16:creationId xmlns:a16="http://schemas.microsoft.com/office/drawing/2014/main" id="{557BFDB5-D1B6-4B83-A326-A6DC6D4F05F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A903D2B-B835-461A-BBF1-3BA221A88684}"/>
              </a:ext>
            </a:extLst>
          </p:cNvPr>
          <p:cNvSpPr>
            <a:spLocks noGrp="1"/>
          </p:cNvSpPr>
          <p:nvPr>
            <p:ph type="sldNum" sz="quarter" idx="12"/>
          </p:nvPr>
        </p:nvSpPr>
        <p:spPr/>
        <p:txBody>
          <a:bodyPr/>
          <a:lstStyle/>
          <a:p>
            <a:fld id="{80FE2377-A016-476F-A420-8E7A4B200600}" type="slidenum">
              <a:rPr lang="en-GB" smtClean="0"/>
              <a:t>‹#›</a:t>
            </a:fld>
            <a:endParaRPr lang="en-GB"/>
          </a:p>
        </p:txBody>
      </p:sp>
    </p:spTree>
    <p:extLst>
      <p:ext uri="{BB962C8B-B14F-4D97-AF65-F5344CB8AC3E}">
        <p14:creationId xmlns:p14="http://schemas.microsoft.com/office/powerpoint/2010/main" val="36739643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85D57E-15D0-4090-84D6-FF6C1242E5D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BB8DE6B-B61F-48E2-B067-E1B3ED049B4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4AD519C-FC4C-4726-A726-5A537458F2D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93C9A78-4CA6-4F49-988D-63A017D5C964}"/>
              </a:ext>
            </a:extLst>
          </p:cNvPr>
          <p:cNvSpPr>
            <a:spLocks noGrp="1"/>
          </p:cNvSpPr>
          <p:nvPr>
            <p:ph type="dt" sz="half" idx="10"/>
          </p:nvPr>
        </p:nvSpPr>
        <p:spPr/>
        <p:txBody>
          <a:bodyPr/>
          <a:lstStyle/>
          <a:p>
            <a:fld id="{6D3785A7-34F3-4C6F-8230-9387C2811F23}" type="datetimeFigureOut">
              <a:rPr lang="en-GB" smtClean="0"/>
              <a:t>23/03/2023</a:t>
            </a:fld>
            <a:endParaRPr lang="en-GB"/>
          </a:p>
        </p:txBody>
      </p:sp>
      <p:sp>
        <p:nvSpPr>
          <p:cNvPr id="6" name="Footer Placeholder 5">
            <a:extLst>
              <a:ext uri="{FF2B5EF4-FFF2-40B4-BE49-F238E27FC236}">
                <a16:creationId xmlns:a16="http://schemas.microsoft.com/office/drawing/2014/main" id="{23E3CEA5-8095-4234-9421-655E75944EB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41B604F-95C2-496C-B848-95D9CBD69AFD}"/>
              </a:ext>
            </a:extLst>
          </p:cNvPr>
          <p:cNvSpPr>
            <a:spLocks noGrp="1"/>
          </p:cNvSpPr>
          <p:nvPr>
            <p:ph type="sldNum" sz="quarter" idx="12"/>
          </p:nvPr>
        </p:nvSpPr>
        <p:spPr/>
        <p:txBody>
          <a:bodyPr/>
          <a:lstStyle/>
          <a:p>
            <a:fld id="{80FE2377-A016-476F-A420-8E7A4B200600}" type="slidenum">
              <a:rPr lang="en-GB" smtClean="0"/>
              <a:t>‹#›</a:t>
            </a:fld>
            <a:endParaRPr lang="en-GB"/>
          </a:p>
        </p:txBody>
      </p:sp>
    </p:spTree>
    <p:extLst>
      <p:ext uri="{BB962C8B-B14F-4D97-AF65-F5344CB8AC3E}">
        <p14:creationId xmlns:p14="http://schemas.microsoft.com/office/powerpoint/2010/main" val="4172770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276E83-8C98-4267-AB3E-A16A31A9769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99CB2EC-30E8-471C-B110-8740D40C58E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1D191DB-B2CF-4BA8-80AB-517009C8DCC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552015C-079E-405D-B008-42EC7619968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262EC49-9289-41CE-BF4A-047C764987B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1C961C8-1469-4AE4-8D48-74282FB511C2}"/>
              </a:ext>
            </a:extLst>
          </p:cNvPr>
          <p:cNvSpPr>
            <a:spLocks noGrp="1"/>
          </p:cNvSpPr>
          <p:nvPr>
            <p:ph type="dt" sz="half" idx="10"/>
          </p:nvPr>
        </p:nvSpPr>
        <p:spPr/>
        <p:txBody>
          <a:bodyPr/>
          <a:lstStyle/>
          <a:p>
            <a:fld id="{6D3785A7-34F3-4C6F-8230-9387C2811F23}" type="datetimeFigureOut">
              <a:rPr lang="en-GB" smtClean="0"/>
              <a:t>23/03/2023</a:t>
            </a:fld>
            <a:endParaRPr lang="en-GB"/>
          </a:p>
        </p:txBody>
      </p:sp>
      <p:sp>
        <p:nvSpPr>
          <p:cNvPr id="8" name="Footer Placeholder 7">
            <a:extLst>
              <a:ext uri="{FF2B5EF4-FFF2-40B4-BE49-F238E27FC236}">
                <a16:creationId xmlns:a16="http://schemas.microsoft.com/office/drawing/2014/main" id="{2F0D6932-E24B-4D98-B417-0C408905581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4EE66E6-CBE6-4B90-943C-1BF118425234}"/>
              </a:ext>
            </a:extLst>
          </p:cNvPr>
          <p:cNvSpPr>
            <a:spLocks noGrp="1"/>
          </p:cNvSpPr>
          <p:nvPr>
            <p:ph type="sldNum" sz="quarter" idx="12"/>
          </p:nvPr>
        </p:nvSpPr>
        <p:spPr/>
        <p:txBody>
          <a:bodyPr/>
          <a:lstStyle/>
          <a:p>
            <a:fld id="{80FE2377-A016-476F-A420-8E7A4B200600}" type="slidenum">
              <a:rPr lang="en-GB" smtClean="0"/>
              <a:t>‹#›</a:t>
            </a:fld>
            <a:endParaRPr lang="en-GB"/>
          </a:p>
        </p:txBody>
      </p:sp>
    </p:spTree>
    <p:extLst>
      <p:ext uri="{BB962C8B-B14F-4D97-AF65-F5344CB8AC3E}">
        <p14:creationId xmlns:p14="http://schemas.microsoft.com/office/powerpoint/2010/main" val="7521606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1FAA45-AF63-41FA-877B-0DBA0D7F8F9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F7A0782-420D-4207-A5EA-2D5611012C97}"/>
              </a:ext>
            </a:extLst>
          </p:cNvPr>
          <p:cNvSpPr>
            <a:spLocks noGrp="1"/>
          </p:cNvSpPr>
          <p:nvPr>
            <p:ph type="dt" sz="half" idx="10"/>
          </p:nvPr>
        </p:nvSpPr>
        <p:spPr/>
        <p:txBody>
          <a:bodyPr/>
          <a:lstStyle/>
          <a:p>
            <a:fld id="{6D3785A7-34F3-4C6F-8230-9387C2811F23}" type="datetimeFigureOut">
              <a:rPr lang="en-GB" smtClean="0"/>
              <a:t>23/03/2023</a:t>
            </a:fld>
            <a:endParaRPr lang="en-GB"/>
          </a:p>
        </p:txBody>
      </p:sp>
      <p:sp>
        <p:nvSpPr>
          <p:cNvPr id="4" name="Footer Placeholder 3">
            <a:extLst>
              <a:ext uri="{FF2B5EF4-FFF2-40B4-BE49-F238E27FC236}">
                <a16:creationId xmlns:a16="http://schemas.microsoft.com/office/drawing/2014/main" id="{3F815C48-DBCB-489A-B5DF-F18670A485B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89693AD-124E-4F99-A795-0E1A326832CA}"/>
              </a:ext>
            </a:extLst>
          </p:cNvPr>
          <p:cNvSpPr>
            <a:spLocks noGrp="1"/>
          </p:cNvSpPr>
          <p:nvPr>
            <p:ph type="sldNum" sz="quarter" idx="12"/>
          </p:nvPr>
        </p:nvSpPr>
        <p:spPr/>
        <p:txBody>
          <a:bodyPr/>
          <a:lstStyle/>
          <a:p>
            <a:fld id="{80FE2377-A016-476F-A420-8E7A4B200600}" type="slidenum">
              <a:rPr lang="en-GB" smtClean="0"/>
              <a:t>‹#›</a:t>
            </a:fld>
            <a:endParaRPr lang="en-GB"/>
          </a:p>
        </p:txBody>
      </p:sp>
    </p:spTree>
    <p:extLst>
      <p:ext uri="{BB962C8B-B14F-4D97-AF65-F5344CB8AC3E}">
        <p14:creationId xmlns:p14="http://schemas.microsoft.com/office/powerpoint/2010/main" val="23825427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38BD927-A5BC-499F-B04C-A361984BCC7D}"/>
              </a:ext>
            </a:extLst>
          </p:cNvPr>
          <p:cNvSpPr>
            <a:spLocks noGrp="1"/>
          </p:cNvSpPr>
          <p:nvPr>
            <p:ph type="dt" sz="half" idx="10"/>
          </p:nvPr>
        </p:nvSpPr>
        <p:spPr/>
        <p:txBody>
          <a:bodyPr/>
          <a:lstStyle/>
          <a:p>
            <a:fld id="{6D3785A7-34F3-4C6F-8230-9387C2811F23}" type="datetimeFigureOut">
              <a:rPr lang="en-GB" smtClean="0"/>
              <a:t>23/03/2023</a:t>
            </a:fld>
            <a:endParaRPr lang="en-GB"/>
          </a:p>
        </p:txBody>
      </p:sp>
      <p:sp>
        <p:nvSpPr>
          <p:cNvPr id="3" name="Footer Placeholder 2">
            <a:extLst>
              <a:ext uri="{FF2B5EF4-FFF2-40B4-BE49-F238E27FC236}">
                <a16:creationId xmlns:a16="http://schemas.microsoft.com/office/drawing/2014/main" id="{54B5D9D2-E2FA-4AFE-A5AD-CC0133A4009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76F0C42-B6C0-46A6-9F9A-CCB0E48C7FCA}"/>
              </a:ext>
            </a:extLst>
          </p:cNvPr>
          <p:cNvSpPr>
            <a:spLocks noGrp="1"/>
          </p:cNvSpPr>
          <p:nvPr>
            <p:ph type="sldNum" sz="quarter" idx="12"/>
          </p:nvPr>
        </p:nvSpPr>
        <p:spPr/>
        <p:txBody>
          <a:bodyPr/>
          <a:lstStyle/>
          <a:p>
            <a:fld id="{80FE2377-A016-476F-A420-8E7A4B200600}" type="slidenum">
              <a:rPr lang="en-GB" smtClean="0"/>
              <a:t>‹#›</a:t>
            </a:fld>
            <a:endParaRPr lang="en-GB"/>
          </a:p>
        </p:txBody>
      </p:sp>
    </p:spTree>
    <p:extLst>
      <p:ext uri="{BB962C8B-B14F-4D97-AF65-F5344CB8AC3E}">
        <p14:creationId xmlns:p14="http://schemas.microsoft.com/office/powerpoint/2010/main" val="29197561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57F5C4-94A1-4560-8601-616D634B5B9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8178F8A-F3F6-4F6C-A954-75D82247E59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15FD34C-E90B-4A60-B8A6-25645FBB77B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7A0BD0A-B1B1-4487-B21D-976C236F9677}"/>
              </a:ext>
            </a:extLst>
          </p:cNvPr>
          <p:cNvSpPr>
            <a:spLocks noGrp="1"/>
          </p:cNvSpPr>
          <p:nvPr>
            <p:ph type="dt" sz="half" idx="10"/>
          </p:nvPr>
        </p:nvSpPr>
        <p:spPr/>
        <p:txBody>
          <a:bodyPr/>
          <a:lstStyle/>
          <a:p>
            <a:fld id="{6D3785A7-34F3-4C6F-8230-9387C2811F23}" type="datetimeFigureOut">
              <a:rPr lang="en-GB" smtClean="0"/>
              <a:t>23/03/2023</a:t>
            </a:fld>
            <a:endParaRPr lang="en-GB"/>
          </a:p>
        </p:txBody>
      </p:sp>
      <p:sp>
        <p:nvSpPr>
          <p:cNvPr id="6" name="Footer Placeholder 5">
            <a:extLst>
              <a:ext uri="{FF2B5EF4-FFF2-40B4-BE49-F238E27FC236}">
                <a16:creationId xmlns:a16="http://schemas.microsoft.com/office/drawing/2014/main" id="{EE38BB01-5F31-4D03-94A7-D2A1583060D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9F3405F-000A-4837-B741-D1D39DE0472E}"/>
              </a:ext>
            </a:extLst>
          </p:cNvPr>
          <p:cNvSpPr>
            <a:spLocks noGrp="1"/>
          </p:cNvSpPr>
          <p:nvPr>
            <p:ph type="sldNum" sz="quarter" idx="12"/>
          </p:nvPr>
        </p:nvSpPr>
        <p:spPr/>
        <p:txBody>
          <a:bodyPr/>
          <a:lstStyle/>
          <a:p>
            <a:fld id="{80FE2377-A016-476F-A420-8E7A4B200600}" type="slidenum">
              <a:rPr lang="en-GB" smtClean="0"/>
              <a:t>‹#›</a:t>
            </a:fld>
            <a:endParaRPr lang="en-GB"/>
          </a:p>
        </p:txBody>
      </p:sp>
    </p:spTree>
    <p:extLst>
      <p:ext uri="{BB962C8B-B14F-4D97-AF65-F5344CB8AC3E}">
        <p14:creationId xmlns:p14="http://schemas.microsoft.com/office/powerpoint/2010/main" val="11369058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932E1D-01DD-4A86-9244-9DF436FD805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E6E5884-C750-4DEA-85BD-52838BC4E9C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8206CA0-41CB-41A6-8321-98C36E375B5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9120429-8341-473F-B9A8-76BC97623FA2}"/>
              </a:ext>
            </a:extLst>
          </p:cNvPr>
          <p:cNvSpPr>
            <a:spLocks noGrp="1"/>
          </p:cNvSpPr>
          <p:nvPr>
            <p:ph type="dt" sz="half" idx="10"/>
          </p:nvPr>
        </p:nvSpPr>
        <p:spPr/>
        <p:txBody>
          <a:bodyPr/>
          <a:lstStyle/>
          <a:p>
            <a:fld id="{6D3785A7-34F3-4C6F-8230-9387C2811F23}" type="datetimeFigureOut">
              <a:rPr lang="en-GB" smtClean="0"/>
              <a:t>23/03/2023</a:t>
            </a:fld>
            <a:endParaRPr lang="en-GB"/>
          </a:p>
        </p:txBody>
      </p:sp>
      <p:sp>
        <p:nvSpPr>
          <p:cNvPr id="6" name="Footer Placeholder 5">
            <a:extLst>
              <a:ext uri="{FF2B5EF4-FFF2-40B4-BE49-F238E27FC236}">
                <a16:creationId xmlns:a16="http://schemas.microsoft.com/office/drawing/2014/main" id="{2016E830-C7EE-4A20-8BDE-5B3B733DA14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488ABFF-DE0E-4DA0-B855-E94072DDB3BC}"/>
              </a:ext>
            </a:extLst>
          </p:cNvPr>
          <p:cNvSpPr>
            <a:spLocks noGrp="1"/>
          </p:cNvSpPr>
          <p:nvPr>
            <p:ph type="sldNum" sz="quarter" idx="12"/>
          </p:nvPr>
        </p:nvSpPr>
        <p:spPr/>
        <p:txBody>
          <a:bodyPr/>
          <a:lstStyle/>
          <a:p>
            <a:fld id="{80FE2377-A016-476F-A420-8E7A4B200600}" type="slidenum">
              <a:rPr lang="en-GB" smtClean="0"/>
              <a:t>‹#›</a:t>
            </a:fld>
            <a:endParaRPr lang="en-GB"/>
          </a:p>
        </p:txBody>
      </p:sp>
    </p:spTree>
    <p:extLst>
      <p:ext uri="{BB962C8B-B14F-4D97-AF65-F5344CB8AC3E}">
        <p14:creationId xmlns:p14="http://schemas.microsoft.com/office/powerpoint/2010/main" val="31149545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A62E8A-8679-47B3-851D-DE3FA300E4E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15C55C8-3797-4843-A6C2-712BC89A11A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A156DCF-FCAE-483C-A545-42D501138E93}"/>
              </a:ext>
            </a:extLst>
          </p:cNvPr>
          <p:cNvSpPr>
            <a:spLocks noGrp="1"/>
          </p:cNvSpPr>
          <p:nvPr>
            <p:ph type="dt" sz="half" idx="10"/>
          </p:nvPr>
        </p:nvSpPr>
        <p:spPr/>
        <p:txBody>
          <a:bodyPr/>
          <a:lstStyle/>
          <a:p>
            <a:fld id="{6D3785A7-34F3-4C6F-8230-9387C2811F23}" type="datetimeFigureOut">
              <a:rPr lang="en-GB" smtClean="0"/>
              <a:t>23/03/2023</a:t>
            </a:fld>
            <a:endParaRPr lang="en-GB"/>
          </a:p>
        </p:txBody>
      </p:sp>
      <p:sp>
        <p:nvSpPr>
          <p:cNvPr id="5" name="Footer Placeholder 4">
            <a:extLst>
              <a:ext uri="{FF2B5EF4-FFF2-40B4-BE49-F238E27FC236}">
                <a16:creationId xmlns:a16="http://schemas.microsoft.com/office/drawing/2014/main" id="{E89BF67F-E16D-4D29-9548-E04D614B278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01A43A7-7234-407B-8205-59A3ABFF7E9D}"/>
              </a:ext>
            </a:extLst>
          </p:cNvPr>
          <p:cNvSpPr>
            <a:spLocks noGrp="1"/>
          </p:cNvSpPr>
          <p:nvPr>
            <p:ph type="sldNum" sz="quarter" idx="12"/>
          </p:nvPr>
        </p:nvSpPr>
        <p:spPr/>
        <p:txBody>
          <a:bodyPr/>
          <a:lstStyle/>
          <a:p>
            <a:fld id="{80FE2377-A016-476F-A420-8E7A4B200600}" type="slidenum">
              <a:rPr lang="en-GB" smtClean="0"/>
              <a:t>‹#›</a:t>
            </a:fld>
            <a:endParaRPr lang="en-GB"/>
          </a:p>
        </p:txBody>
      </p:sp>
    </p:spTree>
    <p:extLst>
      <p:ext uri="{BB962C8B-B14F-4D97-AF65-F5344CB8AC3E}">
        <p14:creationId xmlns:p14="http://schemas.microsoft.com/office/powerpoint/2010/main" val="15858696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4D427A1-095F-43EC-AFA7-61E3D1218B0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E13749C-BF5A-4129-8DD9-BA87E1A23DB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F12913D-AEC5-470A-9B2D-8BF3E0D7B2D0}"/>
              </a:ext>
            </a:extLst>
          </p:cNvPr>
          <p:cNvSpPr>
            <a:spLocks noGrp="1"/>
          </p:cNvSpPr>
          <p:nvPr>
            <p:ph type="dt" sz="half" idx="10"/>
          </p:nvPr>
        </p:nvSpPr>
        <p:spPr/>
        <p:txBody>
          <a:bodyPr/>
          <a:lstStyle/>
          <a:p>
            <a:fld id="{6D3785A7-34F3-4C6F-8230-9387C2811F23}" type="datetimeFigureOut">
              <a:rPr lang="en-GB" smtClean="0"/>
              <a:t>23/03/2023</a:t>
            </a:fld>
            <a:endParaRPr lang="en-GB"/>
          </a:p>
        </p:txBody>
      </p:sp>
      <p:sp>
        <p:nvSpPr>
          <p:cNvPr id="5" name="Footer Placeholder 4">
            <a:extLst>
              <a:ext uri="{FF2B5EF4-FFF2-40B4-BE49-F238E27FC236}">
                <a16:creationId xmlns:a16="http://schemas.microsoft.com/office/drawing/2014/main" id="{7C922029-3267-4B4D-A086-2C96E39BC23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342E36-0FA9-4FDC-B100-2CF3AEF99A4A}"/>
              </a:ext>
            </a:extLst>
          </p:cNvPr>
          <p:cNvSpPr>
            <a:spLocks noGrp="1"/>
          </p:cNvSpPr>
          <p:nvPr>
            <p:ph type="sldNum" sz="quarter" idx="12"/>
          </p:nvPr>
        </p:nvSpPr>
        <p:spPr/>
        <p:txBody>
          <a:bodyPr/>
          <a:lstStyle/>
          <a:p>
            <a:fld id="{80FE2377-A016-476F-A420-8E7A4B200600}" type="slidenum">
              <a:rPr lang="en-GB" smtClean="0"/>
              <a:t>‹#›</a:t>
            </a:fld>
            <a:endParaRPr lang="en-GB"/>
          </a:p>
        </p:txBody>
      </p:sp>
    </p:spTree>
    <p:extLst>
      <p:ext uri="{BB962C8B-B14F-4D97-AF65-F5344CB8AC3E}">
        <p14:creationId xmlns:p14="http://schemas.microsoft.com/office/powerpoint/2010/main" val="37513832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D5B63A0-F2FB-4B7A-A526-FE1B1651FA6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AC746D7-1C5D-4CD1-B0E6-2901EEEA5FB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4E81C2D-4E88-47A2-B643-49D1E3F724B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D3785A7-34F3-4C6F-8230-9387C2811F23}" type="datetimeFigureOut">
              <a:rPr lang="en-GB" smtClean="0"/>
              <a:t>23/03/2023</a:t>
            </a:fld>
            <a:endParaRPr lang="en-GB"/>
          </a:p>
        </p:txBody>
      </p:sp>
      <p:sp>
        <p:nvSpPr>
          <p:cNvPr id="5" name="Footer Placeholder 4">
            <a:extLst>
              <a:ext uri="{FF2B5EF4-FFF2-40B4-BE49-F238E27FC236}">
                <a16:creationId xmlns:a16="http://schemas.microsoft.com/office/drawing/2014/main" id="{277059D2-489A-4A1A-9EA8-74E1B8DE992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708DEA8-0355-4EC1-AA12-6B54061283D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FE2377-A016-476F-A420-8E7A4B200600}" type="slidenum">
              <a:rPr lang="en-GB" smtClean="0"/>
              <a:t>‹#›</a:t>
            </a:fld>
            <a:endParaRPr lang="en-GB"/>
          </a:p>
        </p:txBody>
      </p:sp>
    </p:spTree>
    <p:extLst>
      <p:ext uri="{BB962C8B-B14F-4D97-AF65-F5344CB8AC3E}">
        <p14:creationId xmlns:p14="http://schemas.microsoft.com/office/powerpoint/2010/main" val="14020589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www.dailymail.co.uk/femail/article-8384549/Prince-Charles-launches-Great-Reset-project-amid-coronavirus-pandemic.html"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courses.lumenlearning.com/suny-esc-introtocollegereadingandwriting/chapter/what-is-cultural-heritage/" TargetMode="External"/><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hyperlink" Target="https://creativecommons.org/licenses/by-nc-sa/3.0/" TargetMode="External"/><Relationship Id="rId4" Type="http://schemas.openxmlformats.org/officeDocument/2006/relationships/hyperlink" Target="https://webunwto.s3-eu-west-1.amazonaws.com/2019-08/summaryview_UNWTO-Study-on-Tourism-and-Intangible-Cultural-Heritage.pdf"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www.unwto.org/tourism-and-culture" TargetMode="External"/><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unwto.org/ethics-culture-and-social-responsibility" TargetMode="External"/><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hyperlink" Target="https://www.unwto.org/global-code-of-ethics-for-tourism" TargetMode="External"/><Relationship Id="rId7" Type="http://schemas.openxmlformats.org/officeDocument/2006/relationships/image" Target="../media/image6.png"/><Relationship Id="rId2" Type="http://schemas.openxmlformats.org/officeDocument/2006/relationships/hyperlink" Target="https://webunwto.s3.eu-west-1.amazonaws.com/s3fs-public/2020-01/flyer_2.pdf" TargetMode="External"/><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hyperlink" Target="https://webunwto.s3.eu-west-1.amazonaws.com/s3fs-public/2020-07/Tips-for-Responsible-Traveller-WCTE-EN.pdf" TargetMode="External"/><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hyperlink" Target="https://www.unwto.org/world-committee-tourism-ethics"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www.unwto.org/global-code-of-ethics-for-tourism"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nurturedevelopment.org/asset-based-community-development/" TargetMode="External"/><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slideLayout" Target="../slideLayouts/slideLayout2.xml"/><Relationship Id="rId1" Type="http://schemas.openxmlformats.org/officeDocument/2006/relationships/video" Target="https://www.youtube.com/embed/a5xR4QB1ADw?feature=oembed"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www.unwto.org/news/unwto-announces-list-of-best-tourism-villages-2021" TargetMode="External"/><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tourismteacher.com/why-tourism-development-planning-is-important/?utm_content=cmp-true" TargetMode="External"/><Relationship Id="rId2" Type="http://schemas.openxmlformats.org/officeDocument/2006/relationships/image" Target="../media/image18.png"/><Relationship Id="rId1" Type="http://schemas.openxmlformats.org/officeDocument/2006/relationships/slideLayout" Target="../slideLayouts/slideLayout2.xml"/><Relationship Id="rId4" Type="http://schemas.openxmlformats.org/officeDocument/2006/relationships/hyperlink" Target="https://tourismteacher.com/environmental-impacts-of-tourism/"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tourismteacher.com/costa-rica-baby/" TargetMode="External"/><Relationship Id="rId2" Type="http://schemas.openxmlformats.org/officeDocument/2006/relationships/image" Target="../media/image19.png"/><Relationship Id="rId1" Type="http://schemas.openxmlformats.org/officeDocument/2006/relationships/slideLayout" Target="../slideLayouts/slideLayout2.xml"/><Relationship Id="rId5" Type="http://schemas.openxmlformats.org/officeDocument/2006/relationships/hyperlink" Target="https://tourismteacher.com/environmental-impacts-of-tourism/?utm_content=cmp-true" TargetMode="External"/><Relationship Id="rId4" Type="http://schemas.openxmlformats.org/officeDocument/2006/relationships/hyperlink" Target="https://anywhereweroam.com/namibia-wildlife-conservation/"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slideLayout" Target="../slideLayouts/slideLayout2.xml"/><Relationship Id="rId1" Type="http://schemas.openxmlformats.org/officeDocument/2006/relationships/video" Target="https://www.youtube.com/embed/HjZExghTqQM?feature=oembed" TargetMode="External"/><Relationship Id="rId4" Type="http://schemas.openxmlformats.org/officeDocument/2006/relationships/hyperlink" Target="https://anywhereweroam.com/namibia-wildlife-conservation/"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www.ibtimes.com/world-heritage-sites-threatened-climate-change-nearly-doubles-2014-2613842" TargetMode="External"/><Relationship Id="rId2" Type="http://schemas.openxmlformats.org/officeDocument/2006/relationships/hyperlink" Target="https://www.iucn.org/news/secretariat/201711/number-natural-world-heritage-sites-affected-climate-change-nearly-doubles-three-years-%E2%80%93-iucn"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slideLayout" Target="../slideLayouts/slideLayout2.xml"/><Relationship Id="rId1" Type="http://schemas.openxmlformats.org/officeDocument/2006/relationships/video" Target="https://www.youtube.com/embed/jjrAIrlROug?feature=oembed"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slideLayout" Target="../slideLayouts/slideLayout2.xml"/><Relationship Id="rId1" Type="http://schemas.openxmlformats.org/officeDocument/2006/relationships/video" Target="https://www.youtube.com/embed/Q3A0mlq35G8?feature=oembed" TargetMode="External"/></Relationships>
</file>

<file path=ppt/slides/_rels/slide24.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slideLayout" Target="../slideLayouts/slideLayout2.xml"/><Relationship Id="rId1" Type="http://schemas.openxmlformats.org/officeDocument/2006/relationships/video" Target="https://www.youtube.com/embed/Gusm2Hd6CBI?feature=oembe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0623F-0279-417B-9881-991EBCC2DB94}"/>
              </a:ext>
            </a:extLst>
          </p:cNvPr>
          <p:cNvSpPr>
            <a:spLocks noGrp="1"/>
          </p:cNvSpPr>
          <p:nvPr>
            <p:ph type="ctrTitle"/>
          </p:nvPr>
        </p:nvSpPr>
        <p:spPr/>
        <p:txBody>
          <a:bodyPr>
            <a:normAutofit fontScale="90000"/>
          </a:bodyPr>
          <a:lstStyle/>
          <a:p>
            <a:r>
              <a:rPr lang="en-GB"/>
              <a:t>Future of Tourism – </a:t>
            </a:r>
            <a:br>
              <a:rPr lang="en-GB"/>
            </a:br>
            <a:r>
              <a:rPr lang="en-GB"/>
              <a:t>Eco Tourism / Culture Tourism?</a:t>
            </a:r>
          </a:p>
        </p:txBody>
      </p:sp>
      <p:sp>
        <p:nvSpPr>
          <p:cNvPr id="3" name="Subtitle 2">
            <a:extLst>
              <a:ext uri="{FF2B5EF4-FFF2-40B4-BE49-F238E27FC236}">
                <a16:creationId xmlns:a16="http://schemas.microsoft.com/office/drawing/2014/main" id="{77AC79ED-4ABD-4387-889A-E2FA5593FFDC}"/>
              </a:ext>
            </a:extLst>
          </p:cNvPr>
          <p:cNvSpPr>
            <a:spLocks noGrp="1"/>
          </p:cNvSpPr>
          <p:nvPr>
            <p:ph type="subTitle" idx="1"/>
          </p:nvPr>
        </p:nvSpPr>
        <p:spPr/>
        <p:txBody>
          <a:bodyPr/>
          <a:lstStyle/>
          <a:p>
            <a:r>
              <a:rPr lang="en-GB"/>
              <a:t>Website Links. </a:t>
            </a:r>
          </a:p>
        </p:txBody>
      </p:sp>
    </p:spTree>
    <p:extLst>
      <p:ext uri="{BB962C8B-B14F-4D97-AF65-F5344CB8AC3E}">
        <p14:creationId xmlns:p14="http://schemas.microsoft.com/office/powerpoint/2010/main" val="33755373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B148AD-EC23-4488-9243-EBDED0B45BD3}"/>
              </a:ext>
            </a:extLst>
          </p:cNvPr>
          <p:cNvSpPr>
            <a:spLocks noGrp="1"/>
          </p:cNvSpPr>
          <p:nvPr>
            <p:ph type="title"/>
          </p:nvPr>
        </p:nvSpPr>
        <p:spPr>
          <a:xfrm>
            <a:off x="675861" y="585216"/>
            <a:ext cx="11383617" cy="1499616"/>
          </a:xfrm>
        </p:spPr>
        <p:txBody>
          <a:bodyPr/>
          <a:lstStyle/>
          <a:p>
            <a:pPr algn="ctr"/>
            <a:r>
              <a:rPr lang="en-GB"/>
              <a:t>FUTURE OF TOURISM ??  -</a:t>
            </a:r>
            <a:br>
              <a:rPr lang="en-GB"/>
            </a:br>
            <a:r>
              <a:rPr lang="en-GB"/>
              <a:t>Sustainability / Eco principles</a:t>
            </a:r>
          </a:p>
        </p:txBody>
      </p:sp>
      <p:sp>
        <p:nvSpPr>
          <p:cNvPr id="3" name="Content Placeholder 2">
            <a:extLst>
              <a:ext uri="{FF2B5EF4-FFF2-40B4-BE49-F238E27FC236}">
                <a16:creationId xmlns:a16="http://schemas.microsoft.com/office/drawing/2014/main" id="{6E7C6134-31E3-4055-AE69-6F0969F94827}"/>
              </a:ext>
            </a:extLst>
          </p:cNvPr>
          <p:cNvSpPr>
            <a:spLocks noGrp="1"/>
          </p:cNvSpPr>
          <p:nvPr>
            <p:ph idx="1"/>
          </p:nvPr>
        </p:nvSpPr>
        <p:spPr/>
        <p:txBody>
          <a:bodyPr/>
          <a:lstStyle/>
          <a:p>
            <a:endParaRPr lang="en-GB"/>
          </a:p>
          <a:p>
            <a:r>
              <a:rPr lang="en-GB" b="1" u="sng">
                <a:solidFill>
                  <a:srgbClr val="92D050"/>
                </a:solidFill>
              </a:rPr>
              <a:t>https://www.youtube.com/watch?v=-oEljMEbyjU </a:t>
            </a:r>
          </a:p>
          <a:p>
            <a:r>
              <a:rPr lang="en-GB"/>
              <a:t>THE NEW TOURISM / TOURIST  - (Post </a:t>
            </a:r>
            <a:r>
              <a:rPr lang="en-GB" err="1"/>
              <a:t>Covid</a:t>
            </a:r>
            <a:r>
              <a:rPr lang="en-GB"/>
              <a:t>)</a:t>
            </a:r>
          </a:p>
          <a:p>
            <a:endParaRPr lang="en-GB"/>
          </a:p>
          <a:p>
            <a:r>
              <a:rPr lang="en-GB">
                <a:hlinkClick r:id="rId2"/>
              </a:rPr>
              <a:t>Coronavirus UK: Prince Charles launches Great Reset project | Daily Mail Online</a:t>
            </a:r>
            <a:endParaRPr lang="en-GB"/>
          </a:p>
          <a:p>
            <a:r>
              <a:rPr lang="en-GB"/>
              <a:t>Prince Charles  - RE:SET Project (Post </a:t>
            </a:r>
            <a:r>
              <a:rPr lang="en-GB" err="1"/>
              <a:t>Covid</a:t>
            </a:r>
            <a:r>
              <a:rPr lang="en-GB"/>
              <a:t>)</a:t>
            </a:r>
          </a:p>
          <a:p>
            <a:endParaRPr lang="en-GB"/>
          </a:p>
          <a:p>
            <a:endParaRPr lang="en-GB"/>
          </a:p>
        </p:txBody>
      </p:sp>
    </p:spTree>
    <p:extLst>
      <p:ext uri="{BB962C8B-B14F-4D97-AF65-F5344CB8AC3E}">
        <p14:creationId xmlns:p14="http://schemas.microsoft.com/office/powerpoint/2010/main" val="26158364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mountain, arch, stone&#10;&#10;Description automatically generated">
            <a:extLst>
              <a:ext uri="{FF2B5EF4-FFF2-40B4-BE49-F238E27FC236}">
                <a16:creationId xmlns:a16="http://schemas.microsoft.com/office/drawing/2014/main" id="{000A69BC-4A39-690C-DBC1-78E9504C33F4}"/>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5884" r="-1" b="-1"/>
          <a:stretch/>
        </p:blipFill>
        <p:spPr>
          <a:xfrm>
            <a:off x="2522356" y="-87076"/>
            <a:ext cx="9669642" cy="6857990"/>
          </a:xfrm>
          <a:prstGeom prst="rect">
            <a:avLst/>
          </a:prstGeom>
        </p:spPr>
      </p:pic>
      <p:sp>
        <p:nvSpPr>
          <p:cNvPr id="13" name="Rectangle 1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7EF802-056F-49FF-B6E5-8159E3C43D3A}"/>
              </a:ext>
            </a:extLst>
          </p:cNvPr>
          <p:cNvSpPr>
            <a:spLocks noGrp="1"/>
          </p:cNvSpPr>
          <p:nvPr>
            <p:ph type="title"/>
          </p:nvPr>
        </p:nvSpPr>
        <p:spPr>
          <a:xfrm>
            <a:off x="838200" y="365125"/>
            <a:ext cx="3822189" cy="1899912"/>
          </a:xfrm>
        </p:spPr>
        <p:txBody>
          <a:bodyPr>
            <a:normAutofit/>
          </a:bodyPr>
          <a:lstStyle/>
          <a:p>
            <a:r>
              <a:rPr lang="en-GB" sz="4000"/>
              <a:t>Cultural / HERITAGE  Tourism Focus</a:t>
            </a:r>
          </a:p>
        </p:txBody>
      </p:sp>
      <p:sp>
        <p:nvSpPr>
          <p:cNvPr id="3" name="Content Placeholder 2">
            <a:extLst>
              <a:ext uri="{FF2B5EF4-FFF2-40B4-BE49-F238E27FC236}">
                <a16:creationId xmlns:a16="http://schemas.microsoft.com/office/drawing/2014/main" id="{08F9659E-1A72-4C3E-BA55-F09D4B732B6E}"/>
              </a:ext>
            </a:extLst>
          </p:cNvPr>
          <p:cNvSpPr>
            <a:spLocks noGrp="1"/>
          </p:cNvSpPr>
          <p:nvPr>
            <p:ph idx="1"/>
          </p:nvPr>
        </p:nvSpPr>
        <p:spPr>
          <a:xfrm>
            <a:off x="119744" y="2265036"/>
            <a:ext cx="5306786" cy="4505877"/>
          </a:xfrm>
        </p:spPr>
        <p:txBody>
          <a:bodyPr>
            <a:normAutofit/>
          </a:bodyPr>
          <a:lstStyle/>
          <a:p>
            <a:endParaRPr lang="en-GB" sz="1400"/>
          </a:p>
          <a:p>
            <a:endParaRPr lang="en-GB" sz="1900"/>
          </a:p>
          <a:p>
            <a:r>
              <a:rPr lang="en-GB" sz="1900">
                <a:hlinkClick r:id="rId4"/>
              </a:rPr>
              <a:t>summaryview_UNWTO-Study-on-Tourism-and-Intangible-Cultural-Heritage.pdf (webunwto.s3-eu-west-1.amazonaws.com)</a:t>
            </a:r>
            <a:endParaRPr lang="en-GB" sz="1900"/>
          </a:p>
          <a:p>
            <a:endParaRPr lang="en-GB" sz="1900"/>
          </a:p>
          <a:p>
            <a:r>
              <a:rPr lang="en-GB" sz="1900"/>
              <a:t>What are your views on Culture and Heritage from the perspective of ensuring </a:t>
            </a:r>
            <a:r>
              <a:rPr lang="en-GB" sz="1900" i="1"/>
              <a:t>‘Appropriate’ </a:t>
            </a:r>
            <a:r>
              <a:rPr lang="en-GB" sz="1900"/>
              <a:t>Sustainable Development?!</a:t>
            </a:r>
          </a:p>
          <a:p>
            <a:endParaRPr lang="en-GB" sz="1900"/>
          </a:p>
          <a:p>
            <a:r>
              <a:rPr lang="en-GB" sz="1900"/>
              <a:t>What are the important considerations?!</a:t>
            </a:r>
          </a:p>
        </p:txBody>
      </p:sp>
      <p:sp>
        <p:nvSpPr>
          <p:cNvPr id="6" name="TextBox 5">
            <a:extLst>
              <a:ext uri="{FF2B5EF4-FFF2-40B4-BE49-F238E27FC236}">
                <a16:creationId xmlns:a16="http://schemas.microsoft.com/office/drawing/2014/main" id="{A3240F46-AE4D-4894-076E-8EE1F8242DC1}"/>
              </a:ext>
            </a:extLst>
          </p:cNvPr>
          <p:cNvSpPr txBox="1"/>
          <p:nvPr/>
        </p:nvSpPr>
        <p:spPr>
          <a:xfrm>
            <a:off x="9751907" y="6657945"/>
            <a:ext cx="244009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courses.lumenlearning.com/suny-esc-introtocollegereadingandwriting/chapter/what-is-cultural-heritage/">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22416498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8">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5" name="Arc 10">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F4016F0-2DD6-0F5F-3605-1705710AF055}"/>
              </a:ext>
            </a:extLst>
          </p:cNvPr>
          <p:cNvSpPr>
            <a:spLocks noGrp="1"/>
          </p:cNvSpPr>
          <p:nvPr>
            <p:ph type="title"/>
          </p:nvPr>
        </p:nvSpPr>
        <p:spPr>
          <a:xfrm>
            <a:off x="5894962" y="479493"/>
            <a:ext cx="5458838" cy="1325563"/>
          </a:xfrm>
        </p:spPr>
        <p:txBody>
          <a:bodyPr>
            <a:normAutofit/>
          </a:bodyPr>
          <a:lstStyle/>
          <a:p>
            <a:r>
              <a:rPr lang="en-GB" sz="4100" b="1" i="0" cap="all">
                <a:effectLst/>
                <a:latin typeface="brandon-grotesque"/>
              </a:rPr>
              <a:t>TOURISM AND CULTURE</a:t>
            </a:r>
            <a:br>
              <a:rPr lang="en-GB" sz="4100" b="1" i="0" cap="all">
                <a:effectLst/>
                <a:latin typeface="brandon-grotesque"/>
              </a:rPr>
            </a:br>
            <a:endParaRPr lang="en-GB" sz="4100"/>
          </a:p>
        </p:txBody>
      </p:sp>
      <p:sp>
        <p:nvSpPr>
          <p:cNvPr id="13" name="Freeform: Shape 12">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316A115F-3F9C-724A-AEB4-2FF6335D2EB2}"/>
              </a:ext>
            </a:extLst>
          </p:cNvPr>
          <p:cNvPicPr>
            <a:picLocks noChangeAspect="1"/>
          </p:cNvPicPr>
          <p:nvPr/>
        </p:nvPicPr>
        <p:blipFill>
          <a:blip r:embed="rId2"/>
          <a:stretch>
            <a:fillRect/>
          </a:stretch>
        </p:blipFill>
        <p:spPr>
          <a:xfrm>
            <a:off x="703182" y="1265967"/>
            <a:ext cx="4777381" cy="415632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780DFDC8-DE17-1273-FD88-BFE717625910}"/>
              </a:ext>
            </a:extLst>
          </p:cNvPr>
          <p:cNvSpPr>
            <a:spLocks noGrp="1"/>
          </p:cNvSpPr>
          <p:nvPr>
            <p:ph idx="1"/>
          </p:nvPr>
        </p:nvSpPr>
        <p:spPr>
          <a:xfrm>
            <a:off x="5894962" y="1984443"/>
            <a:ext cx="5458838" cy="4192520"/>
          </a:xfrm>
        </p:spPr>
        <p:txBody>
          <a:bodyPr>
            <a:normAutofit/>
          </a:bodyPr>
          <a:lstStyle/>
          <a:p>
            <a:pPr>
              <a:lnSpc>
                <a:spcPct val="150000"/>
              </a:lnSpc>
            </a:pPr>
            <a:r>
              <a:rPr lang="en-GB" sz="2400" b="0" i="1">
                <a:effectLst/>
              </a:rPr>
              <a:t>The convergence between tourism and culture, and the increasing interest of visitors in cultural experiences, bring unique opportunities but also complex challenges for the tourism sector.</a:t>
            </a:r>
          </a:p>
          <a:p>
            <a:pPr>
              <a:lnSpc>
                <a:spcPct val="150000"/>
              </a:lnSpc>
            </a:pPr>
            <a:endParaRPr lang="en-GB" sz="2400" i="1"/>
          </a:p>
          <a:p>
            <a:pPr>
              <a:lnSpc>
                <a:spcPct val="150000"/>
              </a:lnSpc>
            </a:pPr>
            <a:r>
              <a:rPr lang="en-GB" sz="2400">
                <a:hlinkClick r:id="rId3"/>
              </a:rPr>
              <a:t>Tourism and Culture | UNWTO</a:t>
            </a:r>
            <a:endParaRPr lang="en-GB" sz="2400"/>
          </a:p>
          <a:p>
            <a:pPr>
              <a:lnSpc>
                <a:spcPct val="150000"/>
              </a:lnSpc>
            </a:pPr>
            <a:endParaRPr lang="en-GB" sz="2400"/>
          </a:p>
        </p:txBody>
      </p:sp>
    </p:spTree>
    <p:extLst>
      <p:ext uri="{BB962C8B-B14F-4D97-AF65-F5344CB8AC3E}">
        <p14:creationId xmlns:p14="http://schemas.microsoft.com/office/powerpoint/2010/main" val="8880507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Arc 10">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F2C1FB8-E0C6-8B1E-A139-C89E941F72E4}"/>
              </a:ext>
            </a:extLst>
          </p:cNvPr>
          <p:cNvSpPr>
            <a:spLocks noGrp="1"/>
          </p:cNvSpPr>
          <p:nvPr>
            <p:ph type="title"/>
          </p:nvPr>
        </p:nvSpPr>
        <p:spPr>
          <a:xfrm>
            <a:off x="5894962" y="479493"/>
            <a:ext cx="5458838" cy="1325563"/>
          </a:xfrm>
        </p:spPr>
        <p:txBody>
          <a:bodyPr>
            <a:normAutofit/>
          </a:bodyPr>
          <a:lstStyle/>
          <a:p>
            <a:r>
              <a:rPr lang="en-GB"/>
              <a:t>Intangible Cultural Heritage</a:t>
            </a:r>
          </a:p>
        </p:txBody>
      </p:sp>
      <p:sp>
        <p:nvSpPr>
          <p:cNvPr id="13" name="Freeform: Shape 12">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5254FD38-ACD3-D142-CE57-708DEB15F495}"/>
              </a:ext>
            </a:extLst>
          </p:cNvPr>
          <p:cNvPicPr>
            <a:picLocks noChangeAspect="1"/>
          </p:cNvPicPr>
          <p:nvPr/>
        </p:nvPicPr>
        <p:blipFill>
          <a:blip r:embed="rId2"/>
          <a:stretch>
            <a:fillRect/>
          </a:stretch>
        </p:blipFill>
        <p:spPr>
          <a:xfrm>
            <a:off x="703182" y="1265967"/>
            <a:ext cx="4777381" cy="415632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9C6CBCF8-DBD7-AFAC-45AB-DF81938E9BD2}"/>
              </a:ext>
            </a:extLst>
          </p:cNvPr>
          <p:cNvSpPr>
            <a:spLocks noGrp="1"/>
          </p:cNvSpPr>
          <p:nvPr>
            <p:ph idx="1"/>
          </p:nvPr>
        </p:nvSpPr>
        <p:spPr>
          <a:xfrm>
            <a:off x="5894962" y="1984443"/>
            <a:ext cx="5458838" cy="4192520"/>
          </a:xfrm>
        </p:spPr>
        <p:txBody>
          <a:bodyPr>
            <a:normAutofit/>
          </a:bodyPr>
          <a:lstStyle/>
          <a:p>
            <a:r>
              <a:rPr lang="en-GB" sz="1800"/>
              <a:t>Intangible Cultural Heritage is embodied in those </a:t>
            </a:r>
            <a:r>
              <a:rPr lang="en-GB" sz="1800" b="1"/>
              <a:t>practices, expressions, knowledge, and skills, as well as in associated objects and cultural spaces, that communities and individuals recognize as part of their cultural heritage. </a:t>
            </a:r>
          </a:p>
          <a:p>
            <a:r>
              <a:rPr lang="en-GB" sz="1800"/>
              <a:t>Transmitted through generations and constantly recreated, it provides humanity with a sense of identity and continuity.</a:t>
            </a:r>
          </a:p>
          <a:p>
            <a:r>
              <a:rPr lang="en-GB" sz="1800"/>
              <a:t>Through an extensive compendium of case studies and best practices, drawn from across five continents, the report offers in-depth information on, and analysis of, government-led actions, public-private partnerships and community initiatives. </a:t>
            </a:r>
          </a:p>
          <a:p>
            <a:r>
              <a:rPr lang="en-GB" sz="1800"/>
              <a:t>These practical examples feature tourism development projects related to six pivotal areas:</a:t>
            </a:r>
          </a:p>
        </p:txBody>
      </p:sp>
    </p:spTree>
    <p:extLst>
      <p:ext uri="{BB962C8B-B14F-4D97-AF65-F5344CB8AC3E}">
        <p14:creationId xmlns:p14="http://schemas.microsoft.com/office/powerpoint/2010/main" val="24847429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8">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5" name="Arc 10">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DB813F6-B4F0-0349-61AB-B130077C76D6}"/>
              </a:ext>
            </a:extLst>
          </p:cNvPr>
          <p:cNvSpPr>
            <a:spLocks noGrp="1"/>
          </p:cNvSpPr>
          <p:nvPr>
            <p:ph type="title"/>
          </p:nvPr>
        </p:nvSpPr>
        <p:spPr>
          <a:xfrm>
            <a:off x="5894962" y="479493"/>
            <a:ext cx="5458838" cy="1325563"/>
          </a:xfrm>
        </p:spPr>
        <p:txBody>
          <a:bodyPr>
            <a:normAutofit/>
          </a:bodyPr>
          <a:lstStyle/>
          <a:p>
            <a:r>
              <a:rPr lang="en-GB" sz="2800" b="1" i="0" cap="all">
                <a:effectLst/>
              </a:rPr>
              <a:t>ETHICS, CULTURE AND SOCIAL RESPONSIBILITY</a:t>
            </a:r>
            <a:br>
              <a:rPr lang="en-GB" sz="2800" b="1" i="0" cap="all">
                <a:effectLst/>
              </a:rPr>
            </a:br>
            <a:endParaRPr lang="en-GB" sz="2800"/>
          </a:p>
        </p:txBody>
      </p:sp>
      <p:sp>
        <p:nvSpPr>
          <p:cNvPr id="13" name="Freeform: Shape 12">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B4E89520-38AD-54DF-CA23-AF8BCF0D72A0}"/>
              </a:ext>
            </a:extLst>
          </p:cNvPr>
          <p:cNvPicPr>
            <a:picLocks noChangeAspect="1"/>
          </p:cNvPicPr>
          <p:nvPr/>
        </p:nvPicPr>
        <p:blipFill>
          <a:blip r:embed="rId2"/>
          <a:stretch>
            <a:fillRect/>
          </a:stretch>
        </p:blipFill>
        <p:spPr>
          <a:xfrm>
            <a:off x="703182" y="1265967"/>
            <a:ext cx="4777381" cy="415632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87F8EBA7-4A23-09BB-779F-E99EABDE640A}"/>
              </a:ext>
            </a:extLst>
          </p:cNvPr>
          <p:cNvSpPr>
            <a:spLocks noGrp="1"/>
          </p:cNvSpPr>
          <p:nvPr>
            <p:ph idx="1"/>
          </p:nvPr>
        </p:nvSpPr>
        <p:spPr>
          <a:xfrm>
            <a:off x="5894962" y="1984443"/>
            <a:ext cx="5458838" cy="4192520"/>
          </a:xfrm>
        </p:spPr>
        <p:txBody>
          <a:bodyPr>
            <a:normAutofit fontScale="92500"/>
          </a:bodyPr>
          <a:lstStyle/>
          <a:p>
            <a:pPr>
              <a:lnSpc>
                <a:spcPct val="150000"/>
              </a:lnSpc>
            </a:pPr>
            <a:r>
              <a:rPr lang="en-GB" sz="2400" b="0">
                <a:effectLst/>
              </a:rPr>
              <a:t>The Ethics, Culture and Social Responsibility Department of the World Tourism Organization (UNWTO) is tasked with the promotion of responsible, sustainable and universally accessible tourism.</a:t>
            </a:r>
          </a:p>
          <a:p>
            <a:pPr>
              <a:lnSpc>
                <a:spcPct val="150000"/>
              </a:lnSpc>
            </a:pPr>
            <a:r>
              <a:rPr lang="en-GB" sz="2400">
                <a:hlinkClick r:id="rId3"/>
              </a:rPr>
              <a:t>Ethics, Culture and Social Responsibility | UNWTO</a:t>
            </a:r>
            <a:endParaRPr lang="en-GB" sz="2400"/>
          </a:p>
          <a:p>
            <a:endParaRPr lang="en-GB"/>
          </a:p>
        </p:txBody>
      </p:sp>
    </p:spTree>
    <p:extLst>
      <p:ext uri="{BB962C8B-B14F-4D97-AF65-F5344CB8AC3E}">
        <p14:creationId xmlns:p14="http://schemas.microsoft.com/office/powerpoint/2010/main" val="41506677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DDB84-2A61-9BF7-52E1-5CB3FCEB4E3C}"/>
              </a:ext>
            </a:extLst>
          </p:cNvPr>
          <p:cNvSpPr>
            <a:spLocks noGrp="1"/>
          </p:cNvSpPr>
          <p:nvPr>
            <p:ph type="title"/>
          </p:nvPr>
        </p:nvSpPr>
        <p:spPr>
          <a:xfrm>
            <a:off x="353008" y="85408"/>
            <a:ext cx="10515600" cy="858514"/>
          </a:xfrm>
        </p:spPr>
        <p:txBody>
          <a:bodyPr>
            <a:normAutofit/>
          </a:bodyPr>
          <a:lstStyle/>
          <a:p>
            <a:r>
              <a:rPr lang="en-GB" sz="3600" b="1" i="0" u="none" strike="noStrike">
                <a:effectLst/>
                <a:latin typeface="+mn-lt"/>
              </a:rPr>
              <a:t>Private Sector Commitment</a:t>
            </a:r>
            <a:r>
              <a:rPr lang="en-GB" sz="3600" b="1" i="0">
                <a:effectLst/>
                <a:latin typeface="+mn-lt"/>
              </a:rPr>
              <a:t> </a:t>
            </a:r>
            <a:endParaRPr lang="en-GB" sz="3600">
              <a:latin typeface="+mn-lt"/>
            </a:endParaRPr>
          </a:p>
        </p:txBody>
      </p:sp>
      <p:sp>
        <p:nvSpPr>
          <p:cNvPr id="3" name="Content Placeholder 2">
            <a:extLst>
              <a:ext uri="{FF2B5EF4-FFF2-40B4-BE49-F238E27FC236}">
                <a16:creationId xmlns:a16="http://schemas.microsoft.com/office/drawing/2014/main" id="{64FF53E8-7846-61A1-9B30-D51DA34DF9C1}"/>
              </a:ext>
            </a:extLst>
          </p:cNvPr>
          <p:cNvSpPr>
            <a:spLocks noGrp="1"/>
          </p:cNvSpPr>
          <p:nvPr>
            <p:ph idx="1"/>
          </p:nvPr>
        </p:nvSpPr>
        <p:spPr>
          <a:xfrm>
            <a:off x="284583" y="951323"/>
            <a:ext cx="7926355" cy="5510100"/>
          </a:xfrm>
        </p:spPr>
        <p:txBody>
          <a:bodyPr>
            <a:normAutofit fontScale="70000" lnSpcReduction="20000"/>
          </a:bodyPr>
          <a:lstStyle/>
          <a:p>
            <a:pPr>
              <a:lnSpc>
                <a:spcPct val="120000"/>
              </a:lnSpc>
            </a:pPr>
            <a:r>
              <a:rPr lang="en-GB" b="0" i="0">
                <a:solidFill>
                  <a:srgbClr val="222222"/>
                </a:solidFill>
                <a:effectLst/>
              </a:rPr>
              <a:t>In 2011, UNWTO formulated a </a:t>
            </a:r>
            <a:r>
              <a:rPr lang="en-GB" b="1" i="0" u="none" strike="noStrike">
                <a:solidFill>
                  <a:srgbClr val="004F93"/>
                </a:solidFill>
                <a:effectLst/>
                <a:hlinkClick r:id="rId2"/>
              </a:rPr>
              <a:t>Private Sector Commitment</a:t>
            </a:r>
            <a:r>
              <a:rPr lang="en-GB" b="1" i="0">
                <a:solidFill>
                  <a:srgbClr val="222222"/>
                </a:solidFill>
                <a:effectLst/>
              </a:rPr>
              <a:t> to the</a:t>
            </a:r>
            <a:r>
              <a:rPr lang="en-GB" b="1" i="0" u="none" strike="noStrike">
                <a:solidFill>
                  <a:srgbClr val="004F93"/>
                </a:solidFill>
                <a:effectLst/>
                <a:hlinkClick r:id="rId3"/>
              </a:rPr>
              <a:t> Global Code of Ethics for Tourism</a:t>
            </a:r>
            <a:r>
              <a:rPr lang="en-GB" b="0" i="0">
                <a:solidFill>
                  <a:srgbClr val="222222"/>
                </a:solidFill>
                <a:effectLst/>
              </a:rPr>
              <a:t>, for the signature of private enterprises worldwide. </a:t>
            </a:r>
          </a:p>
          <a:p>
            <a:pPr>
              <a:lnSpc>
                <a:spcPct val="120000"/>
              </a:lnSpc>
            </a:pPr>
            <a:r>
              <a:rPr lang="en-GB" b="0" i="0">
                <a:solidFill>
                  <a:srgbClr val="222222"/>
                </a:solidFill>
                <a:effectLst/>
              </a:rPr>
              <a:t>In signing the commitment, companies pledge to </a:t>
            </a:r>
            <a:r>
              <a:rPr lang="en-GB" b="1" i="0">
                <a:solidFill>
                  <a:srgbClr val="222222"/>
                </a:solidFill>
                <a:effectLst/>
              </a:rPr>
              <a:t>uphold, promote and implement the values of responsible and sustainable tourism development</a:t>
            </a:r>
            <a:r>
              <a:rPr lang="en-GB" b="0" i="0">
                <a:solidFill>
                  <a:srgbClr val="222222"/>
                </a:solidFill>
                <a:effectLst/>
              </a:rPr>
              <a:t> championed by the Code. </a:t>
            </a:r>
          </a:p>
          <a:p>
            <a:pPr>
              <a:lnSpc>
                <a:spcPct val="120000"/>
              </a:lnSpc>
            </a:pPr>
            <a:r>
              <a:rPr lang="en-GB" b="0" i="0">
                <a:solidFill>
                  <a:srgbClr val="222222"/>
                </a:solidFill>
                <a:effectLst/>
              </a:rPr>
              <a:t>Report on their </a:t>
            </a:r>
            <a:r>
              <a:rPr lang="en-GB" b="1" i="0">
                <a:solidFill>
                  <a:srgbClr val="222222"/>
                </a:solidFill>
                <a:effectLst/>
              </a:rPr>
              <a:t>implementation of the Code's principles </a:t>
            </a:r>
            <a:r>
              <a:rPr lang="en-GB" b="0" i="0">
                <a:solidFill>
                  <a:srgbClr val="222222"/>
                </a:solidFill>
                <a:effectLst/>
              </a:rPr>
              <a:t>in their corporate governance to the </a:t>
            </a:r>
            <a:r>
              <a:rPr lang="en-GB" b="0" i="0" u="none" strike="noStrike">
                <a:solidFill>
                  <a:srgbClr val="004F93"/>
                </a:solidFill>
                <a:effectLst/>
              </a:rPr>
              <a:t>World Committee on Tourism Ethics</a:t>
            </a:r>
            <a:r>
              <a:rPr lang="en-GB" b="0" i="0">
                <a:solidFill>
                  <a:srgbClr val="222222"/>
                </a:solidFill>
                <a:effectLst/>
              </a:rPr>
              <a:t>. </a:t>
            </a:r>
          </a:p>
          <a:p>
            <a:pPr algn="l">
              <a:lnSpc>
                <a:spcPct val="120000"/>
              </a:lnSpc>
            </a:pPr>
            <a:r>
              <a:rPr lang="en-GB" b="0" i="0">
                <a:solidFill>
                  <a:srgbClr val="222222"/>
                </a:solidFill>
                <a:effectLst/>
              </a:rPr>
              <a:t>A special focus on s</a:t>
            </a:r>
            <a:r>
              <a:rPr lang="en-GB" b="1" i="0">
                <a:solidFill>
                  <a:srgbClr val="222222"/>
                </a:solidFill>
                <a:effectLst/>
              </a:rPr>
              <a:t>ocial, cultural and economic matters is one of the main objectives</a:t>
            </a:r>
            <a:r>
              <a:rPr lang="en-GB" b="0" i="0">
                <a:solidFill>
                  <a:srgbClr val="222222"/>
                </a:solidFill>
                <a:effectLst/>
              </a:rPr>
              <a:t> of the Commitment, which draws particular attention to issues such as human rights, social inclusion, gender equality, accessibility, and the protection of vulnerable groups and host communities.</a:t>
            </a:r>
          </a:p>
          <a:p>
            <a:pPr algn="l">
              <a:lnSpc>
                <a:spcPct val="120000"/>
              </a:lnSpc>
            </a:pPr>
            <a:r>
              <a:rPr lang="en-GB" b="0" i="0">
                <a:solidFill>
                  <a:srgbClr val="222222"/>
                </a:solidFill>
                <a:effectLst/>
              </a:rPr>
              <a:t>Signatories are required </a:t>
            </a:r>
            <a:r>
              <a:rPr lang="en-GB" b="1" i="0">
                <a:solidFill>
                  <a:srgbClr val="222222"/>
                </a:solidFill>
                <a:effectLst/>
              </a:rPr>
              <a:t>to report on the implementation of the Code’s principles in their corporate governance</a:t>
            </a:r>
            <a:r>
              <a:rPr lang="en-GB" b="0" i="0">
                <a:solidFill>
                  <a:srgbClr val="222222"/>
                </a:solidFill>
                <a:effectLst/>
              </a:rPr>
              <a:t> at least once every two years.</a:t>
            </a:r>
          </a:p>
          <a:p>
            <a:endParaRPr lang="en-GB"/>
          </a:p>
        </p:txBody>
      </p:sp>
      <p:pic>
        <p:nvPicPr>
          <p:cNvPr id="4" name="Picture 3">
            <a:extLst>
              <a:ext uri="{FF2B5EF4-FFF2-40B4-BE49-F238E27FC236}">
                <a16:creationId xmlns:a16="http://schemas.microsoft.com/office/drawing/2014/main" id="{12AF2CB9-0EEA-77FA-1E57-54F6600D0BFE}"/>
              </a:ext>
            </a:extLst>
          </p:cNvPr>
          <p:cNvPicPr>
            <a:picLocks noChangeAspect="1"/>
          </p:cNvPicPr>
          <p:nvPr/>
        </p:nvPicPr>
        <p:blipFill>
          <a:blip r:embed="rId4"/>
          <a:stretch>
            <a:fillRect/>
          </a:stretch>
        </p:blipFill>
        <p:spPr>
          <a:xfrm>
            <a:off x="9844466" y="446620"/>
            <a:ext cx="1509334" cy="686675"/>
          </a:xfrm>
          <a:prstGeom prst="rect">
            <a:avLst/>
          </a:prstGeom>
        </p:spPr>
      </p:pic>
      <p:pic>
        <p:nvPicPr>
          <p:cNvPr id="5" name="Picture 4">
            <a:extLst>
              <a:ext uri="{FF2B5EF4-FFF2-40B4-BE49-F238E27FC236}">
                <a16:creationId xmlns:a16="http://schemas.microsoft.com/office/drawing/2014/main" id="{E457C1B1-6DE0-EB83-7550-2A0BA249364F}"/>
              </a:ext>
            </a:extLst>
          </p:cNvPr>
          <p:cNvPicPr>
            <a:picLocks noChangeAspect="1"/>
          </p:cNvPicPr>
          <p:nvPr/>
        </p:nvPicPr>
        <p:blipFill>
          <a:blip r:embed="rId5"/>
          <a:stretch>
            <a:fillRect/>
          </a:stretch>
        </p:blipFill>
        <p:spPr>
          <a:xfrm>
            <a:off x="9510400" y="1133296"/>
            <a:ext cx="2096882" cy="1099831"/>
          </a:xfrm>
          <a:prstGeom prst="rect">
            <a:avLst/>
          </a:prstGeom>
        </p:spPr>
      </p:pic>
      <p:pic>
        <p:nvPicPr>
          <p:cNvPr id="6" name="Picture 5">
            <a:extLst>
              <a:ext uri="{FF2B5EF4-FFF2-40B4-BE49-F238E27FC236}">
                <a16:creationId xmlns:a16="http://schemas.microsoft.com/office/drawing/2014/main" id="{93CD9A48-7EA2-AFDE-FEC4-AEA588A9D20C}"/>
              </a:ext>
            </a:extLst>
          </p:cNvPr>
          <p:cNvPicPr>
            <a:picLocks noChangeAspect="1"/>
          </p:cNvPicPr>
          <p:nvPr/>
        </p:nvPicPr>
        <p:blipFill>
          <a:blip r:embed="rId6"/>
          <a:stretch>
            <a:fillRect/>
          </a:stretch>
        </p:blipFill>
        <p:spPr>
          <a:xfrm>
            <a:off x="9094334" y="2380618"/>
            <a:ext cx="2880533" cy="733619"/>
          </a:xfrm>
          <a:prstGeom prst="rect">
            <a:avLst/>
          </a:prstGeom>
        </p:spPr>
      </p:pic>
      <p:pic>
        <p:nvPicPr>
          <p:cNvPr id="7" name="Picture 6">
            <a:extLst>
              <a:ext uri="{FF2B5EF4-FFF2-40B4-BE49-F238E27FC236}">
                <a16:creationId xmlns:a16="http://schemas.microsoft.com/office/drawing/2014/main" id="{71CC1DFB-F767-9586-4EC7-92DD189887A2}"/>
              </a:ext>
            </a:extLst>
          </p:cNvPr>
          <p:cNvPicPr>
            <a:picLocks noChangeAspect="1"/>
          </p:cNvPicPr>
          <p:nvPr/>
        </p:nvPicPr>
        <p:blipFill>
          <a:blip r:embed="rId7"/>
          <a:stretch>
            <a:fillRect/>
          </a:stretch>
        </p:blipFill>
        <p:spPr>
          <a:xfrm>
            <a:off x="9781204" y="3601244"/>
            <a:ext cx="952500" cy="400050"/>
          </a:xfrm>
          <a:prstGeom prst="rect">
            <a:avLst/>
          </a:prstGeom>
        </p:spPr>
      </p:pic>
      <p:pic>
        <p:nvPicPr>
          <p:cNvPr id="8" name="Picture 7">
            <a:extLst>
              <a:ext uri="{FF2B5EF4-FFF2-40B4-BE49-F238E27FC236}">
                <a16:creationId xmlns:a16="http://schemas.microsoft.com/office/drawing/2014/main" id="{049DE510-1E5A-66C6-8AF5-FFAE033CEAF2}"/>
              </a:ext>
            </a:extLst>
          </p:cNvPr>
          <p:cNvPicPr>
            <a:picLocks noChangeAspect="1"/>
          </p:cNvPicPr>
          <p:nvPr/>
        </p:nvPicPr>
        <p:blipFill>
          <a:blip r:embed="rId8"/>
          <a:stretch>
            <a:fillRect/>
          </a:stretch>
        </p:blipFill>
        <p:spPr>
          <a:xfrm>
            <a:off x="9408508" y="4242868"/>
            <a:ext cx="2381250" cy="457200"/>
          </a:xfrm>
          <a:prstGeom prst="rect">
            <a:avLst/>
          </a:prstGeom>
        </p:spPr>
      </p:pic>
      <p:pic>
        <p:nvPicPr>
          <p:cNvPr id="9" name="Picture 8">
            <a:extLst>
              <a:ext uri="{FF2B5EF4-FFF2-40B4-BE49-F238E27FC236}">
                <a16:creationId xmlns:a16="http://schemas.microsoft.com/office/drawing/2014/main" id="{B1BC8C25-D2FA-A92B-1BF2-17410233D353}"/>
              </a:ext>
            </a:extLst>
          </p:cNvPr>
          <p:cNvPicPr>
            <a:picLocks noChangeAspect="1"/>
          </p:cNvPicPr>
          <p:nvPr/>
        </p:nvPicPr>
        <p:blipFill>
          <a:blip r:embed="rId9"/>
          <a:stretch>
            <a:fillRect/>
          </a:stretch>
        </p:blipFill>
        <p:spPr>
          <a:xfrm>
            <a:off x="10046834" y="5053336"/>
            <a:ext cx="1304925" cy="581025"/>
          </a:xfrm>
          <a:prstGeom prst="rect">
            <a:avLst/>
          </a:prstGeom>
        </p:spPr>
      </p:pic>
      <p:pic>
        <p:nvPicPr>
          <p:cNvPr id="10" name="Picture 9">
            <a:extLst>
              <a:ext uri="{FF2B5EF4-FFF2-40B4-BE49-F238E27FC236}">
                <a16:creationId xmlns:a16="http://schemas.microsoft.com/office/drawing/2014/main" id="{1DFFADDF-6CBF-881C-CDA2-B59B76B6A53B}"/>
              </a:ext>
            </a:extLst>
          </p:cNvPr>
          <p:cNvPicPr>
            <a:picLocks noChangeAspect="1"/>
          </p:cNvPicPr>
          <p:nvPr/>
        </p:nvPicPr>
        <p:blipFill>
          <a:blip r:embed="rId10"/>
          <a:stretch>
            <a:fillRect/>
          </a:stretch>
        </p:blipFill>
        <p:spPr>
          <a:xfrm>
            <a:off x="10069867" y="5987629"/>
            <a:ext cx="1905000" cy="742950"/>
          </a:xfrm>
          <a:prstGeom prst="rect">
            <a:avLst/>
          </a:prstGeom>
        </p:spPr>
      </p:pic>
    </p:spTree>
    <p:extLst>
      <p:ext uri="{BB962C8B-B14F-4D97-AF65-F5344CB8AC3E}">
        <p14:creationId xmlns:p14="http://schemas.microsoft.com/office/powerpoint/2010/main" val="26650983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Arc 10">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D595BDF-CD3A-2FBF-E62D-DC54684B0DDD}"/>
              </a:ext>
            </a:extLst>
          </p:cNvPr>
          <p:cNvSpPr>
            <a:spLocks noGrp="1"/>
          </p:cNvSpPr>
          <p:nvPr>
            <p:ph type="title"/>
          </p:nvPr>
        </p:nvSpPr>
        <p:spPr>
          <a:xfrm>
            <a:off x="5894962" y="479493"/>
            <a:ext cx="5458838" cy="1325563"/>
          </a:xfrm>
        </p:spPr>
        <p:txBody>
          <a:bodyPr>
            <a:normAutofit/>
          </a:bodyPr>
          <a:lstStyle/>
          <a:p>
            <a:r>
              <a:rPr lang="en-GB" sz="3700" b="1" i="0" cap="all">
                <a:effectLst/>
              </a:rPr>
              <a:t>THE RESPONSIBLE TOURIST</a:t>
            </a:r>
            <a:br>
              <a:rPr lang="en-GB" sz="3700" b="1" i="0" cap="all">
                <a:effectLst/>
              </a:rPr>
            </a:br>
            <a:endParaRPr lang="en-GB" sz="3700"/>
          </a:p>
        </p:txBody>
      </p:sp>
      <p:sp>
        <p:nvSpPr>
          <p:cNvPr id="13" name="Freeform: Shape 12">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64C6FB8E-39F5-4600-4607-2165C56CC0F3}"/>
              </a:ext>
            </a:extLst>
          </p:cNvPr>
          <p:cNvPicPr>
            <a:picLocks noChangeAspect="1"/>
          </p:cNvPicPr>
          <p:nvPr/>
        </p:nvPicPr>
        <p:blipFill>
          <a:blip r:embed="rId2"/>
          <a:stretch>
            <a:fillRect/>
          </a:stretch>
        </p:blipFill>
        <p:spPr>
          <a:xfrm>
            <a:off x="703182" y="2000490"/>
            <a:ext cx="4777381" cy="2687276"/>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5764926D-381D-EF6D-658E-9FAA97733A2C}"/>
              </a:ext>
            </a:extLst>
          </p:cNvPr>
          <p:cNvSpPr>
            <a:spLocks noGrp="1"/>
          </p:cNvSpPr>
          <p:nvPr>
            <p:ph idx="1"/>
          </p:nvPr>
        </p:nvSpPr>
        <p:spPr>
          <a:xfrm>
            <a:off x="5894962" y="1984443"/>
            <a:ext cx="5458838" cy="4192520"/>
          </a:xfrm>
        </p:spPr>
        <p:txBody>
          <a:bodyPr>
            <a:normAutofit/>
          </a:bodyPr>
          <a:lstStyle/>
          <a:p>
            <a:r>
              <a:rPr lang="en-GB" b="0" i="0">
                <a:effectLst/>
                <a:latin typeface="Open Sans" panose="020B0606030504020204" pitchFamily="34" charset="0"/>
              </a:rPr>
              <a:t>In 2020 the World Committee on Tourism Ethics revised the 2017 version of the </a:t>
            </a:r>
            <a:r>
              <a:rPr lang="en-GB" b="1" i="0">
                <a:effectLst/>
                <a:latin typeface="Open Sans" panose="020B0606030504020204" pitchFamily="34" charset="0"/>
              </a:rPr>
              <a:t>Tips for a Responsible Traveller </a:t>
            </a:r>
            <a:r>
              <a:rPr lang="en-GB" b="0" i="0">
                <a:effectLst/>
                <a:latin typeface="Open Sans" panose="020B0606030504020204" pitchFamily="34" charset="0"/>
              </a:rPr>
              <a:t>to include updated recommendations relevant to ensuring safe and secure travel. </a:t>
            </a:r>
          </a:p>
          <a:p>
            <a:r>
              <a:rPr lang="en-GB">
                <a:hlinkClick r:id="rId3"/>
              </a:rPr>
              <a:t>Tips-for-Responsible-Traveller-WCTE-EN.pdf (amazonaws.com)</a:t>
            </a:r>
            <a:endParaRPr lang="en-GB"/>
          </a:p>
          <a:p>
            <a:endParaRPr lang="en-GB">
              <a:latin typeface="Open Sans" panose="020B0606030504020204" pitchFamily="34" charset="0"/>
            </a:endParaRPr>
          </a:p>
          <a:p>
            <a:endParaRPr lang="en-GB"/>
          </a:p>
        </p:txBody>
      </p:sp>
    </p:spTree>
    <p:extLst>
      <p:ext uri="{BB962C8B-B14F-4D97-AF65-F5344CB8AC3E}">
        <p14:creationId xmlns:p14="http://schemas.microsoft.com/office/powerpoint/2010/main" val="30949160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6B5DAD-E4FF-5033-ECEE-5BC49174109B}"/>
              </a:ext>
            </a:extLst>
          </p:cNvPr>
          <p:cNvSpPr>
            <a:spLocks noGrp="1"/>
          </p:cNvSpPr>
          <p:nvPr>
            <p:ph type="title"/>
          </p:nvPr>
        </p:nvSpPr>
        <p:spPr>
          <a:xfrm>
            <a:off x="707572" y="555625"/>
            <a:ext cx="10515600" cy="1325563"/>
          </a:xfrm>
        </p:spPr>
        <p:txBody>
          <a:bodyPr>
            <a:normAutofit fontScale="90000"/>
          </a:bodyPr>
          <a:lstStyle/>
          <a:p>
            <a:r>
              <a:rPr lang="en-GB" sz="4000" b="1" i="0" cap="all">
                <a:solidFill>
                  <a:srgbClr val="222222"/>
                </a:solidFill>
                <a:effectLst/>
                <a:latin typeface="brandon-grotesque"/>
              </a:rPr>
              <a:t>WORLD COMMITTEE ON TOURISM ETHICS (WCTE)</a:t>
            </a:r>
            <a:br>
              <a:rPr lang="en-GB" b="1" i="0" cap="all">
                <a:solidFill>
                  <a:srgbClr val="222222"/>
                </a:solidFill>
                <a:effectLst/>
                <a:latin typeface="brandon-grotesque"/>
              </a:rPr>
            </a:br>
            <a:endParaRPr lang="en-GB"/>
          </a:p>
        </p:txBody>
      </p:sp>
      <p:sp>
        <p:nvSpPr>
          <p:cNvPr id="3" name="Content Placeholder 2">
            <a:extLst>
              <a:ext uri="{FF2B5EF4-FFF2-40B4-BE49-F238E27FC236}">
                <a16:creationId xmlns:a16="http://schemas.microsoft.com/office/drawing/2014/main" id="{57795FDD-2689-4DBA-E622-766EA3CB17EE}"/>
              </a:ext>
            </a:extLst>
          </p:cNvPr>
          <p:cNvSpPr>
            <a:spLocks noGrp="1"/>
          </p:cNvSpPr>
          <p:nvPr>
            <p:ph idx="1"/>
          </p:nvPr>
        </p:nvSpPr>
        <p:spPr/>
        <p:txBody>
          <a:bodyPr>
            <a:normAutofit lnSpcReduction="10000"/>
          </a:bodyPr>
          <a:lstStyle/>
          <a:p>
            <a:r>
              <a:rPr lang="en-GB" b="0" i="0">
                <a:solidFill>
                  <a:srgbClr val="222222"/>
                </a:solidFill>
                <a:effectLst/>
                <a:latin typeface="Open Sans" panose="020B0606030504020204" pitchFamily="34" charset="0"/>
              </a:rPr>
              <a:t>Established in 2003, the World Committee on Tourism Ethics (WCTE) is an independent and impartial body</a:t>
            </a:r>
          </a:p>
          <a:p>
            <a:r>
              <a:rPr lang="en-GB" b="0" i="0">
                <a:solidFill>
                  <a:srgbClr val="222222"/>
                </a:solidFill>
                <a:effectLst/>
                <a:latin typeface="Open Sans" panose="020B0606030504020204" pitchFamily="34" charset="0"/>
              </a:rPr>
              <a:t>responsible for the promotion, and dissemination of the </a:t>
            </a:r>
            <a:r>
              <a:rPr lang="en-GB" b="1" i="0">
                <a:solidFill>
                  <a:srgbClr val="222222"/>
                </a:solidFill>
                <a:effectLst/>
                <a:latin typeface="Open Sans" panose="020B0606030504020204" pitchFamily="34" charset="0"/>
              </a:rPr>
              <a:t>UNWTO Global Code of Ethics for Tourism</a:t>
            </a:r>
            <a:r>
              <a:rPr lang="en-GB" b="0" i="0">
                <a:solidFill>
                  <a:srgbClr val="222222"/>
                </a:solidFill>
                <a:effectLst/>
                <a:latin typeface="Open Sans" panose="020B0606030504020204" pitchFamily="34" charset="0"/>
              </a:rPr>
              <a:t>, as well as the evaluation and monitoring of the implementation of the principles enshrined.</a:t>
            </a:r>
          </a:p>
          <a:p>
            <a:r>
              <a:rPr lang="en-GB" b="0" i="0">
                <a:solidFill>
                  <a:srgbClr val="222222"/>
                </a:solidFill>
                <a:effectLst/>
                <a:latin typeface="Open Sans" panose="020B0606030504020204" pitchFamily="34" charset="0"/>
              </a:rPr>
              <a:t>As a subsidiary organ of the UNWTO General Assembly, the Committee reports directly to the Assembly on regular basis. Members are elected in their personal capacities and not as officials of governments or representatives of their countries.</a:t>
            </a:r>
            <a:endParaRPr lang="en-GB"/>
          </a:p>
        </p:txBody>
      </p:sp>
    </p:spTree>
    <p:extLst>
      <p:ext uri="{BB962C8B-B14F-4D97-AF65-F5344CB8AC3E}">
        <p14:creationId xmlns:p14="http://schemas.microsoft.com/office/powerpoint/2010/main" val="30260063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B69189F-FE88-DD95-17F4-37C875122C1A}"/>
              </a:ext>
            </a:extLst>
          </p:cNvPr>
          <p:cNvSpPr>
            <a:spLocks noGrp="1"/>
          </p:cNvSpPr>
          <p:nvPr>
            <p:ph type="title"/>
          </p:nvPr>
        </p:nvSpPr>
        <p:spPr>
          <a:xfrm>
            <a:off x="72411" y="87696"/>
            <a:ext cx="9392421" cy="1330841"/>
          </a:xfrm>
        </p:spPr>
        <p:txBody>
          <a:bodyPr>
            <a:normAutofit/>
          </a:bodyPr>
          <a:lstStyle/>
          <a:p>
            <a:r>
              <a:rPr lang="en-GB" sz="4000" b="1" i="0" cap="all">
                <a:effectLst/>
              </a:rPr>
              <a:t>GLOBAL CODE OF ETHICS FOR TOURISM</a:t>
            </a:r>
            <a:br>
              <a:rPr lang="en-GB" b="1" i="0" cap="all">
                <a:effectLst/>
              </a:rPr>
            </a:br>
            <a:endParaRPr lang="en-GB"/>
          </a:p>
        </p:txBody>
      </p:sp>
      <p:sp>
        <p:nvSpPr>
          <p:cNvPr id="3" name="Content Placeholder 2">
            <a:extLst>
              <a:ext uri="{FF2B5EF4-FFF2-40B4-BE49-F238E27FC236}">
                <a16:creationId xmlns:a16="http://schemas.microsoft.com/office/drawing/2014/main" id="{83D869AE-2DB5-2BBF-A762-A21603FF8034}"/>
              </a:ext>
            </a:extLst>
          </p:cNvPr>
          <p:cNvSpPr>
            <a:spLocks noGrp="1"/>
          </p:cNvSpPr>
          <p:nvPr>
            <p:ph idx="1"/>
          </p:nvPr>
        </p:nvSpPr>
        <p:spPr>
          <a:xfrm>
            <a:off x="72410" y="1077687"/>
            <a:ext cx="7458327" cy="5824558"/>
          </a:xfrm>
        </p:spPr>
        <p:txBody>
          <a:bodyPr>
            <a:noAutofit/>
          </a:bodyPr>
          <a:lstStyle/>
          <a:p>
            <a:pPr>
              <a:lnSpc>
                <a:spcPct val="110000"/>
              </a:lnSpc>
            </a:pPr>
            <a:r>
              <a:rPr lang="en-GB" sz="1900" b="0" i="0">
                <a:effectLst/>
              </a:rPr>
              <a:t>A comprehensive </a:t>
            </a:r>
            <a:r>
              <a:rPr lang="en-GB" sz="1900" b="1" i="0">
                <a:effectLst/>
              </a:rPr>
              <a:t>set of principles designed to guide key-players in tourism development</a:t>
            </a:r>
            <a:r>
              <a:rPr lang="en-GB" sz="1900" b="0" i="0">
                <a:effectLst/>
              </a:rPr>
              <a:t>. Addressed to governments, the travel industry, communities and tourists alike, it aims to help </a:t>
            </a:r>
            <a:r>
              <a:rPr lang="en-GB" sz="1900" b="1" i="0">
                <a:effectLst/>
              </a:rPr>
              <a:t>maximise the sector’s benefits</a:t>
            </a:r>
            <a:r>
              <a:rPr lang="en-GB" sz="1900" b="0" i="0">
                <a:effectLst/>
              </a:rPr>
              <a:t> while </a:t>
            </a:r>
            <a:r>
              <a:rPr lang="en-GB" sz="1900" b="1" i="0">
                <a:effectLst/>
              </a:rPr>
              <a:t>minimising its potentially negative impact </a:t>
            </a:r>
            <a:r>
              <a:rPr lang="en-GB" sz="1900" b="0" i="0">
                <a:effectLst/>
              </a:rPr>
              <a:t>on the environment, cultural heritage and societies across the globe.</a:t>
            </a:r>
            <a:br>
              <a:rPr lang="en-GB" sz="1900"/>
            </a:br>
            <a:endParaRPr lang="en-GB" sz="1900"/>
          </a:p>
          <a:p>
            <a:pPr>
              <a:lnSpc>
                <a:spcPct val="110000"/>
              </a:lnSpc>
            </a:pPr>
            <a:r>
              <a:rPr lang="en-GB" sz="1900" b="0" i="0">
                <a:effectLst/>
              </a:rPr>
              <a:t>Adopted in </a:t>
            </a:r>
            <a:r>
              <a:rPr lang="en-GB" sz="1900" b="1" i="0">
                <a:effectLst/>
              </a:rPr>
              <a:t>1999 by the General Assembly of the World Tourism Organization</a:t>
            </a:r>
            <a:r>
              <a:rPr lang="en-GB" sz="1900" b="0" i="0">
                <a:effectLst/>
              </a:rPr>
              <a:t>, its acknowledgement by the United Nations two years later expressly encouraged UNWTO to promote the effective follow-up of its provisions. A</a:t>
            </a:r>
          </a:p>
          <a:p>
            <a:pPr>
              <a:lnSpc>
                <a:spcPct val="110000"/>
              </a:lnSpc>
            </a:pPr>
            <a:r>
              <a:rPr lang="en-GB" sz="1900"/>
              <a:t>N</a:t>
            </a:r>
            <a:r>
              <a:rPr lang="en-GB" sz="1900" b="0" i="0">
                <a:effectLst/>
              </a:rPr>
              <a:t>ot legally binding, the Code features a </a:t>
            </a:r>
            <a:r>
              <a:rPr lang="en-GB" sz="1900" b="1" i="0">
                <a:effectLst/>
              </a:rPr>
              <a:t>voluntary implementation mechanism </a:t>
            </a:r>
            <a:r>
              <a:rPr lang="en-GB" sz="1900" b="0" i="0">
                <a:effectLst/>
              </a:rPr>
              <a:t>through its recognition of the role of the </a:t>
            </a:r>
            <a:r>
              <a:rPr lang="en-GB" sz="1900" b="1" i="0" u="none" strike="noStrike">
                <a:effectLst/>
                <a:hlinkClick r:id="rId2"/>
              </a:rPr>
              <a:t>World Committee on Tourism Ethics </a:t>
            </a:r>
            <a:r>
              <a:rPr lang="en-GB" sz="1900" b="0" i="0">
                <a:effectLst/>
              </a:rPr>
              <a:t>(WCTE), to which stakeholders may refer matters concerning the application and interpretation of the document.</a:t>
            </a:r>
            <a:endParaRPr lang="en-GB" sz="1900"/>
          </a:p>
        </p:txBody>
      </p:sp>
      <p:pic>
        <p:nvPicPr>
          <p:cNvPr id="4" name="Picture 3">
            <a:extLst>
              <a:ext uri="{FF2B5EF4-FFF2-40B4-BE49-F238E27FC236}">
                <a16:creationId xmlns:a16="http://schemas.microsoft.com/office/drawing/2014/main" id="{50974672-A588-7D55-4E3D-71880BB0C0BA}"/>
              </a:ext>
            </a:extLst>
          </p:cNvPr>
          <p:cNvPicPr>
            <a:picLocks noChangeAspect="1"/>
          </p:cNvPicPr>
          <p:nvPr/>
        </p:nvPicPr>
        <p:blipFill>
          <a:blip r:embed="rId3"/>
          <a:stretch>
            <a:fillRect/>
          </a:stretch>
        </p:blipFill>
        <p:spPr>
          <a:xfrm>
            <a:off x="8417658" y="4393368"/>
            <a:ext cx="3348518" cy="2040089"/>
          </a:xfrm>
          <a:prstGeom prst="rect">
            <a:avLst/>
          </a:prstGeom>
        </p:spPr>
      </p:pic>
      <p:sp>
        <p:nvSpPr>
          <p:cNvPr id="13"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TextBox 5">
            <a:extLst>
              <a:ext uri="{FF2B5EF4-FFF2-40B4-BE49-F238E27FC236}">
                <a16:creationId xmlns:a16="http://schemas.microsoft.com/office/drawing/2014/main" id="{E59D903D-9C7C-5AC9-F960-EE27EC975321}"/>
              </a:ext>
            </a:extLst>
          </p:cNvPr>
          <p:cNvSpPr txBox="1"/>
          <p:nvPr/>
        </p:nvSpPr>
        <p:spPr>
          <a:xfrm>
            <a:off x="7653725" y="1077687"/>
            <a:ext cx="4465864" cy="2862322"/>
          </a:xfrm>
          <a:prstGeom prst="rect">
            <a:avLst/>
          </a:prstGeom>
          <a:noFill/>
        </p:spPr>
        <p:txBody>
          <a:bodyPr wrap="square">
            <a:spAutoFit/>
          </a:bodyPr>
          <a:lstStyle/>
          <a:p>
            <a:r>
              <a:rPr lang="en-GB"/>
              <a:t>" </a:t>
            </a:r>
            <a:r>
              <a:rPr lang="en-GB" i="1"/>
              <a:t>Tourism is a genuine driver of solidarity and development. Let us all fully harness its power to bring people and communities together, abiding by the Global Code of Ethics for Tourism. This way tourism can keep delivering better opportunities and sustainable development for millions across the globe. </a:t>
            </a:r>
            <a:r>
              <a:rPr lang="en-GB"/>
              <a:t>“</a:t>
            </a:r>
          </a:p>
          <a:p>
            <a:r>
              <a:rPr lang="en-GB"/>
              <a:t>         </a:t>
            </a:r>
            <a:r>
              <a:rPr lang="en-GB" b="1" err="1"/>
              <a:t>Zurab</a:t>
            </a:r>
            <a:r>
              <a:rPr lang="en-GB" b="1"/>
              <a:t> </a:t>
            </a:r>
            <a:r>
              <a:rPr lang="en-GB" b="1" err="1"/>
              <a:t>Pololikashvili</a:t>
            </a:r>
            <a:r>
              <a:rPr lang="en-GB" b="1"/>
              <a:t>,</a:t>
            </a:r>
            <a:br>
              <a:rPr lang="en-GB" b="1"/>
            </a:br>
            <a:r>
              <a:rPr lang="en-GB" b="1"/>
              <a:t>         UNWTO Secretary-General,</a:t>
            </a:r>
            <a:br>
              <a:rPr lang="en-GB" b="1"/>
            </a:br>
            <a:r>
              <a:rPr lang="en-GB" b="1"/>
              <a:t>          August 2020</a:t>
            </a:r>
          </a:p>
        </p:txBody>
      </p:sp>
    </p:spTree>
    <p:extLst>
      <p:ext uri="{BB962C8B-B14F-4D97-AF65-F5344CB8AC3E}">
        <p14:creationId xmlns:p14="http://schemas.microsoft.com/office/powerpoint/2010/main" val="40096364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B0EFC15-F259-3654-146D-8E6AF692B2A0}"/>
              </a:ext>
            </a:extLst>
          </p:cNvPr>
          <p:cNvSpPr>
            <a:spLocks noGrp="1"/>
          </p:cNvSpPr>
          <p:nvPr>
            <p:ph type="title"/>
          </p:nvPr>
        </p:nvSpPr>
        <p:spPr>
          <a:xfrm>
            <a:off x="108334" y="0"/>
            <a:ext cx="9392421" cy="1330841"/>
          </a:xfrm>
        </p:spPr>
        <p:txBody>
          <a:bodyPr>
            <a:normAutofit/>
          </a:bodyPr>
          <a:lstStyle/>
          <a:p>
            <a:r>
              <a:rPr lang="en-GB" sz="4000" b="0" i="0">
                <a:effectLst/>
              </a:rPr>
              <a:t>The Code’s </a:t>
            </a:r>
            <a:r>
              <a:rPr lang="en-GB" sz="4000" b="1" i="0">
                <a:effectLst/>
              </a:rPr>
              <a:t>10 articles </a:t>
            </a:r>
            <a:endParaRPr lang="en-GB" sz="4000"/>
          </a:p>
        </p:txBody>
      </p:sp>
      <p:sp>
        <p:nvSpPr>
          <p:cNvPr id="3" name="Content Placeholder 2">
            <a:extLst>
              <a:ext uri="{FF2B5EF4-FFF2-40B4-BE49-F238E27FC236}">
                <a16:creationId xmlns:a16="http://schemas.microsoft.com/office/drawing/2014/main" id="{6EC88CAC-1E98-F60F-96D3-64BA814F3098}"/>
              </a:ext>
            </a:extLst>
          </p:cNvPr>
          <p:cNvSpPr>
            <a:spLocks noGrp="1"/>
          </p:cNvSpPr>
          <p:nvPr>
            <p:ph idx="1"/>
          </p:nvPr>
        </p:nvSpPr>
        <p:spPr>
          <a:xfrm>
            <a:off x="108334" y="1359163"/>
            <a:ext cx="6401323" cy="5407416"/>
          </a:xfrm>
        </p:spPr>
        <p:txBody>
          <a:bodyPr>
            <a:normAutofit/>
          </a:bodyPr>
          <a:lstStyle/>
          <a:p>
            <a:pPr>
              <a:lnSpc>
                <a:spcPct val="100000"/>
              </a:lnSpc>
            </a:pPr>
            <a:r>
              <a:rPr lang="en-GB" sz="1800"/>
              <a:t>C</a:t>
            </a:r>
            <a:r>
              <a:rPr lang="en-GB" sz="1800" b="0" i="0">
                <a:effectLst/>
              </a:rPr>
              <a:t>overs the economic, social, cultural and environmental components of travel and tourism</a:t>
            </a:r>
          </a:p>
          <a:p>
            <a:pPr>
              <a:lnSpc>
                <a:spcPct val="100000"/>
              </a:lnSpc>
            </a:pPr>
            <a:r>
              <a:rPr lang="en-GB" sz="1800" b="0" i="0">
                <a:effectLst/>
              </a:rPr>
              <a:t>It’s Tourism's contribution to mutual understanding and respect between peoples and societies:</a:t>
            </a:r>
          </a:p>
          <a:p>
            <a:pPr>
              <a:lnSpc>
                <a:spcPct val="100000"/>
              </a:lnSpc>
            </a:pPr>
            <a:r>
              <a:rPr lang="en-GB" sz="1800" b="1" i="0">
                <a:effectLst/>
              </a:rPr>
              <a:t>Article 1.</a:t>
            </a:r>
            <a:r>
              <a:rPr lang="en-GB" sz="1800" b="0" i="0">
                <a:effectLst/>
              </a:rPr>
              <a:t> The understanding and promotion of the ethical values common to humanity, with an </a:t>
            </a:r>
            <a:r>
              <a:rPr lang="en-GB" sz="1800" b="1" i="0">
                <a:effectLst/>
              </a:rPr>
              <a:t>attitude of tolerance and respect for the diversity of religious, philosophical and moral beliefs, are both the foundation and the consequence of responsible tourism</a:t>
            </a:r>
            <a:r>
              <a:rPr lang="en-GB" sz="1800" b="0" i="0">
                <a:effectLst/>
              </a:rPr>
              <a:t>;</a:t>
            </a:r>
          </a:p>
          <a:p>
            <a:pPr>
              <a:lnSpc>
                <a:spcPct val="100000"/>
              </a:lnSpc>
            </a:pPr>
            <a:r>
              <a:rPr lang="en-GB" sz="1800" b="0" i="0">
                <a:effectLst/>
              </a:rPr>
              <a:t> stakeholders in tourism development and tourists themselves should </a:t>
            </a:r>
            <a:r>
              <a:rPr lang="en-GB" sz="1800" b="1" i="0">
                <a:effectLst/>
              </a:rPr>
              <a:t>observe the social and cultural traditions and practices of all peoples</a:t>
            </a:r>
            <a:r>
              <a:rPr lang="en-GB" sz="1800" b="0" i="0">
                <a:effectLst/>
              </a:rPr>
              <a:t>, including those of minorities and indigenous peoples and to recognize their worth;</a:t>
            </a:r>
            <a:endParaRPr lang="en-GB" sz="1800"/>
          </a:p>
        </p:txBody>
      </p:sp>
      <p:pic>
        <p:nvPicPr>
          <p:cNvPr id="4" name="Picture 3">
            <a:extLst>
              <a:ext uri="{FF2B5EF4-FFF2-40B4-BE49-F238E27FC236}">
                <a16:creationId xmlns:a16="http://schemas.microsoft.com/office/drawing/2014/main" id="{4D8CDFDE-4D5A-0F98-5C47-5FB9C3FD1D26}"/>
              </a:ext>
            </a:extLst>
          </p:cNvPr>
          <p:cNvPicPr>
            <a:picLocks noChangeAspect="1"/>
          </p:cNvPicPr>
          <p:nvPr/>
        </p:nvPicPr>
        <p:blipFill>
          <a:blip r:embed="rId2"/>
          <a:stretch>
            <a:fillRect/>
          </a:stretch>
        </p:blipFill>
        <p:spPr>
          <a:xfrm>
            <a:off x="6719367" y="2398866"/>
            <a:ext cx="4788505" cy="3328011"/>
          </a:xfrm>
          <a:prstGeom prst="rect">
            <a:avLst/>
          </a:prstGeom>
        </p:spPr>
      </p:pic>
      <p:sp>
        <p:nvSpPr>
          <p:cNvPr id="13"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7440339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90B4CCC-24E9-E50D-07B0-642D19FA7C5E}"/>
              </a:ext>
            </a:extLst>
          </p:cNvPr>
          <p:cNvSpPr>
            <a:spLocks noGrp="1"/>
          </p:cNvSpPr>
          <p:nvPr>
            <p:ph type="title"/>
          </p:nvPr>
        </p:nvSpPr>
        <p:spPr>
          <a:xfrm>
            <a:off x="1137034" y="609597"/>
            <a:ext cx="9392421" cy="1330841"/>
          </a:xfrm>
        </p:spPr>
        <p:txBody>
          <a:bodyPr>
            <a:normAutofit/>
          </a:bodyPr>
          <a:lstStyle/>
          <a:p>
            <a:r>
              <a:rPr lang="en-GB" b="0" i="0">
                <a:effectLst/>
              </a:rPr>
              <a:t>The Code’s </a:t>
            </a:r>
            <a:r>
              <a:rPr lang="en-GB" b="1" i="0">
                <a:effectLst/>
              </a:rPr>
              <a:t>10 articles </a:t>
            </a:r>
            <a:endParaRPr lang="en-GB"/>
          </a:p>
        </p:txBody>
      </p:sp>
      <p:sp>
        <p:nvSpPr>
          <p:cNvPr id="3" name="Content Placeholder 2">
            <a:extLst>
              <a:ext uri="{FF2B5EF4-FFF2-40B4-BE49-F238E27FC236}">
                <a16:creationId xmlns:a16="http://schemas.microsoft.com/office/drawing/2014/main" id="{E0DE4D6D-271F-E2FC-7FAC-C86AF15ADC75}"/>
              </a:ext>
            </a:extLst>
          </p:cNvPr>
          <p:cNvSpPr>
            <a:spLocks noGrp="1"/>
          </p:cNvSpPr>
          <p:nvPr>
            <p:ph idx="1"/>
          </p:nvPr>
        </p:nvSpPr>
        <p:spPr>
          <a:xfrm>
            <a:off x="1137034" y="2198362"/>
            <a:ext cx="4958966" cy="3917773"/>
          </a:xfrm>
        </p:spPr>
        <p:txBody>
          <a:bodyPr>
            <a:normAutofit/>
          </a:bodyPr>
          <a:lstStyle/>
          <a:p>
            <a:pPr marL="0" indent="0">
              <a:buNone/>
            </a:pPr>
            <a:r>
              <a:rPr lang="en-GB" sz="2000" b="1" i="0">
                <a:effectLst/>
              </a:rPr>
              <a:t>Article 2.</a:t>
            </a:r>
            <a:r>
              <a:rPr lang="en-GB" sz="2000" b="0" i="0">
                <a:effectLst/>
              </a:rPr>
              <a:t> Tourism </a:t>
            </a:r>
            <a:r>
              <a:rPr lang="en-GB" sz="2000" b="1" i="0">
                <a:effectLst/>
              </a:rPr>
              <a:t>activities should be conducted in harmony </a:t>
            </a:r>
            <a:r>
              <a:rPr lang="en-GB" sz="2000" b="0" i="0">
                <a:effectLst/>
              </a:rPr>
              <a:t>with the attributes and traditions of the host regions and countries and in respect for their laws, practices and customs</a:t>
            </a:r>
          </a:p>
          <a:p>
            <a:pPr marL="0" indent="0">
              <a:buNone/>
            </a:pPr>
            <a:r>
              <a:rPr lang="en-GB" sz="2000" b="1" i="0">
                <a:effectLst/>
              </a:rPr>
              <a:t>Article 3. </a:t>
            </a:r>
            <a:r>
              <a:rPr lang="en-GB" sz="2000" b="0" i="0">
                <a:effectLst/>
              </a:rPr>
              <a:t>The host communities and local professionals should acquaint themselves with and </a:t>
            </a:r>
            <a:r>
              <a:rPr lang="en-GB" sz="2000" b="1" i="0">
                <a:effectLst/>
              </a:rPr>
              <a:t>respect the tourists who visit them </a:t>
            </a:r>
            <a:r>
              <a:rPr lang="en-GB" sz="2000" b="0" i="0">
                <a:effectLst/>
              </a:rPr>
              <a:t>and find out about their lifestyles, tastes and expectations; the education and training imparted to professionals contribute to a hospitable welcome</a:t>
            </a:r>
          </a:p>
          <a:p>
            <a:pPr marL="0" indent="0">
              <a:buNone/>
            </a:pPr>
            <a:endParaRPr lang="en-GB" sz="2000" b="0" i="0">
              <a:effectLst/>
            </a:endParaRPr>
          </a:p>
          <a:p>
            <a:endParaRPr lang="en-GB" sz="2000"/>
          </a:p>
        </p:txBody>
      </p:sp>
      <p:pic>
        <p:nvPicPr>
          <p:cNvPr id="4" name="Picture 3">
            <a:extLst>
              <a:ext uri="{FF2B5EF4-FFF2-40B4-BE49-F238E27FC236}">
                <a16:creationId xmlns:a16="http://schemas.microsoft.com/office/drawing/2014/main" id="{C600D2B2-36E9-A938-4242-ED9A0CF3E33A}"/>
              </a:ext>
            </a:extLst>
          </p:cNvPr>
          <p:cNvPicPr>
            <a:picLocks noChangeAspect="1"/>
          </p:cNvPicPr>
          <p:nvPr/>
        </p:nvPicPr>
        <p:blipFill>
          <a:blip r:embed="rId2"/>
          <a:stretch>
            <a:fillRect/>
          </a:stretch>
        </p:blipFill>
        <p:spPr>
          <a:xfrm>
            <a:off x="6719367" y="2716104"/>
            <a:ext cx="4788505" cy="2693534"/>
          </a:xfrm>
          <a:prstGeom prst="rect">
            <a:avLst/>
          </a:prstGeom>
        </p:spPr>
      </p:pic>
      <p:sp>
        <p:nvSpPr>
          <p:cNvPr id="13"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8340954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6691079-43E3-EB94-F366-5521FAA0DA62}"/>
              </a:ext>
            </a:extLst>
          </p:cNvPr>
          <p:cNvSpPr>
            <a:spLocks noGrp="1"/>
          </p:cNvSpPr>
          <p:nvPr>
            <p:ph type="title"/>
          </p:nvPr>
        </p:nvSpPr>
        <p:spPr>
          <a:xfrm>
            <a:off x="152400" y="95494"/>
            <a:ext cx="9392421" cy="1330841"/>
          </a:xfrm>
        </p:spPr>
        <p:txBody>
          <a:bodyPr>
            <a:normAutofit/>
          </a:bodyPr>
          <a:lstStyle/>
          <a:p>
            <a:r>
              <a:rPr lang="en-GB" sz="3600" b="0" i="0">
                <a:effectLst/>
              </a:rPr>
              <a:t>The Code’s </a:t>
            </a:r>
            <a:r>
              <a:rPr lang="en-GB" sz="3600" b="1" i="0">
                <a:effectLst/>
              </a:rPr>
              <a:t>10 articles </a:t>
            </a:r>
            <a:endParaRPr lang="en-GB" sz="3600" b="1"/>
          </a:p>
        </p:txBody>
      </p:sp>
      <p:sp>
        <p:nvSpPr>
          <p:cNvPr id="3" name="Content Placeholder 2">
            <a:extLst>
              <a:ext uri="{FF2B5EF4-FFF2-40B4-BE49-F238E27FC236}">
                <a16:creationId xmlns:a16="http://schemas.microsoft.com/office/drawing/2014/main" id="{BD3991F1-E75F-91F6-9325-7C1EB9E8F1AF}"/>
              </a:ext>
            </a:extLst>
          </p:cNvPr>
          <p:cNvSpPr>
            <a:spLocks noGrp="1"/>
          </p:cNvSpPr>
          <p:nvPr>
            <p:ph idx="1"/>
          </p:nvPr>
        </p:nvSpPr>
        <p:spPr>
          <a:xfrm>
            <a:off x="152400" y="1747158"/>
            <a:ext cx="6431280" cy="4368978"/>
          </a:xfrm>
        </p:spPr>
        <p:txBody>
          <a:bodyPr>
            <a:normAutofit fontScale="92500"/>
          </a:bodyPr>
          <a:lstStyle/>
          <a:p>
            <a:pPr marL="0" indent="0">
              <a:lnSpc>
                <a:spcPct val="110000"/>
              </a:lnSpc>
              <a:buNone/>
            </a:pPr>
            <a:r>
              <a:rPr lang="en-GB" sz="1600" b="1" i="0">
                <a:effectLst/>
              </a:rPr>
              <a:t>Article 4.</a:t>
            </a:r>
            <a:r>
              <a:rPr lang="en-GB" sz="1600" b="0" i="0">
                <a:effectLst/>
              </a:rPr>
              <a:t> It is the task of the public authorities to </a:t>
            </a:r>
            <a:r>
              <a:rPr lang="en-GB" sz="1600" b="1" i="0">
                <a:effectLst/>
              </a:rPr>
              <a:t>provide protection for tourists and visitors and their belongings</a:t>
            </a:r>
            <a:r>
              <a:rPr lang="en-GB" sz="1600" b="0" i="0">
                <a:effectLst/>
              </a:rPr>
              <a:t>; they must pay </a:t>
            </a:r>
            <a:r>
              <a:rPr lang="en-GB" sz="1600" b="1" i="0">
                <a:effectLst/>
              </a:rPr>
              <a:t>particular attention to the safety of foreign tourists</a:t>
            </a:r>
            <a:r>
              <a:rPr lang="en-GB" sz="1600" b="0" i="0">
                <a:effectLst/>
              </a:rPr>
              <a:t> owing to the particular vulnerability they may have; they should facilitate the introduction of specific means of information, prevention, security, insurance and assistance consistent with their needs; any attacks, assaults, kidnappings or threats against tourists or workers in the tourism industry, as well as the wilful destruction of tourism facilities or of elements of cultural or natural heritage should be severely condemned and punished in accordance with their respective national laws</a:t>
            </a:r>
          </a:p>
          <a:p>
            <a:pPr marL="0" indent="0">
              <a:lnSpc>
                <a:spcPct val="110000"/>
              </a:lnSpc>
              <a:buNone/>
            </a:pPr>
            <a:br>
              <a:rPr lang="en-GB" sz="1600"/>
            </a:br>
            <a:r>
              <a:rPr lang="en-GB" sz="1600" b="1"/>
              <a:t>Article </a:t>
            </a:r>
            <a:r>
              <a:rPr lang="en-GB" sz="1600" b="1" i="0">
                <a:effectLst/>
              </a:rPr>
              <a:t>5.</a:t>
            </a:r>
            <a:r>
              <a:rPr lang="en-GB" sz="1600" b="0" i="0">
                <a:effectLst/>
              </a:rPr>
              <a:t> When travelling, </a:t>
            </a:r>
            <a:r>
              <a:rPr lang="en-GB" sz="1600" b="1" i="0">
                <a:effectLst/>
              </a:rPr>
              <a:t>tourists and visitors should not commit any criminal act or any act considered criminal by the laws of the country visited</a:t>
            </a:r>
            <a:r>
              <a:rPr lang="en-GB" sz="1600" b="0" i="0">
                <a:effectLst/>
              </a:rPr>
              <a:t> and abstain from any conduct felt to be offensive or injurious by the local populations, or likely to damage the local environment; they should refrain from all trafficking in illicit drugs, arms, antiques, protected species and products and substances that are dangerous or prohibited by national regulations;</a:t>
            </a:r>
            <a:endParaRPr lang="en-GB" sz="1600"/>
          </a:p>
        </p:txBody>
      </p:sp>
      <p:pic>
        <p:nvPicPr>
          <p:cNvPr id="4" name="Picture 3">
            <a:extLst>
              <a:ext uri="{FF2B5EF4-FFF2-40B4-BE49-F238E27FC236}">
                <a16:creationId xmlns:a16="http://schemas.microsoft.com/office/drawing/2014/main" id="{C97A5B3C-5A6A-1888-7764-6F791195F232}"/>
              </a:ext>
            </a:extLst>
          </p:cNvPr>
          <p:cNvPicPr>
            <a:picLocks noChangeAspect="1"/>
          </p:cNvPicPr>
          <p:nvPr/>
        </p:nvPicPr>
        <p:blipFill>
          <a:blip r:embed="rId2"/>
          <a:stretch>
            <a:fillRect/>
          </a:stretch>
        </p:blipFill>
        <p:spPr>
          <a:xfrm>
            <a:off x="6719367" y="2267182"/>
            <a:ext cx="4788505" cy="3591378"/>
          </a:xfrm>
          <a:prstGeom prst="rect">
            <a:avLst/>
          </a:prstGeom>
        </p:spPr>
      </p:pic>
      <p:sp>
        <p:nvSpPr>
          <p:cNvPr id="13"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40048677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9DF0E0-8E20-ADE5-4276-98DACF80B889}"/>
              </a:ext>
            </a:extLst>
          </p:cNvPr>
          <p:cNvSpPr>
            <a:spLocks noGrp="1"/>
          </p:cNvSpPr>
          <p:nvPr>
            <p:ph type="title"/>
          </p:nvPr>
        </p:nvSpPr>
        <p:spPr>
          <a:xfrm>
            <a:off x="125186" y="92982"/>
            <a:ext cx="10515600" cy="1325563"/>
          </a:xfrm>
        </p:spPr>
        <p:txBody>
          <a:bodyPr>
            <a:normAutofit/>
          </a:bodyPr>
          <a:lstStyle/>
          <a:p>
            <a:r>
              <a:rPr lang="en-GB" sz="3600" b="0" i="0">
                <a:effectLst/>
              </a:rPr>
              <a:t>The Code’s </a:t>
            </a:r>
            <a:r>
              <a:rPr lang="en-GB" sz="3600" b="1" i="0">
                <a:effectLst/>
              </a:rPr>
              <a:t>10 articles </a:t>
            </a:r>
            <a:endParaRPr lang="en-GB" sz="3600"/>
          </a:p>
        </p:txBody>
      </p:sp>
      <p:sp>
        <p:nvSpPr>
          <p:cNvPr id="3" name="Content Placeholder 2">
            <a:extLst>
              <a:ext uri="{FF2B5EF4-FFF2-40B4-BE49-F238E27FC236}">
                <a16:creationId xmlns:a16="http://schemas.microsoft.com/office/drawing/2014/main" id="{DA454811-A0DF-E223-871F-59D6329405DD}"/>
              </a:ext>
            </a:extLst>
          </p:cNvPr>
          <p:cNvSpPr>
            <a:spLocks noGrp="1"/>
          </p:cNvSpPr>
          <p:nvPr>
            <p:ph idx="1"/>
          </p:nvPr>
        </p:nvSpPr>
        <p:spPr/>
        <p:txBody>
          <a:bodyPr/>
          <a:lstStyle/>
          <a:p>
            <a:pPr marL="0" indent="0">
              <a:lnSpc>
                <a:spcPct val="100000"/>
              </a:lnSpc>
              <a:buNone/>
            </a:pPr>
            <a:r>
              <a:rPr lang="en-GB" sz="2600" b="1">
                <a:solidFill>
                  <a:srgbClr val="222222"/>
                </a:solidFill>
              </a:rPr>
              <a:t>Article 6</a:t>
            </a:r>
            <a:r>
              <a:rPr lang="en-GB" sz="2600" b="1" i="0">
                <a:solidFill>
                  <a:srgbClr val="222222"/>
                </a:solidFill>
                <a:effectLst/>
              </a:rPr>
              <a:t>. </a:t>
            </a:r>
            <a:r>
              <a:rPr lang="en-GB" sz="2600" b="0" i="0">
                <a:solidFill>
                  <a:srgbClr val="222222"/>
                </a:solidFill>
                <a:effectLst/>
              </a:rPr>
              <a:t>Tourists and visitors have the responsibility to acquaint themselves, even before their departure, with </a:t>
            </a:r>
            <a:r>
              <a:rPr lang="en-GB" sz="2600" b="1" i="0">
                <a:solidFill>
                  <a:srgbClr val="222222"/>
                </a:solidFill>
                <a:effectLst/>
              </a:rPr>
              <a:t>the characteristics of the countries </a:t>
            </a:r>
            <a:r>
              <a:rPr lang="en-GB" sz="2600" b="0" i="0">
                <a:solidFill>
                  <a:srgbClr val="222222"/>
                </a:solidFill>
                <a:effectLst/>
              </a:rPr>
              <a:t>they are preparing to visit; they must be aware of </a:t>
            </a:r>
            <a:r>
              <a:rPr lang="en-GB" sz="2600" b="1" i="0">
                <a:solidFill>
                  <a:srgbClr val="222222"/>
                </a:solidFill>
                <a:effectLst/>
              </a:rPr>
              <a:t>the health and security risks </a:t>
            </a:r>
            <a:r>
              <a:rPr lang="en-GB" sz="2600" b="0" i="0">
                <a:solidFill>
                  <a:srgbClr val="222222"/>
                </a:solidFill>
                <a:effectLst/>
              </a:rPr>
              <a:t>inherent in any travel outside their usual environment and behave in such a way as to minimize those risks.</a:t>
            </a:r>
          </a:p>
          <a:p>
            <a:r>
              <a:rPr lang="en-GB">
                <a:hlinkClick r:id="rId2"/>
              </a:rPr>
              <a:t>Global Code of Ethics for Tourism | UNWTO</a:t>
            </a:r>
            <a:endParaRPr lang="en-GB">
              <a:solidFill>
                <a:srgbClr val="222222"/>
              </a:solidFill>
              <a:latin typeface="Open Sans" panose="020B0606030504020204" pitchFamily="34" charset="0"/>
            </a:endParaRPr>
          </a:p>
          <a:p>
            <a:endParaRPr lang="en-GB"/>
          </a:p>
        </p:txBody>
      </p:sp>
    </p:spTree>
    <p:extLst>
      <p:ext uri="{BB962C8B-B14F-4D97-AF65-F5344CB8AC3E}">
        <p14:creationId xmlns:p14="http://schemas.microsoft.com/office/powerpoint/2010/main" val="11801623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Arc 10">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7804599-5EC4-1F2C-2BEF-8F04A542A2D4}"/>
              </a:ext>
            </a:extLst>
          </p:cNvPr>
          <p:cNvSpPr>
            <a:spLocks noGrp="1"/>
          </p:cNvSpPr>
          <p:nvPr>
            <p:ph type="title"/>
          </p:nvPr>
        </p:nvSpPr>
        <p:spPr>
          <a:xfrm>
            <a:off x="5894962" y="479493"/>
            <a:ext cx="5458838" cy="1325563"/>
          </a:xfrm>
        </p:spPr>
        <p:txBody>
          <a:bodyPr>
            <a:normAutofit/>
          </a:bodyPr>
          <a:lstStyle/>
          <a:p>
            <a:r>
              <a:rPr lang="en-GB" sz="4100" b="1" i="0">
                <a:effectLst/>
              </a:rPr>
              <a:t>Asset Based Community Development</a:t>
            </a:r>
            <a:endParaRPr lang="en-GB" sz="4100" b="1"/>
          </a:p>
        </p:txBody>
      </p:sp>
      <p:sp>
        <p:nvSpPr>
          <p:cNvPr id="13" name="Freeform: Shape 12">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a:extLst>
              <a:ext uri="{FF2B5EF4-FFF2-40B4-BE49-F238E27FC236}">
                <a16:creationId xmlns:a16="http://schemas.microsoft.com/office/drawing/2014/main" id="{C0FB0E6F-5FEB-E400-3E97-E1D4C542AD20}"/>
              </a:ext>
            </a:extLst>
          </p:cNvPr>
          <p:cNvPicPr>
            <a:picLocks noChangeAspect="1"/>
          </p:cNvPicPr>
          <p:nvPr/>
        </p:nvPicPr>
        <p:blipFill>
          <a:blip r:embed="rId2"/>
          <a:stretch>
            <a:fillRect/>
          </a:stretch>
        </p:blipFill>
        <p:spPr>
          <a:xfrm>
            <a:off x="703182" y="1654130"/>
            <a:ext cx="4777381" cy="3379996"/>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43281755-C435-0EF8-4497-0AE559C6CBAE}"/>
              </a:ext>
            </a:extLst>
          </p:cNvPr>
          <p:cNvSpPr>
            <a:spLocks noGrp="1"/>
          </p:cNvSpPr>
          <p:nvPr>
            <p:ph idx="1"/>
          </p:nvPr>
        </p:nvSpPr>
        <p:spPr>
          <a:xfrm>
            <a:off x="5894962" y="1984443"/>
            <a:ext cx="5458838" cy="4192520"/>
          </a:xfrm>
        </p:spPr>
        <p:txBody>
          <a:bodyPr>
            <a:normAutofit/>
          </a:bodyPr>
          <a:lstStyle/>
          <a:p>
            <a:endParaRPr lang="en-GB">
              <a:hlinkClick r:id="rId3"/>
            </a:endParaRPr>
          </a:p>
          <a:p>
            <a:r>
              <a:rPr lang="en-GB" b="0" i="0">
                <a:effectLst/>
                <a:latin typeface="Montserrat" panose="00000500000000000000" pitchFamily="2" charset="0"/>
              </a:rPr>
              <a:t> (ABCD) is an approach to sustainable community-driven development. </a:t>
            </a:r>
            <a:endParaRPr lang="en-GB">
              <a:hlinkClick r:id="rId3"/>
            </a:endParaRPr>
          </a:p>
          <a:p>
            <a:r>
              <a:rPr lang="en-GB">
                <a:hlinkClick r:id="rId3"/>
              </a:rPr>
              <a:t>https://www.nurturedevelopment.org/asset-based-community-development/</a:t>
            </a:r>
            <a:endParaRPr lang="en-GB"/>
          </a:p>
          <a:p>
            <a:endParaRPr lang="en-GB"/>
          </a:p>
        </p:txBody>
      </p:sp>
    </p:spTree>
    <p:extLst>
      <p:ext uri="{BB962C8B-B14F-4D97-AF65-F5344CB8AC3E}">
        <p14:creationId xmlns:p14="http://schemas.microsoft.com/office/powerpoint/2010/main" val="206184232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0831C5-334B-F143-7C32-9261536E76EA}"/>
              </a:ext>
            </a:extLst>
          </p:cNvPr>
          <p:cNvSpPr>
            <a:spLocks noGrp="1"/>
          </p:cNvSpPr>
          <p:nvPr>
            <p:ph type="title"/>
          </p:nvPr>
        </p:nvSpPr>
        <p:spPr/>
        <p:txBody>
          <a:bodyPr>
            <a:noAutofit/>
          </a:bodyPr>
          <a:lstStyle/>
          <a:p>
            <a:r>
              <a:rPr lang="en-GB" sz="2800" b="1" i="0">
                <a:solidFill>
                  <a:srgbClr val="0F0F0F"/>
                </a:solidFill>
                <a:effectLst/>
                <a:latin typeface="YouTube Sans"/>
              </a:rPr>
              <a:t>Sustainable community development: from what's wrong to what's strong | Cormac Russell</a:t>
            </a:r>
            <a:br>
              <a:rPr lang="en-GB" sz="2800" b="1" i="0">
                <a:solidFill>
                  <a:srgbClr val="0F0F0F"/>
                </a:solidFill>
                <a:effectLst/>
                <a:latin typeface="YouTube Sans"/>
              </a:rPr>
            </a:br>
            <a:endParaRPr lang="en-GB" sz="2800"/>
          </a:p>
        </p:txBody>
      </p:sp>
      <p:pic>
        <p:nvPicPr>
          <p:cNvPr id="4" name="Online Media 3" title="Sustainable community development: from what's wrong to what's strong | Cormac Russell | TEDxExeter">
            <a:hlinkClick r:id="" action="ppaction://media"/>
            <a:extLst>
              <a:ext uri="{FF2B5EF4-FFF2-40B4-BE49-F238E27FC236}">
                <a16:creationId xmlns:a16="http://schemas.microsoft.com/office/drawing/2014/main" id="{2D79F471-3B17-1551-DFA0-CF5ED01A0EF3}"/>
              </a:ext>
            </a:extLst>
          </p:cNvPr>
          <p:cNvPicPr>
            <a:picLocks noGrp="1" noRot="1" noChangeAspect="1"/>
          </p:cNvPicPr>
          <p:nvPr>
            <p:ph idx="1"/>
            <a:videoFile r:link="rId1"/>
          </p:nvPr>
        </p:nvPicPr>
        <p:blipFill>
          <a:blip r:embed="rId3"/>
          <a:stretch>
            <a:fillRect/>
          </a:stretch>
        </p:blipFill>
        <p:spPr>
          <a:xfrm>
            <a:off x="3394756" y="1749425"/>
            <a:ext cx="7700962" cy="4351338"/>
          </a:xfrm>
          <a:prstGeom prst="rect">
            <a:avLst/>
          </a:prstGeom>
        </p:spPr>
      </p:pic>
      <p:sp>
        <p:nvSpPr>
          <p:cNvPr id="6" name="TextBox 5">
            <a:extLst>
              <a:ext uri="{FF2B5EF4-FFF2-40B4-BE49-F238E27FC236}">
                <a16:creationId xmlns:a16="http://schemas.microsoft.com/office/drawing/2014/main" id="{7CE3A3A8-F2FD-52EB-6746-4134D32BBF42}"/>
              </a:ext>
            </a:extLst>
          </p:cNvPr>
          <p:cNvSpPr txBox="1"/>
          <p:nvPr/>
        </p:nvSpPr>
        <p:spPr>
          <a:xfrm>
            <a:off x="713015" y="1859961"/>
            <a:ext cx="1910443" cy="3693319"/>
          </a:xfrm>
          <a:prstGeom prst="rect">
            <a:avLst/>
          </a:prstGeom>
          <a:noFill/>
        </p:spPr>
        <p:txBody>
          <a:bodyPr wrap="square">
            <a:spAutoFit/>
          </a:bodyPr>
          <a:lstStyle/>
          <a:p>
            <a:r>
              <a:rPr lang="en-GB"/>
              <a:t>He works with local communities, NGOs and governments on asset-based community development and other strengths-based approaches, in four continents.</a:t>
            </a:r>
          </a:p>
          <a:p>
            <a:endParaRPr lang="en-GB"/>
          </a:p>
        </p:txBody>
      </p:sp>
    </p:spTree>
    <p:extLst>
      <p:ext uri="{BB962C8B-B14F-4D97-AF65-F5344CB8AC3E}">
        <p14:creationId xmlns:p14="http://schemas.microsoft.com/office/powerpoint/2010/main" val="26939045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4973B6-E5A6-A7B1-EF54-81219AA3C879}"/>
              </a:ext>
            </a:extLst>
          </p:cNvPr>
          <p:cNvSpPr>
            <a:spLocks noGrp="1"/>
          </p:cNvSpPr>
          <p:nvPr>
            <p:ph type="title"/>
          </p:nvPr>
        </p:nvSpPr>
        <p:spPr>
          <a:xfrm>
            <a:off x="691243" y="440789"/>
            <a:ext cx="10515600" cy="1325563"/>
          </a:xfrm>
        </p:spPr>
        <p:txBody>
          <a:bodyPr>
            <a:normAutofit fontScale="90000"/>
          </a:bodyPr>
          <a:lstStyle/>
          <a:p>
            <a:r>
              <a:rPr lang="en-GB" sz="4000" b="1" i="0" cap="all">
                <a:solidFill>
                  <a:srgbClr val="222222"/>
                </a:solidFill>
                <a:effectLst/>
              </a:rPr>
              <a:t>UNWTO ANNOUNCES LIST OF ‘BEST TOURISM VILLAGES’ 2021</a:t>
            </a:r>
            <a:br>
              <a:rPr lang="en-GB" b="1" i="0" cap="all">
                <a:solidFill>
                  <a:srgbClr val="222222"/>
                </a:solidFill>
                <a:effectLst/>
                <a:latin typeface="brandon-grotesque"/>
              </a:rPr>
            </a:br>
            <a:endParaRPr lang="en-GB"/>
          </a:p>
        </p:txBody>
      </p:sp>
      <p:pic>
        <p:nvPicPr>
          <p:cNvPr id="4" name="Content Placeholder 3">
            <a:extLst>
              <a:ext uri="{FF2B5EF4-FFF2-40B4-BE49-F238E27FC236}">
                <a16:creationId xmlns:a16="http://schemas.microsoft.com/office/drawing/2014/main" id="{8E0C4778-2C38-1BD7-15B6-3913334ECE6E}"/>
              </a:ext>
            </a:extLst>
          </p:cNvPr>
          <p:cNvPicPr>
            <a:picLocks noGrp="1" noChangeAspect="1"/>
          </p:cNvPicPr>
          <p:nvPr>
            <p:ph idx="1"/>
          </p:nvPr>
        </p:nvPicPr>
        <p:blipFill>
          <a:blip r:embed="rId2"/>
          <a:stretch>
            <a:fillRect/>
          </a:stretch>
        </p:blipFill>
        <p:spPr>
          <a:xfrm>
            <a:off x="5949043" y="2161973"/>
            <a:ext cx="5301644" cy="2982751"/>
          </a:xfrm>
          <a:prstGeom prst="rect">
            <a:avLst/>
          </a:prstGeom>
        </p:spPr>
      </p:pic>
      <p:sp>
        <p:nvSpPr>
          <p:cNvPr id="6" name="TextBox 5">
            <a:extLst>
              <a:ext uri="{FF2B5EF4-FFF2-40B4-BE49-F238E27FC236}">
                <a16:creationId xmlns:a16="http://schemas.microsoft.com/office/drawing/2014/main" id="{F4A496D8-BBBC-F45F-06C3-E8E1E574DAFA}"/>
              </a:ext>
            </a:extLst>
          </p:cNvPr>
          <p:cNvSpPr txBox="1"/>
          <p:nvPr/>
        </p:nvSpPr>
        <p:spPr>
          <a:xfrm>
            <a:off x="328557" y="1830890"/>
            <a:ext cx="4706086" cy="2677656"/>
          </a:xfrm>
          <a:prstGeom prst="rect">
            <a:avLst/>
          </a:prstGeom>
          <a:noFill/>
        </p:spPr>
        <p:txBody>
          <a:bodyPr wrap="square">
            <a:spAutoFit/>
          </a:bodyPr>
          <a:lstStyle/>
          <a:p>
            <a:r>
              <a:rPr lang="en-GB" sz="2400"/>
              <a:t>The best examples of villages </a:t>
            </a:r>
            <a:r>
              <a:rPr lang="en-GB" sz="2400" b="1"/>
              <a:t>embracing tourism to provide opportunity and drive sustainable development </a:t>
            </a:r>
            <a:r>
              <a:rPr lang="en-GB" sz="2400"/>
              <a:t>have been celebrated at the World Tourism Organization (UNWTO) General Assembly in Madrid 2021.</a:t>
            </a:r>
          </a:p>
        </p:txBody>
      </p:sp>
      <p:sp>
        <p:nvSpPr>
          <p:cNvPr id="8" name="TextBox 7">
            <a:extLst>
              <a:ext uri="{FF2B5EF4-FFF2-40B4-BE49-F238E27FC236}">
                <a16:creationId xmlns:a16="http://schemas.microsoft.com/office/drawing/2014/main" id="{2D0E8577-03D0-7B41-8E41-F9871579F083}"/>
              </a:ext>
            </a:extLst>
          </p:cNvPr>
          <p:cNvSpPr txBox="1"/>
          <p:nvPr/>
        </p:nvSpPr>
        <p:spPr>
          <a:xfrm>
            <a:off x="328557" y="4816445"/>
            <a:ext cx="6096000" cy="1200329"/>
          </a:xfrm>
          <a:prstGeom prst="rect">
            <a:avLst/>
          </a:prstGeom>
          <a:noFill/>
        </p:spPr>
        <p:txBody>
          <a:bodyPr wrap="square">
            <a:spAutoFit/>
          </a:bodyPr>
          <a:lstStyle/>
          <a:p>
            <a:r>
              <a:rPr lang="en-GB" sz="2400"/>
              <a:t>This initiative recognizes those villages committed to making tourism a </a:t>
            </a:r>
            <a:r>
              <a:rPr lang="en-GB" sz="2400" b="1"/>
              <a:t>strong driver of their development and wellbeing</a:t>
            </a:r>
          </a:p>
        </p:txBody>
      </p:sp>
      <p:sp>
        <p:nvSpPr>
          <p:cNvPr id="10" name="TextBox 9">
            <a:extLst>
              <a:ext uri="{FF2B5EF4-FFF2-40B4-BE49-F238E27FC236}">
                <a16:creationId xmlns:a16="http://schemas.microsoft.com/office/drawing/2014/main" id="{32747770-35E7-FD0F-AFED-312ECAA9ED32}"/>
              </a:ext>
            </a:extLst>
          </p:cNvPr>
          <p:cNvSpPr txBox="1"/>
          <p:nvPr/>
        </p:nvSpPr>
        <p:spPr>
          <a:xfrm>
            <a:off x="6183085" y="5669421"/>
            <a:ext cx="6096000" cy="923330"/>
          </a:xfrm>
          <a:prstGeom prst="rect">
            <a:avLst/>
          </a:prstGeom>
          <a:noFill/>
        </p:spPr>
        <p:txBody>
          <a:bodyPr wrap="square">
            <a:spAutoFit/>
          </a:bodyPr>
          <a:lstStyle/>
          <a:p>
            <a:r>
              <a:rPr lang="en-GB">
                <a:hlinkClick r:id="rId3"/>
              </a:rPr>
              <a:t>https://www.unwto.org/news/unwto-announces-list-of-best-tourism-villages-2021</a:t>
            </a:r>
            <a:endParaRPr lang="en-GB"/>
          </a:p>
          <a:p>
            <a:endParaRPr lang="en-GB"/>
          </a:p>
        </p:txBody>
      </p:sp>
    </p:spTree>
    <p:extLst>
      <p:ext uri="{BB962C8B-B14F-4D97-AF65-F5344CB8AC3E}">
        <p14:creationId xmlns:p14="http://schemas.microsoft.com/office/powerpoint/2010/main" val="363540619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4">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0" name="Picture 29">
            <a:extLst>
              <a:ext uri="{FF2B5EF4-FFF2-40B4-BE49-F238E27FC236}">
                <a16:creationId xmlns:a16="http://schemas.microsoft.com/office/drawing/2014/main" id="{2791588C-0BA3-3BAF-61C6-471752BA8416}"/>
              </a:ext>
            </a:extLst>
          </p:cNvPr>
          <p:cNvPicPr>
            <a:picLocks noChangeAspect="1"/>
          </p:cNvPicPr>
          <p:nvPr/>
        </p:nvPicPr>
        <p:blipFill rotWithShape="1">
          <a:blip r:embed="rId2"/>
          <a:srcRect r="1" b="5724"/>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37"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D0DE07E-0C87-E5B5-7B57-F21E4B2EA00F}"/>
              </a:ext>
            </a:extLst>
          </p:cNvPr>
          <p:cNvSpPr>
            <a:spLocks noGrp="1"/>
          </p:cNvSpPr>
          <p:nvPr>
            <p:ph type="title"/>
          </p:nvPr>
        </p:nvSpPr>
        <p:spPr>
          <a:xfrm>
            <a:off x="5827048" y="407987"/>
            <a:ext cx="5721484" cy="1325563"/>
          </a:xfrm>
        </p:spPr>
        <p:txBody>
          <a:bodyPr>
            <a:normAutofit/>
          </a:bodyPr>
          <a:lstStyle/>
          <a:p>
            <a:r>
              <a:rPr lang="en-GB" sz="2800" b="0" i="0">
                <a:effectLst/>
                <a:latin typeface="cabin"/>
              </a:rPr>
              <a:t>Basic stages in tourism development planning</a:t>
            </a:r>
            <a:br>
              <a:rPr lang="en-GB" sz="2800" b="0" i="0">
                <a:effectLst/>
                <a:latin typeface="cabin"/>
              </a:rPr>
            </a:br>
            <a:endParaRPr lang="en-GB" sz="2800"/>
          </a:p>
        </p:txBody>
      </p:sp>
      <p:sp>
        <p:nvSpPr>
          <p:cNvPr id="3" name="Content Placeholder 2">
            <a:extLst>
              <a:ext uri="{FF2B5EF4-FFF2-40B4-BE49-F238E27FC236}">
                <a16:creationId xmlns:a16="http://schemas.microsoft.com/office/drawing/2014/main" id="{D027A863-F398-660D-1581-79501AC61EDC}"/>
              </a:ext>
            </a:extLst>
          </p:cNvPr>
          <p:cNvSpPr>
            <a:spLocks noGrp="1"/>
          </p:cNvSpPr>
          <p:nvPr>
            <p:ph idx="1"/>
          </p:nvPr>
        </p:nvSpPr>
        <p:spPr>
          <a:xfrm>
            <a:off x="4901761" y="1356858"/>
            <a:ext cx="6854809" cy="5501142"/>
          </a:xfrm>
        </p:spPr>
        <p:txBody>
          <a:bodyPr>
            <a:normAutofit/>
          </a:bodyPr>
          <a:lstStyle/>
          <a:p>
            <a:r>
              <a:rPr lang="en-GB" sz="2200">
                <a:hlinkClick r:id="rId3"/>
              </a:rPr>
              <a:t>https://tourismteacher.com/why-tourism-development-planning-is-important/?utm_content=cmp-true</a:t>
            </a:r>
            <a:endParaRPr lang="en-GB" sz="2200"/>
          </a:p>
          <a:p>
            <a:r>
              <a:rPr lang="en-GB" sz="2200" b="0" i="0">
                <a:effectLst/>
                <a:latin typeface="cabin"/>
              </a:rPr>
              <a:t>On a basic level, tourism development can be defined as creating </a:t>
            </a:r>
            <a:r>
              <a:rPr lang="en-GB" sz="2200" b="1" i="0">
                <a:effectLst/>
                <a:latin typeface="cabin"/>
              </a:rPr>
              <a:t>strategies and plans to increase/develop/encourage tourism </a:t>
            </a:r>
            <a:r>
              <a:rPr lang="en-GB" sz="2200" b="0" i="0">
                <a:effectLst/>
                <a:latin typeface="cabin"/>
              </a:rPr>
              <a:t>for a destination. </a:t>
            </a:r>
          </a:p>
          <a:p>
            <a:r>
              <a:rPr lang="en-GB" sz="2200" b="0" i="0">
                <a:effectLst/>
                <a:latin typeface="cabin"/>
              </a:rPr>
              <a:t>The fundamental reason behind planning and implementing strategies to make money and to subsequently increase the GDP of a country/area.</a:t>
            </a:r>
          </a:p>
          <a:p>
            <a:pPr algn="l"/>
            <a:r>
              <a:rPr lang="en-GB" sz="1800" b="0" i="1">
                <a:solidFill>
                  <a:srgbClr val="003366"/>
                </a:solidFill>
                <a:effectLst/>
                <a:latin typeface="cabin"/>
              </a:rPr>
              <a:t>‘The aim of modern planning is to seek optimal solutions to perceived problems and that it is designed to increase and, hopefully maximise development benefits, which will produce predictable outcomes’.</a:t>
            </a:r>
            <a:endParaRPr lang="en-GB" sz="1600" b="0" i="0">
              <a:solidFill>
                <a:srgbClr val="000000"/>
              </a:solidFill>
              <a:effectLst/>
              <a:latin typeface="cabin"/>
            </a:endParaRPr>
          </a:p>
          <a:p>
            <a:pPr algn="l"/>
            <a:r>
              <a:rPr lang="en-GB" sz="1800" b="0" i="0">
                <a:solidFill>
                  <a:srgbClr val="003366"/>
                </a:solidFill>
                <a:effectLst/>
                <a:latin typeface="cabin"/>
              </a:rPr>
              <a:t>And Getz (1987) cited in Pearce (1989) defines tourism planning as;</a:t>
            </a:r>
            <a:endParaRPr lang="en-GB" sz="1600" b="0" i="0">
              <a:solidFill>
                <a:srgbClr val="000000"/>
              </a:solidFill>
              <a:effectLst/>
              <a:latin typeface="cabin"/>
            </a:endParaRPr>
          </a:p>
          <a:p>
            <a:pPr algn="l"/>
            <a:r>
              <a:rPr lang="en-GB" sz="1800" b="0" i="1">
                <a:solidFill>
                  <a:srgbClr val="003366"/>
                </a:solidFill>
                <a:effectLst/>
                <a:latin typeface="cabin"/>
              </a:rPr>
              <a:t>“A process, based on research and evaluation, which seeks to optimise the potential contribution of </a:t>
            </a:r>
            <a:r>
              <a:rPr lang="en-GB" sz="1800" b="0" i="1" u="none" strike="noStrike">
                <a:solidFill>
                  <a:srgbClr val="6EC1E4"/>
                </a:solidFill>
                <a:effectLst/>
                <a:latin typeface="cabin"/>
                <a:hlinkClick r:id="rId4"/>
              </a:rPr>
              <a:t>tourism to human welfare and environmental</a:t>
            </a:r>
            <a:r>
              <a:rPr lang="en-GB" sz="1800" b="0" i="1">
                <a:solidFill>
                  <a:srgbClr val="003366"/>
                </a:solidFill>
                <a:effectLst/>
                <a:latin typeface="cabin"/>
              </a:rPr>
              <a:t> quality”</a:t>
            </a:r>
          </a:p>
          <a:p>
            <a:pPr algn="l"/>
            <a:r>
              <a:rPr lang="en-GB" sz="1100">
                <a:hlinkClick r:id="rId4"/>
              </a:rPr>
              <a:t>14 important environmental impacts of tourism + explanations + examples - Tourism Teacher</a:t>
            </a:r>
            <a:endParaRPr lang="en-GB" sz="1800" i="1">
              <a:solidFill>
                <a:srgbClr val="003366"/>
              </a:solidFill>
              <a:latin typeface="cabin"/>
            </a:endParaRPr>
          </a:p>
          <a:p>
            <a:pPr algn="l"/>
            <a:endParaRPr lang="en-GB" sz="1600" b="0" i="0">
              <a:solidFill>
                <a:srgbClr val="000000"/>
              </a:solidFill>
              <a:effectLst/>
              <a:latin typeface="cabin"/>
            </a:endParaRPr>
          </a:p>
          <a:p>
            <a:endParaRPr lang="en-GB" sz="2200"/>
          </a:p>
        </p:txBody>
      </p:sp>
    </p:spTree>
    <p:extLst>
      <p:ext uri="{BB962C8B-B14F-4D97-AF65-F5344CB8AC3E}">
        <p14:creationId xmlns:p14="http://schemas.microsoft.com/office/powerpoint/2010/main" val="29595608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descr="A bottle of champagne on a beach&#10;&#10;Description automatically generated with low confidence">
            <a:extLst>
              <a:ext uri="{FF2B5EF4-FFF2-40B4-BE49-F238E27FC236}">
                <a16:creationId xmlns:a16="http://schemas.microsoft.com/office/drawing/2014/main" id="{5CA09B5D-1726-6C76-652A-852338914A75}"/>
              </a:ext>
            </a:extLst>
          </p:cNvPr>
          <p:cNvPicPr>
            <a:picLocks noChangeAspect="1"/>
          </p:cNvPicPr>
          <p:nvPr/>
        </p:nvPicPr>
        <p:blipFill rotWithShape="1">
          <a:blip r:embed="rId2"/>
          <a:srcRect l="18664" r="28234"/>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11"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B8ADCE2-1131-E263-EC3F-D05690E7142E}"/>
              </a:ext>
            </a:extLst>
          </p:cNvPr>
          <p:cNvSpPr>
            <a:spLocks noGrp="1"/>
          </p:cNvSpPr>
          <p:nvPr>
            <p:ph type="title"/>
          </p:nvPr>
        </p:nvSpPr>
        <p:spPr>
          <a:xfrm>
            <a:off x="5827048" y="407987"/>
            <a:ext cx="5721484" cy="1325563"/>
          </a:xfrm>
        </p:spPr>
        <p:txBody>
          <a:bodyPr>
            <a:normAutofit fontScale="90000"/>
          </a:bodyPr>
          <a:lstStyle/>
          <a:p>
            <a:r>
              <a:rPr lang="en-GB" b="1" i="0">
                <a:solidFill>
                  <a:srgbClr val="FFFFFF"/>
                </a:solidFill>
                <a:effectLst/>
                <a:latin typeface="playfair display" panose="00000500000000000000" pitchFamily="2" charset="0"/>
              </a:rPr>
              <a:t>Important </a:t>
            </a:r>
            <a:r>
              <a:rPr lang="en-GB" b="1" i="0" err="1">
                <a:solidFill>
                  <a:srgbClr val="FFFFFF"/>
                </a:solidFill>
                <a:effectLst/>
                <a:latin typeface="playfair display" panose="00000500000000000000" pitchFamily="2" charset="0"/>
              </a:rPr>
              <a:t>En</a:t>
            </a:r>
            <a:r>
              <a:rPr lang="en-GB" b="1" i="0">
                <a:solidFill>
                  <a:srgbClr val="FFFFFF"/>
                </a:solidFill>
                <a:effectLst/>
                <a:latin typeface="playfair display" panose="00000500000000000000" pitchFamily="2" charset="0"/>
              </a:rPr>
              <a:t> Important </a:t>
            </a:r>
            <a:r>
              <a:rPr lang="en-GB" sz="4000" b="1" i="0">
                <a:effectLst/>
                <a:latin typeface="playfair display" panose="00000500000000000000" pitchFamily="2" charset="0"/>
              </a:rPr>
              <a:t>Environmental Impacts Of Tourism</a:t>
            </a:r>
            <a:br>
              <a:rPr lang="en-GB" sz="4000" b="1" i="0">
                <a:effectLst/>
                <a:latin typeface="playfair display" panose="00000500000000000000" pitchFamily="2" charset="0"/>
              </a:rPr>
            </a:br>
            <a:br>
              <a:rPr lang="en-GB" b="1" i="0">
                <a:effectLst/>
                <a:latin typeface="playfair display" panose="00000500000000000000" pitchFamily="2" charset="0"/>
              </a:rPr>
            </a:br>
            <a:endParaRPr lang="en-GB"/>
          </a:p>
        </p:txBody>
      </p:sp>
      <p:sp>
        <p:nvSpPr>
          <p:cNvPr id="3" name="Content Placeholder 2">
            <a:extLst>
              <a:ext uri="{FF2B5EF4-FFF2-40B4-BE49-F238E27FC236}">
                <a16:creationId xmlns:a16="http://schemas.microsoft.com/office/drawing/2014/main" id="{5FD20D62-601E-A9BD-40E1-C04E95CFE9DB}"/>
              </a:ext>
            </a:extLst>
          </p:cNvPr>
          <p:cNvSpPr>
            <a:spLocks noGrp="1"/>
          </p:cNvSpPr>
          <p:nvPr>
            <p:ph idx="1"/>
          </p:nvPr>
        </p:nvSpPr>
        <p:spPr>
          <a:xfrm>
            <a:off x="5827048" y="1868487"/>
            <a:ext cx="5721484" cy="4351338"/>
          </a:xfrm>
        </p:spPr>
        <p:txBody>
          <a:bodyPr>
            <a:normAutofit/>
          </a:bodyPr>
          <a:lstStyle/>
          <a:p>
            <a:r>
              <a:rPr lang="en-GB" sz="2000" b="0" i="0" dirty="0">
                <a:effectLst/>
                <a:latin typeface="cabin"/>
              </a:rPr>
              <a:t> </a:t>
            </a:r>
            <a:r>
              <a:rPr lang="en-GB" sz="2400" b="0" i="0" dirty="0">
                <a:effectLst/>
                <a:latin typeface="cabin"/>
              </a:rPr>
              <a:t>Destinations such as </a:t>
            </a:r>
            <a:r>
              <a:rPr lang="en-GB" sz="2400" b="0" i="0" u="none" strike="noStrike" dirty="0">
                <a:effectLst/>
                <a:latin typeface="cabin"/>
                <a:hlinkClick r:id="rId3"/>
              </a:rPr>
              <a:t>Costa Rica</a:t>
            </a:r>
            <a:r>
              <a:rPr lang="en-GB" sz="2400" b="0" i="0" dirty="0">
                <a:effectLst/>
                <a:latin typeface="cabin"/>
              </a:rPr>
              <a:t> and The Gambia have fantastic ecotourism initiatives that promote environmentally-friendly activities and resources. </a:t>
            </a:r>
          </a:p>
          <a:p>
            <a:r>
              <a:rPr lang="en-GB" sz="2400" b="0" i="0" dirty="0">
                <a:effectLst/>
                <a:latin typeface="cabin"/>
              </a:rPr>
              <a:t>There are also many national parks, game reserves and </a:t>
            </a:r>
            <a:r>
              <a:rPr lang="en-GB" sz="2400" b="0" i="0" u="none" strike="noStrike" dirty="0">
                <a:effectLst/>
                <a:latin typeface="cabin"/>
                <a:hlinkClick r:id="rId4"/>
              </a:rPr>
              <a:t>conservation areas </a:t>
            </a:r>
            <a:r>
              <a:rPr lang="en-GB" sz="2400" b="0" i="0" dirty="0">
                <a:effectLst/>
                <a:latin typeface="cabin"/>
              </a:rPr>
              <a:t>around the world that help to promote positive environmental impacts of tourism.</a:t>
            </a:r>
          </a:p>
          <a:p>
            <a:endParaRPr lang="en-GB" sz="2000" dirty="0">
              <a:latin typeface="cabin"/>
            </a:endParaRPr>
          </a:p>
          <a:p>
            <a:r>
              <a:rPr lang="en-GB" sz="2000" dirty="0">
                <a:hlinkClick r:id="rId5"/>
              </a:rPr>
              <a:t>14 important environmental impacts of tourism + explanations + examples - Tourism Teacher</a:t>
            </a:r>
            <a:endParaRPr lang="en-GB" sz="2000" dirty="0"/>
          </a:p>
        </p:txBody>
      </p:sp>
    </p:spTree>
    <p:extLst>
      <p:ext uri="{BB962C8B-B14F-4D97-AF65-F5344CB8AC3E}">
        <p14:creationId xmlns:p14="http://schemas.microsoft.com/office/powerpoint/2010/main" val="21727695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502787-41AE-91B2-8342-354E727CA56F}"/>
              </a:ext>
            </a:extLst>
          </p:cNvPr>
          <p:cNvSpPr>
            <a:spLocks noGrp="1"/>
          </p:cNvSpPr>
          <p:nvPr>
            <p:ph type="title"/>
          </p:nvPr>
        </p:nvSpPr>
        <p:spPr/>
        <p:txBody>
          <a:bodyPr>
            <a:noAutofit/>
          </a:bodyPr>
          <a:lstStyle/>
          <a:p>
            <a:r>
              <a:rPr lang="en-GB" sz="3200" b="1" i="0">
                <a:solidFill>
                  <a:srgbClr val="0F0F0F"/>
                </a:solidFill>
                <a:effectLst/>
                <a:latin typeface="YouTube Sans"/>
              </a:rPr>
              <a:t>Trophy hunting in Namibia: A conservation success story?</a:t>
            </a:r>
            <a:br>
              <a:rPr lang="en-GB" sz="3200" b="1" i="0">
                <a:solidFill>
                  <a:srgbClr val="0F0F0F"/>
                </a:solidFill>
                <a:effectLst/>
                <a:latin typeface="YouTube Sans"/>
              </a:rPr>
            </a:br>
            <a:endParaRPr lang="en-GB" sz="3200"/>
          </a:p>
        </p:txBody>
      </p:sp>
      <p:pic>
        <p:nvPicPr>
          <p:cNvPr id="4" name="Online Media 3" title="Trophy hunting in Namibia: A conservation success story?">
            <a:hlinkClick r:id="" action="ppaction://media"/>
            <a:extLst>
              <a:ext uri="{FF2B5EF4-FFF2-40B4-BE49-F238E27FC236}">
                <a16:creationId xmlns:a16="http://schemas.microsoft.com/office/drawing/2014/main" id="{861F01A1-43BB-CB85-10EB-3D2DD4E84B5D}"/>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
        <p:nvSpPr>
          <p:cNvPr id="6" name="TextBox 5">
            <a:extLst>
              <a:ext uri="{FF2B5EF4-FFF2-40B4-BE49-F238E27FC236}">
                <a16:creationId xmlns:a16="http://schemas.microsoft.com/office/drawing/2014/main" id="{BA0970DD-CE6C-D356-BA46-EF13AC0C96E5}"/>
              </a:ext>
            </a:extLst>
          </p:cNvPr>
          <p:cNvSpPr txBox="1"/>
          <p:nvPr/>
        </p:nvSpPr>
        <p:spPr>
          <a:xfrm>
            <a:off x="299357" y="2900488"/>
            <a:ext cx="1431472" cy="2308324"/>
          </a:xfrm>
          <a:prstGeom prst="rect">
            <a:avLst/>
          </a:prstGeom>
          <a:noFill/>
        </p:spPr>
        <p:txBody>
          <a:bodyPr wrap="square">
            <a:spAutoFit/>
          </a:bodyPr>
          <a:lstStyle/>
          <a:p>
            <a:r>
              <a:rPr lang="en-GB">
                <a:hlinkClick r:id="rId4"/>
              </a:rPr>
              <a:t>Trophy Hunting &amp; Namibia's Conservation Challenge | Anywhere We Roam</a:t>
            </a:r>
            <a:endParaRPr lang="en-GB"/>
          </a:p>
          <a:p>
            <a:endParaRPr lang="en-GB"/>
          </a:p>
        </p:txBody>
      </p:sp>
    </p:spTree>
    <p:extLst>
      <p:ext uri="{BB962C8B-B14F-4D97-AF65-F5344CB8AC3E}">
        <p14:creationId xmlns:p14="http://schemas.microsoft.com/office/powerpoint/2010/main" val="27648902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89C4DE-2C1E-B1A1-39C1-6AF275806D78}"/>
              </a:ext>
            </a:extLst>
          </p:cNvPr>
          <p:cNvSpPr>
            <a:spLocks noGrp="1"/>
          </p:cNvSpPr>
          <p:nvPr>
            <p:ph type="title"/>
          </p:nvPr>
        </p:nvSpPr>
        <p:spPr/>
        <p:txBody>
          <a:bodyPr>
            <a:normAutofit fontScale="90000"/>
          </a:bodyPr>
          <a:lstStyle/>
          <a:p>
            <a:br>
              <a:rPr lang="en-GB" dirty="0"/>
            </a:br>
            <a:r>
              <a:rPr lang="en-GB" dirty="0"/>
              <a:t>World heritage threatened by climate change </a:t>
            </a:r>
            <a:br>
              <a:rPr lang="en-GB" dirty="0"/>
            </a:br>
            <a:br>
              <a:rPr lang="en-GB" dirty="0"/>
            </a:br>
            <a:br>
              <a:rPr lang="en-GB" dirty="0"/>
            </a:br>
            <a:endParaRPr lang="en-GB" dirty="0"/>
          </a:p>
        </p:txBody>
      </p:sp>
      <p:sp>
        <p:nvSpPr>
          <p:cNvPr id="3" name="Content Placeholder 2">
            <a:extLst>
              <a:ext uri="{FF2B5EF4-FFF2-40B4-BE49-F238E27FC236}">
                <a16:creationId xmlns:a16="http://schemas.microsoft.com/office/drawing/2014/main" id="{21688399-2886-F457-9FF7-7D4A49D19F68}"/>
              </a:ext>
            </a:extLst>
          </p:cNvPr>
          <p:cNvSpPr>
            <a:spLocks noGrp="1"/>
          </p:cNvSpPr>
          <p:nvPr>
            <p:ph idx="1"/>
          </p:nvPr>
        </p:nvSpPr>
        <p:spPr/>
        <p:txBody>
          <a:bodyPr>
            <a:normAutofit fontScale="62500" lnSpcReduction="20000"/>
          </a:bodyPr>
          <a:lstStyle/>
          <a:p>
            <a:r>
              <a:rPr lang="en-GB" b="0" i="0" dirty="0">
                <a:solidFill>
                  <a:srgbClr val="222222"/>
                </a:solidFill>
                <a:effectLst/>
                <a:latin typeface="nyt-imperial"/>
              </a:rPr>
              <a:t>Latest findings revealed that climate change impacts one in four natural World Heritage sites, including coral reefs, glaciers, and wetlands. The number of natural World Heritage sites threatened by climate change has grown from 35 to 62 from 2014 to the latest study conducted in 2017. </a:t>
            </a:r>
          </a:p>
          <a:p>
            <a:r>
              <a:rPr lang="en-GB" b="0" i="0" dirty="0">
                <a:solidFill>
                  <a:srgbClr val="222222"/>
                </a:solidFill>
                <a:effectLst/>
                <a:latin typeface="nyt-imperial"/>
              </a:rPr>
              <a:t>Climate change has been identified as one of the biggest threats ,according the </a:t>
            </a:r>
            <a:r>
              <a:rPr lang="en-GB" b="0" i="0" u="sng" dirty="0">
                <a:solidFill>
                  <a:srgbClr val="0E0E0E"/>
                </a:solidFill>
                <a:effectLst/>
                <a:latin typeface="nyt-imperial"/>
                <a:hlinkClick r:id="rId2"/>
              </a:rPr>
              <a:t>report</a:t>
            </a:r>
            <a:r>
              <a:rPr lang="en-GB" b="0" i="0" dirty="0">
                <a:solidFill>
                  <a:srgbClr val="222222"/>
                </a:solidFill>
                <a:effectLst/>
                <a:latin typeface="nyt-imperial"/>
              </a:rPr>
              <a:t> which was released by the International Union for Conservation of Nature (IUCN), at the UN climate change conference in Bonn, Germany.</a:t>
            </a:r>
          </a:p>
          <a:p>
            <a:r>
              <a:rPr lang="en-GB" b="0" i="0" dirty="0">
                <a:solidFill>
                  <a:srgbClr val="222222"/>
                </a:solidFill>
                <a:effectLst/>
                <a:latin typeface="nyt-imperial"/>
              </a:rPr>
              <a:t>Invasive plant and animal species , followed by climate change as major risks to natural heritage sites. </a:t>
            </a:r>
          </a:p>
          <a:p>
            <a:r>
              <a:rPr lang="en-GB" b="0" i="0" dirty="0">
                <a:solidFill>
                  <a:srgbClr val="222222"/>
                </a:solidFill>
                <a:effectLst/>
                <a:latin typeface="nyt-imperial"/>
              </a:rPr>
              <a:t>Tourism was the third-biggest threat, followed by infrastructure expansion, mining, and oil and gas exploitation</a:t>
            </a:r>
          </a:p>
          <a:p>
            <a:r>
              <a:rPr lang="en-GB" b="0" i="0" dirty="0">
                <a:solidFill>
                  <a:srgbClr val="222222"/>
                </a:solidFill>
                <a:effectLst/>
                <a:latin typeface="nyt-imperial"/>
              </a:rPr>
              <a:t>bleaching of corals occurs when they are stressed by environmental changes</a:t>
            </a:r>
          </a:p>
          <a:p>
            <a:r>
              <a:rPr lang="en-GB" b="0" i="0" dirty="0">
                <a:solidFill>
                  <a:srgbClr val="222222"/>
                </a:solidFill>
                <a:effectLst/>
                <a:latin typeface="nyt-imperial"/>
              </a:rPr>
              <a:t>Retreating glaciers</a:t>
            </a:r>
            <a:endParaRPr lang="en-GB" dirty="0">
              <a:hlinkClick r:id="rId3"/>
            </a:endParaRPr>
          </a:p>
          <a:p>
            <a:endParaRPr lang="en-GB" dirty="0">
              <a:hlinkClick r:id="rId3"/>
            </a:endParaRPr>
          </a:p>
          <a:p>
            <a:endParaRPr lang="en-GB" dirty="0">
              <a:hlinkClick r:id="rId3"/>
            </a:endParaRPr>
          </a:p>
          <a:p>
            <a:r>
              <a:rPr lang="en-GB" dirty="0">
                <a:hlinkClick r:id="rId3"/>
              </a:rPr>
              <a:t>World Heritage Sites Threatened By Climate Change Nearly Doubles Since 2014 (ibtimes.com)</a:t>
            </a:r>
            <a:endParaRPr lang="en-GB" dirty="0"/>
          </a:p>
        </p:txBody>
      </p:sp>
    </p:spTree>
    <p:extLst>
      <p:ext uri="{BB962C8B-B14F-4D97-AF65-F5344CB8AC3E}">
        <p14:creationId xmlns:p14="http://schemas.microsoft.com/office/powerpoint/2010/main" val="421961552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CB3D2B-5DC6-F1EB-F506-ED383DDE2EC9}"/>
              </a:ext>
            </a:extLst>
          </p:cNvPr>
          <p:cNvSpPr>
            <a:spLocks noGrp="1"/>
          </p:cNvSpPr>
          <p:nvPr>
            <p:ph type="title"/>
          </p:nvPr>
        </p:nvSpPr>
        <p:spPr/>
        <p:txBody>
          <a:bodyPr>
            <a:normAutofit fontScale="90000"/>
          </a:bodyPr>
          <a:lstStyle/>
          <a:p>
            <a:r>
              <a:rPr lang="en-GB" b="1" i="0" dirty="0">
                <a:solidFill>
                  <a:srgbClr val="0F0F0F"/>
                </a:solidFill>
                <a:effectLst/>
                <a:latin typeface="YouTube Sans"/>
              </a:rPr>
              <a:t>Climate change threatens World Heritage sites</a:t>
            </a:r>
            <a:br>
              <a:rPr lang="en-GB" b="1" i="0" dirty="0">
                <a:solidFill>
                  <a:srgbClr val="0F0F0F"/>
                </a:solidFill>
                <a:effectLst/>
                <a:latin typeface="YouTube Sans"/>
              </a:rPr>
            </a:br>
            <a:endParaRPr lang="en-GB" dirty="0"/>
          </a:p>
        </p:txBody>
      </p:sp>
      <p:pic>
        <p:nvPicPr>
          <p:cNvPr id="4" name="Online Media 3" title="Climate change threatens World Heritage sites">
            <a:hlinkClick r:id="" action="ppaction://media"/>
            <a:extLst>
              <a:ext uri="{FF2B5EF4-FFF2-40B4-BE49-F238E27FC236}">
                <a16:creationId xmlns:a16="http://schemas.microsoft.com/office/drawing/2014/main" id="{AA97F992-8CD2-CA4C-6C0E-F89CF292FD15}"/>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26147630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2D6F53-F610-082F-4DDB-802688724D85}"/>
              </a:ext>
            </a:extLst>
          </p:cNvPr>
          <p:cNvSpPr>
            <a:spLocks noGrp="1"/>
          </p:cNvSpPr>
          <p:nvPr>
            <p:ph type="title"/>
          </p:nvPr>
        </p:nvSpPr>
        <p:spPr/>
        <p:txBody>
          <a:bodyPr>
            <a:normAutofit fontScale="90000"/>
          </a:bodyPr>
          <a:lstStyle/>
          <a:p>
            <a:r>
              <a:rPr lang="en-GB" b="1" i="0" dirty="0">
                <a:solidFill>
                  <a:srgbClr val="0F0F0F"/>
                </a:solidFill>
                <a:effectLst/>
                <a:latin typeface="YouTube Sans"/>
              </a:rPr>
              <a:t>Impact of climate change on World Heritage sites</a:t>
            </a:r>
            <a:br>
              <a:rPr lang="en-GB" b="1" i="0" dirty="0">
                <a:solidFill>
                  <a:srgbClr val="0F0F0F"/>
                </a:solidFill>
                <a:effectLst/>
                <a:latin typeface="YouTube Sans"/>
              </a:rPr>
            </a:br>
            <a:endParaRPr lang="en-GB" dirty="0"/>
          </a:p>
        </p:txBody>
      </p:sp>
      <p:pic>
        <p:nvPicPr>
          <p:cNvPr id="4" name="Online Media 3" title="COP 21: Impact of climate change on World Heritage sites">
            <a:hlinkClick r:id="" action="ppaction://media"/>
            <a:extLst>
              <a:ext uri="{FF2B5EF4-FFF2-40B4-BE49-F238E27FC236}">
                <a16:creationId xmlns:a16="http://schemas.microsoft.com/office/drawing/2014/main" id="{4AA3C074-A4ED-FDF0-625A-7FEC9D2DC766}"/>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
        <p:nvSpPr>
          <p:cNvPr id="6" name="TextBox 5">
            <a:extLst>
              <a:ext uri="{FF2B5EF4-FFF2-40B4-BE49-F238E27FC236}">
                <a16:creationId xmlns:a16="http://schemas.microsoft.com/office/drawing/2014/main" id="{A27B257F-D871-38EB-3D38-27DE142508AD}"/>
              </a:ext>
            </a:extLst>
          </p:cNvPr>
          <p:cNvSpPr txBox="1"/>
          <p:nvPr/>
        </p:nvSpPr>
        <p:spPr>
          <a:xfrm>
            <a:off x="729482" y="1321356"/>
            <a:ext cx="6095028" cy="369332"/>
          </a:xfrm>
          <a:prstGeom prst="rect">
            <a:avLst/>
          </a:prstGeom>
          <a:noFill/>
        </p:spPr>
        <p:txBody>
          <a:bodyPr wrap="square">
            <a:spAutoFit/>
          </a:bodyPr>
          <a:lstStyle/>
          <a:p>
            <a:r>
              <a:rPr lang="en-GB" dirty="0"/>
              <a:t>https://whc.unesco.org/en/news/1404/</a:t>
            </a:r>
          </a:p>
        </p:txBody>
      </p:sp>
    </p:spTree>
    <p:extLst>
      <p:ext uri="{BB962C8B-B14F-4D97-AF65-F5344CB8AC3E}">
        <p14:creationId xmlns:p14="http://schemas.microsoft.com/office/powerpoint/2010/main" val="36191330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B8E61D-A61C-9098-8D27-D199A75F286A}"/>
              </a:ext>
            </a:extLst>
          </p:cNvPr>
          <p:cNvSpPr>
            <a:spLocks noGrp="1"/>
          </p:cNvSpPr>
          <p:nvPr>
            <p:ph type="title"/>
          </p:nvPr>
        </p:nvSpPr>
        <p:spPr/>
        <p:txBody>
          <a:bodyPr>
            <a:normAutofit fontScale="90000"/>
          </a:bodyPr>
          <a:lstStyle/>
          <a:p>
            <a:r>
              <a:rPr lang="en-GB" b="1" i="0" dirty="0">
                <a:solidFill>
                  <a:srgbClr val="0F0F0F"/>
                </a:solidFill>
                <a:effectLst/>
                <a:latin typeface="YouTube Sans"/>
              </a:rPr>
              <a:t>climate change threatens UNESCO heritage sites</a:t>
            </a:r>
            <a:br>
              <a:rPr lang="en-GB" b="1" i="0" dirty="0">
                <a:solidFill>
                  <a:srgbClr val="0F0F0F"/>
                </a:solidFill>
                <a:effectLst/>
                <a:latin typeface="YouTube Sans"/>
              </a:rPr>
            </a:br>
            <a:endParaRPr lang="en-GB" dirty="0"/>
          </a:p>
        </p:txBody>
      </p:sp>
      <p:pic>
        <p:nvPicPr>
          <p:cNvPr id="4" name="Online Media 3" title="Climate change threatens UNESCO heritage sites">
            <a:hlinkClick r:id="" action="ppaction://media"/>
            <a:extLst>
              <a:ext uri="{FF2B5EF4-FFF2-40B4-BE49-F238E27FC236}">
                <a16:creationId xmlns:a16="http://schemas.microsoft.com/office/drawing/2014/main" id="{EFA140E8-491E-FC58-7234-6F58152FF220}"/>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12432323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1847</Words>
  <Application>Microsoft Office PowerPoint</Application>
  <PresentationFormat>Widescreen</PresentationFormat>
  <Paragraphs>102</Paragraphs>
  <Slides>24</Slides>
  <Notes>0</Notes>
  <HiddenSlides>0</HiddenSlides>
  <MMClips>5</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24</vt:i4>
      </vt:variant>
    </vt:vector>
  </HeadingPairs>
  <TitlesOfParts>
    <vt:vector size="35" baseType="lpstr">
      <vt:lpstr>brandon-grotesque</vt:lpstr>
      <vt:lpstr>cabin</vt:lpstr>
      <vt:lpstr>nyt-imperial</vt:lpstr>
      <vt:lpstr>YouTube Sans</vt:lpstr>
      <vt:lpstr>Arial</vt:lpstr>
      <vt:lpstr>Calibri</vt:lpstr>
      <vt:lpstr>Calibri Light</vt:lpstr>
      <vt:lpstr>Montserrat</vt:lpstr>
      <vt:lpstr>Open Sans</vt:lpstr>
      <vt:lpstr>playfair display</vt:lpstr>
      <vt:lpstr>Office Theme</vt:lpstr>
      <vt:lpstr>Future of Tourism –  Eco Tourism / Culture Tourism?</vt:lpstr>
      <vt:lpstr>FUTURE OF TOURISM ??  - Sustainability / Eco principles</vt:lpstr>
      <vt:lpstr>Cultural / HERITAGE  Tourism Focus</vt:lpstr>
      <vt:lpstr>TOURISM AND CULTURE </vt:lpstr>
      <vt:lpstr>Intangible Cultural Heritage</vt:lpstr>
      <vt:lpstr>ETHICS, CULTURE AND SOCIAL RESPONSIBILITY </vt:lpstr>
      <vt:lpstr>Private Sector Commitment </vt:lpstr>
      <vt:lpstr>THE RESPONSIBLE TOURIST </vt:lpstr>
      <vt:lpstr>WORLD COMMITTEE ON TOURISM ETHICS (WCTE) </vt:lpstr>
      <vt:lpstr>GLOBAL CODE OF ETHICS FOR TOURISM </vt:lpstr>
      <vt:lpstr>The Code’s 10 articles </vt:lpstr>
      <vt:lpstr>The Code’s 10 articles </vt:lpstr>
      <vt:lpstr>The Code’s 10 articles </vt:lpstr>
      <vt:lpstr>The Code’s 10 articles </vt:lpstr>
      <vt:lpstr>Asset Based Community Development</vt:lpstr>
      <vt:lpstr>Sustainable community development: from what's wrong to what's strong | Cormac Russell </vt:lpstr>
      <vt:lpstr>UNWTO ANNOUNCES LIST OF ‘BEST TOURISM VILLAGES’ 2021 </vt:lpstr>
      <vt:lpstr>Basic stages in tourism development planning </vt:lpstr>
      <vt:lpstr>Important En Important Environmental Impacts Of Tourism  </vt:lpstr>
      <vt:lpstr>Trophy hunting in Namibia: A conservation success story? </vt:lpstr>
      <vt:lpstr> World heritage threatened by climate change    </vt:lpstr>
      <vt:lpstr>Climate change threatens World Heritage sites </vt:lpstr>
      <vt:lpstr>Impact of climate change on World Heritage sites </vt:lpstr>
      <vt:lpstr>climate change threatens UNESCO heritage sites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Future of Tourism –  Eco Tourism / Culture Tourism?</dc:title>
  <dc:creator>Kathryn PC</dc:creator>
  <cp:lastModifiedBy>Deborah Jenkins</cp:lastModifiedBy>
  <cp:revision>1</cp:revision>
  <dcterms:created xsi:type="dcterms:W3CDTF">2021-04-29T22:15:43Z</dcterms:created>
  <dcterms:modified xsi:type="dcterms:W3CDTF">2023-03-23T07:30:55Z</dcterms:modified>
</cp:coreProperties>
</file>