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18"/>
  </p:normalViewPr>
  <p:slideViewPr>
    <p:cSldViewPr snapToGrid="0" snapToObjects="1" showGuides="1">
      <p:cViewPr varScale="1">
        <p:scale>
          <a:sx n="104" d="100"/>
          <a:sy n="104" d="100"/>
        </p:scale>
        <p:origin x="896" y="208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D77BC-5A0E-354D-9C12-E47DEFA747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6E43BA-2A3C-704E-9A50-0E2D4204C5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06749C-9FCA-E048-BE17-CA7EBBB3C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43F7EA-8649-1A4A-85E0-85B1508D5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EE389B-BFD2-4C40-8550-632B09E5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769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D5F3A-8189-E847-A677-6DF35B416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827F73-75DA-E249-AF03-DDADA55531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43107-741C-F045-AFAA-F2A45713C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E09DF0-9851-4343-B473-8A51DE6E6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7840F-A392-C441-A869-744ADBEE0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13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90630-EA77-144B-9D74-612D55FD7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7EAE73-4358-C64C-B309-0689D24BEE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E4B888-C100-9740-BF27-0AC9B5F19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6EFE8A-3F6D-DC47-B57D-FD1998A1D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B4B05-46CD-E24E-95BF-AC7A60C63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9302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430AA-857C-2947-9344-1BD0E505B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8F3187-B94A-154B-97DD-C9CEF2724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4FCBDC-A3F8-0340-96F3-D8809F579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E41AE1-7A73-1C46-9472-A2C6C1965F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53AD9A-5DD7-C94F-95BB-97F7C4455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9F857C-97F6-BA40-8FB7-EA647E2D9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715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1314C-7DC7-7B49-BC98-96B3C611D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262D35-2AF9-C048-85B5-87526D1C02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F3C81E-ADAC-5345-A4F7-2C384F9C35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4C5194-203B-6C49-8EBD-ADF173AD5E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D1583-DA32-F14B-B4D1-4590391CAE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66918CE-1EFA-144F-83CD-CBA24E4E6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D3EE98-BDD8-9149-B7AD-99A162121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847BC7-8815-5D4D-84A5-848F364B5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394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2440E-0A62-A14D-B4B3-81DB4031E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4FF0EC-5DAA-EE4B-BFA8-36CA8813A5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57CEE-DC6B-6C48-B90A-89FAABB059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0E297B-760D-1A45-988A-4DC023906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4796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8C8082-C4DF-F548-A73F-B1231DDE5C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483AEF-CC28-F244-9682-B3335B66A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DF63A6-36DC-3345-86D1-42D8F4C73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90232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0BEF4-604E-3244-8BAF-E3B531ADC5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35DBB-422B-3E49-8A5C-818D87FCA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E7DFD3-ACDA-304C-BEFA-9D05E2A39A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329BEE-AF2F-5741-AB9F-8D5A14DE4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A312CF-6204-8A45-9C4D-2186BEE07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0433A1-3836-8544-B227-E120EE0C6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221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46325-3194-B84D-AEB1-2AEC1AC0A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E3B8AB-C72B-4141-9ADA-2AB97C558B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6EFD8C-65E1-874F-9BF3-F9436BBAA5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58A06D-6EB3-0747-981C-DEA69235E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2A961F-960E-3544-B3D5-5E93186BF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40260E-CB31-8D47-B31C-A5245626E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7351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BD0C9-1E40-3949-87E2-026F71C4B3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F5F9E3-9BEF-9645-9ABB-6D7FAA11B5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57897-3C00-8F44-AD56-0684A8E29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FAF5AF-67D4-1442-AC07-A9319BE54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CE7E2-6BC0-BD48-841E-769AC463DE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065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D05D12B-BCFC-244B-BF22-20CF4D9BF1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4311A25-D3C6-8447-825F-5EA0084BCA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80E3B2-9EBC-D14F-8820-FE6924763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D37ADA-4BAE-2941-883B-5C8412BD1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29364-44E9-8241-91E7-8DB3ED471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48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AE0643-5905-3B47-88C0-A55CCCA3F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3DB0E-11D3-2945-84CA-EB7E5D7F4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76394F-B949-5A43-9730-E602DF9E8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CAAAA-DD26-3442-97CA-E53D602A626F}" type="datetimeFigureOut">
              <a:rPr lang="en-US" smtClean="0"/>
              <a:t>3/16/22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40EEAB-B797-1B46-A367-D963030284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61C1F6-30BE-CF4E-9B54-A495EC577E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19ACB-5A03-AF4E-A07A-E2E547B3A6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529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hyperlink" Target="https://www.ageuk.org.uk/services/age-uk-advice-line/" TargetMode="External"/><Relationship Id="rId2" Type="http://schemas.openxmlformats.org/officeDocument/2006/relationships/hyperlink" Target="https://www.google.com/imgres?imgurl=https%3A%2F%2Fthumbs.dreamstime.com%2Fb%2Fold-man-question-marks-dementia-ignorance-confused-old-man-old-man-full-doubts-hesitation-old-man-question-169602896.jpg&amp;imgrefurl=https%3A%2F%2Fwww.dreamstime.com%2Fold-man-full-doubts-hesitation-old-man-question-marks-above-head-confused-old-man-dementia-ignorance-concept-old-image169602921&amp;tbnid=dwCQ2XwGjCEW_M&amp;vet=12ahUKEwi6wMystMv2AhUEeRoKHT5cCPoQMygBegQIARAi..i&amp;docid=8Wof64k1bC4KmM&amp;w=800&amp;h=533&amp;q=free%20pictures%20with%20a%20man%20with%20dementia%20questioning%20himself&amp;ved=2ahUKEwi6wMystMv2AhUEeRoKHT5cCPoQMygBegQIARA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lzheimersresearchuk.org/" TargetMode="External"/><Relationship Id="rId5" Type="http://schemas.openxmlformats.org/officeDocument/2006/relationships/hyperlink" Target="https://www.alzheimers.org.uk/get-support/national-dementia-helpline" TargetMode="External"/><Relationship Id="rId4" Type="http://schemas.openxmlformats.org/officeDocument/2006/relationships/hyperlink" Target="https://www.google.com/url?sa=i&amp;url=https%3A%2F%2Fwww.dreamstime.com%2Fold-man-full-doubts-hesitation-old-man-question-marks-above-head-confused-old-man-dementia-ignorance-concept-old-image169602921&amp;psig=AOvVaw1E-eCw6Av8245dXXV8pGcy&amp;ust=1647546827702000&amp;source=images&amp;cd=vfe&amp;ved=2ahUKEwi6wMystMv2AhUEeRoKHT5cCPoQr4kDegQIARAj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5/2/section/20" TargetMode="External"/><Relationship Id="rId13" Type="http://schemas.openxmlformats.org/officeDocument/2006/relationships/hyperlink" Target="https://www.legislation.gov.uk/ukpga/1998/42/contents" TargetMode="External"/><Relationship Id="rId3" Type="http://schemas.openxmlformats.org/officeDocument/2006/relationships/hyperlink" Target="https://www.alz.org/alzheimers-dementia/stages" TargetMode="External"/><Relationship Id="rId7" Type="http://schemas.openxmlformats.org/officeDocument/2006/relationships/hyperlink" Target="https://doi.org/10.1002/gps.5076" TargetMode="External"/><Relationship Id="rId12" Type="http://schemas.openxmlformats.org/officeDocument/2006/relationships/hyperlink" Target="https://www.legislation.gov.uk/ukpga/2006/35/section/4" TargetMode="External"/><Relationship Id="rId2" Type="http://schemas.openxmlformats.org/officeDocument/2006/relationships/hyperlink" Target="https://www.alzheimers.org.uk/dementia-connect-support-lin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geing-better.org.uk/blogs/how-social-model-disability-can-help-us-add-life-years" TargetMode="External"/><Relationship Id="rId11" Type="http://schemas.openxmlformats.org/officeDocument/2006/relationships/hyperlink" Target="https://www.equalityhumanrights.com/en/equality-act-2010/what-equality-act" TargetMode="External"/><Relationship Id="rId5" Type="http://schemas.openxmlformats.org/officeDocument/2006/relationships/hyperlink" Target="https://www.legislation.gov.uk/ukpga/2014/23/contents/enacted" TargetMode="External"/><Relationship Id="rId10" Type="http://schemas.openxmlformats.org/officeDocument/2006/relationships/hyperlink" Target="https://www.equalityhumanrights.com/en/advice-and-guidance/your-rights-under-equality-act-2010#:~:text=Under%20the%20Equality%20Act%2C%20there,gender%20reassignment" TargetMode="External"/><Relationship Id="rId4" Type="http://schemas.openxmlformats.org/officeDocument/2006/relationships/hyperlink" Target="https://www.alz.org/alzheimers-dementia/10_signs" TargetMode="External"/><Relationship Id="rId9" Type="http://schemas.openxmlformats.org/officeDocument/2006/relationships/hyperlink" Target="https://www.gov.uk/government/publications/quality-standards-for-care-services-for-older-people" TargetMode="External"/><Relationship Id="rId14" Type="http://schemas.openxmlformats.org/officeDocument/2006/relationships/hyperlink" Target="https://doi.org/10.1017/S1041610214002580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cbi.nlm.nih.gov/pubmed" TargetMode="External"/><Relationship Id="rId3" Type="http://schemas.openxmlformats.org/officeDocument/2006/relationships/hyperlink" Target="https://www.legislation.gov.uk/ukpga/1983/20/section/127#:~:text=127%20Ill%2Dtreatment%20of%20patients.&amp;text=(2)It%20shall%20be%20an,or%20moral%20obligation%20or%20otherwise" TargetMode="External"/><Relationship Id="rId7" Type="http://schemas.openxmlformats.org/officeDocument/2006/relationships/hyperlink" Target="https://doi.org/10.1177/1471301218754455" TargetMode="External"/><Relationship Id="rId2" Type="http://schemas.openxmlformats.org/officeDocument/2006/relationships/hyperlink" Target="https://assets.publishing.service.gov.uk/government/uploads/system/uploads/attachment_data/file/285426/20140226_WN_consultation_doc_-_For_publica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2/gps.2086" TargetMode="External"/><Relationship Id="rId5" Type="http://schemas.openxmlformats.org/officeDocument/2006/relationships/hyperlink" Target="https://www.nhs.uk/conditions/dementia/help-and-support/" TargetMode="External"/><Relationship Id="rId10" Type="http://schemas.openxmlformats.org/officeDocument/2006/relationships/hyperlink" Target="https://doi.org/10.1159/000090139" TargetMode="External"/><Relationship Id="rId4" Type="http://schemas.openxmlformats.org/officeDocument/2006/relationships/hyperlink" Target="https://www.nhs.uk/conditions/frontotemporal-dementia/#:~:text=Frontotemporal%20dementia%20is%20an%20uncommon,the%20frontal%20and%20temporal%20lobes" TargetMode="External"/><Relationship Id="rId9" Type="http://schemas.openxmlformats.org/officeDocument/2006/relationships/hyperlink" Target="https://www.legislation.gov.uk/ukpga/2012/7/contents/enact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6/annals.1401.025" TargetMode="External"/><Relationship Id="rId2" Type="http://schemas.openxmlformats.org/officeDocument/2006/relationships/hyperlink" Target="https://doi.org/10.1192/bjp.183.3.24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77/1756285612461679" TargetMode="External"/><Relationship Id="rId4" Type="http://schemas.openxmlformats.org/officeDocument/2006/relationships/hyperlink" Target="https://www.who.int/news-room/fact-sheets/detail/dement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F0A1B0C-D771-2F44-9A12-5A8D388F46EE}"/>
              </a:ext>
            </a:extLst>
          </p:cNvPr>
          <p:cNvSpPr txBox="1"/>
          <p:nvPr/>
        </p:nvSpPr>
        <p:spPr>
          <a:xfrm>
            <a:off x="518984" y="457200"/>
            <a:ext cx="11442357" cy="4447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dirty="0"/>
              <a:t>GHEORGHE ADRIAN COT</a:t>
            </a:r>
          </a:p>
          <a:p>
            <a:pPr>
              <a:lnSpc>
                <a:spcPct val="150000"/>
              </a:lnSpc>
            </a:pPr>
            <a:r>
              <a:rPr lang="en-US" sz="3200" dirty="0"/>
              <a:t>1913213</a:t>
            </a:r>
          </a:p>
          <a:p>
            <a:pPr>
              <a:lnSpc>
                <a:spcPct val="150000"/>
              </a:lnSpc>
            </a:pPr>
            <a:r>
              <a:rPr lang="en-US" sz="3200" dirty="0"/>
              <a:t>LIVING WITH CARE: THE OLDER PERSON</a:t>
            </a:r>
          </a:p>
          <a:p>
            <a:pPr>
              <a:lnSpc>
                <a:spcPct val="150000"/>
              </a:lnSpc>
            </a:pPr>
            <a:r>
              <a:rPr lang="en-US" sz="3200" dirty="0"/>
              <a:t>BMHP6009</a:t>
            </a:r>
          </a:p>
          <a:p>
            <a:pPr>
              <a:lnSpc>
                <a:spcPct val="150000"/>
              </a:lnSpc>
            </a:pPr>
            <a:r>
              <a:rPr lang="en-US" sz="3200" dirty="0"/>
              <a:t>JOANNE DAVIES</a:t>
            </a:r>
          </a:p>
          <a:p>
            <a:pPr>
              <a:lnSpc>
                <a:spcPct val="150000"/>
              </a:lnSpc>
            </a:pPr>
            <a:r>
              <a:rPr lang="en-US" sz="3200" dirty="0"/>
              <a:t>POSTER</a:t>
            </a:r>
          </a:p>
        </p:txBody>
      </p:sp>
    </p:spTree>
    <p:extLst>
      <p:ext uri="{BB962C8B-B14F-4D97-AF65-F5344CB8AC3E}">
        <p14:creationId xmlns:p14="http://schemas.microsoft.com/office/powerpoint/2010/main" val="1994982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87D7BB7A-A379-D443-9D62-A3CE6ED07736}"/>
              </a:ext>
            </a:extLst>
          </p:cNvPr>
          <p:cNvSpPr txBox="1"/>
          <p:nvPr/>
        </p:nvSpPr>
        <p:spPr>
          <a:xfrm>
            <a:off x="97536" y="158496"/>
            <a:ext cx="11996928" cy="55399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                                                                                Dementia </a:t>
            </a:r>
          </a:p>
          <a:p>
            <a:r>
              <a:rPr lang="en-US" sz="1200" dirty="0"/>
              <a:t>It's a condition where cognitive function declines more than what would be expected as a person ages (WHO, 2022).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6D33DE1-A66B-AF40-8071-1858143E3944}"/>
              </a:ext>
            </a:extLst>
          </p:cNvPr>
          <p:cNvSpPr txBox="1"/>
          <p:nvPr/>
        </p:nvSpPr>
        <p:spPr>
          <a:xfrm>
            <a:off x="5059680" y="712494"/>
            <a:ext cx="1926336" cy="9233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                                                            Types of dementia</a:t>
            </a:r>
          </a:p>
          <a:p>
            <a:endParaRPr lang="en-US" dirty="0"/>
          </a:p>
        </p:txBody>
      </p:sp>
      <p:sp>
        <p:nvSpPr>
          <p:cNvPr id="8" name="Down Arrow 7">
            <a:extLst>
              <a:ext uri="{FF2B5EF4-FFF2-40B4-BE49-F238E27FC236}">
                <a16:creationId xmlns:a16="http://schemas.microsoft.com/office/drawing/2014/main" id="{41218198-D6A1-A340-AC69-04ED4FD79D4D}"/>
              </a:ext>
            </a:extLst>
          </p:cNvPr>
          <p:cNvSpPr/>
          <p:nvPr/>
        </p:nvSpPr>
        <p:spPr>
          <a:xfrm rot="16200000">
            <a:off x="7316724" y="635818"/>
            <a:ext cx="484632" cy="1146048"/>
          </a:xfrm>
          <a:prstGeom prst="downArrow">
            <a:avLst>
              <a:gd name="adj1" fmla="val 50000"/>
              <a:gd name="adj2" fmla="val 4868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DBCC43E2-E0F9-D145-821C-CBA55A069ED0}"/>
              </a:ext>
            </a:extLst>
          </p:cNvPr>
          <p:cNvSpPr/>
          <p:nvPr/>
        </p:nvSpPr>
        <p:spPr>
          <a:xfrm rot="10800000">
            <a:off x="3913632" y="931843"/>
            <a:ext cx="114604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FBF966-F3E2-934F-A8D2-1832B6656F6B}"/>
              </a:ext>
            </a:extLst>
          </p:cNvPr>
          <p:cNvSpPr txBox="1"/>
          <p:nvPr/>
        </p:nvSpPr>
        <p:spPr>
          <a:xfrm>
            <a:off x="97536" y="852433"/>
            <a:ext cx="3816096" cy="123110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Alzheimer’s Diseases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 neurologic disease that gets worse over time. It causes the brain to shrink and brain cells to die, and it gets worse over time (</a:t>
            </a:r>
            <a:r>
              <a:rPr lang="en-GB" sz="1200" dirty="0">
                <a:solidFill>
                  <a:prstClr val="black"/>
                </a:solidFill>
              </a:rPr>
              <a:t>Alzheimer's Society  (2019).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1D9C9B1-82DF-2C4F-AE94-5D194B357E3A}"/>
              </a:ext>
            </a:extLst>
          </p:cNvPr>
          <p:cNvSpPr txBox="1"/>
          <p:nvPr/>
        </p:nvSpPr>
        <p:spPr>
          <a:xfrm>
            <a:off x="8118883" y="937893"/>
            <a:ext cx="3962400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Fronto-temporal Dementia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is a type of dementia that isn't very common. It can have an effect on how people act and how they speak (NHS, 2020).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8AF302A-C715-A548-ABCE-172325531F8D}"/>
              </a:ext>
            </a:extLst>
          </p:cNvPr>
          <p:cNvSpPr txBox="1"/>
          <p:nvPr/>
        </p:nvSpPr>
        <p:spPr>
          <a:xfrm>
            <a:off x="97534" y="2129798"/>
            <a:ext cx="3031456" cy="101566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Early stages symptoms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Blackout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Vague memory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Agitation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Confusion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4231ECE-00B6-3F43-B44C-CCE7F81E110B}"/>
              </a:ext>
            </a:extLst>
          </p:cNvPr>
          <p:cNvSpPr txBox="1"/>
          <p:nvPr/>
        </p:nvSpPr>
        <p:spPr>
          <a:xfrm>
            <a:off x="97534" y="3172003"/>
            <a:ext cx="3005327" cy="120032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Middle stages symptoms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Getting more confused and disoriented 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Frustration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Aggression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D976D51-C86B-3D40-AF35-95DCE96373D2}"/>
              </a:ext>
            </a:extLst>
          </p:cNvPr>
          <p:cNvSpPr txBox="1"/>
          <p:nvPr/>
        </p:nvSpPr>
        <p:spPr>
          <a:xfrm>
            <a:off x="110598" y="4420139"/>
            <a:ext cx="3005327" cy="120032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Late- stage symptoms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Difficulty sitting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Difficulty walking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Difficulty swallowing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Difficulty communicating</a:t>
            </a:r>
          </a:p>
          <a:p>
            <a:r>
              <a:rPr lang="en-US" sz="1200" dirty="0"/>
              <a:t> (</a:t>
            </a:r>
            <a:r>
              <a:rPr lang="en-US" sz="1200" dirty="0" err="1"/>
              <a:t>Alzheimer’a</a:t>
            </a:r>
            <a:r>
              <a:rPr lang="en-US" sz="1200" dirty="0"/>
              <a:t>  Association , 2022).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F8669C9-80D8-9144-BF1B-7525F1A0F6F7}"/>
              </a:ext>
            </a:extLst>
          </p:cNvPr>
          <p:cNvSpPr txBox="1"/>
          <p:nvPr/>
        </p:nvSpPr>
        <p:spPr>
          <a:xfrm>
            <a:off x="8148603" y="1791303"/>
            <a:ext cx="3958265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Early stages symptoms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Behaviours changes and language problems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Being rude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Losing interest in people or things they enjoyed before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Compulsive eating, drinking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Losing motivation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Hesitant speech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Using words incorrectly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Repeating things </a:t>
            </a:r>
          </a:p>
          <a:p>
            <a:r>
              <a:rPr lang="en-US" sz="1200" dirty="0"/>
              <a:t>(</a:t>
            </a:r>
            <a:r>
              <a:rPr lang="en-GB" sz="1200" dirty="0"/>
              <a:t>Shinagawa, Ikeda, Fukuhara, Tanabe, 2006).</a:t>
            </a: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endParaRPr lang="en-US" sz="12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506F1F2-56B0-DA47-83C4-C4B58B83656B}"/>
              </a:ext>
            </a:extLst>
          </p:cNvPr>
          <p:cNvSpPr txBox="1"/>
          <p:nvPr/>
        </p:nvSpPr>
        <p:spPr>
          <a:xfrm>
            <a:off x="8144469" y="3797127"/>
            <a:ext cx="3962400" cy="1015663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Middle stages symptoms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Memory difficulties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Poor planning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Poor judgement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F9FF53B-BF76-574B-B9D8-2E3A7EB0DFCF}"/>
              </a:ext>
            </a:extLst>
          </p:cNvPr>
          <p:cNvSpPr txBox="1"/>
          <p:nvPr/>
        </p:nvSpPr>
        <p:spPr>
          <a:xfrm>
            <a:off x="8132064" y="4686605"/>
            <a:ext cx="3962400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Late-stage symptoms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Slow and stiff movements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Loss of bladder control </a:t>
            </a:r>
          </a:p>
          <a:p>
            <a:r>
              <a:rPr lang="en-US" sz="1200" dirty="0"/>
              <a:t>(Viskontas, Possin, Miller, 2007).</a:t>
            </a:r>
          </a:p>
        </p:txBody>
      </p:sp>
      <p:pic>
        <p:nvPicPr>
          <p:cNvPr id="1030" name="Picture 6" descr="Old Man and Question Marks. Dementia and Ignorance. Confused Old Man Stock  Image - Image of decision, confusion: 169602921">
            <a:hlinkClick r:id="rId2"/>
            <a:extLst>
              <a:ext uri="{FF2B5EF4-FFF2-40B4-BE49-F238E27FC236}">
                <a16:creationId xmlns:a16="http://schemas.microsoft.com/office/drawing/2014/main" id="{EA5BF6CE-7234-7C44-98CB-556E7CE35C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265" y="2223834"/>
            <a:ext cx="2684835" cy="142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FB947490-6B5B-654D-95AE-9F93A3D3BB4A}"/>
              </a:ext>
            </a:extLst>
          </p:cNvPr>
          <p:cNvSpPr txBox="1"/>
          <p:nvPr/>
        </p:nvSpPr>
        <p:spPr>
          <a:xfrm>
            <a:off x="4680431" y="3602891"/>
            <a:ext cx="268483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eaLnBrk="0" fontAlgn="t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dirty="0">
                <a:solidFill>
                  <a:srgbClr val="3C4043"/>
                </a:solidFill>
                <a:latin typeface="Roboto" panose="02000000000000000000" pitchFamily="2" charset="0"/>
                <a:hlinkClick r:id="rId4" tooltip="Old Man and Question Marks. Dementia and Ignorance. Confused Old Man Stock  Image - Image of decision, confusion: 169602921"/>
              </a:rPr>
              <a:t>Man Stock Image ...</a:t>
            </a:r>
          </a:p>
          <a:p>
            <a:pPr lvl="0" eaLnBrk="0" fontAlgn="t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800" b="0" i="0" u="none" strike="noStrike" cap="none" normalizeH="0" baseline="0" dirty="0">
                <a:ln>
                  <a:noFill/>
                </a:ln>
                <a:solidFill>
                  <a:srgbClr val="5F6368"/>
                </a:solidFill>
                <a:effectLst/>
                <a:latin typeface="Roboto" panose="02000000000000000000" pitchFamily="2" charset="0"/>
                <a:hlinkClick r:id="rId4" tooltip="Old Man and Question Marks. Dementia and Ignorance. Confused Old Man Stock  Image - Image of decision, confusion: 169602921"/>
              </a:rPr>
              <a:t>dreamstime.com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9A034A37-B183-2D42-89DB-989CE872BD14}"/>
              </a:ext>
            </a:extLst>
          </p:cNvPr>
          <p:cNvSpPr/>
          <p:nvPr/>
        </p:nvSpPr>
        <p:spPr>
          <a:xfrm>
            <a:off x="4338952" y="3986493"/>
            <a:ext cx="3132389" cy="692385"/>
          </a:xfrm>
          <a:prstGeom prst="ellipse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I can’ t remember!</a:t>
            </a:r>
          </a:p>
          <a:p>
            <a:pPr algn="ctr"/>
            <a:r>
              <a:rPr lang="en-US" sz="1400" dirty="0"/>
              <a:t>Why I can’ t remember?!</a:t>
            </a: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ECAC9BD1-5C02-9B4E-A40A-83837A916940}"/>
              </a:ext>
            </a:extLst>
          </p:cNvPr>
          <p:cNvSpPr/>
          <p:nvPr/>
        </p:nvSpPr>
        <p:spPr>
          <a:xfrm>
            <a:off x="3110254" y="2277343"/>
            <a:ext cx="1617197" cy="220773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If you or someone you know experiences anything similar, it could be a sign of dementia.</a:t>
            </a: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2523B60-1DA7-BE4E-8980-FD14B09F4BF1}"/>
              </a:ext>
            </a:extLst>
          </p:cNvPr>
          <p:cNvSpPr/>
          <p:nvPr/>
        </p:nvSpPr>
        <p:spPr>
          <a:xfrm>
            <a:off x="4607279" y="1682257"/>
            <a:ext cx="2950809" cy="507565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Is my appointment today or tomorrow?</a:t>
            </a: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F1EB4F5B-A68D-5448-8D33-4CD98D48742C}"/>
              </a:ext>
            </a:extLst>
          </p:cNvPr>
          <p:cNvSpPr/>
          <p:nvPr/>
        </p:nvSpPr>
        <p:spPr>
          <a:xfrm>
            <a:off x="7318242" y="2277343"/>
            <a:ext cx="830362" cy="23033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Why I am here?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544093F6-FCCC-194D-98C6-F6E8E6EA699A}"/>
              </a:ext>
            </a:extLst>
          </p:cNvPr>
          <p:cNvSpPr txBox="1"/>
          <p:nvPr/>
        </p:nvSpPr>
        <p:spPr>
          <a:xfrm>
            <a:off x="3205373" y="4694534"/>
            <a:ext cx="4902901" cy="27699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b="1" dirty="0"/>
              <a:t>If you think you experience any of this symptoms, please contact your GP!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BDF55BBB-7585-894D-B547-077BE6AA54D9}"/>
              </a:ext>
            </a:extLst>
          </p:cNvPr>
          <p:cNvSpPr txBox="1"/>
          <p:nvPr/>
        </p:nvSpPr>
        <p:spPr>
          <a:xfrm>
            <a:off x="3516585" y="5841742"/>
            <a:ext cx="1314883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Treatments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1DB3BE1-F254-AB4F-8021-94BD1E9880C5}"/>
              </a:ext>
            </a:extLst>
          </p:cNvPr>
          <p:cNvSpPr txBox="1"/>
          <p:nvPr/>
        </p:nvSpPr>
        <p:spPr>
          <a:xfrm>
            <a:off x="36706" y="5694585"/>
            <a:ext cx="3031456" cy="120032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Medication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Memantine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Antidepressants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Acetylcholinesterase inhibitors</a:t>
            </a:r>
          </a:p>
          <a:p>
            <a:r>
              <a:rPr lang="en-GB" sz="1200" dirty="0"/>
              <a:t>(Yiannopoulou and Papageorgiou, 2013)</a:t>
            </a: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FBC7FF0-FDEF-D54B-A7C3-17A5C9E665C3}"/>
              </a:ext>
            </a:extLst>
          </p:cNvPr>
          <p:cNvSpPr txBox="1"/>
          <p:nvPr/>
        </p:nvSpPr>
        <p:spPr>
          <a:xfrm>
            <a:off x="3139715" y="5174953"/>
            <a:ext cx="2836985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Cognitive stimulation therapy</a:t>
            </a:r>
          </a:p>
          <a:p>
            <a:r>
              <a:rPr lang="en-US" sz="1200" dirty="0"/>
              <a:t>(Spector, et al. 2003).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C9D8E3B9-A82B-5A49-A378-F37DBFEF4394}"/>
              </a:ext>
            </a:extLst>
          </p:cNvPr>
          <p:cNvSpPr txBox="1"/>
          <p:nvPr/>
        </p:nvSpPr>
        <p:spPr>
          <a:xfrm>
            <a:off x="3205373" y="6332445"/>
            <a:ext cx="2836987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Cognitive rehabilitation</a:t>
            </a:r>
          </a:p>
          <a:p>
            <a:r>
              <a:rPr lang="en-GB" sz="1200" dirty="0"/>
              <a:t>Bahar‐Fuchs, Clare,  Woods, 2013).</a:t>
            </a:r>
            <a:endParaRPr lang="en-US" sz="1200" dirty="0"/>
          </a:p>
        </p:txBody>
      </p: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DA4ABD8E-FED4-CF4E-BC28-6B1328BB4754}"/>
              </a:ext>
            </a:extLst>
          </p:cNvPr>
          <p:cNvCxnSpPr>
            <a:cxnSpLocks/>
            <a:stCxn id="38" idx="1"/>
          </p:cNvCxnSpPr>
          <p:nvPr/>
        </p:nvCxnSpPr>
        <p:spPr>
          <a:xfrm flipH="1">
            <a:off x="3068162" y="6026408"/>
            <a:ext cx="44842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A28F9A2E-3F8C-8C49-A239-6151B9E83434}"/>
              </a:ext>
            </a:extLst>
          </p:cNvPr>
          <p:cNvCxnSpPr>
            <a:stCxn id="38" idx="2"/>
          </p:cNvCxnSpPr>
          <p:nvPr/>
        </p:nvCxnSpPr>
        <p:spPr>
          <a:xfrm>
            <a:off x="4174027" y="6211074"/>
            <a:ext cx="2557" cy="1213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62901EB7-034A-1344-951A-95CB20F26BBF}"/>
              </a:ext>
            </a:extLst>
          </p:cNvPr>
          <p:cNvCxnSpPr>
            <a:cxnSpLocks/>
            <a:stCxn id="38" idx="0"/>
          </p:cNvCxnSpPr>
          <p:nvPr/>
        </p:nvCxnSpPr>
        <p:spPr>
          <a:xfrm flipV="1">
            <a:off x="4174027" y="5694585"/>
            <a:ext cx="0" cy="1471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B3CFBED1-0488-1742-812C-A2AF6A5C226F}"/>
              </a:ext>
            </a:extLst>
          </p:cNvPr>
          <p:cNvSpPr txBox="1"/>
          <p:nvPr/>
        </p:nvSpPr>
        <p:spPr>
          <a:xfrm>
            <a:off x="6193502" y="5534527"/>
            <a:ext cx="1256038" cy="95410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400" dirty="0"/>
              <a:t>For more information and help contact 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E2A5754D-C0C4-134C-A68C-10D954642ED0}"/>
              </a:ext>
            </a:extLst>
          </p:cNvPr>
          <p:cNvSpPr txBox="1"/>
          <p:nvPr/>
        </p:nvSpPr>
        <p:spPr>
          <a:xfrm>
            <a:off x="7746604" y="5576513"/>
            <a:ext cx="4347860" cy="276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5"/>
              </a:rPr>
              <a:t>Dementia Connect support line</a:t>
            </a:r>
            <a:r>
              <a:rPr lang="en-GB" sz="1200" dirty="0"/>
              <a:t> on 0333 150 3456</a:t>
            </a:r>
            <a:endParaRPr lang="en-US" sz="1200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B2A52580-A377-0E4B-B430-7146C10A56DA}"/>
              </a:ext>
            </a:extLst>
          </p:cNvPr>
          <p:cNvSpPr txBox="1"/>
          <p:nvPr/>
        </p:nvSpPr>
        <p:spPr>
          <a:xfrm>
            <a:off x="7759008" y="5873082"/>
            <a:ext cx="4347860" cy="276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6"/>
              </a:rPr>
              <a:t>Alzheimer's Research UK</a:t>
            </a:r>
            <a:r>
              <a:rPr lang="en-GB" sz="1200" dirty="0"/>
              <a:t> on  0300 111 5 111</a:t>
            </a:r>
            <a:endParaRPr lang="en-US" sz="1200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E9C95C69-43BE-AF47-9C3B-51ECF5A4A9C8}"/>
              </a:ext>
            </a:extLst>
          </p:cNvPr>
          <p:cNvSpPr txBox="1"/>
          <p:nvPr/>
        </p:nvSpPr>
        <p:spPr>
          <a:xfrm>
            <a:off x="7759008" y="6150081"/>
            <a:ext cx="4347860" cy="27699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>
                <a:hlinkClick r:id="rId7"/>
              </a:rPr>
              <a:t> Age UK free national helpline</a:t>
            </a:r>
            <a:r>
              <a:rPr lang="en-GB" sz="1200" dirty="0"/>
              <a:t> on 0800 055 6112.</a:t>
            </a:r>
            <a:endParaRPr lang="en-US" sz="1200" dirty="0"/>
          </a:p>
        </p:txBody>
      </p:sp>
      <p:sp>
        <p:nvSpPr>
          <p:cNvPr id="1033" name="Right Arrow 1032">
            <a:extLst>
              <a:ext uri="{FF2B5EF4-FFF2-40B4-BE49-F238E27FC236}">
                <a16:creationId xmlns:a16="http://schemas.microsoft.com/office/drawing/2014/main" id="{9F6A5FA9-2975-5F4F-A735-E9E12829CD92}"/>
              </a:ext>
            </a:extLst>
          </p:cNvPr>
          <p:cNvSpPr/>
          <p:nvPr/>
        </p:nvSpPr>
        <p:spPr>
          <a:xfrm>
            <a:off x="7425100" y="5784092"/>
            <a:ext cx="357093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4" name="TextBox 1033">
            <a:extLst>
              <a:ext uri="{FF2B5EF4-FFF2-40B4-BE49-F238E27FC236}">
                <a16:creationId xmlns:a16="http://schemas.microsoft.com/office/drawing/2014/main" id="{E9938C49-1977-FD4D-9C41-D25DEEC7529D}"/>
              </a:ext>
            </a:extLst>
          </p:cNvPr>
          <p:cNvSpPr txBox="1"/>
          <p:nvPr/>
        </p:nvSpPr>
        <p:spPr>
          <a:xfrm>
            <a:off x="6193502" y="6521940"/>
            <a:ext cx="5887781" cy="276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200" dirty="0"/>
              <a:t>You can make a change.                                                                      (</a:t>
            </a:r>
            <a:r>
              <a:rPr lang="en-GB" sz="1200" dirty="0"/>
              <a:t>Phillipson, L. </a:t>
            </a:r>
            <a:r>
              <a:rPr lang="en-GB" sz="1200" i="1" dirty="0"/>
              <a:t>et al.</a:t>
            </a:r>
            <a:r>
              <a:rPr lang="en-GB" sz="1200" dirty="0"/>
              <a:t> 2019).</a:t>
            </a:r>
            <a:r>
              <a:rPr lang="en-US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2793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8494D8A-8602-974E-8311-42914DB734BA}"/>
              </a:ext>
            </a:extLst>
          </p:cNvPr>
          <p:cNvSpPr txBox="1"/>
          <p:nvPr/>
        </p:nvSpPr>
        <p:spPr>
          <a:xfrm>
            <a:off x="134112" y="438912"/>
            <a:ext cx="11923776" cy="8402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</a:t>
            </a:r>
          </a:p>
          <a:p>
            <a:pPr>
              <a:lnSpc>
                <a:spcPct val="150000"/>
              </a:lnSpc>
            </a:pPr>
            <a:r>
              <a:rPr lang="en-GB" sz="1200" u="sng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Alzeimer’s</a:t>
            </a:r>
            <a:r>
              <a:rPr lang="en-GB" sz="1200" u="sng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Society (2022) </a:t>
            </a:r>
            <a:r>
              <a:rPr lang="en-GB" sz="1200" i="1" dirty="0"/>
              <a:t>Dementia Connect support line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https://www.alzheimers.org.uk/dementia-connect-support-line</a:t>
            </a:r>
            <a:r>
              <a:rPr lang="en-GB" sz="1200" dirty="0"/>
              <a:t> (Accessed: 15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Alzheimer’s Association, (2022)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Stages of Alzheimer’s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https://www.alz.org/alzheimers-dementia/stages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Alzheimer’s Association, (2019)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 Early Signs and Symptoms of Alzheimer's 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u="sng" dirty="0">
                <a:solidFill>
                  <a:srgbClr val="0563C1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https://www.alz.org/alzheimers-dementia/10_signs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 March 2022).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Bahar‐Fuchs A., Clare L., Woods B. (2013) ‘Cognitive training and cognitive rehabilitation for mild to moderate Alzheimer's disease and vascular dementia</a:t>
            </a:r>
            <a:r>
              <a:rPr lang="en-GB" sz="1200" i="1" dirty="0"/>
              <a:t>’ Cochrane Database of Systematic Reviews</a:t>
            </a:r>
            <a:r>
              <a:rPr lang="en-GB" sz="1200" dirty="0"/>
              <a:t>, Issue 6. Available at: 10.1002/14651858.CD003260.pub2. (Accessed: 17 March 2022).</a:t>
            </a:r>
          </a:p>
          <a:p>
            <a:pPr>
              <a:lnSpc>
                <a:spcPct val="150000"/>
              </a:lnSpc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https://www.legislation.gov.uk/ukpga/2014/23/contents/enacted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Centre for Ageing Better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How the social model of disability can help us add life to years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https://ageing-better.org.uk/blogs/how-social-model-disability-can-help-us-add-life-years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14 March 2022).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Clare, L., </a:t>
            </a:r>
            <a:r>
              <a:rPr lang="en-GB" sz="1200" dirty="0" err="1"/>
              <a:t>Kudlicka</a:t>
            </a:r>
            <a:r>
              <a:rPr lang="en-GB" sz="1200" dirty="0"/>
              <a:t>, A., </a:t>
            </a:r>
            <a:r>
              <a:rPr lang="en-GB" sz="1200" dirty="0" err="1"/>
              <a:t>Oyebode</a:t>
            </a:r>
            <a:r>
              <a:rPr lang="en-GB" sz="1200" dirty="0"/>
              <a:t>, J. R., et al. (2019) ‘Individual goal-oriented cognitive rehabilitation to improve everyday functioning for people with early-stage dementia: A multicentre randomised controlled trial (the GREAT trial)’  </a:t>
            </a:r>
            <a:r>
              <a:rPr lang="en-GB" sz="1200" i="1" dirty="0"/>
              <a:t>International Journal of  Geriatric Psychiatry, </a:t>
            </a:r>
            <a:r>
              <a:rPr lang="en-GB" sz="1200" dirty="0"/>
              <a:t>34(5), pp. 709-721. Available at: </a:t>
            </a:r>
            <a:r>
              <a:rPr lang="en-GB" sz="1200" dirty="0">
                <a:hlinkClick r:id="rId7"/>
              </a:rPr>
              <a:t>doi.org/10.1002/gps.5076</a:t>
            </a:r>
            <a:r>
              <a:rPr lang="en-GB" sz="1200" dirty="0"/>
              <a:t> (Accessed: 15 March 2022).</a:t>
            </a:r>
          </a:p>
          <a:p>
            <a:pPr>
              <a:lnSpc>
                <a:spcPct val="150000"/>
              </a:lnSpc>
            </a:pPr>
            <a:r>
              <a:rPr lang="en-GB" sz="1200" i="1" dirty="0"/>
              <a:t>Criminal Justice and Courts Act 2015, s. 20-21. </a:t>
            </a:r>
            <a:r>
              <a:rPr lang="en-GB" sz="1200" dirty="0"/>
              <a:t>Available at: </a:t>
            </a:r>
            <a:r>
              <a:rPr lang="en-GB" sz="1200" dirty="0">
                <a:hlinkClick r:id="rId8"/>
              </a:rPr>
              <a:t>https://www.legislation.gov.uk/ukpga/2015/2/section/20</a:t>
            </a:r>
            <a:r>
              <a:rPr lang="en-GB" sz="1200" dirty="0"/>
              <a:t> (Accessed: 17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(2001)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National service framework: older people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https://www.gov.uk/government/publications/quality-standards-for-care-services-for-older-people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15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EHCRC,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Your Rights Under the Equality Act 2010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https://www.equalityhumanrights.com/en/advice-and-guidance/your-rights-under-equality-act-2010#:~:text=Under%20the%20Equality%20Act%2C%20there,gender%20reassignment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15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EHCRC, (2019)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What is the Equality Act?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https://www.equalityhumanrights.com/en/equality-act-2010/what-equality-act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15 March 2022).</a:t>
            </a:r>
          </a:p>
          <a:p>
            <a:pPr>
              <a:lnSpc>
                <a:spcPct val="150000"/>
              </a:lnSpc>
            </a:pPr>
            <a:r>
              <a:rPr lang="en-GB" sz="1200" i="1" dirty="0"/>
              <a:t>Fraud Act 2006, s. 4</a:t>
            </a:r>
            <a:r>
              <a:rPr lang="en-GB" sz="1200" dirty="0"/>
              <a:t>. Available at: </a:t>
            </a:r>
            <a:r>
              <a:rPr lang="en-GB" sz="1200" dirty="0">
                <a:hlinkClick r:id="rId12"/>
              </a:rPr>
              <a:t>https://www.legislation.gov.uk/ukpga/2006/35/section/4</a:t>
            </a:r>
            <a:r>
              <a:rPr lang="en-GB" sz="1200" dirty="0"/>
              <a:t> (Accessed 16 March 2022).</a:t>
            </a:r>
          </a:p>
          <a:p>
            <a:pPr>
              <a:lnSpc>
                <a:spcPct val="150000"/>
              </a:lnSpc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Rights Act 1998.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https://www.legislation.gov.uk/ukpga/1998/42/contents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16 March 2022).</a:t>
            </a:r>
          </a:p>
          <a:p>
            <a:pPr>
              <a:lnSpc>
                <a:spcPct val="150000"/>
              </a:lnSpc>
            </a:pPr>
            <a:r>
              <a:rPr lang="en-GB" sz="1200" dirty="0" err="1"/>
              <a:t>Landqvist</a:t>
            </a:r>
            <a:r>
              <a:rPr lang="en-GB" sz="1200" dirty="0"/>
              <a:t> </a:t>
            </a:r>
            <a:r>
              <a:rPr lang="en-GB" sz="1200" dirty="0" err="1"/>
              <a:t>Waldö</a:t>
            </a:r>
            <a:r>
              <a:rPr lang="en-GB" sz="1200" dirty="0"/>
              <a:t>, M., Gustafson, L., Passant, U. and Englund, E. (2015) ‘Psychotic symptoms in frontotemporal dementia: a diagnostic dilemma?,’ </a:t>
            </a:r>
            <a:r>
              <a:rPr lang="en-GB" sz="1200" i="1" dirty="0"/>
              <a:t>International Psychogeriatrics</a:t>
            </a:r>
            <a:r>
              <a:rPr lang="en-GB" sz="1200" dirty="0"/>
              <a:t>, Cambridge University Press, 27(4), pp. 531–539. Available at: </a:t>
            </a:r>
            <a:r>
              <a:rPr lang="en-GB" sz="1200" u="sng" dirty="0">
                <a:hlinkClick r:id="rId14"/>
              </a:rPr>
              <a:t>doi.org/10.1017/S1041610214002580</a:t>
            </a:r>
            <a:r>
              <a:rPr lang="en-GB" sz="1200" u="sng" dirty="0"/>
              <a:t> </a:t>
            </a:r>
            <a:r>
              <a:rPr lang="en-GB" sz="1200" dirty="0"/>
              <a:t>(Accessed: 13 March 2022).</a:t>
            </a:r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  <a:p>
            <a:endParaRPr lang="en-GB" dirty="0"/>
          </a:p>
          <a:p>
            <a:endParaRPr lang="en-GB" sz="1200" dirty="0"/>
          </a:p>
          <a:p>
            <a:endParaRPr lang="en-GB" sz="1200" i="1" dirty="0"/>
          </a:p>
          <a:p>
            <a:endParaRPr lang="en-GB" sz="1200" b="1" dirty="0"/>
          </a:p>
          <a:p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267739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E13BC2C-D40F-4B4F-AC3A-CAF4F1AC6625}"/>
              </a:ext>
            </a:extLst>
          </p:cNvPr>
          <p:cNvSpPr txBox="1"/>
          <p:nvPr/>
        </p:nvSpPr>
        <p:spPr>
          <a:xfrm>
            <a:off x="605481" y="395416"/>
            <a:ext cx="11219935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Malik, G.A., Robertson, N.P. (2017) ‘Treatments in Alzheimer’s disease’ </a:t>
            </a:r>
            <a:r>
              <a:rPr lang="en-GB" sz="1200" i="1" dirty="0"/>
              <a:t>J </a:t>
            </a:r>
            <a:r>
              <a:rPr lang="en-GB" sz="1200" i="1" dirty="0" err="1"/>
              <a:t>Neurol</a:t>
            </a:r>
            <a:r>
              <a:rPr lang="en-GB" sz="1200" dirty="0"/>
              <a:t> 264, pp</a:t>
            </a:r>
            <a:r>
              <a:rPr lang="en-GB" sz="1200" b="1" dirty="0"/>
              <a:t>. </a:t>
            </a:r>
            <a:r>
              <a:rPr lang="en-GB" sz="1200" dirty="0"/>
              <a:t>416–418. Available at: </a:t>
            </a:r>
            <a:r>
              <a:rPr lang="en-GB" sz="1200" dirty="0" err="1"/>
              <a:t>doi.org</a:t>
            </a:r>
            <a:r>
              <a:rPr lang="en-GB" sz="1200" dirty="0"/>
              <a:t>/10.1007/s00415-017-8395-1 (Accessed: 12 March 2022).</a:t>
            </a:r>
          </a:p>
          <a:p>
            <a:pPr>
              <a:lnSpc>
                <a:spcPct val="150000"/>
              </a:lnSpc>
            </a:pPr>
            <a:r>
              <a:rPr lang="en-GB" sz="1200" i="1" dirty="0"/>
              <a:t>Mental Capacity Act 2005, s. 44. </a:t>
            </a:r>
            <a:r>
              <a:rPr lang="en-GB" sz="1200" dirty="0"/>
              <a:t>Available at: </a:t>
            </a:r>
            <a:r>
              <a:rPr lang="en-GB" sz="1200" dirty="0">
                <a:hlinkClick r:id="rId2"/>
              </a:rPr>
              <a:t>https://assets.publishing.service.gov.uk/government/uploads/system/uploads/attachment_data/file/285426/20140226_WN_consultation_doc_-_For_publication.pdf</a:t>
            </a:r>
            <a:r>
              <a:rPr lang="en-GB" sz="1200" dirty="0"/>
              <a:t> (Accessed 17 March 2022).</a:t>
            </a:r>
          </a:p>
          <a:p>
            <a:pPr>
              <a:lnSpc>
                <a:spcPct val="150000"/>
              </a:lnSpc>
            </a:pPr>
            <a:r>
              <a:rPr lang="en-GB" sz="1200" i="1" dirty="0"/>
              <a:t>Mental Health Act 1983, s. 127. </a:t>
            </a:r>
            <a:r>
              <a:rPr lang="en-GB" sz="1200" dirty="0"/>
              <a:t>Available at: </a:t>
            </a:r>
            <a:r>
              <a:rPr lang="en-GB" sz="1200" dirty="0">
                <a:hlinkClick r:id="rId3"/>
              </a:rPr>
              <a:t>https://www.legislation.gov.uk/ukpga/1983/20/section/127#:~:text=127%20Ill%2Dtreatment%20of%20patients.&amp;text=(2)It%20shall%20be%20an,or%20moral%20obligation%20or%20otherwise</a:t>
            </a:r>
            <a:r>
              <a:rPr lang="en-GB" sz="1200" dirty="0"/>
              <a:t>). (Accessed: 17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 (2020)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Frontotemporal Dementia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https://www.nhs.uk/conditions/frontotemporal-dementia/#:~:text=Frontotemporal%20dementia%20is%20an%20uncommon,the%20frontal%20and%20temporal%20lobes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 March 2022).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NHS (2021) </a:t>
            </a:r>
            <a:r>
              <a:rPr lang="en-GB" sz="1200" i="1" dirty="0"/>
              <a:t>Help and support for people with dementia </a:t>
            </a:r>
            <a:r>
              <a:rPr lang="en-GB" sz="1200" dirty="0"/>
              <a:t>Available at: </a:t>
            </a:r>
            <a:r>
              <a:rPr lang="en-GB" sz="1200" dirty="0">
                <a:hlinkClick r:id="rId5"/>
              </a:rPr>
              <a:t>https://www.nhs.uk/conditions/dementia/help-and-support/</a:t>
            </a:r>
            <a:r>
              <a:rPr lang="en-GB" sz="1200" dirty="0"/>
              <a:t> (Accessed: 16 March 2022).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Kurz, A., Pohl, C., </a:t>
            </a:r>
            <a:r>
              <a:rPr lang="en-GB" sz="1200" dirty="0" err="1"/>
              <a:t>Ramsenthaler</a:t>
            </a:r>
            <a:r>
              <a:rPr lang="en-GB" sz="1200" dirty="0"/>
              <a:t>, M., </a:t>
            </a:r>
            <a:r>
              <a:rPr lang="en-GB" sz="1200" dirty="0" err="1"/>
              <a:t>Sorg</a:t>
            </a:r>
            <a:r>
              <a:rPr lang="en-GB" sz="1200" dirty="0"/>
              <a:t>, C. (2008) ‘Cognitive rehabilitation in patients with mild cognitive impairment’ </a:t>
            </a:r>
            <a:r>
              <a:rPr lang="en-GB" sz="1200" i="1" dirty="0"/>
              <a:t>International Journal of  Geriatric Psychiatry, </a:t>
            </a:r>
            <a:r>
              <a:rPr lang="en-GB" sz="1200" dirty="0"/>
              <a:t>24(2), pp. 163-168. Available at: </a:t>
            </a:r>
            <a:r>
              <a:rPr lang="en-GB" sz="1200" dirty="0">
                <a:hlinkClick r:id="rId6"/>
              </a:rPr>
              <a:t>doi.org/10.1002/gps.2086</a:t>
            </a:r>
            <a:r>
              <a:rPr lang="en-GB" sz="1200" dirty="0"/>
              <a:t> (Accessed: 15 March 2022).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Phillipson, L. </a:t>
            </a:r>
            <a:r>
              <a:rPr lang="en-GB" sz="1200" i="1" dirty="0"/>
              <a:t>et al.</a:t>
            </a:r>
            <a:r>
              <a:rPr lang="en-GB" sz="1200" dirty="0"/>
              <a:t> (2019) ‘Involvement of people with dementia in raising awareness and changing attitudes in a dementia friendly community pilot project’, </a:t>
            </a:r>
            <a:r>
              <a:rPr lang="en-GB" sz="1200" i="1" dirty="0"/>
              <a:t>Dementia</a:t>
            </a:r>
            <a:r>
              <a:rPr lang="en-GB" sz="1200" dirty="0"/>
              <a:t>, 18(7–8), pp. 2679–2694. Available at: </a:t>
            </a:r>
            <a:r>
              <a:rPr lang="en-GB" sz="1200" dirty="0">
                <a:hlinkClick r:id="rId7"/>
              </a:rPr>
              <a:t>10.1177/1471301218754455</a:t>
            </a:r>
            <a:r>
              <a:rPr lang="en-GB" sz="1200" dirty="0"/>
              <a:t> (Accessed: 17 March 2022).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Passant, U. </a:t>
            </a:r>
            <a:r>
              <a:rPr lang="en-GB" sz="1200" dirty="0" err="1"/>
              <a:t>Elfgren</a:t>
            </a:r>
            <a:r>
              <a:rPr lang="en-GB" sz="1200" dirty="0"/>
              <a:t>, C. Englund, E. Gustafson, L. (2005) ’Psychiatric Symptoms and Their Psychosocial Consequences in Frontotemporal Dementia' </a:t>
            </a:r>
            <a:r>
              <a:rPr lang="en-GB" sz="1200" i="1" dirty="0"/>
              <a:t>Alzheimer Disease &amp; Associated Disorders</a:t>
            </a:r>
            <a:r>
              <a:rPr lang="en-GB" sz="1200" dirty="0"/>
              <a:t>: 19, pp. 15-18. Available at: 10.1097/01.wad.0000183084.22562.5a (Accessed 12 March 2022).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Sharma, T., Bamford, M. and Dodman, D. (2015)</a:t>
            </a:r>
            <a:r>
              <a:rPr lang="en-GB" sz="1200" b="1" dirty="0"/>
              <a:t> </a:t>
            </a:r>
            <a:r>
              <a:rPr lang="en-GB" sz="1200" i="1" dirty="0"/>
              <a:t>Person-centred care: an Overview of Reviews. </a:t>
            </a:r>
            <a:r>
              <a:rPr lang="en-GB" sz="1200" dirty="0"/>
              <a:t>Available at: </a:t>
            </a:r>
            <a:r>
              <a:rPr lang="en-GB" sz="1200" dirty="0">
                <a:hlinkClick r:id="rId8"/>
              </a:rPr>
              <a:t>https://www.ncbi.nlm.nih.gov/pubmed</a:t>
            </a:r>
            <a:r>
              <a:rPr lang="en-GB" sz="1200" dirty="0"/>
              <a:t> (Accessed: 13 March 2022).</a:t>
            </a:r>
          </a:p>
          <a:p>
            <a:pPr>
              <a:lnSpc>
                <a:spcPct val="150000"/>
              </a:lnSpc>
            </a:pPr>
            <a:r>
              <a:rPr lang="en-GB" sz="1200" i="1" dirty="0"/>
              <a:t>Health and Social Care Act 2012, </a:t>
            </a:r>
            <a:r>
              <a:rPr lang="en-GB" sz="1200" dirty="0"/>
              <a:t>Available at: </a:t>
            </a:r>
            <a:r>
              <a:rPr lang="en-GB" sz="1200" dirty="0">
                <a:hlinkClick r:id="rId9"/>
              </a:rPr>
              <a:t>https://www.legislation.gov.uk/ukpga/2012/7/contents/enacted</a:t>
            </a:r>
            <a:r>
              <a:rPr lang="en-GB" sz="1200" dirty="0"/>
              <a:t> (Accessed: 17 March 2022).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Shinagawa, S. Ikeda, M.</a:t>
            </a:r>
            <a:r>
              <a:rPr lang="en-GB" sz="1200" baseline="30000" dirty="0"/>
              <a:t> </a:t>
            </a:r>
            <a:r>
              <a:rPr lang="en-GB" sz="1200" dirty="0"/>
              <a:t>Fukuhara, R.</a:t>
            </a:r>
            <a:r>
              <a:rPr lang="en-GB" sz="1200" baseline="30000" dirty="0"/>
              <a:t> </a:t>
            </a:r>
            <a:r>
              <a:rPr lang="en-GB" sz="1200" dirty="0"/>
              <a:t>Tanabe H. (2006) ‘Initial Symptoms in Frontotemporal Dementia and Semantic Dementia Compared with Alzheimer’s Disease’ </a:t>
            </a:r>
            <a:r>
              <a:rPr lang="en-GB" sz="1200" i="1" dirty="0"/>
              <a:t>Dementia and Geriatric Cognitive Disorders, </a:t>
            </a:r>
            <a:r>
              <a:rPr lang="en-GB" sz="1200" dirty="0"/>
              <a:t>21(2), pp. 74-80. Available at: </a:t>
            </a:r>
            <a:r>
              <a:rPr lang="en-GB" sz="1200" u="sng" dirty="0">
                <a:hlinkClick r:id="rId10"/>
              </a:rPr>
              <a:t>doi.org/10.1159/000090139</a:t>
            </a:r>
            <a:r>
              <a:rPr lang="en-GB" sz="1200" dirty="0"/>
              <a:t>. (Accessed: 14 March 2022).</a:t>
            </a:r>
          </a:p>
          <a:p>
            <a:endParaRPr lang="en-GB" sz="1200" u="sng" dirty="0"/>
          </a:p>
          <a:p>
            <a:endParaRPr lang="en-GB" sz="12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sz="1200" dirty="0"/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75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5B98F0B-55A4-1B4B-9644-65A3698D1F47}"/>
              </a:ext>
            </a:extLst>
          </p:cNvPr>
          <p:cNvSpPr txBox="1"/>
          <p:nvPr/>
        </p:nvSpPr>
        <p:spPr>
          <a:xfrm>
            <a:off x="172995" y="321275"/>
            <a:ext cx="11689491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Spector, A., </a:t>
            </a:r>
            <a:r>
              <a:rPr lang="en-GB" sz="1200" dirty="0" err="1"/>
              <a:t>Thorgrimsen</a:t>
            </a:r>
            <a:r>
              <a:rPr lang="en-GB" sz="1200" dirty="0"/>
              <a:t>, L., Woods, B., </a:t>
            </a:r>
            <a:r>
              <a:rPr lang="en-GB" sz="1200" dirty="0" err="1"/>
              <a:t>Royan</a:t>
            </a:r>
            <a:r>
              <a:rPr lang="en-GB" sz="1200" dirty="0"/>
              <a:t>, L., Davies, S., Butterworth, M. and </a:t>
            </a:r>
            <a:r>
              <a:rPr lang="en-GB" sz="1200" dirty="0" err="1"/>
              <a:t>Orrell</a:t>
            </a:r>
            <a:r>
              <a:rPr lang="en-GB" sz="1200" dirty="0"/>
              <a:t>, M. (2003) ‘Efficacy of an evidence-based cognitive stimulation therapy programme for people with dementia: Randomised controlled trial’ </a:t>
            </a:r>
            <a:r>
              <a:rPr lang="en-GB" sz="1200" i="1" dirty="0"/>
              <a:t>British Journal of Psychiatry</a:t>
            </a:r>
            <a:r>
              <a:rPr lang="en-GB" sz="1200" dirty="0"/>
              <a:t>, Cambridge University Press, 183(3), pp. 248–254. Available at: </a:t>
            </a:r>
            <a:r>
              <a:rPr lang="en-GB" sz="1200" u="sng" dirty="0">
                <a:hlinkClick r:id="rId2"/>
              </a:rPr>
              <a:t>doi.org/10.1192/bjp.183.3.248</a:t>
            </a:r>
            <a:r>
              <a:rPr lang="en-GB" sz="1200" u="sng" dirty="0"/>
              <a:t> </a:t>
            </a:r>
            <a:r>
              <a:rPr lang="en-GB" sz="1200" dirty="0"/>
              <a:t>(Accessed: 13 March 2022).</a:t>
            </a:r>
          </a:p>
          <a:p>
            <a:pPr>
              <a:lnSpc>
                <a:spcPct val="150000"/>
              </a:lnSpc>
            </a:pP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Viskotas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I. V., </a:t>
            </a:r>
            <a:r>
              <a:rPr lang="en-GB" sz="12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Possin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K. L., Miller, B. L., (2007) ‘Symptoms of Frontotemporal Dementia Provide Insights into Orbitofrontal Cortex Function and Social Behaviour’,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Annals of THE NEW YORK ACADEMY OF SCIENCE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1121(1), pp. 528-545. Available at: </a:t>
            </a:r>
            <a:r>
              <a:rPr lang="en-GB" sz="1200" dirty="0">
                <a:hlinkClick r:id="rId3"/>
              </a:rPr>
              <a:t>doi.org/10.1196/annals.1401.025</a:t>
            </a:r>
            <a:r>
              <a:rPr lang="en-GB" sz="1200" dirty="0"/>
              <a:t> (Accessed: 11 March 2022).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(2022) </a:t>
            </a:r>
            <a:r>
              <a:rPr lang="en-GB" sz="12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Dementia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https://www.who.int/news-room/fact-sheets/detail/dementia</a:t>
            </a:r>
            <a:r>
              <a:rPr lang="en-GB" sz="12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11 March 2022).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Yiannopoulou, K. G. and Papageorgiou, S. G. (2013) ‘Current and future treatments for Alzheimer’s disease’, </a:t>
            </a:r>
            <a:r>
              <a:rPr lang="en-GB" sz="1200" i="1" dirty="0"/>
              <a:t>Therapeutic Advances in Neurological Disorders</a:t>
            </a:r>
            <a:r>
              <a:rPr lang="en-GB" sz="1200" dirty="0"/>
              <a:t>, pp. 19–33. Available at: </a:t>
            </a:r>
            <a:r>
              <a:rPr lang="en-GB" sz="1200" dirty="0" err="1"/>
              <a:t>doi</a:t>
            </a:r>
            <a:r>
              <a:rPr lang="en-GB" sz="1200" dirty="0"/>
              <a:t>: </a:t>
            </a:r>
            <a:r>
              <a:rPr lang="en-GB" sz="1200" dirty="0">
                <a:hlinkClick r:id="rId5"/>
              </a:rPr>
              <a:t>10.1177/1756285612461679</a:t>
            </a:r>
            <a:r>
              <a:rPr lang="en-GB" sz="1200" dirty="0"/>
              <a:t> (Accessed: 12 March 2022).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8986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1103</TotalTime>
  <Words>1748</Words>
  <Application>Microsoft Macintosh PowerPoint</Application>
  <PresentationFormat>Widescreen</PresentationFormat>
  <Paragraphs>115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Calibri Light</vt:lpstr>
      <vt:lpstr>Roboto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Gheorghe Cot (1913213)</dc:creator>
  <cp:lastModifiedBy>Gheorghe Cot (1913213)</cp:lastModifiedBy>
  <cp:revision>2</cp:revision>
  <dcterms:created xsi:type="dcterms:W3CDTF">2022-03-16T17:11:27Z</dcterms:created>
  <dcterms:modified xsi:type="dcterms:W3CDTF">2022-03-17T11:34:57Z</dcterms:modified>
</cp:coreProperties>
</file>