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2"/>
  </p:notesMasterIdLst>
  <p:sldIdLst>
    <p:sldId id="256" r:id="rId2"/>
    <p:sldId id="266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036"/>
    <p:restoredTop sz="94631"/>
  </p:normalViewPr>
  <p:slideViewPr>
    <p:cSldViewPr snapToGrid="0">
      <p:cViewPr>
        <p:scale>
          <a:sx n="87" d="100"/>
          <a:sy n="87" d="100"/>
        </p:scale>
        <p:origin x="-536" y="9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F3B981-DBC6-2D4D-97EA-9B6384845F3A}" type="datetimeFigureOut">
              <a:rPr lang="en-US" smtClean="0"/>
              <a:t>6/21/26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46217C9-9810-DA44-A190-AE8A041CA3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9184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Use sources such as UN and WHO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46217C9-9810-DA44-A190-AE8A041CA3B0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38056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Here's the full list of SDGs:</a:t>
            </a:r>
          </a:p>
          <a:p>
            <a:r>
              <a:rPr lang="en-GB" b="1" dirty="0"/>
              <a:t>No Poverty</a:t>
            </a:r>
            <a:endParaRPr lang="en-GB" dirty="0"/>
          </a:p>
          <a:p>
            <a:r>
              <a:rPr lang="en-GB" b="1" dirty="0"/>
              <a:t>Zero Hunger</a:t>
            </a:r>
            <a:endParaRPr lang="en-GB" dirty="0"/>
          </a:p>
          <a:p>
            <a:r>
              <a:rPr lang="en-GB" b="1" dirty="0"/>
              <a:t>Good Health and Wellbeing</a:t>
            </a:r>
            <a:endParaRPr lang="en-GB" dirty="0"/>
          </a:p>
          <a:p>
            <a:r>
              <a:rPr lang="en-GB" b="1" dirty="0"/>
              <a:t>Quality Education</a:t>
            </a:r>
            <a:endParaRPr lang="en-GB" dirty="0"/>
          </a:p>
          <a:p>
            <a:r>
              <a:rPr lang="en-GB" b="1" dirty="0"/>
              <a:t>Gender Equality</a:t>
            </a:r>
            <a:endParaRPr lang="en-GB" dirty="0"/>
          </a:p>
          <a:p>
            <a:r>
              <a:rPr lang="en-GB" b="1" dirty="0"/>
              <a:t>Clean Water and Sanitation</a:t>
            </a:r>
            <a:endParaRPr lang="en-GB" dirty="0"/>
          </a:p>
          <a:p>
            <a:r>
              <a:rPr lang="en-GB" b="1" dirty="0"/>
              <a:t>Affordable and Clean Energy</a:t>
            </a:r>
            <a:endParaRPr lang="en-GB" dirty="0"/>
          </a:p>
          <a:p>
            <a:r>
              <a:rPr lang="en-GB" b="1" dirty="0"/>
              <a:t>Decent Work and Economic Growth</a:t>
            </a:r>
            <a:endParaRPr lang="en-GB" dirty="0"/>
          </a:p>
          <a:p>
            <a:r>
              <a:rPr lang="en-GB" b="1" dirty="0"/>
              <a:t>Industry, Innovation and Infrastructure</a:t>
            </a:r>
            <a:endParaRPr lang="en-GB" dirty="0"/>
          </a:p>
          <a:p>
            <a:r>
              <a:rPr lang="en-GB" b="1" dirty="0"/>
              <a:t>Reduced Inequalities</a:t>
            </a:r>
            <a:endParaRPr lang="en-GB" dirty="0"/>
          </a:p>
          <a:p>
            <a:r>
              <a:rPr lang="en-GB" b="1" dirty="0"/>
              <a:t>Sustainable Cities and Communities</a:t>
            </a:r>
            <a:endParaRPr lang="en-GB" dirty="0"/>
          </a:p>
          <a:p>
            <a:r>
              <a:rPr lang="en-GB" b="1" dirty="0"/>
              <a:t>Responsible Consumption and Production</a:t>
            </a:r>
            <a:endParaRPr lang="en-GB" dirty="0"/>
          </a:p>
          <a:p>
            <a:r>
              <a:rPr lang="en-GB" b="1" dirty="0"/>
              <a:t>Climate Action</a:t>
            </a:r>
            <a:endParaRPr lang="en-GB" dirty="0"/>
          </a:p>
          <a:p>
            <a:r>
              <a:rPr lang="en-GB" b="1" dirty="0"/>
              <a:t>Life Below Water</a:t>
            </a:r>
            <a:endParaRPr lang="en-GB" dirty="0"/>
          </a:p>
          <a:p>
            <a:r>
              <a:rPr lang="en-GB" b="1" dirty="0"/>
              <a:t>Life on Land</a:t>
            </a:r>
            <a:endParaRPr lang="en-GB" dirty="0"/>
          </a:p>
          <a:p>
            <a:r>
              <a:rPr lang="en-GB" b="1" dirty="0"/>
              <a:t>Peace, Justice and Strong Institutions</a:t>
            </a:r>
            <a:endParaRPr lang="en-GB" dirty="0"/>
          </a:p>
          <a:p>
            <a:r>
              <a:rPr lang="en-GB" b="1" dirty="0"/>
              <a:t>Partnerships for the Goals</a:t>
            </a:r>
            <a:endParaRPr lang="en-GB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46217C9-9810-DA44-A190-AE8A041CA3B0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83405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6/20/26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83625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6/20/26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0984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6/20/26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8600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6/20/26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01051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6/20/26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73455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6/20/26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67453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6/20/26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38356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6/20/26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70464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6/20/26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64853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6/20/26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30972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6/20/26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00997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6/20/26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643901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cbi.nlm.nih.gov/books/NBK552030/" TargetMode="External"/><Relationship Id="rId7" Type="http://schemas.openxmlformats.org/officeDocument/2006/relationships/hyperlink" Target="https://commonslibrary.parliament.uk/research-briefings/cbp-10324/" TargetMode="External"/><Relationship Id="rId2" Type="http://schemas.openxmlformats.org/officeDocument/2006/relationships/hyperlink" Target="https://www.who.int/about/governance/constitutio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ngland.nhs.uk/wp-content/uploads/2016/04/making-every-contact-count.pdf" TargetMode="External"/><Relationship Id="rId5" Type="http://schemas.openxmlformats.org/officeDocument/2006/relationships/hyperlink" Target="https://stpsupport.nice.org.uk/mecc/index.html" TargetMode="External"/><Relationship Id="rId4" Type="http://schemas.openxmlformats.org/officeDocument/2006/relationships/hyperlink" Target="https://www.local.gov.uk/publications/health-all-policies-manual-local-governmen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Video 3" descr="Hands Forming A Heart">
            <a:extLst>
              <a:ext uri="{FF2B5EF4-FFF2-40B4-BE49-F238E27FC236}">
                <a16:creationId xmlns:a16="http://schemas.microsoft.com/office/drawing/2014/main" id="{8D6D89B3-DE08-2388-EC38-73C6E1A25D3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t="284" r="-1" b="-1"/>
          <a:stretch>
            <a:fillRect/>
          </a:stretch>
        </p:blipFill>
        <p:spPr>
          <a:xfrm>
            <a:off x="-2" y="-715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6BB6B482-ACCA-4938-8AEA-49D525C172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46905" y="46904"/>
            <a:ext cx="6865150" cy="6771342"/>
          </a:xfrm>
          <a:prstGeom prst="rect">
            <a:avLst/>
          </a:prstGeom>
          <a:gradFill>
            <a:gsLst>
              <a:gs pos="42000">
                <a:srgbClr val="000000">
                  <a:alpha val="18000"/>
                </a:srgbClr>
              </a:gs>
              <a:gs pos="0">
                <a:srgbClr val="000000">
                  <a:alpha val="0"/>
                </a:srgbClr>
              </a:gs>
              <a:gs pos="100000">
                <a:srgbClr val="000000">
                  <a:alpha val="39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3AA31F-BE30-0904-B16E-CDBD7FED2F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2244909"/>
            <a:ext cx="4693473" cy="3954040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800">
                <a:solidFill>
                  <a:srgbClr val="FFFFFF"/>
                </a:solidFill>
              </a:rPr>
              <a:t>The impact of health, wellbeing and sustainable development in the health and social care sector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32AFE27-1DDF-AA8B-8B7A-D592AED8B71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315219"/>
            <a:ext cx="5819775" cy="670945"/>
          </a:xfrm>
        </p:spPr>
        <p:txBody>
          <a:bodyPr anchor="t">
            <a:noAutofit/>
          </a:bodyPr>
          <a:lstStyle/>
          <a:p>
            <a:r>
              <a:rPr lang="en-US" sz="1500" dirty="0">
                <a:solidFill>
                  <a:srgbClr val="FFFFFF"/>
                </a:solidFill>
              </a:rPr>
              <a:t>Beselot Daniel</a:t>
            </a:r>
          </a:p>
          <a:p>
            <a:r>
              <a:rPr lang="en-US" sz="1500" dirty="0">
                <a:solidFill>
                  <a:srgbClr val="FFFFFF"/>
                </a:solidFill>
              </a:rPr>
              <a:t>2315817</a:t>
            </a:r>
          </a:p>
          <a:p>
            <a:r>
              <a:rPr lang="en-US" sz="1500" dirty="0">
                <a:solidFill>
                  <a:srgbClr val="FFFFFF"/>
                </a:solidFill>
              </a:rPr>
              <a:t>BMHP6030 Health, Wellbeing &amp; Sustainable Development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1447800"/>
            <a:ext cx="1638300" cy="0"/>
          </a:xfrm>
          <a:prstGeom prst="line">
            <a:avLst/>
          </a:prstGeom>
          <a:ln w="44450">
            <a:solidFill>
              <a:srgbClr val="FFFFFF"/>
            </a:solidFill>
          </a:ln>
          <a:effectLst>
            <a:outerShdw blurRad="50800" dist="38100" dir="2700000" algn="tl" rotWithShape="0">
              <a:prstClr val="black">
                <a:alpha val="13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524563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96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BA34E6-E7DD-1852-098E-D0CFE1EDCC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7A3D66-6826-36F3-645D-9586123CA9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1843548"/>
            <a:ext cx="10691265" cy="431006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200" dirty="0"/>
              <a:t>Integration of wellbeing, sustainable development (SD) and health matters in health and social care due to number of reasons:</a:t>
            </a:r>
          </a:p>
          <a:p>
            <a:r>
              <a:rPr lang="en-US" sz="2200" dirty="0"/>
              <a:t> to reduce inequalities</a:t>
            </a:r>
          </a:p>
          <a:p>
            <a:r>
              <a:rPr lang="en-US" sz="2200" dirty="0"/>
              <a:t>make the workforce more productive</a:t>
            </a:r>
          </a:p>
          <a:p>
            <a:r>
              <a:rPr lang="en-US" sz="2200" dirty="0"/>
              <a:t>Increase life expectancies</a:t>
            </a:r>
          </a:p>
          <a:p>
            <a:pPr marL="0" indent="0">
              <a:buNone/>
            </a:pPr>
            <a:r>
              <a:rPr lang="en-US" sz="2200" dirty="0"/>
              <a:t>This talk will highlight current efforts to include SD, wellbeing and health in health and social care and potential areas for improvement</a:t>
            </a:r>
          </a:p>
        </p:txBody>
      </p:sp>
    </p:spTree>
    <p:extLst>
      <p:ext uri="{BB962C8B-B14F-4D97-AF65-F5344CB8AC3E}">
        <p14:creationId xmlns:p14="http://schemas.microsoft.com/office/powerpoint/2010/main" val="17942366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861596-C26E-C925-F845-3F8698E81A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Key concepts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EF438A-B0DC-A117-4FB4-3F02B3BA73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4" y="1705799"/>
            <a:ext cx="10691265" cy="4444278"/>
          </a:xfrm>
        </p:spPr>
        <p:txBody>
          <a:bodyPr/>
          <a:lstStyle/>
          <a:p>
            <a:r>
              <a:rPr lang="en-US" sz="2800" b="1" dirty="0"/>
              <a:t>Health</a:t>
            </a:r>
            <a:r>
              <a:rPr lang="en-US" sz="2800" dirty="0"/>
              <a:t> – ‘ state of complete physical, mental and social well-being  and not merely the absence of disease;</a:t>
            </a:r>
          </a:p>
          <a:p>
            <a:r>
              <a:rPr lang="en-US" sz="2800" b="1" dirty="0"/>
              <a:t>Wellbeing</a:t>
            </a:r>
            <a:r>
              <a:rPr lang="en-US" sz="2800" dirty="0"/>
              <a:t> – ability of people and societies to contribute to the world with purpose</a:t>
            </a:r>
          </a:p>
          <a:p>
            <a:pPr lvl="1"/>
            <a:r>
              <a:rPr lang="en-US" sz="2800" dirty="0"/>
              <a:t>Objective – measured using observable, external indicators</a:t>
            </a:r>
          </a:p>
          <a:p>
            <a:pPr lvl="1"/>
            <a:r>
              <a:rPr lang="en-US" sz="2800" dirty="0"/>
              <a:t>Subjective – how a person feels about their life personally</a:t>
            </a:r>
          </a:p>
          <a:p>
            <a:r>
              <a:rPr lang="en-US" sz="2800" b="1" dirty="0"/>
              <a:t>Sustainable development </a:t>
            </a:r>
            <a:r>
              <a:rPr lang="en-US" sz="2800" dirty="0"/>
              <a:t>– meeting the needs of the present without compromising the ability of future generations</a:t>
            </a:r>
          </a:p>
          <a:p>
            <a:endParaRPr lang="en-US" dirty="0"/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3348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A6A6CE-54ED-94FE-D065-2634D6B1B1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USING THE BIOPSYCHOSOCIAL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05DCA3-CE07-3B77-A1A1-CCD47AF793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1774672"/>
            <a:ext cx="10691265" cy="5058698"/>
          </a:xfrm>
        </p:spPr>
        <p:txBody>
          <a:bodyPr>
            <a:normAutofit/>
          </a:bodyPr>
          <a:lstStyle/>
          <a:p>
            <a:pPr lvl="1"/>
            <a:r>
              <a:rPr lang="en-US" sz="2400" dirty="0"/>
              <a:t>Proposed George Engel (1977)</a:t>
            </a:r>
          </a:p>
          <a:p>
            <a:pPr lvl="1"/>
            <a:r>
              <a:rPr lang="en-US" sz="2400" dirty="0"/>
              <a:t>Challenge to traditional biomedical assumption that illness was purely biological</a:t>
            </a:r>
          </a:p>
          <a:p>
            <a:pPr lvl="1"/>
            <a:r>
              <a:rPr lang="en-US" sz="2400" dirty="0"/>
              <a:t>Broke it down into three types of factors:</a:t>
            </a:r>
          </a:p>
          <a:p>
            <a:pPr lvl="2"/>
            <a:r>
              <a:rPr lang="en-US" sz="2400" dirty="0"/>
              <a:t>Biological </a:t>
            </a:r>
          </a:p>
          <a:p>
            <a:pPr lvl="2"/>
            <a:r>
              <a:rPr lang="en-US" sz="2400" dirty="0"/>
              <a:t>Psychological</a:t>
            </a:r>
          </a:p>
          <a:p>
            <a:pPr lvl="2"/>
            <a:r>
              <a:rPr lang="en-US" sz="2400" dirty="0"/>
              <a:t>Social</a:t>
            </a:r>
          </a:p>
          <a:p>
            <a:pPr lvl="1"/>
            <a:r>
              <a:rPr lang="en-US" sz="2400" dirty="0"/>
              <a:t>Serves as the basis for person-centered and holistic care</a:t>
            </a:r>
          </a:p>
          <a:p>
            <a:pPr lvl="1"/>
            <a:r>
              <a:rPr lang="en-US" sz="2400" dirty="0"/>
              <a:t>However applying it fully can become somewhat resource intensive</a:t>
            </a:r>
          </a:p>
        </p:txBody>
      </p:sp>
    </p:spTree>
    <p:extLst>
      <p:ext uri="{BB962C8B-B14F-4D97-AF65-F5344CB8AC3E}">
        <p14:creationId xmlns:p14="http://schemas.microsoft.com/office/powerpoint/2010/main" val="13466321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73AF35-1E54-7EDC-296F-711D710E3E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Sustainable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578E9D-D78C-427A-3D43-2562B56BCA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4" y="1809037"/>
            <a:ext cx="10691265" cy="3739896"/>
          </a:xfrm>
        </p:spPr>
        <p:txBody>
          <a:bodyPr>
            <a:noAutofit/>
          </a:bodyPr>
          <a:lstStyle/>
          <a:p>
            <a:r>
              <a:rPr lang="en-GB" dirty="0"/>
              <a:t>17 UN SDGs - adopted in 2015 and its target being 2030</a:t>
            </a:r>
          </a:p>
          <a:p>
            <a:pPr lvl="1"/>
            <a:r>
              <a:rPr lang="en-GB" sz="2000" dirty="0"/>
              <a:t>Global blueprint to end poverty and protect the planet</a:t>
            </a:r>
          </a:p>
          <a:p>
            <a:pPr lvl="1"/>
            <a:r>
              <a:rPr lang="en-GB" sz="2000" dirty="0"/>
              <a:t>Progress on one also means progress on others</a:t>
            </a:r>
          </a:p>
          <a:p>
            <a:pPr lvl="2"/>
            <a:r>
              <a:rPr lang="en-GB" sz="2000" dirty="0"/>
              <a:t>E.g. SDG 1 (no poverty) reinforces SDG 10  (reduced inequalities)</a:t>
            </a:r>
          </a:p>
          <a:p>
            <a:r>
              <a:rPr lang="en-GB" b="1" dirty="0"/>
              <a:t>SDG 3 – ‘ensure healthy lives and promote well being for all at all ages’</a:t>
            </a:r>
            <a:r>
              <a:rPr lang="en-GB" dirty="0"/>
              <a:t> (United Nations, 2025)</a:t>
            </a:r>
          </a:p>
          <a:p>
            <a:pPr lvl="1"/>
            <a:r>
              <a:rPr lang="en-GB" sz="2000" dirty="0"/>
              <a:t>Example : NHS Diabetes Prevention Strategy/ Healthier You</a:t>
            </a:r>
          </a:p>
          <a:p>
            <a:pPr lvl="2"/>
            <a:r>
              <a:rPr lang="en-GB" sz="2000" dirty="0"/>
              <a:t>Supports lifestyle change through better nutrition </a:t>
            </a:r>
          </a:p>
          <a:p>
            <a:pPr lvl="2"/>
            <a:r>
              <a:rPr lang="en-GB" sz="2000" dirty="0"/>
              <a:t>Integrates health, wellbeing and (financial) sustainability </a:t>
            </a:r>
          </a:p>
          <a:p>
            <a:pPr lvl="2"/>
            <a:r>
              <a:rPr lang="en-GB" sz="2000" dirty="0"/>
              <a:t>referral to programme meant that there was 20% lower risk of converting to type 2 diabetes</a:t>
            </a:r>
            <a:br>
              <a:rPr lang="en-GB" sz="2000" dirty="0"/>
            </a:b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4508916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FED41A-7AD7-B090-0A20-D74C47149B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737419"/>
          </a:xfrm>
        </p:spPr>
        <p:txBody>
          <a:bodyPr/>
          <a:lstStyle/>
          <a:p>
            <a:r>
              <a:rPr lang="en-US" dirty="0"/>
              <a:t>Policy and governance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54CBF0-8832-CF84-92CD-F43AAD4DC1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1946787"/>
            <a:ext cx="10691265" cy="4310069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/>
              <a:t>National Strategies: NHS Ling Term Plan (2019)</a:t>
            </a:r>
          </a:p>
          <a:p>
            <a:pPr lvl="1"/>
            <a:r>
              <a:rPr lang="en-GB" sz="2400" dirty="0"/>
              <a:t>Aiming to reduce strain and improve patient experience</a:t>
            </a:r>
          </a:p>
          <a:p>
            <a:r>
              <a:rPr lang="en-GB" sz="2400" dirty="0"/>
              <a:t>International strategies: WHO Health in All Policies (</a:t>
            </a:r>
            <a:r>
              <a:rPr lang="en-GB" sz="2400" dirty="0" err="1"/>
              <a:t>HiAP</a:t>
            </a:r>
            <a:r>
              <a:rPr lang="en-GB" sz="2400" dirty="0"/>
              <a:t>) </a:t>
            </a:r>
          </a:p>
          <a:p>
            <a:pPr lvl="1"/>
            <a:r>
              <a:rPr lang="en-GB" sz="2400" dirty="0"/>
              <a:t>Approach to policies which takes into account the health implications of decisions made</a:t>
            </a:r>
          </a:p>
          <a:p>
            <a:r>
              <a:rPr lang="en-GB" sz="2400" dirty="0"/>
              <a:t>Role of prevailing ideologies:</a:t>
            </a:r>
          </a:p>
          <a:p>
            <a:pPr lvl="1"/>
            <a:r>
              <a:rPr lang="en-GB" sz="2400" dirty="0"/>
              <a:t>Shift from treatment to prevention</a:t>
            </a:r>
          </a:p>
          <a:p>
            <a:pPr lvl="1"/>
            <a:r>
              <a:rPr lang="en-GB" sz="2400" dirty="0"/>
              <a:t>Shift from centralisation to localism</a:t>
            </a:r>
          </a:p>
          <a:p>
            <a:r>
              <a:rPr lang="en-GB" sz="2400" dirty="0"/>
              <a:t>The policies and legislation hold advantages and drawbacks however</a:t>
            </a:r>
            <a:br>
              <a:rPr lang="en-GB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79422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73C477-78BA-B312-877B-6D4369C21C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CASE STUDY: MECC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D97892-353A-A7D2-EA0F-CC1EB8844C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4" y="1794289"/>
            <a:ext cx="10691265" cy="3739896"/>
          </a:xfrm>
        </p:spPr>
        <p:txBody>
          <a:bodyPr>
            <a:noAutofit/>
          </a:bodyPr>
          <a:lstStyle/>
          <a:p>
            <a:r>
              <a:rPr lang="en-GB" sz="2400" dirty="0"/>
              <a:t> </a:t>
            </a:r>
            <a:r>
              <a:rPr lang="en-GB" sz="2400" b="1" dirty="0"/>
              <a:t>Making Every Contact Count</a:t>
            </a:r>
          </a:p>
          <a:p>
            <a:pPr lvl="1"/>
            <a:r>
              <a:rPr lang="en-GB" sz="2400" dirty="0"/>
              <a:t>Evidence-based to help improve people’s wellbeing by changing their behaviour</a:t>
            </a:r>
          </a:p>
          <a:p>
            <a:pPr lvl="1"/>
            <a:r>
              <a:rPr lang="en-GB" sz="2400" dirty="0"/>
              <a:t>Rolled out across NHS local authorities since 2010</a:t>
            </a:r>
          </a:p>
          <a:p>
            <a:r>
              <a:rPr lang="en-GB" sz="2400" dirty="0"/>
              <a:t>Evidence of its success:</a:t>
            </a:r>
          </a:p>
          <a:p>
            <a:pPr lvl="1"/>
            <a:r>
              <a:rPr lang="en-GB" sz="2400" dirty="0"/>
              <a:t>MECC has been enormous in its reach since its introduction</a:t>
            </a:r>
          </a:p>
          <a:p>
            <a:pPr lvl="1"/>
            <a:r>
              <a:rPr lang="en-GB" sz="2400" dirty="0"/>
              <a:t>Birmingham Children’s hospital trained over 120 staff using MECC</a:t>
            </a:r>
          </a:p>
          <a:p>
            <a:r>
              <a:rPr lang="en-GB" sz="2400" dirty="0"/>
              <a:t>However the Health-Belief Model (HBM) can be used to challenge this because it assumes that people make calm and logical decisions about their health however smoking and drinking is an addiction</a:t>
            </a:r>
          </a:p>
          <a:p>
            <a:endParaRPr lang="en-GB" sz="2400" dirty="0"/>
          </a:p>
          <a:p>
            <a:br>
              <a:rPr lang="en-GB" sz="2400" dirty="0"/>
            </a:b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6628783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94BF2C-54D5-0C30-3F32-432EA120BD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Equity and access problems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7E3204-5748-9CF4-6FA8-E16F30732F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0367" y="1858149"/>
            <a:ext cx="10691265" cy="3739896"/>
          </a:xfrm>
        </p:spPr>
        <p:txBody>
          <a:bodyPr>
            <a:noAutofit/>
          </a:bodyPr>
          <a:lstStyle/>
          <a:p>
            <a:r>
              <a:rPr lang="en-US" sz="2600" dirty="0"/>
              <a:t>Health inequalities are influenced by 3 dimensions:</a:t>
            </a:r>
          </a:p>
          <a:p>
            <a:pPr lvl="1"/>
            <a:r>
              <a:rPr lang="en-US" sz="2600" dirty="0"/>
              <a:t>Deprivation – the starkest one</a:t>
            </a:r>
          </a:p>
          <a:p>
            <a:pPr lvl="1"/>
            <a:r>
              <a:rPr lang="en-US" sz="2600" dirty="0"/>
              <a:t>Ethnicity</a:t>
            </a:r>
          </a:p>
          <a:p>
            <a:pPr lvl="1"/>
            <a:r>
              <a:rPr lang="en-US" sz="2600" dirty="0"/>
              <a:t>Digital illiteracy</a:t>
            </a:r>
          </a:p>
          <a:p>
            <a:r>
              <a:rPr lang="en-US" sz="2600" dirty="0"/>
              <a:t>Policy to reduce these:</a:t>
            </a:r>
          </a:p>
          <a:p>
            <a:pPr lvl="1"/>
            <a:r>
              <a:rPr lang="en-US" sz="2600" dirty="0"/>
              <a:t>Marmot principles – focus on giving the best quality of life possible</a:t>
            </a:r>
          </a:p>
          <a:p>
            <a:pPr lvl="1"/>
            <a:r>
              <a:rPr lang="en-US" sz="2600" dirty="0"/>
              <a:t>Government is committed to halving the healthy life expectancy gap</a:t>
            </a:r>
          </a:p>
          <a:p>
            <a:r>
              <a:rPr lang="en-US" sz="2800" dirty="0"/>
              <a:t>Recommendations:</a:t>
            </a:r>
          </a:p>
          <a:p>
            <a:pPr lvl="1"/>
            <a:r>
              <a:rPr lang="en-US" sz="2600" dirty="0"/>
              <a:t>Tackle digital exclusion</a:t>
            </a:r>
          </a:p>
        </p:txBody>
      </p:sp>
    </p:spTree>
    <p:extLst>
      <p:ext uri="{BB962C8B-B14F-4D97-AF65-F5344CB8AC3E}">
        <p14:creationId xmlns:p14="http://schemas.microsoft.com/office/powerpoint/2010/main" val="819245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CF3BDF-5618-F67F-8775-C43EA789D8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395B03CD-9DD9-C5F5-FF14-AAFEFAD6F49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272932" y="2355643"/>
            <a:ext cx="9999404" cy="2677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sz="2400" dirty="0">
                <a:latin typeface="Calisto MT" panose="02040603050505030304" pitchFamily="18" charset="77"/>
              </a:rPr>
              <a:t>Health, wellbeing &amp; sustainability are integrated into UK care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sto MT" panose="02040603050505030304" pitchFamily="18" charset="77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sto MT" panose="02040603050505030304" pitchFamily="18" charset="77"/>
              </a:rPr>
              <a:t>But delivery is uneven; prevention can widen inequalities without targeting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sto MT" panose="02040603050505030304" pitchFamily="18" charset="77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sto MT" panose="02040603050505030304" pitchFamily="18" charset="77"/>
              </a:rPr>
              <a:t>SDG 3 provides the framework for integrated, equitable, sustainable care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sz="2400" dirty="0">
              <a:latin typeface="Calisto MT" panose="02040603050505030304" pitchFamily="18" charset="77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lang="en-US" altLang="en-US" sz="2400" dirty="0">
                <a:latin typeface="Calisto MT" panose="02040603050505030304" pitchFamily="18" charset="77"/>
              </a:rPr>
              <a:t> Recommendations need to be acted upon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sto MT" panose="02040603050505030304" pitchFamily="18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42811325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BE01C0-3D5F-3056-C7EC-D8C9D87DE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CF1B89-39E3-3032-AC4C-A46C237B9D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1559052"/>
            <a:ext cx="10691265" cy="3739896"/>
          </a:xfrm>
        </p:spPr>
        <p:txBody>
          <a:bodyPr>
            <a:noAutofit/>
          </a:bodyPr>
          <a:lstStyle/>
          <a:p>
            <a:r>
              <a:rPr lang="en-GB" sz="1200" dirty="0"/>
              <a:t>World Health Organization (1948). </a:t>
            </a:r>
            <a:r>
              <a:rPr lang="en-GB" sz="1200" i="1" dirty="0"/>
              <a:t>Constitution of the world health organization</a:t>
            </a:r>
            <a:r>
              <a:rPr lang="en-GB" sz="1200" dirty="0"/>
              <a:t>. [online] World Health Organization. Available at: </a:t>
            </a:r>
            <a:r>
              <a:rPr lang="en-GB" sz="1200" dirty="0">
                <a:hlinkClick r:id="rId2"/>
              </a:rPr>
              <a:t>https://www.who.int/about/governance/constitution</a:t>
            </a:r>
            <a:r>
              <a:rPr lang="en-GB" sz="1200" dirty="0"/>
              <a:t>. [ Accessed 15/06/26]</a:t>
            </a:r>
          </a:p>
          <a:p>
            <a:r>
              <a:rPr lang="en-GB" sz="1200" dirty="0"/>
              <a:t>‌United Nations (2025). Sustainability. </a:t>
            </a:r>
            <a:r>
              <a:rPr lang="en-GB" sz="1200" i="1" dirty="0"/>
              <a:t>United Nations</a:t>
            </a:r>
            <a:r>
              <a:rPr lang="en-GB" sz="1200" dirty="0"/>
              <a:t>. [online] Available at: https://</a:t>
            </a:r>
            <a:r>
              <a:rPr lang="en-GB" sz="1200" dirty="0" err="1"/>
              <a:t>www.un.org</a:t>
            </a:r>
            <a:r>
              <a:rPr lang="en-GB" sz="1200" dirty="0"/>
              <a:t>/</a:t>
            </a:r>
            <a:r>
              <a:rPr lang="en-GB" sz="1200" dirty="0" err="1"/>
              <a:t>en</a:t>
            </a:r>
            <a:r>
              <a:rPr lang="en-GB" sz="1200" dirty="0"/>
              <a:t>/academic-impact/sustainability. [ Accessed 15/06/26]</a:t>
            </a:r>
          </a:p>
          <a:p>
            <a:r>
              <a:rPr lang="en-GB" sz="1200" dirty="0"/>
              <a:t>‌ Bolton, D. and Gillett, G. (2019). </a:t>
            </a:r>
            <a:r>
              <a:rPr lang="en-GB" sz="1200" i="1" dirty="0"/>
              <a:t>The Biopsychosocial Model 40 Years On</a:t>
            </a:r>
            <a:r>
              <a:rPr lang="en-GB" sz="1200" dirty="0"/>
              <a:t>. [online] </a:t>
            </a:r>
            <a:r>
              <a:rPr lang="en-GB" sz="1200" i="1" dirty="0" err="1"/>
              <a:t>www.ncbi.nlm.nih.gov</a:t>
            </a:r>
            <a:r>
              <a:rPr lang="en-GB" sz="1200" dirty="0"/>
              <a:t>. Palgrave Pivot. Available at: </a:t>
            </a:r>
            <a:r>
              <a:rPr lang="en-GB" sz="1200" dirty="0">
                <a:hlinkClick r:id="rId3"/>
              </a:rPr>
              <a:t>https://www.ncbi.nlm.nih.gov/books/NBK552030/</a:t>
            </a:r>
            <a:r>
              <a:rPr lang="en-GB" sz="1200" dirty="0"/>
              <a:t>. [ Accessed 15/06/26]</a:t>
            </a:r>
          </a:p>
          <a:p>
            <a:r>
              <a:rPr lang="en-GB" sz="1200" dirty="0"/>
              <a:t>‌ NHS (2020). </a:t>
            </a:r>
            <a:r>
              <a:rPr lang="en-GB" sz="1200" i="1" dirty="0"/>
              <a:t>Healthier You | Diabetes Prevention Programme</a:t>
            </a:r>
            <a:r>
              <a:rPr lang="en-GB" sz="1200" dirty="0"/>
              <a:t>. [online] Preventing-</a:t>
            </a:r>
            <a:r>
              <a:rPr lang="en-GB" sz="1200" dirty="0" err="1"/>
              <a:t>diabetes.co.uk</a:t>
            </a:r>
            <a:r>
              <a:rPr lang="en-GB" sz="1200" dirty="0"/>
              <a:t>. Available at: https://preventing-</a:t>
            </a:r>
            <a:r>
              <a:rPr lang="en-GB" sz="1200" dirty="0" err="1"/>
              <a:t>diabetes.co.uk</a:t>
            </a:r>
            <a:r>
              <a:rPr lang="en-GB" sz="1200" dirty="0"/>
              <a:t>/. [ Accessed 15/06/26]</a:t>
            </a:r>
          </a:p>
          <a:p>
            <a:r>
              <a:rPr lang="en-GB" sz="1200" dirty="0"/>
              <a:t>‌ </a:t>
            </a:r>
            <a:r>
              <a:rPr lang="en-GB" sz="1200" dirty="0" err="1"/>
              <a:t>www.local.gov.uk</a:t>
            </a:r>
            <a:r>
              <a:rPr lang="en-GB" sz="1200" dirty="0"/>
              <a:t>. (n.d.). </a:t>
            </a:r>
            <a:r>
              <a:rPr lang="en-GB" sz="1200" i="1" dirty="0"/>
              <a:t>Health in all policies: a manual for local government | Local Government Association</a:t>
            </a:r>
            <a:r>
              <a:rPr lang="en-GB" sz="1200" dirty="0"/>
              <a:t>. [online] Available at: </a:t>
            </a:r>
            <a:r>
              <a:rPr lang="en-GB" sz="1200" dirty="0">
                <a:hlinkClick r:id="rId4"/>
              </a:rPr>
              <a:t>https://www.local.gov.uk/publications/health-all-policies-manual-local-government</a:t>
            </a:r>
            <a:r>
              <a:rPr lang="en-GB" sz="1200" dirty="0"/>
              <a:t>. [ Accessed 15/06/26]</a:t>
            </a:r>
          </a:p>
          <a:p>
            <a:r>
              <a:rPr lang="en-GB" sz="1200" dirty="0"/>
              <a:t>‌National Institute for Health and Care Excellence (2019). </a:t>
            </a:r>
            <a:r>
              <a:rPr lang="en-GB" sz="1200" i="1" dirty="0"/>
              <a:t>Making Every Contact Count</a:t>
            </a:r>
            <a:r>
              <a:rPr lang="en-GB" sz="1200" dirty="0"/>
              <a:t>. [online] National Institute for Health and Care Excellence . Available at: </a:t>
            </a:r>
            <a:r>
              <a:rPr lang="en-GB" sz="1200" dirty="0">
                <a:hlinkClick r:id="rId5"/>
              </a:rPr>
              <a:t>https://stpsupport.nice.org.uk/mecc/index.html</a:t>
            </a:r>
            <a:r>
              <a:rPr lang="en-GB" sz="1200" dirty="0"/>
              <a:t>. [ Accessed 15/06/26]</a:t>
            </a:r>
          </a:p>
          <a:p>
            <a:r>
              <a:rPr lang="en-GB" sz="1200" dirty="0"/>
              <a:t>Nichol, B., Wilson, R., Rodrigues, A.M. and Haighton, C. (2025). A critical commentary of the paradoxical ‘success’ of Making Every Contact Count (MECC). </a:t>
            </a:r>
            <a:r>
              <a:rPr lang="en-GB" sz="1200" i="1" dirty="0"/>
              <a:t>Critical Public Health</a:t>
            </a:r>
            <a:r>
              <a:rPr lang="en-GB" sz="1200" dirty="0"/>
              <a:t>, 35(1). </a:t>
            </a:r>
            <a:r>
              <a:rPr lang="en-GB" sz="1200" dirty="0" err="1"/>
              <a:t>doi:https</a:t>
            </a:r>
            <a:r>
              <a:rPr lang="en-GB" sz="1200" dirty="0"/>
              <a:t>://</a:t>
            </a:r>
            <a:r>
              <a:rPr lang="en-GB" sz="1200" dirty="0" err="1"/>
              <a:t>doi.org</a:t>
            </a:r>
            <a:r>
              <a:rPr lang="en-GB" sz="1200" dirty="0"/>
              <a:t>/10.1080/09581596.2025.2518182. [ Accessed 15/06/26]</a:t>
            </a:r>
          </a:p>
          <a:p>
            <a:r>
              <a:rPr lang="en-GB" sz="1200" dirty="0"/>
              <a:t>‌Public Health England (2016). </a:t>
            </a:r>
            <a:r>
              <a:rPr lang="en-GB" sz="1200" i="1" dirty="0"/>
              <a:t>Making Every Contact Count (MECC): Consensus Statement</a:t>
            </a:r>
            <a:r>
              <a:rPr lang="en-GB" sz="1200" dirty="0"/>
              <a:t>. [online] Available at: </a:t>
            </a:r>
            <a:r>
              <a:rPr lang="en-GB" sz="1200" dirty="0">
                <a:hlinkClick r:id="rId6"/>
              </a:rPr>
              <a:t>https://www.england.nhs.uk/wp-content/uploads/2016/04/making-every-contact-count.pdf</a:t>
            </a:r>
            <a:r>
              <a:rPr lang="en-GB" sz="1200" dirty="0"/>
              <a:t>. [Accessed  15/06/26]</a:t>
            </a:r>
          </a:p>
          <a:p>
            <a:r>
              <a:rPr lang="en-GB" sz="1200" dirty="0"/>
              <a:t>‌ Waqar, A. (2025). From awareness to action: Tackling health inequalities through improved health literacy among ethnic minorities in England. </a:t>
            </a:r>
            <a:r>
              <a:rPr lang="en-GB" sz="1200" i="1" dirty="0"/>
              <a:t>Electronic Journal of General Medicine</a:t>
            </a:r>
            <a:r>
              <a:rPr lang="en-GB" sz="1200" dirty="0"/>
              <a:t>, [online] 22(4), p.em660. </a:t>
            </a:r>
            <a:r>
              <a:rPr lang="en-GB" sz="1200" dirty="0" err="1"/>
              <a:t>doi:https</a:t>
            </a:r>
            <a:r>
              <a:rPr lang="en-GB" sz="1200" dirty="0"/>
              <a:t>://</a:t>
            </a:r>
            <a:r>
              <a:rPr lang="en-GB" sz="1200" dirty="0" err="1"/>
              <a:t>doi.org</a:t>
            </a:r>
            <a:r>
              <a:rPr lang="en-GB" sz="1200" dirty="0"/>
              <a:t>/10.29333/</a:t>
            </a:r>
            <a:r>
              <a:rPr lang="en-GB" sz="1200" dirty="0" err="1"/>
              <a:t>ejgm</a:t>
            </a:r>
            <a:r>
              <a:rPr lang="en-GB" sz="1200" dirty="0"/>
              <a:t>/16369.</a:t>
            </a:r>
          </a:p>
          <a:p>
            <a:r>
              <a:rPr lang="en-GB" sz="1200" dirty="0"/>
              <a:t>‌ Balogun, B. and </a:t>
            </a:r>
            <a:r>
              <a:rPr lang="en-GB" sz="1200" dirty="0" err="1"/>
              <a:t>Stiebahl</a:t>
            </a:r>
            <a:r>
              <a:rPr lang="en-GB" sz="1200" dirty="0"/>
              <a:t>, S. (2025). </a:t>
            </a:r>
            <a:r>
              <a:rPr lang="en-GB" sz="1200" i="1" dirty="0"/>
              <a:t>Inequalities in life expectancy</a:t>
            </a:r>
            <a:r>
              <a:rPr lang="en-GB" sz="1200" dirty="0"/>
              <a:t>. [online] House of Commons Library. Available at: </a:t>
            </a:r>
            <a:r>
              <a:rPr lang="en-GB" sz="1200" dirty="0">
                <a:hlinkClick r:id="rId7"/>
              </a:rPr>
              <a:t>https://commonslibrary.parliament.uk/research-briefings/cbp-10324/</a:t>
            </a:r>
            <a:r>
              <a:rPr lang="en-GB" sz="1200" dirty="0"/>
              <a:t>. [Accessed 15/06/26]</a:t>
            </a:r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endParaRPr lang="en-GB" sz="1200" dirty="0"/>
          </a:p>
          <a:p>
            <a:endParaRPr lang="en-GB" sz="1200" dirty="0"/>
          </a:p>
          <a:p>
            <a:endParaRPr lang="en-GB" sz="1200" dirty="0"/>
          </a:p>
          <a:p>
            <a:endParaRPr lang="en-GB" sz="1200" dirty="0"/>
          </a:p>
          <a:p>
            <a:endParaRPr lang="en-GB" sz="1200" dirty="0"/>
          </a:p>
          <a:p>
            <a:endParaRPr lang="en-GB" sz="1200" dirty="0"/>
          </a:p>
          <a:p>
            <a:endParaRPr lang="en-GB" sz="1200" dirty="0"/>
          </a:p>
          <a:p>
            <a:endParaRPr lang="en-GB" sz="1200" dirty="0"/>
          </a:p>
          <a:p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191529524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1209</TotalTime>
  <Words>1119</Words>
  <Application>Microsoft Macintosh PowerPoint</Application>
  <PresentationFormat>Widescreen</PresentationFormat>
  <Paragraphs>112</Paragraphs>
  <Slides>10</Slides>
  <Notes>2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Arial</vt:lpstr>
      <vt:lpstr>Calisto MT</vt:lpstr>
      <vt:lpstr>Univers Condensed</vt:lpstr>
      <vt:lpstr>ChronicleVTI</vt:lpstr>
      <vt:lpstr>The impact of health, wellbeing and sustainable development in the health and social care sector</vt:lpstr>
      <vt:lpstr>INTRODUCTION</vt:lpstr>
      <vt:lpstr>Key concepts</vt:lpstr>
      <vt:lpstr>USING THE BIOPSYCHOSOCIAL MODEL</vt:lpstr>
      <vt:lpstr>Sustainable development</vt:lpstr>
      <vt:lpstr>Policy and governance</vt:lpstr>
      <vt:lpstr>CASE STUDY: MECC </vt:lpstr>
      <vt:lpstr>Equity and access problems</vt:lpstr>
      <vt:lpstr>CONCLUSION</vt:lpstr>
      <vt:lpstr>Bibliography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Daniel,A (ug)</dc:creator>
  <cp:lastModifiedBy>Daniel,A (ug)</cp:lastModifiedBy>
  <cp:revision>1</cp:revision>
  <dcterms:created xsi:type="dcterms:W3CDTF">2026-06-20T17:59:31Z</dcterms:created>
  <dcterms:modified xsi:type="dcterms:W3CDTF">2026-06-21T14:09:15Z</dcterms:modified>
</cp:coreProperties>
</file>