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1847"/>
    <p:restoredTop sz="95878"/>
  </p:normalViewPr>
  <p:slideViewPr>
    <p:cSldViewPr snapToGrid="0">
      <p:cViewPr varScale="1">
        <p:scale>
          <a:sx n="113" d="100"/>
          <a:sy n="113" d="100"/>
        </p:scale>
        <p:origin x="736"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54739C-1706-55D6-D12C-37E870E61F5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6CC1C91-612D-84AF-248F-0DB4BB4D883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B70995BB-A3B7-F2DC-6994-D24A0EAD6A50}"/>
              </a:ext>
            </a:extLst>
          </p:cNvPr>
          <p:cNvSpPr>
            <a:spLocks noGrp="1"/>
          </p:cNvSpPr>
          <p:nvPr>
            <p:ph type="dt" sz="half" idx="10"/>
          </p:nvPr>
        </p:nvSpPr>
        <p:spPr/>
        <p:txBody>
          <a:bodyPr/>
          <a:lstStyle/>
          <a:p>
            <a:fld id="{6860D48A-2CAF-3348-B761-4312B40CEB59}" type="datetimeFigureOut">
              <a:rPr lang="en-US" smtClean="0"/>
              <a:t>10/13/22</a:t>
            </a:fld>
            <a:endParaRPr lang="en-US"/>
          </a:p>
        </p:txBody>
      </p:sp>
      <p:sp>
        <p:nvSpPr>
          <p:cNvPr id="5" name="Footer Placeholder 4">
            <a:extLst>
              <a:ext uri="{FF2B5EF4-FFF2-40B4-BE49-F238E27FC236}">
                <a16:creationId xmlns:a16="http://schemas.microsoft.com/office/drawing/2014/main" id="{0E2D3B15-8284-79B0-DA31-6819BC0923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36B342D-6046-D912-66FC-6900EF69C7BB}"/>
              </a:ext>
            </a:extLst>
          </p:cNvPr>
          <p:cNvSpPr>
            <a:spLocks noGrp="1"/>
          </p:cNvSpPr>
          <p:nvPr>
            <p:ph type="sldNum" sz="quarter" idx="12"/>
          </p:nvPr>
        </p:nvSpPr>
        <p:spPr/>
        <p:txBody>
          <a:bodyPr/>
          <a:lstStyle/>
          <a:p>
            <a:fld id="{BFEBBF88-2F2A-3D42-8016-DD25934781F6}" type="slidenum">
              <a:rPr lang="en-US" smtClean="0"/>
              <a:t>‹#›</a:t>
            </a:fld>
            <a:endParaRPr lang="en-US"/>
          </a:p>
        </p:txBody>
      </p:sp>
    </p:spTree>
    <p:extLst>
      <p:ext uri="{BB962C8B-B14F-4D97-AF65-F5344CB8AC3E}">
        <p14:creationId xmlns:p14="http://schemas.microsoft.com/office/powerpoint/2010/main" val="7783040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B789F-F64C-79F1-6E17-695A99C439C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B8E0D97-CF43-EE38-B2C8-23063ADD2CB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A707EA6-A343-8787-B44B-F772E3E7ACE8}"/>
              </a:ext>
            </a:extLst>
          </p:cNvPr>
          <p:cNvSpPr>
            <a:spLocks noGrp="1"/>
          </p:cNvSpPr>
          <p:nvPr>
            <p:ph type="dt" sz="half" idx="10"/>
          </p:nvPr>
        </p:nvSpPr>
        <p:spPr/>
        <p:txBody>
          <a:bodyPr/>
          <a:lstStyle/>
          <a:p>
            <a:fld id="{6860D48A-2CAF-3348-B761-4312B40CEB59}" type="datetimeFigureOut">
              <a:rPr lang="en-US" smtClean="0"/>
              <a:t>10/13/22</a:t>
            </a:fld>
            <a:endParaRPr lang="en-US"/>
          </a:p>
        </p:txBody>
      </p:sp>
      <p:sp>
        <p:nvSpPr>
          <p:cNvPr id="5" name="Footer Placeholder 4">
            <a:extLst>
              <a:ext uri="{FF2B5EF4-FFF2-40B4-BE49-F238E27FC236}">
                <a16:creationId xmlns:a16="http://schemas.microsoft.com/office/drawing/2014/main" id="{A8F8C6E8-7C1E-4E01-FC99-37126050E96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A556DC-872C-9085-7351-97211CAF8109}"/>
              </a:ext>
            </a:extLst>
          </p:cNvPr>
          <p:cNvSpPr>
            <a:spLocks noGrp="1"/>
          </p:cNvSpPr>
          <p:nvPr>
            <p:ph type="sldNum" sz="quarter" idx="12"/>
          </p:nvPr>
        </p:nvSpPr>
        <p:spPr/>
        <p:txBody>
          <a:bodyPr/>
          <a:lstStyle/>
          <a:p>
            <a:fld id="{BFEBBF88-2F2A-3D42-8016-DD25934781F6}" type="slidenum">
              <a:rPr lang="en-US" smtClean="0"/>
              <a:t>‹#›</a:t>
            </a:fld>
            <a:endParaRPr lang="en-US"/>
          </a:p>
        </p:txBody>
      </p:sp>
    </p:spTree>
    <p:extLst>
      <p:ext uri="{BB962C8B-B14F-4D97-AF65-F5344CB8AC3E}">
        <p14:creationId xmlns:p14="http://schemas.microsoft.com/office/powerpoint/2010/main" val="35621580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1219D-E6C1-55D9-305D-7FC4E6C38B4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6DD4915-2DA9-4B99-A9DB-87C2CE64669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B169B05-4B4C-0C17-17E9-3EB51A733577}"/>
              </a:ext>
            </a:extLst>
          </p:cNvPr>
          <p:cNvSpPr>
            <a:spLocks noGrp="1"/>
          </p:cNvSpPr>
          <p:nvPr>
            <p:ph type="dt" sz="half" idx="10"/>
          </p:nvPr>
        </p:nvSpPr>
        <p:spPr/>
        <p:txBody>
          <a:bodyPr/>
          <a:lstStyle/>
          <a:p>
            <a:fld id="{6860D48A-2CAF-3348-B761-4312B40CEB59}" type="datetimeFigureOut">
              <a:rPr lang="en-US" smtClean="0"/>
              <a:t>10/13/22</a:t>
            </a:fld>
            <a:endParaRPr lang="en-US"/>
          </a:p>
        </p:txBody>
      </p:sp>
      <p:sp>
        <p:nvSpPr>
          <p:cNvPr id="5" name="Footer Placeholder 4">
            <a:extLst>
              <a:ext uri="{FF2B5EF4-FFF2-40B4-BE49-F238E27FC236}">
                <a16:creationId xmlns:a16="http://schemas.microsoft.com/office/drawing/2014/main" id="{D3631933-1F09-5148-4B72-C7A1D42FD27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BACCA44-D12B-B370-5176-05AAC02D3BCA}"/>
              </a:ext>
            </a:extLst>
          </p:cNvPr>
          <p:cNvSpPr>
            <a:spLocks noGrp="1"/>
          </p:cNvSpPr>
          <p:nvPr>
            <p:ph type="sldNum" sz="quarter" idx="12"/>
          </p:nvPr>
        </p:nvSpPr>
        <p:spPr/>
        <p:txBody>
          <a:bodyPr/>
          <a:lstStyle/>
          <a:p>
            <a:fld id="{BFEBBF88-2F2A-3D42-8016-DD25934781F6}" type="slidenum">
              <a:rPr lang="en-US" smtClean="0"/>
              <a:t>‹#›</a:t>
            </a:fld>
            <a:endParaRPr lang="en-US"/>
          </a:p>
        </p:txBody>
      </p:sp>
    </p:spTree>
    <p:extLst>
      <p:ext uri="{BB962C8B-B14F-4D97-AF65-F5344CB8AC3E}">
        <p14:creationId xmlns:p14="http://schemas.microsoft.com/office/powerpoint/2010/main" val="32884228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D7DFC4-1D37-0CB8-5D62-A417F215686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F70A871-BF57-B626-B035-D9828180CEC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19D33AD9-AFE2-B6D4-E4C8-C0B6AD7B736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270B05E7-CE09-2053-8D2C-7D4E982445D3}"/>
              </a:ext>
            </a:extLst>
          </p:cNvPr>
          <p:cNvSpPr>
            <a:spLocks noGrp="1"/>
          </p:cNvSpPr>
          <p:nvPr>
            <p:ph type="dt" sz="half" idx="10"/>
          </p:nvPr>
        </p:nvSpPr>
        <p:spPr/>
        <p:txBody>
          <a:bodyPr/>
          <a:lstStyle/>
          <a:p>
            <a:fld id="{6860D48A-2CAF-3348-B761-4312B40CEB59}" type="datetimeFigureOut">
              <a:rPr lang="en-US" smtClean="0"/>
              <a:t>10/13/22</a:t>
            </a:fld>
            <a:endParaRPr lang="en-US"/>
          </a:p>
        </p:txBody>
      </p:sp>
      <p:sp>
        <p:nvSpPr>
          <p:cNvPr id="6" name="Footer Placeholder 5">
            <a:extLst>
              <a:ext uri="{FF2B5EF4-FFF2-40B4-BE49-F238E27FC236}">
                <a16:creationId xmlns:a16="http://schemas.microsoft.com/office/drawing/2014/main" id="{102290D9-2DDD-0141-917B-28649F0A9D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1E2AB12-B0D8-8852-9560-B0FA5975F899}"/>
              </a:ext>
            </a:extLst>
          </p:cNvPr>
          <p:cNvSpPr>
            <a:spLocks noGrp="1"/>
          </p:cNvSpPr>
          <p:nvPr>
            <p:ph type="sldNum" sz="quarter" idx="12"/>
          </p:nvPr>
        </p:nvSpPr>
        <p:spPr/>
        <p:txBody>
          <a:bodyPr/>
          <a:lstStyle/>
          <a:p>
            <a:fld id="{BFEBBF88-2F2A-3D42-8016-DD25934781F6}" type="slidenum">
              <a:rPr lang="en-US" smtClean="0"/>
              <a:t>‹#›</a:t>
            </a:fld>
            <a:endParaRPr lang="en-US"/>
          </a:p>
        </p:txBody>
      </p:sp>
    </p:spTree>
    <p:extLst>
      <p:ext uri="{BB962C8B-B14F-4D97-AF65-F5344CB8AC3E}">
        <p14:creationId xmlns:p14="http://schemas.microsoft.com/office/powerpoint/2010/main" val="26481541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5B30B-C066-5A53-E7FD-9DC449B7633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A14A28C-A029-134F-4EC0-73592B47203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F5D6D7C-D85A-11C7-036D-3A2BA4BB414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752E7B3C-E5FB-1993-4B49-96DA434C3A0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910F484-1B62-9BC5-730A-73FB9434E4C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EAA845FF-BE7A-BE14-B197-DCEDAC8E8CCF}"/>
              </a:ext>
            </a:extLst>
          </p:cNvPr>
          <p:cNvSpPr>
            <a:spLocks noGrp="1"/>
          </p:cNvSpPr>
          <p:nvPr>
            <p:ph type="dt" sz="half" idx="10"/>
          </p:nvPr>
        </p:nvSpPr>
        <p:spPr/>
        <p:txBody>
          <a:bodyPr/>
          <a:lstStyle/>
          <a:p>
            <a:fld id="{6860D48A-2CAF-3348-B761-4312B40CEB59}" type="datetimeFigureOut">
              <a:rPr lang="en-US" smtClean="0"/>
              <a:t>10/13/22</a:t>
            </a:fld>
            <a:endParaRPr lang="en-US"/>
          </a:p>
        </p:txBody>
      </p:sp>
      <p:sp>
        <p:nvSpPr>
          <p:cNvPr id="8" name="Footer Placeholder 7">
            <a:extLst>
              <a:ext uri="{FF2B5EF4-FFF2-40B4-BE49-F238E27FC236}">
                <a16:creationId xmlns:a16="http://schemas.microsoft.com/office/drawing/2014/main" id="{BEE2C35C-AEDF-F019-3F62-69F053A416C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7954FA2-9A96-56AC-63DF-CC13DBD3C98C}"/>
              </a:ext>
            </a:extLst>
          </p:cNvPr>
          <p:cNvSpPr>
            <a:spLocks noGrp="1"/>
          </p:cNvSpPr>
          <p:nvPr>
            <p:ph type="sldNum" sz="quarter" idx="12"/>
          </p:nvPr>
        </p:nvSpPr>
        <p:spPr/>
        <p:txBody>
          <a:bodyPr/>
          <a:lstStyle/>
          <a:p>
            <a:fld id="{BFEBBF88-2F2A-3D42-8016-DD25934781F6}" type="slidenum">
              <a:rPr lang="en-US" smtClean="0"/>
              <a:t>‹#›</a:t>
            </a:fld>
            <a:endParaRPr lang="en-US"/>
          </a:p>
        </p:txBody>
      </p:sp>
    </p:spTree>
    <p:extLst>
      <p:ext uri="{BB962C8B-B14F-4D97-AF65-F5344CB8AC3E}">
        <p14:creationId xmlns:p14="http://schemas.microsoft.com/office/powerpoint/2010/main" val="42091686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799A6F-2C00-E526-5F2C-DE3EC242C2BE}"/>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F29FEE8-2F03-10C2-4989-B8ABA868A25A}"/>
              </a:ext>
            </a:extLst>
          </p:cNvPr>
          <p:cNvSpPr>
            <a:spLocks noGrp="1"/>
          </p:cNvSpPr>
          <p:nvPr>
            <p:ph type="dt" sz="half" idx="10"/>
          </p:nvPr>
        </p:nvSpPr>
        <p:spPr/>
        <p:txBody>
          <a:bodyPr/>
          <a:lstStyle/>
          <a:p>
            <a:fld id="{6860D48A-2CAF-3348-B761-4312B40CEB59}" type="datetimeFigureOut">
              <a:rPr lang="en-US" smtClean="0"/>
              <a:t>10/13/22</a:t>
            </a:fld>
            <a:endParaRPr lang="en-US"/>
          </a:p>
        </p:txBody>
      </p:sp>
      <p:sp>
        <p:nvSpPr>
          <p:cNvPr id="4" name="Footer Placeholder 3">
            <a:extLst>
              <a:ext uri="{FF2B5EF4-FFF2-40B4-BE49-F238E27FC236}">
                <a16:creationId xmlns:a16="http://schemas.microsoft.com/office/drawing/2014/main" id="{7400FB3A-8D9B-1DC9-9B24-D3EC8077A4B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989EA5D-E26B-74A5-49A7-490D96BBDC69}"/>
              </a:ext>
            </a:extLst>
          </p:cNvPr>
          <p:cNvSpPr>
            <a:spLocks noGrp="1"/>
          </p:cNvSpPr>
          <p:nvPr>
            <p:ph type="sldNum" sz="quarter" idx="12"/>
          </p:nvPr>
        </p:nvSpPr>
        <p:spPr/>
        <p:txBody>
          <a:bodyPr/>
          <a:lstStyle/>
          <a:p>
            <a:fld id="{BFEBBF88-2F2A-3D42-8016-DD25934781F6}" type="slidenum">
              <a:rPr lang="en-US" smtClean="0"/>
              <a:t>‹#›</a:t>
            </a:fld>
            <a:endParaRPr lang="en-US"/>
          </a:p>
        </p:txBody>
      </p:sp>
    </p:spTree>
    <p:extLst>
      <p:ext uri="{BB962C8B-B14F-4D97-AF65-F5344CB8AC3E}">
        <p14:creationId xmlns:p14="http://schemas.microsoft.com/office/powerpoint/2010/main" val="41647964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18718C8-FC55-BF82-A236-7D4C76D153C2}"/>
              </a:ext>
            </a:extLst>
          </p:cNvPr>
          <p:cNvSpPr>
            <a:spLocks noGrp="1"/>
          </p:cNvSpPr>
          <p:nvPr>
            <p:ph type="dt" sz="half" idx="10"/>
          </p:nvPr>
        </p:nvSpPr>
        <p:spPr/>
        <p:txBody>
          <a:bodyPr/>
          <a:lstStyle/>
          <a:p>
            <a:fld id="{6860D48A-2CAF-3348-B761-4312B40CEB59}" type="datetimeFigureOut">
              <a:rPr lang="en-US" smtClean="0"/>
              <a:t>10/13/22</a:t>
            </a:fld>
            <a:endParaRPr lang="en-US"/>
          </a:p>
        </p:txBody>
      </p:sp>
      <p:sp>
        <p:nvSpPr>
          <p:cNvPr id="3" name="Footer Placeholder 2">
            <a:extLst>
              <a:ext uri="{FF2B5EF4-FFF2-40B4-BE49-F238E27FC236}">
                <a16:creationId xmlns:a16="http://schemas.microsoft.com/office/drawing/2014/main" id="{65DA75F2-3EA7-BDAE-546B-AEC82DBC2FE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D81CDA3-F20F-9B1D-2559-8B4EFCE53154}"/>
              </a:ext>
            </a:extLst>
          </p:cNvPr>
          <p:cNvSpPr>
            <a:spLocks noGrp="1"/>
          </p:cNvSpPr>
          <p:nvPr>
            <p:ph type="sldNum" sz="quarter" idx="12"/>
          </p:nvPr>
        </p:nvSpPr>
        <p:spPr/>
        <p:txBody>
          <a:bodyPr/>
          <a:lstStyle/>
          <a:p>
            <a:fld id="{BFEBBF88-2F2A-3D42-8016-DD25934781F6}" type="slidenum">
              <a:rPr lang="en-US" smtClean="0"/>
              <a:t>‹#›</a:t>
            </a:fld>
            <a:endParaRPr lang="en-US"/>
          </a:p>
        </p:txBody>
      </p:sp>
    </p:spTree>
    <p:extLst>
      <p:ext uri="{BB962C8B-B14F-4D97-AF65-F5344CB8AC3E}">
        <p14:creationId xmlns:p14="http://schemas.microsoft.com/office/powerpoint/2010/main" val="8030180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59F5B-C34E-8C8F-C5D5-C6D79D44EB8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5D2FA536-DE3F-314C-1097-66F0F6544A5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1F7B7B47-72C7-EEEF-F331-580AA75599E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5C404DA-D1BC-2E3F-2B21-364A4E8AE1F1}"/>
              </a:ext>
            </a:extLst>
          </p:cNvPr>
          <p:cNvSpPr>
            <a:spLocks noGrp="1"/>
          </p:cNvSpPr>
          <p:nvPr>
            <p:ph type="dt" sz="half" idx="10"/>
          </p:nvPr>
        </p:nvSpPr>
        <p:spPr/>
        <p:txBody>
          <a:bodyPr/>
          <a:lstStyle/>
          <a:p>
            <a:fld id="{6860D48A-2CAF-3348-B761-4312B40CEB59}" type="datetimeFigureOut">
              <a:rPr lang="en-US" smtClean="0"/>
              <a:t>10/13/22</a:t>
            </a:fld>
            <a:endParaRPr lang="en-US"/>
          </a:p>
        </p:txBody>
      </p:sp>
      <p:sp>
        <p:nvSpPr>
          <p:cNvPr id="6" name="Footer Placeholder 5">
            <a:extLst>
              <a:ext uri="{FF2B5EF4-FFF2-40B4-BE49-F238E27FC236}">
                <a16:creationId xmlns:a16="http://schemas.microsoft.com/office/drawing/2014/main" id="{6A5081DC-EECD-D094-C401-7AB28DFC6B8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D23804-1297-CA47-323C-92108445FB4C}"/>
              </a:ext>
            </a:extLst>
          </p:cNvPr>
          <p:cNvSpPr>
            <a:spLocks noGrp="1"/>
          </p:cNvSpPr>
          <p:nvPr>
            <p:ph type="sldNum" sz="quarter" idx="12"/>
          </p:nvPr>
        </p:nvSpPr>
        <p:spPr/>
        <p:txBody>
          <a:bodyPr/>
          <a:lstStyle/>
          <a:p>
            <a:fld id="{BFEBBF88-2F2A-3D42-8016-DD25934781F6}" type="slidenum">
              <a:rPr lang="en-US" smtClean="0"/>
              <a:t>‹#›</a:t>
            </a:fld>
            <a:endParaRPr lang="en-US"/>
          </a:p>
        </p:txBody>
      </p:sp>
    </p:spTree>
    <p:extLst>
      <p:ext uri="{BB962C8B-B14F-4D97-AF65-F5344CB8AC3E}">
        <p14:creationId xmlns:p14="http://schemas.microsoft.com/office/powerpoint/2010/main" val="20938418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206A47-F437-F6D9-82E5-377EE1D2A91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7E910BE1-4E43-AF6D-F610-F199D6C992E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8498C4F-2C00-B19A-E960-53CDE318C94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0A2D9A-7204-548F-7C4B-DA28E75B4234}"/>
              </a:ext>
            </a:extLst>
          </p:cNvPr>
          <p:cNvSpPr>
            <a:spLocks noGrp="1"/>
          </p:cNvSpPr>
          <p:nvPr>
            <p:ph type="dt" sz="half" idx="10"/>
          </p:nvPr>
        </p:nvSpPr>
        <p:spPr/>
        <p:txBody>
          <a:bodyPr/>
          <a:lstStyle/>
          <a:p>
            <a:fld id="{6860D48A-2CAF-3348-B761-4312B40CEB59}" type="datetimeFigureOut">
              <a:rPr lang="en-US" smtClean="0"/>
              <a:t>10/13/22</a:t>
            </a:fld>
            <a:endParaRPr lang="en-US"/>
          </a:p>
        </p:txBody>
      </p:sp>
      <p:sp>
        <p:nvSpPr>
          <p:cNvPr id="6" name="Footer Placeholder 5">
            <a:extLst>
              <a:ext uri="{FF2B5EF4-FFF2-40B4-BE49-F238E27FC236}">
                <a16:creationId xmlns:a16="http://schemas.microsoft.com/office/drawing/2014/main" id="{BCC405A1-9129-D1A2-264A-A3C4B7346CB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2D6604C-3734-54C5-1F03-1F1DD3F8A7D6}"/>
              </a:ext>
            </a:extLst>
          </p:cNvPr>
          <p:cNvSpPr>
            <a:spLocks noGrp="1"/>
          </p:cNvSpPr>
          <p:nvPr>
            <p:ph type="sldNum" sz="quarter" idx="12"/>
          </p:nvPr>
        </p:nvSpPr>
        <p:spPr/>
        <p:txBody>
          <a:bodyPr/>
          <a:lstStyle/>
          <a:p>
            <a:fld id="{BFEBBF88-2F2A-3D42-8016-DD25934781F6}" type="slidenum">
              <a:rPr lang="en-US" smtClean="0"/>
              <a:t>‹#›</a:t>
            </a:fld>
            <a:endParaRPr lang="en-US"/>
          </a:p>
        </p:txBody>
      </p:sp>
    </p:spTree>
    <p:extLst>
      <p:ext uri="{BB962C8B-B14F-4D97-AF65-F5344CB8AC3E}">
        <p14:creationId xmlns:p14="http://schemas.microsoft.com/office/powerpoint/2010/main" val="36180996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BE64D0-3406-B1EE-BC50-FC9D44568578}"/>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F5FE910-4585-4BEA-C503-8BFB854432D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B8E7C16-60EE-EAE0-C1E8-B00F7CE5E2DD}"/>
              </a:ext>
            </a:extLst>
          </p:cNvPr>
          <p:cNvSpPr>
            <a:spLocks noGrp="1"/>
          </p:cNvSpPr>
          <p:nvPr>
            <p:ph type="dt" sz="half" idx="10"/>
          </p:nvPr>
        </p:nvSpPr>
        <p:spPr/>
        <p:txBody>
          <a:bodyPr/>
          <a:lstStyle/>
          <a:p>
            <a:fld id="{6860D48A-2CAF-3348-B761-4312B40CEB59}" type="datetimeFigureOut">
              <a:rPr lang="en-US" smtClean="0"/>
              <a:t>10/13/22</a:t>
            </a:fld>
            <a:endParaRPr lang="en-US"/>
          </a:p>
        </p:txBody>
      </p:sp>
      <p:sp>
        <p:nvSpPr>
          <p:cNvPr id="5" name="Footer Placeholder 4">
            <a:extLst>
              <a:ext uri="{FF2B5EF4-FFF2-40B4-BE49-F238E27FC236}">
                <a16:creationId xmlns:a16="http://schemas.microsoft.com/office/drawing/2014/main" id="{1D53268F-5FC0-80C6-9675-37DBBB4E440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D10E155-D6A0-7539-7106-4F78BBF06BD3}"/>
              </a:ext>
            </a:extLst>
          </p:cNvPr>
          <p:cNvSpPr>
            <a:spLocks noGrp="1"/>
          </p:cNvSpPr>
          <p:nvPr>
            <p:ph type="sldNum" sz="quarter" idx="12"/>
          </p:nvPr>
        </p:nvSpPr>
        <p:spPr/>
        <p:txBody>
          <a:bodyPr/>
          <a:lstStyle/>
          <a:p>
            <a:fld id="{BFEBBF88-2F2A-3D42-8016-DD25934781F6}" type="slidenum">
              <a:rPr lang="en-US" smtClean="0"/>
              <a:t>‹#›</a:t>
            </a:fld>
            <a:endParaRPr lang="en-US"/>
          </a:p>
        </p:txBody>
      </p:sp>
    </p:spTree>
    <p:extLst>
      <p:ext uri="{BB962C8B-B14F-4D97-AF65-F5344CB8AC3E}">
        <p14:creationId xmlns:p14="http://schemas.microsoft.com/office/powerpoint/2010/main" val="38423809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9836BD9-B89F-666E-3706-0641F3F9BA0E}"/>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C4B4651-E6C4-B5F2-BA7A-CF7583FF9DE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AAB7EC2-1D61-C350-22E4-D8B24272FD4E}"/>
              </a:ext>
            </a:extLst>
          </p:cNvPr>
          <p:cNvSpPr>
            <a:spLocks noGrp="1"/>
          </p:cNvSpPr>
          <p:nvPr>
            <p:ph type="dt" sz="half" idx="10"/>
          </p:nvPr>
        </p:nvSpPr>
        <p:spPr/>
        <p:txBody>
          <a:bodyPr/>
          <a:lstStyle/>
          <a:p>
            <a:fld id="{6860D48A-2CAF-3348-B761-4312B40CEB59}" type="datetimeFigureOut">
              <a:rPr lang="en-US" smtClean="0"/>
              <a:t>10/13/22</a:t>
            </a:fld>
            <a:endParaRPr lang="en-US"/>
          </a:p>
        </p:txBody>
      </p:sp>
      <p:sp>
        <p:nvSpPr>
          <p:cNvPr id="5" name="Footer Placeholder 4">
            <a:extLst>
              <a:ext uri="{FF2B5EF4-FFF2-40B4-BE49-F238E27FC236}">
                <a16:creationId xmlns:a16="http://schemas.microsoft.com/office/drawing/2014/main" id="{801040EE-DE80-10E9-8CEA-F4E4DE9CF81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0D8673-87E4-4C26-959D-7FE39A107931}"/>
              </a:ext>
            </a:extLst>
          </p:cNvPr>
          <p:cNvSpPr>
            <a:spLocks noGrp="1"/>
          </p:cNvSpPr>
          <p:nvPr>
            <p:ph type="sldNum" sz="quarter" idx="12"/>
          </p:nvPr>
        </p:nvSpPr>
        <p:spPr/>
        <p:txBody>
          <a:bodyPr/>
          <a:lstStyle/>
          <a:p>
            <a:fld id="{BFEBBF88-2F2A-3D42-8016-DD25934781F6}" type="slidenum">
              <a:rPr lang="en-US" smtClean="0"/>
              <a:t>‹#›</a:t>
            </a:fld>
            <a:endParaRPr lang="en-US"/>
          </a:p>
        </p:txBody>
      </p:sp>
    </p:spTree>
    <p:extLst>
      <p:ext uri="{BB962C8B-B14F-4D97-AF65-F5344CB8AC3E}">
        <p14:creationId xmlns:p14="http://schemas.microsoft.com/office/powerpoint/2010/main" val="22829922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8614F0C-61EB-4ABA-D9F6-9DAC908E5AF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296FEB3-3722-5CF5-22ED-880760E0B8B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012B8BD-A23E-B215-AF77-2C32DE75D08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860D48A-2CAF-3348-B761-4312B40CEB59}" type="datetimeFigureOut">
              <a:rPr lang="en-US" smtClean="0"/>
              <a:t>10/13/22</a:t>
            </a:fld>
            <a:endParaRPr lang="en-US"/>
          </a:p>
        </p:txBody>
      </p:sp>
      <p:sp>
        <p:nvSpPr>
          <p:cNvPr id="5" name="Footer Placeholder 4">
            <a:extLst>
              <a:ext uri="{FF2B5EF4-FFF2-40B4-BE49-F238E27FC236}">
                <a16:creationId xmlns:a16="http://schemas.microsoft.com/office/drawing/2014/main" id="{230B774F-82DB-AC90-C9A5-99334AA7F7A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25ECB09-85B9-AA4F-CC91-38BE42E0FC9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FEBBF88-2F2A-3D42-8016-DD25934781F6}" type="slidenum">
              <a:rPr lang="en-US" smtClean="0"/>
              <a:t>‹#›</a:t>
            </a:fld>
            <a:endParaRPr lang="en-US"/>
          </a:p>
        </p:txBody>
      </p:sp>
    </p:spTree>
    <p:extLst>
      <p:ext uri="{BB962C8B-B14F-4D97-AF65-F5344CB8AC3E}">
        <p14:creationId xmlns:p14="http://schemas.microsoft.com/office/powerpoint/2010/main" val="173824753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loud 3">
            <a:extLst>
              <a:ext uri="{FF2B5EF4-FFF2-40B4-BE49-F238E27FC236}">
                <a16:creationId xmlns:a16="http://schemas.microsoft.com/office/drawing/2014/main" id="{328C0546-AC3E-C816-1DDB-E53E1D0A79AF}"/>
              </a:ext>
            </a:extLst>
          </p:cNvPr>
          <p:cNvSpPr/>
          <p:nvPr/>
        </p:nvSpPr>
        <p:spPr>
          <a:xfrm>
            <a:off x="4493172" y="1989083"/>
            <a:ext cx="3205655" cy="1439917"/>
          </a:xfrm>
          <a:prstGeom prst="cloud">
            <a:avLst/>
          </a:prstGeom>
          <a:solidFill>
            <a:schemeClr val="bg1"/>
          </a:solid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ysClr val="windowText" lastClr="000000"/>
                </a:solidFill>
              </a:rPr>
              <a:t>Sustainability Pillars</a:t>
            </a:r>
          </a:p>
        </p:txBody>
      </p:sp>
      <p:cxnSp>
        <p:nvCxnSpPr>
          <p:cNvPr id="7" name="Straight Arrow Connector 6">
            <a:extLst>
              <a:ext uri="{FF2B5EF4-FFF2-40B4-BE49-F238E27FC236}">
                <a16:creationId xmlns:a16="http://schemas.microsoft.com/office/drawing/2014/main" id="{6FE86710-B21E-0B82-AC5A-7E0F1654D34E}"/>
              </a:ext>
            </a:extLst>
          </p:cNvPr>
          <p:cNvCxnSpPr>
            <a:cxnSpLocks/>
            <a:stCxn id="4" idx="0"/>
            <a:endCxn id="15" idx="1"/>
          </p:cNvCxnSpPr>
          <p:nvPr/>
        </p:nvCxnSpPr>
        <p:spPr>
          <a:xfrm flipV="1">
            <a:off x="7696156" y="2187466"/>
            <a:ext cx="1079982" cy="521576"/>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10B1FA2D-7E9D-1F90-9292-AD171DCBA290}"/>
              </a:ext>
            </a:extLst>
          </p:cNvPr>
          <p:cNvCxnSpPr>
            <a:cxnSpLocks/>
            <a:stCxn id="4" idx="2"/>
            <a:endCxn id="17" idx="3"/>
          </p:cNvCxnSpPr>
          <p:nvPr/>
        </p:nvCxnSpPr>
        <p:spPr>
          <a:xfrm flipH="1" flipV="1">
            <a:off x="3415861" y="2108639"/>
            <a:ext cx="1087254" cy="600403"/>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5D7FA7A7-2CD8-0263-7FF2-F62D4C61878F}"/>
              </a:ext>
            </a:extLst>
          </p:cNvPr>
          <p:cNvCxnSpPr>
            <a:cxnSpLocks/>
            <a:stCxn id="4" idx="1"/>
            <a:endCxn id="16" idx="0"/>
          </p:cNvCxnSpPr>
          <p:nvPr/>
        </p:nvCxnSpPr>
        <p:spPr>
          <a:xfrm flipH="1">
            <a:off x="6095999" y="3427467"/>
            <a:ext cx="1" cy="997388"/>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5" name="Terminator 14">
            <a:extLst>
              <a:ext uri="{FF2B5EF4-FFF2-40B4-BE49-F238E27FC236}">
                <a16:creationId xmlns:a16="http://schemas.microsoft.com/office/drawing/2014/main" id="{B3051FC9-3F5C-71D3-7F29-B56E46A026A2}"/>
              </a:ext>
            </a:extLst>
          </p:cNvPr>
          <p:cNvSpPr/>
          <p:nvPr/>
        </p:nvSpPr>
        <p:spPr>
          <a:xfrm>
            <a:off x="8776138" y="1989083"/>
            <a:ext cx="1839310" cy="396765"/>
          </a:xfrm>
          <a:prstGeom prst="flowChartTerminator">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Social</a:t>
            </a:r>
          </a:p>
        </p:txBody>
      </p:sp>
      <p:sp>
        <p:nvSpPr>
          <p:cNvPr id="16" name="Terminator 15">
            <a:extLst>
              <a:ext uri="{FF2B5EF4-FFF2-40B4-BE49-F238E27FC236}">
                <a16:creationId xmlns:a16="http://schemas.microsoft.com/office/drawing/2014/main" id="{6F6853AA-5917-70B8-9AEC-F2C90C5E45FC}"/>
              </a:ext>
            </a:extLst>
          </p:cNvPr>
          <p:cNvSpPr/>
          <p:nvPr/>
        </p:nvSpPr>
        <p:spPr>
          <a:xfrm>
            <a:off x="5176344" y="4424855"/>
            <a:ext cx="1839310" cy="396765"/>
          </a:xfrm>
          <a:prstGeom prst="flowChartTerminator">
            <a:avLst/>
          </a:prstGeom>
          <a:solidFill>
            <a:schemeClr val="bg1"/>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Economic</a:t>
            </a:r>
          </a:p>
        </p:txBody>
      </p:sp>
      <p:sp>
        <p:nvSpPr>
          <p:cNvPr id="17" name="Terminator 16">
            <a:extLst>
              <a:ext uri="{FF2B5EF4-FFF2-40B4-BE49-F238E27FC236}">
                <a16:creationId xmlns:a16="http://schemas.microsoft.com/office/drawing/2014/main" id="{7DB8ABDE-E3AB-4953-C8BE-54201B3493A6}"/>
              </a:ext>
            </a:extLst>
          </p:cNvPr>
          <p:cNvSpPr/>
          <p:nvPr/>
        </p:nvSpPr>
        <p:spPr>
          <a:xfrm>
            <a:off x="1576551" y="1910256"/>
            <a:ext cx="1839310" cy="396765"/>
          </a:xfrm>
          <a:prstGeom prst="flowChartTerminator">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Environmental</a:t>
            </a:r>
          </a:p>
        </p:txBody>
      </p:sp>
      <p:pic>
        <p:nvPicPr>
          <p:cNvPr id="1026" name="Picture 2" descr="What do the three pillars of sustainability mean for the built  environment?​ | SNC-Lavalin">
            <a:extLst>
              <a:ext uri="{FF2B5EF4-FFF2-40B4-BE49-F238E27FC236}">
                <a16:creationId xmlns:a16="http://schemas.microsoft.com/office/drawing/2014/main" id="{9B8E844D-EAF5-0FCB-23B1-9A8A1FC878B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2156" y="4871934"/>
            <a:ext cx="1839310" cy="1839310"/>
          </a:xfrm>
          <a:prstGeom prst="rect">
            <a:avLst/>
          </a:prstGeom>
          <a:noFill/>
          <a:extLst>
            <a:ext uri="{909E8E84-426E-40DD-AFC4-6F175D3DCCD1}">
              <a14:hiddenFill xmlns:a14="http://schemas.microsoft.com/office/drawing/2010/main">
                <a:solidFill>
                  <a:srgbClr val="FFFFFF"/>
                </a:solidFill>
              </a14:hiddenFill>
            </a:ext>
          </a:extLst>
        </p:spPr>
      </p:pic>
      <p:sp>
        <p:nvSpPr>
          <p:cNvPr id="21" name="TextBox 20">
            <a:extLst>
              <a:ext uri="{FF2B5EF4-FFF2-40B4-BE49-F238E27FC236}">
                <a16:creationId xmlns:a16="http://schemas.microsoft.com/office/drawing/2014/main" id="{DE35750D-2577-6EA4-4D13-99F3E7312869}"/>
              </a:ext>
            </a:extLst>
          </p:cNvPr>
          <p:cNvSpPr txBox="1"/>
          <p:nvPr/>
        </p:nvSpPr>
        <p:spPr>
          <a:xfrm>
            <a:off x="88511" y="302612"/>
            <a:ext cx="2006600" cy="1384995"/>
          </a:xfrm>
          <a:prstGeom prst="rect">
            <a:avLst/>
          </a:prstGeom>
          <a:noFill/>
        </p:spPr>
        <p:txBody>
          <a:bodyPr wrap="square" rtlCol="0">
            <a:spAutoFit/>
          </a:bodyPr>
          <a:lstStyle/>
          <a:p>
            <a:r>
              <a:rPr lang="en-US" sz="1200" dirty="0"/>
              <a:t>The leading cause of modern-day attention to climate change comes from environmental sustainability as supported by </a:t>
            </a:r>
            <a:r>
              <a:rPr lang="en-US" sz="1200" dirty="0" err="1"/>
              <a:t>Mckinnon</a:t>
            </a:r>
            <a:r>
              <a:rPr lang="en-US" sz="1200" dirty="0"/>
              <a:t> A, Cullinane S, </a:t>
            </a:r>
            <a:r>
              <a:rPr lang="en-US" sz="1200" dirty="0" err="1"/>
              <a:t>Whiteing</a:t>
            </a:r>
            <a:r>
              <a:rPr lang="en-US" sz="1200" dirty="0"/>
              <a:t> A and Browne M (2012)</a:t>
            </a:r>
          </a:p>
        </p:txBody>
      </p:sp>
      <p:sp>
        <p:nvSpPr>
          <p:cNvPr id="24" name="TextBox 23">
            <a:extLst>
              <a:ext uri="{FF2B5EF4-FFF2-40B4-BE49-F238E27FC236}">
                <a16:creationId xmlns:a16="http://schemas.microsoft.com/office/drawing/2014/main" id="{BB3AA5F5-9630-B49B-2353-067F7FDE8BC0}"/>
              </a:ext>
            </a:extLst>
          </p:cNvPr>
          <p:cNvSpPr txBox="1"/>
          <p:nvPr/>
        </p:nvSpPr>
        <p:spPr>
          <a:xfrm>
            <a:off x="2491261" y="373018"/>
            <a:ext cx="1534072" cy="1015663"/>
          </a:xfrm>
          <a:prstGeom prst="rect">
            <a:avLst/>
          </a:prstGeom>
          <a:noFill/>
        </p:spPr>
        <p:txBody>
          <a:bodyPr wrap="square" rtlCol="0">
            <a:spAutoFit/>
          </a:bodyPr>
          <a:lstStyle/>
          <a:p>
            <a:r>
              <a:rPr lang="en-US" sz="1200" dirty="0"/>
              <a:t>Environmental sustainability is the way the space in which we live in is impacted.</a:t>
            </a:r>
          </a:p>
        </p:txBody>
      </p:sp>
      <p:sp>
        <p:nvSpPr>
          <p:cNvPr id="25" name="TextBox 24">
            <a:extLst>
              <a:ext uri="{FF2B5EF4-FFF2-40B4-BE49-F238E27FC236}">
                <a16:creationId xmlns:a16="http://schemas.microsoft.com/office/drawing/2014/main" id="{2DCD25EA-49A9-F326-16D6-BE1B5AED4FE6}"/>
              </a:ext>
            </a:extLst>
          </p:cNvPr>
          <p:cNvSpPr txBox="1"/>
          <p:nvPr/>
        </p:nvSpPr>
        <p:spPr>
          <a:xfrm>
            <a:off x="172156" y="2369899"/>
            <a:ext cx="1536700" cy="1200329"/>
          </a:xfrm>
          <a:prstGeom prst="rect">
            <a:avLst/>
          </a:prstGeom>
          <a:noFill/>
        </p:spPr>
        <p:txBody>
          <a:bodyPr wrap="square" rtlCol="0">
            <a:spAutoFit/>
          </a:bodyPr>
          <a:lstStyle/>
          <a:p>
            <a:r>
              <a:rPr lang="en-US" sz="1200" dirty="0"/>
              <a:t>We influence this by the way we look after our ecosystem, our natural resources and the way in which we use them</a:t>
            </a:r>
          </a:p>
        </p:txBody>
      </p:sp>
      <p:sp>
        <p:nvSpPr>
          <p:cNvPr id="26" name="TextBox 25">
            <a:extLst>
              <a:ext uri="{FF2B5EF4-FFF2-40B4-BE49-F238E27FC236}">
                <a16:creationId xmlns:a16="http://schemas.microsoft.com/office/drawing/2014/main" id="{5FDBBCCB-9790-F08A-5841-899D5DE10718}"/>
              </a:ext>
            </a:extLst>
          </p:cNvPr>
          <p:cNvSpPr txBox="1"/>
          <p:nvPr/>
        </p:nvSpPr>
        <p:spPr>
          <a:xfrm>
            <a:off x="9537701" y="742559"/>
            <a:ext cx="2374900" cy="923330"/>
          </a:xfrm>
          <a:prstGeom prst="rect">
            <a:avLst/>
          </a:prstGeom>
          <a:noFill/>
        </p:spPr>
        <p:txBody>
          <a:bodyPr wrap="square" rtlCol="0">
            <a:spAutoFit/>
          </a:bodyPr>
          <a:lstStyle/>
          <a:p>
            <a:r>
              <a:rPr lang="en-US" sz="1200" dirty="0"/>
              <a:t>Social sustainability is the way people are affected by change and how people in the future will be affected by the same changes</a:t>
            </a:r>
            <a:r>
              <a:rPr lang="en-US" dirty="0"/>
              <a:t> </a:t>
            </a:r>
          </a:p>
        </p:txBody>
      </p:sp>
      <p:sp>
        <p:nvSpPr>
          <p:cNvPr id="27" name="TextBox 26">
            <a:extLst>
              <a:ext uri="{FF2B5EF4-FFF2-40B4-BE49-F238E27FC236}">
                <a16:creationId xmlns:a16="http://schemas.microsoft.com/office/drawing/2014/main" id="{B24DB5EF-C634-85EB-F810-C6BC2AD40553}"/>
              </a:ext>
            </a:extLst>
          </p:cNvPr>
          <p:cNvSpPr txBox="1"/>
          <p:nvPr/>
        </p:nvSpPr>
        <p:spPr>
          <a:xfrm>
            <a:off x="9728201" y="2550304"/>
            <a:ext cx="1993900" cy="1754326"/>
          </a:xfrm>
          <a:prstGeom prst="rect">
            <a:avLst/>
          </a:prstGeom>
          <a:noFill/>
        </p:spPr>
        <p:txBody>
          <a:bodyPr wrap="square" rtlCol="0">
            <a:spAutoFit/>
          </a:bodyPr>
          <a:lstStyle/>
          <a:p>
            <a:r>
              <a:rPr lang="en-US" sz="1200" dirty="0"/>
              <a:t>As stated by Brain J (2014) social sustainability is about “understanding a people’s needs and desires” thus meaning that the two align. </a:t>
            </a:r>
            <a:r>
              <a:rPr lang="en-US" sz="1200" dirty="0" err="1"/>
              <a:t>Sustainabilty</a:t>
            </a:r>
            <a:r>
              <a:rPr lang="en-US" sz="1200" dirty="0"/>
              <a:t> in this area would mean our desires don’t become more than we actually need.</a:t>
            </a:r>
          </a:p>
        </p:txBody>
      </p:sp>
      <p:sp>
        <p:nvSpPr>
          <p:cNvPr id="2" name="TextBox 1">
            <a:extLst>
              <a:ext uri="{FF2B5EF4-FFF2-40B4-BE49-F238E27FC236}">
                <a16:creationId xmlns:a16="http://schemas.microsoft.com/office/drawing/2014/main" id="{BC16DE02-5659-E4C3-C95E-6DB0D8E219D8}"/>
              </a:ext>
            </a:extLst>
          </p:cNvPr>
          <p:cNvSpPr txBox="1"/>
          <p:nvPr/>
        </p:nvSpPr>
        <p:spPr>
          <a:xfrm>
            <a:off x="7281334" y="4591260"/>
            <a:ext cx="1580444" cy="1569660"/>
          </a:xfrm>
          <a:prstGeom prst="rect">
            <a:avLst/>
          </a:prstGeom>
          <a:noFill/>
        </p:spPr>
        <p:txBody>
          <a:bodyPr wrap="square" rtlCol="0">
            <a:spAutoFit/>
          </a:bodyPr>
          <a:lstStyle/>
          <a:p>
            <a:r>
              <a:rPr lang="en-US" sz="1200" dirty="0"/>
              <a:t>The way in which we invest money into growth where instead of harming both the environmental and social aspects we improve and adapt them.</a:t>
            </a:r>
            <a:endParaRPr lang="en-US" dirty="0"/>
          </a:p>
        </p:txBody>
      </p:sp>
      <p:sp>
        <p:nvSpPr>
          <p:cNvPr id="3" name="TextBox 2">
            <a:extLst>
              <a:ext uri="{FF2B5EF4-FFF2-40B4-BE49-F238E27FC236}">
                <a16:creationId xmlns:a16="http://schemas.microsoft.com/office/drawing/2014/main" id="{57E61936-66F3-9114-A3B3-A651B70BFEDE}"/>
              </a:ext>
            </a:extLst>
          </p:cNvPr>
          <p:cNvSpPr txBox="1"/>
          <p:nvPr/>
        </p:nvSpPr>
        <p:spPr>
          <a:xfrm>
            <a:off x="2117501" y="4036790"/>
            <a:ext cx="2993584" cy="1569660"/>
          </a:xfrm>
          <a:prstGeom prst="rect">
            <a:avLst/>
          </a:prstGeom>
          <a:noFill/>
        </p:spPr>
        <p:txBody>
          <a:bodyPr wrap="square" rtlCol="0">
            <a:spAutoFit/>
          </a:bodyPr>
          <a:lstStyle/>
          <a:p>
            <a:r>
              <a:rPr lang="en-US" sz="1200" dirty="0"/>
              <a:t>We use a huge number of resources as a growing population, which in turn becomes expensive to the economy. Being economically sustainable would be using that information to work out how we can continue to maintain our economy without hindering it more.  Finding cheaper or more efficient ways.</a:t>
            </a:r>
          </a:p>
        </p:txBody>
      </p:sp>
      <p:sp>
        <p:nvSpPr>
          <p:cNvPr id="5" name="TextBox 4">
            <a:extLst>
              <a:ext uri="{FF2B5EF4-FFF2-40B4-BE49-F238E27FC236}">
                <a16:creationId xmlns:a16="http://schemas.microsoft.com/office/drawing/2014/main" id="{B1A3A689-D40F-F183-4296-2E5AE89A9054}"/>
              </a:ext>
            </a:extLst>
          </p:cNvPr>
          <p:cNvSpPr txBox="1"/>
          <p:nvPr/>
        </p:nvSpPr>
        <p:spPr>
          <a:xfrm>
            <a:off x="4287750" y="5401247"/>
            <a:ext cx="2993584" cy="1292662"/>
          </a:xfrm>
          <a:prstGeom prst="rect">
            <a:avLst/>
          </a:prstGeom>
          <a:noFill/>
        </p:spPr>
        <p:txBody>
          <a:bodyPr wrap="square" rtlCol="0">
            <a:spAutoFit/>
          </a:bodyPr>
          <a:lstStyle/>
          <a:p>
            <a:r>
              <a:rPr lang="en-GB" sz="1200" dirty="0">
                <a:latin typeface="Utopia"/>
              </a:rPr>
              <a:t>As stated by Skene K and Murray A (2015) “w</a:t>
            </a:r>
            <a:r>
              <a:rPr lang="en-GB" sz="1200" dirty="0">
                <a:effectLst/>
                <a:latin typeface="Utopia"/>
              </a:rPr>
              <a:t>eak sustainability also faces a significant problem related to potential competition between social and environmental sustainability in developing countries” </a:t>
            </a:r>
            <a:endParaRPr lang="en-GB" sz="1200" dirty="0"/>
          </a:p>
          <a:p>
            <a:endParaRPr lang="en-US" dirty="0"/>
          </a:p>
        </p:txBody>
      </p:sp>
    </p:spTree>
    <p:extLst>
      <p:ext uri="{BB962C8B-B14F-4D97-AF65-F5344CB8AC3E}">
        <p14:creationId xmlns:p14="http://schemas.microsoft.com/office/powerpoint/2010/main" val="6591837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F8BF502-900B-CB6A-E8AF-ECC40554238C}"/>
              </a:ext>
            </a:extLst>
          </p:cNvPr>
          <p:cNvSpPr>
            <a:spLocks noGrp="1"/>
          </p:cNvSpPr>
          <p:nvPr>
            <p:ph type="title" idx="4294967295"/>
          </p:nvPr>
        </p:nvSpPr>
        <p:spPr>
          <a:xfrm>
            <a:off x="323850" y="495300"/>
            <a:ext cx="11544300" cy="457200"/>
          </a:xfrm>
        </p:spPr>
        <p:txBody>
          <a:bodyPr>
            <a:noAutofit/>
          </a:bodyPr>
          <a:lstStyle/>
          <a:p>
            <a:r>
              <a:rPr lang="en-GB" sz="1800" dirty="0" err="1">
                <a:latin typeface="+mn-lt"/>
              </a:rPr>
              <a:t>Mckinnon</a:t>
            </a:r>
            <a:r>
              <a:rPr lang="en-GB" sz="1800" dirty="0">
                <a:latin typeface="+mn-lt"/>
              </a:rPr>
              <a:t> A</a:t>
            </a:r>
            <a:r>
              <a:rPr lang="en-GB" sz="1800" i="0" strike="noStrike" dirty="0">
                <a:effectLst/>
                <a:latin typeface="+mn-lt"/>
              </a:rPr>
              <a:t>, Cullinane S, </a:t>
            </a:r>
            <a:r>
              <a:rPr lang="en-GB" sz="1800" i="0" strike="noStrike" dirty="0" err="1">
                <a:effectLst/>
                <a:latin typeface="+mn-lt"/>
              </a:rPr>
              <a:t>Whiteing</a:t>
            </a:r>
            <a:r>
              <a:rPr lang="en-GB" sz="1800" i="0" strike="noStrike" dirty="0">
                <a:effectLst/>
                <a:latin typeface="+mn-lt"/>
              </a:rPr>
              <a:t> A </a:t>
            </a:r>
            <a:r>
              <a:rPr lang="en-GB" sz="1800" dirty="0">
                <a:latin typeface="+mn-lt"/>
              </a:rPr>
              <a:t>and </a:t>
            </a:r>
            <a:r>
              <a:rPr lang="en-GB" sz="1800" i="0" strike="noStrike" dirty="0">
                <a:effectLst/>
                <a:latin typeface="+mn-lt"/>
              </a:rPr>
              <a:t>Browne M (2012). </a:t>
            </a:r>
            <a:r>
              <a:rPr lang="en-GB" sz="1800" i="1" strike="noStrike" dirty="0">
                <a:effectLst/>
                <a:latin typeface="+mn-lt"/>
              </a:rPr>
              <a:t>Green Logistics: Improving the Environmental Sustainability of Logistics. </a:t>
            </a:r>
            <a:r>
              <a:rPr lang="en-GB" sz="1800" strike="noStrike" dirty="0">
                <a:effectLst/>
                <a:latin typeface="+mn-lt"/>
              </a:rPr>
              <a:t>London. Kogan Page.</a:t>
            </a:r>
            <a:endParaRPr lang="en-US" sz="1800" dirty="0">
              <a:latin typeface="+mn-lt"/>
            </a:endParaRPr>
          </a:p>
        </p:txBody>
      </p:sp>
      <p:sp>
        <p:nvSpPr>
          <p:cNvPr id="4" name="TextBox 3">
            <a:extLst>
              <a:ext uri="{FF2B5EF4-FFF2-40B4-BE49-F238E27FC236}">
                <a16:creationId xmlns:a16="http://schemas.microsoft.com/office/drawing/2014/main" id="{6AEFDA0E-35AA-C717-3BA3-D00D24F03436}"/>
              </a:ext>
            </a:extLst>
          </p:cNvPr>
          <p:cNvSpPr txBox="1"/>
          <p:nvPr/>
        </p:nvSpPr>
        <p:spPr>
          <a:xfrm>
            <a:off x="323850" y="1206500"/>
            <a:ext cx="11544300" cy="369332"/>
          </a:xfrm>
          <a:prstGeom prst="rect">
            <a:avLst/>
          </a:prstGeom>
          <a:noFill/>
        </p:spPr>
        <p:txBody>
          <a:bodyPr wrap="square" rtlCol="0">
            <a:spAutoFit/>
          </a:bodyPr>
          <a:lstStyle/>
          <a:p>
            <a:r>
              <a:rPr lang="en-US" dirty="0"/>
              <a:t>Brain J (2014). </a:t>
            </a:r>
            <a:r>
              <a:rPr lang="en-US" i="1" dirty="0"/>
              <a:t>The Social Side of Sustainability.</a:t>
            </a:r>
            <a:endParaRPr lang="en-US" dirty="0"/>
          </a:p>
        </p:txBody>
      </p:sp>
      <p:sp>
        <p:nvSpPr>
          <p:cNvPr id="2" name="TextBox 1">
            <a:extLst>
              <a:ext uri="{FF2B5EF4-FFF2-40B4-BE49-F238E27FC236}">
                <a16:creationId xmlns:a16="http://schemas.microsoft.com/office/drawing/2014/main" id="{80843260-D985-D8BF-5DE2-8BE3D85B184B}"/>
              </a:ext>
            </a:extLst>
          </p:cNvPr>
          <p:cNvSpPr txBox="1"/>
          <p:nvPr/>
        </p:nvSpPr>
        <p:spPr>
          <a:xfrm>
            <a:off x="323850" y="1829832"/>
            <a:ext cx="11604977" cy="369332"/>
          </a:xfrm>
          <a:prstGeom prst="rect">
            <a:avLst/>
          </a:prstGeom>
          <a:noFill/>
        </p:spPr>
        <p:txBody>
          <a:bodyPr wrap="square" rtlCol="0">
            <a:spAutoFit/>
          </a:bodyPr>
          <a:lstStyle/>
          <a:p>
            <a:r>
              <a:rPr lang="en-US" dirty="0"/>
              <a:t>Skene K and Murray A (2015). </a:t>
            </a:r>
            <a:r>
              <a:rPr lang="en-US" i="1" dirty="0"/>
              <a:t>Sustainable Economics. </a:t>
            </a:r>
            <a:r>
              <a:rPr lang="en-US" dirty="0"/>
              <a:t>London. Routledge.</a:t>
            </a:r>
          </a:p>
        </p:txBody>
      </p:sp>
    </p:spTree>
    <p:extLst>
      <p:ext uri="{BB962C8B-B14F-4D97-AF65-F5344CB8AC3E}">
        <p14:creationId xmlns:p14="http://schemas.microsoft.com/office/powerpoint/2010/main" val="711527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1463</TotalTime>
  <Words>303</Words>
  <Application>Microsoft Macintosh PowerPoint</Application>
  <PresentationFormat>Widescreen</PresentationFormat>
  <Paragraphs>15</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Utopia</vt:lpstr>
      <vt:lpstr>Office Theme</vt:lpstr>
      <vt:lpstr>PowerPoint Presentation</vt:lpstr>
      <vt:lpstr>Mckinnon A, Cullinane S, Whiteing A and Browne M (2012). Green Logistics: Improving the Environmental Sustainability of Logistics. London. Kogan Page.</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Harvey Langston (1901416)</dc:creator>
  <cp:keywords/>
  <dc:description/>
  <cp:lastModifiedBy>Harvey Langston (1901416)</cp:lastModifiedBy>
  <cp:revision>4</cp:revision>
  <dcterms:created xsi:type="dcterms:W3CDTF">2022-10-12T11:02:27Z</dcterms:created>
  <dcterms:modified xsi:type="dcterms:W3CDTF">2022-10-13T14:14:44Z</dcterms:modified>
  <cp:category/>
</cp:coreProperties>
</file>