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66" r:id="rId5"/>
    <p:sldId id="257" r:id="rId6"/>
    <p:sldId id="269" r:id="rId7"/>
    <p:sldId id="260" r:id="rId8"/>
    <p:sldId id="261" r:id="rId9"/>
    <p:sldId id="262" r:id="rId10"/>
    <p:sldId id="265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1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55E47-34B1-4E0E-BCB8-28791F411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9E0EC6-45E1-47C6-86AE-AB90CB380E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C1CAC-7AFD-4F79-9F3D-3AE33075E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0AE4C-A65E-4ED5-875D-3DBB67B73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15223-0C35-4DBC-A699-A03E65705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13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0D01-1EDE-4DB9-8014-D8C7B20F9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28179-BF6E-48FF-8562-DF6F8CAE5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E3FC7E-1E57-430A-A18E-4E83C4718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53E5C-9E42-4EF7-8D84-9177D54FF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8A9CA-DA5D-4CD7-8DD6-F55E2F932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649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6E752-7934-4737-8E89-A0937CEDE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0E302-2805-47EF-A9E9-9D25339D2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EE2ED-7D4C-4255-9459-CAA52A644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3D51A-2C58-478B-A94F-A34EC2AB1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4274F-F470-4BB0-A793-A5056889C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67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6BD9-7C1F-4B26-903C-704B74FCD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F63B3-3553-46E2-A69D-6BDF369F6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7D54B-DECC-41D7-8EEA-273735D04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E6FF0-5E35-4EFE-B850-69B2805D7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0B6D17-D932-4DAE-AE7D-8A1EA1B85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EACD71-13DA-4CE5-AB6B-DF351DABF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669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5F8BE-4797-41C3-B2A2-887E8EB46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2F69D-CF26-4B7A-8DFF-A2109E4D04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312EBC-D149-44E9-A260-ECA513E7E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7A471A-CED2-4DDC-A8D9-ADF30CC37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1FDE62-5121-44E2-ADBF-8A6AA89061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829741-F68A-43BD-B02E-E3F2512B7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47A13D-C222-4E6E-BC8F-BFB6E6660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BBD477-63E8-4713-BC98-1A15C95C9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46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5111-A3C0-453A-9FF3-3FB3A137E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63DB7-8D64-486B-9775-F061915B2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6313FF-AB13-4E9C-9BE3-A4E00A2C7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0C2CEC-2A6A-4995-B359-EBD822EE0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80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D03659-3F47-4888-B370-85EB43CA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3D83D9-99B5-42ED-A680-A3BD82E42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3A320A-C2A6-4227-A32D-B51836BBB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59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2688C-A0DD-4EB0-B215-8AF27D48D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E4A0C-0EEE-4921-8761-CD7127F09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3F895-A993-4FA8-B7BE-8F12CD5180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DD7F1-96FE-4581-8BCD-4117B454A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B35F4-014D-4A1D-8CDA-3D34F9627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E014D-8930-4053-94C8-C83358D45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028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67227-69AA-47DC-A320-86250EBC5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7D69C-7937-46CB-9C90-629C909AB9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733443-32CA-4EE1-8B86-E17852D1F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B02A4A-85F4-460C-B1C9-D32B42B8D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9B189-EE16-4A6E-AE0D-E201625F5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A40A7-F81C-42E1-AD31-45821603D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044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75A73-D269-47E7-8AD2-16AB249D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29CC9F-D093-4CA3-92A5-FDAD29541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D142A-5D41-440C-8283-3BA6149A0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64844-0378-41FF-A014-9BEBDBBA3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A8AE3-A719-410B-8880-10EEFDA9E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562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0D9DD4-000A-4FC5-B83C-8F888FEADB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52E593-64A7-45CF-BD41-A3D93E7887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807F7-39CA-450A-9CE5-CC42C1EED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F0EF7-3BC3-4867-96A0-195D7F3FC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740F5-720D-43A6-8F12-774225146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90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143194-BFC4-456D-AE09-2FB54460A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68E198-A6BE-4E71-8CE6-CC6F97773B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94E37-0802-40BC-B80E-A84618DE42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01C3E-BDF7-4F11-A7A5-3A5FFF645989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52277-E601-4E5E-AD92-5DBBA56091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1B7D-8BF3-4B00-ABE4-6E51244A14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9EB3D-F46A-4A90-B468-6881F171C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846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4E93F8F-C9B3-4C58-B260-FC969B93E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0588" y="965199"/>
            <a:ext cx="6766078" cy="4927601"/>
          </a:xfrm>
        </p:spPr>
        <p:txBody>
          <a:bodyPr anchor="ctr">
            <a:normAutofit/>
          </a:bodyPr>
          <a:lstStyle/>
          <a:p>
            <a:pPr algn="l"/>
            <a:r>
              <a:rPr lang="en-GB" sz="4600" b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 Mapping the Medieval Identity: An Exploration of The Cosmos, The Individual, and The Destination in the Art and Literature of Western Europe in the Middle Ages</a:t>
            </a:r>
            <a:endParaRPr lang="en-GB" sz="4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7A49C-5062-424E-9641-3E036D3FE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3257" y="965198"/>
            <a:ext cx="2707937" cy="4927602"/>
          </a:xfrm>
        </p:spPr>
        <p:txBody>
          <a:bodyPr anchor="ctr">
            <a:normAutofit/>
          </a:bodyPr>
          <a:lstStyle/>
          <a:p>
            <a:pPr algn="r"/>
            <a:r>
              <a:rPr lang="en-GB" sz="2000">
                <a:solidFill>
                  <a:schemeClr val="accent1"/>
                </a:solidFill>
              </a:rPr>
              <a:t>Mary (Molly) Hoffman</a:t>
            </a:r>
          </a:p>
          <a:p>
            <a:pPr algn="r"/>
            <a:r>
              <a:rPr lang="en-GB" sz="2000">
                <a:solidFill>
                  <a:schemeClr val="accent1"/>
                </a:solidFill>
              </a:rPr>
              <a:t>1501219</a:t>
            </a:r>
          </a:p>
          <a:p>
            <a:pPr algn="r"/>
            <a:r>
              <a:rPr lang="en-GB" sz="2000">
                <a:solidFill>
                  <a:schemeClr val="accent1"/>
                </a:solidFill>
              </a:rPr>
              <a:t>AHSK002</a:t>
            </a:r>
          </a:p>
        </p:txBody>
      </p:sp>
    </p:spTree>
    <p:extLst>
      <p:ext uri="{BB962C8B-B14F-4D97-AF65-F5344CB8AC3E}">
        <p14:creationId xmlns:p14="http://schemas.microsoft.com/office/powerpoint/2010/main" val="123046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E9490E4-E60C-4A0C-9BB0-99762E917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Dissertation 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26FB5-5F7B-4AD8-B72F-8069B8326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/>
              <a:t>To explore the medieval view of the cosmos. </a:t>
            </a:r>
          </a:p>
          <a:p>
            <a:r>
              <a:rPr lang="en-GB" dirty="0"/>
              <a:t>To suggest that there is a cohesive narrative of the medieval identity being anchored in the spiritual and physical landscape of the period.</a:t>
            </a:r>
          </a:p>
          <a:p>
            <a:r>
              <a:rPr lang="en-GB" dirty="0"/>
              <a:t>To suggest that the medieval view of a dynamic cosmos and a transient individual is a concept that spans the period.</a:t>
            </a:r>
          </a:p>
        </p:txBody>
      </p:sp>
    </p:spTree>
    <p:extLst>
      <p:ext uri="{BB962C8B-B14F-4D97-AF65-F5344CB8AC3E}">
        <p14:creationId xmlns:p14="http://schemas.microsoft.com/office/powerpoint/2010/main" val="972496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E4431B9-E99C-4B10-9090-CC2C1A56A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Key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2ED6E-3B32-48C9-9476-3B240CEF3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/>
              <a:t>What was the world and what did it mean to be a person within it?</a:t>
            </a:r>
          </a:p>
          <a:p>
            <a:r>
              <a:rPr lang="en-GB" dirty="0"/>
              <a:t>How can a diaspora of sources across such a vast period be examined responsibly?</a:t>
            </a:r>
          </a:p>
          <a:p>
            <a:r>
              <a:rPr lang="en-GB" dirty="0"/>
              <a:t>Can the period be defined in the broad strokes of world view?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20135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BD22061-BF96-4B5B-9DDC-72C257B9F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66191-1139-4625-AC75-9214560DD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/>
              <a:t> Existing scholarship does not necessarily integrate the subjects of identity and the cosmos into wider discussions of the period.</a:t>
            </a:r>
          </a:p>
          <a:p>
            <a:r>
              <a:rPr lang="en-GB" dirty="0"/>
              <a:t>Linking the aesthetic endeavours to the literature.</a:t>
            </a:r>
          </a:p>
          <a:p>
            <a:r>
              <a:rPr lang="en-GB" dirty="0"/>
              <a:t>Taking into account the confluence of the spiritual and physical in the medieval world view.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26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ainting on the wall&#10;&#10;Description generated with high confidence">
            <a:extLst>
              <a:ext uri="{FF2B5EF4-FFF2-40B4-BE49-F238E27FC236}">
                <a16:creationId xmlns:a16="http://schemas.microsoft.com/office/drawing/2014/main" id="{BDCA8812-14F7-4923-B2F9-A5968D1175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80" r="1441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7F400EE-A8A5-48AF-B4D6-291B52C6F0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>
            <a:solidFill>
              <a:srgbClr val="4C375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D800581-8C99-4EE5-B9AF-2E5EE3F9D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Introduction</a:t>
            </a:r>
            <a:br>
              <a:rPr lang="en-GB" sz="4100"/>
            </a:br>
            <a:endParaRPr lang="en-GB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B5EBA-6F96-4765-94DA-E5898AFCC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92500" lnSpcReduction="10000"/>
          </a:bodyPr>
          <a:lstStyle/>
          <a:p>
            <a:endParaRPr lang="en-GB" sz="1900" dirty="0"/>
          </a:p>
          <a:p>
            <a:r>
              <a:rPr lang="en-GB" sz="2400" dirty="0"/>
              <a:t>Geography was spiritual as well as physical, therefor not neutral</a:t>
            </a:r>
          </a:p>
          <a:p>
            <a:endParaRPr lang="en-GB" sz="2400" dirty="0"/>
          </a:p>
          <a:p>
            <a:r>
              <a:rPr lang="en-GB" sz="2400" dirty="0"/>
              <a:t>A cosmology of movement at the foundation of the medieval identity</a:t>
            </a:r>
          </a:p>
          <a:p>
            <a:pPr lvl="1"/>
            <a:r>
              <a:rPr lang="en-GB" dirty="0"/>
              <a:t>Light to dark</a:t>
            </a:r>
          </a:p>
          <a:p>
            <a:pPr lvl="1"/>
            <a:r>
              <a:rPr lang="en-GB" dirty="0"/>
              <a:t>Chaos to order</a:t>
            </a:r>
          </a:p>
          <a:p>
            <a:endParaRPr lang="en-GB" sz="2400" dirty="0"/>
          </a:p>
          <a:p>
            <a:r>
              <a:rPr lang="en-GB" sz="2400" dirty="0"/>
              <a:t>Christianity is a theology of narrative – Beginning, Middle and End</a:t>
            </a:r>
          </a:p>
          <a:p>
            <a:endParaRPr lang="en-GB" sz="1900" dirty="0"/>
          </a:p>
          <a:p>
            <a:pPr marL="457200" lvl="1" indent="0">
              <a:buNone/>
            </a:pPr>
            <a:endParaRPr lang="en-GB" sz="1900" dirty="0"/>
          </a:p>
          <a:p>
            <a:pPr lvl="1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903630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10D1D50-CDB3-4F63-B57B-065B91071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ACFD8-A303-4738-B98A-ACEC2E7F1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/>
              <a:t>The Beginning</a:t>
            </a:r>
          </a:p>
          <a:p>
            <a:r>
              <a:rPr lang="en-GB" dirty="0"/>
              <a:t>The Middle</a:t>
            </a:r>
          </a:p>
          <a:p>
            <a:r>
              <a:rPr lang="en-GB" dirty="0"/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2568208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B41C5C-0F34-4DDA-9D7C-5E717F35F6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134677" y="303591"/>
            <a:ext cx="573559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A57AF-EB6E-4ACB-9EDC-4456FE66D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98" y="640263"/>
            <a:ext cx="5221266" cy="1344975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Part 1 – The Beginning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13449-028E-476A-B308-4A075025A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903" y="2121763"/>
            <a:ext cx="5235490" cy="3773010"/>
          </a:xfrm>
        </p:spPr>
        <p:txBody>
          <a:bodyPr>
            <a:normAutofit fontScale="85000" lnSpcReduction="10000"/>
          </a:bodyPr>
          <a:lstStyle/>
          <a:p>
            <a:r>
              <a:rPr lang="en-GB" sz="2000" dirty="0"/>
              <a:t>The Cosmos</a:t>
            </a:r>
          </a:p>
          <a:p>
            <a:pPr lvl="1"/>
            <a:r>
              <a:rPr lang="en-GB" sz="2000" dirty="0"/>
              <a:t>Created to reflect the character and intention of God</a:t>
            </a:r>
          </a:p>
          <a:p>
            <a:pPr lvl="1"/>
            <a:r>
              <a:rPr lang="en-GB" sz="2000" dirty="0"/>
              <a:t>A dynamic cosmos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The Body</a:t>
            </a:r>
          </a:p>
          <a:p>
            <a:pPr lvl="1"/>
            <a:r>
              <a:rPr lang="en-GB" sz="2000" dirty="0"/>
              <a:t>Orientated towards heaven – Otto of </a:t>
            </a:r>
            <a:r>
              <a:rPr lang="en-GB" sz="2000" dirty="0" err="1"/>
              <a:t>Friesing</a:t>
            </a:r>
            <a:endParaRPr lang="en-GB" sz="2000" dirty="0"/>
          </a:p>
          <a:p>
            <a:pPr lvl="1"/>
            <a:r>
              <a:rPr lang="en-GB" sz="2000" dirty="0"/>
              <a:t>A metaphor for the church</a:t>
            </a:r>
          </a:p>
          <a:p>
            <a:pPr lvl="1"/>
            <a:endParaRPr lang="en-GB" sz="2000" dirty="0"/>
          </a:p>
          <a:p>
            <a:r>
              <a:rPr lang="en-GB" sz="2000" dirty="0"/>
              <a:t>Maps</a:t>
            </a:r>
          </a:p>
          <a:p>
            <a:pPr lvl="1"/>
            <a:r>
              <a:rPr lang="en-GB" sz="2000" dirty="0"/>
              <a:t>The peripheries</a:t>
            </a:r>
          </a:p>
          <a:p>
            <a:pPr lvl="1"/>
            <a:r>
              <a:rPr lang="en-GB" sz="2000" dirty="0"/>
              <a:t>The lordship of Christ</a:t>
            </a:r>
          </a:p>
          <a:p>
            <a:pPr lvl="1"/>
            <a:r>
              <a:rPr lang="en-GB" sz="2000" dirty="0"/>
              <a:t>Not a </a:t>
            </a:r>
            <a:r>
              <a:rPr lang="en-GB" sz="2000" dirty="0" err="1"/>
              <a:t>neccessarily</a:t>
            </a:r>
            <a:r>
              <a:rPr lang="en-GB" sz="2000" dirty="0"/>
              <a:t> tool of physical orientation</a:t>
            </a:r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164777-9B4B-4AE4-B682-917A20A9B3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36"/>
          <a:stretch/>
        </p:blipFill>
        <p:spPr>
          <a:xfrm>
            <a:off x="578136" y="606655"/>
            <a:ext cx="4848301" cy="6217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48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EB41C5C-0F34-4DDA-9D7C-5E717F35F6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134677" y="303591"/>
            <a:ext cx="573559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9356EF-8379-480D-8553-46A8D665FB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484632" y="2313111"/>
            <a:ext cx="5126736" cy="20763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2E1273-1C60-4D0F-8C90-E5D6CDAB7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98" y="640263"/>
            <a:ext cx="5221266" cy="1344975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Part 2 – 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5D2E2-A95B-49D9-9FA5-16A0DBA1C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903" y="2121763"/>
            <a:ext cx="5235490" cy="3773010"/>
          </a:xfrm>
        </p:spPr>
        <p:txBody>
          <a:bodyPr>
            <a:normAutofit/>
          </a:bodyPr>
          <a:lstStyle/>
          <a:p>
            <a:r>
              <a:rPr lang="en-GB" sz="1400"/>
              <a:t>Pilgrimage</a:t>
            </a:r>
          </a:p>
          <a:p>
            <a:pPr lvl="1"/>
            <a:r>
              <a:rPr lang="en-GB" sz="1400"/>
              <a:t>El Camino de Santiago de Compostela</a:t>
            </a:r>
          </a:p>
          <a:p>
            <a:pPr lvl="1"/>
            <a:r>
              <a:rPr lang="en-GB" sz="1400"/>
              <a:t>The Canterbury Tales</a:t>
            </a:r>
          </a:p>
          <a:p>
            <a:pPr lvl="1"/>
            <a:r>
              <a:rPr lang="en-GB" sz="1400"/>
              <a:t>The Holy Land</a:t>
            </a:r>
          </a:p>
          <a:p>
            <a:r>
              <a:rPr lang="en-GB" sz="1400"/>
              <a:t>Conquest</a:t>
            </a:r>
          </a:p>
          <a:p>
            <a:pPr lvl="1"/>
            <a:r>
              <a:rPr lang="en-GB" sz="1400"/>
              <a:t>The Vikings</a:t>
            </a:r>
          </a:p>
          <a:p>
            <a:pPr lvl="1"/>
            <a:r>
              <a:rPr lang="en-GB" sz="1400"/>
              <a:t>The Normans</a:t>
            </a:r>
          </a:p>
          <a:p>
            <a:pPr lvl="1"/>
            <a:r>
              <a:rPr lang="en-GB" sz="1400"/>
              <a:t>The Crusades</a:t>
            </a:r>
          </a:p>
          <a:p>
            <a:r>
              <a:rPr lang="en-GB" sz="1400"/>
              <a:t>Procession/Pageantry</a:t>
            </a:r>
          </a:p>
          <a:p>
            <a:pPr lvl="1"/>
            <a:r>
              <a:rPr lang="en-GB" sz="1400"/>
              <a:t>The Bayeux Tapestry</a:t>
            </a:r>
          </a:p>
          <a:p>
            <a:pPr lvl="1"/>
            <a:r>
              <a:rPr lang="en-GB" sz="1400"/>
              <a:t>Cathedrals</a:t>
            </a:r>
          </a:p>
          <a:p>
            <a:pPr lvl="1"/>
            <a:r>
              <a:rPr lang="en-GB" sz="1400"/>
              <a:t>Eleanor Crosses</a:t>
            </a:r>
          </a:p>
          <a:p>
            <a:pPr lvl="1"/>
            <a:r>
              <a:rPr lang="en-GB" sz="1400"/>
              <a:t>The Dance of the Dead</a:t>
            </a:r>
          </a:p>
        </p:txBody>
      </p:sp>
    </p:spTree>
    <p:extLst>
      <p:ext uri="{BB962C8B-B14F-4D97-AF65-F5344CB8AC3E}">
        <p14:creationId xmlns:p14="http://schemas.microsoft.com/office/powerpoint/2010/main" val="3863022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EB41C5C-0F34-4DDA-9D7C-5E717F35F6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6134677" y="303591"/>
            <a:ext cx="573559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photo, building&#10;&#10;Description generated with high confidence">
            <a:extLst>
              <a:ext uri="{FF2B5EF4-FFF2-40B4-BE49-F238E27FC236}">
                <a16:creationId xmlns:a16="http://schemas.microsoft.com/office/drawing/2014/main" id="{381FA04E-995B-4539-90DC-0F4A894493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177515" y="484632"/>
            <a:ext cx="3740970" cy="57332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B06C96-683B-4250-B195-6F9D3AEA1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98" y="640263"/>
            <a:ext cx="5221266" cy="1344975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Part 3 – The 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AB4F0-A08A-4D98-9A30-A0781A903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903" y="2121763"/>
            <a:ext cx="5235490" cy="3773010"/>
          </a:xfrm>
        </p:spPr>
        <p:txBody>
          <a:bodyPr>
            <a:normAutofit/>
          </a:bodyPr>
          <a:lstStyle/>
          <a:p>
            <a:r>
              <a:rPr lang="en-GB" sz="2000" dirty="0"/>
              <a:t>Alterity and exile in the early middle ages</a:t>
            </a:r>
          </a:p>
          <a:p>
            <a:pPr lvl="1"/>
            <a:r>
              <a:rPr lang="en-GB" sz="1600" dirty="0"/>
              <a:t>The wanderer</a:t>
            </a:r>
          </a:p>
          <a:p>
            <a:pPr lvl="1"/>
            <a:r>
              <a:rPr lang="en-GB" sz="1600" dirty="0"/>
              <a:t>The Divine Comedy</a:t>
            </a:r>
          </a:p>
          <a:p>
            <a:r>
              <a:rPr lang="en-GB" sz="2000" dirty="0"/>
              <a:t>Justice and apocalypse</a:t>
            </a:r>
          </a:p>
          <a:p>
            <a:pPr lvl="1"/>
            <a:r>
              <a:rPr lang="en-GB" sz="1600" dirty="0"/>
              <a:t>The harrowing of hell</a:t>
            </a:r>
          </a:p>
          <a:p>
            <a:pPr lvl="1"/>
            <a:r>
              <a:rPr lang="en-GB" sz="1600" dirty="0"/>
              <a:t>Purgatory</a:t>
            </a:r>
          </a:p>
          <a:p>
            <a:r>
              <a:rPr lang="en-GB" sz="2000" dirty="0"/>
              <a:t>The end of the pilgrimage</a:t>
            </a:r>
          </a:p>
          <a:p>
            <a:pPr lvl="1"/>
            <a:r>
              <a:rPr lang="en-GB" sz="1600" dirty="0"/>
              <a:t>Canterbury</a:t>
            </a:r>
          </a:p>
          <a:p>
            <a:pPr lvl="1"/>
            <a:r>
              <a:rPr lang="en-GB" sz="1600" dirty="0"/>
              <a:t>Rome</a:t>
            </a:r>
          </a:p>
          <a:p>
            <a:pPr lvl="1"/>
            <a:r>
              <a:rPr lang="en-GB" sz="1600" dirty="0"/>
              <a:t>Jerusalem</a:t>
            </a:r>
          </a:p>
          <a:p>
            <a:r>
              <a:rPr lang="en-GB" sz="2000" dirty="0"/>
              <a:t>Heaven as a home </a:t>
            </a:r>
          </a:p>
        </p:txBody>
      </p:sp>
    </p:spTree>
    <p:extLst>
      <p:ext uri="{BB962C8B-B14F-4D97-AF65-F5344CB8AC3E}">
        <p14:creationId xmlns:p14="http://schemas.microsoft.com/office/powerpoint/2010/main" val="2738641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face of a brick wall&#10;&#10;Description generated with high confidence">
            <a:extLst>
              <a:ext uri="{FF2B5EF4-FFF2-40B4-BE49-F238E27FC236}">
                <a16:creationId xmlns:a16="http://schemas.microsoft.com/office/drawing/2014/main" id="{0BCA8CF6-2271-4A85-A715-5C9D16E5E7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329"/>
          <a:stretch/>
        </p:blipFill>
        <p:spPr>
          <a:xfrm>
            <a:off x="1" y="10"/>
            <a:ext cx="465429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BBCFEB-BD37-41E9-B6AE-8EE2FC251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9" y="640080"/>
            <a:ext cx="6274590" cy="401834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215856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AA7FA-4399-4C59-A5A7-424552D87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9C790-EC3C-499D-B9CD-C029A3A06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/>
              <a:t>The Wanderer. </a:t>
            </a:r>
            <a:r>
              <a:rPr lang="en-GB" dirty="0"/>
              <a:t>Translated by Kevin Crossley Holland, in </a:t>
            </a:r>
            <a:r>
              <a:rPr lang="en-GB" i="1" dirty="0"/>
              <a:t>The Anglo-Saxon World </a:t>
            </a:r>
            <a:r>
              <a:rPr lang="en-GB" dirty="0"/>
              <a:t>(Woodbridge: The Boydell Press, 1982)</a:t>
            </a:r>
          </a:p>
          <a:p>
            <a:r>
              <a:rPr lang="en-GB" i="1" dirty="0"/>
              <a:t>The Map Psalter. </a:t>
            </a:r>
            <a:r>
              <a:rPr lang="en-GB" dirty="0"/>
              <a:t>The British Library, Add MS 28681, ff.9 r-v</a:t>
            </a:r>
          </a:p>
          <a:p>
            <a:r>
              <a:rPr lang="en-GB" i="1" dirty="0"/>
              <a:t>The Gough Psalter</a:t>
            </a:r>
            <a:r>
              <a:rPr lang="en-GB" dirty="0"/>
              <a:t>, Oxford, Bodleian Library, MS Gough </a:t>
            </a:r>
            <a:r>
              <a:rPr lang="en-GB" dirty="0" err="1"/>
              <a:t>Liturg</a:t>
            </a:r>
            <a:r>
              <a:rPr lang="en-GB" dirty="0"/>
              <a:t>. 8, fol. 62v</a:t>
            </a:r>
          </a:p>
          <a:p>
            <a:r>
              <a:rPr lang="en-GB" dirty="0"/>
              <a:t>Augustine, </a:t>
            </a:r>
            <a:r>
              <a:rPr lang="en-GB" i="1" dirty="0"/>
              <a:t>City of God</a:t>
            </a:r>
            <a:r>
              <a:rPr lang="en-GB" dirty="0"/>
              <a:t>. Translated by Henry </a:t>
            </a:r>
            <a:r>
              <a:rPr lang="en-GB" dirty="0" err="1"/>
              <a:t>Bettenson</a:t>
            </a:r>
            <a:r>
              <a:rPr lang="en-GB" dirty="0"/>
              <a:t>, (</a:t>
            </a:r>
            <a:r>
              <a:rPr lang="en-GB" dirty="0" err="1"/>
              <a:t>Hammondsworth</a:t>
            </a:r>
            <a:r>
              <a:rPr lang="en-GB" dirty="0"/>
              <a:t>: Penguin Books, 1972)</a:t>
            </a:r>
          </a:p>
          <a:p>
            <a:r>
              <a:rPr lang="en-GB" dirty="0"/>
              <a:t>Dante Alighieri, </a:t>
            </a:r>
            <a:r>
              <a:rPr lang="en-GB" i="1" dirty="0"/>
              <a:t>Inferno: The Divine Comedy I.</a:t>
            </a:r>
            <a:r>
              <a:rPr lang="en-GB" dirty="0"/>
              <a:t> Translated by Robin Kirkpatrick (London: Penguin Classics, 2010)</a:t>
            </a:r>
          </a:p>
          <a:p>
            <a:r>
              <a:rPr lang="en-GB" dirty="0" err="1"/>
              <a:t>Dudo</a:t>
            </a:r>
            <a:r>
              <a:rPr lang="en-GB" dirty="0"/>
              <a:t> of St Quentin, </a:t>
            </a:r>
            <a:r>
              <a:rPr lang="en-GB" i="1" dirty="0"/>
              <a:t>History of the Normans</a:t>
            </a:r>
            <a:r>
              <a:rPr lang="en-GB" dirty="0"/>
              <a:t>. Translated by Eric Christiansen (Woodbridge: The Boydell Press, 1998)</a:t>
            </a:r>
          </a:p>
          <a:p>
            <a:r>
              <a:rPr lang="en-GB" dirty="0"/>
              <a:t>Margery Kemp, </a:t>
            </a:r>
            <a:r>
              <a:rPr lang="en-GB" i="1" dirty="0"/>
              <a:t>The Book of Margery Kempe</a:t>
            </a:r>
            <a:r>
              <a:rPr lang="en-GB" dirty="0"/>
              <a:t>. Translated by B.A. </a:t>
            </a:r>
            <a:r>
              <a:rPr lang="en-GB" dirty="0" err="1"/>
              <a:t>Windeatt</a:t>
            </a:r>
            <a:r>
              <a:rPr lang="en-GB" dirty="0"/>
              <a:t>, (London: Penguin Books, 1994)</a:t>
            </a:r>
          </a:p>
          <a:p>
            <a:r>
              <a:rPr lang="en-GB" dirty="0"/>
              <a:t>Otto I, Bishop of </a:t>
            </a:r>
            <a:r>
              <a:rPr lang="en-GB" dirty="0" err="1"/>
              <a:t>Freising</a:t>
            </a:r>
            <a:r>
              <a:rPr lang="en-GB" dirty="0"/>
              <a:t>, </a:t>
            </a:r>
            <a:r>
              <a:rPr lang="en-GB" i="1" dirty="0"/>
              <a:t>The Two Cities: A chronicle of universal history to the year 1146 A.D. </a:t>
            </a:r>
            <a:r>
              <a:rPr lang="en-GB" dirty="0"/>
              <a:t>Translated By C.C. </a:t>
            </a:r>
            <a:r>
              <a:rPr lang="en-GB" dirty="0" err="1"/>
              <a:t>Mierow</a:t>
            </a:r>
            <a:r>
              <a:rPr lang="en-GB" dirty="0"/>
              <a:t> (New York: Octagon Books, 1966)</a:t>
            </a:r>
          </a:p>
          <a:p>
            <a:r>
              <a:rPr lang="en-GB" dirty="0" err="1"/>
              <a:t>Oderic</a:t>
            </a:r>
            <a:r>
              <a:rPr lang="en-GB" dirty="0"/>
              <a:t> Vitalis, </a:t>
            </a:r>
            <a:r>
              <a:rPr lang="en-GB" i="1" dirty="0"/>
              <a:t>The Ecclesiastical History of </a:t>
            </a:r>
            <a:r>
              <a:rPr lang="en-GB" i="1" dirty="0" err="1"/>
              <a:t>Oderic</a:t>
            </a:r>
            <a:r>
              <a:rPr lang="en-GB" i="1" dirty="0"/>
              <a:t> Vitalis.</a:t>
            </a:r>
            <a:r>
              <a:rPr lang="en-GB" dirty="0"/>
              <a:t> Translated by M. Chibnall (Oxford: Oxford University Press, 1969-80)</a:t>
            </a:r>
          </a:p>
        </p:txBody>
      </p:sp>
    </p:spTree>
    <p:extLst>
      <p:ext uri="{BB962C8B-B14F-4D97-AF65-F5344CB8AC3E}">
        <p14:creationId xmlns:p14="http://schemas.microsoft.com/office/powerpoint/2010/main" val="2691507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833D0-376D-420B-B888-7FE51C864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1361A-7E01-4651-9DFE-ECF6729FA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Artz</a:t>
            </a:r>
            <a:r>
              <a:rPr lang="en-GB" dirty="0"/>
              <a:t>, F.B., </a:t>
            </a:r>
            <a:r>
              <a:rPr lang="en-GB" i="1" dirty="0"/>
              <a:t>The Mind of the Middle Ages: An Historical Survey A.D. 200-1500 </a:t>
            </a:r>
            <a:r>
              <a:rPr lang="en-GB" dirty="0"/>
              <a:t>(Chicago, The University of Chicago Press, 1980)</a:t>
            </a:r>
          </a:p>
          <a:p>
            <a:r>
              <a:rPr lang="en-GB" dirty="0"/>
              <a:t>Barber, M., </a:t>
            </a:r>
            <a:r>
              <a:rPr lang="en-GB" i="1" dirty="0"/>
              <a:t>The Two Cities: Medieval Europe 1050-1320 </a:t>
            </a:r>
            <a:r>
              <a:rPr lang="en-GB" dirty="0"/>
              <a:t>(Oxon: Routledge, 2004)</a:t>
            </a:r>
          </a:p>
          <a:p>
            <a:r>
              <a:rPr lang="en-GB" dirty="0"/>
              <a:t>Cohen, J.J., </a:t>
            </a:r>
            <a:r>
              <a:rPr lang="en-GB" i="1" dirty="0"/>
              <a:t>Medieval Identity Machines </a:t>
            </a:r>
            <a:r>
              <a:rPr lang="en-GB" dirty="0"/>
              <a:t>(Minneapolis: University of Minnesota Press, 2003)</a:t>
            </a:r>
          </a:p>
          <a:p>
            <a:r>
              <a:rPr lang="en-GB" dirty="0"/>
              <a:t>Edson, E., </a:t>
            </a:r>
            <a:r>
              <a:rPr lang="en-GB" i="1" dirty="0"/>
              <a:t>Mapping Time and Space: How Medieval Mapmakers Viewed their World </a:t>
            </a:r>
            <a:r>
              <a:rPr lang="en-GB" dirty="0"/>
              <a:t>(London, The British Library, 1997)</a:t>
            </a:r>
          </a:p>
          <a:p>
            <a:r>
              <a:rPr lang="en-GB" dirty="0"/>
              <a:t>Erikson, C., </a:t>
            </a:r>
            <a:r>
              <a:rPr lang="en-GB" i="1" dirty="0"/>
              <a:t>The Medieval Vision </a:t>
            </a:r>
            <a:r>
              <a:rPr lang="en-GB" dirty="0"/>
              <a:t>(New York: Oxford University Press, 1976)</a:t>
            </a:r>
          </a:p>
          <a:p>
            <a:r>
              <a:rPr lang="en-GB" dirty="0"/>
              <a:t>Friedman, J., </a:t>
            </a:r>
            <a:r>
              <a:rPr lang="en-GB" i="1" dirty="0"/>
              <a:t>The Monstrous Races in Medieval Art and Thought </a:t>
            </a:r>
            <a:r>
              <a:rPr lang="en-GB" dirty="0"/>
              <a:t>(Cambridge, MA: Harvard University Press, 1981)</a:t>
            </a:r>
          </a:p>
          <a:p>
            <a:r>
              <a:rPr lang="en-GB" dirty="0"/>
              <a:t>Harvey, P.D.A., </a:t>
            </a:r>
            <a:r>
              <a:rPr lang="en-GB" i="1" dirty="0"/>
              <a:t>The Hereford World Map: Medieval World Maps and their Context </a:t>
            </a:r>
            <a:r>
              <a:rPr lang="en-GB" dirty="0"/>
              <a:t>(London: The British Library, 2006)</a:t>
            </a:r>
          </a:p>
          <a:p>
            <a:r>
              <a:rPr lang="en-GB" dirty="0"/>
              <a:t>Morris, C., </a:t>
            </a:r>
            <a:r>
              <a:rPr lang="en-GB" i="1" dirty="0"/>
              <a:t>The Discovery of the Individual: 1050 – 1200</a:t>
            </a:r>
            <a:r>
              <a:rPr lang="en-GB" dirty="0"/>
              <a:t> (New York: Harper and Row, 1973)</a:t>
            </a:r>
          </a:p>
          <a:p>
            <a:r>
              <a:rPr lang="en-GB" dirty="0"/>
              <a:t>Southern, R.W. </a:t>
            </a:r>
            <a:r>
              <a:rPr lang="en-GB" i="1" dirty="0"/>
              <a:t>The Making of the Middle Ages </a:t>
            </a:r>
            <a:r>
              <a:rPr lang="en-GB" dirty="0"/>
              <a:t>(London: </a:t>
            </a:r>
            <a:r>
              <a:rPr lang="en-GB" dirty="0" err="1"/>
              <a:t>Hutchkinson</a:t>
            </a:r>
            <a:r>
              <a:rPr lang="en-GB" dirty="0"/>
              <a:t> and co.,1978)</a:t>
            </a:r>
          </a:p>
          <a:p>
            <a:r>
              <a:rPr lang="en-GB" dirty="0"/>
              <a:t>Southern, R.W. </a:t>
            </a:r>
            <a:r>
              <a:rPr lang="en-GB" i="1" dirty="0"/>
              <a:t>Western Society and the Church in the Middle Ages </a:t>
            </a:r>
            <a:r>
              <a:rPr lang="en-GB" dirty="0"/>
              <a:t>(London: Penguin Books, 1988)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188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5080</TotalTime>
  <Words>805</Words>
  <Application>Microsoft Office PowerPoint</Application>
  <PresentationFormat>Widescreen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 Mapping the Medieval Identity: An Exploration of The Cosmos, The Individual, and The Destination in the Art and Literature of Western Europe in the Middle Ages</vt:lpstr>
      <vt:lpstr>Dissertation Aims and Objectives </vt:lpstr>
      <vt:lpstr>Key Questions</vt:lpstr>
      <vt:lpstr>Why?</vt:lpstr>
      <vt:lpstr>Introduction </vt:lpstr>
      <vt:lpstr>Essay Structure</vt:lpstr>
      <vt:lpstr>Part 1 – The Beginning</vt:lpstr>
      <vt:lpstr>Part 2 – The Middle</vt:lpstr>
      <vt:lpstr>Part 3 – The End</vt:lpstr>
      <vt:lpstr>Questions?</vt:lpstr>
      <vt:lpstr>Primary bibliography</vt:lpstr>
      <vt:lpstr>Secondary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 Hoffman (1501219)</dc:creator>
  <cp:lastModifiedBy>Mary Hoffman (1501219)</cp:lastModifiedBy>
  <cp:revision>30</cp:revision>
  <dcterms:created xsi:type="dcterms:W3CDTF">2017-12-19T17:28:46Z</dcterms:created>
  <dcterms:modified xsi:type="dcterms:W3CDTF">2018-01-15T22:46:15Z</dcterms:modified>
</cp:coreProperties>
</file>