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28"/>
  </p:notesMasterIdLst>
  <p:sldIdLst>
    <p:sldId id="393" r:id="rId2"/>
    <p:sldId id="312" r:id="rId3"/>
    <p:sldId id="314" r:id="rId4"/>
    <p:sldId id="315" r:id="rId5"/>
    <p:sldId id="382" r:id="rId6"/>
    <p:sldId id="264" r:id="rId7"/>
    <p:sldId id="270" r:id="rId8"/>
    <p:sldId id="272" r:id="rId9"/>
    <p:sldId id="329" r:id="rId10"/>
    <p:sldId id="330" r:id="rId11"/>
    <p:sldId id="338" r:id="rId12"/>
    <p:sldId id="340" r:id="rId13"/>
    <p:sldId id="352" r:id="rId14"/>
    <p:sldId id="355" r:id="rId15"/>
    <p:sldId id="356" r:id="rId16"/>
    <p:sldId id="364" r:id="rId17"/>
    <p:sldId id="283" r:id="rId18"/>
    <p:sldId id="290" r:id="rId19"/>
    <p:sldId id="365" r:id="rId20"/>
    <p:sldId id="366" r:id="rId21"/>
    <p:sldId id="374" r:id="rId22"/>
    <p:sldId id="375" r:id="rId23"/>
    <p:sldId id="376" r:id="rId24"/>
    <p:sldId id="391" r:id="rId25"/>
    <p:sldId id="394" r:id="rId26"/>
    <p:sldId id="380" r:id="rId27"/>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horzBarState="maximized">
    <p:restoredLeft sz="34587" autoAdjust="0"/>
    <p:restoredTop sz="93947" autoAdjust="0"/>
  </p:normalViewPr>
  <p:slideViewPr>
    <p:cSldViewPr>
      <p:cViewPr varScale="1">
        <p:scale>
          <a:sx n="102" d="100"/>
          <a:sy n="102" d="100"/>
        </p:scale>
        <p:origin x="1482" y="318"/>
      </p:cViewPr>
      <p:guideLst>
        <p:guide orient="horz" pos="2160"/>
        <p:guide pos="2880"/>
      </p:guideLst>
    </p:cSldViewPr>
  </p:slideViewPr>
  <p:outlineViewPr>
    <p:cViewPr>
      <p:scale>
        <a:sx n="33" d="100"/>
        <a:sy n="33" d="100"/>
      </p:scale>
      <p:origin x="0" y="44568"/>
    </p:cViewPr>
  </p:outlineViewPr>
  <p:notesTextViewPr>
    <p:cViewPr>
      <p:scale>
        <a:sx n="150" d="100"/>
        <a:sy n="150" d="100"/>
      </p:scale>
      <p:origin x="0" y="-5"/>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10/26/2025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b="1" dirty="0"/>
              <a:t>Learning Objectives </a:t>
            </a:r>
          </a:p>
          <a:p>
            <a:pPr marL="342900" indent="-342900">
              <a:spcBef>
                <a:spcPct val="20000"/>
              </a:spcBef>
              <a:buFontTx/>
              <a:buChar char="•"/>
              <a:defRPr/>
            </a:pPr>
            <a:r>
              <a:rPr lang="en-US" altLang="en-US" sz="12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1200" kern="0" dirty="0">
                <a:solidFill>
                  <a:srgbClr val="222222"/>
                </a:solidFill>
                <a:latin typeface="Arial"/>
              </a:rPr>
              <a:t>Discuss the important role of access control in computer-based information systems, and identify and discuss widely-used authentication factors</a:t>
            </a:r>
          </a:p>
          <a:p>
            <a:pPr marL="742950" lvl="1" indent="-285750">
              <a:spcBef>
                <a:spcPct val="20000"/>
              </a:spcBef>
              <a:buFontTx/>
              <a:buChar char="–"/>
              <a:defRPr/>
            </a:pPr>
            <a:r>
              <a:rPr lang="en-US" altLang="en-US" sz="1200" kern="0" dirty="0">
                <a:solidFill>
                  <a:srgbClr val="222222"/>
                </a:solidFill>
                <a:latin typeface="Arial"/>
              </a:rPr>
              <a:t>Describe firewall technology and the various approaches to firewall implementation</a:t>
            </a:r>
          </a:p>
          <a:p>
            <a:pPr marL="742950" lvl="1" indent="-285750">
              <a:spcBef>
                <a:spcPct val="20000"/>
              </a:spcBef>
              <a:buFontTx/>
              <a:buChar char="–"/>
              <a:defRPr/>
            </a:pPr>
            <a:r>
              <a:rPr lang="en-US" altLang="en-US" sz="1200" kern="0" dirty="0">
                <a:solidFill>
                  <a:srgbClr val="222222"/>
                </a:solidFill>
                <a:latin typeface="Arial"/>
              </a:rPr>
              <a:t>Identify the various approaches to control remote and dial-up access by authenticating and authorizing users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3080717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Describes the function of many common technical controls and explains how they fit into the physical design of an information security program.</a:t>
            </a:r>
          </a:p>
          <a:p>
            <a:r>
              <a:rPr lang="en-GB" sz="1200" b="0" i="0" u="none" strike="noStrike" kern="1200" baseline="0" dirty="0">
                <a:solidFill>
                  <a:schemeClr val="tx1"/>
                </a:solidFill>
                <a:latin typeface="Arial" pitchFamily="34" charset="0"/>
                <a:ea typeface="+mn-ea"/>
                <a:cs typeface="+mn-cs"/>
              </a:rPr>
              <a:t>Students who want to acquire expertise on the configuration and maintenance of </a:t>
            </a:r>
            <a:r>
              <a:rPr lang="en-GB" sz="1200" b="0" i="0" u="none" strike="noStrike" kern="1200" baseline="0" dirty="0" err="1">
                <a:solidFill>
                  <a:schemeClr val="tx1"/>
                </a:solidFill>
                <a:latin typeface="Arial" pitchFamily="34" charset="0"/>
                <a:ea typeface="+mn-ea"/>
                <a:cs typeface="+mn-cs"/>
              </a:rPr>
              <a:t>technologybased</a:t>
            </a:r>
            <a:r>
              <a:rPr lang="en-GB" sz="1200" b="0" i="0" u="none" strike="noStrike" kern="1200" baseline="0" dirty="0">
                <a:solidFill>
                  <a:schemeClr val="tx1"/>
                </a:solidFill>
                <a:latin typeface="Arial" pitchFamily="34" charset="0"/>
                <a:ea typeface="+mn-ea"/>
                <a:cs typeface="+mn-cs"/>
              </a:rPr>
              <a:t> control systems will require additional education and usually specialized training.</a:t>
            </a:r>
            <a:endParaRPr lang="en-US" b="1" dirty="0"/>
          </a:p>
          <a:p>
            <a:pPr>
              <a:defRPr/>
            </a:pPr>
            <a:endParaRPr lang="en-US" b="1" dirty="0"/>
          </a:p>
          <a:p>
            <a:pPr>
              <a:defRPr/>
            </a:pPr>
            <a:r>
              <a:rPr lang="en-US" b="1" dirty="0"/>
              <a:t>Introduction</a:t>
            </a:r>
          </a:p>
          <a:p>
            <a:pPr marL="342900" indent="-342900">
              <a:spcBef>
                <a:spcPct val="20000"/>
              </a:spcBef>
              <a:buFontTx/>
              <a:buChar char="•"/>
              <a:defRPr/>
            </a:pPr>
            <a:r>
              <a:rPr lang="en-US" altLang="en-US" sz="1200" kern="0" dirty="0">
                <a:solidFill>
                  <a:srgbClr val="222222"/>
                </a:solidFill>
                <a:latin typeface="Arial"/>
              </a:rPr>
              <a:t>Technical controls are essential in enforcing policy for many IT functions not under direct human control</a:t>
            </a:r>
          </a:p>
          <a:p>
            <a:pPr marL="342900" indent="-342900">
              <a:spcBef>
                <a:spcPct val="20000"/>
              </a:spcBef>
              <a:buFontTx/>
              <a:buChar char="•"/>
              <a:defRPr/>
            </a:pPr>
            <a:r>
              <a:rPr lang="en-US" altLang="en-US" sz="1200" kern="0" dirty="0">
                <a:solidFill>
                  <a:srgbClr val="222222"/>
                </a:solidFill>
                <a:latin typeface="Arial"/>
              </a:rPr>
              <a:t>When properly implemented, technical control solutions improve an organization’s ability to balance objectives of making information readily available and preserving information’s confidentiality and integrity</a:t>
            </a:r>
          </a:p>
          <a:p>
            <a:pPr>
              <a:defRPr/>
            </a:pPr>
            <a:endParaRPr 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182570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Access control is achieved through a </a:t>
            </a:r>
            <a:r>
              <a:rPr lang="en-GB" sz="1200" b="0" i="0" u="none" strike="noStrike" kern="1200" baseline="0" dirty="0" err="1">
                <a:solidFill>
                  <a:schemeClr val="tx1"/>
                </a:solidFill>
                <a:latin typeface="Arial" pitchFamily="34" charset="0"/>
                <a:ea typeface="+mn-ea"/>
                <a:cs typeface="+mn-cs"/>
              </a:rPr>
              <a:t>combinationof</a:t>
            </a:r>
            <a:r>
              <a:rPr lang="en-GB" sz="1200" b="0" i="0" u="none" strike="noStrike" kern="1200" baseline="0" dirty="0">
                <a:solidFill>
                  <a:schemeClr val="tx1"/>
                </a:solidFill>
                <a:latin typeface="Arial" pitchFamily="34" charset="0"/>
                <a:ea typeface="+mn-ea"/>
                <a:cs typeface="+mn-cs"/>
              </a:rPr>
              <a:t> policies, programs, and technologies. </a:t>
            </a:r>
          </a:p>
          <a:p>
            <a:r>
              <a:rPr lang="en-GB" sz="1200" b="0" i="0" u="none" strike="noStrike" kern="1200" baseline="0" dirty="0">
                <a:solidFill>
                  <a:schemeClr val="tx1"/>
                </a:solidFill>
                <a:latin typeface="Arial" pitchFamily="34" charset="0"/>
                <a:ea typeface="+mn-ea"/>
                <a:cs typeface="+mn-cs"/>
              </a:rPr>
              <a:t>To understand access controls, you must first understand they are focused on the permissions or privileges that a subject (user or system)</a:t>
            </a:r>
          </a:p>
          <a:p>
            <a:r>
              <a:rPr lang="en-GB" sz="1200" b="0" i="0" u="none" strike="noStrike" kern="1200" baseline="0" dirty="0">
                <a:solidFill>
                  <a:schemeClr val="tx1"/>
                </a:solidFill>
                <a:latin typeface="Arial" pitchFamily="34" charset="0"/>
                <a:ea typeface="+mn-ea"/>
                <a:cs typeface="+mn-cs"/>
              </a:rPr>
              <a:t>has on an object (resource), including if, when, and from where a subject may access an object and especially how the subject may use that object.</a:t>
            </a:r>
            <a:endParaRPr lang="en-US" b="1" dirty="0"/>
          </a:p>
          <a:p>
            <a:pPr>
              <a:defRPr/>
            </a:pPr>
            <a:endParaRPr lang="en-US" b="1" dirty="0"/>
          </a:p>
          <a:p>
            <a:pPr>
              <a:defRPr/>
            </a:pPr>
            <a:endParaRPr lang="en-US" b="1" dirty="0"/>
          </a:p>
          <a:p>
            <a:pPr>
              <a:defRPr/>
            </a:pPr>
            <a:endParaRPr lang="en-US" b="1" dirty="0"/>
          </a:p>
          <a:p>
            <a:pPr>
              <a:defRPr/>
            </a:pPr>
            <a:r>
              <a:rPr lang="en-US" b="1" dirty="0"/>
              <a:t>Access Control</a:t>
            </a:r>
          </a:p>
          <a:p>
            <a:pPr marL="342900" indent="-342900">
              <a:spcBef>
                <a:spcPct val="20000"/>
              </a:spcBef>
              <a:buFontTx/>
              <a:buChar char="•"/>
              <a:defRPr/>
            </a:pPr>
            <a:r>
              <a:rPr lang="en-US" altLang="en-US" sz="1200" kern="0" dirty="0">
                <a:solidFill>
                  <a:srgbClr val="222222"/>
                </a:solidFill>
                <a:latin typeface="Arial"/>
              </a:rPr>
              <a:t>Access control: method by which systems determine whether and how to admit a user into a trusted area of the organization</a:t>
            </a:r>
          </a:p>
          <a:p>
            <a:pPr marL="342900" indent="-342900">
              <a:spcBef>
                <a:spcPct val="20000"/>
              </a:spcBef>
              <a:buFontTx/>
              <a:buChar char="•"/>
              <a:defRPr/>
            </a:pPr>
            <a:r>
              <a:rPr lang="en-US" altLang="en-US" sz="1200" kern="0" dirty="0">
                <a:solidFill>
                  <a:srgbClr val="222222"/>
                </a:solidFill>
                <a:latin typeface="Arial"/>
              </a:rPr>
              <a:t>Mandatory access controls (MACs): use data classification schemes</a:t>
            </a:r>
          </a:p>
          <a:p>
            <a:pPr marL="342900" indent="-342900">
              <a:spcBef>
                <a:spcPct val="20000"/>
              </a:spcBef>
              <a:buFontTx/>
              <a:buChar char="•"/>
              <a:defRPr/>
            </a:pPr>
            <a:r>
              <a:rPr lang="en-US" altLang="en-US" sz="1200" kern="0" dirty="0">
                <a:solidFill>
                  <a:srgbClr val="222222"/>
                </a:solidFill>
                <a:latin typeface="Arial"/>
              </a:rPr>
              <a:t>Discretionary access controls (DACs): allows users to control and possibly provide access to information/resources at their disposal</a:t>
            </a:r>
          </a:p>
          <a:p>
            <a:pPr marL="342900" indent="-342900">
              <a:spcBef>
                <a:spcPct val="20000"/>
              </a:spcBef>
              <a:buFontTx/>
              <a:buChar char="•"/>
              <a:defRPr/>
            </a:pPr>
            <a:r>
              <a:rPr lang="en-US" altLang="en-US" sz="1200" kern="0" dirty="0">
                <a:solidFill>
                  <a:srgbClr val="222222"/>
                </a:solidFill>
                <a:latin typeface="Arial"/>
              </a:rPr>
              <a:t>Nondiscretionary controls: strictly-enforced version of MACs that are managed by a central authority</a:t>
            </a:r>
          </a:p>
          <a:p>
            <a:pPr>
              <a:defRPr/>
            </a:pPr>
            <a:endParaRPr 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765265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Identification is a mechanism whereby unverified or unauthenticated entities who seek access to a resource provide a label by which they are known to the system.  </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Authentication is the process of validating an unauthenticated entity’s purported identity.</a:t>
            </a:r>
            <a:endParaRPr lang="en-US" sz="1200" b="0" i="0" u="none" strike="noStrike" kern="1200" baseline="0" dirty="0">
              <a:solidFill>
                <a:schemeClr val="tx1"/>
              </a:solidFill>
              <a:latin typeface="Arial" pitchFamily="34" charset="0"/>
              <a:ea typeface="+mn-ea"/>
              <a:cs typeface="+mn-cs"/>
            </a:endParaRPr>
          </a:p>
          <a:p>
            <a:endParaRPr 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Authorization is the matching of an authenticated entity to a list of information assets and corresponding access levels.</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Accountability, also known as auditability, ensures that all actions on a system—authorized or unauthorized—can be attributed to an authenticated identity.</a:t>
            </a: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a:t>
            </a:fld>
            <a:endParaRPr lang="en-US" dirty="0"/>
          </a:p>
        </p:txBody>
      </p:sp>
    </p:spTree>
    <p:extLst>
      <p:ext uri="{BB962C8B-B14F-4D97-AF65-F5344CB8AC3E}">
        <p14:creationId xmlns:p14="http://schemas.microsoft.com/office/powerpoint/2010/main" val="3586197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general, all access control approaches rely on the following four mechanisms, which represent the four fundamental functions of access control systems:</a:t>
            </a:r>
          </a:p>
          <a:p>
            <a:pPr lvl="1"/>
            <a:r>
              <a:rPr lang="en-US" dirty="0"/>
              <a:t>Identification: I am a user of the system.</a:t>
            </a:r>
          </a:p>
          <a:p>
            <a:pPr lvl="1"/>
            <a:r>
              <a:rPr lang="en-US" dirty="0"/>
              <a:t>Authentication: I can prove I’m a user of the system.</a:t>
            </a:r>
          </a:p>
          <a:p>
            <a:pPr lvl="1"/>
            <a:r>
              <a:rPr lang="en-US" dirty="0"/>
              <a:t>Authorization: Here’s what I can do with the system.</a:t>
            </a:r>
          </a:p>
          <a:p>
            <a:pPr lvl="1"/>
            <a:r>
              <a:rPr lang="en-US" dirty="0"/>
              <a:t>Accountability: You can track and monitor my use of the system.</a:t>
            </a:r>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706504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dirty="0"/>
              <a:t>Approach based on the use of measurable human characteristics/traits to authenticate identity.</a:t>
            </a:r>
          </a:p>
          <a:p>
            <a:r>
              <a:rPr lang="en-US" dirty="0"/>
              <a:t>Only fingerprints, retina of the eye, iris of the eye, and DNA are considered truly unique.</a:t>
            </a:r>
          </a:p>
          <a:p>
            <a:r>
              <a:rPr lang="en-US" dirty="0"/>
              <a:t>Evaluated on false reject rate, false accept rate, and crossover error rate.</a:t>
            </a:r>
          </a:p>
          <a:p>
            <a:r>
              <a:rPr lang="en-US" dirty="0"/>
              <a:t>Highly reliable/effective biometric systems are often considered intrusive by users.</a:t>
            </a: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Biometric access control relies on recognition—the same thing you rely on to identify friends, family, and other people you know. The use of biometric-based authentication is expected to have a significant impact in the future as technical and ethical issues are resolved with the technology.</a:t>
            </a:r>
            <a:endParaRPr lang="en-US" b="1" dirty="0"/>
          </a:p>
          <a:p>
            <a:pPr>
              <a:defRPr/>
            </a:pPr>
            <a:endParaRPr lang="en-US" b="1" dirty="0"/>
          </a:p>
          <a:p>
            <a:r>
              <a:rPr lang="en-GB" sz="1200" b="0" i="0" u="none" strike="noStrike" kern="1200" baseline="0" dirty="0">
                <a:solidFill>
                  <a:schemeClr val="tx1"/>
                </a:solidFill>
                <a:latin typeface="Arial" pitchFamily="34" charset="0"/>
                <a:ea typeface="+mn-ea"/>
                <a:cs typeface="+mn-cs"/>
              </a:rPr>
              <a:t>Many biometric systems that are highly reliable and effective are considered intrusive by users. As a result, many information security professionals don’t implement these systems, in an effort to avoid confrontation and possible user boycott of the biometric controls.</a:t>
            </a:r>
          </a:p>
          <a:p>
            <a:endParaRPr lang="en-US" b="1" dirty="0"/>
          </a:p>
          <a:p>
            <a:pPr algn="just"/>
            <a:r>
              <a:rPr lang="en-US" altLang="en-US" dirty="0"/>
              <a:t>Approach based on the use of measurable human characteristics/traits to authenticate identity.</a:t>
            </a:r>
          </a:p>
          <a:p>
            <a:pPr algn="just"/>
            <a:r>
              <a:rPr lang="en-US" altLang="en-US" dirty="0"/>
              <a:t>Only fingerprints,  retina of eye, and iris of eye and DNA are considered truly unique.</a:t>
            </a:r>
          </a:p>
          <a:p>
            <a:pPr algn="just"/>
            <a:r>
              <a:rPr lang="en-US" altLang="en-US" dirty="0"/>
              <a:t>Evaluated on false reject rate, false accept rate, and crossover error rate.</a:t>
            </a:r>
          </a:p>
          <a:p>
            <a:pPr algn="just"/>
            <a:r>
              <a:rPr lang="en-US" altLang="en-US" dirty="0"/>
              <a:t>Highly reliable/effective biometric systems are often considered intrusive by users.</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4228919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400"/>
              </a:spcBef>
              <a:spcAft>
                <a:spcPts val="200"/>
              </a:spcAft>
              <a:buNone/>
            </a:pPr>
            <a:r>
              <a:rPr lang="en-US" sz="1200" dirty="0"/>
              <a:t>The effectiveness of biometric-based controls is measured with the _____, where the rate of false rejections equals the rate of false acceptances?</a:t>
            </a:r>
          </a:p>
          <a:p>
            <a:pPr marL="457200" indent="-457200">
              <a:spcBef>
                <a:spcPts val="400"/>
              </a:spcBef>
              <a:spcAft>
                <a:spcPts val="200"/>
              </a:spcAft>
              <a:buFont typeface="+mj-lt"/>
              <a:buAutoNum type="alphaLcPeriod"/>
            </a:pPr>
            <a:r>
              <a:rPr lang="en-US" sz="1200" dirty="0"/>
              <a:t> simultaneous effectiveness ratio</a:t>
            </a:r>
          </a:p>
          <a:p>
            <a:pPr marL="457200" indent="-457200">
              <a:spcBef>
                <a:spcPts val="400"/>
              </a:spcBef>
              <a:spcAft>
                <a:spcPts val="200"/>
              </a:spcAft>
              <a:buFont typeface="+mj-lt"/>
              <a:buAutoNum type="alphaLcPeriod"/>
            </a:pPr>
            <a:r>
              <a:rPr lang="en-US" sz="1200" dirty="0"/>
              <a:t> cutover error rate</a:t>
            </a:r>
          </a:p>
          <a:p>
            <a:pPr marL="457200" indent="-457200">
              <a:spcBef>
                <a:spcPts val="400"/>
              </a:spcBef>
              <a:spcAft>
                <a:spcPts val="200"/>
              </a:spcAft>
              <a:buFont typeface="+mj-lt"/>
              <a:buAutoNum type="alphaLcPeriod"/>
            </a:pPr>
            <a:r>
              <a:rPr lang="en-US" sz="1200" dirty="0"/>
              <a:t> crossover error rate</a:t>
            </a:r>
          </a:p>
          <a:p>
            <a:pPr marL="457200" indent="-457200">
              <a:spcBef>
                <a:spcPts val="400"/>
              </a:spcBef>
              <a:spcAft>
                <a:spcPts val="200"/>
              </a:spcAft>
              <a:buFont typeface="+mj-lt"/>
              <a:buAutoNum type="alphaLcPeriod"/>
            </a:pPr>
            <a:r>
              <a:rPr lang="en-US" sz="1200" dirty="0"/>
              <a:t> crossover measure ratio</a:t>
            </a:r>
          </a:p>
          <a:p>
            <a:pPr marL="0" indent="0">
              <a:spcBef>
                <a:spcPts val="200"/>
              </a:spcBef>
              <a:spcAft>
                <a:spcPts val="200"/>
              </a:spcAft>
              <a:buNone/>
            </a:pPr>
            <a:endParaRPr lang="en-US" sz="1200" dirty="0"/>
          </a:p>
          <a:p>
            <a:pPr marL="0" indent="0">
              <a:spcBef>
                <a:spcPts val="200"/>
              </a:spcBef>
              <a:spcAft>
                <a:spcPts val="200"/>
              </a:spcAft>
              <a:buNone/>
            </a:pPr>
            <a:r>
              <a:rPr lang="en-US" sz="1200" b="1" dirty="0"/>
              <a:t>Answer: c. </a:t>
            </a:r>
            <a:r>
              <a:rPr lang="en-US" sz="1200" dirty="0"/>
              <a:t>crossover error rate</a:t>
            </a:r>
          </a:p>
          <a:p>
            <a:pPr marL="0" indent="0">
              <a:spcBef>
                <a:spcPts val="200"/>
              </a:spcBef>
              <a:spcAft>
                <a:spcPts val="200"/>
              </a:spcAft>
              <a:buNone/>
            </a:pPr>
            <a:endParaRPr lang="en-US" sz="1200" dirty="0"/>
          </a:p>
          <a:p>
            <a:pPr marL="0" indent="0">
              <a:spcBef>
                <a:spcPts val="200"/>
              </a:spcBef>
              <a:spcAft>
                <a:spcPts val="200"/>
              </a:spcAft>
              <a:buNone/>
            </a:pPr>
            <a:r>
              <a:rPr lang="en-US" sz="1200" dirty="0"/>
              <a:t>The crossover error rate (CER), the point at which false reject and false accept rates intersect, is possibly the most common and important overall measure of accuracy for a biometric system. </a:t>
            </a:r>
          </a:p>
          <a:p>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8</a:t>
            </a:fld>
            <a:endParaRPr lang="en-US" dirty="0"/>
          </a:p>
        </p:txBody>
      </p:sp>
    </p:spTree>
    <p:extLst>
      <p:ext uri="{BB962C8B-B14F-4D97-AF65-F5344CB8AC3E}">
        <p14:creationId xmlns:p14="http://schemas.microsoft.com/office/powerpoint/2010/main" val="3366100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A firewall in an information security program is similar to a building’s firewall in that it prevents specific types of information from moving between two different levels of networks, such as an untrusted network like the Internet and a trusted network like the organization’s internal network. Some organizations place firewalls that have different levels of trust between portions of their network environment, often to add extra security for the most important applications and data. The firewall may be a separate computer system, a software service running on an existing router or server, or a separate network that contains several supporting devices. Firewalls can be categorized by processing mode, development era, or structure.</a:t>
            </a:r>
            <a:endParaRPr lang="en-US" altLang="en-US" sz="1200" b="1" dirty="0">
              <a:latin typeface="Times New Roman" pitchFamily="16" charset="0"/>
              <a:cs typeface="Times New Roman" pitchFamily="16" charset="0"/>
            </a:endParaRPr>
          </a:p>
          <a:p>
            <a:pPr eaLnBrk="1" hangingPunct="1">
              <a:defRPr/>
            </a:pPr>
            <a:endParaRPr lang="en-US" altLang="en-US" sz="1200" b="1" dirty="0">
              <a:latin typeface="Times New Roman" pitchFamily="16" charset="0"/>
              <a:cs typeface="Times New Roman" pitchFamily="16" charset="0"/>
            </a:endParaRPr>
          </a:p>
          <a:p>
            <a:pPr eaLnBrk="1" hangingPunct="1">
              <a:defRPr/>
            </a:pPr>
            <a:endParaRPr lang="en-US" altLang="en-US" sz="1200" b="1" dirty="0">
              <a:latin typeface="Times New Roman" pitchFamily="16" charset="0"/>
              <a:cs typeface="Times New Roman" pitchFamily="16" charset="0"/>
            </a:endParaRPr>
          </a:p>
          <a:p>
            <a:pPr eaLnBrk="1" hangingPunct="1">
              <a:defRPr/>
            </a:pPr>
            <a:r>
              <a:rPr lang="en-US" altLang="en-US" sz="1200" b="1" dirty="0">
                <a:latin typeface="Times New Roman" pitchFamily="16" charset="0"/>
                <a:cs typeface="Times New Roman" pitchFamily="16" charset="0"/>
              </a:rPr>
              <a:t>Firewalls</a:t>
            </a:r>
          </a:p>
          <a:p>
            <a:pPr marL="342900" indent="-342900">
              <a:spcBef>
                <a:spcPct val="20000"/>
              </a:spcBef>
              <a:buFontTx/>
              <a:buChar char="•"/>
              <a:defRPr/>
            </a:pPr>
            <a:r>
              <a:rPr lang="en-US" altLang="en-US" sz="1200" kern="0" dirty="0">
                <a:solidFill>
                  <a:srgbClr val="222222"/>
                </a:solidFill>
                <a:latin typeface="Arial"/>
              </a:rPr>
              <a:t>Prevent specific types of information from moving between an untrusted network(the Internet) and a trusted network (organization’s internal network)</a:t>
            </a:r>
          </a:p>
          <a:p>
            <a:pPr marL="342900" indent="-342900">
              <a:spcBef>
                <a:spcPct val="20000"/>
              </a:spcBef>
              <a:buFontTx/>
              <a:buChar char="•"/>
              <a:defRPr/>
            </a:pPr>
            <a:r>
              <a:rPr lang="en-US" altLang="en-US" sz="1200" kern="0" dirty="0">
                <a:solidFill>
                  <a:srgbClr val="222222"/>
                </a:solidFill>
                <a:latin typeface="Arial"/>
              </a:rPr>
              <a:t>May be:</a:t>
            </a:r>
          </a:p>
          <a:p>
            <a:pPr marL="742950" lvl="1" indent="-285750">
              <a:spcBef>
                <a:spcPct val="20000"/>
              </a:spcBef>
              <a:buFontTx/>
              <a:buChar char="–"/>
              <a:defRPr/>
            </a:pPr>
            <a:r>
              <a:rPr lang="en-US" altLang="en-US" sz="1200" kern="0" dirty="0">
                <a:solidFill>
                  <a:srgbClr val="222222"/>
                </a:solidFill>
                <a:latin typeface="Arial"/>
              </a:rPr>
              <a:t>Separate computer system</a:t>
            </a:r>
          </a:p>
          <a:p>
            <a:pPr marL="742950" lvl="1" indent="-285750">
              <a:spcBef>
                <a:spcPct val="20000"/>
              </a:spcBef>
              <a:buFontTx/>
              <a:buChar char="–"/>
              <a:defRPr/>
            </a:pPr>
            <a:r>
              <a:rPr lang="en-US" altLang="en-US" sz="1200" kern="0" dirty="0">
                <a:solidFill>
                  <a:srgbClr val="222222"/>
                </a:solidFill>
                <a:latin typeface="Arial"/>
              </a:rPr>
              <a:t>Software service running on existing router or server</a:t>
            </a:r>
          </a:p>
          <a:p>
            <a:pPr marL="742950" lvl="1" indent="-285750">
              <a:spcBef>
                <a:spcPct val="20000"/>
              </a:spcBef>
              <a:buFontTx/>
              <a:buChar char="–"/>
              <a:defRPr/>
            </a:pPr>
            <a:r>
              <a:rPr lang="en-US" altLang="en-US" sz="1200" kern="0" dirty="0">
                <a:solidFill>
                  <a:srgbClr val="222222"/>
                </a:solidFill>
                <a:latin typeface="Arial"/>
              </a:rPr>
              <a:t>Separate network containing supporting devices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3856246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0" i="0" u="none" strike="noStrike" kern="1200" baseline="0" dirty="0">
                <a:solidFill>
                  <a:schemeClr val="tx1"/>
                </a:solidFill>
                <a:latin typeface="Arial" pitchFamily="34" charset="0"/>
                <a:ea typeface="+mn-ea"/>
                <a:cs typeface="+mn-cs"/>
              </a:rPr>
              <a:t>The </a:t>
            </a:r>
            <a:r>
              <a:rPr lang="en-GB" sz="1200" b="1" i="0" u="none" strike="noStrike" kern="1200" baseline="0" dirty="0">
                <a:solidFill>
                  <a:schemeClr val="tx1"/>
                </a:solidFill>
                <a:latin typeface="Arial" pitchFamily="34" charset="0"/>
                <a:ea typeface="+mn-ea"/>
                <a:cs typeface="+mn-cs"/>
              </a:rPr>
              <a:t>packet-filtering</a:t>
            </a:r>
            <a:r>
              <a:rPr lang="en-GB" sz="1200" b="0" i="0" u="none" strike="noStrike" kern="1200" baseline="0" dirty="0">
                <a:solidFill>
                  <a:schemeClr val="tx1"/>
                </a:solidFill>
                <a:latin typeface="Arial" pitchFamily="34" charset="0"/>
                <a:ea typeface="+mn-ea"/>
                <a:cs typeface="+mn-cs"/>
              </a:rPr>
              <a:t> firewall examines the header information of data packets that come into a network. A packet-filtering firewall installed on a</a:t>
            </a:r>
          </a:p>
          <a:p>
            <a:r>
              <a:rPr lang="en-GB" sz="1200" b="0" i="0" u="none" strike="noStrike" kern="1200" baseline="0" dirty="0">
                <a:solidFill>
                  <a:schemeClr val="tx1"/>
                </a:solidFill>
                <a:latin typeface="Arial" pitchFamily="34" charset="0"/>
                <a:ea typeface="+mn-ea"/>
                <a:cs typeface="+mn-cs"/>
              </a:rPr>
              <a:t>TCP/IP-based network typically functions at the IP layer and determines whether to deny (drop) a packet or allow (forward) it to the next network connection, based on the rules programmed into the firewall. Packet-filtering firewalls examine every incoming packet header and can selectively filter packets based on header information such as destination address, source address, packet type, and other key information. </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a:t>
            </a:r>
            <a:r>
              <a:rPr lang="en-GB" sz="1200" b="1" i="0" u="none" strike="noStrike" kern="1200" baseline="0" dirty="0">
                <a:solidFill>
                  <a:schemeClr val="tx1"/>
                </a:solidFill>
                <a:latin typeface="Arial" pitchFamily="34" charset="0"/>
                <a:ea typeface="+mn-ea"/>
                <a:cs typeface="+mn-cs"/>
              </a:rPr>
              <a:t>application layer proxy firewall</a:t>
            </a:r>
            <a:r>
              <a:rPr lang="en-GB" sz="1200" b="0" i="0" u="none" strike="noStrike" kern="1200" baseline="0" dirty="0">
                <a:solidFill>
                  <a:schemeClr val="tx1"/>
                </a:solidFill>
                <a:latin typeface="Arial" pitchFamily="34" charset="0"/>
                <a:ea typeface="+mn-ea"/>
                <a:cs typeface="+mn-cs"/>
              </a:rPr>
              <a:t>, also known as an application firewall, is frequently installed on a dedicated computer separate from the filtering router, but it is commonly used in conjunction with a filtering router. The application firewall is also known as a proxy server (or reverse proxy) because it can be configured to run special software that acts as a proxy for a service request. </a:t>
            </a:r>
            <a:r>
              <a:rPr lang="en-GB" sz="1200" b="1" i="0" u="none" strike="noStrike" kern="1200" baseline="0" dirty="0">
                <a:solidFill>
                  <a:schemeClr val="tx1"/>
                </a:solidFill>
                <a:latin typeface="Arial" pitchFamily="34" charset="0"/>
                <a:ea typeface="+mn-ea"/>
                <a:cs typeface="+mn-cs"/>
              </a:rPr>
              <a:t>For example</a:t>
            </a:r>
            <a:r>
              <a:rPr lang="en-GB" sz="1200" b="0" i="0" u="none" strike="noStrike" kern="1200" baseline="0" dirty="0">
                <a:solidFill>
                  <a:schemeClr val="tx1"/>
                </a:solidFill>
                <a:latin typeface="Arial" pitchFamily="34" charset="0"/>
                <a:ea typeface="+mn-ea"/>
                <a:cs typeface="+mn-cs"/>
              </a:rPr>
              <a:t>, an organization that runs a Web server can avoid exposing it to direct user traffic by installing a proxy server configured with the registered domain’s URL. This proxy server receives requests for Web pages, accesses the Web server on behalf of the external client, and returns the requested pages to the users.</a:t>
            </a:r>
            <a:endParaRPr lang="en-GB" altLang="en-US" sz="1200" b="0" i="0" u="none" strike="noStrike" kern="1200" baseline="0" dirty="0">
              <a:solidFill>
                <a:schemeClr val="tx1"/>
              </a:solidFill>
              <a:latin typeface="Arial" pitchFamily="34" charset="0"/>
              <a:ea typeface="+mn-ea"/>
              <a:cs typeface="+mn-cs"/>
            </a:endParaRPr>
          </a:p>
          <a:p>
            <a:endParaRPr lang="en-US" altLang="en-US" sz="1200" b="1" dirty="0">
              <a:latin typeface="Arial" pitchFamily="34" charset="0"/>
              <a:cs typeface="Arial" pitchFamily="34" charset="0"/>
            </a:endParaRPr>
          </a:p>
          <a:p>
            <a:r>
              <a:rPr lang="en-GB" sz="1200" b="0" i="0" u="none" strike="noStrike" kern="1200" baseline="0" dirty="0">
                <a:solidFill>
                  <a:schemeClr val="tx1"/>
                </a:solidFill>
                <a:latin typeface="Arial" pitchFamily="34" charset="0"/>
                <a:ea typeface="+mn-ea"/>
                <a:cs typeface="+mn-cs"/>
              </a:rPr>
              <a:t>While not as well known or widely referenced as the firewall approaches described in the previous sections, </a:t>
            </a:r>
            <a:r>
              <a:rPr lang="en-GB" sz="1200" b="1" i="0" u="none" strike="noStrike" kern="1200" baseline="0" dirty="0">
                <a:solidFill>
                  <a:schemeClr val="tx1"/>
                </a:solidFill>
                <a:latin typeface="Arial" pitchFamily="34" charset="0"/>
                <a:ea typeface="+mn-ea"/>
                <a:cs typeface="+mn-cs"/>
              </a:rPr>
              <a:t>media access control layer firewalls </a:t>
            </a:r>
            <a:r>
              <a:rPr lang="en-GB" sz="1200" b="0" i="0" u="none" strike="noStrike" kern="1200" baseline="0" dirty="0">
                <a:solidFill>
                  <a:schemeClr val="tx1"/>
                </a:solidFill>
                <a:latin typeface="Arial" pitchFamily="34" charset="0"/>
                <a:ea typeface="+mn-ea"/>
                <a:cs typeface="+mn-cs"/>
              </a:rPr>
              <a:t>make filtering decisions based on the specific host computer’s identity, as represented by its media access control (MAC) or network interface card (NIC) address, which operates at the data link layer of the OSI model or the subnet layer of the TCP/IP model.</a:t>
            </a:r>
          </a:p>
          <a:p>
            <a:endParaRPr lang="en-GB" altLang="en-US" sz="1200" b="0" i="0" u="none" strike="noStrike" kern="1200" baseline="0" dirty="0">
              <a:solidFill>
                <a:schemeClr val="tx1"/>
              </a:solidFill>
              <a:latin typeface="Arial" pitchFamily="34" charset="0"/>
              <a:ea typeface="+mn-ea"/>
              <a:cs typeface="+mn-cs"/>
            </a:endParaRPr>
          </a:p>
          <a:p>
            <a:r>
              <a:rPr lang="en-GB" sz="1200" b="1" i="0" u="none" strike="noStrike" kern="1200" baseline="0" dirty="0">
                <a:solidFill>
                  <a:schemeClr val="tx1"/>
                </a:solidFill>
                <a:latin typeface="Arial" pitchFamily="34" charset="0"/>
                <a:ea typeface="+mn-ea"/>
                <a:cs typeface="+mn-cs"/>
              </a:rPr>
              <a:t>Hybrid firewalls </a:t>
            </a:r>
            <a:r>
              <a:rPr lang="en-GB" sz="1200" b="0" i="0" u="none" strike="noStrike" kern="1200" baseline="0" dirty="0">
                <a:solidFill>
                  <a:schemeClr val="tx1"/>
                </a:solidFill>
                <a:latin typeface="Arial" pitchFamily="34" charset="0"/>
                <a:ea typeface="+mn-ea"/>
                <a:cs typeface="+mn-cs"/>
              </a:rPr>
              <a:t>combine the elements of other types of firewalls—that is, the elements of packet filtering, application layer proxy, and media access control layer firewalls. A hybrid firewall system may actually consist of two separate firewall devices; each is a separate firewall system, but they are connected so that they work in tandem. For example, a hybrid firewall system might include a packet-filtering firewall that is set up to screen all acceptable requests, then pass the requests to a proxy server, which in turn requests services from a Web server deep inside the organization’s networks. An added advantage to the hybrid firewall approach is that it enables an organization to make a security improvement without completely replacing its existing firewalls.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Firewall Processing Modes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Five processing modes by which firewalls can be categorized:</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Packet filtering</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Application gateways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Circuit gateways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MAC layer firewalls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Hybrids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1843848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11</a:t>
            </a:fld>
            <a:endParaRPr lang="en-US" dirty="0"/>
          </a:p>
        </p:txBody>
      </p:sp>
    </p:spTree>
    <p:extLst>
      <p:ext uri="{BB962C8B-B14F-4D97-AF65-F5344CB8AC3E}">
        <p14:creationId xmlns:p14="http://schemas.microsoft.com/office/powerpoint/2010/main" val="351561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value of a firewall comes from its ability to filter out unwanted or dangerous traffic as it enters the network perimeter of an organization </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 challenge to the value proposition offered by firewalls is the changing nature of the way networks are used. </a:t>
            </a:r>
          </a:p>
          <a:p>
            <a:r>
              <a:rPr lang="en-GB" sz="1200" b="0" i="0" u="none" strike="noStrike" kern="1200" baseline="0" dirty="0">
                <a:solidFill>
                  <a:schemeClr val="tx1"/>
                </a:solidFill>
                <a:latin typeface="Arial" pitchFamily="34" charset="0"/>
                <a:ea typeface="+mn-ea"/>
                <a:cs typeface="+mn-cs"/>
              </a:rPr>
              <a:t>As organizations implement cloud-based IT solutions, bring your own device (BYOD) options for employees, and other</a:t>
            </a:r>
          </a:p>
          <a:p>
            <a:r>
              <a:rPr lang="en-GB" sz="1200" b="0" i="0" u="none" strike="noStrike" kern="1200" baseline="0" dirty="0">
                <a:solidFill>
                  <a:schemeClr val="tx1"/>
                </a:solidFill>
                <a:latin typeface="Arial" pitchFamily="34" charset="0"/>
                <a:ea typeface="+mn-ea"/>
                <a:cs typeface="+mn-cs"/>
              </a:rPr>
              <a:t>emerging network solutions, the network perimeter may be dissolving for them. </a:t>
            </a:r>
          </a:p>
          <a:p>
            <a:r>
              <a:rPr lang="en-GB" sz="1200" b="0" i="0" u="none" strike="noStrike" kern="1200" baseline="0" dirty="0">
                <a:solidFill>
                  <a:schemeClr val="tx1"/>
                </a:solidFill>
                <a:latin typeface="Arial" pitchFamily="34" charset="0"/>
                <a:ea typeface="+mn-ea"/>
                <a:cs typeface="+mn-cs"/>
              </a:rPr>
              <a:t>One reaction is the use of a software-defined perimeter that uses secure VPN technology to deliver network connectivity only to verified devices, regardless of location. Regardless of the approach companies take to meet these challenges, they will often make use of expertise from other companies that offer managed security services (MSS).</a:t>
            </a: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12</a:t>
            </a:fld>
            <a:endParaRPr lang="en-US" dirty="0"/>
          </a:p>
        </p:txBody>
      </p:sp>
    </p:spTree>
    <p:extLst>
      <p:ext uri="{BB962C8B-B14F-4D97-AF65-F5344CB8AC3E}">
        <p14:creationId xmlns:p14="http://schemas.microsoft.com/office/powerpoint/2010/main" val="9900111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dominant architecture today is the screened subnet used with a DMZ. The DMZ can be a dedicated port on the firewall</a:t>
            </a:r>
          </a:p>
          <a:p>
            <a:r>
              <a:rPr lang="en-GB" sz="1200" b="0" i="0" u="none" strike="noStrike" kern="1200" baseline="0" dirty="0">
                <a:solidFill>
                  <a:schemeClr val="tx1"/>
                </a:solidFill>
                <a:latin typeface="Arial" pitchFamily="34" charset="0"/>
                <a:ea typeface="+mn-ea"/>
                <a:cs typeface="+mn-cs"/>
              </a:rPr>
              <a:t>device linking a single bastion host, or it can be connected to a screened subnet, as shown in the Figure. </a:t>
            </a:r>
          </a:p>
          <a:p>
            <a:r>
              <a:rPr lang="en-GB" sz="1200" b="0" i="0" u="none" strike="noStrike" kern="1200" baseline="0" dirty="0">
                <a:solidFill>
                  <a:schemeClr val="tx1"/>
                </a:solidFill>
                <a:latin typeface="Arial" pitchFamily="34" charset="0"/>
                <a:ea typeface="+mn-ea"/>
                <a:cs typeface="+mn-cs"/>
              </a:rPr>
              <a:t>Until recently, servers that provided services through an untrusted network were commonly placed in the DMZ. </a:t>
            </a:r>
          </a:p>
          <a:p>
            <a:r>
              <a:rPr lang="en-GB" sz="1200" b="0" i="0" u="none" strike="noStrike" kern="1200" baseline="0" dirty="0">
                <a:solidFill>
                  <a:schemeClr val="tx1"/>
                </a:solidFill>
                <a:latin typeface="Arial" pitchFamily="34" charset="0"/>
                <a:ea typeface="+mn-ea"/>
                <a:cs typeface="+mn-cs"/>
              </a:rPr>
              <a:t>Examples include Web servers, file transfer protocol (FTP) servers, and certain database servers. </a:t>
            </a:r>
          </a:p>
          <a:p>
            <a:r>
              <a:rPr lang="en-GB" sz="1200" b="0" i="0" u="none" strike="noStrike" kern="1200" baseline="0" dirty="0">
                <a:solidFill>
                  <a:schemeClr val="tx1"/>
                </a:solidFill>
                <a:latin typeface="Arial" pitchFamily="34" charset="0"/>
                <a:ea typeface="+mn-ea"/>
                <a:cs typeface="+mn-cs"/>
              </a:rPr>
              <a:t>More recent strategies using proxy servers have provided much more secure solutions.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13</a:t>
            </a:fld>
            <a:endParaRPr lang="en-US" dirty="0"/>
          </a:p>
        </p:txBody>
      </p:sp>
    </p:spTree>
    <p:extLst>
      <p:ext uri="{BB962C8B-B14F-4D97-AF65-F5344CB8AC3E}">
        <p14:creationId xmlns:p14="http://schemas.microsoft.com/office/powerpoint/2010/main" val="3089440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ts val="1800"/>
              </a:spcBef>
              <a:defRPr/>
            </a:pPr>
            <a:endParaRPr lang="en-US" altLang="en-US" sz="1200" b="1" dirty="0">
              <a:latin typeface="Arial" pitchFamily="34" charset="0"/>
              <a:cs typeface="Arial" pitchFamily="34" charset="0"/>
            </a:endParaRPr>
          </a:p>
          <a:p>
            <a:pPr eaLnBrk="1" hangingPunct="1">
              <a:spcBef>
                <a:spcPts val="1800"/>
              </a:spcBef>
              <a:defRPr/>
            </a:pPr>
            <a:endParaRPr lang="en-US" altLang="en-US" sz="1200" b="1" dirty="0">
              <a:latin typeface="Arial" pitchFamily="34" charset="0"/>
              <a:cs typeface="Arial" pitchFamily="34" charset="0"/>
            </a:endParaRPr>
          </a:p>
          <a:p>
            <a:pPr eaLnBrk="1" hangingPunct="1">
              <a:spcBef>
                <a:spcPts val="1800"/>
              </a:spcBef>
              <a:defRPr/>
            </a:pPr>
            <a:r>
              <a:rPr lang="en-US" altLang="en-US" sz="1200" b="1" dirty="0">
                <a:latin typeface="Arial" pitchFamily="34" charset="0"/>
                <a:cs typeface="Arial" pitchFamily="34" charset="0"/>
              </a:rPr>
              <a:t>Selecting the Right Firewall</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When selecting firewall, consider a number of factors: </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What firewall technology offers right balance between protection and cost for needs of organization?</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Which features are included in base price and which are not?</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Ease of setup and configuration? How accessible are staff technicians who can configure the firewall?</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Can firewall adapt to organization’s growing network?</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Second most important issue is cost</a:t>
            </a: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1777192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Arial" pitchFamily="34" charset="0"/>
                <a:ea typeface="+mn-ea"/>
                <a:cs typeface="+mn-cs"/>
              </a:rPr>
              <a:t>Besides firewalls, a content filter is another utility that can help protect an organization’s systems from misuse and unintentional denial-of-service problems. </a:t>
            </a:r>
          </a:p>
          <a:p>
            <a:r>
              <a:rPr lang="en-GB" sz="1200" b="0" i="0" u="none" strike="noStrike" kern="1200" baseline="0" dirty="0">
                <a:solidFill>
                  <a:schemeClr val="tx1"/>
                </a:solidFill>
                <a:latin typeface="Arial" pitchFamily="34" charset="0"/>
                <a:ea typeface="+mn-ea"/>
                <a:cs typeface="+mn-cs"/>
              </a:rPr>
              <a:t>A content filter is a software filter—technically not a firewall—that allows administrators to restrict access to content from within a network. It is essentially a set of scripts or programs that restricts user access to certain networking protocols and Internet locations, or that restricts users from receiving general types or specific examples of Internet content.</a:t>
            </a:r>
          </a:p>
          <a:p>
            <a:endParaRPr lang="en-GB" altLang="en-US" sz="1200" b="0" i="0" u="none" strike="noStrike" kern="1200" baseline="0" dirty="0">
              <a:solidFill>
                <a:schemeClr val="tx1"/>
              </a:solidFill>
              <a:latin typeface="Arial" pitchFamily="34" charset="0"/>
              <a:ea typeface="+mn-ea"/>
              <a:cs typeface="+mn-cs"/>
            </a:endParaRPr>
          </a:p>
          <a:p>
            <a:endParaRPr lang="en-US" altLang="en-US" b="1" dirty="0">
              <a:latin typeface="Arial" pitchFamily="34" charset="0"/>
              <a:cs typeface="Arial" pitchFamily="34" charset="0"/>
            </a:endParaRPr>
          </a:p>
          <a:p>
            <a:pPr eaLnBrk="1" hangingPunct="1">
              <a:spcBef>
                <a:spcPts val="1800"/>
              </a:spcBef>
              <a:defRPr/>
            </a:pPr>
            <a:endParaRPr lang="en-US" altLang="en-US" b="1" dirty="0">
              <a:latin typeface="Arial" pitchFamily="34" charset="0"/>
              <a:cs typeface="Arial" pitchFamily="34" charset="0"/>
            </a:endParaRPr>
          </a:p>
          <a:p>
            <a:pPr eaLnBrk="1" hangingPunct="1">
              <a:spcBef>
                <a:spcPts val="1800"/>
              </a:spcBef>
              <a:defRPr/>
            </a:pPr>
            <a:endParaRPr lang="en-US" altLang="en-US" b="1" dirty="0">
              <a:latin typeface="Arial" pitchFamily="34" charset="0"/>
              <a:cs typeface="Arial" pitchFamily="34" charset="0"/>
            </a:endParaRPr>
          </a:p>
          <a:p>
            <a:pPr eaLnBrk="1" hangingPunct="1">
              <a:spcBef>
                <a:spcPts val="1800"/>
              </a:spcBef>
              <a:defRPr/>
            </a:pPr>
            <a:endParaRPr lang="en-US" altLang="en-US" b="1" dirty="0">
              <a:latin typeface="Arial" pitchFamily="34" charset="0"/>
              <a:cs typeface="Arial" pitchFamily="34" charset="0"/>
            </a:endParaRPr>
          </a:p>
          <a:p>
            <a:pPr eaLnBrk="1" hangingPunct="1">
              <a:spcBef>
                <a:spcPts val="1800"/>
              </a:spcBef>
              <a:defRPr/>
            </a:pPr>
            <a:r>
              <a:rPr lang="en-US" altLang="en-US" b="1" dirty="0">
                <a:latin typeface="Arial" pitchFamily="34" charset="0"/>
                <a:cs typeface="Arial" pitchFamily="34" charset="0"/>
              </a:rPr>
              <a:t>Content Filters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Software filter—not a firewall—that allows administrators to restrict content access from within a network</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Essentially a set of scripts or programs restricting user access to certain networking protocols/Internet locations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Primary purpose to restrict internal access to external material</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Most common content filters restrict users from accessing non-business Web sites or deny incoming spam</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41941625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a:defRPr/>
            </a:pPr>
            <a:endParaRPr lang="en-US" altLang="en-US" sz="1200" kern="0" dirty="0">
              <a:solidFill>
                <a:srgbClr val="222222"/>
              </a:solidFill>
              <a:latin typeface="Arial"/>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17</a:t>
            </a:fld>
            <a:endParaRPr lang="en-US" dirty="0"/>
          </a:p>
        </p:txBody>
      </p:sp>
    </p:spTree>
    <p:extLst>
      <p:ext uri="{BB962C8B-B14F-4D97-AF65-F5344CB8AC3E}">
        <p14:creationId xmlns:p14="http://schemas.microsoft.com/office/powerpoint/2010/main" val="20007683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200"/>
              </a:spcBef>
              <a:spcAft>
                <a:spcPts val="200"/>
              </a:spcAft>
              <a:buNone/>
            </a:pPr>
            <a:r>
              <a:rPr lang="en-US" sz="1200" dirty="0"/>
              <a:t>_____ inspection firewalls keep track of each network connection between internal and external systems.</a:t>
            </a:r>
          </a:p>
          <a:p>
            <a:pPr marL="457200" indent="-457200">
              <a:spcBef>
                <a:spcPts val="200"/>
              </a:spcBef>
              <a:spcAft>
                <a:spcPts val="200"/>
              </a:spcAft>
              <a:buFont typeface="+mj-lt"/>
              <a:buAutoNum type="alphaLcPeriod"/>
            </a:pPr>
            <a:r>
              <a:rPr lang="en-US" sz="1200" dirty="0"/>
              <a:t>Static </a:t>
            </a:r>
          </a:p>
          <a:p>
            <a:pPr marL="457200" indent="-457200">
              <a:spcBef>
                <a:spcPts val="200"/>
              </a:spcBef>
              <a:spcAft>
                <a:spcPts val="200"/>
              </a:spcAft>
              <a:buFont typeface="+mj-lt"/>
              <a:buAutoNum type="alphaLcPeriod"/>
            </a:pPr>
            <a:r>
              <a:rPr lang="en-US" sz="1200" dirty="0"/>
              <a:t>Dynamic</a:t>
            </a:r>
          </a:p>
          <a:p>
            <a:pPr marL="457200" indent="-457200">
              <a:spcBef>
                <a:spcPts val="200"/>
              </a:spcBef>
              <a:spcAft>
                <a:spcPts val="200"/>
              </a:spcAft>
              <a:buFont typeface="+mj-lt"/>
              <a:buAutoNum type="alphaLcPeriod"/>
            </a:pPr>
            <a:r>
              <a:rPr lang="en-US" sz="1200" dirty="0"/>
              <a:t>Stateful</a:t>
            </a:r>
          </a:p>
          <a:p>
            <a:pPr marL="457200" indent="-457200">
              <a:spcBef>
                <a:spcPts val="200"/>
              </a:spcBef>
              <a:spcAft>
                <a:spcPts val="200"/>
              </a:spcAft>
              <a:buFont typeface="+mj-lt"/>
              <a:buAutoNum type="alphaLcPeriod"/>
            </a:pPr>
            <a:r>
              <a:rPr lang="en-US" sz="1200" dirty="0"/>
              <a:t>Stateless</a:t>
            </a:r>
          </a:p>
          <a:p>
            <a:pPr marL="0" indent="0">
              <a:spcBef>
                <a:spcPts val="200"/>
              </a:spcBef>
              <a:spcAft>
                <a:spcPts val="200"/>
              </a:spcAft>
              <a:buNone/>
            </a:pPr>
            <a:endParaRPr lang="en-US" sz="1200" dirty="0"/>
          </a:p>
          <a:p>
            <a:pPr marL="0" indent="0">
              <a:spcBef>
                <a:spcPts val="200"/>
              </a:spcBef>
              <a:spcAft>
                <a:spcPts val="200"/>
              </a:spcAft>
              <a:buNone/>
            </a:pPr>
            <a:r>
              <a:rPr lang="en-US" sz="1200" b="1" dirty="0"/>
              <a:t>Answer: c. stateful</a:t>
            </a:r>
          </a:p>
          <a:p>
            <a:pPr marL="0" indent="0">
              <a:spcBef>
                <a:spcPts val="200"/>
              </a:spcBef>
              <a:spcAft>
                <a:spcPts val="200"/>
              </a:spcAft>
              <a:buNone/>
            </a:pPr>
            <a:endParaRPr lang="en-US" sz="1200" dirty="0"/>
          </a:p>
          <a:p>
            <a:pPr marL="0" indent="0">
              <a:spcBef>
                <a:spcPts val="200"/>
              </a:spcBef>
              <a:spcAft>
                <a:spcPts val="200"/>
              </a:spcAft>
              <a:buNone/>
            </a:pPr>
            <a:r>
              <a:rPr lang="en-US" sz="1200" dirty="0"/>
              <a:t>Stateful inspection firewalls keep track of each network connection between internal and external systems using a state table. A state table tracks the state and context of each packet in the conversation by recording which station sent what packet and when.</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14190963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Arial" pitchFamily="34" charset="0"/>
                <a:ea typeface="+mn-ea"/>
                <a:cs typeface="+mn-cs"/>
              </a:rPr>
              <a:t>The networks that organizations create are seldom used only by people at one location. When connections are made between networks, the connections are arranged and managed carefully.</a:t>
            </a:r>
          </a:p>
          <a:p>
            <a:r>
              <a:rPr lang="en-GB" sz="1200" b="0" i="0" u="none" strike="noStrike" kern="1200" baseline="0" dirty="0">
                <a:solidFill>
                  <a:schemeClr val="tx1"/>
                </a:solidFill>
                <a:latin typeface="Arial" pitchFamily="34" charset="0"/>
                <a:ea typeface="+mn-ea"/>
                <a:cs typeface="+mn-cs"/>
              </a:rPr>
              <a:t>Installing such network connections requires using leased lines or other data channels provided by common carriers; therefore, these connections are usually permanent and secured</a:t>
            </a:r>
          </a:p>
          <a:p>
            <a:r>
              <a:rPr lang="en-GB" sz="1200" b="0" i="0" u="none" strike="noStrike" kern="1200" baseline="0" dirty="0">
                <a:solidFill>
                  <a:schemeClr val="tx1"/>
                </a:solidFill>
                <a:latin typeface="Arial" pitchFamily="34" charset="0"/>
                <a:ea typeface="+mn-ea"/>
                <a:cs typeface="+mn-cs"/>
              </a:rPr>
              <a:t>under the requirements of a formal service agreement.</a:t>
            </a:r>
            <a:endParaRPr lang="en-US" altLang="en-US" b="1" dirty="0">
              <a:latin typeface="Times New Roman" pitchFamily="16" charset="0"/>
              <a:cs typeface="Times New Roman" pitchFamily="16" charset="0"/>
            </a:endParaRPr>
          </a:p>
          <a:p>
            <a:pPr eaLnBrk="1" hangingPunct="1">
              <a:lnSpc>
                <a:spcPct val="128000"/>
              </a:lnSpc>
              <a:spcBef>
                <a:spcPts val="3000"/>
              </a:spcBef>
              <a:spcAft>
                <a:spcPts val="600"/>
              </a:spcAft>
              <a:defRPr/>
            </a:pPr>
            <a:endParaRPr lang="en-US" altLang="en-US" b="1" dirty="0">
              <a:latin typeface="Times New Roman" pitchFamily="16" charset="0"/>
              <a:cs typeface="Times New Roman" pitchFamily="16" charset="0"/>
            </a:endParaRPr>
          </a:p>
          <a:p>
            <a:pPr eaLnBrk="1" hangingPunct="1">
              <a:lnSpc>
                <a:spcPct val="128000"/>
              </a:lnSpc>
              <a:spcBef>
                <a:spcPts val="3000"/>
              </a:spcBef>
              <a:spcAft>
                <a:spcPts val="600"/>
              </a:spcAft>
              <a:defRPr/>
            </a:pPr>
            <a:endParaRPr lang="en-US" altLang="en-US" b="1" dirty="0">
              <a:latin typeface="Times New Roman" pitchFamily="16" charset="0"/>
              <a:cs typeface="Times New Roman" pitchFamily="16" charset="0"/>
            </a:endParaRPr>
          </a:p>
          <a:p>
            <a:pPr eaLnBrk="1" hangingPunct="1">
              <a:lnSpc>
                <a:spcPct val="128000"/>
              </a:lnSpc>
              <a:spcBef>
                <a:spcPts val="3000"/>
              </a:spcBef>
              <a:spcAft>
                <a:spcPts val="600"/>
              </a:spcAft>
              <a:defRPr/>
            </a:pPr>
            <a:r>
              <a:rPr lang="en-US" altLang="en-US" b="1" dirty="0">
                <a:latin typeface="Times New Roman" pitchFamily="16" charset="0"/>
                <a:cs typeface="Times New Roman" pitchFamily="16" charset="0"/>
              </a:rPr>
              <a:t>Protecting Remote Connections</a:t>
            </a:r>
          </a:p>
          <a:p>
            <a:pPr marL="342900" indent="-342900">
              <a:spcBef>
                <a:spcPct val="20000"/>
              </a:spcBef>
              <a:buFontTx/>
              <a:buChar char="•"/>
              <a:defRPr/>
            </a:pPr>
            <a:r>
              <a:rPr lang="en-US" altLang="en-US" sz="1200" kern="0" dirty="0">
                <a:solidFill>
                  <a:srgbClr val="222222"/>
                </a:solidFill>
                <a:latin typeface="Arial"/>
              </a:rPr>
              <a:t>Installing Internetwork connections requires leased lines or other data channels; these connections are usually secured under requirements of formal service agreement</a:t>
            </a:r>
          </a:p>
          <a:p>
            <a:pPr marL="342900" indent="-342900">
              <a:spcBef>
                <a:spcPct val="20000"/>
              </a:spcBef>
              <a:buFontTx/>
              <a:buChar char="•"/>
              <a:defRPr/>
            </a:pPr>
            <a:r>
              <a:rPr lang="en-US" altLang="en-US" sz="1200" kern="0" dirty="0">
                <a:solidFill>
                  <a:srgbClr val="222222"/>
                </a:solidFill>
                <a:latin typeface="Arial"/>
              </a:rPr>
              <a:t>When individuals seek to connect to organization’s network, more flexible option must be provided</a:t>
            </a:r>
          </a:p>
          <a:p>
            <a:pPr marL="342900" indent="-342900">
              <a:spcBef>
                <a:spcPct val="20000"/>
              </a:spcBef>
              <a:buFontTx/>
              <a:buChar char="•"/>
              <a:defRPr/>
            </a:pPr>
            <a:r>
              <a:rPr lang="en-US" altLang="en-US" sz="1200" kern="0" dirty="0">
                <a:solidFill>
                  <a:srgbClr val="222222"/>
                </a:solidFill>
                <a:latin typeface="Arial"/>
              </a:rPr>
              <a:t>Options such as virtual private networks (VPNs) have become more popular due to spread of Internet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2319379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Arial" pitchFamily="34" charset="0"/>
                <a:ea typeface="+mn-ea"/>
                <a:cs typeface="+mn-cs"/>
              </a:rPr>
              <a:t>Before the Internet emerged, organizations created their own private networks and allowed individual users and other organizations to connect to them using dial-up or leased line connections.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In the current networking environment, where high-speed Internet connections are commonplace, dial-up access and leased lines from customer networks are almost </a:t>
            </a:r>
            <a:r>
              <a:rPr lang="en-GB" sz="1200" b="0" i="0" u="none" strike="noStrike" kern="1200" baseline="0" dirty="0" err="1">
                <a:solidFill>
                  <a:schemeClr val="tx1"/>
                </a:solidFill>
                <a:latin typeface="Arial" pitchFamily="34" charset="0"/>
                <a:ea typeface="+mn-ea"/>
                <a:cs typeface="+mn-cs"/>
              </a:rPr>
              <a:t>nonexistent</a:t>
            </a:r>
            <a:r>
              <a:rPr lang="en-GB" sz="1200" b="0" i="0" u="none" strike="noStrike" kern="1200" baseline="0" dirty="0">
                <a:solidFill>
                  <a:schemeClr val="tx1"/>
                </a:solidFill>
                <a:latin typeface="Arial" pitchFamily="34" charset="0"/>
                <a:ea typeface="+mn-ea"/>
                <a:cs typeface="+mn-cs"/>
              </a:rPr>
              <a:t>.</a:t>
            </a:r>
          </a:p>
          <a:p>
            <a:r>
              <a:rPr lang="en-GB" sz="1200" b="0" i="0" u="none" strike="noStrike" kern="1200" baseline="0" dirty="0">
                <a:solidFill>
                  <a:schemeClr val="tx1"/>
                </a:solidFill>
                <a:latin typeface="Arial" pitchFamily="34" charset="0"/>
                <a:ea typeface="+mn-ea"/>
                <a:cs typeface="+mn-cs"/>
              </a:rPr>
              <a:t>The connections between company networks and the Internet use firewalls to safeguard that interface.</a:t>
            </a:r>
            <a:endParaRPr lang="en-GB" altLang="en-US" sz="1200" b="0" i="0" u="none" strike="noStrike" kern="1200" baseline="0" dirty="0">
              <a:solidFill>
                <a:schemeClr val="tx1"/>
              </a:solidFill>
              <a:latin typeface="Arial" pitchFamily="34" charset="0"/>
              <a:ea typeface="+mn-ea"/>
              <a:cs typeface="+mn-cs"/>
            </a:endParaRPr>
          </a:p>
          <a:p>
            <a:endParaRPr lang="en-US" altLang="en-US" b="1" dirty="0">
              <a:latin typeface="Arial" pitchFamily="34" charset="0"/>
              <a:cs typeface="Arial" pitchFamily="34" charset="0"/>
            </a:endParaRPr>
          </a:p>
          <a:p>
            <a:r>
              <a:rPr lang="en-GB" sz="1200" b="0" i="0" u="none" strike="noStrike" kern="1200" baseline="0" dirty="0">
                <a:solidFill>
                  <a:schemeClr val="tx1"/>
                </a:solidFill>
                <a:latin typeface="Arial" pitchFamily="34" charset="0"/>
                <a:ea typeface="+mn-ea"/>
                <a:cs typeface="+mn-cs"/>
              </a:rPr>
              <a:t>Kerberos Two authentication systems can provide secure third-party authentication</a:t>
            </a:r>
            <a:endParaRPr lang="en-US" altLang="en-US" b="1" dirty="0">
              <a:latin typeface="Arial" pitchFamily="34" charset="0"/>
              <a:cs typeface="Arial" pitchFamily="34" charset="0"/>
            </a:endParaRPr>
          </a:p>
          <a:p>
            <a:pPr eaLnBrk="1" hangingPunct="1">
              <a:lnSpc>
                <a:spcPct val="128000"/>
              </a:lnSpc>
              <a:spcBef>
                <a:spcPts val="3000"/>
              </a:spcBef>
              <a:spcAft>
                <a:spcPts val="600"/>
              </a:spcAft>
              <a:defRPr/>
            </a:pPr>
            <a:endParaRPr lang="en-US" altLang="en-US" b="1" dirty="0">
              <a:latin typeface="Arial" pitchFamily="34" charset="0"/>
              <a:cs typeface="Arial" pitchFamily="34" charset="0"/>
            </a:endParaRPr>
          </a:p>
          <a:p>
            <a:pPr eaLnBrk="1" hangingPunct="1">
              <a:lnSpc>
                <a:spcPct val="128000"/>
              </a:lnSpc>
              <a:spcBef>
                <a:spcPts val="3000"/>
              </a:spcBef>
              <a:spcAft>
                <a:spcPts val="600"/>
              </a:spcAft>
              <a:defRPr/>
            </a:pPr>
            <a:r>
              <a:rPr lang="en-US" altLang="en-US" b="1" dirty="0">
                <a:latin typeface="Arial" pitchFamily="34" charset="0"/>
                <a:cs typeface="Arial" pitchFamily="34" charset="0"/>
              </a:rPr>
              <a:t>Dial-Up</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Unsecured, dial-up connection points represent a substantial exposure to attack</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Attacker can use device called a war dialer to locate connection points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War dialer: automatic phone-dialing program that dials every number in a configured range and records number if modem picks up</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Some technologies (RADIUS systems; TACACS; CHAP password systems) have improved authentication process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31094329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spcBef>
                <a:spcPts val="1800"/>
              </a:spcBef>
            </a:pPr>
            <a:r>
              <a:rPr lang="en-GB" sz="1200" b="0" i="0" u="none" strike="noStrike" kern="1200" baseline="0" dirty="0">
                <a:solidFill>
                  <a:schemeClr val="tx1"/>
                </a:solidFill>
                <a:latin typeface="Arial" pitchFamily="34" charset="0"/>
                <a:ea typeface="+mn-ea"/>
                <a:cs typeface="+mn-cs"/>
              </a:rPr>
              <a:t>Virtual private networks (VPNs) are implementations of cryptographic technology</a:t>
            </a:r>
            <a:endParaRPr lang="en-US" altLang="en-US" b="1" dirty="0">
              <a:latin typeface="Arial" pitchFamily="34" charset="0"/>
              <a:cs typeface="Arial" pitchFamily="34" charset="0"/>
            </a:endParaRPr>
          </a:p>
          <a:p>
            <a:pPr eaLnBrk="1" hangingPunct="1">
              <a:spcBef>
                <a:spcPts val="1800"/>
              </a:spcBef>
            </a:pPr>
            <a:endParaRPr lang="en-US" altLang="en-US" b="1" dirty="0">
              <a:latin typeface="Arial" pitchFamily="34" charset="0"/>
              <a:cs typeface="Arial" pitchFamily="34" charset="0"/>
            </a:endParaRPr>
          </a:p>
          <a:p>
            <a:pPr eaLnBrk="1" hangingPunct="1">
              <a:spcBef>
                <a:spcPts val="1800"/>
              </a:spcBef>
            </a:pPr>
            <a:r>
              <a:rPr lang="en-US" altLang="en-US" b="1" dirty="0">
                <a:latin typeface="Arial" pitchFamily="34" charset="0"/>
                <a:cs typeface="Arial" pitchFamily="34" charset="0"/>
              </a:rPr>
              <a:t>Virtual Private Networks (VPNs)</a:t>
            </a:r>
          </a:p>
          <a:p>
            <a:pPr eaLnBrk="1" hangingPunct="1">
              <a:lnSpc>
                <a:spcPct val="76000"/>
              </a:lnSpc>
            </a:pPr>
            <a:r>
              <a:rPr lang="en-US" altLang="en-US" dirty="0">
                <a:latin typeface="Arial" pitchFamily="34" charset="0"/>
                <a:cs typeface="Arial" pitchFamily="34" charset="0"/>
              </a:rPr>
              <a:t>A VPN is a private and secure network connection between systems that uses the data communication capability of an unsecured and public network. </a:t>
            </a:r>
          </a:p>
          <a:p>
            <a:pPr eaLnBrk="1" hangingPunct="1">
              <a:lnSpc>
                <a:spcPct val="76000"/>
              </a:lnSpc>
            </a:pPr>
            <a:r>
              <a:rPr lang="en-US" altLang="en-US" dirty="0">
                <a:latin typeface="Arial" pitchFamily="34" charset="0"/>
                <a:cs typeface="Arial" pitchFamily="34" charset="0"/>
              </a:rPr>
              <a:t>VPNs are commonly used to extend securely an organization’s internal network connections to remote locations beyond the trusted network. </a:t>
            </a:r>
          </a:p>
          <a:p>
            <a:pPr eaLnBrk="1" hangingPunct="1">
              <a:lnSpc>
                <a:spcPct val="76000"/>
              </a:lnSpc>
            </a:pPr>
            <a:r>
              <a:rPr lang="en-US" altLang="en-US" dirty="0">
                <a:latin typeface="Arial" pitchFamily="34" charset="0"/>
                <a:cs typeface="Arial" pitchFamily="34" charset="0"/>
              </a:rPr>
              <a:t>The VPNC defines three VPN technologies: </a:t>
            </a:r>
          </a:p>
          <a:p>
            <a:pPr eaLnBrk="1" hangingPunct="1">
              <a:lnSpc>
                <a:spcPct val="76000"/>
              </a:lnSpc>
              <a:buFontTx/>
              <a:buChar char="•"/>
            </a:pPr>
            <a:r>
              <a:rPr lang="en-US" altLang="en-US" dirty="0">
                <a:latin typeface="Arial" pitchFamily="34" charset="0"/>
                <a:cs typeface="Arial" pitchFamily="34" charset="0"/>
              </a:rPr>
              <a:t> A trusted VPN, or VPN, uses leased circuits from a service provider and conducts packet switching over these leased circuits. </a:t>
            </a:r>
          </a:p>
          <a:p>
            <a:pPr eaLnBrk="1" hangingPunct="1">
              <a:lnSpc>
                <a:spcPct val="76000"/>
              </a:lnSpc>
              <a:buFontTx/>
              <a:buChar char="•"/>
            </a:pPr>
            <a:r>
              <a:rPr lang="en-US" altLang="en-US" dirty="0">
                <a:latin typeface="Arial" pitchFamily="34" charset="0"/>
                <a:cs typeface="Arial" pitchFamily="34" charset="0"/>
              </a:rPr>
              <a:t> Secure VPNs use security protocols and encrypt traffic transmitted across unsecured public networks like the Internet. </a:t>
            </a:r>
          </a:p>
          <a:p>
            <a:pPr eaLnBrk="1" hangingPunct="1">
              <a:lnSpc>
                <a:spcPct val="76000"/>
              </a:lnSpc>
              <a:buFontTx/>
              <a:buChar char="•"/>
            </a:pPr>
            <a:r>
              <a:rPr lang="en-US" altLang="en-US" dirty="0">
                <a:latin typeface="Arial" pitchFamily="34" charset="0"/>
                <a:cs typeface="Arial" pitchFamily="34" charset="0"/>
              </a:rPr>
              <a:t> A hybrid VPN combines the two, providing encrypted transmissions (as in secure VPN) over some or all of a trusted VPN network.</a:t>
            </a:r>
          </a:p>
          <a:p>
            <a:pPr eaLnBrk="1" hangingPunct="1">
              <a:lnSpc>
                <a:spcPct val="76000"/>
              </a:lnSpc>
            </a:pPr>
            <a:r>
              <a:rPr lang="en-US" altLang="en-US" dirty="0">
                <a:latin typeface="Arial" pitchFamily="34" charset="0"/>
                <a:cs typeface="Arial" pitchFamily="34" charset="0"/>
              </a:rPr>
              <a:t>A VPN that proposes to offer a secure and reliable capability while relying on public networks must address:</a:t>
            </a:r>
          </a:p>
          <a:p>
            <a:pPr eaLnBrk="1" hangingPunct="1">
              <a:lnSpc>
                <a:spcPct val="76000"/>
              </a:lnSpc>
              <a:buFontTx/>
              <a:buChar char="•"/>
            </a:pPr>
            <a:r>
              <a:rPr lang="en-US" altLang="en-US" i="1" dirty="0">
                <a:latin typeface="Arial" pitchFamily="34" charset="0"/>
                <a:cs typeface="Arial" pitchFamily="34" charset="0"/>
              </a:rPr>
              <a:t> Encapsulation</a:t>
            </a:r>
            <a:r>
              <a:rPr lang="en-US" altLang="en-US" dirty="0">
                <a:latin typeface="Arial" pitchFamily="34" charset="0"/>
                <a:cs typeface="Arial" pitchFamily="34" charset="0"/>
              </a:rPr>
              <a:t> of incoming and outgoing data, wherein the native protocol of the client is embedded within the frames of a protocol that can be routed over the public network, as well as be usable by the server network environment.</a:t>
            </a:r>
          </a:p>
          <a:p>
            <a:pPr eaLnBrk="1" hangingPunct="1">
              <a:lnSpc>
                <a:spcPct val="76000"/>
              </a:lnSpc>
              <a:buFontTx/>
              <a:buChar char="•"/>
            </a:pPr>
            <a:r>
              <a:rPr lang="en-US" altLang="en-US" i="1" dirty="0">
                <a:latin typeface="Arial" pitchFamily="34" charset="0"/>
                <a:cs typeface="Arial" pitchFamily="34" charset="0"/>
              </a:rPr>
              <a:t> Encryption</a:t>
            </a:r>
            <a:r>
              <a:rPr lang="en-US" altLang="en-US" dirty="0">
                <a:latin typeface="Arial" pitchFamily="34" charset="0"/>
                <a:cs typeface="Arial" pitchFamily="34" charset="0"/>
              </a:rPr>
              <a:t> of incoming and outgoing data to keep the data contents private while in transit over the public network but usable by the client and server computers and/or the local networks on both ends of the VPN connection.</a:t>
            </a:r>
          </a:p>
          <a:p>
            <a:pPr eaLnBrk="1" hangingPunct="1">
              <a:lnSpc>
                <a:spcPct val="76000"/>
              </a:lnSpc>
              <a:buFontTx/>
              <a:buChar char="•"/>
            </a:pPr>
            <a:r>
              <a:rPr lang="en-US" altLang="en-US" i="1" dirty="0">
                <a:latin typeface="Arial" pitchFamily="34" charset="0"/>
                <a:cs typeface="Arial" pitchFamily="34" charset="0"/>
              </a:rPr>
              <a:t>Authentication</a:t>
            </a:r>
            <a:r>
              <a:rPr lang="en-US" altLang="en-US" dirty="0">
                <a:latin typeface="Arial" pitchFamily="34" charset="0"/>
                <a:cs typeface="Arial" pitchFamily="34" charset="0"/>
              </a:rPr>
              <a:t> of the remote computer and, perhaps, the remote user as well. Authentication and the subsequent authorization of the user to perform specific actions are predicated on accurate and reliable identification of the remote system and/or user.</a:t>
            </a:r>
          </a:p>
          <a:p>
            <a:pPr eaLnBrk="1" hangingPunct="1"/>
            <a:endParaRPr lang="en-US" alt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21</a:t>
            </a:fld>
            <a:endParaRPr lang="en-US" dirty="0"/>
          </a:p>
        </p:txBody>
      </p:sp>
    </p:spTree>
    <p:extLst>
      <p:ext uri="{BB962C8B-B14F-4D97-AF65-F5344CB8AC3E}">
        <p14:creationId xmlns:p14="http://schemas.microsoft.com/office/powerpoint/2010/main" val="7340504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1800"/>
              </a:spcBef>
              <a:defRPr/>
            </a:pPr>
            <a:r>
              <a:rPr lang="en-GB" sz="1200" b="0" i="0" u="none" strike="noStrike" kern="1200" baseline="0" dirty="0">
                <a:solidFill>
                  <a:schemeClr val="tx1"/>
                </a:solidFill>
                <a:latin typeface="Arial" pitchFamily="34" charset="0"/>
                <a:ea typeface="+mn-ea"/>
                <a:cs typeface="+mn-cs"/>
              </a:rPr>
              <a:t>Virtual private networks (VPNs) are implementations of cryptographic technology.</a:t>
            </a:r>
          </a:p>
          <a:p>
            <a:r>
              <a:rPr lang="en-GB" sz="1200" b="0" i="0" u="none" strike="noStrike" kern="1200" baseline="0" dirty="0">
                <a:solidFill>
                  <a:schemeClr val="tx1"/>
                </a:solidFill>
                <a:latin typeface="Arial" pitchFamily="34" charset="0"/>
                <a:ea typeface="+mn-ea"/>
                <a:cs typeface="+mn-cs"/>
              </a:rPr>
              <a:t>VPNs are commonly used to securely extend an organization’s internal network connections to remote locations.</a:t>
            </a:r>
            <a:endParaRPr lang="en-US" altLang="en-US" sz="1200" b="1" dirty="0">
              <a:latin typeface="Arial" pitchFamily="34" charset="0"/>
              <a:cs typeface="Arial" pitchFamily="34" charset="0"/>
            </a:endParaRPr>
          </a:p>
          <a:p>
            <a:pPr eaLnBrk="1" hangingPunct="1">
              <a:spcBef>
                <a:spcPts val="1800"/>
              </a:spcBef>
              <a:defRPr/>
            </a:pPr>
            <a:endParaRPr lang="en-US" altLang="en-US" sz="1200" b="1" dirty="0">
              <a:latin typeface="Arial" pitchFamily="34" charset="0"/>
              <a:cs typeface="Arial" pitchFamily="34" charset="0"/>
            </a:endParaRPr>
          </a:p>
          <a:p>
            <a:r>
              <a:rPr lang="en-GB" sz="1200" b="0" i="0" u="none" strike="noStrike" kern="1200" baseline="0" dirty="0">
                <a:solidFill>
                  <a:schemeClr val="tx1"/>
                </a:solidFill>
                <a:latin typeface="Arial" pitchFamily="34" charset="0"/>
                <a:ea typeface="+mn-ea"/>
                <a:cs typeface="+mn-cs"/>
              </a:rPr>
              <a:t>A VPN that proposes to offer a secure and reliable capability while relying on public networks must accomplish the following, regardless of the specific technologies and protocols being used:</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Encapsulation of incoming and outgoing data, in which the native protocol of the client is embedded within the frames of a protocol that can be routed over the public network and be usable by the server network environment.</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Encryption of incoming and outgoing data to keep the data contents private while in transit over the public network, but usable by the client and server computers and/or the local networks on both ends of the VPN connection.</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Authentication of the remote computer and perhaps the remote user as well. Authentication and subsequent user authorization to perform specific actions are predicated on accurate and reliable identification of the remote system and user.</a:t>
            </a:r>
            <a:endParaRPr lang="en-US" altLang="en-US" sz="1200" b="1" dirty="0">
              <a:latin typeface="Arial" pitchFamily="34" charset="0"/>
              <a:cs typeface="Arial" pitchFamily="34" charset="0"/>
            </a:endParaRPr>
          </a:p>
          <a:p>
            <a:pPr eaLnBrk="1" hangingPunct="1">
              <a:spcBef>
                <a:spcPts val="1800"/>
              </a:spcBef>
              <a:defRPr/>
            </a:pPr>
            <a:endParaRPr lang="en-US" altLang="en-US" sz="1200" b="1" dirty="0">
              <a:latin typeface="Arial" pitchFamily="34" charset="0"/>
              <a:cs typeface="Arial" pitchFamily="34" charset="0"/>
            </a:endParaRPr>
          </a:p>
          <a:p>
            <a:pPr eaLnBrk="1" hangingPunct="1">
              <a:spcBef>
                <a:spcPts val="1800"/>
              </a:spcBef>
              <a:defRPr/>
            </a:pPr>
            <a:r>
              <a:rPr lang="en-US" altLang="en-US" sz="1200" b="1" dirty="0">
                <a:latin typeface="Arial" pitchFamily="34" charset="0"/>
                <a:cs typeface="Arial" pitchFamily="34" charset="0"/>
              </a:rPr>
              <a:t>Virtual Private Networks (VPNs) (continued)</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VPN must accomplish:</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Encapsulation of incoming and outgoing data</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Encryption of incoming and outgoing data </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Authentication of remote computer and perhaps remote user as well</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In most common implementation, allows user to turn Internet into a private network </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22</a:t>
            </a:fld>
            <a:endParaRPr lang="en-US" dirty="0"/>
          </a:p>
        </p:txBody>
      </p:sp>
    </p:spTree>
    <p:extLst>
      <p:ext uri="{BB962C8B-B14F-4D97-AF65-F5344CB8AC3E}">
        <p14:creationId xmlns:p14="http://schemas.microsoft.com/office/powerpoint/2010/main" val="14942083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Transport mode VPNs have two popular uses. The first is the end-to-end transport of encrypted data. In this model, two end users can communicate directly, encrypting and decrypting their communications as needed. Each machine acts as the end-node VPN server and client. </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 remote access worker or teleworker connects to an office network over the Internet by connecting to a VPN server on the perimeter. This allows the teleworker’s system to work as if it were part of the local area network.</a:t>
            </a:r>
            <a:endParaRPr lang="en-US" altLang="en-US" sz="1200" b="1" dirty="0">
              <a:latin typeface="Arial" pitchFamily="34" charset="0"/>
              <a:cs typeface="Arial" pitchFamily="34" charset="0"/>
            </a:endParaRPr>
          </a:p>
          <a:p>
            <a:pPr marL="228600" indent="-228600" eaLnBrk="1" hangingPunct="1">
              <a:defRPr/>
            </a:pPr>
            <a:endParaRPr lang="en-US" altLang="en-US" sz="1200" b="1" dirty="0">
              <a:latin typeface="Arial" pitchFamily="34" charset="0"/>
              <a:cs typeface="Arial" pitchFamily="34" charset="0"/>
            </a:endParaRPr>
          </a:p>
          <a:p>
            <a:pPr marL="228600" indent="-228600" eaLnBrk="1" hangingPunct="1">
              <a:defRPr/>
            </a:pPr>
            <a:endParaRPr lang="en-US" altLang="en-US" sz="1200" b="1" dirty="0">
              <a:latin typeface="Arial" pitchFamily="34" charset="0"/>
              <a:cs typeface="Arial" pitchFamily="34" charset="0"/>
            </a:endParaRPr>
          </a:p>
          <a:p>
            <a:pPr marL="228600" indent="-228600" eaLnBrk="1" hangingPunct="1">
              <a:defRPr/>
            </a:pPr>
            <a:r>
              <a:rPr lang="en-US" altLang="en-US" sz="1200" b="1" dirty="0">
                <a:latin typeface="Arial" pitchFamily="34" charset="0"/>
                <a:cs typeface="Arial" pitchFamily="34" charset="0"/>
              </a:rPr>
              <a:t>Transport Mode</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Transport mode</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Data within IP packet is encrypted, but header information is not</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Allows user to establish secure link directly with remote host, encrypting only data contents of packet</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Two popular uses:</a:t>
            </a:r>
          </a:p>
          <a:p>
            <a:pPr marL="1143000" lvl="2" indent="-228600">
              <a:spcBef>
                <a:spcPct val="20000"/>
              </a:spcBef>
              <a:buFontTx/>
              <a:buChar char="•"/>
              <a:defRPr/>
            </a:pPr>
            <a:r>
              <a:rPr lang="en-US" altLang="en-US" sz="1200" kern="0" dirty="0">
                <a:solidFill>
                  <a:srgbClr val="222222"/>
                </a:solidFill>
                <a:latin typeface="Arial" pitchFamily="34" charset="0"/>
                <a:cs typeface="Arial" pitchFamily="34" charset="0"/>
              </a:rPr>
              <a:t>End-to-end transport of encrypted data</a:t>
            </a:r>
          </a:p>
          <a:p>
            <a:pPr marL="1143000" lvl="2" indent="-228600">
              <a:spcBef>
                <a:spcPct val="20000"/>
              </a:spcBef>
              <a:buFontTx/>
              <a:buChar char="•"/>
              <a:defRPr/>
            </a:pPr>
            <a:r>
              <a:rPr lang="en-US" altLang="en-US" sz="1200" kern="0" dirty="0">
                <a:solidFill>
                  <a:srgbClr val="222222"/>
                </a:solidFill>
                <a:latin typeface="Arial" pitchFamily="34" charset="0"/>
                <a:cs typeface="Arial" pitchFamily="34" charset="0"/>
              </a:rPr>
              <a:t>Remote access worker connects to office network over Internet by connecting to a VPN server on the perimeter</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8179917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With ISA Server, an organization can establish a gateway-to-gateway tunnel, encapsulating data within the tunnel. ISA can use the Point-to-Point </a:t>
            </a:r>
            <a:r>
              <a:rPr lang="en-GB" sz="1200" b="0" i="0" u="none" strike="noStrike" kern="1200" baseline="0" dirty="0" err="1">
                <a:solidFill>
                  <a:schemeClr val="tx1"/>
                </a:solidFill>
                <a:latin typeface="Arial" pitchFamily="34" charset="0"/>
                <a:ea typeface="+mn-ea"/>
                <a:cs typeface="+mn-cs"/>
              </a:rPr>
              <a:t>Tunneling</a:t>
            </a:r>
            <a:r>
              <a:rPr lang="en-GB" sz="1200" b="0" i="0" u="none" strike="noStrike" kern="1200" baseline="0" dirty="0">
                <a:solidFill>
                  <a:schemeClr val="tx1"/>
                </a:solidFill>
                <a:latin typeface="Arial" pitchFamily="34" charset="0"/>
                <a:ea typeface="+mn-ea"/>
                <a:cs typeface="+mn-cs"/>
              </a:rPr>
              <a:t> Protocol </a:t>
            </a:r>
            <a:r>
              <a:rPr lang="fr-FR" sz="1200" b="0" i="0" u="none" strike="noStrike" kern="1200" baseline="0" dirty="0">
                <a:solidFill>
                  <a:schemeClr val="tx1"/>
                </a:solidFill>
                <a:latin typeface="Arial" pitchFamily="34" charset="0"/>
                <a:ea typeface="+mn-ea"/>
                <a:cs typeface="+mn-cs"/>
              </a:rPr>
              <a:t>(PPTP), L2TP, or </a:t>
            </a:r>
            <a:r>
              <a:rPr lang="fr-FR" sz="1200" b="0" i="0" u="none" strike="noStrike" kern="1200" baseline="0" dirty="0" err="1">
                <a:solidFill>
                  <a:schemeClr val="tx1"/>
                </a:solidFill>
                <a:latin typeface="Arial" pitchFamily="34" charset="0"/>
                <a:ea typeface="+mn-ea"/>
                <a:cs typeface="+mn-cs"/>
              </a:rPr>
              <a:t>IPSec</a:t>
            </a:r>
            <a:r>
              <a:rPr lang="fr-FR" sz="1200" b="0" i="0" u="none" strike="noStrike" kern="1200" baseline="0" dirty="0">
                <a:solidFill>
                  <a:schemeClr val="tx1"/>
                </a:solidFill>
                <a:latin typeface="Arial" pitchFamily="34" charset="0"/>
                <a:ea typeface="+mn-ea"/>
                <a:cs typeface="+mn-cs"/>
              </a:rPr>
              <a:t> technologies.</a:t>
            </a:r>
            <a:endParaRPr lang="en-US" altLang="en-US" sz="1200" b="1" kern="0" dirty="0">
              <a:solidFill>
                <a:srgbClr val="222222"/>
              </a:solidFill>
              <a:latin typeface="Arial"/>
            </a:endParaRPr>
          </a:p>
          <a:p>
            <a:pPr>
              <a:spcBef>
                <a:spcPct val="20000"/>
              </a:spcBef>
              <a:defRPr/>
            </a:pPr>
            <a:endParaRPr lang="en-US" altLang="en-US" sz="1200" b="1" kern="0" dirty="0">
              <a:solidFill>
                <a:srgbClr val="222222"/>
              </a:solidFill>
              <a:latin typeface="Arial"/>
            </a:endParaRPr>
          </a:p>
          <a:p>
            <a:pPr>
              <a:spcBef>
                <a:spcPct val="20000"/>
              </a:spcBef>
              <a:defRPr/>
            </a:pPr>
            <a:r>
              <a:rPr lang="en-US" altLang="en-US" sz="1200" b="1" kern="0" dirty="0">
                <a:solidFill>
                  <a:srgbClr val="222222"/>
                </a:solidFill>
                <a:latin typeface="Arial"/>
              </a:rPr>
              <a:t>Tunnel mode</a:t>
            </a:r>
          </a:p>
          <a:p>
            <a:pPr marL="742950" lvl="1" indent="-285750">
              <a:spcBef>
                <a:spcPct val="20000"/>
              </a:spcBef>
              <a:buFontTx/>
              <a:buChar char="–"/>
              <a:defRPr/>
            </a:pPr>
            <a:r>
              <a:rPr lang="en-US" altLang="en-US" sz="1200" kern="0" dirty="0">
                <a:solidFill>
                  <a:srgbClr val="222222"/>
                </a:solidFill>
                <a:latin typeface="Arial"/>
              </a:rPr>
              <a:t>Establishes two perimeter tunnel servers to encrypt all traffic that will traverse unsecured network</a:t>
            </a:r>
          </a:p>
          <a:p>
            <a:pPr marL="742950" lvl="1" indent="-285750">
              <a:spcBef>
                <a:spcPct val="20000"/>
              </a:spcBef>
              <a:buFontTx/>
              <a:buChar char="–"/>
              <a:defRPr/>
            </a:pPr>
            <a:r>
              <a:rPr lang="en-US" altLang="en-US" sz="1200" kern="0" dirty="0">
                <a:solidFill>
                  <a:srgbClr val="222222"/>
                </a:solidFill>
                <a:latin typeface="Arial"/>
              </a:rPr>
              <a:t>Entire client package encrypted and added as data portion of packet from one tunneling server to another</a:t>
            </a:r>
          </a:p>
          <a:p>
            <a:pPr marL="742950" lvl="1" indent="-285750">
              <a:spcBef>
                <a:spcPct val="20000"/>
              </a:spcBef>
              <a:buFontTx/>
              <a:buChar char="–"/>
              <a:defRPr/>
            </a:pPr>
            <a:r>
              <a:rPr lang="en-US" altLang="en-US" sz="1200" kern="0" dirty="0">
                <a:solidFill>
                  <a:srgbClr val="222222"/>
                </a:solidFill>
                <a:latin typeface="Arial"/>
              </a:rPr>
              <a:t>Primary benefit to this model is that an intercepted packet reveals nothing about true destination system</a:t>
            </a:r>
          </a:p>
          <a:p>
            <a:pPr marL="742950" lvl="1" indent="-285750">
              <a:spcBef>
                <a:spcPct val="20000"/>
              </a:spcBef>
              <a:buFontTx/>
              <a:buChar char="–"/>
              <a:defRPr/>
            </a:pPr>
            <a:r>
              <a:rPr lang="en-US" altLang="en-US" sz="1200" kern="0" dirty="0">
                <a:solidFill>
                  <a:srgbClr val="222222"/>
                </a:solidFill>
                <a:latin typeface="Arial"/>
              </a:rPr>
              <a:t>Example of tunnel mode VPN: Microsoft’s Internet Security and Acceleration (ISA) Server</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solidFill>
                  <a:prstClr val="black"/>
                </a:solidFill>
              </a:rPr>
              <a:pPr>
                <a:defRPr/>
              </a:pPr>
              <a:t>24</a:t>
            </a:fld>
            <a:endParaRPr lang="en-US" dirty="0">
              <a:solidFill>
                <a:prstClr val="black"/>
              </a:solidFill>
            </a:endParaRPr>
          </a:p>
        </p:txBody>
      </p:sp>
    </p:spTree>
    <p:extLst>
      <p:ext uri="{BB962C8B-B14F-4D97-AF65-F5344CB8AC3E}">
        <p14:creationId xmlns:p14="http://schemas.microsoft.com/office/powerpoint/2010/main" val="1970472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50155544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sz="2400"/>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867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939401" y="43434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sz="quarter" idx="11"/>
          </p:nvPr>
        </p:nvSpPr>
        <p:spPr>
          <a:xfrm>
            <a:off x="2362200" y="1981200"/>
            <a:ext cx="5105400" cy="144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76369874"/>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797202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25562182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928547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1150411816"/>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2.png"/><Relationship Id="rId1" Type="http://schemas.openxmlformats.org/officeDocument/2006/relationships/slideLayout" Target="../slideLayouts/slideLayout5.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97079"/>
            <a:ext cx="8229600" cy="1295656"/>
          </a:xfrm>
        </p:spPr>
        <p:txBody>
          <a:bodyPr/>
          <a:lstStyle/>
          <a:p>
            <a:r>
              <a:rPr lang="en-US" dirty="0"/>
              <a:t>Security Technology: Access Controls, Firewalls and VPNs</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6</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9A5A5D6D-90C4-CDB5-33EA-8257120C0268}"/>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2850662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nchor="ctr"/>
          <a:lstStyle/>
          <a:p>
            <a:pPr>
              <a:tabLst>
                <a:tab pos="4176713" algn="l"/>
              </a:tabLst>
            </a:pPr>
            <a:r>
              <a:rPr lang="en-US" altLang="en-US" dirty="0"/>
              <a:t>Learning Objectives</a:t>
            </a:r>
            <a:endParaRPr lang="en-US" dirty="0"/>
          </a:p>
        </p:txBody>
      </p:sp>
      <p:sp>
        <p:nvSpPr>
          <p:cNvPr id="3" name="Content Placeholder 2"/>
          <p:cNvSpPr>
            <a:spLocks noGrp="1"/>
          </p:cNvSpPr>
          <p:nvPr>
            <p:ph idx="1"/>
          </p:nvPr>
        </p:nvSpPr>
        <p:spPr>
          <a:xfrm>
            <a:off x="365406" y="685800"/>
            <a:ext cx="8763000" cy="4953000"/>
          </a:xfrm>
        </p:spPr>
        <p:txBody>
          <a:bodyPr>
            <a:normAutofit/>
          </a:bodyPr>
          <a:lstStyle/>
          <a:p>
            <a:pPr algn="just"/>
            <a:r>
              <a:rPr lang="en-US" altLang="en-US" dirty="0"/>
              <a:t>Upon completion of this material, you should be able to:</a:t>
            </a:r>
          </a:p>
          <a:p>
            <a:pPr lvl="1" algn="just"/>
            <a:r>
              <a:rPr lang="en-US" dirty="0"/>
              <a:t>Discuss the role of access control in information systems, and identify and discuss the four fundamental functions of access control systems</a:t>
            </a:r>
          </a:p>
          <a:p>
            <a:pPr lvl="1" algn="just"/>
            <a:r>
              <a:rPr lang="en-US" dirty="0"/>
              <a:t>Define authentication and explain the three commonly used authentication factors</a:t>
            </a:r>
          </a:p>
          <a:p>
            <a:pPr lvl="1" algn="just"/>
            <a:r>
              <a:rPr lang="en-US" dirty="0"/>
              <a:t>Describe firewall technologies and the various categories of firewalls</a:t>
            </a:r>
          </a:p>
          <a:p>
            <a:pPr lvl="1"/>
            <a:r>
              <a:rPr lang="en-US" dirty="0"/>
              <a:t>Discuss the various approaches to firewall implementation</a:t>
            </a:r>
          </a:p>
          <a:p>
            <a:pPr lvl="1"/>
            <a:r>
              <a:rPr lang="en-US" dirty="0"/>
              <a:t>Describe virtual private networks (VPNs) and discuss the technology that enables them</a:t>
            </a:r>
            <a:endParaRPr lang="en-US" altLang="en-US" dirty="0"/>
          </a:p>
          <a:p>
            <a:pPr lvl="1" algn="just"/>
            <a:endParaRPr lang="en-US" dirty="0"/>
          </a:p>
        </p:txBody>
      </p:sp>
    </p:spTree>
    <p:extLst>
      <p:ext uri="{BB962C8B-B14F-4D97-AF65-F5344CB8AC3E}">
        <p14:creationId xmlns:p14="http://schemas.microsoft.com/office/powerpoint/2010/main" val="2750553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Introduction</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US" altLang="en-US" dirty="0"/>
              <a:t>Technical controls are essential in enforcing policy for many IT functions that are not under direct human control.</a:t>
            </a:r>
          </a:p>
          <a:p>
            <a:pPr algn="just"/>
            <a:r>
              <a:rPr lang="en-US" altLang="en-US" dirty="0"/>
              <a:t>Technical control solutions</a:t>
            </a:r>
            <a:r>
              <a:rPr lang="en-US" dirty="0"/>
              <a:t>, when properly implemented,</a:t>
            </a:r>
            <a:r>
              <a:rPr lang="en-US" altLang="en-US" dirty="0"/>
              <a:t> improve an organization’s ability to balance the objectives of making information readily available and preserving</a:t>
            </a:r>
            <a:r>
              <a:rPr lang="en-US" dirty="0"/>
              <a:t> the</a:t>
            </a:r>
            <a:r>
              <a:rPr lang="en-US" altLang="en-US" dirty="0"/>
              <a:t> information’s confidentiality and integrity.</a:t>
            </a:r>
          </a:p>
        </p:txBody>
      </p:sp>
    </p:spTree>
    <p:extLst>
      <p:ext uri="{BB962C8B-B14F-4D97-AF65-F5344CB8AC3E}">
        <p14:creationId xmlns:p14="http://schemas.microsoft.com/office/powerpoint/2010/main" val="1908719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Access Control (1 of 2)</a:t>
            </a:r>
            <a:endParaRPr lang="en-US" dirty="0"/>
          </a:p>
        </p:txBody>
      </p:sp>
      <p:sp>
        <p:nvSpPr>
          <p:cNvPr id="3" name="Content Placeholder 2"/>
          <p:cNvSpPr>
            <a:spLocks noGrp="1"/>
          </p:cNvSpPr>
          <p:nvPr>
            <p:ph idx="1"/>
          </p:nvPr>
        </p:nvSpPr>
        <p:spPr>
          <a:xfrm>
            <a:off x="190500" y="838200"/>
            <a:ext cx="8763000" cy="4830763"/>
          </a:xfrm>
        </p:spPr>
        <p:txBody>
          <a:bodyPr>
            <a:normAutofit/>
          </a:bodyPr>
          <a:lstStyle/>
          <a:p>
            <a:pPr algn="just"/>
            <a:r>
              <a:rPr lang="en-US" altLang="en-US" dirty="0"/>
              <a:t>Access control: A selective method by which systems specify who may use a particular resource and how they may use it.</a:t>
            </a:r>
          </a:p>
          <a:p>
            <a:pPr algn="just"/>
            <a:r>
              <a:rPr lang="en-US" altLang="en-US" dirty="0"/>
              <a:t>Mandatory access controls (MACs): A required, structured data classification scheme that rates each collection of information as well as each user.</a:t>
            </a:r>
          </a:p>
          <a:p>
            <a:pPr algn="just"/>
            <a:r>
              <a:rPr lang="en-US" altLang="en-US" dirty="0"/>
              <a:t>Discretionary access controls (DACs): Access controls that are implemented at the discretion or option of the data user.</a:t>
            </a:r>
          </a:p>
          <a:p>
            <a:pPr algn="just"/>
            <a:r>
              <a:rPr lang="en-US" altLang="en-US" dirty="0"/>
              <a:t>Nondiscretionary controls: </a:t>
            </a:r>
            <a:r>
              <a:rPr lang="en-US" dirty="0"/>
              <a:t>Access controls that are implemented by a central authority.</a:t>
            </a:r>
            <a:endParaRPr lang="en-US" altLang="en-US" dirty="0"/>
          </a:p>
        </p:txBody>
      </p:sp>
    </p:spTree>
    <p:extLst>
      <p:ext uri="{BB962C8B-B14F-4D97-AF65-F5344CB8AC3E}">
        <p14:creationId xmlns:p14="http://schemas.microsoft.com/office/powerpoint/2010/main" val="272423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US" dirty="0"/>
              <a:t>Access Controls (2 of 2)</a:t>
            </a:r>
          </a:p>
        </p:txBody>
      </p:sp>
      <p:sp>
        <p:nvSpPr>
          <p:cNvPr id="5" name="Content Placeholder 4"/>
          <p:cNvSpPr>
            <a:spLocks noGrp="1"/>
          </p:cNvSpPr>
          <p:nvPr>
            <p:ph idx="1"/>
          </p:nvPr>
        </p:nvSpPr>
        <p:spPr>
          <a:xfrm>
            <a:off x="190500" y="1066800"/>
            <a:ext cx="8763000" cy="4378842"/>
          </a:xfrm>
        </p:spPr>
        <p:txBody>
          <a:bodyPr/>
          <a:lstStyle/>
          <a:p>
            <a:pPr algn="just"/>
            <a:r>
              <a:rPr lang="en-US" dirty="0"/>
              <a:t>In general, all access control approaches rely on the following four mechanisms, which represent the four fundamental functions of access control systems:</a:t>
            </a:r>
          </a:p>
          <a:p>
            <a:pPr lvl="1" algn="just"/>
            <a:r>
              <a:rPr lang="en-US" dirty="0"/>
              <a:t>Identification: I am a user of the system.</a:t>
            </a:r>
          </a:p>
          <a:p>
            <a:pPr lvl="1" algn="just"/>
            <a:r>
              <a:rPr lang="en-US" dirty="0"/>
              <a:t>Authentication: I can prove I’m a user of the system.</a:t>
            </a:r>
          </a:p>
          <a:p>
            <a:pPr lvl="1" algn="just"/>
            <a:r>
              <a:rPr lang="en-US" dirty="0"/>
              <a:t>Authorization: Here’s what I can do with the system.</a:t>
            </a:r>
          </a:p>
          <a:p>
            <a:pPr lvl="1" algn="just"/>
            <a:r>
              <a:rPr lang="en-US" dirty="0"/>
              <a:t>Accountability: You can track and monitor my use of the system.</a:t>
            </a:r>
          </a:p>
        </p:txBody>
      </p:sp>
    </p:spTree>
    <p:extLst>
      <p:ext uri="{BB962C8B-B14F-4D97-AF65-F5344CB8AC3E}">
        <p14:creationId xmlns:p14="http://schemas.microsoft.com/office/powerpoint/2010/main" val="417754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964E6-BCE1-4CB8-860A-45956874707A}"/>
              </a:ext>
            </a:extLst>
          </p:cNvPr>
          <p:cNvSpPr>
            <a:spLocks noGrp="1"/>
          </p:cNvSpPr>
          <p:nvPr>
            <p:ph type="title"/>
          </p:nvPr>
        </p:nvSpPr>
        <p:spPr>
          <a:xfrm>
            <a:off x="228600" y="304800"/>
            <a:ext cx="8431436" cy="913085"/>
          </a:xfrm>
        </p:spPr>
        <p:txBody>
          <a:bodyPr anchor="t">
            <a:normAutofit/>
          </a:bodyPr>
          <a:lstStyle/>
          <a:p>
            <a:r>
              <a:rPr lang="en-IN" dirty="0"/>
              <a:t>Access Control Approaches </a:t>
            </a:r>
            <a:endParaRPr lang="en-US" dirty="0"/>
          </a:p>
        </p:txBody>
      </p:sp>
      <p:pic>
        <p:nvPicPr>
          <p:cNvPr id="5" name="Content Placeholder 4" descr="Figure 8-1: access control approaches. A tree diagram. The root is access control (subjects and objects). It has two children: discretionary (controlled by user); and nondiscretionary (controlled by organization). Nondiscretionary has one child: Lattice-based. This has two children: mandatory; and role based slash task based.">
            <a:extLst>
              <a:ext uri="{FF2B5EF4-FFF2-40B4-BE49-F238E27FC236}">
                <a16:creationId xmlns:a16="http://schemas.microsoft.com/office/drawing/2014/main" id="{3A39E12C-37E6-4E27-B915-AAB8315D2B06}"/>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rcRect b="11784"/>
          <a:stretch>
            <a:fillRect/>
          </a:stretch>
        </p:blipFill>
        <p:spPr>
          <a:xfrm>
            <a:off x="1447800" y="1066799"/>
            <a:ext cx="6309582" cy="4271951"/>
          </a:xfrm>
          <a:noFill/>
        </p:spPr>
      </p:pic>
    </p:spTree>
    <p:extLst>
      <p:ext uri="{BB962C8B-B14F-4D97-AF65-F5344CB8AC3E}">
        <p14:creationId xmlns:p14="http://schemas.microsoft.com/office/powerpoint/2010/main" val="172339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1C2A8-621D-4006-A77B-E07558C93C78}"/>
              </a:ext>
            </a:extLst>
          </p:cNvPr>
          <p:cNvSpPr>
            <a:spLocks noGrp="1"/>
          </p:cNvSpPr>
          <p:nvPr>
            <p:ph type="title"/>
          </p:nvPr>
        </p:nvSpPr>
        <p:spPr/>
        <p:txBody>
          <a:bodyPr/>
          <a:lstStyle/>
          <a:p>
            <a:r>
              <a:rPr lang="en-IN" dirty="0"/>
              <a:t>Biometric Recognition Characteristics</a:t>
            </a:r>
            <a:endParaRPr lang="en-US" dirty="0"/>
          </a:p>
        </p:txBody>
      </p:sp>
      <p:pic>
        <p:nvPicPr>
          <p:cNvPr id="5" name="Content Placeholder 4" descr="Figure 8-5: Biometric recognition characteristics. several photos, with part labeled. A photo of the eye, with the iris labeled &quot;iris recognition (front of eye)&quot; and the retina labeled &quot;retina recognition (back of eye)&quot;. A woman's face with key features marked by points, connected by lines, labeled &quot;facial recognition&quot;. A spectrogram, labeled &quot;voice slash speech recognition&quot;. A hand writing on a digitizing tablet, labeled &quot;handwriting, signature recognition&quot;. A hand, with the fingers labeled &quot;fingerprint&quot;, the palm labeled &quot;hand slash palm print&quot; and a line tracing between the fingertips and the spaces between fingers labeled &quot;hand geometry&quot;.">
            <a:extLst>
              <a:ext uri="{FF2B5EF4-FFF2-40B4-BE49-F238E27FC236}">
                <a16:creationId xmlns:a16="http://schemas.microsoft.com/office/drawing/2014/main" id="{ECABE1D0-E677-4E5E-AC6D-FFECAD1F5D3D}"/>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rcRect b="5235"/>
          <a:stretch>
            <a:fillRect/>
          </a:stretch>
        </p:blipFill>
        <p:spPr>
          <a:xfrm>
            <a:off x="76200" y="1371600"/>
            <a:ext cx="5014784" cy="3615155"/>
          </a:xfrm>
        </p:spPr>
      </p:pic>
      <p:sp>
        <p:nvSpPr>
          <p:cNvPr id="4" name="TextBox 3">
            <a:extLst>
              <a:ext uri="{FF2B5EF4-FFF2-40B4-BE49-F238E27FC236}">
                <a16:creationId xmlns:a16="http://schemas.microsoft.com/office/drawing/2014/main" id="{185F1A8A-6B30-2F01-090C-24C7652212BB}"/>
              </a:ext>
            </a:extLst>
          </p:cNvPr>
          <p:cNvSpPr txBox="1"/>
          <p:nvPr/>
        </p:nvSpPr>
        <p:spPr>
          <a:xfrm>
            <a:off x="5257800" y="900886"/>
            <a:ext cx="3687321" cy="4708981"/>
          </a:xfrm>
          <a:prstGeom prst="rect">
            <a:avLst/>
          </a:prstGeom>
          <a:noFill/>
        </p:spPr>
        <p:txBody>
          <a:bodyPr wrap="square">
            <a:spAutoFit/>
          </a:bodyPr>
          <a:lstStyle/>
          <a:p>
            <a:pPr marL="342900" indent="-342900" algn="just">
              <a:buFont typeface="Arial" panose="020B0604020202020204" pitchFamily="34" charset="0"/>
              <a:buChar char="•"/>
            </a:pPr>
            <a:r>
              <a:rPr lang="en-US" sz="2000" dirty="0"/>
              <a:t>Approach based on the use of measurable human characteristics/traits to authenticate identity.</a:t>
            </a:r>
          </a:p>
          <a:p>
            <a:pPr marL="342900" indent="-342900" algn="just">
              <a:buFont typeface="Arial" panose="020B0604020202020204" pitchFamily="34" charset="0"/>
              <a:buChar char="•"/>
            </a:pPr>
            <a:r>
              <a:rPr lang="en-US" sz="2000" dirty="0"/>
              <a:t>Only fingerprints, retina of the eye, iris of the eye, and DNA are considered truly unique.</a:t>
            </a:r>
          </a:p>
          <a:p>
            <a:pPr marL="342900" indent="-342900" algn="just">
              <a:buFont typeface="Arial" panose="020B0604020202020204" pitchFamily="34" charset="0"/>
              <a:buChar char="•"/>
            </a:pPr>
            <a:r>
              <a:rPr lang="en-US" sz="2000" dirty="0"/>
              <a:t>Evaluated on false reject rate, false accept rate, and crossover error rate.</a:t>
            </a:r>
          </a:p>
          <a:p>
            <a:pPr marL="342900" indent="-342900" algn="just">
              <a:buFont typeface="Arial" panose="020B0604020202020204" pitchFamily="34" charset="0"/>
              <a:buChar char="•"/>
            </a:pPr>
            <a:r>
              <a:rPr lang="en-US" sz="2000" dirty="0"/>
              <a:t>Highly reliable/effective biometric systems are often considered intrusive by users.</a:t>
            </a:r>
          </a:p>
        </p:txBody>
      </p:sp>
    </p:spTree>
    <p:extLst>
      <p:ext uri="{BB962C8B-B14F-4D97-AF65-F5344CB8AC3E}">
        <p14:creationId xmlns:p14="http://schemas.microsoft.com/office/powerpoint/2010/main" val="1668367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45CF9-409C-4B08-9F20-89D2688E7393}"/>
              </a:ext>
            </a:extLst>
          </p:cNvPr>
          <p:cNvSpPr>
            <a:spLocks noGrp="1"/>
          </p:cNvSpPr>
          <p:nvPr>
            <p:ph type="title"/>
          </p:nvPr>
        </p:nvSpPr>
        <p:spPr/>
        <p:txBody>
          <a:bodyPr/>
          <a:lstStyle/>
          <a:p>
            <a:r>
              <a:rPr lang="en-US" dirty="0"/>
              <a:t>Knowledge Check</a:t>
            </a:r>
          </a:p>
        </p:txBody>
      </p:sp>
      <p:sp>
        <p:nvSpPr>
          <p:cNvPr id="3" name="Content Placeholder 2">
            <a:extLst>
              <a:ext uri="{FF2B5EF4-FFF2-40B4-BE49-F238E27FC236}">
                <a16:creationId xmlns:a16="http://schemas.microsoft.com/office/drawing/2014/main" id="{5179E063-7913-40B9-AD03-FB5B143AA70E}"/>
              </a:ext>
            </a:extLst>
          </p:cNvPr>
          <p:cNvSpPr>
            <a:spLocks noGrp="1"/>
          </p:cNvSpPr>
          <p:nvPr>
            <p:ph idx="1"/>
          </p:nvPr>
        </p:nvSpPr>
        <p:spPr>
          <a:xfrm>
            <a:off x="304800" y="1752600"/>
            <a:ext cx="8763000" cy="3581400"/>
          </a:xfrm>
        </p:spPr>
        <p:txBody>
          <a:bodyPr/>
          <a:lstStyle/>
          <a:p>
            <a:pPr marL="0" indent="0">
              <a:buNone/>
            </a:pPr>
            <a:r>
              <a:rPr lang="en-US" dirty="0"/>
              <a:t>The effectiveness of biometric-based controls is measured with the _____, where the rate of false rejections equals the rate of false acceptances?</a:t>
            </a:r>
          </a:p>
          <a:p>
            <a:pPr>
              <a:buFont typeface="+mj-lt"/>
              <a:buAutoNum type="alphaLcPeriod"/>
            </a:pPr>
            <a:r>
              <a:rPr lang="en-US" dirty="0"/>
              <a:t>simultaneous effectiveness ratio</a:t>
            </a:r>
          </a:p>
          <a:p>
            <a:pPr>
              <a:buFont typeface="+mj-lt"/>
              <a:buAutoNum type="alphaLcPeriod"/>
            </a:pPr>
            <a:r>
              <a:rPr lang="en-US" dirty="0"/>
              <a:t>cutover error rate</a:t>
            </a:r>
          </a:p>
          <a:p>
            <a:pPr>
              <a:buFont typeface="+mj-lt"/>
              <a:buAutoNum type="alphaLcPeriod"/>
            </a:pPr>
            <a:r>
              <a:rPr lang="en-US" dirty="0"/>
              <a:t>crossover error rate</a:t>
            </a:r>
          </a:p>
          <a:p>
            <a:pPr>
              <a:buFont typeface="+mj-lt"/>
              <a:buAutoNum type="alphaLcPeriod"/>
            </a:pPr>
            <a:r>
              <a:rPr lang="en-US" dirty="0"/>
              <a:t>crossover measure ratio</a:t>
            </a:r>
          </a:p>
        </p:txBody>
      </p:sp>
    </p:spTree>
    <p:extLst>
      <p:ext uri="{BB962C8B-B14F-4D97-AF65-F5344CB8AC3E}">
        <p14:creationId xmlns:p14="http://schemas.microsoft.com/office/powerpoint/2010/main" val="4251710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Firewalls</a:t>
            </a:r>
            <a:endParaRPr lang="en-US" dirty="0"/>
          </a:p>
        </p:txBody>
      </p:sp>
      <p:sp>
        <p:nvSpPr>
          <p:cNvPr id="3" name="Content Placeholder 2"/>
          <p:cNvSpPr>
            <a:spLocks noGrp="1"/>
          </p:cNvSpPr>
          <p:nvPr>
            <p:ph idx="1"/>
          </p:nvPr>
        </p:nvSpPr>
        <p:spPr/>
        <p:txBody>
          <a:bodyPr/>
          <a:lstStyle/>
          <a:p>
            <a:pPr algn="just"/>
            <a:r>
              <a:rPr lang="en-US" altLang="en-US" dirty="0"/>
              <a:t>In information security, a combination of hardware and software that filters or prevents specific information from moving between the outside (untrusted) network and the inside (trusted) network.</a:t>
            </a:r>
          </a:p>
          <a:p>
            <a:pPr algn="just"/>
            <a:r>
              <a:rPr lang="en-US" altLang="en-US" dirty="0"/>
              <a:t>May be:</a:t>
            </a:r>
          </a:p>
          <a:p>
            <a:pPr lvl="1" algn="just"/>
            <a:r>
              <a:rPr lang="en-US" altLang="en-US" dirty="0"/>
              <a:t>Separate computer system</a:t>
            </a:r>
          </a:p>
          <a:p>
            <a:pPr lvl="1" algn="just"/>
            <a:r>
              <a:rPr lang="en-US" altLang="en-US" dirty="0"/>
              <a:t>Software service running on existing router or server</a:t>
            </a:r>
          </a:p>
          <a:p>
            <a:pPr lvl="1" algn="just"/>
            <a:r>
              <a:rPr lang="en-US" altLang="en-US" dirty="0"/>
              <a:t>Separate network containing supporting devices</a:t>
            </a:r>
          </a:p>
        </p:txBody>
      </p:sp>
    </p:spTree>
    <p:extLst>
      <p:ext uri="{BB962C8B-B14F-4D97-AF65-F5344CB8AC3E}">
        <p14:creationId xmlns:p14="http://schemas.microsoft.com/office/powerpoint/2010/main" val="312664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Firewalls Processing Modes</a:t>
            </a:r>
            <a:endParaRPr lang="en-US" dirty="0"/>
          </a:p>
        </p:txBody>
      </p:sp>
      <p:sp>
        <p:nvSpPr>
          <p:cNvPr id="3" name="Content Placeholder 2"/>
          <p:cNvSpPr>
            <a:spLocks noGrp="1"/>
          </p:cNvSpPr>
          <p:nvPr>
            <p:ph idx="1"/>
          </p:nvPr>
        </p:nvSpPr>
        <p:spPr>
          <a:xfrm>
            <a:off x="228600" y="1295401"/>
            <a:ext cx="8763000" cy="4191000"/>
          </a:xfrm>
        </p:spPr>
        <p:txBody>
          <a:bodyPr/>
          <a:lstStyle/>
          <a:p>
            <a:pPr algn="just"/>
            <a:r>
              <a:rPr lang="en-US" altLang="en-US" dirty="0"/>
              <a:t>Processing modes by which firewalls can be categorized:</a:t>
            </a:r>
          </a:p>
          <a:p>
            <a:pPr lvl="1" algn="just"/>
            <a:r>
              <a:rPr lang="en-US" altLang="en-US" dirty="0"/>
              <a:t>Packet filtering</a:t>
            </a:r>
          </a:p>
          <a:p>
            <a:pPr lvl="1" algn="just"/>
            <a:r>
              <a:rPr lang="en-US" altLang="en-US" dirty="0"/>
              <a:t>Application layer proxy</a:t>
            </a:r>
          </a:p>
          <a:p>
            <a:pPr lvl="1" algn="just"/>
            <a:r>
              <a:rPr lang="en-US" altLang="en-US" dirty="0"/>
              <a:t>MAC layer firewalls</a:t>
            </a:r>
          </a:p>
          <a:p>
            <a:pPr lvl="1" algn="just"/>
            <a:r>
              <a:rPr lang="en-US" altLang="en-US" dirty="0"/>
              <a:t>Hybrids</a:t>
            </a:r>
          </a:p>
        </p:txBody>
      </p:sp>
    </p:spTree>
    <p:extLst>
      <p:ext uri="{BB962C8B-B14F-4D97-AF65-F5344CB8AC3E}">
        <p14:creationId xmlns:p14="http://schemas.microsoft.com/office/powerpoint/2010/main" val="4255634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9169" y="152400"/>
            <a:ext cx="8032638" cy="1004011"/>
          </a:xfrm>
        </p:spPr>
        <p:txBody>
          <a:bodyPr>
            <a:noAutofit/>
          </a:bodyPr>
          <a:lstStyle/>
          <a:p>
            <a:pPr eaLnBrk="0" fontAlgn="base" hangingPunct="0">
              <a:spcBef>
                <a:spcPct val="30000"/>
              </a:spcBef>
              <a:spcAft>
                <a:spcPct val="0"/>
              </a:spcAft>
              <a:defRPr/>
            </a:pPr>
            <a:r>
              <a:rPr lang="en-US" dirty="0"/>
              <a:t>Firewall types and protocol models</a:t>
            </a:r>
            <a:endParaRPr lang="en-US" baseline="30000" dirty="0"/>
          </a:p>
        </p:txBody>
      </p:sp>
      <p:pic>
        <p:nvPicPr>
          <p:cNvPr id="6" name="Picture 5" descr="An illustration consists of three sections labeled as, “OSI Layers, Included Protocols and TCP/IP Layers.” The text below the OSI layers are numbered from bottom to top and labeled as, “1 Physical, 2 Data link, 3 Network, 4 Transport, 5 Session, 6 Presentation, and 7 Application.” The included protocols for 5, 6 and 7 layers are SNMP, TFTP, NFS, DNS, and BOOTP. All these protocols follow UDP protocol in Transport layer. The TCP protocol in the transport layer consists of protocols named as, “FTP, Telnet, Finger, SMTP and POP.” The layers 5, 6 and 7 follow the above protocols. The layers 5, 6 and 7 uses Application as a TCP/IP Layers. The TCP/IP layers for Transport layer is labeled as, “Host-Host Transport. The included protocol for Network layer is IP and TCP/IP layer for it is Internet.” The included protocol for Data link layer is Network interface cards and TCP/IP layers for it is Subnet. The included protocol for Physical layer is Transmission Media and TCP/IP layers for it is Subnet. An arrow points 5, 6, and 7 layers towards the left and is labeled as, “Application layer proxy firewall.” An arrow points 3 and 4 layer towards the left and is labeled as, “SPI firewall.” An arrow points layer 3 towards the left and is labeled as, “Packet-filtering firewall.” An arrow points layer 1 and 2 towards the left and is labeled as, “MAC firewall.”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169" y="1156411"/>
            <a:ext cx="8578588" cy="4375080"/>
          </a:xfrm>
          <a:prstGeom prst="rect">
            <a:avLst/>
          </a:prstGeom>
        </p:spPr>
      </p:pic>
    </p:spTree>
    <p:extLst>
      <p:ext uri="{BB962C8B-B14F-4D97-AF65-F5344CB8AC3E}">
        <p14:creationId xmlns:p14="http://schemas.microsoft.com/office/powerpoint/2010/main" val="125540756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lstStyle/>
          <a:p>
            <a:r>
              <a:rPr lang="en-US" altLang="en-US" dirty="0"/>
              <a:t>Firewall Architectures</a:t>
            </a:r>
            <a:endParaRPr lang="en-US" dirty="0"/>
          </a:p>
        </p:txBody>
      </p:sp>
      <p:sp>
        <p:nvSpPr>
          <p:cNvPr id="3" name="Content Placeholder 2"/>
          <p:cNvSpPr>
            <a:spLocks noGrp="1"/>
          </p:cNvSpPr>
          <p:nvPr>
            <p:ph idx="1"/>
          </p:nvPr>
        </p:nvSpPr>
        <p:spPr>
          <a:xfrm>
            <a:off x="190500" y="838201"/>
            <a:ext cx="8763000" cy="4724400"/>
          </a:xfrm>
        </p:spPr>
        <p:txBody>
          <a:bodyPr/>
          <a:lstStyle/>
          <a:p>
            <a:pPr algn="just"/>
            <a:r>
              <a:rPr lang="en-US" altLang="en-US" dirty="0"/>
              <a:t>Firewall devices can be configured in several network connection architectures.</a:t>
            </a:r>
          </a:p>
          <a:p>
            <a:pPr algn="just"/>
            <a:r>
              <a:rPr lang="en-US" altLang="en-US" dirty="0"/>
              <a:t>Best configuration depends on three factors: </a:t>
            </a:r>
          </a:p>
          <a:p>
            <a:pPr lvl="1" algn="just"/>
            <a:r>
              <a:rPr lang="en-US" altLang="en-US" dirty="0"/>
              <a:t>Objectives of the network</a:t>
            </a:r>
          </a:p>
          <a:p>
            <a:pPr lvl="1" algn="just"/>
            <a:r>
              <a:rPr lang="en-US" altLang="en-US" dirty="0"/>
              <a:t>Organization’s ability to develop and implement architectures</a:t>
            </a:r>
          </a:p>
          <a:p>
            <a:pPr lvl="1" algn="just"/>
            <a:r>
              <a:rPr lang="en-US" altLang="en-US" dirty="0"/>
              <a:t>Budget available for function</a:t>
            </a:r>
          </a:p>
          <a:p>
            <a:pPr algn="just"/>
            <a:r>
              <a:rPr lang="en-US" altLang="en-US" dirty="0"/>
              <a:t>Three common architectural implementations of firewalls: single bastion hosts, screened host, and screened subnet (with DMZ).</a:t>
            </a:r>
          </a:p>
        </p:txBody>
      </p:sp>
    </p:spTree>
    <p:extLst>
      <p:ext uri="{BB962C8B-B14F-4D97-AF65-F5344CB8AC3E}">
        <p14:creationId xmlns:p14="http://schemas.microsoft.com/office/powerpoint/2010/main" val="4200065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 y="152400"/>
            <a:ext cx="8915400" cy="1143000"/>
          </a:xfrm>
        </p:spPr>
        <p:txBody>
          <a:bodyPr anchor="t">
            <a:noAutofit/>
          </a:bodyPr>
          <a:lstStyle/>
          <a:p>
            <a:r>
              <a:rPr lang="en-US" dirty="0"/>
              <a:t>Screened subnet (DMZ)</a:t>
            </a:r>
          </a:p>
        </p:txBody>
      </p:sp>
      <p:pic>
        <p:nvPicPr>
          <p:cNvPr id="3074" name="Picture 2" descr="An illustration consists of a label “Untrusted network.” A dotted line connects the “Untrusted network” and three routers labeled as, “External filtering router, outbound data and internal filtering router.” The Outbound data is connected to an oval inside which three servers are shown. An arrow pointing to the Servers is enclosed inside an oval and is labeled as, “Demilitarized zone (DMZ).” A double headed arrow labeled as, “Controlled access” is shown towards the left and “Proxy access” is shown towards the right of Servers. The Internal filtering router connects to a server and four computers with one computer above the dotted line and three computers below the dotted line. It is labeled as, “Trusted Network.”&#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990600"/>
            <a:ext cx="8251903"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51638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Selecting the Right Firewall (1 of 2)</a:t>
            </a:r>
            <a:endParaRPr lang="en-US" dirty="0"/>
          </a:p>
        </p:txBody>
      </p:sp>
      <p:sp>
        <p:nvSpPr>
          <p:cNvPr id="3" name="Content Placeholder 2"/>
          <p:cNvSpPr>
            <a:spLocks noGrp="1"/>
          </p:cNvSpPr>
          <p:nvPr>
            <p:ph idx="1"/>
          </p:nvPr>
        </p:nvSpPr>
        <p:spPr/>
        <p:txBody>
          <a:bodyPr>
            <a:normAutofit/>
          </a:bodyPr>
          <a:lstStyle/>
          <a:p>
            <a:pPr algn="just"/>
            <a:r>
              <a:rPr lang="en-US" altLang="en-US" dirty="0"/>
              <a:t>When selecting the firewall, consider the following factors: </a:t>
            </a:r>
          </a:p>
          <a:p>
            <a:pPr lvl="1" algn="just"/>
            <a:r>
              <a:rPr lang="en-US" dirty="0"/>
              <a:t>Which type of firewall technology offers the right balance between protection and cost for the needs of the organization?</a:t>
            </a:r>
          </a:p>
          <a:p>
            <a:pPr lvl="1" algn="just"/>
            <a:r>
              <a:rPr lang="en-US" dirty="0"/>
              <a:t>What features are included in the base price? What features are available at extra cost? Are all cost factors known?</a:t>
            </a:r>
          </a:p>
        </p:txBody>
      </p:sp>
    </p:spTree>
    <p:extLst>
      <p:ext uri="{BB962C8B-B14F-4D97-AF65-F5344CB8AC3E}">
        <p14:creationId xmlns:p14="http://schemas.microsoft.com/office/powerpoint/2010/main" val="379540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Selecting the Right Firewall (2 of 2)</a:t>
            </a:r>
            <a:endParaRPr lang="en-US" dirty="0"/>
          </a:p>
        </p:txBody>
      </p:sp>
      <p:sp>
        <p:nvSpPr>
          <p:cNvPr id="3" name="Content Placeholder 2"/>
          <p:cNvSpPr>
            <a:spLocks noGrp="1"/>
          </p:cNvSpPr>
          <p:nvPr>
            <p:ph idx="1"/>
          </p:nvPr>
        </p:nvSpPr>
        <p:spPr>
          <a:xfrm>
            <a:off x="228600" y="1295401"/>
            <a:ext cx="8763000" cy="4114800"/>
          </a:xfrm>
        </p:spPr>
        <p:txBody>
          <a:bodyPr/>
          <a:lstStyle/>
          <a:p>
            <a:pPr lvl="1" algn="just"/>
            <a:r>
              <a:rPr lang="en-US" dirty="0"/>
              <a:t>How easy is it to set up and configure the firewall? Does the organization have staff on hand that are trained to configure the firewall, or would the hiring of additional employees be required?</a:t>
            </a:r>
          </a:p>
          <a:p>
            <a:pPr lvl="1" algn="just"/>
            <a:r>
              <a:rPr lang="en-US" dirty="0"/>
              <a:t>Can the firewall adapt to the growing network in the target organization?</a:t>
            </a:r>
          </a:p>
          <a:p>
            <a:pPr algn="just"/>
            <a:r>
              <a:rPr lang="en-US" altLang="en-US" dirty="0"/>
              <a:t>Most important factor is provision of required protection</a:t>
            </a:r>
          </a:p>
          <a:p>
            <a:pPr algn="just"/>
            <a:r>
              <a:rPr lang="en-US" altLang="en-US" dirty="0"/>
              <a:t>Second most important issue is cost</a:t>
            </a:r>
          </a:p>
        </p:txBody>
      </p:sp>
    </p:spTree>
    <p:extLst>
      <p:ext uri="{BB962C8B-B14F-4D97-AF65-F5344CB8AC3E}">
        <p14:creationId xmlns:p14="http://schemas.microsoft.com/office/powerpoint/2010/main" val="4131132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US" altLang="en-US" dirty="0"/>
              <a:t>Content Filters</a:t>
            </a:r>
            <a:endParaRPr lang="en-US" dirty="0"/>
          </a:p>
        </p:txBody>
      </p:sp>
      <p:sp>
        <p:nvSpPr>
          <p:cNvPr id="5" name="Content Placeholder 4"/>
          <p:cNvSpPr>
            <a:spLocks noGrp="1"/>
          </p:cNvSpPr>
          <p:nvPr>
            <p:ph idx="1"/>
          </p:nvPr>
        </p:nvSpPr>
        <p:spPr>
          <a:xfrm>
            <a:off x="228600" y="995917"/>
            <a:ext cx="8686800" cy="4795284"/>
          </a:xfrm>
        </p:spPr>
        <p:txBody>
          <a:bodyPr>
            <a:noAutofit/>
          </a:bodyPr>
          <a:lstStyle/>
          <a:p>
            <a:pPr algn="just"/>
            <a:r>
              <a:rPr lang="en-US" dirty="0"/>
              <a:t>A software program or hardware/software appliance that allows administrators to restrict content that comes into or leaves a network</a:t>
            </a:r>
          </a:p>
          <a:p>
            <a:pPr algn="just"/>
            <a:r>
              <a:rPr lang="en-US" altLang="en-US" dirty="0"/>
              <a:t>Essentially a set of scripts or programs restricting user access to certain networking protocols/Internet locations</a:t>
            </a:r>
          </a:p>
          <a:p>
            <a:pPr algn="just"/>
            <a:r>
              <a:rPr lang="en-US" altLang="en-US" dirty="0"/>
              <a:t>Primary purpose to restrict internal access to external material</a:t>
            </a:r>
          </a:p>
          <a:p>
            <a:pPr algn="just"/>
            <a:r>
              <a:rPr lang="en-US" altLang="en-US" dirty="0"/>
              <a:t>Most common content filters restrict users from accessing non-business Web sites or deny incoming spam</a:t>
            </a:r>
          </a:p>
        </p:txBody>
      </p:sp>
    </p:spTree>
    <p:extLst>
      <p:ext uri="{BB962C8B-B14F-4D97-AF65-F5344CB8AC3E}">
        <p14:creationId xmlns:p14="http://schemas.microsoft.com/office/powerpoint/2010/main" val="231906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6E8BC-688E-4E20-80A6-34C093CC4FF0}"/>
              </a:ext>
            </a:extLst>
          </p:cNvPr>
          <p:cNvSpPr>
            <a:spLocks noGrp="1"/>
          </p:cNvSpPr>
          <p:nvPr>
            <p:ph type="title"/>
          </p:nvPr>
        </p:nvSpPr>
        <p:spPr/>
        <p:txBody>
          <a:bodyPr/>
          <a:lstStyle/>
          <a:p>
            <a:r>
              <a:rPr lang="en-US" dirty="0"/>
              <a:t>Packet-Filtering Firewalls</a:t>
            </a:r>
          </a:p>
        </p:txBody>
      </p:sp>
      <p:sp>
        <p:nvSpPr>
          <p:cNvPr id="3" name="Content Placeholder 2">
            <a:extLst>
              <a:ext uri="{FF2B5EF4-FFF2-40B4-BE49-F238E27FC236}">
                <a16:creationId xmlns:a16="http://schemas.microsoft.com/office/drawing/2014/main" id="{958F5EA8-D88B-4901-8E37-A22768B20D0F}"/>
              </a:ext>
            </a:extLst>
          </p:cNvPr>
          <p:cNvSpPr>
            <a:spLocks noGrp="1"/>
          </p:cNvSpPr>
          <p:nvPr>
            <p:ph idx="1"/>
          </p:nvPr>
        </p:nvSpPr>
        <p:spPr>
          <a:xfrm>
            <a:off x="190500" y="1524000"/>
            <a:ext cx="8763000" cy="3200400"/>
          </a:xfrm>
        </p:spPr>
        <p:txBody>
          <a:bodyPr/>
          <a:lstStyle/>
          <a:p>
            <a:r>
              <a:rPr lang="en-US" dirty="0"/>
              <a:t>Three subsets of packet-filtering firewalls are as follows: </a:t>
            </a:r>
          </a:p>
          <a:p>
            <a:pPr lvl="1"/>
            <a:r>
              <a:rPr lang="en-US" dirty="0"/>
              <a:t>Static filtering requires that filtering rules be developed and installed within the firewall.</a:t>
            </a:r>
          </a:p>
          <a:p>
            <a:pPr lvl="1"/>
            <a:r>
              <a:rPr lang="en-US" dirty="0"/>
              <a:t>Dynamic filtering allows firewall to react to an emergent event and update or create rules to deal with that event.</a:t>
            </a:r>
          </a:p>
          <a:p>
            <a:pPr lvl="1"/>
            <a:r>
              <a:rPr lang="en-US" dirty="0"/>
              <a:t>Stateful packet inspection (SPI) are firewalls that keep track of each network connection between internal and external systems using a state table.</a:t>
            </a:r>
          </a:p>
        </p:txBody>
      </p:sp>
    </p:spTree>
    <p:extLst>
      <p:ext uri="{BB962C8B-B14F-4D97-AF65-F5344CB8AC3E}">
        <p14:creationId xmlns:p14="http://schemas.microsoft.com/office/powerpoint/2010/main" val="3455846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A7796-9B5C-4DA7-BD69-A0D11D4A4214}"/>
              </a:ext>
            </a:extLst>
          </p:cNvPr>
          <p:cNvSpPr>
            <a:spLocks noGrp="1"/>
          </p:cNvSpPr>
          <p:nvPr>
            <p:ph type="title"/>
          </p:nvPr>
        </p:nvSpPr>
        <p:spPr/>
        <p:txBody>
          <a:bodyPr/>
          <a:lstStyle/>
          <a:p>
            <a:r>
              <a:rPr lang="en-US" dirty="0"/>
              <a:t>Knowledge Check</a:t>
            </a:r>
          </a:p>
        </p:txBody>
      </p:sp>
      <p:sp>
        <p:nvSpPr>
          <p:cNvPr id="3" name="Content Placeholder 2">
            <a:extLst>
              <a:ext uri="{FF2B5EF4-FFF2-40B4-BE49-F238E27FC236}">
                <a16:creationId xmlns:a16="http://schemas.microsoft.com/office/drawing/2014/main" id="{145B5F54-14CF-4366-91E2-2139C00B06C6}"/>
              </a:ext>
            </a:extLst>
          </p:cNvPr>
          <p:cNvSpPr>
            <a:spLocks noGrp="1"/>
          </p:cNvSpPr>
          <p:nvPr>
            <p:ph idx="1"/>
          </p:nvPr>
        </p:nvSpPr>
        <p:spPr/>
        <p:txBody>
          <a:bodyPr/>
          <a:lstStyle/>
          <a:p>
            <a:pPr marL="0" indent="0">
              <a:buNone/>
            </a:pPr>
            <a:r>
              <a:rPr lang="en-US" dirty="0"/>
              <a:t>_____ inspection firewalls keep track of each network connection between internal and external systems.</a:t>
            </a:r>
          </a:p>
          <a:p>
            <a:pPr>
              <a:buFont typeface="+mj-lt"/>
              <a:buAutoNum type="alphaLcPeriod"/>
            </a:pPr>
            <a:r>
              <a:rPr lang="en-US" dirty="0"/>
              <a:t>Static </a:t>
            </a:r>
          </a:p>
          <a:p>
            <a:pPr>
              <a:buFont typeface="+mj-lt"/>
              <a:buAutoNum type="alphaLcPeriod"/>
            </a:pPr>
            <a:r>
              <a:rPr lang="en-US" dirty="0"/>
              <a:t>Dynamic</a:t>
            </a:r>
          </a:p>
          <a:p>
            <a:pPr>
              <a:buFont typeface="+mj-lt"/>
              <a:buAutoNum type="alphaLcPeriod"/>
            </a:pPr>
            <a:r>
              <a:rPr lang="en-US" dirty="0"/>
              <a:t>Stateful</a:t>
            </a:r>
          </a:p>
          <a:p>
            <a:pPr>
              <a:buFont typeface="+mj-lt"/>
              <a:buAutoNum type="alphaLcPeriod"/>
            </a:pPr>
            <a:r>
              <a:rPr lang="en-US" dirty="0"/>
              <a:t>Stateless</a:t>
            </a:r>
          </a:p>
        </p:txBody>
      </p:sp>
    </p:spTree>
    <p:extLst>
      <p:ext uri="{BB962C8B-B14F-4D97-AF65-F5344CB8AC3E}">
        <p14:creationId xmlns:p14="http://schemas.microsoft.com/office/powerpoint/2010/main" val="216140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Protecting Remote Connections</a:t>
            </a:r>
            <a:endParaRPr lang="en-US" dirty="0"/>
          </a:p>
        </p:txBody>
      </p:sp>
      <p:sp>
        <p:nvSpPr>
          <p:cNvPr id="3" name="Content Placeholder 2"/>
          <p:cNvSpPr>
            <a:spLocks noGrp="1"/>
          </p:cNvSpPr>
          <p:nvPr>
            <p:ph idx="1"/>
          </p:nvPr>
        </p:nvSpPr>
        <p:spPr>
          <a:xfrm>
            <a:off x="228600" y="1295401"/>
            <a:ext cx="8763000" cy="4267200"/>
          </a:xfrm>
        </p:spPr>
        <p:txBody>
          <a:bodyPr>
            <a:normAutofit/>
          </a:bodyPr>
          <a:lstStyle/>
          <a:p>
            <a:pPr algn="just"/>
            <a:r>
              <a:rPr lang="en-US" altLang="en-US" dirty="0"/>
              <a:t>Installing Internetwork connections requires leased lines or other data channels; these connections are usually secured under the requirements of a formal service agreement.</a:t>
            </a:r>
          </a:p>
          <a:p>
            <a:pPr algn="just"/>
            <a:r>
              <a:rPr lang="en-US" altLang="en-US" dirty="0"/>
              <a:t>When individuals seek to connect to an organization’s network, a more flexible option must be provided.</a:t>
            </a:r>
          </a:p>
          <a:p>
            <a:pPr algn="just"/>
            <a:r>
              <a:rPr lang="en-US" altLang="en-US" dirty="0"/>
              <a:t>Options such as virtual private networks (VPNs) have become more popular due to the spread of Internet.</a:t>
            </a:r>
          </a:p>
        </p:txBody>
      </p:sp>
    </p:spTree>
    <p:extLst>
      <p:ext uri="{BB962C8B-B14F-4D97-AF65-F5344CB8AC3E}">
        <p14:creationId xmlns:p14="http://schemas.microsoft.com/office/powerpoint/2010/main" val="4034734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152400"/>
            <a:ext cx="9052560" cy="858753"/>
          </a:xfrm>
        </p:spPr>
        <p:txBody>
          <a:bodyPr anchor="ctr">
            <a:normAutofit/>
          </a:bodyPr>
          <a:lstStyle/>
          <a:p>
            <a:r>
              <a:rPr lang="en-US" altLang="en-US" dirty="0"/>
              <a:t>Remote Access </a:t>
            </a:r>
            <a:endParaRPr lang="en-US" dirty="0"/>
          </a:p>
        </p:txBody>
      </p:sp>
      <p:sp>
        <p:nvSpPr>
          <p:cNvPr id="3" name="Content Placeholder 2"/>
          <p:cNvSpPr>
            <a:spLocks noGrp="1"/>
          </p:cNvSpPr>
          <p:nvPr>
            <p:ph idx="1"/>
          </p:nvPr>
        </p:nvSpPr>
        <p:spPr>
          <a:xfrm>
            <a:off x="190500" y="975711"/>
            <a:ext cx="8763000" cy="4830763"/>
          </a:xfrm>
        </p:spPr>
        <p:txBody>
          <a:bodyPr>
            <a:normAutofit/>
          </a:bodyPr>
          <a:lstStyle/>
          <a:p>
            <a:pPr algn="just"/>
            <a:r>
              <a:rPr lang="en-US" altLang="en-US" dirty="0"/>
              <a:t>Unsecured, dial-up connection points represent a substantial exposure to attack.</a:t>
            </a:r>
          </a:p>
          <a:p>
            <a:pPr algn="just"/>
            <a:r>
              <a:rPr lang="en-US" altLang="en-US" dirty="0"/>
              <a:t>Attacker can use a device called a war dialer to locate the connection points.</a:t>
            </a:r>
          </a:p>
          <a:p>
            <a:pPr algn="just"/>
            <a:r>
              <a:rPr lang="en-US" altLang="en-US" dirty="0"/>
              <a:t>War dialer: automatic phone-dialing program that dials every number in a configured range and records number if a modem picks up.</a:t>
            </a:r>
          </a:p>
          <a:p>
            <a:pPr algn="just"/>
            <a:r>
              <a:rPr lang="en-US" altLang="en-US" dirty="0"/>
              <a:t>Some technologies (Kerberos; RADIUS systems; TACACS; CHAP password systems) have improved the authentication process.</a:t>
            </a:r>
          </a:p>
        </p:txBody>
      </p:sp>
    </p:spTree>
    <p:extLst>
      <p:ext uri="{BB962C8B-B14F-4D97-AF65-F5344CB8AC3E}">
        <p14:creationId xmlns:p14="http://schemas.microsoft.com/office/powerpoint/2010/main" val="234229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US" altLang="en-US" dirty="0"/>
              <a:t>Virtual Private Networks (VPNs) (1 of 4)</a:t>
            </a:r>
            <a:endParaRPr lang="en-US" dirty="0"/>
          </a:p>
        </p:txBody>
      </p:sp>
      <p:sp>
        <p:nvSpPr>
          <p:cNvPr id="3" name="Content Placeholder 2"/>
          <p:cNvSpPr>
            <a:spLocks noGrp="1"/>
          </p:cNvSpPr>
          <p:nvPr>
            <p:ph idx="1"/>
          </p:nvPr>
        </p:nvSpPr>
        <p:spPr>
          <a:xfrm>
            <a:off x="370367" y="1066800"/>
            <a:ext cx="8763000" cy="4830763"/>
          </a:xfrm>
        </p:spPr>
        <p:txBody>
          <a:bodyPr/>
          <a:lstStyle/>
          <a:p>
            <a:pPr algn="just"/>
            <a:r>
              <a:rPr lang="en-US" altLang="en-US" dirty="0"/>
              <a:t>Private and secure network connection between systems; uses data communication capability of unsecured and public network</a:t>
            </a:r>
          </a:p>
          <a:p>
            <a:pPr algn="just"/>
            <a:r>
              <a:rPr lang="en-US" altLang="en-US" dirty="0"/>
              <a:t>Securely extends organization’s internal network connections to remote locations </a:t>
            </a:r>
          </a:p>
          <a:p>
            <a:pPr algn="just"/>
            <a:r>
              <a:rPr lang="en-US" altLang="en-US" dirty="0"/>
              <a:t>Three VPN technologies defined: </a:t>
            </a:r>
          </a:p>
          <a:p>
            <a:pPr lvl="1" algn="just"/>
            <a:r>
              <a:rPr lang="en-US" altLang="en-US" dirty="0"/>
              <a:t>Trusted VPN</a:t>
            </a:r>
          </a:p>
          <a:p>
            <a:pPr lvl="1" algn="just"/>
            <a:r>
              <a:rPr lang="en-US" altLang="en-US" dirty="0"/>
              <a:t>Secure VPN</a:t>
            </a:r>
          </a:p>
          <a:p>
            <a:pPr lvl="1" algn="just"/>
            <a:r>
              <a:rPr lang="en-US" altLang="en-US" dirty="0"/>
              <a:t>Hybrid VPN (combines trusted and secure)</a:t>
            </a:r>
          </a:p>
        </p:txBody>
      </p:sp>
    </p:spTree>
    <p:extLst>
      <p:ext uri="{BB962C8B-B14F-4D97-AF65-F5344CB8AC3E}">
        <p14:creationId xmlns:p14="http://schemas.microsoft.com/office/powerpoint/2010/main" val="11466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Virtual Private Networks (VPNs) (2 of 4)</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US" altLang="en-US" dirty="0"/>
              <a:t>VPN must accomplish:</a:t>
            </a:r>
          </a:p>
          <a:p>
            <a:pPr lvl="1" algn="just"/>
            <a:r>
              <a:rPr lang="en-US" altLang="en-US" dirty="0"/>
              <a:t>Encapsulation of incoming and outgoing data</a:t>
            </a:r>
          </a:p>
          <a:p>
            <a:pPr lvl="1" algn="just"/>
            <a:r>
              <a:rPr lang="en-US" altLang="en-US" dirty="0"/>
              <a:t>Encryption of incoming and outgoing data </a:t>
            </a:r>
          </a:p>
          <a:p>
            <a:pPr lvl="1" algn="just"/>
            <a:r>
              <a:rPr lang="en-US" altLang="en-US" dirty="0"/>
              <a:t>Authentication of remote computer and perhaps remote user as well</a:t>
            </a:r>
          </a:p>
          <a:p>
            <a:pPr algn="just"/>
            <a:r>
              <a:rPr lang="en-US" altLang="en-US" dirty="0"/>
              <a:t>In most common implementation, it allows the user to turn Internet into a private network </a:t>
            </a:r>
          </a:p>
        </p:txBody>
      </p:sp>
    </p:spTree>
    <p:extLst>
      <p:ext uri="{BB962C8B-B14F-4D97-AF65-F5344CB8AC3E}">
        <p14:creationId xmlns:p14="http://schemas.microsoft.com/office/powerpoint/2010/main" val="1645881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76200"/>
            <a:ext cx="8229600" cy="944628"/>
          </a:xfrm>
        </p:spPr>
        <p:txBody>
          <a:bodyPr anchor="ctr"/>
          <a:lstStyle/>
          <a:p>
            <a:r>
              <a:rPr lang="en-US" altLang="en-US" dirty="0"/>
              <a:t>Virtual Private Networks (VPNs) (3 of 4)</a:t>
            </a:r>
            <a:endParaRPr lang="en-US" dirty="0"/>
          </a:p>
        </p:txBody>
      </p:sp>
      <p:sp>
        <p:nvSpPr>
          <p:cNvPr id="3" name="Content Placeholder 2"/>
          <p:cNvSpPr>
            <a:spLocks noGrp="1"/>
          </p:cNvSpPr>
          <p:nvPr>
            <p:ph idx="1"/>
          </p:nvPr>
        </p:nvSpPr>
        <p:spPr>
          <a:xfrm>
            <a:off x="228600" y="1295401"/>
            <a:ext cx="8763000" cy="4343400"/>
          </a:xfrm>
        </p:spPr>
        <p:txBody>
          <a:bodyPr/>
          <a:lstStyle/>
          <a:p>
            <a:pPr algn="just"/>
            <a:r>
              <a:rPr lang="en-US" altLang="en-US" dirty="0"/>
              <a:t>Transport mode</a:t>
            </a:r>
          </a:p>
          <a:p>
            <a:pPr lvl="1" algn="just"/>
            <a:r>
              <a:rPr lang="en-US" altLang="en-US" dirty="0"/>
              <a:t>Data within IP packet are encrypted, but header information is not</a:t>
            </a:r>
          </a:p>
          <a:p>
            <a:pPr lvl="1" algn="just"/>
            <a:r>
              <a:rPr lang="en-US" altLang="en-US" dirty="0"/>
              <a:t>Allows user to establish secure link directly with remote host, encrypting only data contents of packet</a:t>
            </a:r>
          </a:p>
          <a:p>
            <a:pPr lvl="1" algn="just"/>
            <a:r>
              <a:rPr lang="en-US" altLang="en-US" dirty="0"/>
              <a:t>Two popular uses:</a:t>
            </a:r>
          </a:p>
          <a:p>
            <a:pPr lvl="2" algn="just"/>
            <a:r>
              <a:rPr lang="en-US" altLang="en-US" dirty="0"/>
              <a:t>End-to-end transport of encrypted data</a:t>
            </a:r>
          </a:p>
          <a:p>
            <a:pPr lvl="2" algn="just"/>
            <a:r>
              <a:rPr lang="en-US" altLang="en-US" dirty="0"/>
              <a:t>Remote access worker connects to an office network over Internet by connecting to a VPN server on the perimeter</a:t>
            </a:r>
          </a:p>
        </p:txBody>
      </p:sp>
    </p:spTree>
    <p:extLst>
      <p:ext uri="{BB962C8B-B14F-4D97-AF65-F5344CB8AC3E}">
        <p14:creationId xmlns:p14="http://schemas.microsoft.com/office/powerpoint/2010/main" val="99560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US" altLang="en-US" dirty="0"/>
              <a:t>Virtual Private Networks (VPNs) (4 of 4)</a:t>
            </a:r>
            <a:endParaRPr lang="en-US" dirty="0"/>
          </a:p>
        </p:txBody>
      </p:sp>
      <p:sp>
        <p:nvSpPr>
          <p:cNvPr id="5" name="Content Placeholder 4"/>
          <p:cNvSpPr>
            <a:spLocks noGrp="1"/>
          </p:cNvSpPr>
          <p:nvPr>
            <p:ph idx="1"/>
          </p:nvPr>
        </p:nvSpPr>
        <p:spPr>
          <a:xfrm>
            <a:off x="228600" y="1295401"/>
            <a:ext cx="8763000" cy="4267200"/>
          </a:xfrm>
        </p:spPr>
        <p:txBody>
          <a:bodyPr/>
          <a:lstStyle/>
          <a:p>
            <a:pPr algn="just"/>
            <a:r>
              <a:rPr lang="en-US" altLang="en-US" dirty="0"/>
              <a:t>Tunnel mode</a:t>
            </a:r>
          </a:p>
          <a:p>
            <a:pPr lvl="1" algn="just"/>
            <a:r>
              <a:rPr lang="en-US" altLang="en-US" dirty="0"/>
              <a:t>Establishes two perimeter tunnel servers to encrypt all traffic that will traverse an unsecured network</a:t>
            </a:r>
          </a:p>
          <a:p>
            <a:pPr lvl="1" algn="just"/>
            <a:r>
              <a:rPr lang="en-US" altLang="en-US" dirty="0"/>
              <a:t>Entire client package encrypted and added as data portion of packet from one tunneling server to another</a:t>
            </a:r>
          </a:p>
          <a:p>
            <a:pPr lvl="1" algn="just"/>
            <a:r>
              <a:rPr lang="en-US" altLang="en-US" dirty="0"/>
              <a:t>Primary benefit to this model is that an intercepted packet reveals nothing about the true destination system</a:t>
            </a:r>
          </a:p>
          <a:p>
            <a:pPr lvl="1" algn="just"/>
            <a:r>
              <a:rPr lang="en-US" altLang="en-US" dirty="0"/>
              <a:t>Example of tunnel mode VPN: Microsoft’s Internet Security and Acceleration (ISA) Server</a:t>
            </a:r>
          </a:p>
        </p:txBody>
      </p:sp>
    </p:spTree>
    <p:extLst>
      <p:ext uri="{BB962C8B-B14F-4D97-AF65-F5344CB8AC3E}">
        <p14:creationId xmlns:p14="http://schemas.microsoft.com/office/powerpoint/2010/main" val="2814780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Security Technology: Intrusion Detection and Prevention Systems, and Other Security Tools</a:t>
            </a:r>
            <a:br>
              <a:rPr lang="en-GB" dirty="0"/>
            </a:br>
            <a:endParaRPr lang="en-GB" dirty="0"/>
          </a:p>
        </p:txBody>
      </p:sp>
    </p:spTree>
    <p:extLst>
      <p:ext uri="{BB962C8B-B14F-4D97-AF65-F5344CB8AC3E}">
        <p14:creationId xmlns:p14="http://schemas.microsoft.com/office/powerpoint/2010/main" val="397474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505691"/>
          </a:xfrm>
        </p:spPr>
        <p:txBody>
          <a:bodyPr anchor="ctr">
            <a:normAutofit fontScale="90000"/>
          </a:bodyPr>
          <a:lstStyle/>
          <a:p>
            <a:r>
              <a:rPr lang="en-US" dirty="0"/>
              <a:t>Summary</a:t>
            </a:r>
          </a:p>
        </p:txBody>
      </p:sp>
      <p:sp>
        <p:nvSpPr>
          <p:cNvPr id="5" name="Content Placeholder 4"/>
          <p:cNvSpPr>
            <a:spLocks noGrp="1"/>
          </p:cNvSpPr>
          <p:nvPr>
            <p:ph idx="1"/>
          </p:nvPr>
        </p:nvSpPr>
        <p:spPr>
          <a:xfrm>
            <a:off x="190500" y="533400"/>
            <a:ext cx="8763000" cy="4830763"/>
          </a:xfrm>
        </p:spPr>
        <p:txBody>
          <a:bodyPr>
            <a:normAutofit fontScale="77500" lnSpcReduction="20000"/>
          </a:bodyPr>
          <a:lstStyle/>
          <a:p>
            <a:pPr algn="just"/>
            <a:r>
              <a:rPr lang="en-US" dirty="0"/>
              <a:t>Access control is a process by which systems determine if and how to admit a user into a trusted area of the organization.</a:t>
            </a:r>
          </a:p>
          <a:p>
            <a:pPr algn="just"/>
            <a:r>
              <a:rPr lang="en-US" dirty="0"/>
              <a:t>All access control approaches rely on identification, authentication, authorization, and accountability.</a:t>
            </a:r>
          </a:p>
          <a:p>
            <a:pPr algn="just"/>
            <a:r>
              <a:rPr lang="en-US" dirty="0"/>
              <a:t>A firewall is any device that prevents a specific type of information from moving between the outside network, known as the untrusted network, and the inside network, known as the trusted network.</a:t>
            </a:r>
          </a:p>
          <a:p>
            <a:pPr algn="just"/>
            <a:r>
              <a:rPr lang="en-US" dirty="0"/>
              <a:t>Firewalls can be categorized into four groups: packet filtering, MAC layers, application gateways, and hybrid firewalls.</a:t>
            </a:r>
          </a:p>
          <a:p>
            <a:pPr algn="just"/>
            <a:r>
              <a:rPr lang="en-US" dirty="0"/>
              <a:t>Packet-filtering firewalls can be implemented as static filtering, dynamic filtering, and stateful inspection firewalls.</a:t>
            </a:r>
          </a:p>
          <a:p>
            <a:pPr algn="just"/>
            <a:r>
              <a:rPr lang="en-US" dirty="0"/>
              <a:t>The three common architectural implementations of firewalls are single bastion hosts, screened hosts, and screened subnets.</a:t>
            </a:r>
          </a:p>
          <a:p>
            <a:pPr algn="just"/>
            <a:r>
              <a:rPr lang="en-US" dirty="0"/>
              <a:t>Dial-up protection mechanisms help secure organizations that use modems for remote connectivity.</a:t>
            </a:r>
          </a:p>
          <a:p>
            <a:pPr algn="just"/>
            <a:r>
              <a:rPr lang="en-US" dirty="0"/>
              <a:t>VPNs enable remote offices and users to connect to private networks securely over public networks.</a:t>
            </a:r>
          </a:p>
          <a:p>
            <a:pPr algn="just"/>
            <a:endParaRPr lang="en-US" dirty="0"/>
          </a:p>
        </p:txBody>
      </p:sp>
    </p:spTree>
    <p:extLst>
      <p:ext uri="{BB962C8B-B14F-4D97-AF65-F5344CB8AC3E}">
        <p14:creationId xmlns:p14="http://schemas.microsoft.com/office/powerpoint/2010/main" val="102501479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3901</TotalTime>
  <Words>4367</Words>
  <Application>Microsoft Office PowerPoint</Application>
  <PresentationFormat>On-screen Show (4:3)</PresentationFormat>
  <Paragraphs>349</Paragraphs>
  <Slides>26</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Courier New</vt:lpstr>
      <vt:lpstr>Times New Roman</vt:lpstr>
      <vt:lpstr>Wingdings</vt:lpstr>
      <vt:lpstr>1_Sample</vt:lpstr>
      <vt:lpstr>Security Technology: Access Controls, Firewalls and VPNs  </vt:lpstr>
      <vt:lpstr>Learning Objectives</vt:lpstr>
      <vt:lpstr>Introduction</vt:lpstr>
      <vt:lpstr>Access Control (1 of 2)</vt:lpstr>
      <vt:lpstr>Access Controls (2 of 2)</vt:lpstr>
      <vt:lpstr>Access Control Approaches </vt:lpstr>
      <vt:lpstr>Biometric Recognition Characteristics</vt:lpstr>
      <vt:lpstr>Knowledge Check</vt:lpstr>
      <vt:lpstr>Firewalls</vt:lpstr>
      <vt:lpstr>Firewalls Processing Modes</vt:lpstr>
      <vt:lpstr>Firewall types and protocol models</vt:lpstr>
      <vt:lpstr>Firewall Architectures</vt:lpstr>
      <vt:lpstr>Screened subnet (DMZ)</vt:lpstr>
      <vt:lpstr>Selecting the Right Firewall (1 of 2)</vt:lpstr>
      <vt:lpstr>Selecting the Right Firewall (2 of 2)</vt:lpstr>
      <vt:lpstr>Content Filters</vt:lpstr>
      <vt:lpstr>Packet-Filtering Firewalls</vt:lpstr>
      <vt:lpstr>Knowledge Check</vt:lpstr>
      <vt:lpstr>Protecting Remote Connections</vt:lpstr>
      <vt:lpstr>Remote Access </vt:lpstr>
      <vt:lpstr>Virtual Private Networks (VPNs) (1 of 4)</vt:lpstr>
      <vt:lpstr>Virtual Private Networks (VPNs) (2 of 4)</vt:lpstr>
      <vt:lpstr>Virtual Private Networks (VPNs) (3 of 4)</vt:lpstr>
      <vt:lpstr>Virtual Private Networks (VPNs) (4 of 4)</vt:lpstr>
      <vt:lpstr>Next Class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6 Security Technology: Access Controls, Firewalls and VPNs</dc:title>
  <dc:creator>Whitman</dc:creator>
  <cp:lastModifiedBy>Dr Carlene Campbell</cp:lastModifiedBy>
  <cp:revision>425</cp:revision>
  <dcterms:created xsi:type="dcterms:W3CDTF">2008-12-13T17:52:47Z</dcterms:created>
  <dcterms:modified xsi:type="dcterms:W3CDTF">2025-10-26T16:09:46Z</dcterms:modified>
</cp:coreProperties>
</file>