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Default Extension="wdp" ContentType="image/vnd.ms-photo"/>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sldIdLst>
    <p:sldId id="320" r:id="rId2"/>
    <p:sldId id="329" r:id="rId3"/>
    <p:sldId id="330" r:id="rId4"/>
    <p:sldId id="321" r:id="rId5"/>
    <p:sldId id="323" r:id="rId6"/>
    <p:sldId id="332" r:id="rId7"/>
    <p:sldId id="331" r:id="rId8"/>
    <p:sldId id="348" r:id="rId9"/>
    <p:sldId id="353" r:id="rId10"/>
    <p:sldId id="349" r:id="rId11"/>
    <p:sldId id="350" r:id="rId12"/>
    <p:sldId id="351" r:id="rId13"/>
    <p:sldId id="352" r:id="rId14"/>
    <p:sldId id="347" r:id="rId15"/>
    <p:sldId id="361" r:id="rId16"/>
    <p:sldId id="362" r:id="rId17"/>
    <p:sldId id="363" r:id="rId18"/>
    <p:sldId id="364" r:id="rId19"/>
    <p:sldId id="366" r:id="rId20"/>
    <p:sldId id="368" r:id="rId21"/>
    <p:sldId id="370" r:id="rId22"/>
    <p:sldId id="371" r:id="rId23"/>
    <p:sldId id="372" r:id="rId24"/>
    <p:sldId id="373" r:id="rId25"/>
    <p:sldId id="374" r:id="rId26"/>
    <p:sldId id="375" r:id="rId27"/>
    <p:sldId id="376" r:id="rId28"/>
    <p:sldId id="377" r:id="rId29"/>
    <p:sldId id="378" r:id="rId30"/>
    <p:sldId id="379" r:id="rId31"/>
    <p:sldId id="380" r:id="rId32"/>
    <p:sldId id="381" r:id="rId33"/>
    <p:sldId id="382" r:id="rId34"/>
    <p:sldId id="383" r:id="rId35"/>
    <p:sldId id="384" r:id="rId36"/>
    <p:sldId id="385" r:id="rId37"/>
    <p:sldId id="386" r:id="rId38"/>
    <p:sldId id="388" r:id="rId39"/>
    <p:sldId id="389" r:id="rId40"/>
    <p:sldId id="390" r:id="rId41"/>
    <p:sldId id="392" r:id="rId42"/>
    <p:sldId id="393" r:id="rId43"/>
    <p:sldId id="395" r:id="rId44"/>
    <p:sldId id="396" r:id="rId45"/>
    <p:sldId id="394" r:id="rId46"/>
    <p:sldId id="334" r:id="rId47"/>
    <p:sldId id="335" r:id="rId48"/>
    <p:sldId id="336" r:id="rId49"/>
    <p:sldId id="337" r:id="rId50"/>
    <p:sldId id="338" r:id="rId51"/>
    <p:sldId id="339" r:id="rId52"/>
    <p:sldId id="340" r:id="rId53"/>
    <p:sldId id="341" r:id="rId54"/>
    <p:sldId id="342" r:id="rId55"/>
    <p:sldId id="343" r:id="rId56"/>
    <p:sldId id="344" r:id="rId57"/>
    <p:sldId id="345" r:id="rId58"/>
    <p:sldId id="346" r:id="rId59"/>
    <p:sldId id="354" r:id="rId60"/>
    <p:sldId id="327" r:id="rId61"/>
    <p:sldId id="355" r:id="rId62"/>
    <p:sldId id="356" r:id="rId63"/>
    <p:sldId id="357" r:id="rId64"/>
    <p:sldId id="358" r:id="rId65"/>
    <p:sldId id="359" r:id="rId66"/>
    <p:sldId id="322"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1" autoAdjust="0"/>
    <p:restoredTop sz="94714" autoAdjust="0"/>
  </p:normalViewPr>
  <p:slideViewPr>
    <p:cSldViewPr showGuides="1">
      <p:cViewPr varScale="1">
        <p:scale>
          <a:sx n="74" d="100"/>
          <a:sy n="74" d="100"/>
        </p:scale>
        <p:origin x="-84" y="-3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714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umsplatzhalt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CDDA32-9189-4F10-9CEF-E346D25B5AF2}" type="datetimeFigureOut">
              <a:rPr lang="en-GB" smtClean="0"/>
              <a:pPr/>
              <a:t>30/03/2014</a:t>
            </a:fld>
            <a:endParaRPr lang="en-GB"/>
          </a:p>
        </p:txBody>
      </p:sp>
      <p:sp>
        <p:nvSpPr>
          <p:cNvPr id="4" name="Folienbildplatzhalt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izenplatzhalt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de-DE" smtClean="0"/>
              <a:t>Textmasterformate durch Klicken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en-GB"/>
          </a:p>
        </p:txBody>
      </p:sp>
      <p:sp>
        <p:nvSpPr>
          <p:cNvPr id="6" name="Fußzeilenplatzhalt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Foliennummernplatzhalt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402A91-284D-428A-B9DF-B135C16C3510}" type="slidenum">
              <a:rPr lang="en-GB" smtClean="0"/>
              <a:pPr/>
              <a:t>‹Nr.›</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elfolie">
    <p:spTree>
      <p:nvGrpSpPr>
        <p:cNvPr id="1" name=""/>
        <p:cNvGrpSpPr/>
        <p:nvPr/>
      </p:nvGrpSpPr>
      <p:grpSpPr>
        <a:xfrm>
          <a:off x="0" y="0"/>
          <a:ext cx="0" cy="0"/>
          <a:chOff x="0" y="0"/>
          <a:chExt cx="0" cy="0"/>
        </a:xfrm>
      </p:grpSpPr>
      <p:sp>
        <p:nvSpPr>
          <p:cNvPr id="15" name="Abgerundetes Rechtec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Abgerundetes Rechteck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el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de-DE" smtClean="0"/>
              <a:t>Titelmasterformat durch Klicken bearbeiten</a:t>
            </a:r>
            <a:endParaRPr kumimoji="0" lang="en-US"/>
          </a:p>
        </p:txBody>
      </p:sp>
      <p:sp>
        <p:nvSpPr>
          <p:cNvPr id="20" name="Untertitel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de-DE" smtClean="0"/>
              <a:t>Formatvorlage des Untertitelmasters durch Klicken bearbeiten</a:t>
            </a:r>
            <a:endParaRPr kumimoji="0" lang="en-US"/>
          </a:p>
        </p:txBody>
      </p:sp>
      <p:sp>
        <p:nvSpPr>
          <p:cNvPr id="19" name="Datumsplatzhalter 18"/>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8" name="Fußzeilenplatzhalter 7"/>
          <p:cNvSpPr>
            <a:spLocks noGrp="1"/>
          </p:cNvSpPr>
          <p:nvPr>
            <p:ph type="ftr" sz="quarter" idx="11"/>
          </p:nvPr>
        </p:nvSpPr>
        <p:spPr/>
        <p:txBody>
          <a:bodyPr/>
          <a:lstStyle>
            <a:extLst/>
          </a:lstStyle>
          <a:p>
            <a:endParaRPr lang="en-GB"/>
          </a:p>
        </p:txBody>
      </p:sp>
      <p:sp>
        <p:nvSpPr>
          <p:cNvPr id="11" name="Foliennummernplatzhalter 10"/>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lstStyle>
            <a:extLst/>
          </a:lstStyle>
          <a:p>
            <a:r>
              <a:rPr kumimoji="0" lang="de-DE" smtClean="0"/>
              <a:t>Titelmasterformat durch Klicken bearbeiten</a:t>
            </a:r>
            <a:endParaRPr kumimoji="0" lang="en-US"/>
          </a:p>
        </p:txBody>
      </p:sp>
      <p:sp>
        <p:nvSpPr>
          <p:cNvPr id="3" name="Inhaltsplatzhalter 2"/>
          <p:cNvSpPr>
            <a:spLocks noGrp="1"/>
          </p:cNvSpPr>
          <p:nvPr>
            <p:ph idx="1"/>
          </p:nvPr>
        </p:nvSpPr>
        <p:spPr>
          <a:xfrm>
            <a:off x="502920" y="530352"/>
            <a:ext cx="8183880" cy="4187952"/>
          </a:xfrm>
        </p:spPr>
        <p:txBody>
          <a:bodyPr/>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bschnittsüberschrift">
    <p:spTree>
      <p:nvGrpSpPr>
        <p:cNvPr id="1" name=""/>
        <p:cNvGrpSpPr/>
        <p:nvPr/>
      </p:nvGrpSpPr>
      <p:grpSpPr>
        <a:xfrm>
          <a:off x="0" y="0"/>
          <a:ext cx="0" cy="0"/>
          <a:chOff x="0" y="0"/>
          <a:chExt cx="0" cy="0"/>
        </a:xfrm>
      </p:grpSpPr>
      <p:sp>
        <p:nvSpPr>
          <p:cNvPr id="14" name="Abgerundetes Rechteck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Abgerundetes Rechteck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el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de-DE" smtClean="0"/>
              <a:t>Textmasterformate durch Klicken bearbeiten</a:t>
            </a:r>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extLst/>
          </a:lstStyle>
          <a:p>
            <a:r>
              <a:rPr kumimoji="0" lang="de-DE" smtClean="0"/>
              <a:t>Titelmasterformat durch Klicken bearbeiten</a:t>
            </a:r>
            <a:endParaRPr kumimoji="0" lang="en-US"/>
          </a:p>
        </p:txBody>
      </p:sp>
      <p:sp>
        <p:nvSpPr>
          <p:cNvPr id="3" name="Inhaltsplatzhalt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nchor="b"/>
          <a:lstStyle>
            <a:lvl1pPr>
              <a:defRPr b="1"/>
            </a:lvl1pPr>
            <a:extLst/>
          </a:lstStyle>
          <a:p>
            <a:r>
              <a:rPr kumimoji="0" lang="de-DE" smtClean="0"/>
              <a:t>Titelmasterformat durch Klicken bearbeiten</a:t>
            </a:r>
            <a:endParaRPr kumimoji="0" lang="en-US"/>
          </a:p>
        </p:txBody>
      </p:sp>
      <p:sp>
        <p:nvSpPr>
          <p:cNvPr id="3" name="Textplatzhalt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de-DE" smtClean="0"/>
              <a:t>Textmasterformate durch Klicken bearbeiten</a:t>
            </a:r>
          </a:p>
        </p:txBody>
      </p:sp>
      <p:sp>
        <p:nvSpPr>
          <p:cNvPr id="4" name="Textplatzhalt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de-DE" smtClean="0"/>
              <a:t>Textmasterformate durch Klicken bearbeiten</a:t>
            </a:r>
          </a:p>
        </p:txBody>
      </p:sp>
      <p:sp>
        <p:nvSpPr>
          <p:cNvPr id="5" name="Inhaltsplatzhalt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6" name="Inhaltsplatzhalt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7" name="Datumsplatzhalter 6"/>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8" name="Fußzeilenplatzhalter 7"/>
          <p:cNvSpPr>
            <a:spLocks noGrp="1"/>
          </p:cNvSpPr>
          <p:nvPr>
            <p:ph type="ftr" sz="quarter" idx="11"/>
          </p:nvPr>
        </p:nvSpPr>
        <p:spPr/>
        <p:txBody>
          <a:bodyPr/>
          <a:lstStyle>
            <a:extLst/>
          </a:lstStyle>
          <a:p>
            <a:endParaRPr lang="en-GB"/>
          </a:p>
        </p:txBody>
      </p:sp>
      <p:sp>
        <p:nvSpPr>
          <p:cNvPr id="9" name="Foliennummernplatzhalter 8"/>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extLst/>
          </a:lstStyle>
          <a:p>
            <a:r>
              <a:rPr kumimoji="0" lang="de-DE" smtClean="0"/>
              <a:t>Titelmasterformat durch Klicken bearbeiten</a:t>
            </a:r>
            <a:endParaRPr kumimoji="0" lang="en-US"/>
          </a:p>
        </p:txBody>
      </p:sp>
      <p:sp>
        <p:nvSpPr>
          <p:cNvPr id="3" name="Datumsplatzhalter 2"/>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4" name="Fußzeilenplatzhalter 3"/>
          <p:cNvSpPr>
            <a:spLocks noGrp="1"/>
          </p:cNvSpPr>
          <p:nvPr>
            <p:ph type="ftr" sz="quarter" idx="11"/>
          </p:nvPr>
        </p:nvSpPr>
        <p:spPr/>
        <p:txBody>
          <a:bodyPr/>
          <a:lstStyle>
            <a:extLst/>
          </a:lstStyle>
          <a:p>
            <a:endParaRPr lang="en-GB"/>
          </a:p>
        </p:txBody>
      </p:sp>
      <p:sp>
        <p:nvSpPr>
          <p:cNvPr id="5" name="Foliennummernplatzhalter 4"/>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Leer">
    <p:spTree>
      <p:nvGrpSpPr>
        <p:cNvPr id="1" name=""/>
        <p:cNvGrpSpPr/>
        <p:nvPr/>
      </p:nvGrpSpPr>
      <p:grpSpPr>
        <a:xfrm>
          <a:off x="0" y="0"/>
          <a:ext cx="0" cy="0"/>
          <a:chOff x="0" y="0"/>
          <a:chExt cx="0" cy="0"/>
        </a:xfrm>
      </p:grpSpPr>
      <p:sp>
        <p:nvSpPr>
          <p:cNvPr id="7" name="Abgerundetes Rechtec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umsplatzhalter 1"/>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3" name="Fußzeilenplatzhalter 2"/>
          <p:cNvSpPr>
            <a:spLocks noGrp="1"/>
          </p:cNvSpPr>
          <p:nvPr>
            <p:ph type="ftr" sz="quarter" idx="11"/>
          </p:nvPr>
        </p:nvSpPr>
        <p:spPr/>
        <p:txBody>
          <a:bodyPr/>
          <a:lstStyle>
            <a:extLst/>
          </a:lstStyle>
          <a:p>
            <a:endParaRPr lang="en-GB"/>
          </a:p>
        </p:txBody>
      </p:sp>
      <p:sp>
        <p:nvSpPr>
          <p:cNvPr id="4" name="Foliennummernplatzhalter 3"/>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de-DE" smtClean="0"/>
              <a:t>Titelmasterformat durch Klicken bearbeiten</a:t>
            </a:r>
            <a:endParaRPr kumimoji="0" lang="en-US"/>
          </a:p>
        </p:txBody>
      </p:sp>
      <p:sp>
        <p:nvSpPr>
          <p:cNvPr id="3" name="Textplatzhalt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Inhaltsplatzhalt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Bild mit Überschrift">
    <p:spTree>
      <p:nvGrpSpPr>
        <p:cNvPr id="1" name=""/>
        <p:cNvGrpSpPr/>
        <p:nvPr/>
      </p:nvGrpSpPr>
      <p:grpSpPr>
        <a:xfrm>
          <a:off x="0" y="0"/>
          <a:ext cx="0" cy="0"/>
          <a:chOff x="0" y="0"/>
          <a:chExt cx="0" cy="0"/>
        </a:xfrm>
      </p:grpSpPr>
      <p:sp>
        <p:nvSpPr>
          <p:cNvPr id="15" name="Abgerundetes Rechteck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Eine Ecke des Rechtecks abrunden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el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de-DE" smtClean="0"/>
              <a:t>Titelmasterformat durch Klicken bearbeiten</a:t>
            </a:r>
            <a:endParaRPr kumimoji="0" lang="en-US"/>
          </a:p>
        </p:txBody>
      </p:sp>
      <p:sp>
        <p:nvSpPr>
          <p:cNvPr id="4" name="Textplatzhalt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5" name="Datumsplatzhalter 4"/>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6" name="Fußzeilenplatzhalter 5"/>
          <p:cNvSpPr>
            <a:spLocks noGrp="1"/>
          </p:cNvSpPr>
          <p:nvPr>
            <p:ph type="ftr" sz="quarter" idx="11"/>
          </p:nvPr>
        </p:nvSpPr>
        <p:spPr/>
        <p:txBody>
          <a:bodyPr/>
          <a:lstStyle>
            <a:extLst/>
          </a:lstStyle>
          <a:p>
            <a:endParaRPr lang="en-GB"/>
          </a:p>
        </p:txBody>
      </p:sp>
      <p:sp>
        <p:nvSpPr>
          <p:cNvPr id="7" name="Foliennummernplatzhalter 6"/>
          <p:cNvSpPr>
            <a:spLocks noGrp="1"/>
          </p:cNvSpPr>
          <p:nvPr>
            <p:ph type="sldNum" sz="quarter" idx="12"/>
          </p:nvPr>
        </p:nvSpPr>
        <p:spPr/>
        <p:txBody>
          <a:bodyPr/>
          <a:lstStyle>
            <a:extLst/>
          </a:lstStyle>
          <a:p>
            <a:fld id="{CADFD712-99B0-4592-A598-A46216681B08}" type="slidenum">
              <a:rPr lang="en-GB" smtClean="0"/>
              <a:pPr/>
              <a:t>‹Nr.›</a:t>
            </a:fld>
            <a:endParaRPr lang="en-GB"/>
          </a:p>
        </p:txBody>
      </p:sp>
      <p:sp>
        <p:nvSpPr>
          <p:cNvPr id="3" name="Bildplatzhalt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de-DE" smtClean="0"/>
              <a:t>Bild durch Klicken auf Symbol hinzufügen</a:t>
            </a:r>
            <a:endParaRPr kumimoji="0" lang="en-US"/>
          </a:p>
        </p:txBody>
      </p:sp>
    </p:spTree>
  </p:cSld>
  <p:clrMapOvr>
    <a:masterClrMapping/>
  </p:clrMapOvr>
  <p:transition>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p:cNvSpPr>
            <a:spLocks noGrp="1"/>
          </p:cNvSpPr>
          <p:nvPr>
            <p:ph type="title"/>
          </p:nvPr>
        </p:nvSpPr>
        <p:spPr>
          <a:xfrm>
            <a:off x="502920" y="4983480"/>
            <a:ext cx="8183880" cy="1051560"/>
          </a:xfrm>
        </p:spPr>
        <p:txBody>
          <a:bodyPr/>
          <a:lstStyle>
            <a:extLs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502920" y="530352"/>
            <a:ext cx="8183880" cy="4187952"/>
          </a:xfrm>
        </p:spPr>
        <p:txBody>
          <a:bodyPr vert="eaVert"/>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p:cNvSpPr>
            <a:spLocks noGrp="1"/>
          </p:cNvSpPr>
          <p:nvPr>
            <p:ph type="title" orient="vert"/>
          </p:nvPr>
        </p:nvSpPr>
        <p:spPr>
          <a:xfrm>
            <a:off x="6629400" y="533404"/>
            <a:ext cx="1981200" cy="5257799"/>
          </a:xfrm>
        </p:spPr>
        <p:txBody>
          <a:bodyPr vert="eaVert"/>
          <a:lstStyle>
            <a:extLst/>
          </a:lstStyle>
          <a:p>
            <a:r>
              <a:rPr kumimoji="0" lang="de-DE" smtClean="0"/>
              <a:t>Titelmasterformat durch Klicken bearbeiten</a:t>
            </a:r>
            <a:endParaRPr kumimoji="0" lang="en-US"/>
          </a:p>
        </p:txBody>
      </p:sp>
      <p:sp>
        <p:nvSpPr>
          <p:cNvPr id="3" name="Vertikaler Textplatzhalter 2"/>
          <p:cNvSpPr>
            <a:spLocks noGrp="1"/>
          </p:cNvSpPr>
          <p:nvPr>
            <p:ph type="body" orient="vert" idx="1"/>
          </p:nvPr>
        </p:nvSpPr>
        <p:spPr>
          <a:xfrm>
            <a:off x="533400" y="533402"/>
            <a:ext cx="5943600" cy="5257801"/>
          </a:xfrm>
        </p:spPr>
        <p:txBody>
          <a:bodyPr vert="eaVert"/>
          <a:lstStyle>
            <a:extLst/>
          </a:lstStyle>
          <a:p>
            <a:pPr lvl="0" eaLnBrk="1" latinLnBrk="0" hangingPunct="1"/>
            <a:r>
              <a:rPr lang="de-DE" smtClean="0"/>
              <a:t>Textmasterformate durch Klicken bearbeiten</a:t>
            </a:r>
          </a:p>
          <a:p>
            <a:pPr lvl="1" eaLnBrk="1" latinLnBrk="0" hangingPunct="1"/>
            <a:r>
              <a:rPr lang="de-DE" smtClean="0"/>
              <a:t>Zweite Ebene</a:t>
            </a:r>
          </a:p>
          <a:p>
            <a:pPr lvl="2" eaLnBrk="1" latinLnBrk="0" hangingPunct="1"/>
            <a:r>
              <a:rPr lang="de-DE" smtClean="0"/>
              <a:t>Dritte Ebene</a:t>
            </a:r>
          </a:p>
          <a:p>
            <a:pPr lvl="3" eaLnBrk="1" latinLnBrk="0" hangingPunct="1"/>
            <a:r>
              <a:rPr lang="de-DE" smtClean="0"/>
              <a:t>Vierte Ebene</a:t>
            </a:r>
          </a:p>
          <a:p>
            <a:pPr lvl="4" eaLnBrk="1" latinLnBrk="0" hangingPunct="1"/>
            <a:r>
              <a:rPr lang="de-DE" smtClean="0"/>
              <a:t>Fünfte Ebene</a:t>
            </a:r>
            <a:endParaRPr kumimoji="0" lang="en-US"/>
          </a:p>
        </p:txBody>
      </p:sp>
      <p:sp>
        <p:nvSpPr>
          <p:cNvPr id="4" name="Datumsplatzhalter 3"/>
          <p:cNvSpPr>
            <a:spLocks noGrp="1"/>
          </p:cNvSpPr>
          <p:nvPr>
            <p:ph type="dt" sz="half" idx="10"/>
          </p:nvPr>
        </p:nvSpPr>
        <p:spPr/>
        <p:txBody>
          <a:bodyPr/>
          <a:lstStyle>
            <a:extLst/>
          </a:lstStyle>
          <a:p>
            <a:fld id="{78317427-2727-4555-800C-5A2926189655}" type="datetimeFigureOut">
              <a:rPr lang="en-GB" smtClean="0"/>
              <a:pPr/>
              <a:t>30/03/2014</a:t>
            </a:fld>
            <a:endParaRPr lang="en-GB"/>
          </a:p>
        </p:txBody>
      </p:sp>
      <p:sp>
        <p:nvSpPr>
          <p:cNvPr id="5" name="Fußzeilenplatzhalter 4"/>
          <p:cNvSpPr>
            <a:spLocks noGrp="1"/>
          </p:cNvSpPr>
          <p:nvPr>
            <p:ph type="ftr" sz="quarter" idx="11"/>
          </p:nvPr>
        </p:nvSpPr>
        <p:spPr/>
        <p:txBody>
          <a:bodyPr/>
          <a:lstStyle>
            <a:extLst/>
          </a:lstStyle>
          <a:p>
            <a:endParaRPr lang="en-GB"/>
          </a:p>
        </p:txBody>
      </p:sp>
      <p:sp>
        <p:nvSpPr>
          <p:cNvPr id="6" name="Foliennummernplatzhalter 5"/>
          <p:cNvSpPr>
            <a:spLocks noGrp="1"/>
          </p:cNvSpPr>
          <p:nvPr>
            <p:ph type="sldNum" sz="quarter" idx="12"/>
          </p:nvPr>
        </p:nvSpPr>
        <p:spPr/>
        <p:txBody>
          <a:bodyPr/>
          <a:lstStyle>
            <a:extLst/>
          </a:lstStyle>
          <a:p>
            <a:fld id="{CADFD712-99B0-4592-A598-A46216681B08}" type="slidenum">
              <a:rPr lang="en-GB" smtClean="0"/>
              <a:pPr/>
              <a:t>‹Nr.›</a:t>
            </a:fld>
            <a:endParaRPr lang="en-GB"/>
          </a:p>
        </p:txBody>
      </p:sp>
    </p:spTree>
  </p:cSld>
  <p:clrMapOvr>
    <a:masterClrMapping/>
  </p:clrMapOvr>
  <p:transition>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Abgerundetes Rechteck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Abgerundetes Rechteck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elplatzhalt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de-DE" smtClean="0"/>
              <a:t>Titelmasterformat durch Klicken bearbeiten</a:t>
            </a:r>
            <a:endParaRPr kumimoji="0" lang="en-US"/>
          </a:p>
        </p:txBody>
      </p:sp>
      <p:sp>
        <p:nvSpPr>
          <p:cNvPr id="4" name="Textplatzhalt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de-DE" smtClean="0"/>
              <a:t>Textmasterformate durch Klicken bearbeiten</a:t>
            </a:r>
          </a:p>
          <a:p>
            <a:pPr lvl="1" eaLnBrk="1" latinLnBrk="0" hangingPunct="1"/>
            <a:r>
              <a:rPr kumimoji="0" lang="de-DE" smtClean="0"/>
              <a:t>Zweite Ebene</a:t>
            </a:r>
          </a:p>
          <a:p>
            <a:pPr lvl="2" eaLnBrk="1" latinLnBrk="0" hangingPunct="1"/>
            <a:r>
              <a:rPr kumimoji="0" lang="de-DE" smtClean="0"/>
              <a:t>Dritte Ebene</a:t>
            </a:r>
          </a:p>
          <a:p>
            <a:pPr lvl="3" eaLnBrk="1" latinLnBrk="0" hangingPunct="1"/>
            <a:r>
              <a:rPr kumimoji="0" lang="de-DE" smtClean="0"/>
              <a:t>Vierte Ebene</a:t>
            </a:r>
          </a:p>
          <a:p>
            <a:pPr lvl="4" eaLnBrk="1" latinLnBrk="0" hangingPunct="1"/>
            <a:r>
              <a:rPr kumimoji="0" lang="de-DE" smtClean="0"/>
              <a:t>Fünfte Ebene</a:t>
            </a:r>
            <a:endParaRPr kumimoji="0" lang="en-US"/>
          </a:p>
        </p:txBody>
      </p:sp>
      <p:sp>
        <p:nvSpPr>
          <p:cNvPr id="25" name="Datumsplatzhalt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78317427-2727-4555-800C-5A2926189655}" type="datetimeFigureOut">
              <a:rPr lang="en-GB" smtClean="0"/>
              <a:pPr/>
              <a:t>30/03/2014</a:t>
            </a:fld>
            <a:endParaRPr lang="en-GB"/>
          </a:p>
        </p:txBody>
      </p:sp>
      <p:sp>
        <p:nvSpPr>
          <p:cNvPr id="18" name="Fußzeilenplatzhalt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GB"/>
          </a:p>
        </p:txBody>
      </p:sp>
      <p:sp>
        <p:nvSpPr>
          <p:cNvPr id="5" name="Foliennummernplatzhalt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CADFD712-99B0-4592-A598-A46216681B08}" type="slidenum">
              <a:rPr lang="en-GB" smtClean="0"/>
              <a:pPr/>
              <a:t>‹Nr.›</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randomBar dir="vert"/>
  </p:transition>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microsoft.com/office/2007/relationships/hdphoto" Target="../media/hdphoto24.wdp"/></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 Id="rId5" Type="http://schemas.microsoft.com/office/2007/relationships/hdphoto" Target="../media/hdphoto5.wdp"/></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2.jpeg"/></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9.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gif"/><Relationship Id="rId1" Type="http://schemas.openxmlformats.org/officeDocument/2006/relationships/slideLayout" Target="../slideLayouts/slideLayout2.xml"/><Relationship Id="rId4" Type="http://schemas.openxmlformats.org/officeDocument/2006/relationships/image" Target="../media/image42.gif"/></Relationships>
</file>

<file path=ppt/slides/_rels/slide3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gif"/><Relationship Id="rId1" Type="http://schemas.openxmlformats.org/officeDocument/2006/relationships/slideLayout" Target="../slideLayouts/slideLayout2.xml"/><Relationship Id="rId5" Type="http://schemas.openxmlformats.org/officeDocument/2006/relationships/image" Target="../media/image43.jpeg"/><Relationship Id="rId4" Type="http://schemas.openxmlformats.org/officeDocument/2006/relationships/image" Target="../media/image42.gif"/></Relationships>
</file>

<file path=ppt/slides/_rels/slide32.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image" Target="../media/image40.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5.gif"/><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9.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gif"/><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38.xml.rels><?xml version="1.0" encoding="UTF-8" standalone="yes"?>
<Relationships xmlns="http://schemas.openxmlformats.org/package/2006/relationships"><Relationship Id="rId3" Type="http://schemas.openxmlformats.org/officeDocument/2006/relationships/image" Target="../media/image55.gif"/><Relationship Id="rId2" Type="http://schemas.openxmlformats.org/officeDocument/2006/relationships/image" Target="../media/image54.jpeg"/><Relationship Id="rId1" Type="http://schemas.openxmlformats.org/officeDocument/2006/relationships/slideLayout" Target="../slideLayouts/slideLayout2.xml"/><Relationship Id="rId5" Type="http://schemas.openxmlformats.org/officeDocument/2006/relationships/image" Target="../media/image42.gif"/><Relationship Id="rId4" Type="http://schemas.openxmlformats.org/officeDocument/2006/relationships/image" Target="../media/image56.gif"/></Relationships>
</file>

<file path=ppt/slides/_rels/slide39.xml.rels><?xml version="1.0" encoding="UTF-8" standalone="yes"?>
<Relationships xmlns="http://schemas.openxmlformats.org/package/2006/relationships"><Relationship Id="rId3" Type="http://schemas.openxmlformats.org/officeDocument/2006/relationships/image" Target="../media/image42.gif"/><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gif"/><Relationship Id="rId4" Type="http://schemas.openxmlformats.org/officeDocument/2006/relationships/image" Target="../media/image57.gif"/></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59.jpeg"/><Relationship Id="rId1" Type="http://schemas.openxmlformats.org/officeDocument/2006/relationships/slideLayout" Target="../slideLayouts/slideLayout2.xml"/><Relationship Id="rId4" Type="http://schemas.openxmlformats.org/officeDocument/2006/relationships/image" Target="../media/image42.gif"/></Relationships>
</file>

<file path=ppt/slides/_rels/slide4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64.png"/><Relationship Id="rId4" Type="http://schemas.microsoft.com/office/2007/relationships/hdphoto" Target="../media/hdphoto17.wdp"/></Relationships>
</file>

<file path=ppt/slides/_rels/slide4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12.jpeg"/><Relationship Id="rId1" Type="http://schemas.openxmlformats.org/officeDocument/2006/relationships/slideLayout" Target="../slideLayouts/slideLayout2.xml"/><Relationship Id="rId4" Type="http://schemas.microsoft.com/office/2007/relationships/hdphoto" Target="../media/hdphoto17.wdp"/></Relationships>
</file>

<file path=ppt/slides/_rels/slide45.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67.jpeg"/><Relationship Id="rId4" Type="http://schemas.openxmlformats.org/officeDocument/2006/relationships/image" Target="../media/image66.jpeg"/></Relationships>
</file>

<file path=ppt/slides/_rels/slide4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4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 Id="rId5" Type="http://schemas.openxmlformats.org/officeDocument/2006/relationships/image" Target="../media/image75.jpeg"/><Relationship Id="rId4" Type="http://schemas.openxmlformats.org/officeDocument/2006/relationships/image" Target="../media/image74.jpeg"/></Relationships>
</file>

<file path=ppt/slides/_rels/slide5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jpeg"/><Relationship Id="rId1" Type="http://schemas.openxmlformats.org/officeDocument/2006/relationships/slideLayout" Target="../slideLayouts/slideLayout2.xml"/><Relationship Id="rId4" Type="http://schemas.openxmlformats.org/officeDocument/2006/relationships/image" Target="../media/image78.jpeg"/></Relationships>
</file>

<file path=ppt/slides/_rels/slide53.xml.rels><?xml version="1.0" encoding="UTF-8" standalone="yes"?>
<Relationships xmlns="http://schemas.openxmlformats.org/package/2006/relationships"><Relationship Id="rId2" Type="http://schemas.openxmlformats.org/officeDocument/2006/relationships/image" Target="../media/image79.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2.xml"/><Relationship Id="rId4" Type="http://schemas.openxmlformats.org/officeDocument/2006/relationships/image" Target="../media/image83.jpeg"/></Relationships>
</file>

<file path=ppt/slides/_rels/slide56.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59.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88.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p5.focus.de/img/fotos/origs526876/453258886-w580-h354-o-q75-p5/Dekadenz-4.jpg"/>
          <p:cNvPicPr>
            <a:picLocks noChangeAspect="1" noChangeArrowheads="1"/>
          </p:cNvPicPr>
          <p:nvPr/>
        </p:nvPicPr>
        <p:blipFill>
          <a:blip r:embed="rId2" cstate="print"/>
          <a:srcRect/>
          <a:stretch>
            <a:fillRect/>
          </a:stretch>
        </p:blipFill>
        <p:spPr bwMode="auto">
          <a:xfrm>
            <a:off x="977853" y="432073"/>
            <a:ext cx="7194547" cy="4376912"/>
          </a:xfrm>
          <a:prstGeom prst="rect">
            <a:avLst/>
          </a:prstGeom>
          <a:noFill/>
        </p:spPr>
      </p:pic>
      <p:sp>
        <p:nvSpPr>
          <p:cNvPr id="2" name="Titel 1"/>
          <p:cNvSpPr>
            <a:spLocks noGrp="1"/>
          </p:cNvSpPr>
          <p:nvPr>
            <p:ph type="title"/>
          </p:nvPr>
        </p:nvSpPr>
        <p:spPr>
          <a:xfrm>
            <a:off x="480060" y="4941168"/>
            <a:ext cx="8183880" cy="952136"/>
          </a:xfrm>
        </p:spPr>
        <p:txBody>
          <a:bodyPr>
            <a:normAutofit fontScale="90000"/>
          </a:bodyPr>
          <a:lstStyle/>
          <a:p>
            <a:r>
              <a:rPr lang="en-GB" dirty="0" smtClean="0"/>
              <a:t/>
            </a:r>
            <a:br>
              <a:rPr lang="en-GB" dirty="0" smtClean="0"/>
            </a:br>
            <a:r>
              <a:rPr lang="en-GB" dirty="0" smtClean="0"/>
              <a:t>Theme IV: Culture and religion across the empire </a:t>
            </a:r>
          </a:p>
        </p:txBody>
      </p:sp>
      <p:sp>
        <p:nvSpPr>
          <p:cNvPr id="4" name="Textplatzhalter 3"/>
          <p:cNvSpPr>
            <a:spLocks noGrp="1"/>
          </p:cNvSpPr>
          <p:nvPr>
            <p:ph type="body" idx="1"/>
          </p:nvPr>
        </p:nvSpPr>
        <p:spPr>
          <a:xfrm>
            <a:off x="480060" y="6093296"/>
            <a:ext cx="8183880" cy="420624"/>
          </a:xfrm>
        </p:spPr>
        <p:txBody>
          <a:bodyPr/>
          <a:lstStyle/>
          <a:p>
            <a:endParaRPr lang="en-GB" dirty="0"/>
          </a:p>
        </p:txBody>
      </p:sp>
    </p:spTree>
  </p:cSld>
  <p:clrMapOvr>
    <a:masterClrMapping/>
  </p:clrMapOvr>
  <p:transition>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6"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4" name="Inhaltsplatzhalter 2"/>
          <p:cNvSpPr>
            <a:spLocks noGrp="1"/>
          </p:cNvSpPr>
          <p:nvPr>
            <p:ph idx="1"/>
          </p:nvPr>
        </p:nvSpPr>
        <p:spPr>
          <a:xfrm>
            <a:off x="1295128" y="0"/>
            <a:ext cx="7848872" cy="4104456"/>
          </a:xfrm>
          <a:solidFill>
            <a:schemeClr val="accent6">
              <a:alpha val="50000"/>
            </a:schemeClr>
          </a:solidFill>
        </p:spPr>
        <p:style>
          <a:lnRef idx="3">
            <a:schemeClr val="lt1"/>
          </a:lnRef>
          <a:fillRef idx="1">
            <a:schemeClr val="accent6"/>
          </a:fillRef>
          <a:effectRef idx="1">
            <a:schemeClr val="accent6"/>
          </a:effectRef>
          <a:fontRef idx="minor">
            <a:schemeClr val="lt1"/>
          </a:fontRef>
        </p:style>
        <p:txBody>
          <a:bodyPr>
            <a:normAutofit fontScale="55000" lnSpcReduction="20000"/>
          </a:bodyPr>
          <a:lstStyle/>
          <a:p>
            <a:r>
              <a:rPr lang="en-GB" b="1" dirty="0" err="1" smtClean="0">
                <a:effectLst>
                  <a:outerShdw blurRad="38100" dist="38100" dir="2700000" algn="tl">
                    <a:srgbClr val="000000">
                      <a:alpha val="43137"/>
                    </a:srgbClr>
                  </a:outerShdw>
                </a:effectLst>
              </a:rPr>
              <a:t>Publius</a:t>
            </a:r>
            <a:r>
              <a:rPr lang="en-GB" b="1" dirty="0" smtClean="0">
                <a:effectLst>
                  <a:outerShdw blurRad="38100" dist="38100" dir="2700000" algn="tl">
                    <a:srgbClr val="000000">
                      <a:alpha val="43137"/>
                    </a:srgbClr>
                  </a:outerShdw>
                </a:effectLst>
              </a:rPr>
              <a:t> </a:t>
            </a:r>
            <a:r>
              <a:rPr lang="en-GB" b="1" dirty="0" err="1" smtClean="0">
                <a:effectLst>
                  <a:outerShdw blurRad="38100" dist="38100" dir="2700000" algn="tl">
                    <a:srgbClr val="000000">
                      <a:alpha val="43137"/>
                    </a:srgbClr>
                  </a:outerShdw>
                </a:effectLst>
              </a:rPr>
              <a:t>Aelius</a:t>
            </a:r>
            <a:r>
              <a:rPr lang="en-GB" b="1" dirty="0" smtClean="0">
                <a:effectLst>
                  <a:outerShdw blurRad="38100" dist="38100" dir="2700000" algn="tl">
                    <a:srgbClr val="000000">
                      <a:alpha val="43137"/>
                    </a:srgbClr>
                  </a:outerShdw>
                </a:effectLst>
              </a:rPr>
              <a:t> </a:t>
            </a:r>
            <a:r>
              <a:rPr lang="en-GB" b="1" dirty="0" err="1" smtClean="0">
                <a:effectLst>
                  <a:outerShdw blurRad="38100" dist="38100" dir="2700000" algn="tl">
                    <a:srgbClr val="000000">
                      <a:alpha val="43137"/>
                    </a:srgbClr>
                  </a:outerShdw>
                </a:effectLst>
              </a:rPr>
              <a:t>Aristeides</a:t>
            </a:r>
            <a:r>
              <a:rPr lang="en-GB" b="1" dirty="0" smtClean="0">
                <a:effectLst>
                  <a:outerShdw blurRad="38100" dist="38100" dir="2700000" algn="tl">
                    <a:srgbClr val="000000">
                      <a:alpha val="43137"/>
                    </a:srgbClr>
                  </a:outerShdw>
                </a:effectLst>
              </a:rPr>
              <a:t>, </a:t>
            </a:r>
            <a:r>
              <a:rPr lang="en-GB" b="1" i="1" dirty="0" smtClean="0">
                <a:effectLst>
                  <a:outerShdw blurRad="38100" dist="38100" dir="2700000" algn="tl">
                    <a:srgbClr val="000000">
                      <a:alpha val="43137"/>
                    </a:srgbClr>
                  </a:outerShdw>
                </a:effectLst>
              </a:rPr>
              <a:t>Panegyric to Rome</a:t>
            </a:r>
            <a:r>
              <a:rPr lang="en-GB" b="1" dirty="0" smtClean="0">
                <a:effectLst>
                  <a:outerShdw blurRad="38100" dist="38100" dir="2700000" algn="tl">
                    <a:srgbClr val="000000">
                      <a:alpha val="43137"/>
                    </a:srgbClr>
                  </a:outerShdw>
                </a:effectLst>
              </a:rPr>
              <a:t> 93 – 97 (</a:t>
            </a:r>
            <a:r>
              <a:rPr lang="en-GB" b="1" i="1" dirty="0" smtClean="0">
                <a:effectLst>
                  <a:outerShdw blurRad="38100" dist="38100" dir="2700000" algn="tl">
                    <a:srgbClr val="000000">
                      <a:alpha val="43137"/>
                    </a:srgbClr>
                  </a:outerShdw>
                </a:effectLst>
              </a:rPr>
              <a:t>c</a:t>
            </a:r>
            <a:r>
              <a:rPr lang="en-GB" b="1" dirty="0" smtClean="0">
                <a:effectLst>
                  <a:outerShdw blurRad="38100" dist="38100" dir="2700000" algn="tl">
                    <a:srgbClr val="000000">
                      <a:alpha val="43137"/>
                    </a:srgbClr>
                  </a:outerShdw>
                </a:effectLst>
              </a:rPr>
              <a:t>. A.D. 150)</a:t>
            </a:r>
            <a:endParaRPr lang="en-GB" dirty="0" smtClean="0">
              <a:effectLst>
                <a:outerShdw blurRad="38100" dist="38100" dir="2700000" algn="tl">
                  <a:srgbClr val="000000">
                    <a:alpha val="43137"/>
                  </a:srgbClr>
                </a:outerShdw>
              </a:effectLst>
            </a:endParaRPr>
          </a:p>
          <a:p>
            <a:r>
              <a:rPr lang="en-GB" dirty="0" smtClean="0">
                <a:effectLst>
                  <a:outerShdw blurRad="38100" dist="38100" dir="2700000" algn="tl">
                    <a:srgbClr val="000000">
                      <a:alpha val="43137"/>
                    </a:srgbClr>
                  </a:outerShdw>
                </a:effectLst>
              </a:rPr>
              <a:t>As vast and comprehensive as its size is, your empire is much greater for its perfection than for the area its borders encircle.... The entire civilized world prays with one voice that this empire endure forever.... For of all who have ever gained an empire, you alone rule over free men (…). For you have divided all the people of the Empire (…) in two classes: the more cultured, better born, and more influential everywhere you have declared Roman citizens and even of the same stock (…)You have made the word ‘Roman’ apply  not to a city but to a universal people. (…) the grandeur of your concept of citizenship. (…) </a:t>
            </a:r>
          </a:p>
          <a:p>
            <a:r>
              <a:rPr lang="en-GB" dirty="0" smtClean="0">
                <a:effectLst>
                  <a:outerShdw blurRad="38100" dist="38100" dir="2700000" algn="tl">
                    <a:srgbClr val="000000">
                      <a:alpha val="43137"/>
                    </a:srgbClr>
                  </a:outerShdw>
                </a:effectLst>
              </a:rPr>
              <a:t>Neither the sea nor the great expanse of intervening land keeps one from being a citizen, and there is no distinction between Europe and Asia.... No one is a foreigner who deserves to hold an office or is worthy of trust. Rather, there is here a common “world democracy” under the rule of one man, the best ruler and director (...).Were there ever so many cities, inland and maritime? Were they ever so thoroughly modernised? (...) Every place is full of gymnasia, fountains, gateways, temples, shops and schools (...). It is now possible for Hellene and non-Hellene, with or without property, to travel with ease wherever he wishes, as though passing from homeland to homeland (...). As far as security is concerned, it suffices to be a Roman citizen, or rather one of those people united under your rule (...).</a:t>
            </a:r>
          </a:p>
          <a:p>
            <a:endParaRPr lang="en-GB" dirty="0">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iterate type="lt">
                                    <p:tmPct val="5000"/>
                                  </p:iterate>
                                  <p:childTnLst>
                                    <p:set>
                                      <p:cBhvr>
                                        <p:cTn id="6" dur="1" fill="hold">
                                          <p:stCondLst>
                                            <p:cond delay="0"/>
                                          </p:stCondLst>
                                        </p:cTn>
                                        <p:tgtEl>
                                          <p:spTgt spid="4">
                                            <p:bg/>
                                          </p:spTgt>
                                        </p:tgtEl>
                                        <p:attrNameLst>
                                          <p:attrName>style.visibility</p:attrName>
                                        </p:attrNameLst>
                                      </p:cBhvr>
                                      <p:to>
                                        <p:strVal val="visible"/>
                                      </p:to>
                                    </p:set>
                                    <p:anim calcmode="lin" valueType="num">
                                      <p:cBhvr>
                                        <p:cTn id="7" dur="1000" fill="hold"/>
                                        <p:tgtEl>
                                          <p:spTgt spid="4">
                                            <p:bg/>
                                          </p:spTgt>
                                        </p:tgtEl>
                                        <p:attrNameLst>
                                          <p:attrName>ppt_w</p:attrName>
                                        </p:attrNameLst>
                                      </p:cBhvr>
                                      <p:tavLst>
                                        <p:tav tm="0">
                                          <p:val>
                                            <p:fltVal val="0"/>
                                          </p:val>
                                        </p:tav>
                                        <p:tav tm="100000">
                                          <p:val>
                                            <p:strVal val="#ppt_w"/>
                                          </p:val>
                                        </p:tav>
                                      </p:tavLst>
                                    </p:anim>
                                    <p:anim calcmode="lin" valueType="num">
                                      <p:cBhvr>
                                        <p:cTn id="8" dur="1000" fill="hold"/>
                                        <p:tgtEl>
                                          <p:spTgt spid="4">
                                            <p:bg/>
                                          </p:spTgt>
                                        </p:tgtEl>
                                        <p:attrNameLst>
                                          <p:attrName>ppt_h</p:attrName>
                                        </p:attrNameLst>
                                      </p:cBhvr>
                                      <p:tavLst>
                                        <p:tav tm="0">
                                          <p:val>
                                            <p:fltVal val="0"/>
                                          </p:val>
                                        </p:tav>
                                        <p:tav tm="100000">
                                          <p:val>
                                            <p:strVal val="#ppt_h"/>
                                          </p:val>
                                        </p:tav>
                                      </p:tavLst>
                                    </p:anim>
                                    <p:anim calcmode="lin" valueType="num">
                                      <p:cBhvr>
                                        <p:cTn id="9" dur="1000" fill="hold"/>
                                        <p:tgtEl>
                                          <p:spTgt spid="4">
                                            <p:bg/>
                                          </p:spTgt>
                                        </p:tgtEl>
                                        <p:attrNameLst>
                                          <p:attrName>style.rotation</p:attrName>
                                        </p:attrNameLst>
                                      </p:cBhvr>
                                      <p:tavLst>
                                        <p:tav tm="0">
                                          <p:val>
                                            <p:fltVal val="90"/>
                                          </p:val>
                                        </p:tav>
                                        <p:tav tm="100000">
                                          <p:val>
                                            <p:fltVal val="0"/>
                                          </p:val>
                                        </p:tav>
                                      </p:tavLst>
                                    </p:anim>
                                    <p:animEffect transition="in" filter="fade">
                                      <p:cBhvr>
                                        <p:cTn id="10" dur="1000"/>
                                        <p:tgtEl>
                                          <p:spTgt spid="4">
                                            <p:bg/>
                                          </p:spTgt>
                                        </p:tgtEl>
                                      </p:cBhvr>
                                    </p:animEffect>
                                  </p:childTnLst>
                                </p:cTn>
                              </p:par>
                            </p:childTnLst>
                          </p:cTn>
                        </p:par>
                        <p:par>
                          <p:cTn id="11" fill="hold">
                            <p:stCondLst>
                              <p:cond delay="1000"/>
                            </p:stCondLst>
                            <p:childTnLst>
                              <p:par>
                                <p:cTn id="12" presetID="31" presetClass="entr" presetSubtype="0" fill="hold" grpId="0" nodeType="afterEffect">
                                  <p:stCondLst>
                                    <p:cond delay="0"/>
                                  </p:stCondLst>
                                  <p:iterate type="lt">
                                    <p:tmPct val="5000"/>
                                  </p:iterate>
                                  <p:childTnLst>
                                    <p:set>
                                      <p:cBhvr>
                                        <p:cTn id="13" dur="1" fill="hold">
                                          <p:stCondLst>
                                            <p:cond delay="0"/>
                                          </p:stCondLst>
                                        </p:cTn>
                                        <p:tgtEl>
                                          <p:spTgt spid="4">
                                            <p:txEl>
                                              <p:pRg st="0" end="0"/>
                                            </p:txEl>
                                          </p:spTgt>
                                        </p:tgtEl>
                                        <p:attrNameLst>
                                          <p:attrName>style.visibility</p:attrName>
                                        </p:attrNameLst>
                                      </p:cBhvr>
                                      <p:to>
                                        <p:strVal val="visible"/>
                                      </p:to>
                                    </p:set>
                                    <p:anim calcmode="lin" valueType="num">
                                      <p:cBhvr>
                                        <p:cTn id="14"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5"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6"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17" dur="1000"/>
                                        <p:tgtEl>
                                          <p:spTgt spid="4">
                                            <p:txEl>
                                              <p:pRg st="0" end="0"/>
                                            </p:txEl>
                                          </p:spTgt>
                                        </p:tgtEl>
                                      </p:cBhvr>
                                    </p:animEffect>
                                  </p:childTnLst>
                                </p:cTn>
                              </p:par>
                            </p:childTnLst>
                          </p:cTn>
                        </p:par>
                        <p:par>
                          <p:cTn id="18" fill="hold">
                            <p:stCondLst>
                              <p:cond delay="4700"/>
                            </p:stCondLst>
                            <p:childTnLst>
                              <p:par>
                                <p:cTn id="19" presetID="31" presetClass="entr" presetSubtype="0" fill="hold" grpId="0" nodeType="afterEffect">
                                  <p:stCondLst>
                                    <p:cond delay="0"/>
                                  </p:stCondLst>
                                  <p:iterate type="lt">
                                    <p:tmPct val="5000"/>
                                  </p:iterate>
                                  <p:childTnLst>
                                    <p:set>
                                      <p:cBhvr>
                                        <p:cTn id="20" dur="1" fill="hold">
                                          <p:stCondLst>
                                            <p:cond delay="0"/>
                                          </p:stCondLst>
                                        </p:cTn>
                                        <p:tgtEl>
                                          <p:spTgt spid="4">
                                            <p:txEl>
                                              <p:pRg st="1" end="1"/>
                                            </p:txEl>
                                          </p:spTgt>
                                        </p:tgtEl>
                                        <p:attrNameLst>
                                          <p:attrName>style.visibility</p:attrName>
                                        </p:attrNameLst>
                                      </p:cBhvr>
                                      <p:to>
                                        <p:strVal val="visible"/>
                                      </p:to>
                                    </p:set>
                                    <p:anim calcmode="lin" valueType="num">
                                      <p:cBhvr>
                                        <p:cTn id="2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2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2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24" dur="1000"/>
                                        <p:tgtEl>
                                          <p:spTgt spid="4">
                                            <p:txEl>
                                              <p:pRg st="1" end="1"/>
                                            </p:txEl>
                                          </p:spTgt>
                                        </p:tgtEl>
                                      </p:cBhvr>
                                    </p:animEffect>
                                  </p:childTnLst>
                                </p:cTn>
                              </p:par>
                            </p:childTnLst>
                          </p:cTn>
                        </p:par>
                        <p:par>
                          <p:cTn id="25" fill="hold">
                            <p:stCondLst>
                              <p:cond delay="31150"/>
                            </p:stCondLst>
                            <p:childTnLst>
                              <p:par>
                                <p:cTn id="26" presetID="31" presetClass="entr" presetSubtype="0" fill="hold" grpId="0" nodeType="afterEffect">
                                  <p:stCondLst>
                                    <p:cond delay="0"/>
                                  </p:stCondLst>
                                  <p:iterate type="lt">
                                    <p:tmPct val="5000"/>
                                  </p:iterate>
                                  <p:childTnLst>
                                    <p:set>
                                      <p:cBhvr>
                                        <p:cTn id="27" dur="1" fill="hold">
                                          <p:stCondLst>
                                            <p:cond delay="0"/>
                                          </p:stCondLst>
                                        </p:cTn>
                                        <p:tgtEl>
                                          <p:spTgt spid="4">
                                            <p:txEl>
                                              <p:pRg st="2" end="2"/>
                                            </p:txEl>
                                          </p:spTgt>
                                        </p:tgtEl>
                                        <p:attrNameLst>
                                          <p:attrName>style.visibility</p:attrName>
                                        </p:attrNameLst>
                                      </p:cBhvr>
                                      <p:to>
                                        <p:strVal val="visible"/>
                                      </p:to>
                                    </p:set>
                                    <p:anim calcmode="lin" valueType="num">
                                      <p:cBhvr>
                                        <p:cTn id="28"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5"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6" name="Inhaltsplatzhalter 2"/>
          <p:cNvSpPr>
            <a:spLocks noGrp="1"/>
          </p:cNvSpPr>
          <p:nvPr>
            <p:ph idx="1"/>
          </p:nvPr>
        </p:nvSpPr>
        <p:spPr>
          <a:xfrm>
            <a:off x="1295128" y="0"/>
            <a:ext cx="7848872" cy="4104456"/>
          </a:xfrm>
          <a:solidFill>
            <a:schemeClr val="accent6">
              <a:alpha val="65000"/>
            </a:schemeClr>
          </a:solidFill>
        </p:spPr>
        <p:style>
          <a:lnRef idx="3">
            <a:schemeClr val="lt1"/>
          </a:lnRef>
          <a:fillRef idx="1">
            <a:schemeClr val="accent6"/>
          </a:fillRef>
          <a:effectRef idx="1">
            <a:schemeClr val="accent6"/>
          </a:effectRef>
          <a:fontRef idx="minor">
            <a:schemeClr val="lt1"/>
          </a:fontRef>
        </p:style>
        <p:txBody>
          <a:bodyPr>
            <a:normAutofit fontScale="55000" lnSpcReduction="20000"/>
          </a:bodyPr>
          <a:lstStyle/>
          <a:p>
            <a:r>
              <a:rPr lang="en-GB" b="1" dirty="0" err="1" smtClean="0">
                <a:effectLst>
                  <a:outerShdw blurRad="38100" dist="38100" dir="2700000" algn="tl">
                    <a:srgbClr val="000000">
                      <a:alpha val="43137"/>
                    </a:srgbClr>
                  </a:outerShdw>
                </a:effectLst>
              </a:rPr>
              <a:t>Publius</a:t>
            </a:r>
            <a:r>
              <a:rPr lang="en-GB" b="1" dirty="0" smtClean="0">
                <a:effectLst>
                  <a:outerShdw blurRad="38100" dist="38100" dir="2700000" algn="tl">
                    <a:srgbClr val="000000">
                      <a:alpha val="43137"/>
                    </a:srgbClr>
                  </a:outerShdw>
                </a:effectLst>
              </a:rPr>
              <a:t> </a:t>
            </a:r>
            <a:r>
              <a:rPr lang="en-GB" b="1" dirty="0" err="1" smtClean="0">
                <a:effectLst>
                  <a:outerShdw blurRad="38100" dist="38100" dir="2700000" algn="tl">
                    <a:srgbClr val="000000">
                      <a:alpha val="43137"/>
                    </a:srgbClr>
                  </a:outerShdw>
                </a:effectLst>
              </a:rPr>
              <a:t>Aelius</a:t>
            </a:r>
            <a:r>
              <a:rPr lang="en-GB" b="1" dirty="0" smtClean="0">
                <a:effectLst>
                  <a:outerShdw blurRad="38100" dist="38100" dir="2700000" algn="tl">
                    <a:srgbClr val="000000">
                      <a:alpha val="43137"/>
                    </a:srgbClr>
                  </a:outerShdw>
                </a:effectLst>
              </a:rPr>
              <a:t> </a:t>
            </a:r>
            <a:r>
              <a:rPr lang="en-GB" b="1" dirty="0" err="1" smtClean="0">
                <a:effectLst>
                  <a:outerShdw blurRad="38100" dist="38100" dir="2700000" algn="tl">
                    <a:srgbClr val="000000">
                      <a:alpha val="43137"/>
                    </a:srgbClr>
                  </a:outerShdw>
                </a:effectLst>
              </a:rPr>
              <a:t>Aristeides</a:t>
            </a:r>
            <a:r>
              <a:rPr lang="en-GB" b="1" dirty="0" smtClean="0">
                <a:effectLst>
                  <a:outerShdw blurRad="38100" dist="38100" dir="2700000" algn="tl">
                    <a:srgbClr val="000000">
                      <a:alpha val="43137"/>
                    </a:srgbClr>
                  </a:outerShdw>
                </a:effectLst>
              </a:rPr>
              <a:t>, </a:t>
            </a:r>
            <a:r>
              <a:rPr lang="en-GB" b="1" i="1" dirty="0" smtClean="0">
                <a:effectLst>
                  <a:outerShdw blurRad="38100" dist="38100" dir="2700000" algn="tl">
                    <a:srgbClr val="000000">
                      <a:alpha val="43137"/>
                    </a:srgbClr>
                  </a:outerShdw>
                </a:effectLst>
              </a:rPr>
              <a:t>Panegyric to Rome</a:t>
            </a:r>
            <a:r>
              <a:rPr lang="en-GB" b="1" dirty="0" smtClean="0">
                <a:effectLst>
                  <a:outerShdw blurRad="38100" dist="38100" dir="2700000" algn="tl">
                    <a:srgbClr val="000000">
                      <a:alpha val="43137"/>
                    </a:srgbClr>
                  </a:outerShdw>
                </a:effectLst>
              </a:rPr>
              <a:t> 93 – 97 (</a:t>
            </a:r>
            <a:r>
              <a:rPr lang="en-GB" b="1" i="1" dirty="0" smtClean="0">
                <a:effectLst>
                  <a:outerShdw blurRad="38100" dist="38100" dir="2700000" algn="tl">
                    <a:srgbClr val="000000">
                      <a:alpha val="43137"/>
                    </a:srgbClr>
                  </a:outerShdw>
                </a:effectLst>
              </a:rPr>
              <a:t>c</a:t>
            </a:r>
            <a:r>
              <a:rPr lang="en-GB" b="1" dirty="0" smtClean="0">
                <a:effectLst>
                  <a:outerShdw blurRad="38100" dist="38100" dir="2700000" algn="tl">
                    <a:srgbClr val="000000">
                      <a:alpha val="43137"/>
                    </a:srgbClr>
                  </a:outerShdw>
                </a:effectLst>
              </a:rPr>
              <a:t>. A.D. 150)</a:t>
            </a:r>
            <a:endParaRPr lang="en-GB" dirty="0" smtClean="0">
              <a:effectLst>
                <a:outerShdw blurRad="38100" dist="38100" dir="2700000" algn="tl">
                  <a:srgbClr val="000000">
                    <a:alpha val="43137"/>
                  </a:srgbClr>
                </a:outerShdw>
              </a:effectLst>
            </a:endParaRPr>
          </a:p>
          <a:p>
            <a:r>
              <a:rPr lang="en-GB" dirty="0" smtClean="0">
                <a:effectLst>
                  <a:outerShdw blurRad="38100" dist="38100" dir="2700000" algn="tl">
                    <a:srgbClr val="000000">
                      <a:alpha val="43137"/>
                    </a:srgbClr>
                  </a:outerShdw>
                </a:effectLst>
              </a:rPr>
              <a:t>As vast and comprehensive as its size is, your empire </a:t>
            </a:r>
            <a:r>
              <a:rPr lang="en-GB" dirty="0" smtClean="0">
                <a:solidFill>
                  <a:srgbClr val="FFFF00"/>
                </a:solidFill>
                <a:effectLst>
                  <a:outerShdw blurRad="38100" dist="38100" dir="2700000" algn="tl">
                    <a:srgbClr val="000000">
                      <a:alpha val="43137"/>
                    </a:srgbClr>
                  </a:outerShdw>
                </a:effectLst>
              </a:rPr>
              <a:t>is much greater for its perfection </a:t>
            </a:r>
            <a:r>
              <a:rPr lang="en-GB" dirty="0" smtClean="0">
                <a:effectLst>
                  <a:outerShdw blurRad="38100" dist="38100" dir="2700000" algn="tl">
                    <a:srgbClr val="000000">
                      <a:alpha val="43137"/>
                    </a:srgbClr>
                  </a:outerShdw>
                </a:effectLst>
              </a:rPr>
              <a:t>than for the area its borders encircle.... The </a:t>
            </a:r>
            <a:r>
              <a:rPr lang="en-GB" dirty="0" smtClean="0">
                <a:solidFill>
                  <a:srgbClr val="FFFF00"/>
                </a:solidFill>
                <a:effectLst>
                  <a:outerShdw blurRad="38100" dist="38100" dir="2700000" algn="tl">
                    <a:srgbClr val="000000">
                      <a:alpha val="43137"/>
                    </a:srgbClr>
                  </a:outerShdw>
                </a:effectLst>
              </a:rPr>
              <a:t>entire civilized world prays with one voice </a:t>
            </a:r>
            <a:r>
              <a:rPr lang="en-GB" dirty="0" smtClean="0">
                <a:effectLst>
                  <a:outerShdw blurRad="38100" dist="38100" dir="2700000" algn="tl">
                    <a:srgbClr val="000000">
                      <a:alpha val="43137"/>
                    </a:srgbClr>
                  </a:outerShdw>
                </a:effectLst>
              </a:rPr>
              <a:t>that this empire endure forever.... For of all who have ever gained an empire, you alone </a:t>
            </a:r>
            <a:r>
              <a:rPr lang="en-GB" dirty="0" smtClean="0">
                <a:solidFill>
                  <a:srgbClr val="FFFF00"/>
                </a:solidFill>
                <a:effectLst>
                  <a:outerShdw blurRad="38100" dist="38100" dir="2700000" algn="tl">
                    <a:srgbClr val="000000">
                      <a:alpha val="43137"/>
                    </a:srgbClr>
                  </a:outerShdw>
                </a:effectLst>
              </a:rPr>
              <a:t>rule over free men </a:t>
            </a:r>
            <a:r>
              <a:rPr lang="en-GB" dirty="0" smtClean="0">
                <a:effectLst>
                  <a:outerShdw blurRad="38100" dist="38100" dir="2700000" algn="tl">
                    <a:srgbClr val="000000">
                      <a:alpha val="43137"/>
                    </a:srgbClr>
                  </a:outerShdw>
                </a:effectLst>
              </a:rPr>
              <a:t>(…). For you have divided all the people of the Empire (…) </a:t>
            </a:r>
            <a:r>
              <a:rPr lang="en-GB" dirty="0" smtClean="0">
                <a:solidFill>
                  <a:srgbClr val="FFFF00"/>
                </a:solidFill>
                <a:effectLst>
                  <a:outerShdw blurRad="38100" dist="38100" dir="2700000" algn="tl">
                    <a:srgbClr val="000000">
                      <a:alpha val="43137"/>
                    </a:srgbClr>
                  </a:outerShdw>
                </a:effectLst>
              </a:rPr>
              <a:t>in two classes</a:t>
            </a:r>
            <a:r>
              <a:rPr lang="en-GB" dirty="0" smtClean="0">
                <a:effectLst>
                  <a:outerShdw blurRad="38100" dist="38100" dir="2700000" algn="tl">
                    <a:srgbClr val="000000">
                      <a:alpha val="43137"/>
                    </a:srgbClr>
                  </a:outerShdw>
                </a:effectLst>
              </a:rPr>
              <a:t>: the more cultured, better born, and more influential everywhere you have declared </a:t>
            </a:r>
            <a:r>
              <a:rPr lang="en-GB" dirty="0" smtClean="0">
                <a:solidFill>
                  <a:srgbClr val="FFFF00"/>
                </a:solidFill>
                <a:effectLst>
                  <a:outerShdw blurRad="38100" dist="38100" dir="2700000" algn="tl">
                    <a:srgbClr val="000000">
                      <a:alpha val="43137"/>
                    </a:srgbClr>
                  </a:outerShdw>
                </a:effectLst>
              </a:rPr>
              <a:t>Roman citizens </a:t>
            </a:r>
            <a:r>
              <a:rPr lang="en-GB" dirty="0" smtClean="0">
                <a:effectLst>
                  <a:outerShdw blurRad="38100" dist="38100" dir="2700000" algn="tl">
                    <a:srgbClr val="000000">
                      <a:alpha val="43137"/>
                    </a:srgbClr>
                  </a:outerShdw>
                </a:effectLst>
              </a:rPr>
              <a:t>and even of the same stock (…)You have made the word ‘</a:t>
            </a:r>
            <a:r>
              <a:rPr lang="en-GB" dirty="0" smtClean="0">
                <a:solidFill>
                  <a:srgbClr val="FFFF00"/>
                </a:solidFill>
                <a:effectLst>
                  <a:outerShdw blurRad="38100" dist="38100" dir="2700000" algn="tl">
                    <a:srgbClr val="000000">
                      <a:alpha val="43137"/>
                    </a:srgbClr>
                  </a:outerShdw>
                </a:effectLst>
              </a:rPr>
              <a:t>Roman’ apply  not to a city but to a universal </a:t>
            </a:r>
            <a:r>
              <a:rPr lang="en-GB" dirty="0" smtClean="0">
                <a:effectLst>
                  <a:outerShdw blurRad="38100" dist="38100" dir="2700000" algn="tl">
                    <a:srgbClr val="000000">
                      <a:alpha val="43137"/>
                    </a:srgbClr>
                  </a:outerShdw>
                </a:effectLst>
              </a:rPr>
              <a:t>people. (…) the grandeur of your concept of </a:t>
            </a:r>
            <a:r>
              <a:rPr lang="en-GB" dirty="0" smtClean="0">
                <a:solidFill>
                  <a:srgbClr val="FFFF00"/>
                </a:solidFill>
                <a:effectLst>
                  <a:outerShdw blurRad="38100" dist="38100" dir="2700000" algn="tl">
                    <a:srgbClr val="000000">
                      <a:alpha val="43137"/>
                    </a:srgbClr>
                  </a:outerShdw>
                </a:effectLst>
              </a:rPr>
              <a:t>citizenship</a:t>
            </a:r>
            <a:r>
              <a:rPr lang="en-GB" dirty="0" smtClean="0">
                <a:effectLst>
                  <a:outerShdw blurRad="38100" dist="38100" dir="2700000" algn="tl">
                    <a:srgbClr val="000000">
                      <a:alpha val="43137"/>
                    </a:srgbClr>
                  </a:outerShdw>
                </a:effectLst>
              </a:rPr>
              <a:t>. (…) </a:t>
            </a:r>
          </a:p>
          <a:p>
            <a:r>
              <a:rPr lang="en-GB" dirty="0" smtClean="0">
                <a:effectLst>
                  <a:outerShdw blurRad="38100" dist="38100" dir="2700000" algn="tl">
                    <a:srgbClr val="000000">
                      <a:alpha val="43137"/>
                    </a:srgbClr>
                  </a:outerShdw>
                </a:effectLst>
              </a:rPr>
              <a:t>Neither the sea nor the great expanse of intervening land keeps one from </a:t>
            </a:r>
            <a:r>
              <a:rPr lang="en-GB" dirty="0" smtClean="0">
                <a:solidFill>
                  <a:srgbClr val="FFFF00"/>
                </a:solidFill>
                <a:effectLst>
                  <a:outerShdw blurRad="38100" dist="38100" dir="2700000" algn="tl">
                    <a:srgbClr val="000000">
                      <a:alpha val="43137"/>
                    </a:srgbClr>
                  </a:outerShdw>
                </a:effectLst>
              </a:rPr>
              <a:t>being a citizen, and there is no distinction between Europe and Asia</a:t>
            </a:r>
            <a:r>
              <a:rPr lang="en-GB" dirty="0" smtClean="0">
                <a:effectLst>
                  <a:outerShdw blurRad="38100" dist="38100" dir="2700000" algn="tl">
                    <a:srgbClr val="000000">
                      <a:alpha val="43137"/>
                    </a:srgbClr>
                  </a:outerShdw>
                </a:effectLst>
              </a:rPr>
              <a:t>.... No one is a </a:t>
            </a:r>
            <a:r>
              <a:rPr lang="en-GB" dirty="0" smtClean="0">
                <a:solidFill>
                  <a:srgbClr val="FFFF00"/>
                </a:solidFill>
                <a:effectLst>
                  <a:outerShdw blurRad="38100" dist="38100" dir="2700000" algn="tl">
                    <a:srgbClr val="000000">
                      <a:alpha val="43137"/>
                    </a:srgbClr>
                  </a:outerShdw>
                </a:effectLst>
              </a:rPr>
              <a:t>foreigner</a:t>
            </a:r>
            <a:r>
              <a:rPr lang="en-GB" dirty="0" smtClean="0">
                <a:effectLst>
                  <a:outerShdw blurRad="38100" dist="38100" dir="2700000" algn="tl">
                    <a:srgbClr val="000000">
                      <a:alpha val="43137"/>
                    </a:srgbClr>
                  </a:outerShdw>
                </a:effectLst>
              </a:rPr>
              <a:t> who deserves to hold an office or is worthy of trust. Rather, there is here a common </a:t>
            </a:r>
            <a:r>
              <a:rPr lang="en-GB" dirty="0" smtClean="0">
                <a:solidFill>
                  <a:srgbClr val="FFFF00"/>
                </a:solidFill>
                <a:effectLst>
                  <a:outerShdw blurRad="38100" dist="38100" dir="2700000" algn="tl">
                    <a:srgbClr val="000000">
                      <a:alpha val="43137"/>
                    </a:srgbClr>
                  </a:outerShdw>
                </a:effectLst>
              </a:rPr>
              <a:t>“world democracy” under the rule of one man, the best ruler and director </a:t>
            </a:r>
            <a:r>
              <a:rPr lang="en-GB" dirty="0" smtClean="0">
                <a:effectLst>
                  <a:outerShdw blurRad="38100" dist="38100" dir="2700000" algn="tl">
                    <a:srgbClr val="000000">
                      <a:alpha val="43137"/>
                    </a:srgbClr>
                  </a:outerShdw>
                </a:effectLst>
              </a:rPr>
              <a:t>(...).</a:t>
            </a:r>
            <a:r>
              <a:rPr lang="en-GB" dirty="0" smtClean="0">
                <a:solidFill>
                  <a:srgbClr val="FFC000"/>
                </a:solidFill>
                <a:effectLst>
                  <a:outerShdw blurRad="38100" dist="38100" dir="2700000" algn="tl">
                    <a:srgbClr val="000000">
                      <a:alpha val="43137"/>
                    </a:srgbClr>
                  </a:outerShdw>
                </a:effectLst>
              </a:rPr>
              <a:t>Were there ever so many cities, inland and maritime? Were they ever so thoroughly modernised? (...) Every place is full of gymnasia, fountains, gateways, temples, shops and schools </a:t>
            </a:r>
            <a:r>
              <a:rPr lang="en-GB" dirty="0" smtClean="0">
                <a:effectLst>
                  <a:outerShdw blurRad="38100" dist="38100" dir="2700000" algn="tl">
                    <a:srgbClr val="000000">
                      <a:alpha val="43137"/>
                    </a:srgbClr>
                  </a:outerShdw>
                </a:effectLst>
              </a:rPr>
              <a:t>(...). It is now possible for Hellene and non-Hellene, with or without property, to travel with ease wherever he wishes, </a:t>
            </a:r>
            <a:r>
              <a:rPr lang="en-GB" dirty="0" smtClean="0">
                <a:solidFill>
                  <a:srgbClr val="FFC000"/>
                </a:solidFill>
                <a:effectLst>
                  <a:outerShdw blurRad="38100" dist="38100" dir="2700000" algn="tl">
                    <a:srgbClr val="000000">
                      <a:alpha val="43137"/>
                    </a:srgbClr>
                  </a:outerShdw>
                </a:effectLst>
              </a:rPr>
              <a:t>as though passing from homeland to homeland </a:t>
            </a:r>
            <a:r>
              <a:rPr lang="en-GB" dirty="0" smtClean="0">
                <a:effectLst>
                  <a:outerShdw blurRad="38100" dist="38100" dir="2700000" algn="tl">
                    <a:srgbClr val="000000">
                      <a:alpha val="43137"/>
                    </a:srgbClr>
                  </a:outerShdw>
                </a:effectLst>
              </a:rPr>
              <a:t>(...). As far as security is concerned, it suffices to be a Roman citizen, or rather one of those people united under your rule (...).</a:t>
            </a:r>
          </a:p>
          <a:p>
            <a:endParaRPr lang="en-GB" dirty="0">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2"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3" name="Inhaltsplatzhalter 2"/>
          <p:cNvSpPr>
            <a:spLocks noGrp="1"/>
          </p:cNvSpPr>
          <p:nvPr>
            <p:ph idx="1"/>
          </p:nvPr>
        </p:nvSpPr>
        <p:spPr>
          <a:xfrm>
            <a:off x="5508104" y="0"/>
            <a:ext cx="3635896" cy="5373216"/>
          </a:xfrm>
          <a:solidFill>
            <a:schemeClr val="accent2">
              <a:alpha val="53000"/>
            </a:schemeClr>
          </a:solidFill>
        </p:spPr>
        <p:style>
          <a:lnRef idx="3">
            <a:schemeClr val="lt1"/>
          </a:lnRef>
          <a:fillRef idx="1">
            <a:schemeClr val="accent2"/>
          </a:fillRef>
          <a:effectRef idx="1">
            <a:schemeClr val="accent2"/>
          </a:effectRef>
          <a:fontRef idx="minor">
            <a:schemeClr val="lt1"/>
          </a:fontRef>
        </p:style>
        <p:txBody>
          <a:bodyPr>
            <a:normAutofit fontScale="62500" lnSpcReduction="20000"/>
          </a:bodyPr>
          <a:lstStyle/>
          <a:p>
            <a:endParaRPr lang="en-GB" dirty="0" smtClean="0"/>
          </a:p>
          <a:p>
            <a:r>
              <a:rPr lang="en-GB" dirty="0" smtClean="0"/>
              <a:t>31 - The role of the city in the Roman empire (urbanism, citizenship, ‘Romanisation’) 	</a:t>
            </a:r>
            <a:br>
              <a:rPr lang="en-GB" dirty="0" smtClean="0"/>
            </a:br>
            <a:endParaRPr lang="en-GB" dirty="0" smtClean="0"/>
          </a:p>
          <a:p>
            <a:r>
              <a:rPr lang="en-GB" dirty="0" smtClean="0"/>
              <a:t>32 -	Local identity and the global world of the Roman empire 	</a:t>
            </a:r>
            <a:br>
              <a:rPr lang="en-GB" dirty="0" smtClean="0"/>
            </a:br>
            <a:endParaRPr lang="en-GB" dirty="0" smtClean="0"/>
          </a:p>
          <a:p>
            <a:r>
              <a:rPr lang="en-GB" dirty="0" smtClean="0"/>
              <a:t>33 - Religion in the Roman empire: imperial cult, municipal cults and ‘indigenous’ cults </a:t>
            </a:r>
            <a:br>
              <a:rPr lang="en-GB" dirty="0" smtClean="0"/>
            </a:br>
            <a:endParaRPr lang="en-GB" dirty="0" smtClean="0"/>
          </a:p>
          <a:p>
            <a:r>
              <a:rPr lang="en-GB" dirty="0" smtClean="0"/>
              <a:t>34 - Society and Religion in the Roman empire </a:t>
            </a:r>
            <a:br>
              <a:rPr lang="en-GB" dirty="0" smtClean="0"/>
            </a:br>
            <a:endParaRPr lang="en-GB" dirty="0" smtClean="0"/>
          </a:p>
          <a:p>
            <a:r>
              <a:rPr lang="en-GB" dirty="0" smtClean="0"/>
              <a:t>35 - Sources to identify people’s cultural identities in the Roman empire 	</a:t>
            </a:r>
          </a:p>
          <a:p>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2"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2)">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wedge">
                                      <p:cBhvr>
                                        <p:cTn id="12" dur="2000"/>
                                        <p:tgtEl>
                                          <p:spTgt spid="3">
                                            <p:bg/>
                                          </p:spTgt>
                                        </p:tgtEl>
                                      </p:cBhvr>
                                    </p:animEffect>
                                  </p:childTnLst>
                                </p:cTn>
                              </p:par>
                              <p:par>
                                <p:cTn id="13" presetID="2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edge">
                                      <p:cBhvr>
                                        <p:cTn id="15" dur="2000"/>
                                        <p:tgtEl>
                                          <p:spTgt spid="3">
                                            <p:txEl>
                                              <p:pRg st="1" end="1"/>
                                            </p:txEl>
                                          </p:spTgt>
                                        </p:tgtEl>
                                      </p:cBhvr>
                                    </p:animEffect>
                                  </p:childTnLst>
                                </p:cTn>
                              </p:par>
                              <p:par>
                                <p:cTn id="16" presetID="2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edge">
                                      <p:cBhvr>
                                        <p:cTn id="18" dur="2000"/>
                                        <p:tgtEl>
                                          <p:spTgt spid="3">
                                            <p:txEl>
                                              <p:pRg st="2" end="2"/>
                                            </p:txEl>
                                          </p:spTgt>
                                        </p:tgtEl>
                                      </p:cBhvr>
                                    </p:animEffect>
                                  </p:childTnLst>
                                </p:cTn>
                              </p:par>
                              <p:par>
                                <p:cTn id="19" presetID="2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edge">
                                      <p:cBhvr>
                                        <p:cTn id="21" dur="2000"/>
                                        <p:tgtEl>
                                          <p:spTgt spid="3">
                                            <p:txEl>
                                              <p:pRg st="3" end="3"/>
                                            </p:txEl>
                                          </p:spTgt>
                                        </p:tgtEl>
                                      </p:cBhvr>
                                    </p:animEffect>
                                  </p:childTnLst>
                                </p:cTn>
                              </p:par>
                              <p:par>
                                <p:cTn id="22" presetID="2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edge">
                                      <p:cBhvr>
                                        <p:cTn id="24" dur="2000"/>
                                        <p:tgtEl>
                                          <p:spTgt spid="3">
                                            <p:txEl>
                                              <p:pRg st="4" end="4"/>
                                            </p:txEl>
                                          </p:spTgt>
                                        </p:tgtEl>
                                      </p:cBhvr>
                                    </p:animEffect>
                                  </p:childTnLst>
                                </p:cTn>
                              </p:par>
                              <p:par>
                                <p:cTn id="25" presetID="2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edg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5"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6" name="Inhaltsplatzhalter 2"/>
          <p:cNvSpPr>
            <a:spLocks noGrp="1"/>
          </p:cNvSpPr>
          <p:nvPr>
            <p:ph idx="1"/>
          </p:nvPr>
        </p:nvSpPr>
        <p:spPr>
          <a:xfrm>
            <a:off x="5508104" y="0"/>
            <a:ext cx="3635896" cy="5373216"/>
          </a:xfrm>
          <a:solidFill>
            <a:schemeClr val="accent2">
              <a:alpha val="40000"/>
            </a:schemeClr>
          </a:solidFill>
        </p:spPr>
        <p:style>
          <a:lnRef idx="3">
            <a:schemeClr val="lt1"/>
          </a:lnRef>
          <a:fillRef idx="1">
            <a:schemeClr val="accent2"/>
          </a:fillRef>
          <a:effectRef idx="1">
            <a:schemeClr val="accent2"/>
          </a:effectRef>
          <a:fontRef idx="minor">
            <a:schemeClr val="lt1"/>
          </a:fontRef>
        </p:style>
        <p:txBody>
          <a:bodyPr>
            <a:normAutofit fontScale="62500" lnSpcReduction="20000"/>
          </a:bodyPr>
          <a:lstStyle/>
          <a:p>
            <a:endParaRPr lang="en-GB" dirty="0" smtClean="0"/>
          </a:p>
          <a:p>
            <a:r>
              <a:rPr lang="en-GB" dirty="0" smtClean="0">
                <a:solidFill>
                  <a:srgbClr val="FFFF00"/>
                </a:solidFill>
              </a:rPr>
              <a:t>31 - The role of the city in the Roman empire (urbanism, citizenship, ‘Romanisation’) </a:t>
            </a:r>
            <a:r>
              <a:rPr lang="en-GB" dirty="0" smtClean="0"/>
              <a:t>	</a:t>
            </a:r>
            <a:br>
              <a:rPr lang="en-GB" dirty="0" smtClean="0"/>
            </a:br>
            <a:endParaRPr lang="en-GB" dirty="0" smtClean="0"/>
          </a:p>
          <a:p>
            <a:r>
              <a:rPr lang="en-GB" dirty="0" smtClean="0"/>
              <a:t>32 -	Local identity and the global world of the Roman empire 	</a:t>
            </a:r>
            <a:br>
              <a:rPr lang="en-GB" dirty="0" smtClean="0"/>
            </a:br>
            <a:endParaRPr lang="en-GB" dirty="0" smtClean="0"/>
          </a:p>
          <a:p>
            <a:r>
              <a:rPr lang="en-GB" dirty="0" smtClean="0"/>
              <a:t>33 - Religion in the Roman empire: imperial cult, municipal cults and ‘indigenous’ cults </a:t>
            </a:r>
            <a:br>
              <a:rPr lang="en-GB" dirty="0" smtClean="0"/>
            </a:br>
            <a:endParaRPr lang="en-GB" dirty="0" smtClean="0"/>
          </a:p>
          <a:p>
            <a:r>
              <a:rPr lang="en-GB" dirty="0" smtClean="0"/>
              <a:t>34 - Society and Religion in the Roman empire </a:t>
            </a:r>
            <a:br>
              <a:rPr lang="en-GB" dirty="0" smtClean="0"/>
            </a:br>
            <a:endParaRPr lang="en-GB" dirty="0" smtClean="0"/>
          </a:p>
          <a:p>
            <a:r>
              <a:rPr lang="en-GB" dirty="0" smtClean="0"/>
              <a:t>35 - Sources to identify people’s cultural identities in the Roman empire 	</a:t>
            </a:r>
          </a:p>
          <a:p>
            <a:endParaRPr lang="en-GB" dirty="0"/>
          </a:p>
        </p:txBody>
      </p:sp>
      <p:pic>
        <p:nvPicPr>
          <p:cNvPr id="7" name="Picture 7" descr="C:\Eigene Dateien\TEACHING MATERIAL\CITIES &amp; SETTLEMENTS\4 Sitzung Autun Bibracte und Co\forum08m.jpe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23928" y="1412776"/>
            <a:ext cx="3550085" cy="2663652"/>
          </a:xfrm>
          <a:prstGeom prst="rect">
            <a:avLst/>
          </a:prstGeom>
          <a:extLst>
            <a:ext uri="{909E8E84-426E-40DD-AFC4-6F175D3DCCD1}">
              <a14:hiddenFill xmlns:a14="http://schemas.microsoft.com/office/drawing/2010/main" xmlns="">
                <a:solidFill>
                  <a:srgbClr val="FFFFFF"/>
                </a:solidFill>
              </a14:hiddenFill>
            </a:ext>
          </a:extLst>
        </p:spPr>
        <p:style>
          <a:lnRef idx="3">
            <a:schemeClr val="lt1"/>
          </a:lnRef>
          <a:fillRef idx="1">
            <a:schemeClr val="accent6"/>
          </a:fillRef>
          <a:effectRef idx="1">
            <a:schemeClr val="accent6"/>
          </a:effectRef>
          <a:fontRef idx="minor">
            <a:schemeClr val="lt1"/>
          </a:fontRef>
        </p:style>
      </p:pic>
      <p:cxnSp>
        <p:nvCxnSpPr>
          <p:cNvPr id="9" name="Gerade Verbindung mit Pfeil 8"/>
          <p:cNvCxnSpPr>
            <a:stCxn id="7" idx="1"/>
          </p:cNvCxnSpPr>
          <p:nvPr/>
        </p:nvCxnSpPr>
        <p:spPr>
          <a:xfrm flipH="1" flipV="1">
            <a:off x="3203848" y="1988840"/>
            <a:ext cx="720080" cy="755762"/>
          </a:xfrm>
          <a:prstGeom prst="straightConnector1">
            <a:avLst/>
          </a:prstGeom>
          <a:ln w="76200">
            <a:solidFill>
              <a:srgbClr val="FFFF00"/>
            </a:solidFill>
            <a:tailEnd type="arrow"/>
          </a:ln>
        </p:spPr>
        <p:style>
          <a:lnRef idx="1">
            <a:schemeClr val="accent1"/>
          </a:lnRef>
          <a:fillRef idx="0">
            <a:schemeClr val="accent1"/>
          </a:fillRef>
          <a:effectRef idx="0">
            <a:schemeClr val="accent1"/>
          </a:effectRef>
          <a:fontRef idx="minor">
            <a:schemeClr val="tx1"/>
          </a:fontRef>
        </p:style>
      </p:cxnSp>
      <p:pic>
        <p:nvPicPr>
          <p:cNvPr id="11" name="Grafik 10" descr="C:\Eigene Dateien\TEACHING MATERIAL\CITIES &amp; SETTLEMENTS\Vici Centuriation etc\Arles FORUM 2.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pic="http://schemas.openxmlformats.org/drawingml/2006/picture" xmlns:lc="http://schemas.openxmlformats.org/drawingml/2006/lockedCanvas" val="0"/>
              </a:ext>
            </a:extLst>
          </a:blip>
          <a:srcRect l="11983" t="25894" b="4194"/>
          <a:stretch>
            <a:fillRect/>
          </a:stretch>
        </p:blipFill>
        <p:spPr bwMode="auto">
          <a:xfrm>
            <a:off x="1043608" y="4509120"/>
            <a:ext cx="2376264" cy="1944216"/>
          </a:xfrm>
          <a:prstGeom prst="rect">
            <a:avLst/>
          </a:prstGeom>
          <a:extLst>
            <a:ext uri="{909E8E84-426E-40DD-AFC4-6F175D3DCCD1}">
              <a14:hiddenFill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c="http://schemas.openxmlformats.org/markup-compatibility/2006" xmlns:wpc="http://schemas.microsoft.com/office/word/2010/wordprocessingCanvas" xmlns="" xmlns:pic="http://schemas.openxmlformats.org/drawingml/2006/picture" xmlns:lc="http://schemas.openxmlformats.org/drawingml/2006/lockedCanvas">
                <a:solidFill>
                  <a:srgbClr val="FFFFFF"/>
                </a:solidFill>
              </a14:hiddenFill>
            </a:ext>
          </a:extLst>
        </p:spPr>
        <p:style>
          <a:lnRef idx="3">
            <a:schemeClr val="lt1"/>
          </a:lnRef>
          <a:fillRef idx="1">
            <a:schemeClr val="accent3"/>
          </a:fillRef>
          <a:effectRef idx="1">
            <a:schemeClr val="accent3"/>
          </a:effectRef>
          <a:fontRef idx="minor">
            <a:schemeClr val="lt1"/>
          </a:fontRef>
        </p:style>
      </p:pic>
      <p:cxnSp>
        <p:nvCxnSpPr>
          <p:cNvPr id="13" name="Gerade Verbindung mit Pfeil 12"/>
          <p:cNvCxnSpPr>
            <a:stCxn id="11" idx="0"/>
          </p:cNvCxnSpPr>
          <p:nvPr/>
        </p:nvCxnSpPr>
        <p:spPr>
          <a:xfrm flipV="1">
            <a:off x="2231740" y="3068960"/>
            <a:ext cx="252028" cy="1440160"/>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2"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right)">
                                      <p:cBhvr>
                                        <p:cTn id="7" dur="2000"/>
                                        <p:tgtEl>
                                          <p:spTgt spid="7"/>
                                        </p:tgtEl>
                                      </p:cBhvr>
                                    </p:animEffect>
                                  </p:childTnLst>
                                </p:cTn>
                              </p:par>
                            </p:childTnLst>
                          </p:cTn>
                        </p:par>
                        <p:par>
                          <p:cTn id="8" fill="hold">
                            <p:stCondLst>
                              <p:cond delay="2000"/>
                            </p:stCondLst>
                            <p:childTnLst>
                              <p:par>
                                <p:cTn id="9" presetID="22" presetClass="entr" presetSubtype="2"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wipe(right)">
                                      <p:cBhvr>
                                        <p:cTn id="11" dur="20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wipe(down)">
                                      <p:cBhvr>
                                        <p:cTn id="16" dur="500"/>
                                        <p:tgtEl>
                                          <p:spTgt spid="11"/>
                                        </p:tgtEl>
                                      </p:cBhvr>
                                    </p:animEffect>
                                  </p:childTnLst>
                                </p:cTn>
                              </p:par>
                            </p:childTnLst>
                          </p:cTn>
                        </p:par>
                        <p:par>
                          <p:cTn id="17" fill="hold">
                            <p:stCondLst>
                              <p:cond delay="500"/>
                            </p:stCondLst>
                            <p:childTnLst>
                              <p:par>
                                <p:cTn id="18" presetID="22" presetClass="entr" presetSubtype="4"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down)">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6"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7" name="Inhaltsplatzhalter 2"/>
          <p:cNvSpPr>
            <a:spLocks noGrp="1"/>
          </p:cNvSpPr>
          <p:nvPr>
            <p:ph idx="1"/>
          </p:nvPr>
        </p:nvSpPr>
        <p:spPr>
          <a:xfrm>
            <a:off x="5508104" y="0"/>
            <a:ext cx="3635896" cy="5373216"/>
          </a:xfrm>
          <a:solidFill>
            <a:schemeClr val="accent2">
              <a:alpha val="40000"/>
            </a:schemeClr>
          </a:solidFill>
        </p:spPr>
        <p:style>
          <a:lnRef idx="3">
            <a:schemeClr val="lt1"/>
          </a:lnRef>
          <a:fillRef idx="1">
            <a:schemeClr val="accent2"/>
          </a:fillRef>
          <a:effectRef idx="1">
            <a:schemeClr val="accent2"/>
          </a:effectRef>
          <a:fontRef idx="minor">
            <a:schemeClr val="lt1"/>
          </a:fontRef>
        </p:style>
        <p:txBody>
          <a:bodyPr>
            <a:normAutofit fontScale="62500" lnSpcReduction="20000"/>
          </a:bodyPr>
          <a:lstStyle/>
          <a:p>
            <a:endParaRPr lang="en-GB" dirty="0" smtClean="0"/>
          </a:p>
          <a:p>
            <a:r>
              <a:rPr lang="en-GB" dirty="0" smtClean="0">
                <a:solidFill>
                  <a:srgbClr val="FFFF00"/>
                </a:solidFill>
              </a:rPr>
              <a:t>31 - The role of the city in the Roman empire (urbanism, citizenship, ‘Romanisation’) </a:t>
            </a:r>
            <a:r>
              <a:rPr lang="en-GB" dirty="0" smtClean="0"/>
              <a:t>	</a:t>
            </a:r>
            <a:br>
              <a:rPr lang="en-GB" dirty="0" smtClean="0"/>
            </a:br>
            <a:endParaRPr lang="en-GB" dirty="0" smtClean="0"/>
          </a:p>
          <a:p>
            <a:r>
              <a:rPr lang="en-GB" dirty="0" smtClean="0"/>
              <a:t>32 -	Local identity and the global world of the Roman empire 	</a:t>
            </a:r>
            <a:br>
              <a:rPr lang="en-GB" dirty="0" smtClean="0"/>
            </a:br>
            <a:endParaRPr lang="en-GB" dirty="0" smtClean="0"/>
          </a:p>
          <a:p>
            <a:r>
              <a:rPr lang="en-GB" dirty="0" smtClean="0"/>
              <a:t>33 - Religion in the Roman empire: imperial cult, municipal cults and ‘indigenous’ cults </a:t>
            </a:r>
            <a:br>
              <a:rPr lang="en-GB" dirty="0" smtClean="0"/>
            </a:br>
            <a:endParaRPr lang="en-GB" dirty="0" smtClean="0"/>
          </a:p>
          <a:p>
            <a:r>
              <a:rPr lang="en-GB" dirty="0" smtClean="0"/>
              <a:t>34 - Society and Religion in the Roman empire </a:t>
            </a:r>
            <a:br>
              <a:rPr lang="en-GB" dirty="0" smtClean="0"/>
            </a:br>
            <a:endParaRPr lang="en-GB" dirty="0" smtClean="0"/>
          </a:p>
          <a:p>
            <a:r>
              <a:rPr lang="en-GB" dirty="0" smtClean="0"/>
              <a:t>35 - Sources to identify people’s cultural identities in the Roman empire 	</a:t>
            </a:r>
          </a:p>
          <a:p>
            <a:endParaRPr lang="en-GB" dirty="0"/>
          </a:p>
        </p:txBody>
      </p:sp>
      <p:cxnSp>
        <p:nvCxnSpPr>
          <p:cNvPr id="11" name="Gerade Verbindung mit Pfeil 10"/>
          <p:cNvCxnSpPr>
            <a:stCxn id="4" idx="1"/>
          </p:cNvCxnSpPr>
          <p:nvPr/>
        </p:nvCxnSpPr>
        <p:spPr>
          <a:xfrm flipH="1" flipV="1">
            <a:off x="2483768" y="2420888"/>
            <a:ext cx="2088231" cy="2298149"/>
          </a:xfrm>
          <a:prstGeom prst="straightConnector1">
            <a:avLst/>
          </a:prstGeom>
          <a:ln w="76200">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4" name="Picture 3" descr="C:\Eigene Dateien\TEACHING MATERIAL\CITIES &amp; SETTLEMENTS\Bibracte und co\Bibracte PLAN bibrgekl.gif"/>
          <p:cNvPicPr>
            <a:picLocks noChangeAspect="1" noChangeArrowheads="1"/>
          </p:cNvPicPr>
          <p:nvPr/>
        </p:nvPicPr>
        <p:blipFill>
          <a:blip r:embed="rId3" cstate="print">
            <a:lum bright="-30000" contrast="18000"/>
            <a:extLst>
              <a:ext uri="{28A0092B-C50C-407E-A947-70E740481C1C}">
                <a14:useLocalDpi xmlns:a14="http://schemas.microsoft.com/office/drawing/2010/main" xmlns="" val="0"/>
              </a:ext>
            </a:extLst>
          </a:blip>
          <a:srcRect/>
          <a:stretch>
            <a:fillRect/>
          </a:stretch>
        </p:blipFill>
        <p:spPr bwMode="auto">
          <a:xfrm>
            <a:off x="4571999" y="2624697"/>
            <a:ext cx="4027693" cy="4188679"/>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pic>
        <p:nvPicPr>
          <p:cNvPr id="17" name="Picture 3" descr="C:\Eigene Dateien\TEACHING MATERIAL\CITIES &amp; SETTLEMENTS\Bibracte und co\Autun Porte de Langres.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187624" y="3717032"/>
            <a:ext cx="3657600" cy="2528887"/>
          </a:xfrm>
          <a:prstGeom prst="rect">
            <a:avLst/>
          </a:prstGeom>
          <a:noFill/>
          <a:ln w="9525">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par>
                          <p:cTn id="8" fill="hold">
                            <p:stCondLst>
                              <p:cond delay="500"/>
                            </p:stCondLst>
                            <p:childTnLst>
                              <p:par>
                                <p:cTn id="9" presetID="7" presetClass="entr" presetSubtype="4"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0" fill="hold"/>
                                        <p:tgtEl>
                                          <p:spTgt spid="17"/>
                                        </p:tgtEl>
                                        <p:attrNameLst>
                                          <p:attrName>ppt_x</p:attrName>
                                        </p:attrNameLst>
                                      </p:cBhvr>
                                      <p:tavLst>
                                        <p:tav tm="0">
                                          <p:val>
                                            <p:strVal val="#ppt_x"/>
                                          </p:val>
                                        </p:tav>
                                        <p:tav tm="100000">
                                          <p:val>
                                            <p:strVal val="#ppt_x"/>
                                          </p:val>
                                        </p:tav>
                                      </p:tavLst>
                                    </p:anim>
                                    <p:anim calcmode="lin" valueType="num">
                                      <p:cBhvr additive="base">
                                        <p:cTn id="12" dur="50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ChangeAspect="1"/>
          </p:cNvPicPr>
          <p:nvPr/>
        </p:nvPicPr>
        <p:blipFill>
          <a:blip r:embed="rId2" cstate="print">
            <a:clrChange>
              <a:clrFrom>
                <a:srgbClr val="FDF0B9"/>
              </a:clrFrom>
              <a:clrTo>
                <a:srgbClr val="FDF0B9">
                  <a:alpha val="0"/>
                </a:srgbClr>
              </a:clrTo>
            </a:clrChange>
          </a:blip>
          <a:stretch>
            <a:fillRect/>
          </a:stretch>
        </p:blipFill>
        <p:spPr>
          <a:xfrm>
            <a:off x="0" y="0"/>
            <a:ext cx="9144000" cy="6858000"/>
          </a:xfrm>
          <a:prstGeom prst="rect">
            <a:avLst/>
          </a:prstGeom>
        </p:spPr>
      </p:pic>
      <p:sp>
        <p:nvSpPr>
          <p:cNvPr id="5" name="Titel 1"/>
          <p:cNvSpPr>
            <a:spLocks noGrp="1"/>
          </p:cNvSpPr>
          <p:nvPr>
            <p:ph type="title"/>
          </p:nvPr>
        </p:nvSpPr>
        <p:spPr>
          <a:xfrm>
            <a:off x="0" y="4983480"/>
            <a:ext cx="9144000" cy="1051560"/>
          </a:xfrm>
        </p:spPr>
        <p:txBody>
          <a:bodyPr>
            <a:normAutofit fontScale="90000"/>
          </a:bodyPr>
          <a:lstStyle/>
          <a:p>
            <a:r>
              <a:rPr lang="en-GB" dirty="0" smtClean="0"/>
              <a:t>Culture and religion across the empire</a:t>
            </a:r>
            <a:endParaRPr lang="en-GB" dirty="0"/>
          </a:p>
        </p:txBody>
      </p:sp>
      <p:sp>
        <p:nvSpPr>
          <p:cNvPr id="6" name="Inhaltsplatzhalter 2"/>
          <p:cNvSpPr>
            <a:spLocks noGrp="1"/>
          </p:cNvSpPr>
          <p:nvPr>
            <p:ph idx="1"/>
          </p:nvPr>
        </p:nvSpPr>
        <p:spPr>
          <a:xfrm>
            <a:off x="5508104" y="0"/>
            <a:ext cx="3635896" cy="5373216"/>
          </a:xfrm>
          <a:solidFill>
            <a:schemeClr val="accent2">
              <a:alpha val="40000"/>
            </a:schemeClr>
          </a:solidFill>
        </p:spPr>
        <p:style>
          <a:lnRef idx="3">
            <a:schemeClr val="lt1"/>
          </a:lnRef>
          <a:fillRef idx="1">
            <a:schemeClr val="accent2"/>
          </a:fillRef>
          <a:effectRef idx="1">
            <a:schemeClr val="accent2"/>
          </a:effectRef>
          <a:fontRef idx="minor">
            <a:schemeClr val="lt1"/>
          </a:fontRef>
        </p:style>
        <p:txBody>
          <a:bodyPr>
            <a:normAutofit fontScale="62500" lnSpcReduction="20000"/>
          </a:bodyPr>
          <a:lstStyle/>
          <a:p>
            <a:endParaRPr lang="en-GB" dirty="0" smtClean="0"/>
          </a:p>
          <a:p>
            <a:r>
              <a:rPr lang="en-GB" dirty="0" smtClean="0">
                <a:solidFill>
                  <a:schemeClr val="accent6">
                    <a:lumMod val="20000"/>
                    <a:lumOff val="80000"/>
                  </a:schemeClr>
                </a:solidFill>
              </a:rPr>
              <a:t>31 - The role of the city in the Roman empire (urbanism, citizenship, ‘Romanisation’) 	</a:t>
            </a:r>
            <a:br>
              <a:rPr lang="en-GB" dirty="0" smtClean="0">
                <a:solidFill>
                  <a:schemeClr val="accent6">
                    <a:lumMod val="20000"/>
                    <a:lumOff val="80000"/>
                  </a:schemeClr>
                </a:solidFill>
              </a:rPr>
            </a:br>
            <a:endParaRPr lang="en-GB" dirty="0" smtClean="0">
              <a:solidFill>
                <a:schemeClr val="accent6">
                  <a:lumMod val="20000"/>
                  <a:lumOff val="80000"/>
                </a:schemeClr>
              </a:solidFill>
            </a:endParaRPr>
          </a:p>
          <a:p>
            <a:r>
              <a:rPr lang="en-GB" dirty="0" smtClean="0"/>
              <a:t>32 -	Local identity and the global world of the Roman empire 	</a:t>
            </a:r>
            <a:br>
              <a:rPr lang="en-GB" dirty="0" smtClean="0"/>
            </a:br>
            <a:endParaRPr lang="en-GB" dirty="0" smtClean="0"/>
          </a:p>
          <a:p>
            <a:r>
              <a:rPr lang="en-GB" dirty="0" smtClean="0">
                <a:solidFill>
                  <a:srgbClr val="FFFF00"/>
                </a:solidFill>
              </a:rPr>
              <a:t>33 - Religion in the Roman empire: imperial cult, municipal cults and ‘indigenous’ cults </a:t>
            </a:r>
            <a:br>
              <a:rPr lang="en-GB" dirty="0" smtClean="0">
                <a:solidFill>
                  <a:srgbClr val="FFFF00"/>
                </a:solidFill>
              </a:rPr>
            </a:br>
            <a:endParaRPr lang="en-GB" dirty="0" smtClean="0">
              <a:solidFill>
                <a:srgbClr val="FFFF00"/>
              </a:solidFill>
            </a:endParaRPr>
          </a:p>
          <a:p>
            <a:r>
              <a:rPr lang="en-GB" dirty="0" smtClean="0"/>
              <a:t>34 - Society and Religion in the Roman empire </a:t>
            </a:r>
            <a:br>
              <a:rPr lang="en-GB" dirty="0" smtClean="0"/>
            </a:br>
            <a:endParaRPr lang="en-GB" dirty="0" smtClean="0"/>
          </a:p>
          <a:p>
            <a:r>
              <a:rPr lang="en-GB" dirty="0" smtClean="0"/>
              <a:t>35 - Sources to identify people’s cultural identities in the Roman empire 	</a:t>
            </a:r>
          </a:p>
          <a:p>
            <a:endParaRPr lang="en-GB" dirty="0"/>
          </a:p>
        </p:txBody>
      </p:sp>
      <p:pic>
        <p:nvPicPr>
          <p:cNvPr id="13" name="Picture 2" descr="File:Augusto come giove, 00-50 dc circa.JPG"/>
          <p:cNvPicPr>
            <a:picLocks noChangeAspect="1" noChangeArrowheads="1"/>
          </p:cNvPicPr>
          <p:nvPr/>
        </p:nvPicPr>
        <p:blipFill rotWithShape="1">
          <a:blip r:embed="rId3" cstate="print">
            <a:extLst>
              <a:ext uri="{BEBA8EAE-BF5A-486C-A8C5-ECC9F3942E4B}">
                <a14:imgProps xmlns:a14="http://schemas.microsoft.com/office/drawing/2010/main" xmlns="">
                  <a14:imgLayer r:embed="rId4">
                    <a14:imgEffect>
                      <a14:backgroundRemoval t="3506" b="96661" l="10000" r="93235">
                        <a14:foregroundMark x1="68529" y1="86311" x2="68529" y2="86311"/>
                        <a14:foregroundMark x1="80588" y1="84808" x2="80588" y2="84808"/>
                        <a14:foregroundMark x1="80000" y1="74457" x2="80000" y2="74457"/>
                        <a14:foregroundMark x1="88235" y1="18698" x2="88235" y2="18698"/>
                        <a14:foregroundMark x1="90000" y1="3506" x2="90000" y2="3506"/>
                        <a14:foregroundMark x1="87059" y1="29048" x2="87059" y2="29048"/>
                        <a14:foregroundMark x1="87059" y1="25543" x2="87059" y2="25543"/>
                        <a14:foregroundMark x1="85882" y1="35559" x2="85882" y2="35559"/>
                        <a14:foregroundMark x1="86176" y1="34558" x2="86176" y2="34558"/>
                        <a14:foregroundMark x1="85882" y1="33890" x2="85882" y2="33890"/>
                        <a14:foregroundMark x1="85882" y1="32053" x2="85882" y2="32053"/>
                        <a14:foregroundMark x1="85000" y1="49082" x2="85000" y2="49082"/>
                        <a14:foregroundMark x1="16176" y1="86644" x2="16176" y2="86644"/>
                        <a14:foregroundMark x1="19118" y1="86644" x2="19118" y2="86644"/>
                        <a14:foregroundMark x1="21471" y1="84140" x2="21471" y2="84140"/>
                        <a14:foregroundMark x1="46765" y1="95993" x2="46765" y2="95993"/>
                        <a14:foregroundMark x1="20294" y1="92821" x2="20294" y2="92821"/>
                        <a14:foregroundMark x1="30294" y1="92821" x2="30294" y2="92821"/>
                        <a14:foregroundMark x1="35294" y1="91486" x2="35294" y2="91486"/>
                        <a14:foregroundMark x1="33235" y1="91820" x2="33235" y2="91820"/>
                        <a14:foregroundMark x1="27941" y1="93990" x2="27941" y2="93990"/>
                        <a14:foregroundMark x1="29118" y1="96828" x2="29118" y2="96828"/>
                        <a14:foregroundMark x1="88529" y1="15860" x2="88529" y2="15860"/>
                        <a14:foregroundMark x1="87647" y1="23873" x2="87647" y2="23873"/>
                        <a14:foregroundMark x1="87353" y1="41903" x2="87353" y2="41903"/>
                        <a14:foregroundMark x1="86176" y1="40902" x2="86176" y2="40902"/>
                        <a14:foregroundMark x1="87647" y1="41402" x2="87647" y2="41402"/>
                      </a14:backgroundRemoval>
                    </a14:imgEffect>
                  </a14:imgLayer>
                </a14:imgProps>
              </a:ext>
              <a:ext uri="{28A0092B-C50C-407E-A947-70E740481C1C}">
                <a14:useLocalDpi xmlns:a14="http://schemas.microsoft.com/office/drawing/2010/main" xmlns="" val="0"/>
              </a:ext>
            </a:extLst>
          </a:blip>
          <a:srcRect t="8010" b="6796"/>
          <a:stretch/>
        </p:blipFill>
        <p:spPr bwMode="auto">
          <a:xfrm>
            <a:off x="-36512" y="188640"/>
            <a:ext cx="4427984" cy="6645987"/>
          </a:xfrm>
          <a:prstGeom prst="rect">
            <a:avLst/>
          </a:prstGeom>
          <a:noFill/>
          <a:extLst>
            <a:ext uri="{909E8E84-426E-40DD-AFC4-6F175D3DCCD1}">
              <a14:hiddenFill xmlns:a14="http://schemas.microsoft.com/office/drawing/2010/main" xmlns="">
                <a:solidFill>
                  <a:srgbClr val="FFFFFF"/>
                </a:solidFill>
              </a14:hiddenFill>
            </a:ext>
          </a:extLst>
        </p:spPr>
      </p:pic>
      <p:pic>
        <p:nvPicPr>
          <p:cNvPr id="14" name="Picture 6" descr="RIB 918"/>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563888" y="3403569"/>
            <a:ext cx="2088232" cy="3454431"/>
          </a:xfrm>
          <a:prstGeom prst="rect">
            <a:avLst/>
          </a:prstGeom>
          <a:noFill/>
          <a:ln w="19050">
            <a:solidFill>
              <a:srgbClr val="000000"/>
            </a:solidFill>
            <a:miter lim="800000"/>
            <a:headEnd/>
            <a:tailEnd/>
          </a:ln>
          <a:extLst>
            <a:ext uri="{909E8E84-426E-40DD-AFC4-6F175D3DCCD1}">
              <a14:hiddenFill xmlns:a14="http://schemas.microsoft.com/office/drawing/2010/main" xmlns="">
                <a:solidFill>
                  <a:srgbClr val="FFFFFF"/>
                </a:solidFill>
              </a14:hiddenFill>
            </a:ext>
          </a:extLst>
        </p:spPr>
      </p:pic>
      <p:pic>
        <p:nvPicPr>
          <p:cNvPr id="15" name="Picture 3"/>
          <p:cNvPicPr>
            <a:picLocks noChangeAspect="1"/>
          </p:cNvPicPr>
          <p:nvPr/>
        </p:nvPicPr>
        <p:blipFill>
          <a:blip r:embed="rId6" cstate="print">
            <a:extLst>
              <a:ext uri="{28A0092B-C50C-407E-A947-70E740481C1C}">
                <a14:useLocalDpi xmlns="" xmlns:a14="http://schemas.microsoft.com/office/drawing/2010/main" val="0"/>
              </a:ext>
            </a:extLst>
          </a:blip>
          <a:stretch>
            <a:fillRect/>
          </a:stretch>
        </p:blipFill>
        <p:spPr>
          <a:xfrm>
            <a:off x="0" y="3956458"/>
            <a:ext cx="3851920" cy="2821531"/>
          </a:xfrm>
          <a:prstGeom prst="rect">
            <a:avLst/>
          </a:prstGeom>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3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amond(out)">
                                      <p:cBhvr>
                                        <p:cTn id="7" dur="2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 calcmode="lin" valueType="num">
                                      <p:cBhvr>
                                        <p:cTn id="17" dur="1000" fill="hold"/>
                                        <p:tgtEl>
                                          <p:spTgt spid="15"/>
                                        </p:tgtEl>
                                        <p:attrNameLst>
                                          <p:attrName>ppt_w</p:attrName>
                                        </p:attrNameLst>
                                      </p:cBhvr>
                                      <p:tavLst>
                                        <p:tav tm="0">
                                          <p:val>
                                            <p:fltVal val="0"/>
                                          </p:val>
                                        </p:tav>
                                        <p:tav tm="100000">
                                          <p:val>
                                            <p:strVal val="#ppt_w"/>
                                          </p:val>
                                        </p:tav>
                                      </p:tavLst>
                                    </p:anim>
                                    <p:anim calcmode="lin" valueType="num">
                                      <p:cBhvr>
                                        <p:cTn id="18" dur="1000" fill="hold"/>
                                        <p:tgtEl>
                                          <p:spTgt spid="15"/>
                                        </p:tgtEl>
                                        <p:attrNameLst>
                                          <p:attrName>ppt_h</p:attrName>
                                        </p:attrNameLst>
                                      </p:cBhvr>
                                      <p:tavLst>
                                        <p:tav tm="0">
                                          <p:val>
                                            <p:fltVal val="0"/>
                                          </p:val>
                                        </p:tav>
                                        <p:tav tm="100000">
                                          <p:val>
                                            <p:strVal val="#ppt_h"/>
                                          </p:val>
                                        </p:tav>
                                      </p:tavLst>
                                    </p:anim>
                                    <p:anim calcmode="lin" valueType="num">
                                      <p:cBhvr>
                                        <p:cTn id="19" dur="1000" fill="hold"/>
                                        <p:tgtEl>
                                          <p:spTgt spid="15"/>
                                        </p:tgtEl>
                                        <p:attrNameLst>
                                          <p:attrName>style.rotation</p:attrName>
                                        </p:attrNameLst>
                                      </p:cBhvr>
                                      <p:tavLst>
                                        <p:tav tm="0">
                                          <p:val>
                                            <p:fltVal val="90"/>
                                          </p:val>
                                        </p:tav>
                                        <p:tav tm="100000">
                                          <p:val>
                                            <p:fltVal val="0"/>
                                          </p:val>
                                        </p:tav>
                                      </p:tavLst>
                                    </p:anim>
                                    <p:animEffect transition="in" filter="fade">
                                      <p:cBhvr>
                                        <p:cTn id="20"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fik 3" descr="DSCF0997.JPG"/>
          <p:cNvPicPr>
            <a:picLocks noChangeAspect="1"/>
          </p:cNvPicPr>
          <p:nvPr/>
        </p:nvPicPr>
        <p:blipFill>
          <a:blip r:embed="rId2" cstate="print"/>
          <a:stretch>
            <a:fillRect/>
          </a:stretch>
        </p:blipFill>
        <p:spPr>
          <a:xfrm>
            <a:off x="0" y="0"/>
            <a:ext cx="9144000" cy="6858000"/>
          </a:xfrm>
          <a:prstGeom prst="rect">
            <a:avLst/>
          </a:prstGeom>
        </p:spPr>
      </p:pic>
      <p:sp>
        <p:nvSpPr>
          <p:cNvPr id="2" name="Inhaltsplatzhalter 1"/>
          <p:cNvSpPr>
            <a:spLocks noGrp="1"/>
          </p:cNvSpPr>
          <p:nvPr>
            <p:ph idx="1"/>
          </p:nvPr>
        </p:nvSpPr>
        <p:spPr>
          <a:xfrm>
            <a:off x="5508104" y="4221088"/>
            <a:ext cx="3563888" cy="2594992"/>
          </a:xfrm>
          <a:solidFill>
            <a:schemeClr val="tx1">
              <a:lumMod val="65000"/>
              <a:alpha val="27000"/>
            </a:schemeClr>
          </a:solidFill>
        </p:spPr>
        <p:txBody>
          <a:bodyPr>
            <a:normAutofit fontScale="92500" lnSpcReduction="20000"/>
          </a:bodyPr>
          <a:lstStyle/>
          <a:p>
            <a:r>
              <a:rPr lang="en-GB" dirty="0" smtClean="0">
                <a:solidFill>
                  <a:schemeClr val="accent5">
                    <a:lumMod val="20000"/>
                    <a:lumOff val="80000"/>
                  </a:schemeClr>
                </a:solidFill>
              </a:rPr>
              <a:t>An architecture that expresses power</a:t>
            </a:r>
          </a:p>
          <a:p>
            <a:r>
              <a:rPr lang="en-GB" dirty="0" smtClean="0">
                <a:solidFill>
                  <a:schemeClr val="accent5">
                    <a:lumMod val="20000"/>
                    <a:lumOff val="80000"/>
                  </a:schemeClr>
                </a:solidFill>
              </a:rPr>
              <a:t>The scale: local élites trying to imitate the local population</a:t>
            </a:r>
            <a:endParaRPr lang="en-GB" dirty="0">
              <a:solidFill>
                <a:schemeClr val="accent5">
                  <a:lumMod val="20000"/>
                  <a:lumOff val="80000"/>
                </a:schemeClr>
              </a:solidFill>
            </a:endParaRPr>
          </a:p>
        </p:txBody>
      </p:sp>
      <p:sp>
        <p:nvSpPr>
          <p:cNvPr id="3" name="Titel 2"/>
          <p:cNvSpPr>
            <a:spLocks noGrp="1"/>
          </p:cNvSpPr>
          <p:nvPr>
            <p:ph type="title"/>
          </p:nvPr>
        </p:nvSpPr>
        <p:spPr/>
        <p:txBody>
          <a:bodyPr/>
          <a:lstStyle/>
          <a:p>
            <a:r>
              <a:rPr lang="en-GB" dirty="0" smtClean="0"/>
              <a:t>Architecture</a:t>
            </a:r>
            <a:endParaRPr lang="en-GB" dirty="0"/>
          </a:p>
        </p:txBody>
      </p:sp>
      <p:sp>
        <p:nvSpPr>
          <p:cNvPr id="5" name="Textfeld 4"/>
          <p:cNvSpPr txBox="1"/>
          <p:nvPr/>
        </p:nvSpPr>
        <p:spPr>
          <a:xfrm>
            <a:off x="7020272" y="260648"/>
            <a:ext cx="1800200" cy="646331"/>
          </a:xfrm>
          <a:prstGeom prst="rect">
            <a:avLst/>
          </a:prstGeom>
          <a:noFill/>
        </p:spPr>
        <p:txBody>
          <a:bodyPr wrap="square" rtlCol="0">
            <a:spAutoFit/>
          </a:bodyPr>
          <a:lstStyle/>
          <a:p>
            <a:pPr algn="r"/>
            <a:r>
              <a:rPr lang="en-GB" dirty="0" smtClean="0">
                <a:solidFill>
                  <a:schemeClr val="accent4">
                    <a:lumMod val="75000"/>
                  </a:schemeClr>
                </a:solidFill>
              </a:rPr>
              <a:t>Temple of Vienne today</a:t>
            </a:r>
            <a:endParaRPr lang="en-GB" dirty="0">
              <a:solidFill>
                <a:schemeClr val="accent4">
                  <a:lumMod val="7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par>
                          <p:cTn id="8" fill="hold">
                            <p:stCondLst>
                              <p:cond delay="2000"/>
                            </p:stCondLst>
                            <p:childTnLst>
                              <p:par>
                                <p:cTn id="9" presetID="14" presetClass="entr" presetSubtype="1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6498"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Textfeld 4"/>
          <p:cNvSpPr txBox="1"/>
          <p:nvPr/>
        </p:nvSpPr>
        <p:spPr>
          <a:xfrm>
            <a:off x="5580112" y="260648"/>
            <a:ext cx="3240360" cy="646331"/>
          </a:xfrm>
          <a:prstGeom prst="rect">
            <a:avLst/>
          </a:prstGeom>
          <a:noFill/>
        </p:spPr>
        <p:txBody>
          <a:bodyPr wrap="square" rtlCol="0">
            <a:spAutoFit/>
          </a:bodyPr>
          <a:lstStyle/>
          <a:p>
            <a:pPr algn="r"/>
            <a:r>
              <a:rPr lang="en-GB" dirty="0" smtClean="0">
                <a:solidFill>
                  <a:schemeClr val="accent4">
                    <a:lumMod val="75000"/>
                  </a:schemeClr>
                </a:solidFill>
              </a:rPr>
              <a:t>“</a:t>
            </a:r>
            <a:r>
              <a:rPr lang="en-GB" dirty="0" err="1" smtClean="0">
                <a:solidFill>
                  <a:schemeClr val="accent4">
                    <a:lumMod val="75000"/>
                  </a:schemeClr>
                </a:solidFill>
              </a:rPr>
              <a:t>Maison</a:t>
            </a:r>
            <a:r>
              <a:rPr lang="en-GB" dirty="0" smtClean="0">
                <a:solidFill>
                  <a:schemeClr val="accent4">
                    <a:lumMod val="75000"/>
                  </a:schemeClr>
                </a:solidFill>
              </a:rPr>
              <a:t> </a:t>
            </a:r>
            <a:r>
              <a:rPr lang="en-GB" dirty="0" err="1" smtClean="0">
                <a:solidFill>
                  <a:schemeClr val="accent4">
                    <a:lumMod val="75000"/>
                  </a:schemeClr>
                </a:solidFill>
              </a:rPr>
              <a:t>Carrée</a:t>
            </a:r>
            <a:r>
              <a:rPr lang="en-GB" dirty="0" smtClean="0">
                <a:solidFill>
                  <a:schemeClr val="accent4">
                    <a:lumMod val="75000"/>
                  </a:schemeClr>
                </a:solidFill>
              </a:rPr>
              <a:t>”, </a:t>
            </a:r>
            <a:r>
              <a:rPr lang="en-GB" dirty="0" err="1" smtClean="0">
                <a:solidFill>
                  <a:schemeClr val="accent4">
                    <a:lumMod val="75000"/>
                  </a:schemeClr>
                </a:solidFill>
              </a:rPr>
              <a:t>Nîmes</a:t>
            </a:r>
            <a:endParaRPr lang="en-GB" dirty="0" smtClean="0">
              <a:solidFill>
                <a:schemeClr val="accent4">
                  <a:lumMod val="75000"/>
                </a:schemeClr>
              </a:solidFill>
            </a:endParaRPr>
          </a:p>
          <a:p>
            <a:pPr algn="r"/>
            <a:r>
              <a:rPr lang="en-GB" dirty="0" smtClean="0">
                <a:solidFill>
                  <a:schemeClr val="accent4">
                    <a:lumMod val="75000"/>
                  </a:schemeClr>
                </a:solidFill>
              </a:rPr>
              <a:t>Gaius &amp; </a:t>
            </a:r>
            <a:r>
              <a:rPr lang="en-GB" dirty="0" err="1" smtClean="0">
                <a:solidFill>
                  <a:schemeClr val="accent4">
                    <a:lumMod val="75000"/>
                  </a:schemeClr>
                </a:solidFill>
              </a:rPr>
              <a:t>Iulius</a:t>
            </a:r>
            <a:r>
              <a:rPr lang="en-GB" dirty="0" smtClean="0">
                <a:solidFill>
                  <a:schemeClr val="accent4">
                    <a:lumMod val="75000"/>
                  </a:schemeClr>
                </a:solidFill>
              </a:rPr>
              <a:t> Caesar</a:t>
            </a:r>
            <a:endParaRPr lang="en-GB" dirty="0">
              <a:solidFill>
                <a:schemeClr val="accent4">
                  <a:lumMod val="7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nhaltsplatzhalter 1"/>
          <p:cNvSpPr>
            <a:spLocks noGrp="1"/>
          </p:cNvSpPr>
          <p:nvPr>
            <p:ph idx="1"/>
          </p:nvPr>
        </p:nvSpPr>
        <p:spPr/>
        <p:txBody>
          <a:bodyPr/>
          <a:lstStyle/>
          <a:p>
            <a:endParaRPr lang="en-GB"/>
          </a:p>
        </p:txBody>
      </p:sp>
      <p:sp>
        <p:nvSpPr>
          <p:cNvPr id="3" name="Titel 2"/>
          <p:cNvSpPr>
            <a:spLocks noGrp="1"/>
          </p:cNvSpPr>
          <p:nvPr>
            <p:ph type="title"/>
          </p:nvPr>
        </p:nvSpPr>
        <p:spPr/>
        <p:txBody>
          <a:bodyPr/>
          <a:lstStyle/>
          <a:p>
            <a:endParaRPr lang="en-GB"/>
          </a:p>
        </p:txBody>
      </p:sp>
      <p:pic>
        <p:nvPicPr>
          <p:cNvPr id="9218" name="Picture 2"/>
          <p:cNvPicPr>
            <a:picLocks noChangeAspect="1" noChangeArrowheads="1"/>
          </p:cNvPicPr>
          <p:nvPr/>
        </p:nvPicPr>
        <p:blipFill>
          <a:blip r:embed="rId2" cstate="print"/>
          <a:srcRect l="6117" b="9014"/>
          <a:stretch>
            <a:fillRect/>
          </a:stretch>
        </p:blipFill>
        <p:spPr bwMode="auto">
          <a:xfrm>
            <a:off x="-1" y="0"/>
            <a:ext cx="9144001" cy="6858000"/>
          </a:xfrm>
          <a:prstGeom prst="rect">
            <a:avLst/>
          </a:prstGeom>
          <a:noFill/>
          <a:ln w="9525">
            <a:noFill/>
            <a:miter lim="800000"/>
            <a:headEnd/>
            <a:tailEnd/>
          </a:ln>
        </p:spPr>
      </p:pic>
      <p:sp>
        <p:nvSpPr>
          <p:cNvPr id="5" name="Textfeld 4"/>
          <p:cNvSpPr txBox="1"/>
          <p:nvPr/>
        </p:nvSpPr>
        <p:spPr>
          <a:xfrm>
            <a:off x="107504" y="128826"/>
            <a:ext cx="4680520" cy="707886"/>
          </a:xfrm>
          <a:prstGeom prst="rect">
            <a:avLst/>
          </a:prstGeom>
          <a:noFill/>
        </p:spPr>
        <p:txBody>
          <a:bodyPr wrap="square" rtlCol="0">
            <a:spAutoFit/>
          </a:bodyPr>
          <a:lstStyle/>
          <a:p>
            <a:r>
              <a:rPr lang="en-GB" sz="2000" dirty="0" smtClean="0">
                <a:solidFill>
                  <a:schemeClr val="accent4">
                    <a:lumMod val="75000"/>
                  </a:schemeClr>
                </a:solidFill>
                <a:effectLst>
                  <a:outerShdw blurRad="38100" dist="38100" dir="2700000" algn="tl">
                    <a:srgbClr val="000000">
                      <a:alpha val="43137"/>
                    </a:srgbClr>
                  </a:outerShdw>
                </a:effectLst>
              </a:rPr>
              <a:t>Amphitheatre </a:t>
            </a:r>
            <a:br>
              <a:rPr lang="en-GB" sz="2000" dirty="0" smtClean="0">
                <a:solidFill>
                  <a:schemeClr val="accent4">
                    <a:lumMod val="75000"/>
                  </a:schemeClr>
                </a:solidFill>
                <a:effectLst>
                  <a:outerShdw blurRad="38100" dist="38100" dir="2700000" algn="tl">
                    <a:srgbClr val="000000">
                      <a:alpha val="43137"/>
                    </a:srgbClr>
                  </a:outerShdw>
                </a:effectLst>
              </a:rPr>
            </a:br>
            <a:r>
              <a:rPr lang="en-GB" sz="2000" dirty="0" smtClean="0">
                <a:solidFill>
                  <a:schemeClr val="accent4">
                    <a:lumMod val="75000"/>
                  </a:schemeClr>
                </a:solidFill>
                <a:effectLst>
                  <a:outerShdw blurRad="38100" dist="38100" dir="2700000" algn="tl">
                    <a:srgbClr val="000000">
                      <a:alpha val="43137"/>
                    </a:srgbClr>
                  </a:outerShdw>
                </a:effectLst>
              </a:rPr>
              <a:t>of </a:t>
            </a:r>
            <a:r>
              <a:rPr lang="en-GB" sz="2000" dirty="0" err="1" smtClean="0">
                <a:solidFill>
                  <a:schemeClr val="accent4">
                    <a:lumMod val="75000"/>
                  </a:schemeClr>
                </a:solidFill>
                <a:effectLst>
                  <a:outerShdw blurRad="38100" dist="38100" dir="2700000" algn="tl">
                    <a:srgbClr val="000000">
                      <a:alpha val="43137"/>
                    </a:srgbClr>
                  </a:outerShdw>
                </a:effectLst>
              </a:rPr>
              <a:t>Nîmes</a:t>
            </a:r>
            <a:endParaRPr lang="en-GB" sz="2000" dirty="0">
              <a:solidFill>
                <a:schemeClr val="accent4">
                  <a:lumMod val="75000"/>
                </a:schemeClr>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nhaltsplatzhalter 1"/>
          <p:cNvSpPr>
            <a:spLocks noGrp="1"/>
          </p:cNvSpPr>
          <p:nvPr>
            <p:ph idx="1"/>
          </p:nvPr>
        </p:nvSpPr>
        <p:spPr/>
        <p:txBody>
          <a:bodyPr/>
          <a:lstStyle/>
          <a:p>
            <a:endParaRPr lang="en-GB"/>
          </a:p>
        </p:txBody>
      </p:sp>
      <p:sp>
        <p:nvSpPr>
          <p:cNvPr id="3" name="Titel 2"/>
          <p:cNvSpPr>
            <a:spLocks noGrp="1"/>
          </p:cNvSpPr>
          <p:nvPr>
            <p:ph type="title"/>
          </p:nvPr>
        </p:nvSpPr>
        <p:spPr/>
        <p:txBody>
          <a:bodyPr/>
          <a:lstStyle/>
          <a:p>
            <a:endParaRPr lang="en-GB"/>
          </a:p>
        </p:txBody>
      </p:sp>
      <p:pic>
        <p:nvPicPr>
          <p:cNvPr id="10242"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5" name="Textfeld 4"/>
          <p:cNvSpPr txBox="1"/>
          <p:nvPr/>
        </p:nvSpPr>
        <p:spPr>
          <a:xfrm>
            <a:off x="179512" y="5949280"/>
            <a:ext cx="2448272" cy="707886"/>
          </a:xfrm>
          <a:prstGeom prst="rect">
            <a:avLst/>
          </a:prstGeom>
          <a:solidFill>
            <a:schemeClr val="tx2">
              <a:lumMod val="25000"/>
              <a:alpha val="68000"/>
            </a:schemeClr>
          </a:solidFill>
        </p:spPr>
        <p:txBody>
          <a:bodyPr wrap="square" rtlCol="0">
            <a:spAutoFit/>
          </a:bodyPr>
          <a:lstStyle/>
          <a:p>
            <a:r>
              <a:rPr lang="en-GB" sz="2000" dirty="0" smtClean="0">
                <a:effectLst>
                  <a:outerShdw blurRad="38100" dist="38100" dir="2700000" algn="tl">
                    <a:srgbClr val="000000">
                      <a:alpha val="43137"/>
                    </a:srgbClr>
                  </a:outerShdw>
                </a:effectLst>
              </a:rPr>
              <a:t>Amphitheatre </a:t>
            </a:r>
            <a:br>
              <a:rPr lang="en-GB" sz="2000" dirty="0" smtClean="0">
                <a:effectLst>
                  <a:outerShdw blurRad="38100" dist="38100" dir="2700000" algn="tl">
                    <a:srgbClr val="000000">
                      <a:alpha val="43137"/>
                    </a:srgbClr>
                  </a:outerShdw>
                </a:effectLst>
              </a:rPr>
            </a:br>
            <a:r>
              <a:rPr lang="en-GB" sz="2000" dirty="0" smtClean="0">
                <a:effectLst>
                  <a:outerShdw blurRad="38100" dist="38100" dir="2700000" algn="tl">
                    <a:srgbClr val="000000">
                      <a:alpha val="43137"/>
                    </a:srgbClr>
                  </a:outerShdw>
                </a:effectLst>
              </a:rPr>
              <a:t>of </a:t>
            </a:r>
            <a:r>
              <a:rPr lang="en-GB" sz="2000" dirty="0" err="1" smtClean="0">
                <a:effectLst>
                  <a:outerShdw blurRad="38100" dist="38100" dir="2700000" algn="tl">
                    <a:srgbClr val="000000">
                      <a:alpha val="43137"/>
                    </a:srgbClr>
                  </a:outerShdw>
                </a:effectLst>
              </a:rPr>
              <a:t>Nîmes</a:t>
            </a:r>
            <a:endParaRPr lang="en-GB" sz="2000" dirty="0">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pic>
        <p:nvPicPr>
          <p:cNvPr id="11267" name="Picture 3"/>
          <p:cNvPicPr>
            <a:picLocks noChangeAspect="1" noChangeArrowheads="1"/>
          </p:cNvPicPr>
          <p:nvPr/>
        </p:nvPicPr>
        <p:blipFill>
          <a:blip r:embed="rId3" cstate="print"/>
          <a:srcRect/>
          <a:stretch>
            <a:fillRect/>
          </a:stretch>
        </p:blipFill>
        <p:spPr bwMode="auto">
          <a:xfrm rot="983165">
            <a:off x="5273621" y="2347603"/>
            <a:ext cx="3995936" cy="2996952"/>
          </a:xfrm>
          <a:prstGeom prst="rect">
            <a:avLst/>
          </a:prstGeom>
          <a:ln>
            <a:headEnd/>
            <a:tailEnd/>
          </a:ln>
        </p:spPr>
        <p:style>
          <a:lnRef idx="2">
            <a:schemeClr val="accent5">
              <a:shade val="50000"/>
            </a:schemeClr>
          </a:lnRef>
          <a:fillRef idx="1">
            <a:schemeClr val="accent5"/>
          </a:fillRef>
          <a:effectRef idx="0">
            <a:schemeClr val="accent5"/>
          </a:effectRef>
          <a:fontRef idx="minor">
            <a:schemeClr val="lt1"/>
          </a:fontRef>
        </p:style>
      </p:pic>
      <p:sp>
        <p:nvSpPr>
          <p:cNvPr id="2" name="Inhaltsplatzhalter 1"/>
          <p:cNvSpPr>
            <a:spLocks noGrp="1"/>
          </p:cNvSpPr>
          <p:nvPr>
            <p:ph idx="1"/>
          </p:nvPr>
        </p:nvSpPr>
        <p:spPr>
          <a:xfrm>
            <a:off x="35496" y="4581128"/>
            <a:ext cx="8229600" cy="2160240"/>
          </a:xfrm>
        </p:spPr>
        <p:txBody>
          <a:bodyPr>
            <a:normAutofit fontScale="70000" lnSpcReduction="20000"/>
          </a:bodyPr>
          <a:lstStyle/>
          <a:p>
            <a:r>
              <a:rPr lang="en-GB" dirty="0" smtClean="0"/>
              <a:t>Theatres &amp; amphitheatres: </a:t>
            </a:r>
            <a:br>
              <a:rPr lang="en-GB" dirty="0" smtClean="0"/>
            </a:br>
            <a:r>
              <a:rPr lang="en-GB" dirty="0" smtClean="0"/>
              <a:t>to assemble the local population of town and rural areas</a:t>
            </a:r>
          </a:p>
          <a:p>
            <a:r>
              <a:rPr lang="en-GB" dirty="0" smtClean="0"/>
              <a:t>Creating </a:t>
            </a:r>
          </a:p>
          <a:p>
            <a:r>
              <a:rPr lang="en-GB" dirty="0" smtClean="0"/>
              <a:t>Communicating social, religious, political and cultural understandings </a:t>
            </a:r>
            <a:r>
              <a:rPr lang="en-GB" dirty="0" smtClean="0">
                <a:sym typeface="Wingdings" pitchFamily="2" charset="2"/>
              </a:rPr>
              <a:t>Roman ideologies</a:t>
            </a:r>
          </a:p>
          <a:p>
            <a:r>
              <a:rPr lang="en-GB" dirty="0" smtClean="0">
                <a:sym typeface="Wingdings" pitchFamily="2" charset="2"/>
              </a:rPr>
              <a:t>Representing social status seats according to status !</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randombar(horizontal)">
                                      <p:cBhvr>
                                        <p:cTn id="11" dur="500"/>
                                        <p:tgtEl>
                                          <p:spTgt spid="2">
                                            <p:txEl>
                                              <p:pRg st="1" end="1"/>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randombar(horizontal)">
                                      <p:cBhvr>
                                        <p:cTn id="15" dur="500"/>
                                        <p:tgtEl>
                                          <p:spTgt spid="2">
                                            <p:txEl>
                                              <p:pRg st="2" end="2"/>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9"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13314" name="Picture 2"/>
          <p:cNvPicPr>
            <a:picLocks noChangeAspect="1" noChangeArrowheads="1"/>
          </p:cNvPicPr>
          <p:nvPr/>
        </p:nvPicPr>
        <p:blipFill>
          <a:blip r:embed="rId3" cstate="print"/>
          <a:srcRect l="4256" t="5717" r="9211" b="3959"/>
          <a:stretch>
            <a:fillRect/>
          </a:stretch>
        </p:blipFill>
        <p:spPr bwMode="auto">
          <a:xfrm>
            <a:off x="3955099" y="160542"/>
            <a:ext cx="5081397" cy="6580826"/>
          </a:xfrm>
          <a:prstGeom prst="rect">
            <a:avLst/>
          </a:prstGeom>
          <a:noFill/>
          <a:ln w="9525">
            <a:noFill/>
            <a:miter lim="800000"/>
            <a:headEnd/>
            <a:tailEnd/>
          </a:ln>
        </p:spPr>
      </p:pic>
      <p:sp>
        <p:nvSpPr>
          <p:cNvPr id="2" name="Inhaltsplatzhalter 1"/>
          <p:cNvSpPr>
            <a:spLocks noGrp="1"/>
          </p:cNvSpPr>
          <p:nvPr>
            <p:ph idx="1"/>
          </p:nvPr>
        </p:nvSpPr>
        <p:spPr>
          <a:xfrm>
            <a:off x="1331640" y="4653136"/>
            <a:ext cx="3888432" cy="2564904"/>
          </a:xfrm>
          <a:solidFill>
            <a:schemeClr val="accent2">
              <a:alpha val="21000"/>
            </a:schemeClr>
          </a:solidFill>
        </p:spPr>
        <p:style>
          <a:lnRef idx="3">
            <a:schemeClr val="lt1"/>
          </a:lnRef>
          <a:fillRef idx="1">
            <a:schemeClr val="accent2"/>
          </a:fillRef>
          <a:effectRef idx="1">
            <a:schemeClr val="accent2"/>
          </a:effectRef>
          <a:fontRef idx="minor">
            <a:schemeClr val="lt1"/>
          </a:fontRef>
        </p:style>
        <p:txBody>
          <a:bodyPr>
            <a:normAutofit fontScale="55000" lnSpcReduction="20000"/>
          </a:bodyPr>
          <a:lstStyle/>
          <a:p>
            <a:r>
              <a:rPr lang="en-GB" dirty="0" smtClean="0">
                <a:solidFill>
                  <a:srgbClr val="FFFF00"/>
                </a:solidFill>
              </a:rPr>
              <a:t>The individual was participating in collective cults, symbolising the unity of a city, demonstrating the role of the local magistrates and priests</a:t>
            </a:r>
          </a:p>
          <a:p>
            <a:r>
              <a:rPr lang="en-GB" dirty="0" smtClean="0">
                <a:solidFill>
                  <a:srgbClr val="FFFF00"/>
                </a:solidFill>
              </a:rPr>
              <a:t>But people came from different background: everyone developed his own religious preferences and understandings</a:t>
            </a:r>
            <a:br>
              <a:rPr lang="en-GB" dirty="0" smtClean="0">
                <a:solidFill>
                  <a:srgbClr val="FFFF00"/>
                </a:solidFill>
              </a:rPr>
            </a:br>
            <a:r>
              <a:rPr lang="en-GB" dirty="0" smtClean="0">
                <a:solidFill>
                  <a:srgbClr val="FFFF00"/>
                </a:solidFill>
                <a:sym typeface="Wingdings" pitchFamily="2" charset="2"/>
              </a:rPr>
              <a:t> individualisation, diversity</a:t>
            </a:r>
          </a:p>
          <a:p>
            <a:r>
              <a:rPr lang="en-GB" dirty="0" smtClean="0">
                <a:solidFill>
                  <a:srgbClr val="FFFF00"/>
                </a:solidFill>
                <a:sym typeface="Wingdings" pitchFamily="2" charset="2"/>
              </a:rPr>
              <a:t>religious freedom (?)</a:t>
            </a:r>
            <a:endParaRPr lang="en-GB" dirty="0">
              <a:solidFill>
                <a:srgbClr val="FFFF00"/>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randombar(horizontal)">
                                      <p:cBhvr>
                                        <p:cTn id="7" dur="5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endParaRPr lang="en-GB"/>
          </a:p>
        </p:txBody>
      </p:sp>
      <p:sp>
        <p:nvSpPr>
          <p:cNvPr id="3" name="Inhaltsplatzhalter 2"/>
          <p:cNvSpPr>
            <a:spLocks noGrp="1"/>
          </p:cNvSpPr>
          <p:nvPr>
            <p:ph idx="1"/>
          </p:nvPr>
        </p:nvSpPr>
        <p:spPr/>
        <p:txBody>
          <a:bodyPr/>
          <a:lstStyle/>
          <a:p>
            <a:endParaRPr lang="en-GB"/>
          </a:p>
        </p:txBody>
      </p:sp>
      <p:pic>
        <p:nvPicPr>
          <p:cNvPr id="4" name="Picture 2" descr="C:\Eigene Dateien\FERCAN\MAP NARBONENSIS French.JPG"/>
          <p:cNvPicPr>
            <a:picLocks noChangeAspect="1" noChangeArrowheads="1"/>
          </p:cNvPicPr>
          <p:nvPr/>
        </p:nvPicPr>
        <p:blipFill>
          <a:blip r:embed="rId2" cstate="print"/>
          <a:srcRect/>
          <a:stretch>
            <a:fillRect/>
          </a:stretch>
        </p:blipFill>
        <p:spPr bwMode="auto">
          <a:xfrm>
            <a:off x="0" y="1"/>
            <a:ext cx="9144000" cy="6858000"/>
          </a:xfrm>
          <a:prstGeom prst="rect">
            <a:avLst/>
          </a:prstGeom>
          <a:noFill/>
        </p:spPr>
      </p:pic>
    </p:spTree>
  </p:cSld>
  <p:clrMapOvr>
    <a:masterClrMapping/>
  </p:clrMapOvr>
  <p:transition>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3.amazonaws.com/presspublisher-do/upload/2697/duraeuropos1.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3792" b="96654" l="32600" r="75650">
                        <a14:foregroundMark x1="36250" y1="41413" x2="36250" y2="41413"/>
                        <a14:foregroundMark x1="70700" y1="18810" x2="70700" y2="18810"/>
                        <a14:foregroundMark x1="72700" y1="39777" x2="72700" y2="39777"/>
                        <a14:foregroundMark x1="72700" y1="55242" x2="72700" y2="55242"/>
                        <a14:foregroundMark x1="33700" y1="77175" x2="33700" y2="77175"/>
                        <a14:foregroundMark x1="34400" y1="68401" x2="34400" y2="68401"/>
                        <a14:foregroundMark x1="35550" y1="37695" x2="35550" y2="37695"/>
                        <a14:foregroundMark x1="33700" y1="28699" x2="33700" y2="28699"/>
                        <a14:foregroundMark x1="34100" y1="41041" x2="34100" y2="41041"/>
                        <a14:foregroundMark x1="35650" y1="65279" x2="35650" y2="65279"/>
                        <a14:foregroundMark x1="36250" y1="81190" x2="36250" y2="81190"/>
                        <a14:foregroundMark x1="34550" y1="83941" x2="34550" y2="83941"/>
                        <a14:foregroundMark x1="34100" y1="81413" x2="34100" y2="81413"/>
                        <a14:foregroundMark x1="66200" y1="37844" x2="66200" y2="37844"/>
                        <a14:foregroundMark x1="66200" y1="42454" x2="66200" y2="42454"/>
                        <a14:foregroundMark x1="70450" y1="41636" x2="70450" y2="41636"/>
                        <a14:foregroundMark x1="71550" y1="44981" x2="71550" y2="44981"/>
                        <a14:foregroundMark x1="70000" y1="31004" x2="70000" y2="31004"/>
                        <a14:foregroundMark x1="67350" y1="24238" x2="67350" y2="24238"/>
                      </a14:backgroundRemoval>
                    </a14:imgEffect>
                    <a14:imgEffect>
                      <a14:brightnessContrast bright="20000" contrast="40000"/>
                    </a14:imgEffect>
                  </a14:imgLayer>
                </a14:imgProps>
              </a:ext>
              <a:ext uri="{28A0092B-C50C-407E-A947-70E740481C1C}">
                <a14:useLocalDpi xmlns:a14="http://schemas.microsoft.com/office/drawing/2010/main" xmlns="" val="0"/>
              </a:ext>
            </a:extLst>
          </a:blip>
          <a:srcRect l="31880" t="4436" r="25137" b="4872"/>
          <a:stretch/>
        </p:blipFill>
        <p:spPr bwMode="auto">
          <a:xfrm>
            <a:off x="4283969" y="-1"/>
            <a:ext cx="4860032" cy="6896291"/>
          </a:xfrm>
          <a:prstGeom prst="rect">
            <a:avLst/>
          </a:prstGeom>
          <a:noFill/>
          <a:extLst>
            <a:ext uri="{909E8E84-426E-40DD-AFC4-6F175D3DCCD1}">
              <a14:hiddenFill xmlns:a14="http://schemas.microsoft.com/office/drawing/2010/main" xmlns="">
                <a:solidFill>
                  <a:srgbClr val="FFFFFF"/>
                </a:solidFill>
              </a14:hiddenFill>
            </a:ext>
          </a:extLst>
        </p:spPr>
      </p:pic>
      <p:sp>
        <p:nvSpPr>
          <p:cNvPr id="2" name="Titel 1"/>
          <p:cNvSpPr>
            <a:spLocks noGrp="1"/>
          </p:cNvSpPr>
          <p:nvPr>
            <p:ph type="title"/>
          </p:nvPr>
        </p:nvSpPr>
        <p:spPr>
          <a:xfrm>
            <a:off x="0" y="4983480"/>
            <a:ext cx="9144000" cy="1051560"/>
          </a:xfrm>
        </p:spPr>
        <p:txBody>
          <a:bodyPr>
            <a:normAutofit/>
          </a:bodyPr>
          <a:lstStyle/>
          <a:p>
            <a:pPr algn="ctr"/>
            <a:r>
              <a:rPr lang="en-GB" dirty="0" smtClean="0"/>
              <a:t>Religious Freedom in the empire?</a:t>
            </a:r>
            <a:endParaRPr lang="en-GB" dirty="0"/>
          </a:p>
        </p:txBody>
      </p:sp>
      <p:sp>
        <p:nvSpPr>
          <p:cNvPr id="3" name="Inhaltsplatzhalter 2"/>
          <p:cNvSpPr>
            <a:spLocks noGrp="1"/>
          </p:cNvSpPr>
          <p:nvPr>
            <p:ph idx="1"/>
          </p:nvPr>
        </p:nvSpPr>
        <p:spPr>
          <a:xfrm>
            <a:off x="286896" y="386336"/>
            <a:ext cx="4069080" cy="5130896"/>
          </a:xfrm>
        </p:spPr>
        <p:txBody>
          <a:bodyPr>
            <a:normAutofit fontScale="92500"/>
          </a:bodyPr>
          <a:lstStyle/>
          <a:p>
            <a:r>
              <a:rPr lang="en-GB" dirty="0" smtClean="0"/>
              <a:t>Rome </a:t>
            </a:r>
          </a:p>
          <a:p>
            <a:pPr lvl="1"/>
            <a:r>
              <a:rPr lang="en-GB" dirty="0" smtClean="0"/>
              <a:t>polytheist religion(s)</a:t>
            </a:r>
          </a:p>
          <a:p>
            <a:pPr lvl="1"/>
            <a:r>
              <a:rPr lang="en-GB" dirty="0" smtClean="0"/>
              <a:t>ability to integrate other cults</a:t>
            </a:r>
          </a:p>
          <a:p>
            <a:pPr lvl="1"/>
            <a:r>
              <a:rPr lang="en-GB" dirty="0" smtClean="0"/>
              <a:t>awareness that other cities/states have other cults</a:t>
            </a:r>
          </a:p>
          <a:p>
            <a:pPr lvl="1"/>
            <a:r>
              <a:rPr lang="en-GB" dirty="0" smtClean="0"/>
              <a:t>hence: a certain degree of tolerance</a:t>
            </a:r>
          </a:p>
          <a:p>
            <a:pPr lvl="1"/>
            <a:r>
              <a:rPr lang="en-GB" dirty="0" smtClean="0"/>
              <a:t>no orthodoxy, no wish to expand Roman “gods” or “beliefs”</a:t>
            </a:r>
          </a:p>
          <a:p>
            <a:pPr lvl="1"/>
            <a:r>
              <a:rPr lang="en-GB" dirty="0" smtClean="0"/>
              <a:t>orthopraxy: a very ritualistic religion</a:t>
            </a:r>
            <a:endParaRPr lang="en-GB" dirty="0"/>
          </a:p>
        </p:txBody>
      </p:sp>
      <p:sp>
        <p:nvSpPr>
          <p:cNvPr id="5" name="Textfeld 4"/>
          <p:cNvSpPr txBox="1"/>
          <p:nvPr/>
        </p:nvSpPr>
        <p:spPr>
          <a:xfrm>
            <a:off x="4572000" y="0"/>
            <a:ext cx="1656184" cy="646331"/>
          </a:xfrm>
          <a:prstGeom prst="rect">
            <a:avLst/>
          </a:prstGeom>
          <a:noFill/>
        </p:spPr>
        <p:txBody>
          <a:bodyPr wrap="square" rtlCol="0">
            <a:spAutoFit/>
          </a:bodyPr>
          <a:lstStyle/>
          <a:p>
            <a:r>
              <a:rPr lang="en-GB" dirty="0" smtClean="0"/>
              <a:t>Dura </a:t>
            </a:r>
            <a:r>
              <a:rPr lang="en-GB" dirty="0" err="1" smtClean="0"/>
              <a:t>Europos</a:t>
            </a:r>
            <a:endParaRPr lang="en-GB" dirty="0"/>
          </a:p>
        </p:txBody>
      </p:sp>
    </p:spTree>
  </p:cSld>
  <p:clrMapOvr>
    <a:masterClrMapping/>
  </p:clrMapOvr>
  <p:transition>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http://s3.amazonaws.com/presspublisher-do/upload/2697/duraeuropos1.jpg"/>
          <p:cNvPicPr>
            <a:picLocks noChangeAspect="1" noChangeArrowheads="1"/>
          </p:cNvPicPr>
          <p:nvPr/>
        </p:nvPicPr>
        <p:blipFill rotWithShape="1">
          <a:blip r:embed="rId2" cstate="print">
            <a:extLst>
              <a:ext uri="{BEBA8EAE-BF5A-486C-A8C5-ECC9F3942E4B}">
                <a14:imgProps xmlns:a14="http://schemas.microsoft.com/office/drawing/2010/main" xmlns="">
                  <a14:imgLayer r:embed="rId3">
                    <a14:imgEffect>
                      <a14:backgroundRemoval t="3792" b="96654" l="32600" r="75650">
                        <a14:foregroundMark x1="36250" y1="41413" x2="36250" y2="41413"/>
                        <a14:foregroundMark x1="70700" y1="18810" x2="70700" y2="18810"/>
                        <a14:foregroundMark x1="72700" y1="39777" x2="72700" y2="39777"/>
                        <a14:foregroundMark x1="72700" y1="55242" x2="72700" y2="55242"/>
                        <a14:foregroundMark x1="33700" y1="77175" x2="33700" y2="77175"/>
                        <a14:foregroundMark x1="34400" y1="68401" x2="34400" y2="68401"/>
                        <a14:foregroundMark x1="35550" y1="37695" x2="35550" y2="37695"/>
                        <a14:foregroundMark x1="33700" y1="28699" x2="33700" y2="28699"/>
                        <a14:foregroundMark x1="34100" y1="41041" x2="34100" y2="41041"/>
                        <a14:foregroundMark x1="35650" y1="65279" x2="35650" y2="65279"/>
                        <a14:foregroundMark x1="36250" y1="81190" x2="36250" y2="81190"/>
                        <a14:foregroundMark x1="34550" y1="83941" x2="34550" y2="83941"/>
                        <a14:foregroundMark x1="34100" y1="81413" x2="34100" y2="81413"/>
                        <a14:foregroundMark x1="66200" y1="37844" x2="66200" y2="37844"/>
                        <a14:foregroundMark x1="66200" y1="42454" x2="66200" y2="42454"/>
                        <a14:foregroundMark x1="70450" y1="41636" x2="70450" y2="41636"/>
                        <a14:foregroundMark x1="71550" y1="44981" x2="71550" y2="44981"/>
                        <a14:foregroundMark x1="70000" y1="31004" x2="70000" y2="31004"/>
                        <a14:foregroundMark x1="67350" y1="24238" x2="67350" y2="24238"/>
                      </a14:backgroundRemoval>
                    </a14:imgEffect>
                    <a14:imgEffect>
                      <a14:brightnessContrast bright="20000" contrast="40000"/>
                    </a14:imgEffect>
                  </a14:imgLayer>
                </a14:imgProps>
              </a:ext>
              <a:ext uri="{28A0092B-C50C-407E-A947-70E740481C1C}">
                <a14:useLocalDpi xmlns:a14="http://schemas.microsoft.com/office/drawing/2010/main" xmlns="" val="0"/>
              </a:ext>
            </a:extLst>
          </a:blip>
          <a:srcRect l="31880" t="4436" r="25137" b="4872"/>
          <a:stretch/>
        </p:blipFill>
        <p:spPr bwMode="auto">
          <a:xfrm>
            <a:off x="4283969" y="-1"/>
            <a:ext cx="4860032" cy="689629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Content Placeholder 1"/>
          <p:cNvSpPr>
            <a:spLocks noGrp="1"/>
          </p:cNvSpPr>
          <p:nvPr>
            <p:ph idx="1"/>
          </p:nvPr>
        </p:nvSpPr>
        <p:spPr>
          <a:xfrm>
            <a:off x="179512" y="404664"/>
            <a:ext cx="4392488" cy="4785320"/>
          </a:xfrm>
        </p:spPr>
        <p:txBody>
          <a:bodyPr>
            <a:normAutofit fontScale="70000" lnSpcReduction="20000"/>
          </a:bodyPr>
          <a:lstStyle/>
          <a:p>
            <a:r>
              <a:rPr lang="en-GB" dirty="0" smtClean="0"/>
              <a:t>Cicero, De </a:t>
            </a:r>
            <a:r>
              <a:rPr lang="en-GB" dirty="0" err="1" smtClean="0"/>
              <a:t>Divinatione</a:t>
            </a:r>
            <a:r>
              <a:rPr lang="en-GB" dirty="0" smtClean="0"/>
              <a:t> 2.70[33]</a:t>
            </a:r>
            <a:br>
              <a:rPr lang="en-GB" dirty="0" smtClean="0"/>
            </a:br>
            <a:r>
              <a:rPr lang="en-GB" dirty="0" smtClean="0"/>
              <a:t>As </a:t>
            </a:r>
            <a:r>
              <a:rPr lang="en-GB" i="1" dirty="0" smtClean="0"/>
              <a:t>augur,</a:t>
            </a:r>
            <a:r>
              <a:rPr lang="en-GB" dirty="0" smtClean="0"/>
              <a:t> he argues that the auspices are obsolete and erroneous and he concludes:</a:t>
            </a:r>
            <a:br>
              <a:rPr lang="en-GB" dirty="0" smtClean="0"/>
            </a:br>
            <a:r>
              <a:rPr lang="en-GB" dirty="0" smtClean="0"/>
              <a:t/>
            </a:r>
            <a:br>
              <a:rPr lang="en-GB" dirty="0" smtClean="0"/>
            </a:br>
            <a:r>
              <a:rPr lang="en-GB" sz="2400" dirty="0" smtClean="0">
                <a:solidFill>
                  <a:srgbClr val="7030A0"/>
                </a:solidFill>
              </a:rPr>
              <a:t>(…) </a:t>
            </a:r>
            <a:r>
              <a:rPr lang="en-GB" sz="2400" i="1" dirty="0" err="1" smtClean="0">
                <a:solidFill>
                  <a:srgbClr val="7030A0"/>
                </a:solidFill>
              </a:rPr>
              <a:t>retinetur</a:t>
            </a:r>
            <a:r>
              <a:rPr lang="en-GB" sz="2400" i="1" dirty="0" smtClean="0">
                <a:solidFill>
                  <a:srgbClr val="7030A0"/>
                </a:solidFill>
              </a:rPr>
              <a:t> </a:t>
            </a:r>
            <a:r>
              <a:rPr lang="en-GB" sz="2400" i="1" dirty="0" err="1">
                <a:solidFill>
                  <a:srgbClr val="7030A0"/>
                </a:solidFill>
              </a:rPr>
              <a:t>autem</a:t>
            </a:r>
            <a:r>
              <a:rPr lang="en-GB" sz="2400" i="1" dirty="0">
                <a:solidFill>
                  <a:srgbClr val="7030A0"/>
                </a:solidFill>
              </a:rPr>
              <a:t> et ad </a:t>
            </a:r>
            <a:r>
              <a:rPr lang="en-GB" sz="2400" i="1" dirty="0" err="1">
                <a:solidFill>
                  <a:srgbClr val="7030A0"/>
                </a:solidFill>
              </a:rPr>
              <a:t>opinionem</a:t>
            </a:r>
            <a:r>
              <a:rPr lang="en-GB" sz="2400" i="1" dirty="0">
                <a:solidFill>
                  <a:srgbClr val="7030A0"/>
                </a:solidFill>
              </a:rPr>
              <a:t> </a:t>
            </a:r>
            <a:r>
              <a:rPr lang="en-GB" sz="2400" i="1" dirty="0" err="1">
                <a:solidFill>
                  <a:srgbClr val="7030A0"/>
                </a:solidFill>
              </a:rPr>
              <a:t>vulgi</a:t>
            </a:r>
            <a:r>
              <a:rPr lang="en-GB" sz="2400" i="1" dirty="0">
                <a:solidFill>
                  <a:srgbClr val="7030A0"/>
                </a:solidFill>
              </a:rPr>
              <a:t> et ad </a:t>
            </a:r>
            <a:r>
              <a:rPr lang="en-GB" sz="2400" i="1" dirty="0" err="1">
                <a:solidFill>
                  <a:srgbClr val="7030A0"/>
                </a:solidFill>
              </a:rPr>
              <a:t>magnas</a:t>
            </a:r>
            <a:r>
              <a:rPr lang="en-GB" sz="2400" i="1" dirty="0">
                <a:solidFill>
                  <a:srgbClr val="7030A0"/>
                </a:solidFill>
              </a:rPr>
              <a:t> </a:t>
            </a:r>
            <a:r>
              <a:rPr lang="en-GB" sz="2400" i="1" dirty="0" err="1">
                <a:solidFill>
                  <a:srgbClr val="7030A0"/>
                </a:solidFill>
              </a:rPr>
              <a:t>utilitates</a:t>
            </a:r>
            <a:r>
              <a:rPr lang="en-GB" sz="2400" i="1" dirty="0">
                <a:solidFill>
                  <a:srgbClr val="7030A0"/>
                </a:solidFill>
              </a:rPr>
              <a:t> </a:t>
            </a:r>
            <a:r>
              <a:rPr lang="en-GB" sz="2400" i="1" dirty="0" err="1">
                <a:solidFill>
                  <a:srgbClr val="7030A0"/>
                </a:solidFill>
              </a:rPr>
              <a:t>rei</a:t>
            </a:r>
            <a:r>
              <a:rPr lang="en-GB" sz="2400" i="1" dirty="0">
                <a:solidFill>
                  <a:srgbClr val="7030A0"/>
                </a:solidFill>
              </a:rPr>
              <a:t> </a:t>
            </a:r>
            <a:r>
              <a:rPr lang="en-GB" sz="2400" i="1" dirty="0" err="1">
                <a:solidFill>
                  <a:srgbClr val="7030A0"/>
                </a:solidFill>
              </a:rPr>
              <a:t>publicae</a:t>
            </a:r>
            <a:r>
              <a:rPr lang="en-GB" sz="2400" i="1" dirty="0">
                <a:solidFill>
                  <a:srgbClr val="7030A0"/>
                </a:solidFill>
              </a:rPr>
              <a:t> </a:t>
            </a:r>
            <a:r>
              <a:rPr lang="en-GB" sz="2400" i="1" dirty="0" err="1">
                <a:solidFill>
                  <a:srgbClr val="7030A0"/>
                </a:solidFill>
              </a:rPr>
              <a:t>mos</a:t>
            </a:r>
            <a:r>
              <a:rPr lang="en-GB" sz="2400" i="1" dirty="0">
                <a:solidFill>
                  <a:srgbClr val="7030A0"/>
                </a:solidFill>
              </a:rPr>
              <a:t>, </a:t>
            </a:r>
            <a:r>
              <a:rPr lang="en-GB" sz="2400" i="1" dirty="0" err="1">
                <a:solidFill>
                  <a:srgbClr val="7030A0"/>
                </a:solidFill>
              </a:rPr>
              <a:t>religio</a:t>
            </a:r>
            <a:r>
              <a:rPr lang="en-GB" sz="2400" i="1" dirty="0">
                <a:solidFill>
                  <a:srgbClr val="7030A0"/>
                </a:solidFill>
              </a:rPr>
              <a:t>, </a:t>
            </a:r>
            <a:r>
              <a:rPr lang="en-GB" sz="2400" i="1" dirty="0" err="1">
                <a:solidFill>
                  <a:srgbClr val="7030A0"/>
                </a:solidFill>
              </a:rPr>
              <a:t>disciplina</a:t>
            </a:r>
            <a:r>
              <a:rPr lang="en-GB" sz="2400" i="1" dirty="0">
                <a:solidFill>
                  <a:srgbClr val="7030A0"/>
                </a:solidFill>
              </a:rPr>
              <a:t>, </a:t>
            </a:r>
            <a:r>
              <a:rPr lang="en-GB" sz="2400" i="1" dirty="0" err="1">
                <a:solidFill>
                  <a:srgbClr val="7030A0"/>
                </a:solidFill>
              </a:rPr>
              <a:t>ius</a:t>
            </a:r>
            <a:r>
              <a:rPr lang="en-GB" sz="2400" i="1" dirty="0">
                <a:solidFill>
                  <a:srgbClr val="7030A0"/>
                </a:solidFill>
              </a:rPr>
              <a:t> </a:t>
            </a:r>
            <a:r>
              <a:rPr lang="en-GB" sz="2400" i="1" dirty="0" err="1">
                <a:solidFill>
                  <a:srgbClr val="7030A0"/>
                </a:solidFill>
              </a:rPr>
              <a:t>augurium</a:t>
            </a:r>
            <a:r>
              <a:rPr lang="en-GB" sz="2400" i="1" dirty="0">
                <a:solidFill>
                  <a:srgbClr val="7030A0"/>
                </a:solidFill>
              </a:rPr>
              <a:t>, </a:t>
            </a:r>
            <a:r>
              <a:rPr lang="en-GB" sz="2400" i="1" dirty="0" err="1">
                <a:solidFill>
                  <a:srgbClr val="7030A0"/>
                </a:solidFill>
              </a:rPr>
              <a:t>collegi</a:t>
            </a:r>
            <a:r>
              <a:rPr lang="en-GB" sz="2400" i="1" dirty="0">
                <a:solidFill>
                  <a:srgbClr val="7030A0"/>
                </a:solidFill>
              </a:rPr>
              <a:t> </a:t>
            </a:r>
            <a:r>
              <a:rPr lang="en-GB" sz="2400" i="1" dirty="0" err="1" smtClean="0">
                <a:solidFill>
                  <a:srgbClr val="7030A0"/>
                </a:solidFill>
              </a:rPr>
              <a:t>auctoritas</a:t>
            </a:r>
            <a:r>
              <a:rPr lang="en-GB" sz="2400" i="1" dirty="0" smtClean="0">
                <a:solidFill>
                  <a:srgbClr val="7030A0"/>
                </a:solidFill>
              </a:rPr>
              <a:t>.</a:t>
            </a:r>
            <a:r>
              <a:rPr lang="en-GB" sz="2400" i="1" dirty="0" smtClean="0"/>
              <a:t/>
            </a:r>
            <a:br>
              <a:rPr lang="en-GB" sz="2400" i="1" dirty="0" smtClean="0"/>
            </a:br>
            <a:r>
              <a:rPr lang="en-GB" i="1" dirty="0" smtClean="0"/>
              <a:t/>
            </a:r>
            <a:br>
              <a:rPr lang="en-GB" i="1" dirty="0" smtClean="0"/>
            </a:br>
            <a:r>
              <a:rPr lang="en-GB" sz="2200" dirty="0" smtClean="0"/>
              <a:t>“… However</a:t>
            </a:r>
            <a:r>
              <a:rPr lang="en-GB" sz="2200" dirty="0"/>
              <a:t>, out of respect for the opinion of the masses and because of the great service to the State we maintain the augural </a:t>
            </a:r>
            <a:r>
              <a:rPr lang="en-GB" sz="2200" dirty="0">
                <a:solidFill>
                  <a:srgbClr val="FF0000"/>
                </a:solidFill>
              </a:rPr>
              <a:t>practices</a:t>
            </a:r>
            <a:r>
              <a:rPr lang="en-GB" sz="2200" dirty="0"/>
              <a:t>, discipline, religious rites and laws, as well as the authority of the augural </a:t>
            </a:r>
            <a:r>
              <a:rPr lang="en-GB" sz="2200" dirty="0" smtClean="0"/>
              <a:t>college.” </a:t>
            </a:r>
            <a:endParaRPr lang="en-GB" sz="2200" i="1" dirty="0"/>
          </a:p>
          <a:p>
            <a:endParaRPr lang="en-GB" dirty="0"/>
          </a:p>
        </p:txBody>
      </p:sp>
      <p:sp>
        <p:nvSpPr>
          <p:cNvPr id="7" name="Titel 1"/>
          <p:cNvSpPr txBox="1">
            <a:spLocks/>
          </p:cNvSpPr>
          <p:nvPr/>
        </p:nvSpPr>
        <p:spPr>
          <a:xfrm>
            <a:off x="0" y="4983480"/>
            <a:ext cx="9144000" cy="105156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Religious Freedom in the empire?</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www.utexas.edu/courses/romanciv/romancivimages2/liver.jpg"/>
          <p:cNvPicPr>
            <a:picLocks noChangeAspect="1" noChangeArrowheads="1"/>
          </p:cNvPicPr>
          <p:nvPr/>
        </p:nvPicPr>
        <p:blipFill>
          <a:blip r:embed="rId2" cstate="print"/>
          <a:srcRect/>
          <a:stretch>
            <a:fillRect/>
          </a:stretch>
        </p:blipFill>
        <p:spPr bwMode="auto">
          <a:xfrm>
            <a:off x="4572000" y="548680"/>
            <a:ext cx="4572000" cy="2670048"/>
          </a:xfrm>
          <a:prstGeom prst="rect">
            <a:avLst/>
          </a:prstGeom>
          <a:noFill/>
        </p:spPr>
      </p:pic>
      <p:sp>
        <p:nvSpPr>
          <p:cNvPr id="2" name="Content Placeholder 1"/>
          <p:cNvSpPr>
            <a:spLocks noGrp="1"/>
          </p:cNvSpPr>
          <p:nvPr>
            <p:ph idx="1"/>
          </p:nvPr>
        </p:nvSpPr>
        <p:spPr>
          <a:xfrm>
            <a:off x="0" y="116632"/>
            <a:ext cx="4572000" cy="5433392"/>
          </a:xfrm>
        </p:spPr>
        <p:txBody>
          <a:bodyPr>
            <a:normAutofit fontScale="85000" lnSpcReduction="20000"/>
          </a:bodyPr>
          <a:lstStyle/>
          <a:p>
            <a:r>
              <a:rPr lang="en-GB" dirty="0" smtClean="0"/>
              <a:t>Cicero, De </a:t>
            </a:r>
            <a:r>
              <a:rPr lang="en-GB" dirty="0" err="1" smtClean="0"/>
              <a:t>Diviniatione</a:t>
            </a:r>
            <a:r>
              <a:rPr lang="en-GB" dirty="0" smtClean="0"/>
              <a:t> 2.149</a:t>
            </a:r>
            <a:br>
              <a:rPr lang="en-GB" dirty="0" smtClean="0"/>
            </a:br>
            <a:r>
              <a:rPr lang="en-GB" dirty="0"/>
              <a:t/>
            </a:r>
            <a:br>
              <a:rPr lang="en-GB" dirty="0"/>
            </a:br>
            <a:r>
              <a:rPr lang="en-GB" sz="2400" i="1" dirty="0">
                <a:solidFill>
                  <a:srgbClr val="002060"/>
                </a:solidFill>
              </a:rPr>
              <a:t>[149] Quam </a:t>
            </a:r>
            <a:r>
              <a:rPr lang="en-GB" sz="2400" i="1" dirty="0" err="1">
                <a:solidFill>
                  <a:srgbClr val="002060"/>
                </a:solidFill>
              </a:rPr>
              <a:t>ob</a:t>
            </a:r>
            <a:r>
              <a:rPr lang="en-GB" sz="2400" i="1" dirty="0">
                <a:solidFill>
                  <a:srgbClr val="002060"/>
                </a:solidFill>
              </a:rPr>
              <a:t> rem, </a:t>
            </a:r>
            <a:r>
              <a:rPr lang="en-GB" sz="2400" i="1" dirty="0" err="1">
                <a:solidFill>
                  <a:srgbClr val="002060"/>
                </a:solidFill>
              </a:rPr>
              <a:t>ut</a:t>
            </a:r>
            <a:r>
              <a:rPr lang="en-GB" sz="2400" i="1" dirty="0">
                <a:solidFill>
                  <a:srgbClr val="002060"/>
                </a:solidFill>
              </a:rPr>
              <a:t> </a:t>
            </a:r>
            <a:r>
              <a:rPr lang="en-GB" sz="2400" i="1" dirty="0" err="1">
                <a:solidFill>
                  <a:srgbClr val="002060"/>
                </a:solidFill>
              </a:rPr>
              <a:t>religio</a:t>
            </a:r>
            <a:r>
              <a:rPr lang="en-GB" sz="2400" i="1" dirty="0">
                <a:solidFill>
                  <a:srgbClr val="002060"/>
                </a:solidFill>
              </a:rPr>
              <a:t> propaganda </a:t>
            </a:r>
            <a:r>
              <a:rPr lang="en-GB" sz="2400" i="1" dirty="0" err="1">
                <a:solidFill>
                  <a:srgbClr val="002060"/>
                </a:solidFill>
              </a:rPr>
              <a:t>etiam</a:t>
            </a:r>
            <a:r>
              <a:rPr lang="en-GB" sz="2400" i="1" dirty="0">
                <a:solidFill>
                  <a:srgbClr val="002060"/>
                </a:solidFill>
              </a:rPr>
              <a:t> </a:t>
            </a:r>
            <a:r>
              <a:rPr lang="en-GB" sz="2400" i="1" dirty="0" err="1">
                <a:solidFill>
                  <a:srgbClr val="002060"/>
                </a:solidFill>
              </a:rPr>
              <a:t>est</a:t>
            </a:r>
            <a:r>
              <a:rPr lang="en-GB" sz="2400" i="1" dirty="0">
                <a:solidFill>
                  <a:srgbClr val="002060"/>
                </a:solidFill>
              </a:rPr>
              <a:t>, quae </a:t>
            </a:r>
            <a:r>
              <a:rPr lang="en-GB" sz="2400" i="1" dirty="0" err="1">
                <a:solidFill>
                  <a:srgbClr val="002060"/>
                </a:solidFill>
              </a:rPr>
              <a:t>est</a:t>
            </a:r>
            <a:r>
              <a:rPr lang="en-GB" sz="2400" i="1" dirty="0">
                <a:solidFill>
                  <a:srgbClr val="002060"/>
                </a:solidFill>
              </a:rPr>
              <a:t> </a:t>
            </a:r>
            <a:r>
              <a:rPr lang="en-GB" sz="2400" i="1" dirty="0" err="1">
                <a:solidFill>
                  <a:srgbClr val="002060"/>
                </a:solidFill>
              </a:rPr>
              <a:t>iuncta</a:t>
            </a:r>
            <a:r>
              <a:rPr lang="en-GB" sz="2400" i="1" dirty="0">
                <a:solidFill>
                  <a:srgbClr val="002060"/>
                </a:solidFill>
              </a:rPr>
              <a:t> cum </a:t>
            </a:r>
            <a:r>
              <a:rPr lang="en-GB" sz="2400" i="1" dirty="0" err="1">
                <a:solidFill>
                  <a:srgbClr val="002060"/>
                </a:solidFill>
              </a:rPr>
              <a:t>cognitione</a:t>
            </a:r>
            <a:r>
              <a:rPr lang="en-GB" sz="2400" i="1" dirty="0">
                <a:solidFill>
                  <a:srgbClr val="002060"/>
                </a:solidFill>
              </a:rPr>
              <a:t> </a:t>
            </a:r>
            <a:r>
              <a:rPr lang="en-GB" sz="2400" i="1" dirty="0" err="1">
                <a:solidFill>
                  <a:srgbClr val="002060"/>
                </a:solidFill>
              </a:rPr>
              <a:t>naturae</a:t>
            </a:r>
            <a:r>
              <a:rPr lang="en-GB" sz="2400" i="1" dirty="0">
                <a:solidFill>
                  <a:srgbClr val="002060"/>
                </a:solidFill>
              </a:rPr>
              <a:t>, sic </a:t>
            </a:r>
            <a:r>
              <a:rPr lang="en-GB" sz="2400" i="1" dirty="0" err="1">
                <a:solidFill>
                  <a:srgbClr val="002060"/>
                </a:solidFill>
              </a:rPr>
              <a:t>superstitionis</a:t>
            </a:r>
            <a:r>
              <a:rPr lang="en-GB" sz="2400" i="1" dirty="0">
                <a:solidFill>
                  <a:srgbClr val="002060"/>
                </a:solidFill>
              </a:rPr>
              <a:t> </a:t>
            </a:r>
            <a:r>
              <a:rPr lang="en-GB" sz="2400" i="1" dirty="0" err="1">
                <a:solidFill>
                  <a:srgbClr val="002060"/>
                </a:solidFill>
              </a:rPr>
              <a:t>stirpes</a:t>
            </a:r>
            <a:r>
              <a:rPr lang="en-GB" sz="2400" i="1" dirty="0">
                <a:solidFill>
                  <a:srgbClr val="002060"/>
                </a:solidFill>
              </a:rPr>
              <a:t> </a:t>
            </a:r>
            <a:r>
              <a:rPr lang="en-GB" sz="2400" i="1" dirty="0" err="1">
                <a:solidFill>
                  <a:srgbClr val="002060"/>
                </a:solidFill>
              </a:rPr>
              <a:t>omnes</a:t>
            </a:r>
            <a:r>
              <a:rPr lang="en-GB" sz="2400" i="1" dirty="0">
                <a:solidFill>
                  <a:srgbClr val="002060"/>
                </a:solidFill>
              </a:rPr>
              <a:t> </a:t>
            </a:r>
            <a:r>
              <a:rPr lang="en-GB" sz="2400" i="1" dirty="0" err="1" smtClean="0">
                <a:solidFill>
                  <a:srgbClr val="002060"/>
                </a:solidFill>
              </a:rPr>
              <a:t>eiiciendae</a:t>
            </a:r>
            <a:r>
              <a:rPr lang="en-GB" i="1" dirty="0" smtClean="0"/>
              <a:t/>
            </a:r>
            <a:br>
              <a:rPr lang="en-GB" i="1" dirty="0" smtClean="0"/>
            </a:br>
            <a:r>
              <a:rPr lang="en-GB" i="1" dirty="0" smtClean="0"/>
              <a:t/>
            </a:r>
            <a:br>
              <a:rPr lang="en-GB" i="1" dirty="0" smtClean="0"/>
            </a:br>
            <a:r>
              <a:rPr lang="en-GB" sz="2400" dirty="0" smtClean="0"/>
              <a:t>[</a:t>
            </a:r>
            <a:r>
              <a:rPr lang="en-GB" sz="2400" dirty="0"/>
              <a:t>149] "Wherefore, just as it is a duty to extend the influence of true religion, which is closely associated with the </a:t>
            </a:r>
            <a:r>
              <a:rPr lang="en-GB" sz="2400" dirty="0">
                <a:solidFill>
                  <a:srgbClr val="FF0000"/>
                </a:solidFill>
              </a:rPr>
              <a:t>knowledge of nature</a:t>
            </a:r>
            <a:r>
              <a:rPr lang="en-GB" sz="2400" dirty="0"/>
              <a:t>, so it is a duty </a:t>
            </a:r>
            <a:r>
              <a:rPr lang="en-GB" sz="2400" dirty="0">
                <a:solidFill>
                  <a:srgbClr val="FF0000"/>
                </a:solidFill>
              </a:rPr>
              <a:t>to weed out every root of superstition</a:t>
            </a:r>
            <a:r>
              <a:rPr lang="en-GB" sz="2400" dirty="0" smtClean="0"/>
              <a:t>.”</a:t>
            </a:r>
            <a:br>
              <a:rPr lang="en-GB" sz="2400" dirty="0" smtClean="0"/>
            </a:br>
            <a:endParaRPr lang="en-GB" dirty="0" smtClean="0"/>
          </a:p>
          <a:p>
            <a:r>
              <a:rPr lang="en-GB" sz="2400" i="1" dirty="0" err="1" smtClean="0"/>
              <a:t>superstitio</a:t>
            </a:r>
            <a:r>
              <a:rPr lang="en-GB" sz="2400" dirty="0" smtClean="0"/>
              <a:t>:= prophets, omen, flight of birds, astrologers </a:t>
            </a:r>
            <a:br>
              <a:rPr lang="en-GB" sz="2400" dirty="0" smtClean="0"/>
            </a:br>
            <a:r>
              <a:rPr lang="en-GB" sz="2400" dirty="0" smtClean="0"/>
              <a:t>		  and soothsayers…</a:t>
            </a:r>
            <a:endParaRPr lang="en-GB" sz="2400" dirty="0"/>
          </a:p>
        </p:txBody>
      </p:sp>
      <p:sp>
        <p:nvSpPr>
          <p:cNvPr id="5" name="Titel 1"/>
          <p:cNvSpPr txBox="1">
            <a:spLocks/>
          </p:cNvSpPr>
          <p:nvPr/>
        </p:nvSpPr>
        <p:spPr>
          <a:xfrm>
            <a:off x="0" y="4983480"/>
            <a:ext cx="9144000" cy="105156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Religious Freedom in the empire?</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extLst>
      <p:ext uri="{BB962C8B-B14F-4D97-AF65-F5344CB8AC3E}">
        <p14:creationId xmlns:p14="http://schemas.microsoft.com/office/powerpoint/2010/main" xmlns="" val="3937373411"/>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332656"/>
            <a:ext cx="4572000" cy="5145360"/>
          </a:xfrm>
        </p:spPr>
        <p:txBody>
          <a:bodyPr>
            <a:normAutofit fontScale="77500" lnSpcReduction="20000"/>
          </a:bodyPr>
          <a:lstStyle/>
          <a:p>
            <a:r>
              <a:rPr lang="en-GB" dirty="0" err="1" smtClean="0"/>
              <a:t>Cic</a:t>
            </a:r>
            <a:r>
              <a:rPr lang="en-GB" dirty="0" smtClean="0"/>
              <a:t>. De Div. 1.7</a:t>
            </a:r>
          </a:p>
          <a:p>
            <a:r>
              <a:rPr lang="en-GB" sz="2300" i="1" dirty="0" err="1">
                <a:solidFill>
                  <a:srgbClr val="7030A0"/>
                </a:solidFill>
              </a:rPr>
              <a:t>nam</a:t>
            </a:r>
            <a:r>
              <a:rPr lang="en-GB" sz="2300" i="1" dirty="0">
                <a:solidFill>
                  <a:srgbClr val="7030A0"/>
                </a:solidFill>
              </a:rPr>
              <a:t> cum omnibus in rebus </a:t>
            </a:r>
            <a:r>
              <a:rPr lang="en-GB" sz="2300" i="1" dirty="0" err="1">
                <a:solidFill>
                  <a:srgbClr val="7030A0"/>
                </a:solidFill>
              </a:rPr>
              <a:t>temeritas</a:t>
            </a:r>
            <a:r>
              <a:rPr lang="en-GB" sz="2300" i="1" dirty="0">
                <a:solidFill>
                  <a:srgbClr val="7030A0"/>
                </a:solidFill>
              </a:rPr>
              <a:t> in </a:t>
            </a:r>
            <a:r>
              <a:rPr lang="en-GB" sz="2300" i="1" dirty="0" err="1">
                <a:solidFill>
                  <a:srgbClr val="7030A0"/>
                </a:solidFill>
              </a:rPr>
              <a:t>assentiendo</a:t>
            </a:r>
            <a:r>
              <a:rPr lang="en-GB" sz="2300" i="1" dirty="0">
                <a:solidFill>
                  <a:srgbClr val="7030A0"/>
                </a:solidFill>
              </a:rPr>
              <a:t> </a:t>
            </a:r>
            <a:r>
              <a:rPr lang="en-GB" sz="2300" i="1" dirty="0" err="1">
                <a:solidFill>
                  <a:srgbClr val="7030A0"/>
                </a:solidFill>
              </a:rPr>
              <a:t>errorque</a:t>
            </a:r>
            <a:r>
              <a:rPr lang="en-GB" sz="2300" i="1" dirty="0">
                <a:solidFill>
                  <a:srgbClr val="7030A0"/>
                </a:solidFill>
              </a:rPr>
              <a:t> </a:t>
            </a:r>
            <a:r>
              <a:rPr lang="en-GB" sz="2300" i="1" dirty="0" err="1">
                <a:solidFill>
                  <a:srgbClr val="7030A0"/>
                </a:solidFill>
              </a:rPr>
              <a:t>turpis</a:t>
            </a:r>
            <a:r>
              <a:rPr lang="en-GB" sz="2300" i="1" dirty="0">
                <a:solidFill>
                  <a:srgbClr val="7030A0"/>
                </a:solidFill>
              </a:rPr>
              <a:t> </a:t>
            </a:r>
            <a:r>
              <a:rPr lang="en-GB" sz="2300" i="1" dirty="0" err="1">
                <a:solidFill>
                  <a:srgbClr val="7030A0"/>
                </a:solidFill>
              </a:rPr>
              <a:t>est</a:t>
            </a:r>
            <a:r>
              <a:rPr lang="en-GB" sz="2300" i="1" dirty="0">
                <a:solidFill>
                  <a:srgbClr val="7030A0"/>
                </a:solidFill>
              </a:rPr>
              <a:t>, tum </a:t>
            </a:r>
            <a:r>
              <a:rPr lang="en-GB" sz="2300" i="1" dirty="0" smtClean="0">
                <a:solidFill>
                  <a:srgbClr val="7030A0"/>
                </a:solidFill>
              </a:rPr>
              <a:t>in </a:t>
            </a:r>
            <a:r>
              <a:rPr lang="en-GB" sz="2300" i="1" dirty="0" err="1">
                <a:solidFill>
                  <a:srgbClr val="7030A0"/>
                </a:solidFill>
              </a:rPr>
              <a:t>eo</a:t>
            </a:r>
            <a:r>
              <a:rPr lang="en-GB" sz="2300" i="1" dirty="0">
                <a:solidFill>
                  <a:srgbClr val="7030A0"/>
                </a:solidFill>
              </a:rPr>
              <a:t> loco </a:t>
            </a:r>
            <a:r>
              <a:rPr lang="en-GB" sz="2300" i="1" dirty="0" err="1">
                <a:solidFill>
                  <a:srgbClr val="7030A0"/>
                </a:solidFill>
              </a:rPr>
              <a:t>maxime</a:t>
            </a:r>
            <a:r>
              <a:rPr lang="en-GB" sz="2300" i="1" dirty="0">
                <a:solidFill>
                  <a:srgbClr val="7030A0"/>
                </a:solidFill>
              </a:rPr>
              <a:t> in quo </a:t>
            </a:r>
            <a:r>
              <a:rPr lang="en-GB" sz="2300" i="1" dirty="0" err="1">
                <a:solidFill>
                  <a:srgbClr val="7030A0"/>
                </a:solidFill>
              </a:rPr>
              <a:t>iudicandum</a:t>
            </a:r>
            <a:r>
              <a:rPr lang="en-GB" sz="2300" i="1" dirty="0">
                <a:solidFill>
                  <a:srgbClr val="7030A0"/>
                </a:solidFill>
              </a:rPr>
              <a:t> </a:t>
            </a:r>
            <a:r>
              <a:rPr lang="en-GB" sz="2300" i="1" dirty="0" err="1">
                <a:solidFill>
                  <a:srgbClr val="7030A0"/>
                </a:solidFill>
              </a:rPr>
              <a:t>est</a:t>
            </a:r>
            <a:r>
              <a:rPr lang="en-GB" sz="2300" i="1" dirty="0">
                <a:solidFill>
                  <a:srgbClr val="7030A0"/>
                </a:solidFill>
              </a:rPr>
              <a:t> </a:t>
            </a:r>
            <a:r>
              <a:rPr lang="en-GB" sz="2300" i="1" dirty="0" smtClean="0">
                <a:solidFill>
                  <a:srgbClr val="7030A0"/>
                </a:solidFill>
              </a:rPr>
              <a:t>quantum </a:t>
            </a:r>
            <a:r>
              <a:rPr lang="en-GB" sz="2300" i="1" dirty="0" err="1">
                <a:solidFill>
                  <a:srgbClr val="7030A0"/>
                </a:solidFill>
              </a:rPr>
              <a:t>auspiciis</a:t>
            </a:r>
            <a:r>
              <a:rPr lang="en-GB" sz="2300" i="1" dirty="0">
                <a:solidFill>
                  <a:srgbClr val="7030A0"/>
                </a:solidFill>
              </a:rPr>
              <a:t> </a:t>
            </a:r>
            <a:r>
              <a:rPr lang="en-GB" sz="2300" i="1" dirty="0" err="1">
                <a:solidFill>
                  <a:srgbClr val="7030A0"/>
                </a:solidFill>
              </a:rPr>
              <a:t>rebusque</a:t>
            </a:r>
            <a:r>
              <a:rPr lang="en-GB" sz="2300" i="1" dirty="0">
                <a:solidFill>
                  <a:srgbClr val="7030A0"/>
                </a:solidFill>
              </a:rPr>
              <a:t> </a:t>
            </a:r>
            <a:r>
              <a:rPr lang="en-GB" sz="2300" i="1" dirty="0" err="1">
                <a:solidFill>
                  <a:srgbClr val="7030A0"/>
                </a:solidFill>
              </a:rPr>
              <a:t>divinis</a:t>
            </a:r>
            <a:r>
              <a:rPr lang="en-GB" sz="2300" i="1" dirty="0">
                <a:solidFill>
                  <a:srgbClr val="7030A0"/>
                </a:solidFill>
              </a:rPr>
              <a:t> </a:t>
            </a:r>
            <a:r>
              <a:rPr lang="en-GB" sz="2300" i="1" dirty="0" err="1">
                <a:solidFill>
                  <a:srgbClr val="7030A0"/>
                </a:solidFill>
              </a:rPr>
              <a:t>religionique</a:t>
            </a:r>
            <a:r>
              <a:rPr lang="en-GB" sz="2300" i="1" dirty="0">
                <a:solidFill>
                  <a:srgbClr val="7030A0"/>
                </a:solidFill>
              </a:rPr>
              <a:t> </a:t>
            </a:r>
            <a:r>
              <a:rPr lang="en-GB" sz="2300" i="1" dirty="0" err="1">
                <a:solidFill>
                  <a:srgbClr val="7030A0"/>
                </a:solidFill>
              </a:rPr>
              <a:t>tribuamus</a:t>
            </a:r>
            <a:r>
              <a:rPr lang="en-GB" sz="2300" i="1" dirty="0">
                <a:solidFill>
                  <a:srgbClr val="7030A0"/>
                </a:solidFill>
              </a:rPr>
              <a:t>; </a:t>
            </a:r>
            <a:r>
              <a:rPr lang="en-GB" sz="2300" i="1" dirty="0" err="1">
                <a:solidFill>
                  <a:srgbClr val="7030A0"/>
                </a:solidFill>
              </a:rPr>
              <a:t>est</a:t>
            </a:r>
            <a:r>
              <a:rPr lang="en-GB" sz="2300" i="1" dirty="0">
                <a:solidFill>
                  <a:srgbClr val="7030A0"/>
                </a:solidFill>
              </a:rPr>
              <a:t> </a:t>
            </a:r>
            <a:r>
              <a:rPr lang="en-GB" sz="2300" i="1" dirty="0" err="1">
                <a:solidFill>
                  <a:srgbClr val="7030A0"/>
                </a:solidFill>
              </a:rPr>
              <a:t>enim</a:t>
            </a:r>
            <a:r>
              <a:rPr lang="en-GB" sz="2300" i="1" dirty="0">
                <a:solidFill>
                  <a:srgbClr val="7030A0"/>
                </a:solidFill>
              </a:rPr>
              <a:t> </a:t>
            </a:r>
            <a:r>
              <a:rPr lang="en-GB" sz="2300" i="1" dirty="0" err="1">
                <a:solidFill>
                  <a:srgbClr val="7030A0"/>
                </a:solidFill>
              </a:rPr>
              <a:t>periculum</a:t>
            </a:r>
            <a:r>
              <a:rPr lang="en-GB" sz="2300" i="1" dirty="0">
                <a:solidFill>
                  <a:srgbClr val="7030A0"/>
                </a:solidFill>
              </a:rPr>
              <a:t>, ne </a:t>
            </a:r>
            <a:r>
              <a:rPr lang="en-GB" sz="2300" i="1" dirty="0" err="1">
                <a:solidFill>
                  <a:srgbClr val="7030A0"/>
                </a:solidFill>
              </a:rPr>
              <a:t>aut</a:t>
            </a:r>
            <a:r>
              <a:rPr lang="en-GB" sz="2300" i="1" dirty="0">
                <a:solidFill>
                  <a:srgbClr val="7030A0"/>
                </a:solidFill>
              </a:rPr>
              <a:t> </a:t>
            </a:r>
            <a:r>
              <a:rPr lang="en-GB" sz="2300" i="1" dirty="0" err="1">
                <a:solidFill>
                  <a:srgbClr val="7030A0"/>
                </a:solidFill>
              </a:rPr>
              <a:t>neglectis</a:t>
            </a:r>
            <a:r>
              <a:rPr lang="en-GB" sz="2300" i="1" dirty="0">
                <a:solidFill>
                  <a:srgbClr val="7030A0"/>
                </a:solidFill>
              </a:rPr>
              <a:t> </a:t>
            </a:r>
            <a:r>
              <a:rPr lang="en-GB" sz="2300" i="1" dirty="0" err="1">
                <a:solidFill>
                  <a:srgbClr val="7030A0"/>
                </a:solidFill>
              </a:rPr>
              <a:t>iis</a:t>
            </a:r>
            <a:r>
              <a:rPr lang="en-GB" sz="2300" i="1" dirty="0">
                <a:solidFill>
                  <a:srgbClr val="7030A0"/>
                </a:solidFill>
              </a:rPr>
              <a:t> </a:t>
            </a:r>
            <a:r>
              <a:rPr lang="en-GB" sz="2300" i="1" dirty="0" err="1">
                <a:solidFill>
                  <a:srgbClr val="7030A0"/>
                </a:solidFill>
              </a:rPr>
              <a:t>impia</a:t>
            </a:r>
            <a:r>
              <a:rPr lang="en-GB" sz="2300" i="1" dirty="0">
                <a:solidFill>
                  <a:srgbClr val="7030A0"/>
                </a:solidFill>
              </a:rPr>
              <a:t> </a:t>
            </a:r>
            <a:r>
              <a:rPr lang="en-GB" sz="2300" i="1" dirty="0" err="1">
                <a:solidFill>
                  <a:srgbClr val="7030A0"/>
                </a:solidFill>
              </a:rPr>
              <a:t>fraude</a:t>
            </a:r>
            <a:r>
              <a:rPr lang="en-GB" sz="2300" i="1" dirty="0">
                <a:solidFill>
                  <a:srgbClr val="7030A0"/>
                </a:solidFill>
              </a:rPr>
              <a:t> </a:t>
            </a:r>
            <a:r>
              <a:rPr lang="en-GB" sz="2300" i="1" dirty="0" err="1">
                <a:solidFill>
                  <a:srgbClr val="7030A0"/>
                </a:solidFill>
              </a:rPr>
              <a:t>aut</a:t>
            </a:r>
            <a:r>
              <a:rPr lang="en-GB" sz="2300" i="1" dirty="0">
                <a:solidFill>
                  <a:srgbClr val="7030A0"/>
                </a:solidFill>
              </a:rPr>
              <a:t> </a:t>
            </a:r>
            <a:r>
              <a:rPr lang="en-GB" sz="2300" i="1" dirty="0" err="1">
                <a:solidFill>
                  <a:srgbClr val="7030A0"/>
                </a:solidFill>
              </a:rPr>
              <a:t>susceptis</a:t>
            </a:r>
            <a:r>
              <a:rPr lang="en-GB" sz="2300" i="1" dirty="0">
                <a:solidFill>
                  <a:srgbClr val="7030A0"/>
                </a:solidFill>
              </a:rPr>
              <a:t> </a:t>
            </a:r>
            <a:r>
              <a:rPr lang="en-GB" sz="2300" i="1" dirty="0" err="1">
                <a:solidFill>
                  <a:srgbClr val="7030A0"/>
                </a:solidFill>
              </a:rPr>
              <a:t>anili</a:t>
            </a:r>
            <a:r>
              <a:rPr lang="en-GB" sz="2300" i="1" dirty="0">
                <a:solidFill>
                  <a:srgbClr val="7030A0"/>
                </a:solidFill>
              </a:rPr>
              <a:t> </a:t>
            </a:r>
            <a:r>
              <a:rPr lang="en-GB" sz="2300" i="1" dirty="0" err="1">
                <a:solidFill>
                  <a:srgbClr val="7030A0"/>
                </a:solidFill>
              </a:rPr>
              <a:t>superstitione</a:t>
            </a:r>
            <a:r>
              <a:rPr lang="en-GB" sz="2300" i="1" dirty="0">
                <a:solidFill>
                  <a:srgbClr val="7030A0"/>
                </a:solidFill>
              </a:rPr>
              <a:t> </a:t>
            </a:r>
            <a:r>
              <a:rPr lang="en-GB" sz="2300" i="1" dirty="0" err="1">
                <a:solidFill>
                  <a:srgbClr val="7030A0"/>
                </a:solidFill>
              </a:rPr>
              <a:t>obligemur</a:t>
            </a:r>
            <a:r>
              <a:rPr lang="en-GB" sz="2300" i="1" dirty="0" smtClean="0">
                <a:solidFill>
                  <a:srgbClr val="7030A0"/>
                </a:solidFill>
              </a:rPr>
              <a:t>.</a:t>
            </a:r>
            <a:r>
              <a:rPr lang="en-GB" sz="2400" i="1" dirty="0" smtClean="0"/>
              <a:t/>
            </a:r>
            <a:br>
              <a:rPr lang="en-GB" sz="2400" i="1" dirty="0" smtClean="0"/>
            </a:br>
            <a:endParaRPr lang="en-GB" sz="2400" i="1" dirty="0" smtClean="0"/>
          </a:p>
          <a:p>
            <a:r>
              <a:rPr lang="en-GB" sz="2200" dirty="0" smtClean="0"/>
              <a:t>“For a hasty acceptance of an erroneous opinion is discreditable in any case, and especially so in an inquiry as to how much weight should be given to auspices, to sacred rites, and to religious observances; for we run the risk of committing a crime against the gods if we disregard them, or of becoming involved in old women's superstition if we approve them.”</a:t>
            </a:r>
            <a:endParaRPr lang="en-GB" sz="2200" dirty="0"/>
          </a:p>
        </p:txBody>
      </p:sp>
      <p:sp>
        <p:nvSpPr>
          <p:cNvPr id="5" name="Titel 1"/>
          <p:cNvSpPr txBox="1">
            <a:spLocks/>
          </p:cNvSpPr>
          <p:nvPr/>
        </p:nvSpPr>
        <p:spPr>
          <a:xfrm>
            <a:off x="0" y="4983480"/>
            <a:ext cx="9144000" cy="105156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Religious Freedom in the empire?</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extLst>
      <p:ext uri="{BB962C8B-B14F-4D97-AF65-F5344CB8AC3E}">
        <p14:creationId xmlns:p14="http://schemas.microsoft.com/office/powerpoint/2010/main" xmlns="" val="4234057327"/>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1000"/>
                                        <p:tgtEl>
                                          <p:spTgt spid="2">
                                            <p:txEl>
                                              <p:pRg st="1" end="1"/>
                                            </p:txEl>
                                          </p:spTgt>
                                        </p:tgtEl>
                                      </p:cBhvr>
                                    </p:animEffect>
                                    <p:anim calcmode="lin" valueType="num">
                                      <p:cBhvr>
                                        <p:cTn id="14"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http://durand-digitalgallery.com/wp-content/uploads/main/2012_02/Augustus-Caesar-as-Pontifex-Maximus-2.jpg"/>
          <p:cNvPicPr>
            <a:picLocks noChangeAspect="1" noChangeArrowheads="1"/>
          </p:cNvPicPr>
          <p:nvPr/>
        </p:nvPicPr>
        <p:blipFill>
          <a:blip r:embed="rId2" cstate="print">
            <a:extLst>
              <a:ext uri="{BEBA8EAE-BF5A-486C-A8C5-ECC9F3942E4B}">
                <a14:imgProps xmlns:a14="http://schemas.microsoft.com/office/drawing/2010/main" xmlns="">
                  <a14:imgLayer r:embed="rId5">
                    <a14:imgEffect>
                      <a14:backgroundRemoval t="6286" b="99429" l="4381" r="95810">
                        <a14:foregroundMark x1="59238" y1="6286" x2="59238" y2="6286"/>
                        <a14:foregroundMark x1="95810" y1="45571" x2="95810" y2="45571"/>
                        <a14:foregroundMark x1="91619" y1="96429" x2="91619" y2="96429"/>
                        <a14:foregroundMark x1="48190" y1="99571" x2="48190" y2="99571"/>
                        <a14:foregroundMark x1="4381" y1="95286" x2="4381" y2="95286"/>
                      </a14:backgroundRemoval>
                    </a14:imgEffect>
                  </a14:imgLayer>
                </a14:imgProps>
              </a:ext>
              <a:ext uri="{28A0092B-C50C-407E-A947-70E740481C1C}">
                <a14:useLocalDpi xmlns:a14="http://schemas.microsoft.com/office/drawing/2010/main" xmlns="" val="0"/>
              </a:ext>
            </a:extLst>
          </a:blip>
          <a:srcRect/>
          <a:stretch>
            <a:fillRect/>
          </a:stretch>
        </p:blipFill>
        <p:spPr bwMode="auto">
          <a:xfrm>
            <a:off x="6104706" y="1988840"/>
            <a:ext cx="3651870" cy="486916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Content Placeholder 1"/>
          <p:cNvSpPr>
            <a:spLocks noGrp="1"/>
          </p:cNvSpPr>
          <p:nvPr>
            <p:ph idx="1"/>
          </p:nvPr>
        </p:nvSpPr>
        <p:spPr>
          <a:xfrm>
            <a:off x="457200" y="1524000"/>
            <a:ext cx="8686800" cy="4572000"/>
          </a:xfrm>
        </p:spPr>
        <p:txBody>
          <a:bodyPr>
            <a:normAutofit fontScale="85000" lnSpcReduction="10000"/>
          </a:bodyPr>
          <a:lstStyle/>
          <a:p>
            <a:r>
              <a:rPr lang="en-GB" dirty="0" smtClean="0"/>
              <a:t>ritualistic: strict/blind observance of traditional rituals </a:t>
            </a:r>
          </a:p>
          <a:p>
            <a:r>
              <a:rPr lang="en-GB" dirty="0" smtClean="0"/>
              <a:t>no moral code</a:t>
            </a:r>
          </a:p>
          <a:p>
            <a:pPr lvl="1" algn="r"/>
            <a:r>
              <a:rPr lang="en-GB" dirty="0" smtClean="0"/>
              <a:t>morality, ethics: depends on society, culture, politics</a:t>
            </a:r>
          </a:p>
          <a:p>
            <a:r>
              <a:rPr lang="en-GB" dirty="0" smtClean="0"/>
              <a:t>community’s and individual’s well-being &amp; wealth</a:t>
            </a:r>
            <a:br>
              <a:rPr lang="en-GB" dirty="0" smtClean="0"/>
            </a:br>
            <a:r>
              <a:rPr lang="en-GB" dirty="0" smtClean="0"/>
              <a:t>-- not the salvation of the soul</a:t>
            </a:r>
          </a:p>
          <a:p>
            <a:r>
              <a:rPr lang="en-GB" dirty="0" smtClean="0"/>
              <a:t>religion in Rome is ‘political religion’</a:t>
            </a:r>
          </a:p>
          <a:p>
            <a:pPr lvl="1"/>
            <a:r>
              <a:rPr lang="en-GB" dirty="0" smtClean="0">
                <a:solidFill>
                  <a:srgbClr val="7030A0"/>
                </a:solidFill>
              </a:rPr>
              <a:t>every religious act is political and vice versa</a:t>
            </a:r>
          </a:p>
          <a:p>
            <a:r>
              <a:rPr lang="en-GB" dirty="0" smtClean="0"/>
              <a:t>religion without any experts or authorities</a:t>
            </a:r>
            <a:br>
              <a:rPr lang="en-GB" dirty="0" smtClean="0"/>
            </a:br>
            <a:r>
              <a:rPr lang="en-GB" dirty="0" smtClean="0"/>
              <a:t>                                 or religious leaders</a:t>
            </a:r>
          </a:p>
          <a:p>
            <a:pPr lvl="1"/>
            <a:r>
              <a:rPr lang="en-GB" dirty="0" smtClean="0">
                <a:solidFill>
                  <a:srgbClr val="7030A0"/>
                </a:solidFill>
              </a:rPr>
              <a:t>in the case of Rome, the founders of the </a:t>
            </a:r>
            <a:br>
              <a:rPr lang="en-GB" dirty="0" smtClean="0">
                <a:solidFill>
                  <a:srgbClr val="7030A0"/>
                </a:solidFill>
              </a:rPr>
            </a:br>
            <a:r>
              <a:rPr lang="en-GB" dirty="0" smtClean="0">
                <a:solidFill>
                  <a:srgbClr val="7030A0"/>
                </a:solidFill>
              </a:rPr>
              <a:t>city have created Rome’s religion: </a:t>
            </a:r>
            <a:br>
              <a:rPr lang="en-GB" dirty="0" smtClean="0">
                <a:solidFill>
                  <a:srgbClr val="7030A0"/>
                </a:solidFill>
              </a:rPr>
            </a:br>
            <a:r>
              <a:rPr lang="en-GB" dirty="0" smtClean="0">
                <a:solidFill>
                  <a:srgbClr val="7030A0"/>
                </a:solidFill>
              </a:rPr>
              <a:t>Romulus, </a:t>
            </a:r>
            <a:r>
              <a:rPr lang="en-GB" dirty="0" err="1" smtClean="0">
                <a:solidFill>
                  <a:srgbClr val="7030A0"/>
                </a:solidFill>
              </a:rPr>
              <a:t>Numa</a:t>
            </a:r>
            <a:r>
              <a:rPr lang="en-GB" dirty="0" smtClean="0">
                <a:solidFill>
                  <a:srgbClr val="7030A0"/>
                </a:solidFill>
              </a:rPr>
              <a:t>,…</a:t>
            </a:r>
          </a:p>
          <a:p>
            <a:endParaRPr lang="en-GB" dirty="0"/>
          </a:p>
        </p:txBody>
      </p:sp>
      <p:sp>
        <p:nvSpPr>
          <p:cNvPr id="5" name="Title 2"/>
          <p:cNvSpPr>
            <a:spLocks noGrp="1"/>
          </p:cNvSpPr>
          <p:nvPr>
            <p:ph type="title"/>
          </p:nvPr>
        </p:nvSpPr>
        <p:spPr>
          <a:xfrm>
            <a:off x="457200" y="152400"/>
            <a:ext cx="8229600" cy="1219200"/>
          </a:xfrm>
        </p:spPr>
        <p:txBody>
          <a:bodyPr>
            <a:normAutofit/>
          </a:bodyPr>
          <a:lstStyle/>
          <a:p>
            <a:r>
              <a:rPr lang="en-GB" dirty="0" smtClean="0"/>
              <a:t>Roman </a:t>
            </a:r>
            <a:r>
              <a:rPr lang="en-GB" dirty="0"/>
              <a:t>religion: basics…</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xEl>
                                              <p:pRg st="3" end="3"/>
                                            </p:txEl>
                                          </p:spTgt>
                                        </p:tgtEl>
                                        <p:attrNameLst>
                                          <p:attrName>style.visibility</p:attrName>
                                        </p:attrNameLst>
                                      </p:cBhvr>
                                      <p:to>
                                        <p:strVal val="visible"/>
                                      </p:to>
                                    </p:set>
                                    <p:animEffect transition="in" filter="fade">
                                      <p:cBhvr>
                                        <p:cTn id="7" dur="1000"/>
                                        <p:tgtEl>
                                          <p:spTgt spid="4">
                                            <p:txEl>
                                              <p:pRg st="3" end="3"/>
                                            </p:txEl>
                                          </p:spTgt>
                                        </p:tgtEl>
                                      </p:cBhvr>
                                    </p:animEffect>
                                    <p:anim calcmode="lin" valueType="num">
                                      <p:cBhvr>
                                        <p:cTn id="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4" end="4"/>
                                            </p:txEl>
                                          </p:spTgt>
                                        </p:tgtEl>
                                        <p:attrNameLst>
                                          <p:attrName>style.visibility</p:attrName>
                                        </p:attrNameLst>
                                      </p:cBhvr>
                                      <p:to>
                                        <p:strVal val="visible"/>
                                      </p:to>
                                    </p:set>
                                    <p:animEffect transition="in" filter="fade">
                                      <p:cBhvr>
                                        <p:cTn id="14" dur="1000"/>
                                        <p:tgtEl>
                                          <p:spTgt spid="4">
                                            <p:txEl>
                                              <p:pRg st="4" end="4"/>
                                            </p:txEl>
                                          </p:spTgt>
                                        </p:tgtEl>
                                      </p:cBhvr>
                                    </p:animEffect>
                                    <p:anim calcmode="lin" valueType="num">
                                      <p:cBhvr>
                                        <p:cTn id="1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animEffect transition="in" filter="fade">
                                      <p:cBhvr>
                                        <p:cTn id="19" dur="1000"/>
                                        <p:tgtEl>
                                          <p:spTgt spid="4">
                                            <p:txEl>
                                              <p:pRg st="5" end="5"/>
                                            </p:txEl>
                                          </p:spTgt>
                                        </p:tgtEl>
                                      </p:cBhvr>
                                    </p:animEffect>
                                    <p:anim calcmode="lin" valueType="num">
                                      <p:cBhvr>
                                        <p:cTn id="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1000"/>
                                        <p:tgtEl>
                                          <p:spTgt spid="4">
                                            <p:txEl>
                                              <p:pRg st="6" end="6"/>
                                            </p:txEl>
                                          </p:spTgt>
                                        </p:tgtEl>
                                      </p:cBhvr>
                                    </p:animEffect>
                                    <p:anim calcmode="lin" valueType="num">
                                      <p:cBhvr>
                                        <p:cTn id="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6" end="6"/>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animEffect transition="in" filter="fade">
                                      <p:cBhvr>
                                        <p:cTn id="31" dur="1000"/>
                                        <p:tgtEl>
                                          <p:spTgt spid="4">
                                            <p:txEl>
                                              <p:pRg st="7" end="7"/>
                                            </p:txEl>
                                          </p:spTgt>
                                        </p:tgtEl>
                                      </p:cBhvr>
                                    </p:animEffect>
                                    <p:anim calcmode="lin" valueType="num">
                                      <p:cBhvr>
                                        <p:cTn id="32"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upload.wikimedia.org/wikipedia/commons/7/7c/Triade_Capitolina_img126.jpg"/>
          <p:cNvPicPr>
            <a:picLocks noChangeAspect="1" noChangeArrowheads="1"/>
          </p:cNvPicPr>
          <p:nvPr/>
        </p:nvPicPr>
        <p:blipFill>
          <a:blip r:embed="rId2" cstate="print"/>
          <a:srcRect/>
          <a:stretch>
            <a:fillRect/>
          </a:stretch>
        </p:blipFill>
        <p:spPr bwMode="auto">
          <a:xfrm>
            <a:off x="0" y="0"/>
            <a:ext cx="9144000" cy="5661248"/>
          </a:xfrm>
          <a:prstGeom prst="rect">
            <a:avLst/>
          </a:prstGeom>
          <a:noFill/>
        </p:spPr>
      </p:pic>
      <p:sp>
        <p:nvSpPr>
          <p:cNvPr id="5" name="Titel 1"/>
          <p:cNvSpPr>
            <a:spLocks noGrp="1"/>
          </p:cNvSpPr>
          <p:nvPr>
            <p:ph type="title"/>
          </p:nvPr>
        </p:nvSpPr>
        <p:spPr>
          <a:xfrm>
            <a:off x="457200" y="274638"/>
            <a:ext cx="8229600" cy="1143000"/>
          </a:xfrm>
        </p:spPr>
        <p:txBody>
          <a:bodyPr/>
          <a:lstStyle/>
          <a:p>
            <a:r>
              <a:rPr lang="en-GB" dirty="0" smtClean="0"/>
              <a:t>State Gods</a:t>
            </a:r>
            <a:endParaRPr lang="en-GB" dirty="0"/>
          </a:p>
        </p:txBody>
      </p:sp>
      <p:sp>
        <p:nvSpPr>
          <p:cNvPr id="6" name="Inhaltsplatzhalter 2"/>
          <p:cNvSpPr>
            <a:spLocks noGrp="1"/>
          </p:cNvSpPr>
          <p:nvPr>
            <p:ph idx="1"/>
          </p:nvPr>
        </p:nvSpPr>
        <p:spPr>
          <a:xfrm>
            <a:off x="0" y="5805264"/>
            <a:ext cx="9144000" cy="1052736"/>
          </a:xfrm>
        </p:spPr>
        <p:txBody>
          <a:bodyPr>
            <a:normAutofit/>
          </a:bodyPr>
          <a:lstStyle/>
          <a:p>
            <a:r>
              <a:rPr lang="en-GB" sz="1600" dirty="0" smtClean="0">
                <a:solidFill>
                  <a:srgbClr val="7030A0"/>
                </a:solidFill>
              </a:rPr>
              <a:t>King </a:t>
            </a:r>
            <a:r>
              <a:rPr lang="en-GB" sz="1600" dirty="0" err="1" smtClean="0">
                <a:solidFill>
                  <a:srgbClr val="7030A0"/>
                </a:solidFill>
              </a:rPr>
              <a:t>Lucius</a:t>
            </a:r>
            <a:r>
              <a:rPr lang="en-GB" sz="1600" dirty="0" smtClean="0">
                <a:solidFill>
                  <a:srgbClr val="7030A0"/>
                </a:solidFill>
              </a:rPr>
              <a:t> </a:t>
            </a:r>
            <a:r>
              <a:rPr lang="en-GB" sz="1600" dirty="0" err="1" smtClean="0">
                <a:solidFill>
                  <a:srgbClr val="7030A0"/>
                </a:solidFill>
              </a:rPr>
              <a:t>Tarquinius</a:t>
            </a:r>
            <a:r>
              <a:rPr lang="en-GB" sz="1600" dirty="0" smtClean="0">
                <a:solidFill>
                  <a:srgbClr val="7030A0"/>
                </a:solidFill>
              </a:rPr>
              <a:t> </a:t>
            </a:r>
            <a:r>
              <a:rPr lang="en-GB" sz="1600" dirty="0" err="1" smtClean="0">
                <a:solidFill>
                  <a:srgbClr val="7030A0"/>
                </a:solidFill>
              </a:rPr>
              <a:t>Priscus</a:t>
            </a:r>
            <a:r>
              <a:rPr lang="en-GB" sz="1600" dirty="0" smtClean="0">
                <a:solidFill>
                  <a:srgbClr val="7030A0"/>
                </a:solidFill>
              </a:rPr>
              <a:t> founded the Capitoline temple to the Capitoline triad Jupiter, Juno and Minerva</a:t>
            </a:r>
            <a:endParaRPr lang="en-GB" sz="1200" dirty="0">
              <a:solidFill>
                <a:srgbClr val="7030A0"/>
              </a:solidFill>
            </a:endParaRPr>
          </a:p>
        </p:txBody>
      </p:sp>
    </p:spTree>
  </p:cSld>
  <p:clrMapOvr>
    <a:masterClrMapping/>
  </p:clrMapOvr>
  <p:transition>
    <p:randomBar dir="ver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en.museicapitolini.org/var/museicivici/storage/images/musei/musei_capitolini/sede/campidoglio_antico/tempio_di_giove_capitolino/7604-1-ita-IT/tempio_di_giove_capitolino_large.jpg"/>
          <p:cNvPicPr>
            <a:picLocks noChangeAspect="1" noChangeArrowheads="1"/>
          </p:cNvPicPr>
          <p:nvPr/>
        </p:nvPicPr>
        <p:blipFill>
          <a:blip r:embed="rId2" cstate="print"/>
          <a:srcRect/>
          <a:stretch>
            <a:fillRect/>
          </a:stretch>
        </p:blipFill>
        <p:spPr bwMode="auto">
          <a:xfrm>
            <a:off x="0" y="0"/>
            <a:ext cx="9233012" cy="4869160"/>
          </a:xfrm>
          <a:prstGeom prst="rect">
            <a:avLst/>
          </a:prstGeom>
          <a:noFill/>
        </p:spPr>
      </p:pic>
      <p:sp>
        <p:nvSpPr>
          <p:cNvPr id="5" name="Inhaltsplatzhalter 2"/>
          <p:cNvSpPr>
            <a:spLocks noGrp="1"/>
          </p:cNvSpPr>
          <p:nvPr>
            <p:ph idx="1"/>
          </p:nvPr>
        </p:nvSpPr>
        <p:spPr>
          <a:xfrm>
            <a:off x="0" y="5013176"/>
            <a:ext cx="9144000" cy="1944216"/>
          </a:xfrm>
        </p:spPr>
        <p:txBody>
          <a:bodyPr>
            <a:normAutofit fontScale="92500" lnSpcReduction="20000"/>
          </a:bodyPr>
          <a:lstStyle/>
          <a:p>
            <a:r>
              <a:rPr lang="en-GB" sz="2000" dirty="0" smtClean="0"/>
              <a:t>Tuscan-style temple (the distance </a:t>
            </a:r>
            <a:r>
              <a:rPr lang="en-GB" sz="2000" dirty="0" err="1" smtClean="0"/>
              <a:t>betw</a:t>
            </a:r>
            <a:r>
              <a:rPr lang="en-GB" sz="2000" dirty="0" smtClean="0"/>
              <a:t>. the central two columns is larger)</a:t>
            </a:r>
          </a:p>
          <a:p>
            <a:r>
              <a:rPr lang="en-GB" sz="2000" dirty="0" smtClean="0"/>
              <a:t>temples base: about 55 x 60 m</a:t>
            </a:r>
          </a:p>
          <a:p>
            <a:r>
              <a:rPr lang="en-GB" sz="2000" dirty="0" smtClean="0"/>
              <a:t>roof : traces of a splendid terracotta </a:t>
            </a:r>
            <a:r>
              <a:rPr lang="en-GB" sz="2000" dirty="0" err="1" smtClean="0"/>
              <a:t>auriga</a:t>
            </a:r>
            <a:r>
              <a:rPr lang="en-GB" sz="2000" dirty="0" smtClean="0"/>
              <a:t> (6</a:t>
            </a:r>
            <a:r>
              <a:rPr lang="en-GB" sz="2000" baseline="30000" dirty="0" smtClean="0"/>
              <a:t>th</a:t>
            </a:r>
            <a:r>
              <a:rPr lang="en-GB" sz="2000" dirty="0" smtClean="0"/>
              <a:t> c. B.C.): bronze from 3</a:t>
            </a:r>
            <a:r>
              <a:rPr lang="en-GB" sz="2000" baseline="30000" dirty="0" smtClean="0"/>
              <a:t>rd</a:t>
            </a:r>
            <a:r>
              <a:rPr lang="en-GB" sz="2000" dirty="0" smtClean="0"/>
              <a:t> c.</a:t>
            </a:r>
          </a:p>
          <a:p>
            <a:r>
              <a:rPr lang="en-GB" sz="2000" dirty="0" smtClean="0"/>
              <a:t>rebuilt in marble after destruction (</a:t>
            </a:r>
            <a:r>
              <a:rPr lang="en-GB" sz="2000" dirty="0" err="1" smtClean="0"/>
              <a:t>Sabilline</a:t>
            </a:r>
            <a:r>
              <a:rPr lang="en-GB" sz="2000" dirty="0" smtClean="0"/>
              <a:t> books destroyed, too): 6</a:t>
            </a:r>
            <a:r>
              <a:rPr lang="en-GB" sz="2000" baseline="30000" dirty="0" smtClean="0"/>
              <a:t>th</a:t>
            </a:r>
            <a:r>
              <a:rPr lang="en-GB" sz="2000" dirty="0" smtClean="0"/>
              <a:t> July 8</a:t>
            </a:r>
            <a:r>
              <a:rPr lang="en-GB" sz="1800" dirty="0" smtClean="0"/>
              <a:t>3 BC, 69 BC and AD 80  </a:t>
            </a:r>
            <a:endParaRPr lang="en-GB" sz="2000" dirty="0" smtClean="0"/>
          </a:p>
          <a:p>
            <a:endParaRPr lang="en-GB" sz="1600" dirty="0"/>
          </a:p>
        </p:txBody>
      </p:sp>
      <p:sp>
        <p:nvSpPr>
          <p:cNvPr id="7" name="Rechteck 6"/>
          <p:cNvSpPr/>
          <p:nvPr/>
        </p:nvSpPr>
        <p:spPr>
          <a:xfrm rot="16200000">
            <a:off x="-632224" y="892872"/>
            <a:ext cx="1633781" cy="369332"/>
          </a:xfrm>
          <a:prstGeom prst="rect">
            <a:avLst/>
          </a:prstGeom>
        </p:spPr>
        <p:txBody>
          <a:bodyPr wrap="none">
            <a:spAutoFit/>
          </a:bodyPr>
          <a:lstStyle/>
          <a:p>
            <a:r>
              <a:rPr lang="en-GB" b="1" dirty="0" smtClean="0"/>
              <a:t>J. </a:t>
            </a:r>
            <a:r>
              <a:rPr lang="en-GB" b="1" dirty="0" err="1" smtClean="0"/>
              <a:t>Carlu</a:t>
            </a:r>
            <a:r>
              <a:rPr lang="en-GB" b="1" dirty="0" smtClean="0"/>
              <a:t> - 1924</a:t>
            </a:r>
            <a:endParaRPr lang="en-GB" b="1" dirty="0"/>
          </a:p>
        </p:txBody>
      </p:sp>
    </p:spTree>
  </p:cSld>
  <p:clrMapOvr>
    <a:masterClrMapping/>
  </p:clrMapOvr>
  <p:transition>
    <p:randomBar dir="vert"/>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107504" y="65219"/>
            <a:ext cx="8277037" cy="6748157"/>
          </a:xfrm>
        </p:spPr>
      </p:pic>
      <p:sp>
        <p:nvSpPr>
          <p:cNvPr id="6"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a:off x="2831910" y="1599807"/>
            <a:ext cx="3186753" cy="3125337"/>
          </a:xfrm>
          <a:custGeom>
            <a:avLst/>
            <a:gdLst>
              <a:gd name="connsiteX0" fmla="*/ 6824 w 3186753"/>
              <a:gd name="connsiteY0" fmla="*/ 0 h 3125337"/>
              <a:gd name="connsiteX1" fmla="*/ 0 w 3186753"/>
              <a:gd name="connsiteY1" fmla="*/ 313898 h 3125337"/>
              <a:gd name="connsiteX2" fmla="*/ 13648 w 3186753"/>
              <a:gd name="connsiteY2" fmla="*/ 1139588 h 3125337"/>
              <a:gd name="connsiteX3" fmla="*/ 518615 w 3186753"/>
              <a:gd name="connsiteY3" fmla="*/ 1078173 h 3125337"/>
              <a:gd name="connsiteX4" fmla="*/ 859809 w 3186753"/>
              <a:gd name="connsiteY4" fmla="*/ 1057701 h 3125337"/>
              <a:gd name="connsiteX5" fmla="*/ 907577 w 3186753"/>
              <a:gd name="connsiteY5" fmla="*/ 1105468 h 3125337"/>
              <a:gd name="connsiteX6" fmla="*/ 982639 w 3186753"/>
              <a:gd name="connsiteY6" fmla="*/ 1337480 h 3125337"/>
              <a:gd name="connsiteX7" fmla="*/ 1003111 w 3186753"/>
              <a:gd name="connsiteY7" fmla="*/ 1562668 h 3125337"/>
              <a:gd name="connsiteX8" fmla="*/ 1119117 w 3186753"/>
              <a:gd name="connsiteY8" fmla="*/ 1433015 h 3125337"/>
              <a:gd name="connsiteX9" fmla="*/ 1173708 w 3186753"/>
              <a:gd name="connsiteY9" fmla="*/ 1692322 h 3125337"/>
              <a:gd name="connsiteX10" fmla="*/ 1405720 w 3186753"/>
              <a:gd name="connsiteY10" fmla="*/ 1849271 h 3125337"/>
              <a:gd name="connsiteX11" fmla="*/ 1692323 w 3186753"/>
              <a:gd name="connsiteY11" fmla="*/ 2047164 h 3125337"/>
              <a:gd name="connsiteX12" fmla="*/ 1753738 w 3186753"/>
              <a:gd name="connsiteY12" fmla="*/ 2272352 h 3125337"/>
              <a:gd name="connsiteX13" fmla="*/ 1787857 w 3186753"/>
              <a:gd name="connsiteY13" fmla="*/ 2449773 h 3125337"/>
              <a:gd name="connsiteX14" fmla="*/ 1937983 w 3186753"/>
              <a:gd name="connsiteY14" fmla="*/ 2634018 h 3125337"/>
              <a:gd name="connsiteX15" fmla="*/ 2006221 w 3186753"/>
              <a:gd name="connsiteY15" fmla="*/ 2777319 h 3125337"/>
              <a:gd name="connsiteX16" fmla="*/ 2006221 w 3186753"/>
              <a:gd name="connsiteY16" fmla="*/ 2886501 h 3125337"/>
              <a:gd name="connsiteX17" fmla="*/ 2094932 w 3186753"/>
              <a:gd name="connsiteY17" fmla="*/ 2995683 h 3125337"/>
              <a:gd name="connsiteX18" fmla="*/ 2108580 w 3186753"/>
              <a:gd name="connsiteY18" fmla="*/ 3098042 h 3125337"/>
              <a:gd name="connsiteX19" fmla="*/ 2156347 w 3186753"/>
              <a:gd name="connsiteY19" fmla="*/ 3036627 h 3125337"/>
              <a:gd name="connsiteX20" fmla="*/ 2190466 w 3186753"/>
              <a:gd name="connsiteY20" fmla="*/ 3125337 h 3125337"/>
              <a:gd name="connsiteX21" fmla="*/ 2231409 w 3186753"/>
              <a:gd name="connsiteY21" fmla="*/ 3104865 h 3125337"/>
              <a:gd name="connsiteX22" fmla="*/ 2299648 w 3186753"/>
              <a:gd name="connsiteY22" fmla="*/ 3125337 h 3125337"/>
              <a:gd name="connsiteX23" fmla="*/ 2313296 w 3186753"/>
              <a:gd name="connsiteY23" fmla="*/ 3029803 h 3125337"/>
              <a:gd name="connsiteX24" fmla="*/ 2251881 w 3186753"/>
              <a:gd name="connsiteY24" fmla="*/ 2954740 h 3125337"/>
              <a:gd name="connsiteX25" fmla="*/ 2408830 w 3186753"/>
              <a:gd name="connsiteY25" fmla="*/ 2913797 h 3125337"/>
              <a:gd name="connsiteX26" fmla="*/ 2442950 w 3186753"/>
              <a:gd name="connsiteY26" fmla="*/ 2845558 h 3125337"/>
              <a:gd name="connsiteX27" fmla="*/ 2354239 w 3186753"/>
              <a:gd name="connsiteY27" fmla="*/ 2715904 h 3125337"/>
              <a:gd name="connsiteX28" fmla="*/ 2265529 w 3186753"/>
              <a:gd name="connsiteY28" fmla="*/ 2558955 h 3125337"/>
              <a:gd name="connsiteX29" fmla="*/ 2224586 w 3186753"/>
              <a:gd name="connsiteY29" fmla="*/ 2402006 h 3125337"/>
              <a:gd name="connsiteX30" fmla="*/ 2279177 w 3186753"/>
              <a:gd name="connsiteY30" fmla="*/ 2340591 h 3125337"/>
              <a:gd name="connsiteX31" fmla="*/ 2354239 w 3186753"/>
              <a:gd name="connsiteY31" fmla="*/ 2442949 h 3125337"/>
              <a:gd name="connsiteX32" fmla="*/ 2436126 w 3186753"/>
              <a:gd name="connsiteY32" fmla="*/ 2361063 h 3125337"/>
              <a:gd name="connsiteX33" fmla="*/ 2456597 w 3186753"/>
              <a:gd name="connsiteY33" fmla="*/ 2306471 h 3125337"/>
              <a:gd name="connsiteX34" fmla="*/ 2654490 w 3186753"/>
              <a:gd name="connsiteY34" fmla="*/ 2258704 h 3125337"/>
              <a:gd name="connsiteX35" fmla="*/ 2736377 w 3186753"/>
              <a:gd name="connsiteY35" fmla="*/ 2361063 h 3125337"/>
              <a:gd name="connsiteX36" fmla="*/ 2982036 w 3186753"/>
              <a:gd name="connsiteY36" fmla="*/ 2210937 h 3125337"/>
              <a:gd name="connsiteX37" fmla="*/ 3166281 w 3186753"/>
              <a:gd name="connsiteY37" fmla="*/ 2217761 h 3125337"/>
              <a:gd name="connsiteX38" fmla="*/ 3186753 w 3186753"/>
              <a:gd name="connsiteY38" fmla="*/ 2169994 h 3125337"/>
              <a:gd name="connsiteX39" fmla="*/ 3029803 w 3186753"/>
              <a:gd name="connsiteY39" fmla="*/ 2149522 h 3125337"/>
              <a:gd name="connsiteX40" fmla="*/ 2941093 w 3186753"/>
              <a:gd name="connsiteY40" fmla="*/ 2026692 h 3125337"/>
              <a:gd name="connsiteX41" fmla="*/ 2872854 w 3186753"/>
              <a:gd name="connsiteY41" fmla="*/ 1931158 h 3125337"/>
              <a:gd name="connsiteX42" fmla="*/ 3016156 w 3186753"/>
              <a:gd name="connsiteY42" fmla="*/ 1767385 h 3125337"/>
              <a:gd name="connsiteX43" fmla="*/ 3036627 w 3186753"/>
              <a:gd name="connsiteY43" fmla="*/ 1637731 h 3125337"/>
              <a:gd name="connsiteX44" fmla="*/ 3043451 w 3186753"/>
              <a:gd name="connsiteY44" fmla="*/ 1549021 h 3125337"/>
              <a:gd name="connsiteX45" fmla="*/ 2995684 w 3186753"/>
              <a:gd name="connsiteY45" fmla="*/ 1378424 h 3125337"/>
              <a:gd name="connsiteX46" fmla="*/ 2954741 w 3186753"/>
              <a:gd name="connsiteY46" fmla="*/ 1371600 h 3125337"/>
              <a:gd name="connsiteX47" fmla="*/ 2934269 w 3186753"/>
              <a:gd name="connsiteY47" fmla="*/ 1460310 h 3125337"/>
              <a:gd name="connsiteX48" fmla="*/ 2920621 w 3186753"/>
              <a:gd name="connsiteY48" fmla="*/ 1589964 h 3125337"/>
              <a:gd name="connsiteX49" fmla="*/ 2859206 w 3186753"/>
              <a:gd name="connsiteY49" fmla="*/ 1658203 h 3125337"/>
              <a:gd name="connsiteX50" fmla="*/ 2709081 w 3186753"/>
              <a:gd name="connsiteY50" fmla="*/ 1699146 h 3125337"/>
              <a:gd name="connsiteX51" fmla="*/ 2545308 w 3186753"/>
              <a:gd name="connsiteY51" fmla="*/ 1753737 h 3125337"/>
              <a:gd name="connsiteX52" fmla="*/ 2504365 w 3186753"/>
              <a:gd name="connsiteY52" fmla="*/ 1658203 h 3125337"/>
              <a:gd name="connsiteX53" fmla="*/ 2490717 w 3186753"/>
              <a:gd name="connsiteY53" fmla="*/ 1528549 h 3125337"/>
              <a:gd name="connsiteX54" fmla="*/ 2668138 w 3186753"/>
              <a:gd name="connsiteY54" fmla="*/ 1392071 h 3125337"/>
              <a:gd name="connsiteX55" fmla="*/ 2688609 w 3186753"/>
              <a:gd name="connsiteY55" fmla="*/ 1310185 h 3125337"/>
              <a:gd name="connsiteX56" fmla="*/ 2593075 w 3186753"/>
              <a:gd name="connsiteY56" fmla="*/ 1317009 h 3125337"/>
              <a:gd name="connsiteX57" fmla="*/ 2402006 w 3186753"/>
              <a:gd name="connsiteY57" fmla="*/ 1098645 h 3125337"/>
              <a:gd name="connsiteX58" fmla="*/ 2292824 w 3186753"/>
              <a:gd name="connsiteY58" fmla="*/ 1098645 h 3125337"/>
              <a:gd name="connsiteX59" fmla="*/ 2210938 w 3186753"/>
              <a:gd name="connsiteY59" fmla="*/ 1153236 h 3125337"/>
              <a:gd name="connsiteX60" fmla="*/ 2210938 w 3186753"/>
              <a:gd name="connsiteY60" fmla="*/ 1262418 h 3125337"/>
              <a:gd name="connsiteX61" fmla="*/ 2149523 w 3186753"/>
              <a:gd name="connsiteY61" fmla="*/ 1337480 h 3125337"/>
              <a:gd name="connsiteX62" fmla="*/ 2067636 w 3186753"/>
              <a:gd name="connsiteY62" fmla="*/ 1364776 h 3125337"/>
              <a:gd name="connsiteX63" fmla="*/ 2040341 w 3186753"/>
              <a:gd name="connsiteY63" fmla="*/ 1569492 h 3125337"/>
              <a:gd name="connsiteX64" fmla="*/ 2040341 w 3186753"/>
              <a:gd name="connsiteY64" fmla="*/ 1569492 h 3125337"/>
              <a:gd name="connsiteX65" fmla="*/ 1910687 w 3186753"/>
              <a:gd name="connsiteY65" fmla="*/ 1576316 h 3125337"/>
              <a:gd name="connsiteX66" fmla="*/ 1856096 w 3186753"/>
              <a:gd name="connsiteY66" fmla="*/ 1542197 h 3125337"/>
              <a:gd name="connsiteX67" fmla="*/ 1781033 w 3186753"/>
              <a:gd name="connsiteY67" fmla="*/ 1508077 h 3125337"/>
              <a:gd name="connsiteX68" fmla="*/ 1705971 w 3186753"/>
              <a:gd name="connsiteY68" fmla="*/ 1467134 h 3125337"/>
              <a:gd name="connsiteX69" fmla="*/ 1685499 w 3186753"/>
              <a:gd name="connsiteY69" fmla="*/ 1371600 h 3125337"/>
              <a:gd name="connsiteX70" fmla="*/ 1705971 w 3186753"/>
              <a:gd name="connsiteY70" fmla="*/ 1187355 h 3125337"/>
              <a:gd name="connsiteX71" fmla="*/ 1746914 w 3186753"/>
              <a:gd name="connsiteY71" fmla="*/ 1003110 h 3125337"/>
              <a:gd name="connsiteX72" fmla="*/ 1685499 w 3186753"/>
              <a:gd name="connsiteY72" fmla="*/ 1009934 h 3125337"/>
              <a:gd name="connsiteX73" fmla="*/ 1576317 w 3186753"/>
              <a:gd name="connsiteY73" fmla="*/ 1009934 h 3125337"/>
              <a:gd name="connsiteX74" fmla="*/ 1460311 w 3186753"/>
              <a:gd name="connsiteY74" fmla="*/ 948519 h 3125337"/>
              <a:gd name="connsiteX75" fmla="*/ 1364777 w 3186753"/>
              <a:gd name="connsiteY75" fmla="*/ 900752 h 3125337"/>
              <a:gd name="connsiteX76" fmla="*/ 1282890 w 3186753"/>
              <a:gd name="connsiteY76" fmla="*/ 887104 h 3125337"/>
              <a:gd name="connsiteX77" fmla="*/ 1119117 w 3186753"/>
              <a:gd name="connsiteY77" fmla="*/ 880280 h 3125337"/>
              <a:gd name="connsiteX78" fmla="*/ 1030406 w 3186753"/>
              <a:gd name="connsiteY78" fmla="*/ 846161 h 3125337"/>
              <a:gd name="connsiteX79" fmla="*/ 887105 w 3186753"/>
              <a:gd name="connsiteY79" fmla="*/ 716507 h 3125337"/>
              <a:gd name="connsiteX80" fmla="*/ 723332 w 3186753"/>
              <a:gd name="connsiteY80" fmla="*/ 689212 h 3125337"/>
              <a:gd name="connsiteX81" fmla="*/ 675565 w 3186753"/>
              <a:gd name="connsiteY81" fmla="*/ 675564 h 3125337"/>
              <a:gd name="connsiteX82" fmla="*/ 566383 w 3186753"/>
              <a:gd name="connsiteY82" fmla="*/ 702860 h 3125337"/>
              <a:gd name="connsiteX83" fmla="*/ 552735 w 3186753"/>
              <a:gd name="connsiteY83" fmla="*/ 648268 h 3125337"/>
              <a:gd name="connsiteX84" fmla="*/ 539087 w 3186753"/>
              <a:gd name="connsiteY84" fmla="*/ 539086 h 3125337"/>
              <a:gd name="connsiteX85" fmla="*/ 498144 w 3186753"/>
              <a:gd name="connsiteY85" fmla="*/ 388961 h 3125337"/>
              <a:gd name="connsiteX86" fmla="*/ 464024 w 3186753"/>
              <a:gd name="connsiteY86" fmla="*/ 388961 h 3125337"/>
              <a:gd name="connsiteX87" fmla="*/ 423081 w 3186753"/>
              <a:gd name="connsiteY87" fmla="*/ 423080 h 3125337"/>
              <a:gd name="connsiteX88" fmla="*/ 361666 w 3186753"/>
              <a:gd name="connsiteY88" fmla="*/ 423080 h 3125337"/>
              <a:gd name="connsiteX89" fmla="*/ 320723 w 3186753"/>
              <a:gd name="connsiteY89" fmla="*/ 388961 h 3125337"/>
              <a:gd name="connsiteX90" fmla="*/ 293427 w 3186753"/>
              <a:gd name="connsiteY90" fmla="*/ 245660 h 3125337"/>
              <a:gd name="connsiteX91" fmla="*/ 245660 w 3186753"/>
              <a:gd name="connsiteY91" fmla="*/ 122830 h 3125337"/>
              <a:gd name="connsiteX92" fmla="*/ 177421 w 3186753"/>
              <a:gd name="connsiteY92" fmla="*/ 88710 h 3125337"/>
              <a:gd name="connsiteX93" fmla="*/ 95535 w 3186753"/>
              <a:gd name="connsiteY93" fmla="*/ 27295 h 3125337"/>
              <a:gd name="connsiteX94" fmla="*/ 6824 w 3186753"/>
              <a:gd name="connsiteY94" fmla="*/ 0 h 31253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186753" h="3125337">
                <a:moveTo>
                  <a:pt x="6824" y="0"/>
                </a:moveTo>
                <a:lnTo>
                  <a:pt x="0" y="313898"/>
                </a:lnTo>
                <a:lnTo>
                  <a:pt x="13648" y="1139588"/>
                </a:lnTo>
                <a:lnTo>
                  <a:pt x="518615" y="1078173"/>
                </a:lnTo>
                <a:lnTo>
                  <a:pt x="859809" y="1057701"/>
                </a:lnTo>
                <a:lnTo>
                  <a:pt x="907577" y="1105468"/>
                </a:lnTo>
                <a:lnTo>
                  <a:pt x="982639" y="1337480"/>
                </a:lnTo>
                <a:lnTo>
                  <a:pt x="1003111" y="1562668"/>
                </a:lnTo>
                <a:lnTo>
                  <a:pt x="1119117" y="1433015"/>
                </a:lnTo>
                <a:lnTo>
                  <a:pt x="1173708" y="1692322"/>
                </a:lnTo>
                <a:lnTo>
                  <a:pt x="1405720" y="1849271"/>
                </a:lnTo>
                <a:lnTo>
                  <a:pt x="1692323" y="2047164"/>
                </a:lnTo>
                <a:lnTo>
                  <a:pt x="1753738" y="2272352"/>
                </a:lnTo>
                <a:lnTo>
                  <a:pt x="1787857" y="2449773"/>
                </a:lnTo>
                <a:lnTo>
                  <a:pt x="1937983" y="2634018"/>
                </a:lnTo>
                <a:lnTo>
                  <a:pt x="2006221" y="2777319"/>
                </a:lnTo>
                <a:lnTo>
                  <a:pt x="2006221" y="2886501"/>
                </a:lnTo>
                <a:lnTo>
                  <a:pt x="2094932" y="2995683"/>
                </a:lnTo>
                <a:lnTo>
                  <a:pt x="2108580" y="3098042"/>
                </a:lnTo>
                <a:lnTo>
                  <a:pt x="2156347" y="3036627"/>
                </a:lnTo>
                <a:lnTo>
                  <a:pt x="2190466" y="3125337"/>
                </a:lnTo>
                <a:lnTo>
                  <a:pt x="2231409" y="3104865"/>
                </a:lnTo>
                <a:lnTo>
                  <a:pt x="2299648" y="3125337"/>
                </a:lnTo>
                <a:lnTo>
                  <a:pt x="2313296" y="3029803"/>
                </a:lnTo>
                <a:lnTo>
                  <a:pt x="2251881" y="2954740"/>
                </a:lnTo>
                <a:lnTo>
                  <a:pt x="2408830" y="2913797"/>
                </a:lnTo>
                <a:lnTo>
                  <a:pt x="2442950" y="2845558"/>
                </a:lnTo>
                <a:lnTo>
                  <a:pt x="2354239" y="2715904"/>
                </a:lnTo>
                <a:lnTo>
                  <a:pt x="2265529" y="2558955"/>
                </a:lnTo>
                <a:lnTo>
                  <a:pt x="2224586" y="2402006"/>
                </a:lnTo>
                <a:lnTo>
                  <a:pt x="2279177" y="2340591"/>
                </a:lnTo>
                <a:lnTo>
                  <a:pt x="2354239" y="2442949"/>
                </a:lnTo>
                <a:lnTo>
                  <a:pt x="2436126" y="2361063"/>
                </a:lnTo>
                <a:lnTo>
                  <a:pt x="2456597" y="2306471"/>
                </a:lnTo>
                <a:lnTo>
                  <a:pt x="2654490" y="2258704"/>
                </a:lnTo>
                <a:lnTo>
                  <a:pt x="2736377" y="2361063"/>
                </a:lnTo>
                <a:lnTo>
                  <a:pt x="2982036" y="2210937"/>
                </a:lnTo>
                <a:lnTo>
                  <a:pt x="3166281" y="2217761"/>
                </a:lnTo>
                <a:lnTo>
                  <a:pt x="3186753" y="2169994"/>
                </a:lnTo>
                <a:lnTo>
                  <a:pt x="3029803" y="2149522"/>
                </a:lnTo>
                <a:lnTo>
                  <a:pt x="2941093" y="2026692"/>
                </a:lnTo>
                <a:lnTo>
                  <a:pt x="2872854" y="1931158"/>
                </a:lnTo>
                <a:lnTo>
                  <a:pt x="3016156" y="1767385"/>
                </a:lnTo>
                <a:lnTo>
                  <a:pt x="3036627" y="1637731"/>
                </a:lnTo>
                <a:lnTo>
                  <a:pt x="3043451" y="1549021"/>
                </a:lnTo>
                <a:lnTo>
                  <a:pt x="2995684" y="1378424"/>
                </a:lnTo>
                <a:lnTo>
                  <a:pt x="2954741" y="1371600"/>
                </a:lnTo>
                <a:lnTo>
                  <a:pt x="2934269" y="1460310"/>
                </a:lnTo>
                <a:lnTo>
                  <a:pt x="2920621" y="1589964"/>
                </a:lnTo>
                <a:lnTo>
                  <a:pt x="2859206" y="1658203"/>
                </a:lnTo>
                <a:lnTo>
                  <a:pt x="2709081" y="1699146"/>
                </a:lnTo>
                <a:lnTo>
                  <a:pt x="2545308" y="1753737"/>
                </a:lnTo>
                <a:lnTo>
                  <a:pt x="2504365" y="1658203"/>
                </a:lnTo>
                <a:lnTo>
                  <a:pt x="2490717" y="1528549"/>
                </a:lnTo>
                <a:lnTo>
                  <a:pt x="2668138" y="1392071"/>
                </a:lnTo>
                <a:lnTo>
                  <a:pt x="2688609" y="1310185"/>
                </a:lnTo>
                <a:lnTo>
                  <a:pt x="2593075" y="1317009"/>
                </a:lnTo>
                <a:lnTo>
                  <a:pt x="2402006" y="1098645"/>
                </a:lnTo>
                <a:lnTo>
                  <a:pt x="2292824" y="1098645"/>
                </a:lnTo>
                <a:lnTo>
                  <a:pt x="2210938" y="1153236"/>
                </a:lnTo>
                <a:lnTo>
                  <a:pt x="2210938" y="1262418"/>
                </a:lnTo>
                <a:lnTo>
                  <a:pt x="2149523" y="1337480"/>
                </a:lnTo>
                <a:lnTo>
                  <a:pt x="2067636" y="1364776"/>
                </a:lnTo>
                <a:lnTo>
                  <a:pt x="2040341" y="1569492"/>
                </a:lnTo>
                <a:lnTo>
                  <a:pt x="2040341" y="1569492"/>
                </a:lnTo>
                <a:lnTo>
                  <a:pt x="1910687" y="1576316"/>
                </a:lnTo>
                <a:lnTo>
                  <a:pt x="1856096" y="1542197"/>
                </a:lnTo>
                <a:lnTo>
                  <a:pt x="1781033" y="1508077"/>
                </a:lnTo>
                <a:lnTo>
                  <a:pt x="1705971" y="1467134"/>
                </a:lnTo>
                <a:lnTo>
                  <a:pt x="1685499" y="1371600"/>
                </a:lnTo>
                <a:lnTo>
                  <a:pt x="1705971" y="1187355"/>
                </a:lnTo>
                <a:lnTo>
                  <a:pt x="1746914" y="1003110"/>
                </a:lnTo>
                <a:lnTo>
                  <a:pt x="1685499" y="1009934"/>
                </a:lnTo>
                <a:lnTo>
                  <a:pt x="1576317" y="1009934"/>
                </a:lnTo>
                <a:lnTo>
                  <a:pt x="1460311" y="948519"/>
                </a:lnTo>
                <a:lnTo>
                  <a:pt x="1364777" y="900752"/>
                </a:lnTo>
                <a:lnTo>
                  <a:pt x="1282890" y="887104"/>
                </a:lnTo>
                <a:lnTo>
                  <a:pt x="1119117" y="880280"/>
                </a:lnTo>
                <a:lnTo>
                  <a:pt x="1030406" y="846161"/>
                </a:lnTo>
                <a:lnTo>
                  <a:pt x="887105" y="716507"/>
                </a:lnTo>
                <a:lnTo>
                  <a:pt x="723332" y="689212"/>
                </a:lnTo>
                <a:lnTo>
                  <a:pt x="675565" y="675564"/>
                </a:lnTo>
                <a:lnTo>
                  <a:pt x="566383" y="702860"/>
                </a:lnTo>
                <a:lnTo>
                  <a:pt x="552735" y="648268"/>
                </a:lnTo>
                <a:lnTo>
                  <a:pt x="539087" y="539086"/>
                </a:lnTo>
                <a:lnTo>
                  <a:pt x="498144" y="388961"/>
                </a:lnTo>
                <a:lnTo>
                  <a:pt x="464024" y="388961"/>
                </a:lnTo>
                <a:lnTo>
                  <a:pt x="423081" y="423080"/>
                </a:lnTo>
                <a:lnTo>
                  <a:pt x="361666" y="423080"/>
                </a:lnTo>
                <a:lnTo>
                  <a:pt x="320723" y="388961"/>
                </a:lnTo>
                <a:lnTo>
                  <a:pt x="293427" y="245660"/>
                </a:lnTo>
                <a:lnTo>
                  <a:pt x="245660" y="122830"/>
                </a:lnTo>
                <a:lnTo>
                  <a:pt x="177421" y="88710"/>
                </a:lnTo>
                <a:lnTo>
                  <a:pt x="95535" y="27295"/>
                </a:lnTo>
                <a:lnTo>
                  <a:pt x="6824"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9"/>
          <p:cNvSpPr/>
          <p:nvPr/>
        </p:nvSpPr>
        <p:spPr>
          <a:xfrm>
            <a:off x="5576254" y="3314039"/>
            <a:ext cx="2811912" cy="1506382"/>
          </a:xfrm>
          <a:custGeom>
            <a:avLst/>
            <a:gdLst>
              <a:gd name="connsiteX0" fmla="*/ 0 w 2811912"/>
              <a:gd name="connsiteY0" fmla="*/ 729406 h 1506382"/>
              <a:gd name="connsiteX1" fmla="*/ 5286 w 2811912"/>
              <a:gd name="connsiteY1" fmla="*/ 835117 h 1506382"/>
              <a:gd name="connsiteX2" fmla="*/ 137425 w 2811912"/>
              <a:gd name="connsiteY2" fmla="*/ 924971 h 1506382"/>
              <a:gd name="connsiteX3" fmla="*/ 100426 w 2811912"/>
              <a:gd name="connsiteY3" fmla="*/ 1041253 h 1506382"/>
              <a:gd name="connsiteX4" fmla="*/ 47570 w 2811912"/>
              <a:gd name="connsiteY4" fmla="*/ 1035968 h 1506382"/>
              <a:gd name="connsiteX5" fmla="*/ 47570 w 2811912"/>
              <a:gd name="connsiteY5" fmla="*/ 1104680 h 1506382"/>
              <a:gd name="connsiteX6" fmla="*/ 184995 w 2811912"/>
              <a:gd name="connsiteY6" fmla="*/ 1131108 h 1506382"/>
              <a:gd name="connsiteX7" fmla="*/ 232564 w 2811912"/>
              <a:gd name="connsiteY7" fmla="*/ 1273818 h 1506382"/>
              <a:gd name="connsiteX8" fmla="*/ 232564 w 2811912"/>
              <a:gd name="connsiteY8" fmla="*/ 1326673 h 1506382"/>
              <a:gd name="connsiteX9" fmla="*/ 269563 w 2811912"/>
              <a:gd name="connsiteY9" fmla="*/ 1289674 h 1506382"/>
              <a:gd name="connsiteX10" fmla="*/ 385845 w 2811912"/>
              <a:gd name="connsiteY10" fmla="*/ 1284389 h 1506382"/>
              <a:gd name="connsiteX11" fmla="*/ 338275 w 2811912"/>
              <a:gd name="connsiteY11" fmla="*/ 1363672 h 1506382"/>
              <a:gd name="connsiteX12" fmla="*/ 454558 w 2811912"/>
              <a:gd name="connsiteY12" fmla="*/ 1310816 h 1506382"/>
              <a:gd name="connsiteX13" fmla="*/ 581411 w 2811912"/>
              <a:gd name="connsiteY13" fmla="*/ 1395385 h 1506382"/>
              <a:gd name="connsiteX14" fmla="*/ 681836 w 2811912"/>
              <a:gd name="connsiteY14" fmla="*/ 1384814 h 1506382"/>
              <a:gd name="connsiteX15" fmla="*/ 739977 w 2811912"/>
              <a:gd name="connsiteY15" fmla="*/ 1257961 h 1506382"/>
              <a:gd name="connsiteX16" fmla="*/ 930257 w 2811912"/>
              <a:gd name="connsiteY16" fmla="*/ 1294960 h 1506382"/>
              <a:gd name="connsiteX17" fmla="*/ 1057110 w 2811912"/>
              <a:gd name="connsiteY17" fmla="*/ 1358386 h 1506382"/>
              <a:gd name="connsiteX18" fmla="*/ 1231533 w 2811912"/>
              <a:gd name="connsiteY18" fmla="*/ 1300245 h 1506382"/>
              <a:gd name="connsiteX19" fmla="*/ 1300245 w 2811912"/>
              <a:gd name="connsiteY19" fmla="*/ 1215677 h 1506382"/>
              <a:gd name="connsiteX20" fmla="*/ 1432384 w 2811912"/>
              <a:gd name="connsiteY20" fmla="*/ 1173392 h 1506382"/>
              <a:gd name="connsiteX21" fmla="*/ 1474669 w 2811912"/>
              <a:gd name="connsiteY21" fmla="*/ 1183963 h 1506382"/>
              <a:gd name="connsiteX22" fmla="*/ 1548666 w 2811912"/>
              <a:gd name="connsiteY22" fmla="*/ 1109966 h 1506382"/>
              <a:gd name="connsiteX23" fmla="*/ 1559237 w 2811912"/>
              <a:gd name="connsiteY23" fmla="*/ 1194534 h 1506382"/>
              <a:gd name="connsiteX24" fmla="*/ 1527524 w 2811912"/>
              <a:gd name="connsiteY24" fmla="*/ 1252675 h 1506382"/>
              <a:gd name="connsiteX25" fmla="*/ 1728375 w 2811912"/>
              <a:gd name="connsiteY25" fmla="*/ 1390100 h 1506382"/>
              <a:gd name="connsiteX26" fmla="*/ 1913369 w 2811912"/>
              <a:gd name="connsiteY26" fmla="*/ 1485240 h 1506382"/>
              <a:gd name="connsiteX27" fmla="*/ 2341499 w 2811912"/>
              <a:gd name="connsiteY27" fmla="*/ 1400671 h 1506382"/>
              <a:gd name="connsiteX28" fmla="*/ 2537064 w 2811912"/>
              <a:gd name="connsiteY28" fmla="*/ 1363672 h 1506382"/>
              <a:gd name="connsiteX29" fmla="*/ 2811912 w 2811912"/>
              <a:gd name="connsiteY29" fmla="*/ 1506382 h 1506382"/>
              <a:gd name="connsiteX30" fmla="*/ 2806627 w 2811912"/>
              <a:gd name="connsiteY30" fmla="*/ 1173392 h 1506382"/>
              <a:gd name="connsiteX31" fmla="*/ 2256930 w 2811912"/>
              <a:gd name="connsiteY31" fmla="*/ 792833 h 1506382"/>
              <a:gd name="connsiteX32" fmla="*/ 2156504 w 2811912"/>
              <a:gd name="connsiteY32" fmla="*/ 232564 h 1506382"/>
              <a:gd name="connsiteX33" fmla="*/ 2114220 w 2811912"/>
              <a:gd name="connsiteY33" fmla="*/ 0 h 1506382"/>
              <a:gd name="connsiteX34" fmla="*/ 2087792 w 2811912"/>
              <a:gd name="connsiteY34" fmla="*/ 190280 h 1506382"/>
              <a:gd name="connsiteX35" fmla="*/ 1908084 w 2811912"/>
              <a:gd name="connsiteY35" fmla="*/ 264278 h 1506382"/>
              <a:gd name="connsiteX36" fmla="*/ 1723089 w 2811912"/>
              <a:gd name="connsiteY36" fmla="*/ 317133 h 1506382"/>
              <a:gd name="connsiteX37" fmla="*/ 1516953 w 2811912"/>
              <a:gd name="connsiteY37" fmla="*/ 311848 h 1506382"/>
              <a:gd name="connsiteX38" fmla="*/ 1342530 w 2811912"/>
              <a:gd name="connsiteY38" fmla="*/ 258992 h 1506382"/>
              <a:gd name="connsiteX39" fmla="*/ 1199820 w 2811912"/>
              <a:gd name="connsiteY39" fmla="*/ 227279 h 1506382"/>
              <a:gd name="connsiteX40" fmla="*/ 1041254 w 2811912"/>
              <a:gd name="connsiteY40" fmla="*/ 237850 h 1506382"/>
              <a:gd name="connsiteX41" fmla="*/ 940828 w 2811912"/>
              <a:gd name="connsiteY41" fmla="*/ 264278 h 1506382"/>
              <a:gd name="connsiteX42" fmla="*/ 792833 w 2811912"/>
              <a:gd name="connsiteY42" fmla="*/ 375274 h 1506382"/>
              <a:gd name="connsiteX43" fmla="*/ 665980 w 2811912"/>
              <a:gd name="connsiteY43" fmla="*/ 475700 h 1506382"/>
              <a:gd name="connsiteX44" fmla="*/ 486271 w 2811912"/>
              <a:gd name="connsiteY44" fmla="*/ 465129 h 1506382"/>
              <a:gd name="connsiteX45" fmla="*/ 385845 w 2811912"/>
              <a:gd name="connsiteY45" fmla="*/ 475700 h 1506382"/>
              <a:gd name="connsiteX46" fmla="*/ 512699 w 2811912"/>
              <a:gd name="connsiteY46" fmla="*/ 554983 h 1506382"/>
              <a:gd name="connsiteX47" fmla="*/ 396417 w 2811912"/>
              <a:gd name="connsiteY47" fmla="*/ 607838 h 1506382"/>
              <a:gd name="connsiteX48" fmla="*/ 258992 w 2811912"/>
              <a:gd name="connsiteY48" fmla="*/ 650123 h 1506382"/>
              <a:gd name="connsiteX49" fmla="*/ 126854 w 2811912"/>
              <a:gd name="connsiteY49" fmla="*/ 639552 h 1506382"/>
              <a:gd name="connsiteX50" fmla="*/ 47570 w 2811912"/>
              <a:gd name="connsiteY50" fmla="*/ 650123 h 1506382"/>
              <a:gd name="connsiteX51" fmla="*/ 0 w 2811912"/>
              <a:gd name="connsiteY51" fmla="*/ 729406 h 1506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2811912" h="1506382">
                <a:moveTo>
                  <a:pt x="0" y="729406"/>
                </a:moveTo>
                <a:lnTo>
                  <a:pt x="5286" y="835117"/>
                </a:lnTo>
                <a:lnTo>
                  <a:pt x="137425" y="924971"/>
                </a:lnTo>
                <a:lnTo>
                  <a:pt x="100426" y="1041253"/>
                </a:lnTo>
                <a:lnTo>
                  <a:pt x="47570" y="1035968"/>
                </a:lnTo>
                <a:lnTo>
                  <a:pt x="47570" y="1104680"/>
                </a:lnTo>
                <a:lnTo>
                  <a:pt x="184995" y="1131108"/>
                </a:lnTo>
                <a:lnTo>
                  <a:pt x="232564" y="1273818"/>
                </a:lnTo>
                <a:lnTo>
                  <a:pt x="232564" y="1326673"/>
                </a:lnTo>
                <a:lnTo>
                  <a:pt x="269563" y="1289674"/>
                </a:lnTo>
                <a:lnTo>
                  <a:pt x="385845" y="1284389"/>
                </a:lnTo>
                <a:lnTo>
                  <a:pt x="338275" y="1363672"/>
                </a:lnTo>
                <a:lnTo>
                  <a:pt x="454558" y="1310816"/>
                </a:lnTo>
                <a:lnTo>
                  <a:pt x="581411" y="1395385"/>
                </a:lnTo>
                <a:lnTo>
                  <a:pt x="681836" y="1384814"/>
                </a:lnTo>
                <a:lnTo>
                  <a:pt x="739977" y="1257961"/>
                </a:lnTo>
                <a:lnTo>
                  <a:pt x="930257" y="1294960"/>
                </a:lnTo>
                <a:lnTo>
                  <a:pt x="1057110" y="1358386"/>
                </a:lnTo>
                <a:lnTo>
                  <a:pt x="1231533" y="1300245"/>
                </a:lnTo>
                <a:lnTo>
                  <a:pt x="1300245" y="1215677"/>
                </a:lnTo>
                <a:lnTo>
                  <a:pt x="1432384" y="1173392"/>
                </a:lnTo>
                <a:lnTo>
                  <a:pt x="1474669" y="1183963"/>
                </a:lnTo>
                <a:lnTo>
                  <a:pt x="1548666" y="1109966"/>
                </a:lnTo>
                <a:lnTo>
                  <a:pt x="1559237" y="1194534"/>
                </a:lnTo>
                <a:lnTo>
                  <a:pt x="1527524" y="1252675"/>
                </a:lnTo>
                <a:lnTo>
                  <a:pt x="1728375" y="1390100"/>
                </a:lnTo>
                <a:lnTo>
                  <a:pt x="1913369" y="1485240"/>
                </a:lnTo>
                <a:lnTo>
                  <a:pt x="2341499" y="1400671"/>
                </a:lnTo>
                <a:lnTo>
                  <a:pt x="2537064" y="1363672"/>
                </a:lnTo>
                <a:lnTo>
                  <a:pt x="2811912" y="1506382"/>
                </a:lnTo>
                <a:cubicBezTo>
                  <a:pt x="2810150" y="1395385"/>
                  <a:pt x="2808389" y="1284389"/>
                  <a:pt x="2806627" y="1173392"/>
                </a:cubicBezTo>
                <a:lnTo>
                  <a:pt x="2256930" y="792833"/>
                </a:lnTo>
                <a:lnTo>
                  <a:pt x="2156504" y="232564"/>
                </a:lnTo>
                <a:lnTo>
                  <a:pt x="2114220" y="0"/>
                </a:lnTo>
                <a:lnTo>
                  <a:pt x="2087792" y="190280"/>
                </a:lnTo>
                <a:lnTo>
                  <a:pt x="1908084" y="264278"/>
                </a:lnTo>
                <a:lnTo>
                  <a:pt x="1723089" y="317133"/>
                </a:lnTo>
                <a:lnTo>
                  <a:pt x="1516953" y="311848"/>
                </a:lnTo>
                <a:lnTo>
                  <a:pt x="1342530" y="258992"/>
                </a:lnTo>
                <a:lnTo>
                  <a:pt x="1199820" y="227279"/>
                </a:lnTo>
                <a:lnTo>
                  <a:pt x="1041254" y="237850"/>
                </a:lnTo>
                <a:lnTo>
                  <a:pt x="940828" y="264278"/>
                </a:lnTo>
                <a:lnTo>
                  <a:pt x="792833" y="375274"/>
                </a:lnTo>
                <a:lnTo>
                  <a:pt x="665980" y="475700"/>
                </a:lnTo>
                <a:lnTo>
                  <a:pt x="486271" y="465129"/>
                </a:lnTo>
                <a:lnTo>
                  <a:pt x="385845" y="475700"/>
                </a:lnTo>
                <a:lnTo>
                  <a:pt x="512699" y="554983"/>
                </a:lnTo>
                <a:lnTo>
                  <a:pt x="396417" y="607838"/>
                </a:lnTo>
                <a:lnTo>
                  <a:pt x="258992" y="650123"/>
                </a:lnTo>
                <a:lnTo>
                  <a:pt x="126854" y="639552"/>
                </a:lnTo>
                <a:lnTo>
                  <a:pt x="47570" y="650123"/>
                </a:lnTo>
                <a:lnTo>
                  <a:pt x="0" y="7294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10"/>
          <p:cNvSpPr/>
          <p:nvPr/>
        </p:nvSpPr>
        <p:spPr>
          <a:xfrm>
            <a:off x="4524430" y="4550858"/>
            <a:ext cx="3044476" cy="2082506"/>
          </a:xfrm>
          <a:custGeom>
            <a:avLst/>
            <a:gdLst>
              <a:gd name="connsiteX0" fmla="*/ 2595205 w 3044476"/>
              <a:gd name="connsiteY0" fmla="*/ 0 h 2082506"/>
              <a:gd name="connsiteX1" fmla="*/ 2589919 w 3044476"/>
              <a:gd name="connsiteY1" fmla="*/ 147995 h 2082506"/>
              <a:gd name="connsiteX2" fmla="*/ 2637489 w 3044476"/>
              <a:gd name="connsiteY2" fmla="*/ 306562 h 2082506"/>
              <a:gd name="connsiteX3" fmla="*/ 2579348 w 3044476"/>
              <a:gd name="connsiteY3" fmla="*/ 422844 h 2082506"/>
              <a:gd name="connsiteX4" fmla="*/ 2574062 w 3044476"/>
              <a:gd name="connsiteY4" fmla="*/ 560268 h 2082506"/>
              <a:gd name="connsiteX5" fmla="*/ 2547635 w 3044476"/>
              <a:gd name="connsiteY5" fmla="*/ 813974 h 2082506"/>
              <a:gd name="connsiteX6" fmla="*/ 2463066 w 3044476"/>
              <a:gd name="connsiteY6" fmla="*/ 972541 h 2082506"/>
              <a:gd name="connsiteX7" fmla="*/ 2357355 w 3044476"/>
              <a:gd name="connsiteY7" fmla="*/ 1067681 h 2082506"/>
              <a:gd name="connsiteX8" fmla="*/ 2172361 w 3044476"/>
              <a:gd name="connsiteY8" fmla="*/ 1062395 h 2082506"/>
              <a:gd name="connsiteX9" fmla="*/ 1992652 w 3044476"/>
              <a:gd name="connsiteY9" fmla="*/ 1004254 h 2082506"/>
              <a:gd name="connsiteX10" fmla="*/ 1908083 w 3044476"/>
              <a:gd name="connsiteY10" fmla="*/ 1035967 h 2082506"/>
              <a:gd name="connsiteX11" fmla="*/ 1770659 w 3044476"/>
              <a:gd name="connsiteY11" fmla="*/ 1104680 h 2082506"/>
              <a:gd name="connsiteX12" fmla="*/ 1638520 w 3044476"/>
              <a:gd name="connsiteY12" fmla="*/ 1178677 h 2082506"/>
              <a:gd name="connsiteX13" fmla="*/ 1501096 w 3044476"/>
              <a:gd name="connsiteY13" fmla="*/ 1162821 h 2082506"/>
              <a:gd name="connsiteX14" fmla="*/ 1242104 w 3044476"/>
              <a:gd name="connsiteY14" fmla="*/ 1104680 h 2082506"/>
              <a:gd name="connsiteX15" fmla="*/ 1020111 w 3044476"/>
              <a:gd name="connsiteY15" fmla="*/ 1115251 h 2082506"/>
              <a:gd name="connsiteX16" fmla="*/ 946113 w 3044476"/>
              <a:gd name="connsiteY16" fmla="*/ 1041253 h 2082506"/>
              <a:gd name="connsiteX17" fmla="*/ 824546 w 3044476"/>
              <a:gd name="connsiteY17" fmla="*/ 1041253 h 2082506"/>
              <a:gd name="connsiteX18" fmla="*/ 665979 w 3044476"/>
              <a:gd name="connsiteY18" fmla="*/ 1004254 h 2082506"/>
              <a:gd name="connsiteX19" fmla="*/ 618409 w 3044476"/>
              <a:gd name="connsiteY19" fmla="*/ 898543 h 2082506"/>
              <a:gd name="connsiteX20" fmla="*/ 475699 w 3044476"/>
              <a:gd name="connsiteY20" fmla="*/ 877401 h 2082506"/>
              <a:gd name="connsiteX21" fmla="*/ 295991 w 3044476"/>
              <a:gd name="connsiteY21" fmla="*/ 919685 h 2082506"/>
              <a:gd name="connsiteX22" fmla="*/ 147995 w 3044476"/>
              <a:gd name="connsiteY22" fmla="*/ 998969 h 2082506"/>
              <a:gd name="connsiteX23" fmla="*/ 184994 w 3044476"/>
              <a:gd name="connsiteY23" fmla="*/ 1173392 h 2082506"/>
              <a:gd name="connsiteX24" fmla="*/ 169138 w 3044476"/>
              <a:gd name="connsiteY24" fmla="*/ 1247389 h 2082506"/>
              <a:gd name="connsiteX25" fmla="*/ 47570 w 3044476"/>
              <a:gd name="connsiteY25" fmla="*/ 1374243 h 2082506"/>
              <a:gd name="connsiteX26" fmla="*/ 0 w 3044476"/>
              <a:gd name="connsiteY26" fmla="*/ 1379528 h 2082506"/>
              <a:gd name="connsiteX27" fmla="*/ 42284 w 3044476"/>
              <a:gd name="connsiteY27" fmla="*/ 1437669 h 2082506"/>
              <a:gd name="connsiteX28" fmla="*/ 121568 w 3044476"/>
              <a:gd name="connsiteY28" fmla="*/ 1437669 h 2082506"/>
              <a:gd name="connsiteX29" fmla="*/ 301276 w 3044476"/>
              <a:gd name="connsiteY29" fmla="*/ 1236818 h 2082506"/>
              <a:gd name="connsiteX30" fmla="*/ 401702 w 3044476"/>
              <a:gd name="connsiteY30" fmla="*/ 1152250 h 2082506"/>
              <a:gd name="connsiteX31" fmla="*/ 586696 w 3044476"/>
              <a:gd name="connsiteY31" fmla="*/ 1189248 h 2082506"/>
              <a:gd name="connsiteX32" fmla="*/ 755834 w 3044476"/>
              <a:gd name="connsiteY32" fmla="*/ 1321387 h 2082506"/>
              <a:gd name="connsiteX33" fmla="*/ 1051824 w 3044476"/>
              <a:gd name="connsiteY33" fmla="*/ 1532809 h 2082506"/>
              <a:gd name="connsiteX34" fmla="*/ 1395385 w 3044476"/>
              <a:gd name="connsiteY34" fmla="*/ 1659662 h 2082506"/>
              <a:gd name="connsiteX35" fmla="*/ 1659662 w 3044476"/>
              <a:gd name="connsiteY35" fmla="*/ 1744231 h 2082506"/>
              <a:gd name="connsiteX36" fmla="*/ 1844657 w 3044476"/>
              <a:gd name="connsiteY36" fmla="*/ 2056078 h 2082506"/>
              <a:gd name="connsiteX37" fmla="*/ 2700916 w 3044476"/>
              <a:gd name="connsiteY37" fmla="*/ 2082506 h 2082506"/>
              <a:gd name="connsiteX38" fmla="*/ 2510636 w 3044476"/>
              <a:gd name="connsiteY38" fmla="*/ 1823514 h 2082506"/>
              <a:gd name="connsiteX39" fmla="*/ 2452495 w 3044476"/>
              <a:gd name="connsiteY39" fmla="*/ 1728374 h 2082506"/>
              <a:gd name="connsiteX40" fmla="*/ 2378497 w 3044476"/>
              <a:gd name="connsiteY40" fmla="*/ 1606807 h 2082506"/>
              <a:gd name="connsiteX41" fmla="*/ 2225216 w 3044476"/>
              <a:gd name="connsiteY41" fmla="*/ 1437669 h 2082506"/>
              <a:gd name="connsiteX42" fmla="*/ 2214645 w 3044476"/>
              <a:gd name="connsiteY42" fmla="*/ 1279103 h 2082506"/>
              <a:gd name="connsiteX43" fmla="*/ 2309785 w 3044476"/>
              <a:gd name="connsiteY43" fmla="*/ 1416527 h 2082506"/>
              <a:gd name="connsiteX44" fmla="*/ 2378497 w 3044476"/>
              <a:gd name="connsiteY44" fmla="*/ 1511667 h 2082506"/>
              <a:gd name="connsiteX45" fmla="*/ 2547635 w 3044476"/>
              <a:gd name="connsiteY45" fmla="*/ 1643806 h 2082506"/>
              <a:gd name="connsiteX46" fmla="*/ 2568777 w 3044476"/>
              <a:gd name="connsiteY46" fmla="*/ 1580379 h 2082506"/>
              <a:gd name="connsiteX47" fmla="*/ 2611061 w 3044476"/>
              <a:gd name="connsiteY47" fmla="*/ 1257960 h 2082506"/>
              <a:gd name="connsiteX48" fmla="*/ 2642775 w 3044476"/>
              <a:gd name="connsiteY48" fmla="*/ 1538095 h 2082506"/>
              <a:gd name="connsiteX49" fmla="*/ 2695630 w 3044476"/>
              <a:gd name="connsiteY49" fmla="*/ 1548666 h 2082506"/>
              <a:gd name="connsiteX50" fmla="*/ 2737915 w 3044476"/>
              <a:gd name="connsiteY50" fmla="*/ 1321387 h 2082506"/>
              <a:gd name="connsiteX51" fmla="*/ 2801341 w 3044476"/>
              <a:gd name="connsiteY51" fmla="*/ 988397 h 2082506"/>
              <a:gd name="connsiteX52" fmla="*/ 2896481 w 3044476"/>
              <a:gd name="connsiteY52" fmla="*/ 560268 h 2082506"/>
              <a:gd name="connsiteX53" fmla="*/ 3044476 w 3044476"/>
              <a:gd name="connsiteY53" fmla="*/ 237850 h 2082506"/>
              <a:gd name="connsiteX54" fmla="*/ 2880624 w 3044476"/>
              <a:gd name="connsiteY54" fmla="*/ 227278 h 2082506"/>
              <a:gd name="connsiteX55" fmla="*/ 2780199 w 3044476"/>
              <a:gd name="connsiteY55" fmla="*/ 184994 h 2082506"/>
              <a:gd name="connsiteX56" fmla="*/ 2700916 w 3044476"/>
              <a:gd name="connsiteY56" fmla="*/ 73997 h 2082506"/>
              <a:gd name="connsiteX57" fmla="*/ 2595205 w 3044476"/>
              <a:gd name="connsiteY57" fmla="*/ 0 h 2082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044476" h="2082506">
                <a:moveTo>
                  <a:pt x="2595205" y="0"/>
                </a:moveTo>
                <a:lnTo>
                  <a:pt x="2589919" y="147995"/>
                </a:lnTo>
                <a:lnTo>
                  <a:pt x="2637489" y="306562"/>
                </a:lnTo>
                <a:lnTo>
                  <a:pt x="2579348" y="422844"/>
                </a:lnTo>
                <a:lnTo>
                  <a:pt x="2574062" y="560268"/>
                </a:lnTo>
                <a:lnTo>
                  <a:pt x="2547635" y="813974"/>
                </a:lnTo>
                <a:lnTo>
                  <a:pt x="2463066" y="972541"/>
                </a:lnTo>
                <a:lnTo>
                  <a:pt x="2357355" y="1067681"/>
                </a:lnTo>
                <a:lnTo>
                  <a:pt x="2172361" y="1062395"/>
                </a:lnTo>
                <a:lnTo>
                  <a:pt x="1992652" y="1004254"/>
                </a:lnTo>
                <a:lnTo>
                  <a:pt x="1908083" y="1035967"/>
                </a:lnTo>
                <a:lnTo>
                  <a:pt x="1770659" y="1104680"/>
                </a:lnTo>
                <a:lnTo>
                  <a:pt x="1638520" y="1178677"/>
                </a:lnTo>
                <a:lnTo>
                  <a:pt x="1501096" y="1162821"/>
                </a:lnTo>
                <a:lnTo>
                  <a:pt x="1242104" y="1104680"/>
                </a:lnTo>
                <a:lnTo>
                  <a:pt x="1020111" y="1115251"/>
                </a:lnTo>
                <a:lnTo>
                  <a:pt x="946113" y="1041253"/>
                </a:lnTo>
                <a:lnTo>
                  <a:pt x="824546" y="1041253"/>
                </a:lnTo>
                <a:lnTo>
                  <a:pt x="665979" y="1004254"/>
                </a:lnTo>
                <a:lnTo>
                  <a:pt x="618409" y="898543"/>
                </a:lnTo>
                <a:lnTo>
                  <a:pt x="475699" y="877401"/>
                </a:lnTo>
                <a:lnTo>
                  <a:pt x="295991" y="919685"/>
                </a:lnTo>
                <a:lnTo>
                  <a:pt x="147995" y="998969"/>
                </a:lnTo>
                <a:lnTo>
                  <a:pt x="184994" y="1173392"/>
                </a:lnTo>
                <a:lnTo>
                  <a:pt x="169138" y="1247389"/>
                </a:lnTo>
                <a:lnTo>
                  <a:pt x="47570" y="1374243"/>
                </a:lnTo>
                <a:lnTo>
                  <a:pt x="0" y="1379528"/>
                </a:lnTo>
                <a:lnTo>
                  <a:pt x="42284" y="1437669"/>
                </a:lnTo>
                <a:lnTo>
                  <a:pt x="121568" y="1437669"/>
                </a:lnTo>
                <a:lnTo>
                  <a:pt x="301276" y="1236818"/>
                </a:lnTo>
                <a:lnTo>
                  <a:pt x="401702" y="1152250"/>
                </a:lnTo>
                <a:lnTo>
                  <a:pt x="586696" y="1189248"/>
                </a:lnTo>
                <a:lnTo>
                  <a:pt x="755834" y="1321387"/>
                </a:lnTo>
                <a:lnTo>
                  <a:pt x="1051824" y="1532809"/>
                </a:lnTo>
                <a:lnTo>
                  <a:pt x="1395385" y="1659662"/>
                </a:lnTo>
                <a:lnTo>
                  <a:pt x="1659662" y="1744231"/>
                </a:lnTo>
                <a:lnTo>
                  <a:pt x="1844657" y="2056078"/>
                </a:lnTo>
                <a:lnTo>
                  <a:pt x="2700916" y="2082506"/>
                </a:lnTo>
                <a:lnTo>
                  <a:pt x="2510636" y="1823514"/>
                </a:lnTo>
                <a:lnTo>
                  <a:pt x="2452495" y="1728374"/>
                </a:lnTo>
                <a:lnTo>
                  <a:pt x="2378497" y="1606807"/>
                </a:lnTo>
                <a:lnTo>
                  <a:pt x="2225216" y="1437669"/>
                </a:lnTo>
                <a:lnTo>
                  <a:pt x="2214645" y="1279103"/>
                </a:lnTo>
                <a:lnTo>
                  <a:pt x="2309785" y="1416527"/>
                </a:lnTo>
                <a:lnTo>
                  <a:pt x="2378497" y="1511667"/>
                </a:lnTo>
                <a:lnTo>
                  <a:pt x="2547635" y="1643806"/>
                </a:lnTo>
                <a:lnTo>
                  <a:pt x="2568777" y="1580379"/>
                </a:lnTo>
                <a:lnTo>
                  <a:pt x="2611061" y="1257960"/>
                </a:lnTo>
                <a:lnTo>
                  <a:pt x="2642775" y="1538095"/>
                </a:lnTo>
                <a:lnTo>
                  <a:pt x="2695630" y="1548666"/>
                </a:lnTo>
                <a:lnTo>
                  <a:pt x="2737915" y="1321387"/>
                </a:lnTo>
                <a:lnTo>
                  <a:pt x="2801341" y="988397"/>
                </a:lnTo>
                <a:lnTo>
                  <a:pt x="2896481" y="560268"/>
                </a:lnTo>
                <a:lnTo>
                  <a:pt x="3044476" y="237850"/>
                </a:lnTo>
                <a:lnTo>
                  <a:pt x="2880624" y="227278"/>
                </a:lnTo>
                <a:lnTo>
                  <a:pt x="2780199" y="184994"/>
                </a:lnTo>
                <a:lnTo>
                  <a:pt x="2700916" y="73997"/>
                </a:lnTo>
                <a:lnTo>
                  <a:pt x="2595205"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2"/>
          <p:cNvSpPr/>
          <p:nvPr/>
        </p:nvSpPr>
        <p:spPr>
          <a:xfrm>
            <a:off x="6550925" y="4769893"/>
            <a:ext cx="300251" cy="197892"/>
          </a:xfrm>
          <a:custGeom>
            <a:avLst/>
            <a:gdLst>
              <a:gd name="connsiteX0" fmla="*/ 0 w 300251"/>
              <a:gd name="connsiteY0" fmla="*/ 102358 h 197892"/>
              <a:gd name="connsiteX1" fmla="*/ 109182 w 300251"/>
              <a:gd name="connsiteY1" fmla="*/ 34119 h 197892"/>
              <a:gd name="connsiteX2" fmla="*/ 279779 w 300251"/>
              <a:gd name="connsiteY2" fmla="*/ 0 h 197892"/>
              <a:gd name="connsiteX3" fmla="*/ 300251 w 300251"/>
              <a:gd name="connsiteY3" fmla="*/ 54591 h 197892"/>
              <a:gd name="connsiteX4" fmla="*/ 218365 w 300251"/>
              <a:gd name="connsiteY4" fmla="*/ 129653 h 197892"/>
              <a:gd name="connsiteX5" fmla="*/ 136478 w 300251"/>
              <a:gd name="connsiteY5" fmla="*/ 197892 h 197892"/>
              <a:gd name="connsiteX6" fmla="*/ 40944 w 300251"/>
              <a:gd name="connsiteY6" fmla="*/ 197892 h 197892"/>
              <a:gd name="connsiteX7" fmla="*/ 0 w 300251"/>
              <a:gd name="connsiteY7" fmla="*/ 102358 h 19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0251" h="197892">
                <a:moveTo>
                  <a:pt x="0" y="102358"/>
                </a:moveTo>
                <a:lnTo>
                  <a:pt x="109182" y="34119"/>
                </a:lnTo>
                <a:lnTo>
                  <a:pt x="279779" y="0"/>
                </a:lnTo>
                <a:lnTo>
                  <a:pt x="300251" y="54591"/>
                </a:lnTo>
                <a:lnTo>
                  <a:pt x="218365" y="129653"/>
                </a:lnTo>
                <a:lnTo>
                  <a:pt x="136478" y="197892"/>
                </a:lnTo>
                <a:lnTo>
                  <a:pt x="40944" y="197892"/>
                </a:lnTo>
                <a:lnTo>
                  <a:pt x="0" y="10235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3"/>
          <p:cNvSpPr/>
          <p:nvPr/>
        </p:nvSpPr>
        <p:spPr>
          <a:xfrm>
            <a:off x="5227093" y="4906370"/>
            <a:ext cx="361665" cy="109182"/>
          </a:xfrm>
          <a:custGeom>
            <a:avLst/>
            <a:gdLst>
              <a:gd name="connsiteX0" fmla="*/ 20471 w 361665"/>
              <a:gd name="connsiteY0" fmla="*/ 0 h 109182"/>
              <a:gd name="connsiteX1" fmla="*/ 197892 w 361665"/>
              <a:gd name="connsiteY1" fmla="*/ 20472 h 109182"/>
              <a:gd name="connsiteX2" fmla="*/ 361665 w 361665"/>
              <a:gd name="connsiteY2" fmla="*/ 34120 h 109182"/>
              <a:gd name="connsiteX3" fmla="*/ 361665 w 361665"/>
              <a:gd name="connsiteY3" fmla="*/ 34120 h 109182"/>
              <a:gd name="connsiteX4" fmla="*/ 252483 w 361665"/>
              <a:gd name="connsiteY4" fmla="*/ 109182 h 109182"/>
              <a:gd name="connsiteX5" fmla="*/ 150125 w 361665"/>
              <a:gd name="connsiteY5" fmla="*/ 102358 h 109182"/>
              <a:gd name="connsiteX6" fmla="*/ 61414 w 361665"/>
              <a:gd name="connsiteY6" fmla="*/ 75063 h 109182"/>
              <a:gd name="connsiteX7" fmla="*/ 0 w 361665"/>
              <a:gd name="connsiteY7" fmla="*/ 54591 h 109182"/>
              <a:gd name="connsiteX8" fmla="*/ 20471 w 361665"/>
              <a:gd name="connsiteY8" fmla="*/ 0 h 109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1665" h="109182">
                <a:moveTo>
                  <a:pt x="20471" y="0"/>
                </a:moveTo>
                <a:lnTo>
                  <a:pt x="197892" y="20472"/>
                </a:lnTo>
                <a:lnTo>
                  <a:pt x="361665" y="34120"/>
                </a:lnTo>
                <a:lnTo>
                  <a:pt x="361665" y="34120"/>
                </a:lnTo>
                <a:lnTo>
                  <a:pt x="252483" y="109182"/>
                </a:lnTo>
                <a:lnTo>
                  <a:pt x="150125" y="102358"/>
                </a:lnTo>
                <a:lnTo>
                  <a:pt x="61414" y="75063"/>
                </a:lnTo>
                <a:lnTo>
                  <a:pt x="0" y="54591"/>
                </a:lnTo>
                <a:lnTo>
                  <a:pt x="20471" y="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C00000"/>
                </a:solidFill>
                <a:effectLst>
                  <a:outerShdw blurRad="38100" dist="38100" dir="2700000" algn="tl">
                    <a:srgbClr val="000000">
                      <a:alpha val="43137"/>
                    </a:srgbClr>
                  </a:outerShdw>
                </a:effectLst>
              </a:rPr>
              <a:t>Rom</a:t>
            </a:r>
            <a:endParaRPr lang="en-GB" b="1" dirty="0">
              <a:solidFill>
                <a:srgbClr val="C00000"/>
              </a:solidFill>
              <a:effectLst>
                <a:outerShdw blurRad="38100" dist="38100" dir="2700000" algn="tl">
                  <a:srgbClr val="000000">
                    <a:alpha val="43137"/>
                  </a:srgbClr>
                </a:outerShdw>
              </a:effectLst>
            </a:endParaRPr>
          </a:p>
        </p:txBody>
      </p:sp>
      <p:sp>
        <p:nvSpPr>
          <p:cNvPr id="17" name="Right Arrow 1"/>
          <p:cNvSpPr/>
          <p:nvPr/>
        </p:nvSpPr>
        <p:spPr>
          <a:xfrm rot="13948131">
            <a:off x="1524595" y="1864259"/>
            <a:ext cx="2596872"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16"/>
          <p:cNvSpPr/>
          <p:nvPr/>
        </p:nvSpPr>
        <p:spPr>
          <a:xfrm rot="10800000">
            <a:off x="395535" y="3261884"/>
            <a:ext cx="2853283"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17"/>
          <p:cNvSpPr/>
          <p:nvPr/>
        </p:nvSpPr>
        <p:spPr>
          <a:xfrm rot="6463440">
            <a:off x="2577043" y="4209157"/>
            <a:ext cx="1606136"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ight Arrow 18"/>
          <p:cNvSpPr/>
          <p:nvPr/>
        </p:nvSpPr>
        <p:spPr>
          <a:xfrm rot="567204">
            <a:off x="4083527" y="3639975"/>
            <a:ext cx="3737043"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ight Arrow 19"/>
          <p:cNvSpPr/>
          <p:nvPr/>
        </p:nvSpPr>
        <p:spPr>
          <a:xfrm rot="18294233">
            <a:off x="3723942" y="2615597"/>
            <a:ext cx="1063817" cy="754611"/>
          </a:xfrm>
          <a:prstGeom prst="rightArrow">
            <a:avLst/>
          </a:prstGeom>
          <a:solidFill>
            <a:srgbClr val="FFFF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el 1"/>
          <p:cNvSpPr>
            <a:spLocks noGrp="1"/>
          </p:cNvSpPr>
          <p:nvPr>
            <p:ph type="title"/>
          </p:nvPr>
        </p:nvSpPr>
        <p:spPr/>
        <p:txBody>
          <a:bodyPr/>
          <a:lstStyle/>
          <a:p>
            <a:r>
              <a:rPr lang="en-GB" dirty="0" smtClean="0"/>
              <a:t>How do Roman cults ‘diffuse’?</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wipe(down)">
                                      <p:cBhvr>
                                        <p:cTn id="7" dur="3000"/>
                                        <p:tgtEl>
                                          <p:spTgt spid="17"/>
                                        </p:tgtEl>
                                      </p:cBhvr>
                                    </p:animEffect>
                                  </p:childTnLst>
                                </p:cTn>
                              </p:par>
                              <p:par>
                                <p:cTn id="8" presetID="22" presetClass="entr" presetSubtype="2"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wipe(right)">
                                      <p:cBhvr>
                                        <p:cTn id="10" dur="3000"/>
                                        <p:tgtEl>
                                          <p:spTgt spid="1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ipe(down)">
                                      <p:cBhvr>
                                        <p:cTn id="13" dur="3000"/>
                                        <p:tgtEl>
                                          <p:spTgt spid="21"/>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wipe(up)">
                                      <p:cBhvr>
                                        <p:cTn id="16" dur="3000"/>
                                        <p:tgtEl>
                                          <p:spTgt spid="19"/>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wipe(left)">
                                      <p:cBhvr>
                                        <p:cTn id="19" dur="3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P spid="20" grpId="0" animBg="1"/>
      <p:bldP spid="2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5"/>
          <p:cNvSpPr txBox="1"/>
          <p:nvPr/>
        </p:nvSpPr>
        <p:spPr>
          <a:xfrm>
            <a:off x="2951312" y="6211669"/>
            <a:ext cx="6192688" cy="646331"/>
          </a:xfrm>
          <a:prstGeom prst="rect">
            <a:avLst/>
          </a:prstGeom>
          <a:noFill/>
        </p:spPr>
        <p:txBody>
          <a:bodyPr wrap="square" rtlCol="0">
            <a:spAutoFit/>
          </a:bodyPr>
          <a:lstStyle/>
          <a:p>
            <a:pPr algn="r"/>
            <a:r>
              <a:rPr lang="en-GB" dirty="0">
                <a:solidFill>
                  <a:schemeClr val="accent4">
                    <a:lumMod val="20000"/>
                    <a:lumOff val="80000"/>
                  </a:schemeClr>
                </a:solidFill>
              </a:rPr>
              <a:t>Vedic </a:t>
            </a:r>
            <a:r>
              <a:rPr lang="en-GB" dirty="0" err="1" smtClean="0">
                <a:solidFill>
                  <a:schemeClr val="accent4">
                    <a:lumMod val="20000"/>
                    <a:lumOff val="80000"/>
                  </a:schemeClr>
                </a:solidFill>
              </a:rPr>
              <a:t>Aśvins</a:t>
            </a:r>
            <a:endParaRPr lang="en-GB" dirty="0" smtClean="0">
              <a:solidFill>
                <a:schemeClr val="accent4">
                  <a:lumMod val="20000"/>
                  <a:lumOff val="80000"/>
                </a:schemeClr>
              </a:solidFill>
            </a:endParaRPr>
          </a:p>
          <a:p>
            <a:pPr algn="r"/>
            <a:r>
              <a:rPr lang="en-GB" dirty="0" smtClean="0">
                <a:solidFill>
                  <a:schemeClr val="accent4">
                    <a:lumMod val="20000"/>
                    <a:lumOff val="80000"/>
                  </a:schemeClr>
                </a:solidFill>
              </a:rPr>
              <a:t>Celtic </a:t>
            </a:r>
            <a:r>
              <a:rPr lang="en-GB" i="1" dirty="0" smtClean="0">
                <a:solidFill>
                  <a:schemeClr val="accent4">
                    <a:lumMod val="20000"/>
                    <a:lumOff val="80000"/>
                  </a:schemeClr>
                </a:solidFill>
              </a:rPr>
              <a:t>Divannos</a:t>
            </a:r>
            <a:r>
              <a:rPr lang="en-GB" dirty="0" smtClean="0">
                <a:solidFill>
                  <a:schemeClr val="accent4">
                    <a:lumMod val="20000"/>
                    <a:lumOff val="80000"/>
                  </a:schemeClr>
                </a:solidFill>
              </a:rPr>
              <a:t> </a:t>
            </a:r>
            <a:r>
              <a:rPr lang="en-GB" dirty="0">
                <a:solidFill>
                  <a:schemeClr val="accent4">
                    <a:lumMod val="20000"/>
                    <a:lumOff val="80000"/>
                  </a:schemeClr>
                </a:solidFill>
              </a:rPr>
              <a:t>and </a:t>
            </a:r>
            <a:r>
              <a:rPr lang="en-GB" i="1" dirty="0" err="1" smtClean="0">
                <a:solidFill>
                  <a:schemeClr val="accent4">
                    <a:lumMod val="20000"/>
                    <a:lumOff val="80000"/>
                  </a:schemeClr>
                </a:solidFill>
              </a:rPr>
              <a:t>Dinomogetimaros</a:t>
            </a:r>
            <a:endParaRPr lang="en-GB" dirty="0">
              <a:solidFill>
                <a:schemeClr val="accent4">
                  <a:lumMod val="20000"/>
                  <a:lumOff val="80000"/>
                </a:schemeClr>
              </a:solidFill>
            </a:endParaRPr>
          </a:p>
        </p:txBody>
      </p:sp>
      <p:pic>
        <p:nvPicPr>
          <p:cNvPr id="9" name="Content Placeholder 3"/>
          <p:cNvPicPr>
            <a:picLocks noGrp="1" noChangeAspect="1"/>
          </p:cNvPicPr>
          <p:nvPr>
            <p:ph idx="1"/>
          </p:nvPr>
        </p:nvPicPr>
        <p:blipFill>
          <a:blip r:embed="rId2" cstate="print">
            <a:extLst>
              <a:ext uri="{28A0092B-C50C-407E-A947-70E740481C1C}">
                <a14:useLocalDpi xmlns:a14="http://schemas.microsoft.com/office/drawing/2010/main" xmlns="" val="0"/>
              </a:ext>
            </a:extLst>
          </a:blip>
          <a:srcRect r="53891"/>
          <a:stretch>
            <a:fillRect/>
          </a:stretch>
        </p:blipFill>
        <p:spPr>
          <a:xfrm>
            <a:off x="107504" y="65219"/>
            <a:ext cx="3816424" cy="6748157"/>
          </a:xfrm>
        </p:spPr>
      </p:pic>
      <p:sp>
        <p:nvSpPr>
          <p:cNvPr id="10" name="Freeform 5"/>
          <p:cNvSpPr/>
          <p:nvPr/>
        </p:nvSpPr>
        <p:spPr>
          <a:xfrm>
            <a:off x="2749310" y="2688609"/>
            <a:ext cx="1678674" cy="2006221"/>
          </a:xfrm>
          <a:custGeom>
            <a:avLst/>
            <a:gdLst>
              <a:gd name="connsiteX0" fmla="*/ 805217 w 1678674"/>
              <a:gd name="connsiteY0" fmla="*/ 1003110 h 2006221"/>
              <a:gd name="connsiteX1" fmla="*/ 661916 w 1678674"/>
              <a:gd name="connsiteY1" fmla="*/ 873457 h 2006221"/>
              <a:gd name="connsiteX2" fmla="*/ 580029 w 1678674"/>
              <a:gd name="connsiteY2" fmla="*/ 716507 h 2006221"/>
              <a:gd name="connsiteX3" fmla="*/ 580029 w 1678674"/>
              <a:gd name="connsiteY3" fmla="*/ 614149 h 2006221"/>
              <a:gd name="connsiteX4" fmla="*/ 539086 w 1678674"/>
              <a:gd name="connsiteY4" fmla="*/ 532263 h 2006221"/>
              <a:gd name="connsiteX5" fmla="*/ 457200 w 1678674"/>
              <a:gd name="connsiteY5" fmla="*/ 450376 h 2006221"/>
              <a:gd name="connsiteX6" fmla="*/ 368489 w 1678674"/>
              <a:gd name="connsiteY6" fmla="*/ 443552 h 2006221"/>
              <a:gd name="connsiteX7" fmla="*/ 307074 w 1678674"/>
              <a:gd name="connsiteY7" fmla="*/ 511791 h 2006221"/>
              <a:gd name="connsiteX8" fmla="*/ 197892 w 1678674"/>
              <a:gd name="connsiteY8" fmla="*/ 580030 h 2006221"/>
              <a:gd name="connsiteX9" fmla="*/ 122829 w 1678674"/>
              <a:gd name="connsiteY9" fmla="*/ 607325 h 2006221"/>
              <a:gd name="connsiteX10" fmla="*/ 0 w 1678674"/>
              <a:gd name="connsiteY10" fmla="*/ 320722 h 2006221"/>
              <a:gd name="connsiteX11" fmla="*/ 88710 w 1678674"/>
              <a:gd name="connsiteY11" fmla="*/ 116006 h 2006221"/>
              <a:gd name="connsiteX12" fmla="*/ 348017 w 1678674"/>
              <a:gd name="connsiteY12" fmla="*/ 20472 h 2006221"/>
              <a:gd name="connsiteX13" fmla="*/ 696035 w 1678674"/>
              <a:gd name="connsiteY13" fmla="*/ 0 h 2006221"/>
              <a:gd name="connsiteX14" fmla="*/ 928047 w 1678674"/>
              <a:gd name="connsiteY14" fmla="*/ 6824 h 2006221"/>
              <a:gd name="connsiteX15" fmla="*/ 1057701 w 1678674"/>
              <a:gd name="connsiteY15" fmla="*/ 211540 h 2006221"/>
              <a:gd name="connsiteX16" fmla="*/ 1044053 w 1678674"/>
              <a:gd name="connsiteY16" fmla="*/ 286603 h 2006221"/>
              <a:gd name="connsiteX17" fmla="*/ 893928 w 1678674"/>
              <a:gd name="connsiteY17" fmla="*/ 293427 h 2006221"/>
              <a:gd name="connsiteX18" fmla="*/ 839337 w 1678674"/>
              <a:gd name="connsiteY18" fmla="*/ 327546 h 2006221"/>
              <a:gd name="connsiteX19" fmla="*/ 880280 w 1678674"/>
              <a:gd name="connsiteY19" fmla="*/ 491319 h 2006221"/>
              <a:gd name="connsiteX20" fmla="*/ 900752 w 1678674"/>
              <a:gd name="connsiteY20" fmla="*/ 552734 h 2006221"/>
              <a:gd name="connsiteX21" fmla="*/ 934871 w 1678674"/>
              <a:gd name="connsiteY21" fmla="*/ 607325 h 2006221"/>
              <a:gd name="connsiteX22" fmla="*/ 1037229 w 1678674"/>
              <a:gd name="connsiteY22" fmla="*/ 696036 h 2006221"/>
              <a:gd name="connsiteX23" fmla="*/ 1078173 w 1678674"/>
              <a:gd name="connsiteY23" fmla="*/ 880281 h 2006221"/>
              <a:gd name="connsiteX24" fmla="*/ 1214650 w 1678674"/>
              <a:gd name="connsiteY24" fmla="*/ 1016758 h 2006221"/>
              <a:gd name="connsiteX25" fmla="*/ 1378423 w 1678674"/>
              <a:gd name="connsiteY25" fmla="*/ 1023582 h 2006221"/>
              <a:gd name="connsiteX26" fmla="*/ 1323832 w 1678674"/>
              <a:gd name="connsiteY26" fmla="*/ 1112292 h 2006221"/>
              <a:gd name="connsiteX27" fmla="*/ 1542197 w 1678674"/>
              <a:gd name="connsiteY27" fmla="*/ 1187355 h 2006221"/>
              <a:gd name="connsiteX28" fmla="*/ 1651379 w 1678674"/>
              <a:gd name="connsiteY28" fmla="*/ 1289713 h 2006221"/>
              <a:gd name="connsiteX29" fmla="*/ 1678674 w 1678674"/>
              <a:gd name="connsiteY29" fmla="*/ 1433015 h 2006221"/>
              <a:gd name="connsiteX30" fmla="*/ 1678674 w 1678674"/>
              <a:gd name="connsiteY30" fmla="*/ 1433015 h 2006221"/>
              <a:gd name="connsiteX31" fmla="*/ 1569492 w 1678674"/>
              <a:gd name="connsiteY31" fmla="*/ 1317009 h 2006221"/>
              <a:gd name="connsiteX32" fmla="*/ 1542197 w 1678674"/>
              <a:gd name="connsiteY32" fmla="*/ 1289713 h 2006221"/>
              <a:gd name="connsiteX33" fmla="*/ 1487605 w 1678674"/>
              <a:gd name="connsiteY33" fmla="*/ 1289713 h 2006221"/>
              <a:gd name="connsiteX34" fmla="*/ 1433014 w 1678674"/>
              <a:gd name="connsiteY34" fmla="*/ 1330657 h 2006221"/>
              <a:gd name="connsiteX35" fmla="*/ 1433014 w 1678674"/>
              <a:gd name="connsiteY35" fmla="*/ 1405719 h 2006221"/>
              <a:gd name="connsiteX36" fmla="*/ 1392071 w 1678674"/>
              <a:gd name="connsiteY36" fmla="*/ 1426191 h 2006221"/>
              <a:gd name="connsiteX37" fmla="*/ 1501253 w 1678674"/>
              <a:gd name="connsiteY37" fmla="*/ 1514901 h 2006221"/>
              <a:gd name="connsiteX38" fmla="*/ 1480782 w 1678674"/>
              <a:gd name="connsiteY38" fmla="*/ 1576316 h 2006221"/>
              <a:gd name="connsiteX39" fmla="*/ 1398895 w 1678674"/>
              <a:gd name="connsiteY39" fmla="*/ 1596788 h 2006221"/>
              <a:gd name="connsiteX40" fmla="*/ 1371600 w 1678674"/>
              <a:gd name="connsiteY40" fmla="*/ 1665027 h 2006221"/>
              <a:gd name="connsiteX41" fmla="*/ 1337480 w 1678674"/>
              <a:gd name="connsiteY41" fmla="*/ 1740090 h 2006221"/>
              <a:gd name="connsiteX42" fmla="*/ 1248770 w 1678674"/>
              <a:gd name="connsiteY42" fmla="*/ 1828800 h 2006221"/>
              <a:gd name="connsiteX43" fmla="*/ 1187355 w 1678674"/>
              <a:gd name="connsiteY43" fmla="*/ 1815152 h 2006221"/>
              <a:gd name="connsiteX44" fmla="*/ 1187355 w 1678674"/>
              <a:gd name="connsiteY44" fmla="*/ 1958454 h 2006221"/>
              <a:gd name="connsiteX45" fmla="*/ 1146411 w 1678674"/>
              <a:gd name="connsiteY45" fmla="*/ 2006221 h 2006221"/>
              <a:gd name="connsiteX46" fmla="*/ 1084997 w 1678674"/>
              <a:gd name="connsiteY46" fmla="*/ 1972101 h 2006221"/>
              <a:gd name="connsiteX47" fmla="*/ 1023582 w 1678674"/>
              <a:gd name="connsiteY47" fmla="*/ 1903863 h 2006221"/>
              <a:gd name="connsiteX48" fmla="*/ 934871 w 1678674"/>
              <a:gd name="connsiteY48" fmla="*/ 1856095 h 2006221"/>
              <a:gd name="connsiteX49" fmla="*/ 812041 w 1678674"/>
              <a:gd name="connsiteY49" fmla="*/ 1787857 h 2006221"/>
              <a:gd name="connsiteX50" fmla="*/ 791570 w 1678674"/>
              <a:gd name="connsiteY50" fmla="*/ 1740090 h 2006221"/>
              <a:gd name="connsiteX51" fmla="*/ 825689 w 1678674"/>
              <a:gd name="connsiteY51" fmla="*/ 1685498 h 2006221"/>
              <a:gd name="connsiteX52" fmla="*/ 928047 w 1678674"/>
              <a:gd name="connsiteY52" fmla="*/ 1726442 h 2006221"/>
              <a:gd name="connsiteX53" fmla="*/ 1078173 w 1678674"/>
              <a:gd name="connsiteY53" fmla="*/ 1746913 h 2006221"/>
              <a:gd name="connsiteX54" fmla="*/ 1194179 w 1678674"/>
              <a:gd name="connsiteY54" fmla="*/ 1733266 h 2006221"/>
              <a:gd name="connsiteX55" fmla="*/ 1310185 w 1678674"/>
              <a:gd name="connsiteY55" fmla="*/ 1678675 h 2006221"/>
              <a:gd name="connsiteX56" fmla="*/ 1371600 w 1678674"/>
              <a:gd name="connsiteY56" fmla="*/ 1610436 h 2006221"/>
              <a:gd name="connsiteX57" fmla="*/ 1337480 w 1678674"/>
              <a:gd name="connsiteY57" fmla="*/ 1521725 h 2006221"/>
              <a:gd name="connsiteX58" fmla="*/ 1310185 w 1678674"/>
              <a:gd name="connsiteY58" fmla="*/ 1405719 h 2006221"/>
              <a:gd name="connsiteX59" fmla="*/ 1221474 w 1678674"/>
              <a:gd name="connsiteY59" fmla="*/ 1330657 h 2006221"/>
              <a:gd name="connsiteX60" fmla="*/ 1091820 w 1678674"/>
              <a:gd name="connsiteY60" fmla="*/ 1221475 h 2006221"/>
              <a:gd name="connsiteX61" fmla="*/ 989462 w 1678674"/>
              <a:gd name="connsiteY61" fmla="*/ 1119116 h 2006221"/>
              <a:gd name="connsiteX62" fmla="*/ 805217 w 1678674"/>
              <a:gd name="connsiteY62" fmla="*/ 1003110 h 200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78674" h="2006221">
                <a:moveTo>
                  <a:pt x="805217" y="1003110"/>
                </a:moveTo>
                <a:lnTo>
                  <a:pt x="661916" y="873457"/>
                </a:lnTo>
                <a:lnTo>
                  <a:pt x="580029" y="716507"/>
                </a:lnTo>
                <a:lnTo>
                  <a:pt x="580029" y="614149"/>
                </a:lnTo>
                <a:lnTo>
                  <a:pt x="539086" y="532263"/>
                </a:lnTo>
                <a:lnTo>
                  <a:pt x="457200" y="450376"/>
                </a:lnTo>
                <a:lnTo>
                  <a:pt x="368489" y="443552"/>
                </a:lnTo>
                <a:lnTo>
                  <a:pt x="307074" y="511791"/>
                </a:lnTo>
                <a:lnTo>
                  <a:pt x="197892" y="580030"/>
                </a:lnTo>
                <a:lnTo>
                  <a:pt x="122829" y="607325"/>
                </a:lnTo>
                <a:lnTo>
                  <a:pt x="0" y="320722"/>
                </a:lnTo>
                <a:lnTo>
                  <a:pt x="88710" y="116006"/>
                </a:lnTo>
                <a:lnTo>
                  <a:pt x="348017" y="20472"/>
                </a:lnTo>
                <a:lnTo>
                  <a:pt x="696035" y="0"/>
                </a:lnTo>
                <a:lnTo>
                  <a:pt x="928047" y="6824"/>
                </a:lnTo>
                <a:lnTo>
                  <a:pt x="1057701" y="211540"/>
                </a:lnTo>
                <a:lnTo>
                  <a:pt x="1044053" y="286603"/>
                </a:lnTo>
                <a:lnTo>
                  <a:pt x="893928" y="293427"/>
                </a:lnTo>
                <a:lnTo>
                  <a:pt x="839337" y="327546"/>
                </a:lnTo>
                <a:lnTo>
                  <a:pt x="880280" y="491319"/>
                </a:lnTo>
                <a:lnTo>
                  <a:pt x="900752" y="552734"/>
                </a:lnTo>
                <a:lnTo>
                  <a:pt x="934871" y="607325"/>
                </a:lnTo>
                <a:lnTo>
                  <a:pt x="1037229" y="696036"/>
                </a:lnTo>
                <a:lnTo>
                  <a:pt x="1078173" y="880281"/>
                </a:lnTo>
                <a:lnTo>
                  <a:pt x="1214650" y="1016758"/>
                </a:lnTo>
                <a:lnTo>
                  <a:pt x="1378423" y="1023582"/>
                </a:lnTo>
                <a:lnTo>
                  <a:pt x="1323832" y="1112292"/>
                </a:lnTo>
                <a:lnTo>
                  <a:pt x="1542197" y="1187355"/>
                </a:lnTo>
                <a:lnTo>
                  <a:pt x="1651379" y="1289713"/>
                </a:lnTo>
                <a:lnTo>
                  <a:pt x="1678674" y="1433015"/>
                </a:lnTo>
                <a:lnTo>
                  <a:pt x="1678674" y="1433015"/>
                </a:lnTo>
                <a:lnTo>
                  <a:pt x="1569492" y="1317009"/>
                </a:lnTo>
                <a:lnTo>
                  <a:pt x="1542197" y="1289713"/>
                </a:lnTo>
                <a:lnTo>
                  <a:pt x="1487605" y="1289713"/>
                </a:lnTo>
                <a:lnTo>
                  <a:pt x="1433014" y="1330657"/>
                </a:lnTo>
                <a:lnTo>
                  <a:pt x="1433014" y="1405719"/>
                </a:lnTo>
                <a:lnTo>
                  <a:pt x="1392071" y="1426191"/>
                </a:lnTo>
                <a:lnTo>
                  <a:pt x="1501253" y="1514901"/>
                </a:lnTo>
                <a:lnTo>
                  <a:pt x="1480782" y="1576316"/>
                </a:lnTo>
                <a:lnTo>
                  <a:pt x="1398895" y="1596788"/>
                </a:lnTo>
                <a:lnTo>
                  <a:pt x="1371600" y="1665027"/>
                </a:lnTo>
                <a:lnTo>
                  <a:pt x="1337480" y="1740090"/>
                </a:lnTo>
                <a:lnTo>
                  <a:pt x="1248770" y="1828800"/>
                </a:lnTo>
                <a:lnTo>
                  <a:pt x="1187355" y="1815152"/>
                </a:lnTo>
                <a:lnTo>
                  <a:pt x="1187355" y="1958454"/>
                </a:lnTo>
                <a:lnTo>
                  <a:pt x="1146411" y="2006221"/>
                </a:lnTo>
                <a:lnTo>
                  <a:pt x="1084997" y="1972101"/>
                </a:lnTo>
                <a:lnTo>
                  <a:pt x="1023582" y="1903863"/>
                </a:lnTo>
                <a:lnTo>
                  <a:pt x="934871" y="1856095"/>
                </a:lnTo>
                <a:lnTo>
                  <a:pt x="812041" y="1787857"/>
                </a:lnTo>
                <a:lnTo>
                  <a:pt x="791570" y="1740090"/>
                </a:lnTo>
                <a:lnTo>
                  <a:pt x="825689" y="1685498"/>
                </a:lnTo>
                <a:lnTo>
                  <a:pt x="928047" y="1726442"/>
                </a:lnTo>
                <a:lnTo>
                  <a:pt x="1078173" y="1746913"/>
                </a:lnTo>
                <a:lnTo>
                  <a:pt x="1194179" y="1733266"/>
                </a:lnTo>
                <a:lnTo>
                  <a:pt x="1310185" y="1678675"/>
                </a:lnTo>
                <a:lnTo>
                  <a:pt x="1371600" y="1610436"/>
                </a:lnTo>
                <a:lnTo>
                  <a:pt x="1337480" y="1521725"/>
                </a:lnTo>
                <a:lnTo>
                  <a:pt x="1310185" y="1405719"/>
                </a:lnTo>
                <a:lnTo>
                  <a:pt x="1221474" y="1330657"/>
                </a:lnTo>
                <a:lnTo>
                  <a:pt x="1091820" y="1221475"/>
                </a:lnTo>
                <a:lnTo>
                  <a:pt x="989462" y="1119116"/>
                </a:lnTo>
                <a:lnTo>
                  <a:pt x="805217" y="100311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6"/>
          <p:cNvSpPr/>
          <p:nvPr/>
        </p:nvSpPr>
        <p:spPr>
          <a:xfrm>
            <a:off x="409433" y="1665027"/>
            <a:ext cx="2415654" cy="2586251"/>
          </a:xfrm>
          <a:custGeom>
            <a:avLst/>
            <a:gdLst>
              <a:gd name="connsiteX0" fmla="*/ 2415654 w 2415654"/>
              <a:gd name="connsiteY0" fmla="*/ 1678674 h 2586251"/>
              <a:gd name="connsiteX1" fmla="*/ 2231409 w 2415654"/>
              <a:gd name="connsiteY1" fmla="*/ 1610436 h 2586251"/>
              <a:gd name="connsiteX2" fmla="*/ 2053988 w 2415654"/>
              <a:gd name="connsiteY2" fmla="*/ 1542197 h 2586251"/>
              <a:gd name="connsiteX3" fmla="*/ 1931158 w 2415654"/>
              <a:gd name="connsiteY3" fmla="*/ 1637731 h 2586251"/>
              <a:gd name="connsiteX4" fmla="*/ 1910686 w 2415654"/>
              <a:gd name="connsiteY4" fmla="*/ 1794680 h 2586251"/>
              <a:gd name="connsiteX5" fmla="*/ 1856095 w 2415654"/>
              <a:gd name="connsiteY5" fmla="*/ 1869743 h 2586251"/>
              <a:gd name="connsiteX6" fmla="*/ 1692322 w 2415654"/>
              <a:gd name="connsiteY6" fmla="*/ 1903863 h 2586251"/>
              <a:gd name="connsiteX7" fmla="*/ 1535373 w 2415654"/>
              <a:gd name="connsiteY7" fmla="*/ 1965277 h 2586251"/>
              <a:gd name="connsiteX8" fmla="*/ 1337480 w 2415654"/>
              <a:gd name="connsiteY8" fmla="*/ 2129051 h 2586251"/>
              <a:gd name="connsiteX9" fmla="*/ 1337480 w 2415654"/>
              <a:gd name="connsiteY9" fmla="*/ 2129051 h 2586251"/>
              <a:gd name="connsiteX10" fmla="*/ 1364776 w 2415654"/>
              <a:gd name="connsiteY10" fmla="*/ 2340591 h 2586251"/>
              <a:gd name="connsiteX11" fmla="*/ 1228298 w 2415654"/>
              <a:gd name="connsiteY11" fmla="*/ 2381534 h 2586251"/>
              <a:gd name="connsiteX12" fmla="*/ 1153236 w 2415654"/>
              <a:gd name="connsiteY12" fmla="*/ 2477069 h 2586251"/>
              <a:gd name="connsiteX13" fmla="*/ 1023582 w 2415654"/>
              <a:gd name="connsiteY13" fmla="*/ 2490716 h 2586251"/>
              <a:gd name="connsiteX14" fmla="*/ 975815 w 2415654"/>
              <a:gd name="connsiteY14" fmla="*/ 2586251 h 2586251"/>
              <a:gd name="connsiteX15" fmla="*/ 975815 w 2415654"/>
              <a:gd name="connsiteY15" fmla="*/ 2586251 h 2586251"/>
              <a:gd name="connsiteX16" fmla="*/ 859809 w 2415654"/>
              <a:gd name="connsiteY16" fmla="*/ 2579427 h 2586251"/>
              <a:gd name="connsiteX17" fmla="*/ 757451 w 2415654"/>
              <a:gd name="connsiteY17" fmla="*/ 2531660 h 2586251"/>
              <a:gd name="connsiteX18" fmla="*/ 614149 w 2415654"/>
              <a:gd name="connsiteY18" fmla="*/ 2497540 h 2586251"/>
              <a:gd name="connsiteX19" fmla="*/ 552734 w 2415654"/>
              <a:gd name="connsiteY19" fmla="*/ 2497540 h 2586251"/>
              <a:gd name="connsiteX20" fmla="*/ 491319 w 2415654"/>
              <a:gd name="connsiteY20" fmla="*/ 2538483 h 2586251"/>
              <a:gd name="connsiteX21" fmla="*/ 409433 w 2415654"/>
              <a:gd name="connsiteY21" fmla="*/ 2579427 h 2586251"/>
              <a:gd name="connsiteX22" fmla="*/ 409433 w 2415654"/>
              <a:gd name="connsiteY22" fmla="*/ 2579427 h 2586251"/>
              <a:gd name="connsiteX23" fmla="*/ 327546 w 2415654"/>
              <a:gd name="connsiteY23" fmla="*/ 2531660 h 2586251"/>
              <a:gd name="connsiteX24" fmla="*/ 334370 w 2415654"/>
              <a:gd name="connsiteY24" fmla="*/ 2436125 h 2586251"/>
              <a:gd name="connsiteX25" fmla="*/ 313898 w 2415654"/>
              <a:gd name="connsiteY25" fmla="*/ 2333767 h 2586251"/>
              <a:gd name="connsiteX26" fmla="*/ 170597 w 2415654"/>
              <a:gd name="connsiteY26" fmla="*/ 2265528 h 2586251"/>
              <a:gd name="connsiteX27" fmla="*/ 88710 w 2415654"/>
              <a:gd name="connsiteY27" fmla="*/ 2251880 h 2586251"/>
              <a:gd name="connsiteX28" fmla="*/ 0 w 2415654"/>
              <a:gd name="connsiteY28" fmla="*/ 2224585 h 2586251"/>
              <a:gd name="connsiteX29" fmla="*/ 88710 w 2415654"/>
              <a:gd name="connsiteY29" fmla="*/ 2094931 h 2586251"/>
              <a:gd name="connsiteX30" fmla="*/ 95534 w 2415654"/>
              <a:gd name="connsiteY30" fmla="*/ 1999397 h 2586251"/>
              <a:gd name="connsiteX31" fmla="*/ 95534 w 2415654"/>
              <a:gd name="connsiteY31" fmla="*/ 1999397 h 2586251"/>
              <a:gd name="connsiteX32" fmla="*/ 75063 w 2415654"/>
              <a:gd name="connsiteY32" fmla="*/ 1965277 h 2586251"/>
              <a:gd name="connsiteX33" fmla="*/ 54591 w 2415654"/>
              <a:gd name="connsiteY33" fmla="*/ 1897039 h 2586251"/>
              <a:gd name="connsiteX34" fmla="*/ 27295 w 2415654"/>
              <a:gd name="connsiteY34" fmla="*/ 1890215 h 2586251"/>
              <a:gd name="connsiteX35" fmla="*/ 143301 w 2415654"/>
              <a:gd name="connsiteY35" fmla="*/ 1712794 h 2586251"/>
              <a:gd name="connsiteX36" fmla="*/ 293427 w 2415654"/>
              <a:gd name="connsiteY36" fmla="*/ 1542197 h 2586251"/>
              <a:gd name="connsiteX37" fmla="*/ 286603 w 2415654"/>
              <a:gd name="connsiteY37" fmla="*/ 1357952 h 2586251"/>
              <a:gd name="connsiteX38" fmla="*/ 348018 w 2415654"/>
              <a:gd name="connsiteY38" fmla="*/ 1255594 h 2586251"/>
              <a:gd name="connsiteX39" fmla="*/ 348018 w 2415654"/>
              <a:gd name="connsiteY39" fmla="*/ 1105469 h 2586251"/>
              <a:gd name="connsiteX40" fmla="*/ 423080 w 2415654"/>
              <a:gd name="connsiteY40" fmla="*/ 1078173 h 2586251"/>
              <a:gd name="connsiteX41" fmla="*/ 532263 w 2415654"/>
              <a:gd name="connsiteY41" fmla="*/ 1064525 h 2586251"/>
              <a:gd name="connsiteX42" fmla="*/ 750627 w 2415654"/>
              <a:gd name="connsiteY42" fmla="*/ 1187355 h 2586251"/>
              <a:gd name="connsiteX43" fmla="*/ 866633 w 2415654"/>
              <a:gd name="connsiteY43" fmla="*/ 1255594 h 2586251"/>
              <a:gd name="connsiteX44" fmla="*/ 1023582 w 2415654"/>
              <a:gd name="connsiteY44" fmla="*/ 1310185 h 2586251"/>
              <a:gd name="connsiteX45" fmla="*/ 1139588 w 2415654"/>
              <a:gd name="connsiteY45" fmla="*/ 1337480 h 2586251"/>
              <a:gd name="connsiteX46" fmla="*/ 1241946 w 2415654"/>
              <a:gd name="connsiteY46" fmla="*/ 1385248 h 2586251"/>
              <a:gd name="connsiteX47" fmla="*/ 1351128 w 2415654"/>
              <a:gd name="connsiteY47" fmla="*/ 1385248 h 2586251"/>
              <a:gd name="connsiteX48" fmla="*/ 1412543 w 2415654"/>
              <a:gd name="connsiteY48" fmla="*/ 1276066 h 2586251"/>
              <a:gd name="connsiteX49" fmla="*/ 1514901 w 2415654"/>
              <a:gd name="connsiteY49" fmla="*/ 1050877 h 2586251"/>
              <a:gd name="connsiteX50" fmla="*/ 1542197 w 2415654"/>
              <a:gd name="connsiteY50" fmla="*/ 907576 h 2586251"/>
              <a:gd name="connsiteX51" fmla="*/ 1473958 w 2415654"/>
              <a:gd name="connsiteY51" fmla="*/ 825689 h 2586251"/>
              <a:gd name="connsiteX52" fmla="*/ 1439839 w 2415654"/>
              <a:gd name="connsiteY52" fmla="*/ 743803 h 2586251"/>
              <a:gd name="connsiteX53" fmla="*/ 1467134 w 2415654"/>
              <a:gd name="connsiteY53" fmla="*/ 675564 h 2586251"/>
              <a:gd name="connsiteX54" fmla="*/ 1378424 w 2415654"/>
              <a:gd name="connsiteY54" fmla="*/ 566382 h 2586251"/>
              <a:gd name="connsiteX55" fmla="*/ 1269242 w 2415654"/>
              <a:gd name="connsiteY55" fmla="*/ 484495 h 2586251"/>
              <a:gd name="connsiteX56" fmla="*/ 1194179 w 2415654"/>
              <a:gd name="connsiteY56" fmla="*/ 436728 h 2586251"/>
              <a:gd name="connsiteX57" fmla="*/ 1207827 w 2415654"/>
              <a:gd name="connsiteY57" fmla="*/ 354842 h 2586251"/>
              <a:gd name="connsiteX58" fmla="*/ 1269242 w 2415654"/>
              <a:gd name="connsiteY58" fmla="*/ 327546 h 2586251"/>
              <a:gd name="connsiteX59" fmla="*/ 1385248 w 2415654"/>
              <a:gd name="connsiteY59" fmla="*/ 334370 h 2586251"/>
              <a:gd name="connsiteX60" fmla="*/ 1467134 w 2415654"/>
              <a:gd name="connsiteY60" fmla="*/ 361666 h 2586251"/>
              <a:gd name="connsiteX61" fmla="*/ 1467134 w 2415654"/>
              <a:gd name="connsiteY61" fmla="*/ 361666 h 2586251"/>
              <a:gd name="connsiteX62" fmla="*/ 1678674 w 2415654"/>
              <a:gd name="connsiteY62" fmla="*/ 450376 h 2586251"/>
              <a:gd name="connsiteX63" fmla="*/ 1624083 w 2415654"/>
              <a:gd name="connsiteY63" fmla="*/ 293427 h 2586251"/>
              <a:gd name="connsiteX64" fmla="*/ 1617260 w 2415654"/>
              <a:gd name="connsiteY64" fmla="*/ 245660 h 2586251"/>
              <a:gd name="connsiteX65" fmla="*/ 1617260 w 2415654"/>
              <a:gd name="connsiteY65" fmla="*/ 245660 h 2586251"/>
              <a:gd name="connsiteX66" fmla="*/ 1719618 w 2415654"/>
              <a:gd name="connsiteY66" fmla="*/ 313898 h 2586251"/>
              <a:gd name="connsiteX67" fmla="*/ 1828800 w 2415654"/>
              <a:gd name="connsiteY67" fmla="*/ 348018 h 2586251"/>
              <a:gd name="connsiteX68" fmla="*/ 1999397 w 2415654"/>
              <a:gd name="connsiteY68" fmla="*/ 272955 h 2586251"/>
              <a:gd name="connsiteX69" fmla="*/ 2047164 w 2415654"/>
              <a:gd name="connsiteY69" fmla="*/ 218364 h 2586251"/>
              <a:gd name="connsiteX70" fmla="*/ 2094931 w 2415654"/>
              <a:gd name="connsiteY70" fmla="*/ 122830 h 2586251"/>
              <a:gd name="connsiteX71" fmla="*/ 2292824 w 2415654"/>
              <a:gd name="connsiteY71" fmla="*/ 61415 h 2586251"/>
              <a:gd name="connsiteX72" fmla="*/ 2415654 w 2415654"/>
              <a:gd name="connsiteY72" fmla="*/ 0 h 2586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415654" h="2586251">
                <a:moveTo>
                  <a:pt x="2415654" y="1678674"/>
                </a:moveTo>
                <a:lnTo>
                  <a:pt x="2231409" y="1610436"/>
                </a:lnTo>
                <a:lnTo>
                  <a:pt x="2053988" y="1542197"/>
                </a:lnTo>
                <a:lnTo>
                  <a:pt x="1931158" y="1637731"/>
                </a:lnTo>
                <a:lnTo>
                  <a:pt x="1910686" y="1794680"/>
                </a:lnTo>
                <a:lnTo>
                  <a:pt x="1856095" y="1869743"/>
                </a:lnTo>
                <a:lnTo>
                  <a:pt x="1692322" y="1903863"/>
                </a:lnTo>
                <a:lnTo>
                  <a:pt x="1535373" y="1965277"/>
                </a:lnTo>
                <a:lnTo>
                  <a:pt x="1337480" y="2129051"/>
                </a:lnTo>
                <a:lnTo>
                  <a:pt x="1337480" y="2129051"/>
                </a:lnTo>
                <a:lnTo>
                  <a:pt x="1364776" y="2340591"/>
                </a:lnTo>
                <a:lnTo>
                  <a:pt x="1228298" y="2381534"/>
                </a:lnTo>
                <a:lnTo>
                  <a:pt x="1153236" y="2477069"/>
                </a:lnTo>
                <a:lnTo>
                  <a:pt x="1023582" y="2490716"/>
                </a:lnTo>
                <a:lnTo>
                  <a:pt x="975815" y="2586251"/>
                </a:lnTo>
                <a:lnTo>
                  <a:pt x="975815" y="2586251"/>
                </a:lnTo>
                <a:lnTo>
                  <a:pt x="859809" y="2579427"/>
                </a:lnTo>
                <a:lnTo>
                  <a:pt x="757451" y="2531660"/>
                </a:lnTo>
                <a:lnTo>
                  <a:pt x="614149" y="2497540"/>
                </a:lnTo>
                <a:lnTo>
                  <a:pt x="552734" y="2497540"/>
                </a:lnTo>
                <a:lnTo>
                  <a:pt x="491319" y="2538483"/>
                </a:lnTo>
                <a:lnTo>
                  <a:pt x="409433" y="2579427"/>
                </a:lnTo>
                <a:lnTo>
                  <a:pt x="409433" y="2579427"/>
                </a:lnTo>
                <a:lnTo>
                  <a:pt x="327546" y="2531660"/>
                </a:lnTo>
                <a:lnTo>
                  <a:pt x="334370" y="2436125"/>
                </a:lnTo>
                <a:lnTo>
                  <a:pt x="313898" y="2333767"/>
                </a:lnTo>
                <a:lnTo>
                  <a:pt x="170597" y="2265528"/>
                </a:lnTo>
                <a:lnTo>
                  <a:pt x="88710" y="2251880"/>
                </a:lnTo>
                <a:lnTo>
                  <a:pt x="0" y="2224585"/>
                </a:lnTo>
                <a:lnTo>
                  <a:pt x="88710" y="2094931"/>
                </a:lnTo>
                <a:lnTo>
                  <a:pt x="95534" y="1999397"/>
                </a:lnTo>
                <a:lnTo>
                  <a:pt x="95534" y="1999397"/>
                </a:lnTo>
                <a:lnTo>
                  <a:pt x="75063" y="1965277"/>
                </a:lnTo>
                <a:lnTo>
                  <a:pt x="54591" y="1897039"/>
                </a:lnTo>
                <a:lnTo>
                  <a:pt x="27295" y="1890215"/>
                </a:lnTo>
                <a:lnTo>
                  <a:pt x="143301" y="1712794"/>
                </a:lnTo>
                <a:lnTo>
                  <a:pt x="293427" y="1542197"/>
                </a:lnTo>
                <a:lnTo>
                  <a:pt x="286603" y="1357952"/>
                </a:lnTo>
                <a:lnTo>
                  <a:pt x="348018" y="1255594"/>
                </a:lnTo>
                <a:lnTo>
                  <a:pt x="348018" y="1105469"/>
                </a:lnTo>
                <a:lnTo>
                  <a:pt x="423080" y="1078173"/>
                </a:lnTo>
                <a:lnTo>
                  <a:pt x="532263" y="1064525"/>
                </a:lnTo>
                <a:lnTo>
                  <a:pt x="750627" y="1187355"/>
                </a:lnTo>
                <a:lnTo>
                  <a:pt x="866633" y="1255594"/>
                </a:lnTo>
                <a:lnTo>
                  <a:pt x="1023582" y="1310185"/>
                </a:lnTo>
                <a:lnTo>
                  <a:pt x="1139588" y="1337480"/>
                </a:lnTo>
                <a:lnTo>
                  <a:pt x="1241946" y="1385248"/>
                </a:lnTo>
                <a:lnTo>
                  <a:pt x="1351128" y="1385248"/>
                </a:lnTo>
                <a:lnTo>
                  <a:pt x="1412543" y="1276066"/>
                </a:lnTo>
                <a:lnTo>
                  <a:pt x="1514901" y="1050877"/>
                </a:lnTo>
                <a:lnTo>
                  <a:pt x="1542197" y="907576"/>
                </a:lnTo>
                <a:lnTo>
                  <a:pt x="1473958" y="825689"/>
                </a:lnTo>
                <a:lnTo>
                  <a:pt x="1439839" y="743803"/>
                </a:lnTo>
                <a:lnTo>
                  <a:pt x="1467134" y="675564"/>
                </a:lnTo>
                <a:lnTo>
                  <a:pt x="1378424" y="566382"/>
                </a:lnTo>
                <a:lnTo>
                  <a:pt x="1269242" y="484495"/>
                </a:lnTo>
                <a:lnTo>
                  <a:pt x="1194179" y="436728"/>
                </a:lnTo>
                <a:lnTo>
                  <a:pt x="1207827" y="354842"/>
                </a:lnTo>
                <a:lnTo>
                  <a:pt x="1269242" y="327546"/>
                </a:lnTo>
                <a:lnTo>
                  <a:pt x="1385248" y="334370"/>
                </a:lnTo>
                <a:lnTo>
                  <a:pt x="1467134" y="361666"/>
                </a:lnTo>
                <a:lnTo>
                  <a:pt x="1467134" y="361666"/>
                </a:lnTo>
                <a:lnTo>
                  <a:pt x="1678674" y="450376"/>
                </a:lnTo>
                <a:lnTo>
                  <a:pt x="1624083" y="293427"/>
                </a:lnTo>
                <a:lnTo>
                  <a:pt x="1617260" y="245660"/>
                </a:lnTo>
                <a:lnTo>
                  <a:pt x="1617260" y="245660"/>
                </a:lnTo>
                <a:lnTo>
                  <a:pt x="1719618" y="313898"/>
                </a:lnTo>
                <a:lnTo>
                  <a:pt x="1828800" y="348018"/>
                </a:lnTo>
                <a:lnTo>
                  <a:pt x="1999397" y="272955"/>
                </a:lnTo>
                <a:lnTo>
                  <a:pt x="2047164" y="218364"/>
                </a:lnTo>
                <a:lnTo>
                  <a:pt x="2094931" y="122830"/>
                </a:lnTo>
                <a:lnTo>
                  <a:pt x="2292824" y="61415"/>
                </a:lnTo>
                <a:lnTo>
                  <a:pt x="2415654" y="0"/>
                </a:lnTo>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11"/>
          <p:cNvSpPr/>
          <p:nvPr/>
        </p:nvSpPr>
        <p:spPr>
          <a:xfrm>
            <a:off x="514350" y="4279900"/>
            <a:ext cx="4006850" cy="1720850"/>
          </a:xfrm>
          <a:custGeom>
            <a:avLst/>
            <a:gdLst>
              <a:gd name="connsiteX0" fmla="*/ 0 w 4006850"/>
              <a:gd name="connsiteY0" fmla="*/ 247650 h 1720850"/>
              <a:gd name="connsiteX1" fmla="*/ 139700 w 4006850"/>
              <a:gd name="connsiteY1" fmla="*/ 158750 h 1720850"/>
              <a:gd name="connsiteX2" fmla="*/ 247650 w 4006850"/>
              <a:gd name="connsiteY2" fmla="*/ 0 h 1720850"/>
              <a:gd name="connsiteX3" fmla="*/ 311150 w 4006850"/>
              <a:gd name="connsiteY3" fmla="*/ 38100 h 1720850"/>
              <a:gd name="connsiteX4" fmla="*/ 387350 w 4006850"/>
              <a:gd name="connsiteY4" fmla="*/ 158750 h 1720850"/>
              <a:gd name="connsiteX5" fmla="*/ 558800 w 4006850"/>
              <a:gd name="connsiteY5" fmla="*/ 215900 h 1720850"/>
              <a:gd name="connsiteX6" fmla="*/ 641350 w 4006850"/>
              <a:gd name="connsiteY6" fmla="*/ 222250 h 1720850"/>
              <a:gd name="connsiteX7" fmla="*/ 723900 w 4006850"/>
              <a:gd name="connsiteY7" fmla="*/ 323850 h 1720850"/>
              <a:gd name="connsiteX8" fmla="*/ 984250 w 4006850"/>
              <a:gd name="connsiteY8" fmla="*/ 234950 h 1720850"/>
              <a:gd name="connsiteX9" fmla="*/ 1282700 w 4006850"/>
              <a:gd name="connsiteY9" fmla="*/ 177800 h 1720850"/>
              <a:gd name="connsiteX10" fmla="*/ 1511300 w 4006850"/>
              <a:gd name="connsiteY10" fmla="*/ 165100 h 1720850"/>
              <a:gd name="connsiteX11" fmla="*/ 1765300 w 4006850"/>
              <a:gd name="connsiteY11" fmla="*/ 190500 h 1720850"/>
              <a:gd name="connsiteX12" fmla="*/ 1917700 w 4006850"/>
              <a:gd name="connsiteY12" fmla="*/ 234950 h 1720850"/>
              <a:gd name="connsiteX13" fmla="*/ 2133600 w 4006850"/>
              <a:gd name="connsiteY13" fmla="*/ 234950 h 1720850"/>
              <a:gd name="connsiteX14" fmla="*/ 2298700 w 4006850"/>
              <a:gd name="connsiteY14" fmla="*/ 247650 h 1720850"/>
              <a:gd name="connsiteX15" fmla="*/ 2552700 w 4006850"/>
              <a:gd name="connsiteY15" fmla="*/ 266700 h 1720850"/>
              <a:gd name="connsiteX16" fmla="*/ 2641600 w 4006850"/>
              <a:gd name="connsiteY16" fmla="*/ 241300 h 1720850"/>
              <a:gd name="connsiteX17" fmla="*/ 2698750 w 4006850"/>
              <a:gd name="connsiteY17" fmla="*/ 323850 h 1720850"/>
              <a:gd name="connsiteX18" fmla="*/ 2832100 w 4006850"/>
              <a:gd name="connsiteY18" fmla="*/ 311150 h 1720850"/>
              <a:gd name="connsiteX19" fmla="*/ 2698750 w 4006850"/>
              <a:gd name="connsiteY19" fmla="*/ 425450 h 1720850"/>
              <a:gd name="connsiteX20" fmla="*/ 2736850 w 4006850"/>
              <a:gd name="connsiteY20" fmla="*/ 577850 h 1720850"/>
              <a:gd name="connsiteX21" fmla="*/ 2774950 w 4006850"/>
              <a:gd name="connsiteY21" fmla="*/ 654050 h 1720850"/>
              <a:gd name="connsiteX22" fmla="*/ 2609850 w 4006850"/>
              <a:gd name="connsiteY22" fmla="*/ 800100 h 1720850"/>
              <a:gd name="connsiteX23" fmla="*/ 2609850 w 4006850"/>
              <a:gd name="connsiteY23" fmla="*/ 882650 h 1720850"/>
              <a:gd name="connsiteX24" fmla="*/ 2717800 w 4006850"/>
              <a:gd name="connsiteY24" fmla="*/ 946150 h 1720850"/>
              <a:gd name="connsiteX25" fmla="*/ 2863850 w 4006850"/>
              <a:gd name="connsiteY25" fmla="*/ 1073150 h 1720850"/>
              <a:gd name="connsiteX26" fmla="*/ 3105150 w 4006850"/>
              <a:gd name="connsiteY26" fmla="*/ 1136650 h 1720850"/>
              <a:gd name="connsiteX27" fmla="*/ 3289300 w 4006850"/>
              <a:gd name="connsiteY27" fmla="*/ 1181100 h 1720850"/>
              <a:gd name="connsiteX28" fmla="*/ 3384550 w 4006850"/>
              <a:gd name="connsiteY28" fmla="*/ 1231900 h 1720850"/>
              <a:gd name="connsiteX29" fmla="*/ 3454400 w 4006850"/>
              <a:gd name="connsiteY29" fmla="*/ 1390650 h 1720850"/>
              <a:gd name="connsiteX30" fmla="*/ 3683000 w 4006850"/>
              <a:gd name="connsiteY30" fmla="*/ 1498600 h 1720850"/>
              <a:gd name="connsiteX31" fmla="*/ 3898900 w 4006850"/>
              <a:gd name="connsiteY31" fmla="*/ 1593850 h 1720850"/>
              <a:gd name="connsiteX32" fmla="*/ 4006850 w 4006850"/>
              <a:gd name="connsiteY32" fmla="*/ 1638300 h 1720850"/>
              <a:gd name="connsiteX33" fmla="*/ 4000500 w 4006850"/>
              <a:gd name="connsiteY33" fmla="*/ 1720850 h 1720850"/>
              <a:gd name="connsiteX34" fmla="*/ 3708400 w 4006850"/>
              <a:gd name="connsiteY34" fmla="*/ 1619250 h 1720850"/>
              <a:gd name="connsiteX35" fmla="*/ 3409950 w 4006850"/>
              <a:gd name="connsiteY35" fmla="*/ 1524000 h 1720850"/>
              <a:gd name="connsiteX36" fmla="*/ 3213100 w 4006850"/>
              <a:gd name="connsiteY36" fmla="*/ 1276350 h 1720850"/>
              <a:gd name="connsiteX37" fmla="*/ 2584450 w 4006850"/>
              <a:gd name="connsiteY37" fmla="*/ 1035050 h 1720850"/>
              <a:gd name="connsiteX38" fmla="*/ 2324100 w 4006850"/>
              <a:gd name="connsiteY38" fmla="*/ 920750 h 1720850"/>
              <a:gd name="connsiteX39" fmla="*/ 2165350 w 4006850"/>
              <a:gd name="connsiteY39" fmla="*/ 762000 h 1720850"/>
              <a:gd name="connsiteX40" fmla="*/ 1905000 w 4006850"/>
              <a:gd name="connsiteY40" fmla="*/ 565150 h 1720850"/>
              <a:gd name="connsiteX41" fmla="*/ 1644650 w 4006850"/>
              <a:gd name="connsiteY41" fmla="*/ 438150 h 1720850"/>
              <a:gd name="connsiteX42" fmla="*/ 1390650 w 4006850"/>
              <a:gd name="connsiteY42" fmla="*/ 361950 h 1720850"/>
              <a:gd name="connsiteX43" fmla="*/ 952500 w 4006850"/>
              <a:gd name="connsiteY43" fmla="*/ 425450 h 1720850"/>
              <a:gd name="connsiteX44" fmla="*/ 508000 w 4006850"/>
              <a:gd name="connsiteY44" fmla="*/ 438150 h 1720850"/>
              <a:gd name="connsiteX45" fmla="*/ 107950 w 4006850"/>
              <a:gd name="connsiteY45" fmla="*/ 393700 h 1720850"/>
              <a:gd name="connsiteX46" fmla="*/ 50800 w 4006850"/>
              <a:gd name="connsiteY46" fmla="*/ 336550 h 1720850"/>
              <a:gd name="connsiteX47" fmla="*/ 0 w 4006850"/>
              <a:gd name="connsiteY47" fmla="*/ 247650 h 172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06850" h="1720850">
                <a:moveTo>
                  <a:pt x="0" y="247650"/>
                </a:moveTo>
                <a:lnTo>
                  <a:pt x="139700" y="158750"/>
                </a:lnTo>
                <a:lnTo>
                  <a:pt x="247650" y="0"/>
                </a:lnTo>
                <a:lnTo>
                  <a:pt x="311150" y="38100"/>
                </a:lnTo>
                <a:lnTo>
                  <a:pt x="387350" y="158750"/>
                </a:lnTo>
                <a:lnTo>
                  <a:pt x="558800" y="215900"/>
                </a:lnTo>
                <a:lnTo>
                  <a:pt x="641350" y="222250"/>
                </a:lnTo>
                <a:lnTo>
                  <a:pt x="723900" y="323850"/>
                </a:lnTo>
                <a:lnTo>
                  <a:pt x="984250" y="234950"/>
                </a:lnTo>
                <a:lnTo>
                  <a:pt x="1282700" y="177800"/>
                </a:lnTo>
                <a:lnTo>
                  <a:pt x="1511300" y="165100"/>
                </a:lnTo>
                <a:lnTo>
                  <a:pt x="1765300" y="190500"/>
                </a:lnTo>
                <a:lnTo>
                  <a:pt x="1917700" y="234950"/>
                </a:lnTo>
                <a:lnTo>
                  <a:pt x="2133600" y="234950"/>
                </a:lnTo>
                <a:lnTo>
                  <a:pt x="2298700" y="247650"/>
                </a:lnTo>
                <a:lnTo>
                  <a:pt x="2552700" y="266700"/>
                </a:lnTo>
                <a:lnTo>
                  <a:pt x="2641600" y="241300"/>
                </a:lnTo>
                <a:lnTo>
                  <a:pt x="2698750" y="323850"/>
                </a:lnTo>
                <a:lnTo>
                  <a:pt x="2832100" y="311150"/>
                </a:lnTo>
                <a:lnTo>
                  <a:pt x="2698750" y="425450"/>
                </a:lnTo>
                <a:lnTo>
                  <a:pt x="2736850" y="577850"/>
                </a:lnTo>
                <a:lnTo>
                  <a:pt x="2774950" y="654050"/>
                </a:lnTo>
                <a:lnTo>
                  <a:pt x="2609850" y="800100"/>
                </a:lnTo>
                <a:lnTo>
                  <a:pt x="2609850" y="882650"/>
                </a:lnTo>
                <a:lnTo>
                  <a:pt x="2717800" y="946150"/>
                </a:lnTo>
                <a:lnTo>
                  <a:pt x="2863850" y="1073150"/>
                </a:lnTo>
                <a:lnTo>
                  <a:pt x="3105150" y="1136650"/>
                </a:lnTo>
                <a:lnTo>
                  <a:pt x="3289300" y="1181100"/>
                </a:lnTo>
                <a:lnTo>
                  <a:pt x="3384550" y="1231900"/>
                </a:lnTo>
                <a:lnTo>
                  <a:pt x="3454400" y="1390650"/>
                </a:lnTo>
                <a:lnTo>
                  <a:pt x="3683000" y="1498600"/>
                </a:lnTo>
                <a:lnTo>
                  <a:pt x="3898900" y="1593850"/>
                </a:lnTo>
                <a:lnTo>
                  <a:pt x="4006850" y="1638300"/>
                </a:lnTo>
                <a:lnTo>
                  <a:pt x="4000500" y="1720850"/>
                </a:lnTo>
                <a:lnTo>
                  <a:pt x="3708400" y="1619250"/>
                </a:lnTo>
                <a:lnTo>
                  <a:pt x="3409950" y="1524000"/>
                </a:lnTo>
                <a:lnTo>
                  <a:pt x="3213100" y="1276350"/>
                </a:lnTo>
                <a:lnTo>
                  <a:pt x="2584450" y="1035050"/>
                </a:lnTo>
                <a:lnTo>
                  <a:pt x="2324100" y="920750"/>
                </a:lnTo>
                <a:lnTo>
                  <a:pt x="2165350" y="762000"/>
                </a:lnTo>
                <a:lnTo>
                  <a:pt x="1905000" y="565150"/>
                </a:lnTo>
                <a:lnTo>
                  <a:pt x="1644650" y="438150"/>
                </a:lnTo>
                <a:lnTo>
                  <a:pt x="1390650" y="361950"/>
                </a:lnTo>
                <a:lnTo>
                  <a:pt x="952500" y="425450"/>
                </a:lnTo>
                <a:lnTo>
                  <a:pt x="508000" y="438150"/>
                </a:lnTo>
                <a:lnTo>
                  <a:pt x="107950" y="393700"/>
                </a:lnTo>
                <a:lnTo>
                  <a:pt x="50800" y="336550"/>
                </a:lnTo>
                <a:lnTo>
                  <a:pt x="0" y="247650"/>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14"/>
          <p:cNvSpPr/>
          <p:nvPr/>
        </p:nvSpPr>
        <p:spPr>
          <a:xfrm>
            <a:off x="2961564" y="3452884"/>
            <a:ext cx="272955" cy="750626"/>
          </a:xfrm>
          <a:custGeom>
            <a:avLst/>
            <a:gdLst>
              <a:gd name="connsiteX0" fmla="*/ 88711 w 272955"/>
              <a:gd name="connsiteY0" fmla="*/ 191068 h 750626"/>
              <a:gd name="connsiteX1" fmla="*/ 136478 w 272955"/>
              <a:gd name="connsiteY1" fmla="*/ 122829 h 750626"/>
              <a:gd name="connsiteX2" fmla="*/ 184245 w 272955"/>
              <a:gd name="connsiteY2" fmla="*/ 47767 h 750626"/>
              <a:gd name="connsiteX3" fmla="*/ 259308 w 272955"/>
              <a:gd name="connsiteY3" fmla="*/ 0 h 750626"/>
              <a:gd name="connsiteX4" fmla="*/ 272955 w 272955"/>
              <a:gd name="connsiteY4" fmla="*/ 88710 h 750626"/>
              <a:gd name="connsiteX5" fmla="*/ 232012 w 272955"/>
              <a:gd name="connsiteY5" fmla="*/ 197892 h 750626"/>
              <a:gd name="connsiteX6" fmla="*/ 184245 w 272955"/>
              <a:gd name="connsiteY6" fmla="*/ 286603 h 750626"/>
              <a:gd name="connsiteX7" fmla="*/ 184245 w 272955"/>
              <a:gd name="connsiteY7" fmla="*/ 348017 h 750626"/>
              <a:gd name="connsiteX8" fmla="*/ 252484 w 272955"/>
              <a:gd name="connsiteY8" fmla="*/ 375313 h 750626"/>
              <a:gd name="connsiteX9" fmla="*/ 232012 w 272955"/>
              <a:gd name="connsiteY9" fmla="*/ 498143 h 750626"/>
              <a:gd name="connsiteX10" fmla="*/ 191069 w 272955"/>
              <a:gd name="connsiteY10" fmla="*/ 648268 h 750626"/>
              <a:gd name="connsiteX11" fmla="*/ 163773 w 272955"/>
              <a:gd name="connsiteY11" fmla="*/ 702859 h 750626"/>
              <a:gd name="connsiteX12" fmla="*/ 102358 w 272955"/>
              <a:gd name="connsiteY12" fmla="*/ 702859 h 750626"/>
              <a:gd name="connsiteX13" fmla="*/ 61415 w 272955"/>
              <a:gd name="connsiteY13" fmla="*/ 750626 h 750626"/>
              <a:gd name="connsiteX14" fmla="*/ 0 w 272955"/>
              <a:gd name="connsiteY14" fmla="*/ 716507 h 750626"/>
              <a:gd name="connsiteX15" fmla="*/ 54591 w 272955"/>
              <a:gd name="connsiteY15" fmla="*/ 525438 h 750626"/>
              <a:gd name="connsiteX16" fmla="*/ 27296 w 272955"/>
              <a:gd name="connsiteY16" fmla="*/ 395785 h 750626"/>
              <a:gd name="connsiteX17" fmla="*/ 34120 w 272955"/>
              <a:gd name="connsiteY17" fmla="*/ 348017 h 750626"/>
              <a:gd name="connsiteX18" fmla="*/ 143302 w 272955"/>
              <a:gd name="connsiteY18" fmla="*/ 409432 h 750626"/>
              <a:gd name="connsiteX19" fmla="*/ 191069 w 272955"/>
              <a:gd name="connsiteY19" fmla="*/ 191068 h 750626"/>
              <a:gd name="connsiteX20" fmla="*/ 88711 w 272955"/>
              <a:gd name="connsiteY20" fmla="*/ 191068 h 750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72955" h="750626">
                <a:moveTo>
                  <a:pt x="88711" y="191068"/>
                </a:moveTo>
                <a:lnTo>
                  <a:pt x="136478" y="122829"/>
                </a:lnTo>
                <a:lnTo>
                  <a:pt x="184245" y="47767"/>
                </a:lnTo>
                <a:lnTo>
                  <a:pt x="259308" y="0"/>
                </a:lnTo>
                <a:lnTo>
                  <a:pt x="272955" y="88710"/>
                </a:lnTo>
                <a:lnTo>
                  <a:pt x="232012" y="197892"/>
                </a:lnTo>
                <a:lnTo>
                  <a:pt x="184245" y="286603"/>
                </a:lnTo>
                <a:lnTo>
                  <a:pt x="184245" y="348017"/>
                </a:lnTo>
                <a:lnTo>
                  <a:pt x="252484" y="375313"/>
                </a:lnTo>
                <a:lnTo>
                  <a:pt x="232012" y="498143"/>
                </a:lnTo>
                <a:lnTo>
                  <a:pt x="191069" y="648268"/>
                </a:lnTo>
                <a:lnTo>
                  <a:pt x="163773" y="702859"/>
                </a:lnTo>
                <a:lnTo>
                  <a:pt x="102358" y="702859"/>
                </a:lnTo>
                <a:lnTo>
                  <a:pt x="61415" y="750626"/>
                </a:lnTo>
                <a:lnTo>
                  <a:pt x="0" y="716507"/>
                </a:lnTo>
                <a:lnTo>
                  <a:pt x="54591" y="525438"/>
                </a:lnTo>
                <a:lnTo>
                  <a:pt x="27296" y="395785"/>
                </a:lnTo>
                <a:lnTo>
                  <a:pt x="34120" y="348017"/>
                </a:lnTo>
                <a:lnTo>
                  <a:pt x="143302" y="409432"/>
                </a:lnTo>
                <a:lnTo>
                  <a:pt x="191069" y="191068"/>
                </a:lnTo>
                <a:lnTo>
                  <a:pt x="88711" y="191068"/>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5"/>
          <p:cNvSpPr txBox="1"/>
          <p:nvPr/>
        </p:nvSpPr>
        <p:spPr>
          <a:xfrm>
            <a:off x="3275856" y="3429000"/>
            <a:ext cx="792088" cy="369332"/>
          </a:xfrm>
          <a:prstGeom prst="rect">
            <a:avLst/>
          </a:prstGeom>
          <a:noFill/>
        </p:spPr>
        <p:txBody>
          <a:bodyPr wrap="square" rtlCol="0">
            <a:spAutoFit/>
          </a:bodyPr>
          <a:lstStyle/>
          <a:p>
            <a:r>
              <a:rPr lang="de-DE" b="1" dirty="0" smtClean="0">
                <a:solidFill>
                  <a:srgbClr val="FFC000"/>
                </a:solidFill>
                <a:effectLst>
                  <a:outerShdw blurRad="38100" dist="38100" dir="2700000" algn="tl">
                    <a:srgbClr val="000000">
                      <a:alpha val="43137"/>
                    </a:srgbClr>
                  </a:outerShdw>
                </a:effectLst>
              </a:rPr>
              <a:t>Rom</a:t>
            </a:r>
            <a:endParaRPr lang="en-GB" b="1" dirty="0">
              <a:solidFill>
                <a:srgbClr val="FFC000"/>
              </a:solidFill>
              <a:effectLst>
                <a:outerShdw blurRad="38100" dist="38100" dir="2700000" algn="tl">
                  <a:srgbClr val="000000">
                    <a:alpha val="43137"/>
                  </a:srgbClr>
                </a:outerShdw>
              </a:effectLst>
            </a:endParaRPr>
          </a:p>
        </p:txBody>
      </p:sp>
      <p:sp>
        <p:nvSpPr>
          <p:cNvPr id="17" name="Down Arrow 23"/>
          <p:cNvSpPr/>
          <p:nvPr/>
        </p:nvSpPr>
        <p:spPr>
          <a:xfrm rot="20141263">
            <a:off x="2046765" y="1379553"/>
            <a:ext cx="538063" cy="874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ihandform 18"/>
          <p:cNvSpPr/>
          <p:nvPr/>
        </p:nvSpPr>
        <p:spPr>
          <a:xfrm>
            <a:off x="1547664" y="850900"/>
            <a:ext cx="1803400" cy="2628900"/>
          </a:xfrm>
          <a:custGeom>
            <a:avLst/>
            <a:gdLst>
              <a:gd name="connsiteX0" fmla="*/ 571500 w 1803400"/>
              <a:gd name="connsiteY0" fmla="*/ 50800 h 2628900"/>
              <a:gd name="connsiteX1" fmla="*/ 800100 w 1803400"/>
              <a:gd name="connsiteY1" fmla="*/ 0 h 2628900"/>
              <a:gd name="connsiteX2" fmla="*/ 825500 w 1803400"/>
              <a:gd name="connsiteY2" fmla="*/ 152400 h 2628900"/>
              <a:gd name="connsiteX3" fmla="*/ 889000 w 1803400"/>
              <a:gd name="connsiteY3" fmla="*/ 292100 h 2628900"/>
              <a:gd name="connsiteX4" fmla="*/ 876300 w 1803400"/>
              <a:gd name="connsiteY4" fmla="*/ 444500 h 2628900"/>
              <a:gd name="connsiteX5" fmla="*/ 952500 w 1803400"/>
              <a:gd name="connsiteY5" fmla="*/ 495300 h 2628900"/>
              <a:gd name="connsiteX6" fmla="*/ 965200 w 1803400"/>
              <a:gd name="connsiteY6" fmla="*/ 571500 h 2628900"/>
              <a:gd name="connsiteX7" fmla="*/ 1206500 w 1803400"/>
              <a:gd name="connsiteY7" fmla="*/ 762000 h 2628900"/>
              <a:gd name="connsiteX8" fmla="*/ 1371600 w 1803400"/>
              <a:gd name="connsiteY8" fmla="*/ 800100 h 2628900"/>
              <a:gd name="connsiteX9" fmla="*/ 1511300 w 1803400"/>
              <a:gd name="connsiteY9" fmla="*/ 977900 h 2628900"/>
              <a:gd name="connsiteX10" fmla="*/ 1600200 w 1803400"/>
              <a:gd name="connsiteY10" fmla="*/ 1143000 h 2628900"/>
              <a:gd name="connsiteX11" fmla="*/ 1752600 w 1803400"/>
              <a:gd name="connsiteY11" fmla="*/ 1143000 h 2628900"/>
              <a:gd name="connsiteX12" fmla="*/ 1778000 w 1803400"/>
              <a:gd name="connsiteY12" fmla="*/ 1447800 h 2628900"/>
              <a:gd name="connsiteX13" fmla="*/ 1803400 w 1803400"/>
              <a:gd name="connsiteY13" fmla="*/ 1651000 h 2628900"/>
              <a:gd name="connsiteX14" fmla="*/ 1752600 w 1803400"/>
              <a:gd name="connsiteY14" fmla="*/ 1727200 h 2628900"/>
              <a:gd name="connsiteX15" fmla="*/ 1638300 w 1803400"/>
              <a:gd name="connsiteY15" fmla="*/ 2273300 h 2628900"/>
              <a:gd name="connsiteX16" fmla="*/ 1270000 w 1803400"/>
              <a:gd name="connsiteY16" fmla="*/ 2400300 h 2628900"/>
              <a:gd name="connsiteX17" fmla="*/ 838200 w 1803400"/>
              <a:gd name="connsiteY17" fmla="*/ 2540000 h 2628900"/>
              <a:gd name="connsiteX18" fmla="*/ 685800 w 1803400"/>
              <a:gd name="connsiteY18" fmla="*/ 2628900 h 2628900"/>
              <a:gd name="connsiteX19" fmla="*/ 152400 w 1803400"/>
              <a:gd name="connsiteY19" fmla="*/ 2197100 h 2628900"/>
              <a:gd name="connsiteX20" fmla="*/ 355600 w 1803400"/>
              <a:gd name="connsiteY20" fmla="*/ 1739900 h 2628900"/>
              <a:gd name="connsiteX21" fmla="*/ 266700 w 1803400"/>
              <a:gd name="connsiteY21" fmla="*/ 1460500 h 2628900"/>
              <a:gd name="connsiteX22" fmla="*/ 88900 w 1803400"/>
              <a:gd name="connsiteY22" fmla="*/ 1244600 h 2628900"/>
              <a:gd name="connsiteX23" fmla="*/ 38100 w 1803400"/>
              <a:gd name="connsiteY23" fmla="*/ 1193800 h 2628900"/>
              <a:gd name="connsiteX24" fmla="*/ 101600 w 1803400"/>
              <a:gd name="connsiteY24" fmla="*/ 1079500 h 2628900"/>
              <a:gd name="connsiteX25" fmla="*/ 241300 w 1803400"/>
              <a:gd name="connsiteY25" fmla="*/ 1130300 h 2628900"/>
              <a:gd name="connsiteX26" fmla="*/ 381000 w 1803400"/>
              <a:gd name="connsiteY26" fmla="*/ 1143000 h 2628900"/>
              <a:gd name="connsiteX27" fmla="*/ 533400 w 1803400"/>
              <a:gd name="connsiteY27" fmla="*/ 990600 h 2628900"/>
              <a:gd name="connsiteX28" fmla="*/ 419100 w 1803400"/>
              <a:gd name="connsiteY28" fmla="*/ 889000 h 2628900"/>
              <a:gd name="connsiteX29" fmla="*/ 215900 w 1803400"/>
              <a:gd name="connsiteY29" fmla="*/ 889000 h 2628900"/>
              <a:gd name="connsiteX30" fmla="*/ 215900 w 1803400"/>
              <a:gd name="connsiteY30" fmla="*/ 749300 h 2628900"/>
              <a:gd name="connsiteX31" fmla="*/ 0 w 1803400"/>
              <a:gd name="connsiteY31" fmla="*/ 825500 h 2628900"/>
              <a:gd name="connsiteX32" fmla="*/ 228600 w 1803400"/>
              <a:gd name="connsiteY32" fmla="*/ 635000 h 2628900"/>
              <a:gd name="connsiteX33" fmla="*/ 165100 w 1803400"/>
              <a:gd name="connsiteY33" fmla="*/ 596900 h 2628900"/>
              <a:gd name="connsiteX34" fmla="*/ 228600 w 1803400"/>
              <a:gd name="connsiteY34" fmla="*/ 444500 h 2628900"/>
              <a:gd name="connsiteX35" fmla="*/ 355600 w 1803400"/>
              <a:gd name="connsiteY35" fmla="*/ 292100 h 2628900"/>
              <a:gd name="connsiteX36" fmla="*/ 355600 w 1803400"/>
              <a:gd name="connsiteY36" fmla="*/ 292100 h 2628900"/>
              <a:gd name="connsiteX37" fmla="*/ 546100 w 1803400"/>
              <a:gd name="connsiteY37" fmla="*/ 266700 h 2628900"/>
              <a:gd name="connsiteX38" fmla="*/ 558800 w 1803400"/>
              <a:gd name="connsiteY38" fmla="*/ 165100 h 2628900"/>
              <a:gd name="connsiteX39" fmla="*/ 508000 w 1803400"/>
              <a:gd name="connsiteY39" fmla="*/ 88900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803400" h="2628900">
                <a:moveTo>
                  <a:pt x="571500" y="50800"/>
                </a:moveTo>
                <a:lnTo>
                  <a:pt x="800100" y="0"/>
                </a:lnTo>
                <a:lnTo>
                  <a:pt x="825500" y="152400"/>
                </a:lnTo>
                <a:lnTo>
                  <a:pt x="889000" y="292100"/>
                </a:lnTo>
                <a:lnTo>
                  <a:pt x="876300" y="444500"/>
                </a:lnTo>
                <a:lnTo>
                  <a:pt x="952500" y="495300"/>
                </a:lnTo>
                <a:lnTo>
                  <a:pt x="965200" y="571500"/>
                </a:lnTo>
                <a:lnTo>
                  <a:pt x="1206500" y="762000"/>
                </a:lnTo>
                <a:lnTo>
                  <a:pt x="1371600" y="800100"/>
                </a:lnTo>
                <a:lnTo>
                  <a:pt x="1511300" y="977900"/>
                </a:lnTo>
                <a:lnTo>
                  <a:pt x="1600200" y="1143000"/>
                </a:lnTo>
                <a:lnTo>
                  <a:pt x="1752600" y="1143000"/>
                </a:lnTo>
                <a:lnTo>
                  <a:pt x="1778000" y="1447800"/>
                </a:lnTo>
                <a:lnTo>
                  <a:pt x="1803400" y="1651000"/>
                </a:lnTo>
                <a:lnTo>
                  <a:pt x="1752600" y="1727200"/>
                </a:lnTo>
                <a:lnTo>
                  <a:pt x="1638300" y="2273300"/>
                </a:lnTo>
                <a:lnTo>
                  <a:pt x="1270000" y="2400300"/>
                </a:lnTo>
                <a:lnTo>
                  <a:pt x="838200" y="2540000"/>
                </a:lnTo>
                <a:lnTo>
                  <a:pt x="685800" y="2628900"/>
                </a:lnTo>
                <a:lnTo>
                  <a:pt x="152400" y="2197100"/>
                </a:lnTo>
                <a:lnTo>
                  <a:pt x="355600" y="1739900"/>
                </a:lnTo>
                <a:lnTo>
                  <a:pt x="266700" y="1460500"/>
                </a:lnTo>
                <a:lnTo>
                  <a:pt x="88900" y="1244600"/>
                </a:lnTo>
                <a:lnTo>
                  <a:pt x="38100" y="1193800"/>
                </a:lnTo>
                <a:lnTo>
                  <a:pt x="101600" y="1079500"/>
                </a:lnTo>
                <a:lnTo>
                  <a:pt x="241300" y="1130300"/>
                </a:lnTo>
                <a:lnTo>
                  <a:pt x="381000" y="1143000"/>
                </a:lnTo>
                <a:lnTo>
                  <a:pt x="533400" y="990600"/>
                </a:lnTo>
                <a:lnTo>
                  <a:pt x="419100" y="889000"/>
                </a:lnTo>
                <a:lnTo>
                  <a:pt x="215900" y="889000"/>
                </a:lnTo>
                <a:lnTo>
                  <a:pt x="215900" y="749300"/>
                </a:lnTo>
                <a:lnTo>
                  <a:pt x="0" y="825500"/>
                </a:lnTo>
                <a:lnTo>
                  <a:pt x="228600" y="635000"/>
                </a:lnTo>
                <a:lnTo>
                  <a:pt x="165100" y="596900"/>
                </a:lnTo>
                <a:lnTo>
                  <a:pt x="228600" y="444500"/>
                </a:lnTo>
                <a:lnTo>
                  <a:pt x="355600" y="292100"/>
                </a:lnTo>
                <a:lnTo>
                  <a:pt x="355600" y="292100"/>
                </a:lnTo>
                <a:lnTo>
                  <a:pt x="546100" y="266700"/>
                </a:lnTo>
                <a:lnTo>
                  <a:pt x="558800" y="165100"/>
                </a:lnTo>
                <a:lnTo>
                  <a:pt x="508000" y="88900"/>
                </a:lnTo>
              </a:path>
            </a:pathLst>
          </a:custGeom>
          <a:solidFill>
            <a:srgbClr val="FFFF00">
              <a:alpha val="67000"/>
            </a:srgbClr>
          </a:solidFill>
          <a:ln>
            <a:solidFill>
              <a:schemeClr val="accent1">
                <a:shade val="95000"/>
                <a:satMod val="115000"/>
                <a:alpha val="39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Freeform 8"/>
          <p:cNvSpPr/>
          <p:nvPr/>
        </p:nvSpPr>
        <p:spPr>
          <a:xfrm>
            <a:off x="1611517" y="878186"/>
            <a:ext cx="991354" cy="878186"/>
          </a:xfrm>
          <a:custGeom>
            <a:avLst/>
            <a:gdLst>
              <a:gd name="connsiteX0" fmla="*/ 851026 w 991354"/>
              <a:gd name="connsiteY0" fmla="*/ 864606 h 878186"/>
              <a:gd name="connsiteX1" fmla="*/ 751437 w 991354"/>
              <a:gd name="connsiteY1" fmla="*/ 878186 h 878186"/>
              <a:gd name="connsiteX2" fmla="*/ 624689 w 991354"/>
              <a:gd name="connsiteY2" fmla="*/ 841972 h 878186"/>
              <a:gd name="connsiteX3" fmla="*/ 547734 w 991354"/>
              <a:gd name="connsiteY3" fmla="*/ 841972 h 878186"/>
              <a:gd name="connsiteX4" fmla="*/ 488887 w 991354"/>
              <a:gd name="connsiteY4" fmla="*/ 823865 h 878186"/>
              <a:gd name="connsiteX5" fmla="*/ 398352 w 991354"/>
              <a:gd name="connsiteY5" fmla="*/ 796705 h 878186"/>
              <a:gd name="connsiteX6" fmla="*/ 289711 w 991354"/>
              <a:gd name="connsiteY6" fmla="*/ 769545 h 878186"/>
              <a:gd name="connsiteX7" fmla="*/ 230863 w 991354"/>
              <a:gd name="connsiteY7" fmla="*/ 828392 h 878186"/>
              <a:gd name="connsiteX8" fmla="*/ 131275 w 991354"/>
              <a:gd name="connsiteY8" fmla="*/ 805759 h 878186"/>
              <a:gd name="connsiteX9" fmla="*/ 0 w 991354"/>
              <a:gd name="connsiteY9" fmla="*/ 819339 h 878186"/>
              <a:gd name="connsiteX10" fmla="*/ 104115 w 991354"/>
              <a:gd name="connsiteY10" fmla="*/ 765018 h 878186"/>
              <a:gd name="connsiteX11" fmla="*/ 253497 w 991354"/>
              <a:gd name="connsiteY11" fmla="*/ 669957 h 878186"/>
              <a:gd name="connsiteX12" fmla="*/ 380245 w 991354"/>
              <a:gd name="connsiteY12" fmla="*/ 697117 h 878186"/>
              <a:gd name="connsiteX13" fmla="*/ 434566 w 991354"/>
              <a:gd name="connsiteY13" fmla="*/ 620163 h 878186"/>
              <a:gd name="connsiteX14" fmla="*/ 276131 w 991354"/>
              <a:gd name="connsiteY14" fmla="*/ 606582 h 878186"/>
              <a:gd name="connsiteX15" fmla="*/ 230863 w 991354"/>
              <a:gd name="connsiteY15" fmla="*/ 552262 h 878186"/>
              <a:gd name="connsiteX16" fmla="*/ 176542 w 991354"/>
              <a:gd name="connsiteY16" fmla="*/ 543208 h 878186"/>
              <a:gd name="connsiteX17" fmla="*/ 172016 w 991354"/>
              <a:gd name="connsiteY17" fmla="*/ 493414 h 878186"/>
              <a:gd name="connsiteX18" fmla="*/ 298764 w 991354"/>
              <a:gd name="connsiteY18" fmla="*/ 475307 h 878186"/>
              <a:gd name="connsiteX19" fmla="*/ 357612 w 991354"/>
              <a:gd name="connsiteY19" fmla="*/ 443620 h 878186"/>
              <a:gd name="connsiteX20" fmla="*/ 348558 w 991354"/>
              <a:gd name="connsiteY20" fmla="*/ 325925 h 878186"/>
              <a:gd name="connsiteX21" fmla="*/ 357612 w 991354"/>
              <a:gd name="connsiteY21" fmla="*/ 262551 h 878186"/>
              <a:gd name="connsiteX22" fmla="*/ 502467 w 991354"/>
              <a:gd name="connsiteY22" fmla="*/ 312345 h 878186"/>
              <a:gd name="connsiteX23" fmla="*/ 534154 w 991354"/>
              <a:gd name="connsiteY23" fmla="*/ 235390 h 878186"/>
              <a:gd name="connsiteX24" fmla="*/ 565841 w 991354"/>
              <a:gd name="connsiteY24" fmla="*/ 153909 h 878186"/>
              <a:gd name="connsiteX25" fmla="*/ 520574 w 991354"/>
              <a:gd name="connsiteY25" fmla="*/ 126749 h 878186"/>
              <a:gd name="connsiteX26" fmla="*/ 488887 w 991354"/>
              <a:gd name="connsiteY26" fmla="*/ 9054 h 878186"/>
              <a:gd name="connsiteX27" fmla="*/ 769544 w 991354"/>
              <a:gd name="connsiteY27" fmla="*/ 0 h 878186"/>
              <a:gd name="connsiteX28" fmla="*/ 778598 w 991354"/>
              <a:gd name="connsiteY28" fmla="*/ 140329 h 878186"/>
              <a:gd name="connsiteX29" fmla="*/ 841972 w 991354"/>
              <a:gd name="connsiteY29" fmla="*/ 217283 h 878186"/>
              <a:gd name="connsiteX30" fmla="*/ 851026 w 991354"/>
              <a:gd name="connsiteY30" fmla="*/ 267077 h 878186"/>
              <a:gd name="connsiteX31" fmla="*/ 828392 w 991354"/>
              <a:gd name="connsiteY31" fmla="*/ 334978 h 878186"/>
              <a:gd name="connsiteX32" fmla="*/ 869133 w 991354"/>
              <a:gd name="connsiteY32" fmla="*/ 434566 h 878186"/>
              <a:gd name="connsiteX33" fmla="*/ 814812 w 991354"/>
              <a:gd name="connsiteY33" fmla="*/ 479834 h 878186"/>
              <a:gd name="connsiteX34" fmla="*/ 828392 w 991354"/>
              <a:gd name="connsiteY34" fmla="*/ 525101 h 878186"/>
              <a:gd name="connsiteX35" fmla="*/ 896293 w 991354"/>
              <a:gd name="connsiteY35" fmla="*/ 493414 h 878186"/>
              <a:gd name="connsiteX36" fmla="*/ 964194 w 991354"/>
              <a:gd name="connsiteY36" fmla="*/ 547735 h 878186"/>
              <a:gd name="connsiteX37" fmla="*/ 991354 w 991354"/>
              <a:gd name="connsiteY37" fmla="*/ 602056 h 878186"/>
              <a:gd name="connsiteX38" fmla="*/ 923453 w 991354"/>
              <a:gd name="connsiteY38" fmla="*/ 669957 h 878186"/>
              <a:gd name="connsiteX39" fmla="*/ 869133 w 991354"/>
              <a:gd name="connsiteY39" fmla="*/ 710697 h 878186"/>
              <a:gd name="connsiteX40" fmla="*/ 823865 w 991354"/>
              <a:gd name="connsiteY40" fmla="*/ 742384 h 878186"/>
              <a:gd name="connsiteX41" fmla="*/ 841972 w 991354"/>
              <a:gd name="connsiteY41" fmla="*/ 805759 h 878186"/>
              <a:gd name="connsiteX42" fmla="*/ 896293 w 991354"/>
              <a:gd name="connsiteY42" fmla="*/ 810285 h 878186"/>
              <a:gd name="connsiteX43" fmla="*/ 851026 w 991354"/>
              <a:gd name="connsiteY43" fmla="*/ 864606 h 87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91354" h="878186">
                <a:moveTo>
                  <a:pt x="851026" y="864606"/>
                </a:moveTo>
                <a:lnTo>
                  <a:pt x="751437" y="878186"/>
                </a:lnTo>
                <a:lnTo>
                  <a:pt x="624689" y="841972"/>
                </a:lnTo>
                <a:lnTo>
                  <a:pt x="547734" y="841972"/>
                </a:lnTo>
                <a:lnTo>
                  <a:pt x="488887" y="823865"/>
                </a:lnTo>
                <a:lnTo>
                  <a:pt x="398352" y="796705"/>
                </a:lnTo>
                <a:lnTo>
                  <a:pt x="289711" y="769545"/>
                </a:lnTo>
                <a:lnTo>
                  <a:pt x="230863" y="828392"/>
                </a:lnTo>
                <a:lnTo>
                  <a:pt x="131275" y="805759"/>
                </a:lnTo>
                <a:lnTo>
                  <a:pt x="0" y="819339"/>
                </a:lnTo>
                <a:lnTo>
                  <a:pt x="104115" y="765018"/>
                </a:lnTo>
                <a:lnTo>
                  <a:pt x="253497" y="669957"/>
                </a:lnTo>
                <a:lnTo>
                  <a:pt x="380245" y="697117"/>
                </a:lnTo>
                <a:lnTo>
                  <a:pt x="434566" y="620163"/>
                </a:lnTo>
                <a:lnTo>
                  <a:pt x="276131" y="606582"/>
                </a:lnTo>
                <a:lnTo>
                  <a:pt x="230863" y="552262"/>
                </a:lnTo>
                <a:lnTo>
                  <a:pt x="176542" y="543208"/>
                </a:lnTo>
                <a:lnTo>
                  <a:pt x="172016" y="493414"/>
                </a:lnTo>
                <a:lnTo>
                  <a:pt x="298764" y="475307"/>
                </a:lnTo>
                <a:lnTo>
                  <a:pt x="357612" y="443620"/>
                </a:lnTo>
                <a:lnTo>
                  <a:pt x="348558" y="325925"/>
                </a:lnTo>
                <a:lnTo>
                  <a:pt x="357612" y="262551"/>
                </a:lnTo>
                <a:lnTo>
                  <a:pt x="502467" y="312345"/>
                </a:lnTo>
                <a:lnTo>
                  <a:pt x="534154" y="235390"/>
                </a:lnTo>
                <a:lnTo>
                  <a:pt x="565841" y="153909"/>
                </a:lnTo>
                <a:lnTo>
                  <a:pt x="520574" y="126749"/>
                </a:lnTo>
                <a:lnTo>
                  <a:pt x="488887" y="9054"/>
                </a:lnTo>
                <a:lnTo>
                  <a:pt x="769544" y="0"/>
                </a:lnTo>
                <a:lnTo>
                  <a:pt x="778598" y="140329"/>
                </a:lnTo>
                <a:lnTo>
                  <a:pt x="841972" y="217283"/>
                </a:lnTo>
                <a:lnTo>
                  <a:pt x="851026" y="267077"/>
                </a:lnTo>
                <a:lnTo>
                  <a:pt x="828392" y="334978"/>
                </a:lnTo>
                <a:lnTo>
                  <a:pt x="869133" y="434566"/>
                </a:lnTo>
                <a:lnTo>
                  <a:pt x="814812" y="479834"/>
                </a:lnTo>
                <a:lnTo>
                  <a:pt x="828392" y="525101"/>
                </a:lnTo>
                <a:lnTo>
                  <a:pt x="896293" y="493414"/>
                </a:lnTo>
                <a:lnTo>
                  <a:pt x="964194" y="547735"/>
                </a:lnTo>
                <a:lnTo>
                  <a:pt x="991354" y="602056"/>
                </a:lnTo>
                <a:lnTo>
                  <a:pt x="923453" y="669957"/>
                </a:lnTo>
                <a:lnTo>
                  <a:pt x="869133" y="710697"/>
                </a:lnTo>
                <a:lnTo>
                  <a:pt x="823865" y="742384"/>
                </a:lnTo>
                <a:lnTo>
                  <a:pt x="841972" y="805759"/>
                </a:lnTo>
                <a:lnTo>
                  <a:pt x="896293" y="810285"/>
                </a:lnTo>
                <a:lnTo>
                  <a:pt x="851026" y="864606"/>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 descr="http://www.romanbaths.co.uk/images/collection/large/batrm_1978_1.jpg"/>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80528" y="0"/>
            <a:ext cx="2123728" cy="2140719"/>
          </a:xfrm>
          <a:prstGeom prst="rect">
            <a:avLst/>
          </a:prstGeom>
          <a:noFill/>
        </p:spPr>
      </p:pic>
      <p:pic>
        <p:nvPicPr>
          <p:cNvPr id="22" name="Picture 6" descr="https://www.britishmuseum.org/images/ps311503_m.jpg"/>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1331640" y="-243408"/>
            <a:ext cx="2520280" cy="2520280"/>
          </a:xfrm>
          <a:prstGeom prst="rect">
            <a:avLst/>
          </a:prstGeom>
          <a:noFill/>
        </p:spPr>
      </p:pic>
      <p:sp>
        <p:nvSpPr>
          <p:cNvPr id="5" name="Content Placeholder 2"/>
          <p:cNvSpPr txBox="1">
            <a:spLocks/>
          </p:cNvSpPr>
          <p:nvPr/>
        </p:nvSpPr>
        <p:spPr>
          <a:xfrm>
            <a:off x="0" y="1916832"/>
            <a:ext cx="6804248" cy="1944216"/>
          </a:xfrm>
          <a:prstGeom prst="rect">
            <a:avLst/>
          </a:prstGeom>
          <a:solidFill>
            <a:schemeClr val="accent1">
              <a:alpha val="55000"/>
            </a:schemeClr>
          </a:solidFill>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fontScale="85000" lnSpcReduction="2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400" b="1" i="1" u="none" strike="noStrike" kern="1200" cap="none" spc="0" normalizeH="0" baseline="0" noProof="0" dirty="0" smtClean="0">
                <a:ln>
                  <a:noFill/>
                </a:ln>
                <a:solidFill>
                  <a:schemeClr val="bg2"/>
                </a:solidFill>
                <a:effectLst/>
                <a:uLnTx/>
                <a:uFillTx/>
                <a:latin typeface="+mn-lt"/>
                <a:ea typeface="+mn-ea"/>
                <a:cs typeface="+mn-cs"/>
              </a:rPr>
              <a:t>Interpretatio Romana </a:t>
            </a: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5"/>
              </a:buBlip>
              <a:tabLst/>
              <a:defRPr/>
            </a:pPr>
            <a:r>
              <a:rPr kumimoji="0" lang="en-GB" sz="2200" b="0" i="0" u="none" strike="noStrike" kern="1200" cap="none" spc="0" normalizeH="0" baseline="0" noProof="0" dirty="0" smtClean="0">
                <a:ln>
                  <a:noFill/>
                </a:ln>
                <a:solidFill>
                  <a:schemeClr val="bg2"/>
                </a:solidFill>
                <a:effectLst/>
                <a:uLnTx/>
                <a:uFillTx/>
                <a:latin typeface="+mn-lt"/>
                <a:ea typeface="+mn-ea"/>
                <a:cs typeface="+mn-cs"/>
              </a:rPr>
              <a:t>Tacitus </a:t>
            </a:r>
            <a:r>
              <a:rPr kumimoji="0" lang="en-GB" sz="2200" b="0" i="1" u="none" strike="noStrike" kern="1200" cap="none" spc="0" normalizeH="0" baseline="0" noProof="0" dirty="0" smtClean="0">
                <a:ln>
                  <a:noFill/>
                </a:ln>
                <a:solidFill>
                  <a:schemeClr val="bg2"/>
                </a:solidFill>
                <a:effectLst/>
                <a:uLnTx/>
                <a:uFillTx/>
                <a:latin typeface="+mn-lt"/>
                <a:ea typeface="+mn-ea"/>
                <a:cs typeface="+mn-cs"/>
              </a:rPr>
              <a:t>Germania</a:t>
            </a:r>
            <a:r>
              <a:rPr kumimoji="0" lang="en-GB" sz="2200" b="0" i="0" u="none" strike="noStrike" kern="1200" cap="none" spc="0" normalizeH="0" baseline="0" noProof="0" dirty="0" smtClean="0">
                <a:ln>
                  <a:noFill/>
                </a:ln>
                <a:solidFill>
                  <a:schemeClr val="bg2"/>
                </a:solidFill>
                <a:effectLst/>
                <a:uLnTx/>
                <a:uFillTx/>
                <a:latin typeface="+mn-lt"/>
                <a:ea typeface="+mn-ea"/>
                <a:cs typeface="+mn-cs"/>
              </a:rPr>
              <a:t> 43.4: (AD 56 – 117)</a:t>
            </a:r>
            <a:br>
              <a:rPr kumimoji="0" lang="en-GB" sz="2200" b="0" i="0" u="none" strike="noStrike" kern="1200" cap="none" spc="0" normalizeH="0" baseline="0" noProof="0" dirty="0" smtClean="0">
                <a:ln>
                  <a:noFill/>
                </a:ln>
                <a:solidFill>
                  <a:schemeClr val="bg2"/>
                </a:solidFill>
                <a:effectLst/>
                <a:uLnTx/>
                <a:uFillTx/>
                <a:latin typeface="+mn-lt"/>
                <a:ea typeface="+mn-ea"/>
                <a:cs typeface="+mn-cs"/>
              </a:rPr>
            </a:b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apud</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Naharvalos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antiquae</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1" i="1" u="none" strike="noStrike" kern="1200" cap="none" spc="0" normalizeH="0" baseline="0" noProof="0" dirty="0" err="1" smtClean="0">
                <a:ln>
                  <a:noFill/>
                </a:ln>
                <a:solidFill>
                  <a:schemeClr val="bg2"/>
                </a:solidFill>
                <a:effectLst/>
                <a:uLnTx/>
                <a:uFillTx/>
                <a:latin typeface="+mn-lt"/>
                <a:ea typeface="+mn-ea"/>
                <a:cs typeface="+mn-cs"/>
              </a:rPr>
              <a:t>religionis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1" i="1" u="none" strike="noStrike" kern="1200" cap="none" spc="0" normalizeH="0" baseline="0" noProof="0" dirty="0" err="1" smtClean="0">
                <a:ln>
                  <a:noFill/>
                </a:ln>
                <a:solidFill>
                  <a:schemeClr val="bg2"/>
                </a:solidFill>
                <a:effectLst/>
                <a:uLnTx/>
                <a:uFillTx/>
                <a:latin typeface="+mn-lt"/>
                <a:ea typeface="+mn-ea"/>
                <a:cs typeface="+mn-cs"/>
              </a:rPr>
              <a:t>lucus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ostenditur</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praesidet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sacerdos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muliebri</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ornatu</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sed</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deos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1" i="1" u="none" strike="noStrike" kern="1200" cap="none" spc="0" normalizeH="0" baseline="0" noProof="0" dirty="0" err="1" smtClean="0">
                <a:ln>
                  <a:noFill/>
                </a:ln>
                <a:solidFill>
                  <a:srgbClr val="FFFF00"/>
                </a:solidFill>
                <a:effectLst/>
                <a:uLnTx/>
                <a:uFillTx/>
                <a:latin typeface="+mn-lt"/>
                <a:ea typeface="+mn-ea"/>
                <a:cs typeface="+mn-cs"/>
              </a:rPr>
              <a:t>interpretatione</a:t>
            </a:r>
            <a:r>
              <a:rPr kumimoji="0" lang="en-GB" sz="1900" b="1" i="1" u="none" strike="noStrike" kern="1200" cap="none" spc="0" normalizeH="0" baseline="0" noProof="0" dirty="0" smtClean="0">
                <a:ln>
                  <a:noFill/>
                </a:ln>
                <a:solidFill>
                  <a:srgbClr val="FFFF00"/>
                </a:solidFill>
                <a:effectLst/>
                <a:uLnTx/>
                <a:uFillTx/>
                <a:latin typeface="+mn-lt"/>
                <a:ea typeface="+mn-ea"/>
                <a:cs typeface="+mn-cs"/>
              </a:rPr>
              <a:t> Romana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Castorem</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Pollucemque</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memorant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ea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vis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numini</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nomen</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Alcis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nulla</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simulacra,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nullum</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peregrinae</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superstitionis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vestigium</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ut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fratres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tamen</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ut</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iuvenes</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 </a:t>
            </a:r>
            <a:r>
              <a:rPr kumimoji="0" lang="en-GB" sz="1900" b="0" i="1" u="none" strike="noStrike" kern="1200" cap="none" spc="0" normalizeH="0" baseline="0" noProof="0" dirty="0" err="1" smtClean="0">
                <a:ln>
                  <a:noFill/>
                </a:ln>
                <a:solidFill>
                  <a:schemeClr val="bg2"/>
                </a:solidFill>
                <a:effectLst/>
                <a:uLnTx/>
                <a:uFillTx/>
                <a:latin typeface="+mn-lt"/>
                <a:ea typeface="+mn-ea"/>
                <a:cs typeface="+mn-cs"/>
              </a:rPr>
              <a:t>venerantur</a:t>
            </a:r>
            <a:r>
              <a:rPr kumimoji="0" lang="en-GB" sz="1900" b="0" i="1" u="none" strike="noStrike" kern="1200" cap="none" spc="0" normalizeH="0" baseline="0" noProof="0" dirty="0" smtClean="0">
                <a:ln>
                  <a:noFill/>
                </a:ln>
                <a:solidFill>
                  <a:schemeClr val="bg2"/>
                </a:solidFill>
                <a:effectLst/>
                <a:uLnTx/>
                <a:uFillTx/>
                <a:latin typeface="+mn-lt"/>
                <a:ea typeface="+mn-ea"/>
                <a:cs typeface="+mn-cs"/>
              </a:rPr>
              <a:t>.</a:t>
            </a:r>
            <a:endParaRPr kumimoji="0" lang="en-GB" sz="1900" b="0" i="1" u="none" strike="noStrike" kern="1200" cap="none" spc="0" normalizeH="0" baseline="0" noProof="0" dirty="0">
              <a:ln>
                <a:noFill/>
              </a:ln>
              <a:solidFill>
                <a:schemeClr val="bg2"/>
              </a:solidFill>
              <a:effectLst/>
              <a:uLnTx/>
              <a:uFillTx/>
              <a:latin typeface="+mn-lt"/>
              <a:ea typeface="+mn-ea"/>
              <a:cs typeface="+mn-cs"/>
            </a:endParaRPr>
          </a:p>
        </p:txBody>
      </p:sp>
      <p:sp>
        <p:nvSpPr>
          <p:cNvPr id="18" name="Titel 1"/>
          <p:cNvSpPr>
            <a:spLocks noGrp="1"/>
          </p:cNvSpPr>
          <p:nvPr>
            <p:ph type="title"/>
          </p:nvPr>
        </p:nvSpPr>
        <p:spPr>
          <a:xfrm>
            <a:off x="502920" y="4983480"/>
            <a:ext cx="8183880" cy="1051560"/>
          </a:xfrm>
        </p:spPr>
        <p:txBody>
          <a:bodyPr/>
          <a:lstStyle/>
          <a:p>
            <a:r>
              <a:rPr lang="en-GB" dirty="0" smtClean="0"/>
              <a:t>How do Roman cults ‘diffuse’?</a:t>
            </a:r>
            <a:endParaRPr lang="en-GB" dirty="0"/>
          </a:p>
        </p:txBody>
      </p:sp>
      <p:sp>
        <p:nvSpPr>
          <p:cNvPr id="6" name="TextBox 4"/>
          <p:cNvSpPr txBox="1"/>
          <p:nvPr/>
        </p:nvSpPr>
        <p:spPr>
          <a:xfrm>
            <a:off x="755576" y="3717032"/>
            <a:ext cx="8136904" cy="1754326"/>
          </a:xfrm>
          <a:prstGeom prst="rect">
            <a:avLst/>
          </a:prstGeom>
          <a:solidFill>
            <a:schemeClr val="accent5">
              <a:alpha val="59000"/>
            </a:schemeClr>
          </a:solidFill>
        </p:spPr>
        <p:style>
          <a:lnRef idx="3">
            <a:schemeClr val="lt1"/>
          </a:lnRef>
          <a:fillRef idx="1">
            <a:schemeClr val="accent5"/>
          </a:fillRef>
          <a:effectRef idx="1">
            <a:schemeClr val="accent5"/>
          </a:effectRef>
          <a:fontRef idx="minor">
            <a:schemeClr val="lt1"/>
          </a:fontRef>
        </p:style>
        <p:txBody>
          <a:bodyPr wrap="square" rtlCol="0">
            <a:spAutoFit/>
          </a:bodyPr>
          <a:lstStyle/>
          <a:p>
            <a:r>
              <a:rPr lang="en-GB" dirty="0" smtClean="0"/>
              <a:t>Among the </a:t>
            </a:r>
            <a:r>
              <a:rPr lang="en-GB" dirty="0" err="1" smtClean="0"/>
              <a:t>Naharvali</a:t>
            </a:r>
            <a:r>
              <a:rPr lang="en-GB" dirty="0" smtClean="0"/>
              <a:t> is shown a </a:t>
            </a:r>
            <a:r>
              <a:rPr lang="en-GB" dirty="0" smtClean="0">
                <a:solidFill>
                  <a:srgbClr val="FFC000"/>
                </a:solidFill>
              </a:rPr>
              <a:t>grove</a:t>
            </a:r>
            <a:r>
              <a:rPr lang="en-GB" dirty="0" smtClean="0"/>
              <a:t>, the seat of a prehistoric </a:t>
            </a:r>
            <a:r>
              <a:rPr lang="en-GB" dirty="0" smtClean="0">
                <a:solidFill>
                  <a:schemeClr val="accent6">
                    <a:lumMod val="40000"/>
                    <a:lumOff val="60000"/>
                  </a:schemeClr>
                </a:solidFill>
              </a:rPr>
              <a:t>ritual</a:t>
            </a:r>
            <a:r>
              <a:rPr lang="en-GB" dirty="0" smtClean="0"/>
              <a:t>. A priest presides in female dress, but the gods commemorated there are, </a:t>
            </a:r>
            <a:r>
              <a:rPr lang="en-GB" dirty="0" smtClean="0">
                <a:solidFill>
                  <a:srgbClr val="FFFF00"/>
                </a:solidFill>
              </a:rPr>
              <a:t>according to </a:t>
            </a:r>
            <a:r>
              <a:rPr lang="en-GB" i="1" dirty="0" err="1" smtClean="0">
                <a:solidFill>
                  <a:srgbClr val="FFFF00"/>
                </a:solidFill>
              </a:rPr>
              <a:t>interpretatio</a:t>
            </a:r>
            <a:r>
              <a:rPr lang="en-GB" i="1" dirty="0" smtClean="0">
                <a:solidFill>
                  <a:srgbClr val="FFFF00"/>
                </a:solidFill>
              </a:rPr>
              <a:t> </a:t>
            </a:r>
            <a:r>
              <a:rPr lang="en-GB" i="1" dirty="0" err="1" smtClean="0">
                <a:solidFill>
                  <a:srgbClr val="FFFF00"/>
                </a:solidFill>
              </a:rPr>
              <a:t>Romana</a:t>
            </a:r>
            <a:r>
              <a:rPr lang="en-GB" i="1" dirty="0" smtClean="0"/>
              <a:t>, </a:t>
            </a:r>
            <a:r>
              <a:rPr lang="en-GB" dirty="0" smtClean="0"/>
              <a:t>Castor and </a:t>
            </a:r>
            <a:r>
              <a:rPr lang="en-GB" dirty="0" err="1" smtClean="0"/>
              <a:t>Pollux</a:t>
            </a:r>
            <a:r>
              <a:rPr lang="en-GB" dirty="0" smtClean="0"/>
              <a:t>. That, at least, is the power manifested by the godhead, whose name is </a:t>
            </a:r>
            <a:r>
              <a:rPr lang="en-GB" dirty="0" err="1" smtClean="0"/>
              <a:t>Alcis</a:t>
            </a:r>
            <a:r>
              <a:rPr lang="en-GB" dirty="0" smtClean="0"/>
              <a:t>. There are no images, no trace of any foreign superstition, but nevertheless, they worship these gods as brothers and young men.</a:t>
            </a:r>
            <a:endParaRPr lang="en-GB" dirty="0"/>
          </a:p>
        </p:txBody>
      </p:sp>
      <p:pic>
        <p:nvPicPr>
          <p:cNvPr id="1026" name="Picture 2" descr="http://upload.wikimedia.org/wikipedia/commons/thumb/7/7d/Dioskouroi_Met_L.2008.18.1-2_n03.jpg/300px-Dioskouroi_Met_L.2008.18.1-2_n03.jpg"/>
          <p:cNvPicPr>
            <a:picLocks noChangeAspect="1" noChangeArrowheads="1"/>
          </p:cNvPicPr>
          <p:nvPr/>
        </p:nvPicPr>
        <p:blipFill>
          <a:blip r:embed="rId6" cstate="print"/>
          <a:srcRect/>
          <a:stretch>
            <a:fillRect/>
          </a:stretch>
        </p:blipFill>
        <p:spPr bwMode="auto">
          <a:xfrm>
            <a:off x="5076056" y="404664"/>
            <a:ext cx="3707904" cy="2780928"/>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ox(in)">
                                      <p:cBhvr>
                                        <p:cTn id="24" dur="2000"/>
                                        <p:tgtEl>
                                          <p:spTgt spid="6"/>
                                        </p:tgtEl>
                                      </p:cBhvr>
                                    </p:animEffect>
                                  </p:childTnLst>
                                </p:cTn>
                              </p:par>
                            </p:childTnLst>
                          </p:cTn>
                        </p:par>
                        <p:par>
                          <p:cTn id="25" fill="hold">
                            <p:stCondLst>
                              <p:cond delay="2000"/>
                            </p:stCondLst>
                            <p:childTnLst>
                              <p:par>
                                <p:cTn id="26" presetID="10" presetClass="entr" presetSubtype="0" fill="hold" grpId="0" nodeType="afterEffect">
                                  <p:stCondLst>
                                    <p:cond delay="50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20" presetClass="entr" presetSubtype="0" fill="hold" nodeType="clickEffect">
                                  <p:stCondLst>
                                    <p:cond delay="0"/>
                                  </p:stCondLst>
                                  <p:childTnLst>
                                    <p:set>
                                      <p:cBhvr>
                                        <p:cTn id="32" dur="1" fill="hold">
                                          <p:stCondLst>
                                            <p:cond delay="0"/>
                                          </p:stCondLst>
                                        </p:cTn>
                                        <p:tgtEl>
                                          <p:spTgt spid="1026"/>
                                        </p:tgtEl>
                                        <p:attrNameLst>
                                          <p:attrName>style.visibility</p:attrName>
                                        </p:attrNameLst>
                                      </p:cBhvr>
                                      <p:to>
                                        <p:strVal val="visible"/>
                                      </p:to>
                                    </p:set>
                                    <p:animEffect transition="in" filter="wedge">
                                      <p:cBhvr>
                                        <p:cTn id="33"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5" grpId="0" build="p" animBg="1"/>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descr="http://upload.wikimedia.org/wikipedia/commons/1/1a/Serapis_Pio-Clementino_Inv689.jpg"/>
          <p:cNvPicPr>
            <a:picLocks noChangeAspect="1" noChangeArrowheads="1"/>
          </p:cNvPicPr>
          <p:nvPr/>
        </p:nvPicPr>
        <p:blipFill>
          <a:blip r:embed="rId2" cstate="print"/>
          <a:srcRect/>
          <a:stretch>
            <a:fillRect/>
          </a:stretch>
        </p:blipFill>
        <p:spPr bwMode="auto">
          <a:xfrm>
            <a:off x="0" y="-23497"/>
            <a:ext cx="4572000" cy="6933884"/>
          </a:xfrm>
          <a:prstGeom prst="rect">
            <a:avLst/>
          </a:prstGeom>
          <a:noFill/>
        </p:spPr>
      </p:pic>
      <p:sp>
        <p:nvSpPr>
          <p:cNvPr id="4" name="Inhaltsplatzhalter 2"/>
          <p:cNvSpPr txBox="1">
            <a:spLocks/>
          </p:cNvSpPr>
          <p:nvPr/>
        </p:nvSpPr>
        <p:spPr>
          <a:xfrm rot="273547">
            <a:off x="3383049" y="2761457"/>
            <a:ext cx="5339763" cy="3479326"/>
          </a:xfrm>
          <a:prstGeom prst="rect">
            <a:avLst/>
          </a:prstGeom>
          <a:solidFill>
            <a:schemeClr val="bg2">
              <a:lumMod val="50000"/>
            </a:schemeClr>
          </a:solidFill>
          <a:ln>
            <a:solidFill>
              <a:schemeClr val="bg2"/>
            </a:solidFill>
          </a:ln>
        </p:spPr>
        <p:txBody>
          <a:bodyPr vert="horz" lIns="91440" tIns="45720" rIns="91440" bIns="45720" rtlCol="0">
            <a:normAutofit fontScale="92500" lnSpcReduction="10000"/>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en-GB"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Tacitus</a:t>
            </a:r>
            <a:r>
              <a:rPr kumimoji="0" lang="en-GB"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en-GB"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Hist</a:t>
            </a:r>
            <a:r>
              <a:rPr kumimoji="0" lang="en-GB"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4.84.5 on </a:t>
            </a:r>
            <a:r>
              <a:rPr kumimoji="0" lang="en-GB" sz="2200" b="1" i="0" u="none" strike="noStrike" kern="1200" cap="none" spc="0" normalizeH="0" baseline="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Serapis</a:t>
            </a:r>
            <a:r>
              <a:rPr kumimoji="0" lang="en-GB"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t>
            </a:r>
          </a:p>
          <a:p>
            <a:pPr marL="4572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Many identify the god himself with </a:t>
            </a:r>
            <a:r>
              <a:rPr kumimoji="0" lang="en-GB" sz="2000" b="1" i="1" u="none" strike="noStrike" kern="1200" cap="none" spc="0" normalizeH="0" baseline="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Aesculapius</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because he </a:t>
            </a:r>
            <a:r>
              <a:rPr kumimoji="0" lang="en-GB" sz="2000" b="1" i="1"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heals</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the sick, some with </a:t>
            </a:r>
            <a:r>
              <a:rPr kumimoji="0" lang="en-GB" sz="2000" b="1" i="1" u="none" strike="noStrike" kern="1200" cap="none" spc="0" normalizeH="0" baseline="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Osiris</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 very ancient divinity of those people; </a:t>
            </a:r>
            <a:b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b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many again identify him with </a:t>
            </a:r>
            <a:r>
              <a:rPr kumimoji="0" lang="en-GB" sz="2000" b="1" i="1"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Jupiter</a:t>
            </a:r>
            <a:r>
              <a:rPr kumimoji="0" lang="en-GB" sz="2000" b="1" i="1"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for his </a:t>
            </a:r>
            <a:r>
              <a:rPr kumimoji="0" lang="en-GB" sz="2000" b="1" i="1"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powers</a:t>
            </a:r>
            <a:r>
              <a:rPr kumimoji="0" lang="en-GB" sz="2000" b="1" i="1" u="none" strike="noStrike" kern="1200" cap="none" spc="0" normalizeH="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 over all things</a:t>
            </a:r>
            <a:r>
              <a:rPr kumimoji="0" lang="en-GB" sz="2000" b="1" i="1" u="none" strike="noStrike" kern="1200" cap="none" spc="0" normalizeH="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but most identify him with </a:t>
            </a:r>
            <a:r>
              <a:rPr kumimoji="0" lang="en-GB" sz="2000" b="1" i="1" u="none" strike="noStrike" kern="1200" cap="none" spc="0" normalizeH="0" noProof="0" dirty="0" err="1" smtClean="0">
                <a:ln>
                  <a:noFill/>
                </a:ln>
                <a:solidFill>
                  <a:srgbClr val="FFC000"/>
                </a:solidFill>
                <a:effectLst>
                  <a:outerShdw blurRad="38100" dist="38100" dir="2700000" algn="tl">
                    <a:srgbClr val="000000">
                      <a:alpha val="43137"/>
                    </a:srgbClr>
                  </a:outerShdw>
                </a:effectLst>
                <a:uLnTx/>
                <a:uFillTx/>
                <a:latin typeface="+mn-lt"/>
                <a:ea typeface="+mn-ea"/>
                <a:cs typeface="+mn-cs"/>
              </a:rPr>
              <a:t>Dispater</a:t>
            </a:r>
            <a:r>
              <a:rPr kumimoji="0" lang="en-GB" sz="2000" b="1" i="1" u="none" strike="noStrike" kern="1200" cap="none" spc="0" normalizeH="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from the </a:t>
            </a:r>
            <a:r>
              <a:rPr kumimoji="0" lang="en-GB" sz="2000" b="1" i="1" u="none" strike="noStrike" kern="1200" cap="none" spc="0" normalizeH="0" noProof="0" dirty="0" smtClean="0">
                <a:ln>
                  <a:noFill/>
                </a:ln>
                <a:solidFill>
                  <a:srgbClr val="FFC000"/>
                </a:solidFill>
                <a:effectLst>
                  <a:outerShdw blurRad="38100" dist="38100" dir="2700000" algn="tl">
                    <a:srgbClr val="000000">
                      <a:alpha val="43137"/>
                    </a:srgbClr>
                  </a:outerShdw>
                </a:effectLst>
                <a:uLnTx/>
                <a:uFillTx/>
                <a:latin typeface="+mn-lt"/>
                <a:ea typeface="+mn-ea"/>
                <a:cs typeface="+mn-cs"/>
              </a:rPr>
              <a:t>emblems</a:t>
            </a:r>
            <a:r>
              <a:rPr kumimoji="0" lang="en-GB" sz="2000" b="1" i="1" u="none" strike="noStrike" kern="1200" cap="none" spc="0" normalizeH="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that are manifest in him, or through arcane reasoning.</a:t>
            </a:r>
            <a:endParaRPr kumimoji="0" lang="en-GB" sz="2000" b="1" i="0" u="none" strike="noStrike" kern="1200" cap="none" spc="0" normalizeH="0" baseline="0" noProof="0" dirty="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p:txBody>
      </p:sp>
      <p:sp>
        <p:nvSpPr>
          <p:cNvPr id="5" name="Titel 1"/>
          <p:cNvSpPr>
            <a:spLocks noGrp="1"/>
          </p:cNvSpPr>
          <p:nvPr>
            <p:ph type="title"/>
          </p:nvPr>
        </p:nvSpPr>
        <p:spPr>
          <a:xfrm>
            <a:off x="2285984" y="285728"/>
            <a:ext cx="6668884" cy="808038"/>
          </a:xfrm>
        </p:spPr>
        <p:txBody>
          <a:bodyPr/>
          <a:lstStyle/>
          <a:p>
            <a:r>
              <a:rPr lang="en-GB" dirty="0" smtClean="0"/>
              <a:t>Multiple </a:t>
            </a:r>
            <a:r>
              <a:rPr lang="en-GB" i="1" dirty="0" err="1" smtClean="0"/>
              <a:t>interpretationes</a:t>
            </a:r>
            <a:endParaRPr lang="en-GB" dirty="0"/>
          </a:p>
        </p:txBody>
      </p:sp>
      <p:sp>
        <p:nvSpPr>
          <p:cNvPr id="6" name="Inhaltsplatzhalter 2"/>
          <p:cNvSpPr txBox="1">
            <a:spLocks/>
          </p:cNvSpPr>
          <p:nvPr/>
        </p:nvSpPr>
        <p:spPr>
          <a:xfrm>
            <a:off x="2699792" y="980728"/>
            <a:ext cx="6246440" cy="4591071"/>
          </a:xfrm>
          <a:prstGeom prst="rect">
            <a:avLst/>
          </a:prstGeom>
        </p:spPr>
        <p:txBody>
          <a:bodyPr vert="horz" lIns="91440" tIns="45720" rIns="91440" bIns="45720" rtlCol="0">
            <a:normAutofit/>
          </a:bodyPr>
          <a:lstStyle/>
          <a:p>
            <a:pPr marL="685800" marR="0" lvl="0" indent="-228600" algn="l" defTabSz="914400" rtl="0" eaLnBrk="1" fontAlgn="auto" latinLnBrk="0" hangingPunct="1">
              <a:lnSpc>
                <a:spcPct val="100000"/>
              </a:lnSpc>
              <a:spcBef>
                <a:spcPts val="1200"/>
              </a:spcBef>
              <a:spcAft>
                <a:spcPts val="0"/>
              </a:spcAft>
              <a:buClr>
                <a:schemeClr val="bg2"/>
              </a:buClr>
              <a:buSzTx/>
              <a:buFontTx/>
              <a:buBlip>
                <a:blip r:embed="rId3"/>
              </a:buBlip>
              <a:tabLst/>
              <a:defRPr/>
            </a:pP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Cultural</a:t>
            </a:r>
            <a:r>
              <a:rPr kumimoji="0" lang="fr-FR" sz="2200" b="1" i="0" u="none" strike="noStrike" kern="1200" cap="none" spc="0" normalizeH="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differences</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t>
            </a:r>
          </a:p>
          <a:p>
            <a:pPr marL="914400" marR="0" lvl="1" indent="-228600" algn="l" defTabSz="914400" rtl="0" eaLnBrk="1" fontAlgn="auto" latinLnBrk="0" hangingPunct="1">
              <a:lnSpc>
                <a:spcPct val="100000"/>
              </a:lnSpc>
              <a:spcBef>
                <a:spcPts val="1200"/>
              </a:spcBef>
              <a:spcAft>
                <a:spcPts val="0"/>
              </a:spcAft>
              <a:buClrTx/>
              <a:buSzTx/>
              <a:buFontTx/>
              <a:buBlip>
                <a:blip r:embed="rId4"/>
              </a:buBlip>
              <a:tabLst/>
              <a:defRPr/>
            </a:pPr>
            <a:r>
              <a:rPr kumimoji="0" lang="fr-FR" sz="2200" b="1" i="0" u="none" strike="noStrike" kern="1200" cap="none" spc="0" normalizeH="0" baseline="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problem</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of </a:t>
            </a:r>
            <a:r>
              <a:rPr kumimoji="0" lang="fr-FR" sz="2200" b="1" i="0" u="sng" strike="noStrike" kern="1200" cap="none" spc="0" normalizeH="0" baseline="0" noProof="0" dirty="0" err="1" smtClean="0">
                <a:ln>
                  <a:noFill/>
                </a:ln>
                <a:solidFill>
                  <a:srgbClr val="FF0000"/>
                </a:solidFill>
                <a:effectLst>
                  <a:outerShdw blurRad="38100" dist="38100" dir="2700000" algn="tl">
                    <a:srgbClr val="000000">
                      <a:alpha val="43137"/>
                    </a:srgbClr>
                  </a:outerShdw>
                </a:effectLst>
                <a:uLnTx/>
                <a:uFillTx/>
                <a:latin typeface="+mn-lt"/>
                <a:ea typeface="+mn-ea"/>
                <a:cs typeface="+mn-cs"/>
              </a:rPr>
              <a:t>translatability</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r>
            <a:b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b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i.e.</a:t>
            </a:r>
            <a:r>
              <a:rPr kumimoji="0" lang="fr-FR" sz="2200" b="1" i="0" u="none" strike="noStrike" kern="1200" cap="none" spc="0" normalizeH="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t>
            </a:r>
            <a:r>
              <a:rPr kumimoji="0" lang="fr-FR" sz="2200" b="1" i="0" u="none" strike="noStrike" kern="1200" cap="none" spc="0" normalizeH="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there</a:t>
            </a:r>
            <a:r>
              <a:rPr kumimoji="0" lang="fr-FR" sz="2200" b="1" i="0" u="none" strike="noStrike" kern="1200" cap="none" spc="0" normalizeH="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 are </a:t>
            </a:r>
            <a:r>
              <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no one-to-one </a:t>
            </a:r>
            <a:r>
              <a:rPr kumimoji="0" lang="fr-FR" sz="2200" b="1" i="0" u="none" strike="noStrike" kern="1200" cap="none" spc="0" normalizeH="0" baseline="0" noProof="0" dirty="0" err="1"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rPr>
              <a:t>equivalents</a:t>
            </a:r>
            <a:endParaRPr kumimoji="0" lang="fr-FR" sz="2200" b="1" i="0" u="none" strike="noStrike" kern="1200" cap="none" spc="0" normalizeH="0" baseline="0" noProof="0" dirty="0" smtClean="0">
              <a:ln>
                <a:noFill/>
              </a:ln>
              <a:solidFill>
                <a:schemeClr val="accent6">
                  <a:lumMod val="75000"/>
                </a:schemeClr>
              </a:solidFill>
              <a:effectLst>
                <a:outerShdw blurRad="38100" dist="38100" dir="2700000" algn="tl">
                  <a:srgbClr val="000000">
                    <a:alpha val="43137"/>
                  </a:srgbClr>
                </a:outerShdw>
              </a:effectLst>
              <a:uLnTx/>
              <a:uFillTx/>
              <a:latin typeface="+mn-lt"/>
              <a:ea typeface="+mn-ea"/>
              <a:cs typeface="+mn-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Inhaltsplatzhalter 2"/>
          <p:cNvSpPr txBox="1">
            <a:spLocks/>
          </p:cNvSpPr>
          <p:nvPr/>
        </p:nvSpPr>
        <p:spPr>
          <a:xfrm>
            <a:off x="214282" y="1285861"/>
            <a:ext cx="4861773"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anthropomorphic</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4" name="Picture 3" descr="c:\users\ralph\documents\fercan\glanum reco prytaneion temple.jpg"/>
          <p:cNvPicPr>
            <a:picLocks noChangeAspect="1" noChangeArrowheads="1"/>
          </p:cNvPicPr>
          <p:nvPr/>
        </p:nvPicPr>
        <p:blipFill>
          <a:blip r:embed="rId3" cstate="print"/>
          <a:srcRect/>
          <a:stretch>
            <a:fillRect/>
          </a:stretch>
        </p:blipFill>
        <p:spPr bwMode="auto">
          <a:xfrm>
            <a:off x="3344162" y="2428868"/>
            <a:ext cx="5799838" cy="4000504"/>
          </a:xfrm>
          <a:prstGeom prst="rect">
            <a:avLst/>
          </a:prstGeom>
          <a:noFill/>
        </p:spPr>
      </p:pic>
      <p:pic>
        <p:nvPicPr>
          <p:cNvPr id="8" name="Picture 4" descr="c:\users\ralph\documents\fercan\glanum figkap evtl africa.jpg"/>
          <p:cNvPicPr>
            <a:picLocks noChangeAspect="1" noChangeArrowheads="1"/>
          </p:cNvPicPr>
          <p:nvPr/>
        </p:nvPicPr>
        <p:blipFill>
          <a:blip r:embed="rId4" cstate="print"/>
          <a:srcRect/>
          <a:stretch>
            <a:fillRect/>
          </a:stretch>
        </p:blipFill>
        <p:spPr bwMode="auto">
          <a:xfrm>
            <a:off x="0" y="2786058"/>
            <a:ext cx="2207574" cy="2857520"/>
          </a:xfrm>
          <a:prstGeom prst="rect">
            <a:avLst/>
          </a:prstGeom>
          <a:noFill/>
        </p:spPr>
      </p:pic>
      <p:pic>
        <p:nvPicPr>
          <p:cNvPr id="9" name="Picture 1035" descr="C:\Eigene Dateien\FERCAN\Glanum Fig Kap Zyklop CAG 13 1.JPG"/>
          <p:cNvPicPr>
            <a:picLocks noChangeAspect="1" noChangeArrowheads="1"/>
          </p:cNvPicPr>
          <p:nvPr/>
        </p:nvPicPr>
        <p:blipFill>
          <a:blip r:embed="rId5" cstate="print"/>
          <a:srcRect/>
          <a:stretch>
            <a:fillRect/>
          </a:stretch>
        </p:blipFill>
        <p:spPr bwMode="auto">
          <a:xfrm>
            <a:off x="2214546" y="2741018"/>
            <a:ext cx="1888461" cy="3259750"/>
          </a:xfrm>
          <a:prstGeom prst="rect">
            <a:avLst/>
          </a:prstGeom>
          <a:noFill/>
          <a:ln w="19050">
            <a:solidFill>
              <a:srgbClr val="000000"/>
            </a:solidFill>
            <a:miter lim="800000"/>
            <a:headEnd/>
            <a:tailEnd/>
          </a:ln>
        </p:spPr>
      </p:pic>
      <p:sp>
        <p:nvSpPr>
          <p:cNvPr id="13" name="Titel 1"/>
          <p:cNvSpPr txBox="1">
            <a:spLocks/>
          </p:cNvSpPr>
          <p:nvPr/>
        </p:nvSpPr>
        <p:spPr>
          <a:xfrm>
            <a:off x="971600" y="980728"/>
            <a:ext cx="7669016" cy="808038"/>
          </a:xfrm>
          <a:prstGeom prst="rect">
            <a:avLst/>
          </a:prstGeom>
        </p:spPr>
        <p:txBody>
          <a:bodyPr vert="horz" lIns="91440" tIns="45720" rIns="91440" bIns="45720" rtlCol="0" anchor="ctr">
            <a:normAutofit/>
          </a:bodyPr>
          <a:lstStyle/>
          <a:p>
            <a:pPr lvl="0" algn="r">
              <a:spcBef>
                <a:spcPct val="0"/>
              </a:spcBef>
            </a:pP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
        <p:nvSpPr>
          <p:cNvPr id="10"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randombar(horizont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Inhaltsplatzhalter 2"/>
          <p:cNvSpPr txBox="1">
            <a:spLocks/>
          </p:cNvSpPr>
          <p:nvPr/>
        </p:nvSpPr>
        <p:spPr>
          <a:xfrm>
            <a:off x="214282" y="1285861"/>
            <a:ext cx="4933781"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anthropomorphic</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7" name="Picture 1035" descr="C:\Eigene Dateien\FERCAN\Glanum Fig Kap Zyklop CAG 13 1.JPG"/>
          <p:cNvPicPr>
            <a:picLocks noChangeAspect="1" noChangeArrowheads="1"/>
          </p:cNvPicPr>
          <p:nvPr/>
        </p:nvPicPr>
        <p:blipFill>
          <a:blip r:embed="rId3" cstate="print"/>
          <a:srcRect/>
          <a:stretch>
            <a:fillRect/>
          </a:stretch>
        </p:blipFill>
        <p:spPr bwMode="auto">
          <a:xfrm>
            <a:off x="2214546" y="2741018"/>
            <a:ext cx="1888461" cy="3259750"/>
          </a:xfrm>
          <a:prstGeom prst="rect">
            <a:avLst/>
          </a:prstGeom>
          <a:noFill/>
          <a:ln w="19050">
            <a:solidFill>
              <a:srgbClr val="000000"/>
            </a:solidFill>
            <a:miter lim="800000"/>
            <a:headEnd/>
            <a:tailEnd/>
          </a:ln>
        </p:spPr>
      </p:pic>
      <p:pic>
        <p:nvPicPr>
          <p:cNvPr id="8" name="Picture 4" descr="c:\users\ralph\documents\fercan\glanum figkap evtl africa.jpg"/>
          <p:cNvPicPr>
            <a:picLocks noChangeAspect="1" noChangeArrowheads="1"/>
          </p:cNvPicPr>
          <p:nvPr/>
        </p:nvPicPr>
        <p:blipFill>
          <a:blip r:embed="rId4" cstate="print"/>
          <a:srcRect/>
          <a:stretch>
            <a:fillRect/>
          </a:stretch>
        </p:blipFill>
        <p:spPr bwMode="auto">
          <a:xfrm>
            <a:off x="0" y="2786058"/>
            <a:ext cx="2207574" cy="2857520"/>
          </a:xfrm>
          <a:prstGeom prst="rect">
            <a:avLst/>
          </a:prstGeom>
          <a:noFill/>
        </p:spPr>
      </p:pic>
      <p:pic>
        <p:nvPicPr>
          <p:cNvPr id="9" name="Picture 2" descr="c:\users\ralph\documents\fercan\glanum fig kap 2männer bärtig und jung.jpg"/>
          <p:cNvPicPr>
            <a:picLocks noChangeAspect="1" noChangeArrowheads="1"/>
          </p:cNvPicPr>
          <p:nvPr/>
        </p:nvPicPr>
        <p:blipFill>
          <a:blip r:embed="rId5" cstate="print"/>
          <a:srcRect/>
          <a:stretch>
            <a:fillRect/>
          </a:stretch>
        </p:blipFill>
        <p:spPr bwMode="auto">
          <a:xfrm>
            <a:off x="4143371" y="2857496"/>
            <a:ext cx="5017539" cy="3143272"/>
          </a:xfrm>
          <a:prstGeom prst="rect">
            <a:avLst/>
          </a:prstGeom>
          <a:noFill/>
        </p:spPr>
      </p:pic>
      <p:pic>
        <p:nvPicPr>
          <p:cNvPr id="10" name="Picture 1032" descr="C:\Eigene Dateien\FERCAN\GLANUM FigKap einheimisch.JPG"/>
          <p:cNvPicPr>
            <a:picLocks noChangeAspect="1" noChangeArrowheads="1"/>
          </p:cNvPicPr>
          <p:nvPr/>
        </p:nvPicPr>
        <p:blipFill>
          <a:blip r:embed="rId6" cstate="print"/>
          <a:srcRect/>
          <a:stretch>
            <a:fillRect/>
          </a:stretch>
        </p:blipFill>
        <p:spPr bwMode="auto">
          <a:xfrm>
            <a:off x="1214414" y="3333877"/>
            <a:ext cx="3357586" cy="3524123"/>
          </a:xfrm>
          <a:prstGeom prst="rect">
            <a:avLst/>
          </a:prstGeom>
          <a:noFill/>
        </p:spPr>
      </p:pic>
      <p:sp>
        <p:nvSpPr>
          <p:cNvPr id="13" name="Textfeld 12"/>
          <p:cNvSpPr txBox="1"/>
          <p:nvPr/>
        </p:nvSpPr>
        <p:spPr>
          <a:xfrm>
            <a:off x="4714876" y="6072206"/>
            <a:ext cx="3929090" cy="646331"/>
          </a:xfrm>
          <a:prstGeom prst="rect">
            <a:avLst/>
          </a:prstGeom>
          <a:noFill/>
        </p:spPr>
        <p:txBody>
          <a:bodyPr wrap="square" rtlCol="0">
            <a:spAutoFit/>
          </a:bodyPr>
          <a:lstStyle/>
          <a:p>
            <a:r>
              <a:rPr lang="en-GB" dirty="0" err="1" smtClean="0">
                <a:solidFill>
                  <a:schemeClr val="bg2">
                    <a:lumMod val="75000"/>
                  </a:schemeClr>
                </a:solidFill>
                <a:effectLst>
                  <a:outerShdw blurRad="38100" dist="38100" dir="2700000" algn="tl">
                    <a:srgbClr val="000000">
                      <a:alpha val="43137"/>
                    </a:srgbClr>
                  </a:outerShdw>
                </a:effectLst>
              </a:rPr>
              <a:t>divinités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indigènes</a:t>
            </a:r>
            <a:r>
              <a:rPr lang="en-GB" dirty="0" smtClean="0">
                <a:solidFill>
                  <a:schemeClr val="bg2">
                    <a:lumMod val="75000"/>
                  </a:schemeClr>
                </a:solidFill>
                <a:effectLst>
                  <a:outerShdw blurRad="38100" dist="38100" dir="2700000" algn="tl">
                    <a:srgbClr val="000000">
                      <a:alpha val="43137"/>
                    </a:srgbClr>
                  </a:outerShdw>
                </a:effectLst>
              </a:rPr>
              <a:t> ? </a:t>
            </a:r>
            <a:r>
              <a:rPr lang="en-GB" dirty="0" err="1" smtClean="0">
                <a:solidFill>
                  <a:schemeClr val="bg2">
                    <a:lumMod val="75000"/>
                  </a:schemeClr>
                </a:solidFill>
                <a:effectLst>
                  <a:outerShdw blurRad="38100" dist="38100" dir="2700000" algn="tl">
                    <a:srgbClr val="000000">
                      <a:alpha val="43137"/>
                    </a:srgbClr>
                  </a:outerShdw>
                </a:effectLst>
              </a:rPr>
              <a:t>Esus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Taranis</a:t>
            </a:r>
            <a:r>
              <a:rPr lang="en-GB" dirty="0" smtClean="0">
                <a:solidFill>
                  <a:schemeClr val="bg2">
                    <a:lumMod val="75000"/>
                  </a:schemeClr>
                </a:solidFill>
                <a:effectLst>
                  <a:outerShdw blurRad="38100" dist="38100" dir="2700000" algn="tl">
                    <a:srgbClr val="000000">
                      <a:alpha val="43137"/>
                    </a:srgbClr>
                  </a:outerShdw>
                </a:effectLst>
              </a:rPr>
              <a:t>…</a:t>
            </a:r>
            <a:br>
              <a:rPr lang="en-GB" dirty="0" smtClean="0">
                <a:solidFill>
                  <a:schemeClr val="bg2">
                    <a:lumMod val="75000"/>
                  </a:schemeClr>
                </a:solidFill>
                <a:effectLst>
                  <a:outerShdw blurRad="38100" dist="38100" dir="2700000" algn="tl">
                    <a:srgbClr val="000000">
                      <a:alpha val="43137"/>
                    </a:srgbClr>
                  </a:outerShdw>
                </a:effectLst>
              </a:rPr>
            </a:br>
            <a:r>
              <a:rPr lang="en-GB" dirty="0" err="1" smtClean="0">
                <a:solidFill>
                  <a:schemeClr val="bg2">
                    <a:lumMod val="75000"/>
                  </a:schemeClr>
                </a:solidFill>
                <a:effectLst>
                  <a:outerShdw blurRad="38100" dist="38100" dir="2700000" algn="tl">
                    <a:srgbClr val="000000">
                      <a:alpha val="43137"/>
                    </a:srgbClr>
                  </a:outerShdw>
                </a:effectLst>
              </a:rPr>
              <a:t>ou</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héros-ancêtres</a:t>
            </a:r>
            <a:r>
              <a:rPr lang="en-GB" dirty="0" smtClean="0">
                <a:solidFill>
                  <a:schemeClr val="bg2">
                    <a:lumMod val="75000"/>
                  </a:schemeClr>
                </a:solidFill>
                <a:effectLst>
                  <a:outerShdw blurRad="38100" dist="38100" dir="2700000" algn="tl">
                    <a:srgbClr val="000000">
                      <a:alpha val="43137"/>
                    </a:srgbClr>
                  </a:outerShdw>
                </a:effectLst>
              </a:rPr>
              <a:t> ?</a:t>
            </a:r>
            <a:endParaRPr lang="en-GB" dirty="0">
              <a:solidFill>
                <a:schemeClr val="bg2">
                  <a:lumMod val="75000"/>
                </a:schemeClr>
              </a:solidFill>
              <a:effectLst>
                <a:outerShdw blurRad="38100" dist="38100" dir="2700000" algn="tl">
                  <a:srgbClr val="000000">
                    <a:alpha val="43137"/>
                  </a:srgbClr>
                </a:outerShdw>
              </a:effectLst>
            </a:endParaRPr>
          </a:p>
        </p:txBody>
      </p:sp>
      <p:sp>
        <p:nvSpPr>
          <p:cNvPr id="12"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horizontal)">
                                      <p:cBhvr>
                                        <p:cTn id="1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nhaltsplatzhalter 2"/>
          <p:cNvSpPr txBox="1">
            <a:spLocks/>
          </p:cNvSpPr>
          <p:nvPr/>
        </p:nvSpPr>
        <p:spPr>
          <a:xfrm>
            <a:off x="214283" y="1285861"/>
            <a:ext cx="4714908" cy="4536716"/>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Cultural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differences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catalyse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innovations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E.g.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knowledge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anthropomorph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representations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Greco-Roman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might</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motivate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the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creation</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of</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an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image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local</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deities</a:t>
            </a:r>
            <a:endPar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endParaRPr>
          </a:p>
          <a:p>
            <a:pPr marL="228600" marR="0" lvl="0" indent="-228600" algn="l" defTabSz="914400" rtl="0" eaLnBrk="1" fontAlgn="auto" latinLnBrk="0" hangingPunct="1">
              <a:lnSpc>
                <a:spcPct val="100000"/>
              </a:lnSpc>
              <a:spcBef>
                <a:spcPts val="1200"/>
              </a:spcBef>
              <a:spcAft>
                <a:spcPts val="0"/>
              </a:spcAft>
              <a:buClr>
                <a:schemeClr val="bg2"/>
              </a:buClr>
              <a:buSzTx/>
              <a:buFontTx/>
              <a:buBlip>
                <a:blip r:embed="rId2"/>
              </a:buBlip>
              <a:tabLst/>
              <a:defRPr/>
            </a:pP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For</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example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Glanum</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a:t>
            </a:r>
            <a:r>
              <a:rPr kumimoji="0" lang="de-DE" sz="2200" b="1" i="0" u="none" strike="noStrike" kern="1200" cap="none" spc="0" normalizeH="0" baseline="0" noProof="0" dirty="0" err="1"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late</a:t>
            </a:r>
            <a:r>
              <a:rPr kumimoji="0" lang="de-DE" sz="2200" b="1" i="0" u="none" strike="noStrike" kern="1200" cap="none" spc="0" normalizeH="0" baseline="0" noProof="0" dirty="0" smtClean="0">
                <a:ln>
                  <a:noFill/>
                </a:ln>
                <a:gradFill>
                  <a:gsLst>
                    <a:gs pos="0">
                      <a:schemeClr val="bg1"/>
                    </a:gs>
                    <a:gs pos="90000">
                      <a:schemeClr val="bg2">
                        <a:lumMod val="90000"/>
                      </a:schemeClr>
                    </a:gs>
                  </a:gsLst>
                  <a:lin ang="5400000" scaled="0"/>
                </a:gradFill>
                <a:effectLst>
                  <a:outerShdw blurRad="38100" dist="38100" dir="2700000" algn="tl">
                    <a:srgbClr val="000000">
                      <a:alpha val="43137"/>
                    </a:srgbClr>
                  </a:outerShdw>
                </a:effectLst>
                <a:uLnTx/>
                <a:uFillTx/>
                <a:latin typeface="+mn-lt"/>
                <a:ea typeface="+mn-ea"/>
                <a:cs typeface="+mn-cs"/>
              </a:rPr>
              <a:t> 2nd c. BC</a:t>
            </a:r>
          </a:p>
        </p:txBody>
      </p:sp>
      <p:pic>
        <p:nvPicPr>
          <p:cNvPr id="8" name="Picture 2" descr="c:\users\ralph\documents\fercan\glanum fig kap 2männer bärtig und jung.jpg"/>
          <p:cNvPicPr>
            <a:picLocks noChangeAspect="1" noChangeArrowheads="1"/>
          </p:cNvPicPr>
          <p:nvPr/>
        </p:nvPicPr>
        <p:blipFill>
          <a:blip r:embed="rId3" cstate="print"/>
          <a:srcRect/>
          <a:stretch>
            <a:fillRect/>
          </a:stretch>
        </p:blipFill>
        <p:spPr bwMode="auto">
          <a:xfrm>
            <a:off x="4143371" y="2857496"/>
            <a:ext cx="5017539" cy="3143272"/>
          </a:xfrm>
          <a:prstGeom prst="rect">
            <a:avLst/>
          </a:prstGeom>
          <a:noFill/>
        </p:spPr>
      </p:pic>
      <p:sp>
        <p:nvSpPr>
          <p:cNvPr id="10" name="Textfeld 9"/>
          <p:cNvSpPr txBox="1"/>
          <p:nvPr/>
        </p:nvSpPr>
        <p:spPr>
          <a:xfrm>
            <a:off x="4714876" y="6072206"/>
            <a:ext cx="3929090" cy="646331"/>
          </a:xfrm>
          <a:prstGeom prst="rect">
            <a:avLst/>
          </a:prstGeom>
          <a:noFill/>
        </p:spPr>
        <p:txBody>
          <a:bodyPr wrap="square" rtlCol="0">
            <a:spAutoFit/>
          </a:bodyPr>
          <a:lstStyle/>
          <a:p>
            <a:r>
              <a:rPr lang="en-GB" dirty="0" err="1" smtClean="0">
                <a:solidFill>
                  <a:schemeClr val="bg2">
                    <a:lumMod val="75000"/>
                  </a:schemeClr>
                </a:solidFill>
                <a:effectLst>
                  <a:outerShdw blurRad="38100" dist="38100" dir="2700000" algn="tl">
                    <a:srgbClr val="000000">
                      <a:alpha val="43137"/>
                    </a:srgbClr>
                  </a:outerShdw>
                </a:effectLst>
              </a:rPr>
              <a:t>divinités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indigènes</a:t>
            </a:r>
            <a:r>
              <a:rPr lang="en-GB" dirty="0" smtClean="0">
                <a:solidFill>
                  <a:schemeClr val="bg2">
                    <a:lumMod val="75000"/>
                  </a:schemeClr>
                </a:solidFill>
                <a:effectLst>
                  <a:outerShdw blurRad="38100" dist="38100" dir="2700000" algn="tl">
                    <a:srgbClr val="000000">
                      <a:alpha val="43137"/>
                    </a:srgbClr>
                  </a:outerShdw>
                </a:effectLst>
              </a:rPr>
              <a:t> ? </a:t>
            </a:r>
            <a:r>
              <a:rPr lang="en-GB" dirty="0" err="1" smtClean="0">
                <a:solidFill>
                  <a:schemeClr val="bg2">
                    <a:lumMod val="75000"/>
                  </a:schemeClr>
                </a:solidFill>
                <a:effectLst>
                  <a:outerShdw blurRad="38100" dist="38100" dir="2700000" algn="tl">
                    <a:srgbClr val="000000">
                      <a:alpha val="43137"/>
                    </a:srgbClr>
                  </a:outerShdw>
                </a:effectLst>
              </a:rPr>
              <a:t>Esus</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Taranis</a:t>
            </a:r>
            <a:r>
              <a:rPr lang="en-GB" dirty="0" smtClean="0">
                <a:solidFill>
                  <a:schemeClr val="bg2">
                    <a:lumMod val="75000"/>
                  </a:schemeClr>
                </a:solidFill>
                <a:effectLst>
                  <a:outerShdw blurRad="38100" dist="38100" dir="2700000" algn="tl">
                    <a:srgbClr val="000000">
                      <a:alpha val="43137"/>
                    </a:srgbClr>
                  </a:outerShdw>
                </a:effectLst>
              </a:rPr>
              <a:t>…</a:t>
            </a:r>
            <a:br>
              <a:rPr lang="en-GB" dirty="0" smtClean="0">
                <a:solidFill>
                  <a:schemeClr val="bg2">
                    <a:lumMod val="75000"/>
                  </a:schemeClr>
                </a:solidFill>
                <a:effectLst>
                  <a:outerShdw blurRad="38100" dist="38100" dir="2700000" algn="tl">
                    <a:srgbClr val="000000">
                      <a:alpha val="43137"/>
                    </a:srgbClr>
                  </a:outerShdw>
                </a:effectLst>
              </a:rPr>
            </a:br>
            <a:r>
              <a:rPr lang="en-GB" dirty="0" err="1" smtClean="0">
                <a:solidFill>
                  <a:schemeClr val="bg2">
                    <a:lumMod val="75000"/>
                  </a:schemeClr>
                </a:solidFill>
                <a:effectLst>
                  <a:outerShdw blurRad="38100" dist="38100" dir="2700000" algn="tl">
                    <a:srgbClr val="000000">
                      <a:alpha val="43137"/>
                    </a:srgbClr>
                  </a:outerShdw>
                </a:effectLst>
              </a:rPr>
              <a:t>ou</a:t>
            </a:r>
            <a:r>
              <a:rPr lang="en-GB" dirty="0" smtClean="0">
                <a:solidFill>
                  <a:schemeClr val="bg2">
                    <a:lumMod val="75000"/>
                  </a:schemeClr>
                </a:solidFill>
                <a:effectLst>
                  <a:outerShdw blurRad="38100" dist="38100" dir="2700000" algn="tl">
                    <a:srgbClr val="000000">
                      <a:alpha val="43137"/>
                    </a:srgbClr>
                  </a:outerShdw>
                </a:effectLst>
              </a:rPr>
              <a:t> </a:t>
            </a:r>
            <a:r>
              <a:rPr lang="en-GB" dirty="0" err="1" smtClean="0">
                <a:solidFill>
                  <a:schemeClr val="bg2">
                    <a:lumMod val="75000"/>
                  </a:schemeClr>
                </a:solidFill>
                <a:effectLst>
                  <a:outerShdw blurRad="38100" dist="38100" dir="2700000" algn="tl">
                    <a:srgbClr val="000000">
                      <a:alpha val="43137"/>
                    </a:srgbClr>
                  </a:outerShdw>
                </a:effectLst>
              </a:rPr>
              <a:t>héros-ancêtres</a:t>
            </a:r>
            <a:r>
              <a:rPr lang="en-GB" dirty="0" smtClean="0">
                <a:solidFill>
                  <a:schemeClr val="bg2">
                    <a:lumMod val="75000"/>
                  </a:schemeClr>
                </a:solidFill>
                <a:effectLst>
                  <a:outerShdw blurRad="38100" dist="38100" dir="2700000" algn="tl">
                    <a:srgbClr val="000000">
                      <a:alpha val="43137"/>
                    </a:srgbClr>
                  </a:outerShdw>
                </a:effectLst>
              </a:rPr>
              <a:t> ?</a:t>
            </a:r>
            <a:endParaRPr lang="en-GB" dirty="0">
              <a:solidFill>
                <a:schemeClr val="bg2">
                  <a:lumMod val="75000"/>
                </a:schemeClr>
              </a:solidFill>
              <a:effectLst>
                <a:outerShdw blurRad="38100" dist="38100" dir="2700000" algn="tl">
                  <a:srgbClr val="000000">
                    <a:alpha val="43137"/>
                  </a:srgbClr>
                </a:outerShdw>
              </a:effectLst>
            </a:endParaRPr>
          </a:p>
        </p:txBody>
      </p:sp>
      <p:pic>
        <p:nvPicPr>
          <p:cNvPr id="64514" name="Picture 2" descr="D:\Glanum accroupi CAG 13 2 fig 243.JPG"/>
          <p:cNvPicPr>
            <a:picLocks noChangeAspect="1" noChangeArrowheads="1"/>
          </p:cNvPicPr>
          <p:nvPr/>
        </p:nvPicPr>
        <p:blipFill>
          <a:blip r:embed="rId4" cstate="print"/>
          <a:srcRect/>
          <a:stretch>
            <a:fillRect/>
          </a:stretch>
        </p:blipFill>
        <p:spPr bwMode="auto">
          <a:xfrm>
            <a:off x="101564" y="2143116"/>
            <a:ext cx="6542106" cy="3500462"/>
          </a:xfrm>
          <a:prstGeom prst="rect">
            <a:avLst/>
          </a:prstGeom>
          <a:noFill/>
        </p:spPr>
      </p:pic>
      <p:sp>
        <p:nvSpPr>
          <p:cNvPr id="12" name="Textfeld 11"/>
          <p:cNvSpPr txBox="1"/>
          <p:nvPr/>
        </p:nvSpPr>
        <p:spPr>
          <a:xfrm>
            <a:off x="285720" y="5715016"/>
            <a:ext cx="2643206" cy="646331"/>
          </a:xfrm>
          <a:prstGeom prst="rect">
            <a:avLst/>
          </a:prstGeom>
          <a:noFill/>
        </p:spPr>
        <p:txBody>
          <a:bodyPr wrap="square" rtlCol="0">
            <a:spAutoFit/>
          </a:bodyPr>
          <a:lstStyle/>
          <a:p>
            <a:r>
              <a:rPr lang="en-GB" dirty="0" smtClean="0">
                <a:solidFill>
                  <a:schemeClr val="bg2">
                    <a:lumMod val="90000"/>
                  </a:schemeClr>
                </a:solidFill>
                <a:effectLst>
                  <a:outerShdw blurRad="38100" dist="38100" dir="2700000" algn="tl">
                    <a:srgbClr val="000000">
                      <a:alpha val="43137"/>
                    </a:srgbClr>
                  </a:outerShdw>
                </a:effectLst>
              </a:rPr>
              <a:t>“</a:t>
            </a:r>
            <a:r>
              <a:rPr lang="en-GB" dirty="0" err="1" smtClean="0">
                <a:solidFill>
                  <a:schemeClr val="bg2">
                    <a:lumMod val="90000"/>
                  </a:schemeClr>
                </a:solidFill>
                <a:effectLst>
                  <a:outerShdw blurRad="38100" dist="38100" dir="2700000" algn="tl">
                    <a:srgbClr val="000000">
                      <a:alpha val="43137"/>
                    </a:srgbClr>
                  </a:outerShdw>
                </a:effectLst>
              </a:rPr>
              <a:t>accroupis</a:t>
            </a:r>
            <a:r>
              <a:rPr lang="en-GB" dirty="0" smtClean="0">
                <a:solidFill>
                  <a:schemeClr val="bg2">
                    <a:lumMod val="90000"/>
                  </a:schemeClr>
                </a:solidFill>
                <a:effectLst>
                  <a:outerShdw blurRad="38100" dist="38100" dir="2700000" algn="tl">
                    <a:srgbClr val="000000">
                      <a:alpha val="43137"/>
                    </a:srgbClr>
                  </a:outerShdw>
                </a:effectLst>
              </a:rPr>
              <a:t>” going back to </a:t>
            </a:r>
            <a:r>
              <a:rPr lang="en-GB" i="1" dirty="0" smtClean="0">
                <a:solidFill>
                  <a:schemeClr val="bg2">
                    <a:lumMod val="90000"/>
                  </a:schemeClr>
                </a:solidFill>
                <a:effectLst>
                  <a:outerShdw blurRad="38100" dist="38100" dir="2700000" algn="tl">
                    <a:srgbClr val="000000">
                      <a:alpha val="43137"/>
                    </a:srgbClr>
                  </a:outerShdw>
                </a:effectLst>
              </a:rPr>
              <a:t>c</a:t>
            </a:r>
            <a:r>
              <a:rPr lang="en-GB" dirty="0" smtClean="0">
                <a:solidFill>
                  <a:schemeClr val="bg2">
                    <a:lumMod val="90000"/>
                  </a:schemeClr>
                </a:solidFill>
                <a:effectLst>
                  <a:outerShdw blurRad="38100" dist="38100" dir="2700000" algn="tl">
                    <a:srgbClr val="000000">
                      <a:alpha val="43137"/>
                    </a:srgbClr>
                  </a:outerShdw>
                </a:effectLst>
              </a:rPr>
              <a:t>. 6</a:t>
            </a:r>
            <a:r>
              <a:rPr lang="en-GB" baseline="30000" dirty="0" smtClean="0">
                <a:solidFill>
                  <a:schemeClr val="bg2">
                    <a:lumMod val="90000"/>
                  </a:schemeClr>
                </a:solidFill>
                <a:effectLst>
                  <a:outerShdw blurRad="38100" dist="38100" dir="2700000" algn="tl">
                    <a:srgbClr val="000000">
                      <a:alpha val="43137"/>
                    </a:srgbClr>
                  </a:outerShdw>
                </a:effectLst>
              </a:rPr>
              <a:t>th</a:t>
            </a:r>
            <a:r>
              <a:rPr lang="en-GB" dirty="0" smtClean="0">
                <a:solidFill>
                  <a:schemeClr val="bg2">
                    <a:lumMod val="90000"/>
                  </a:schemeClr>
                </a:solidFill>
                <a:effectLst>
                  <a:outerShdw blurRad="38100" dist="38100" dir="2700000" algn="tl">
                    <a:srgbClr val="000000">
                      <a:alpha val="43137"/>
                    </a:srgbClr>
                  </a:outerShdw>
                </a:effectLst>
              </a:rPr>
              <a:t> century BC !</a:t>
            </a:r>
            <a:endParaRPr lang="en-GB" dirty="0">
              <a:solidFill>
                <a:schemeClr val="bg2">
                  <a:lumMod val="90000"/>
                </a:schemeClr>
              </a:solidFill>
              <a:effectLst>
                <a:outerShdw blurRad="38100" dist="38100" dir="2700000" algn="tl">
                  <a:srgbClr val="000000">
                    <a:alpha val="43137"/>
                  </a:srgbClr>
                </a:outerShdw>
              </a:effectLst>
            </a:endParaRPr>
          </a:p>
        </p:txBody>
      </p:sp>
      <p:sp>
        <p:nvSpPr>
          <p:cNvPr id="9"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checkerboard(across)">
                                      <p:cBhvr>
                                        <p:cTn id="7" dur="1000"/>
                                        <p:tgtEl>
                                          <p:spTgt spid="64514"/>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heckerboard(across)">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a:spLocks noGrp="1"/>
          </p:cNvSpPr>
          <p:nvPr>
            <p:ph idx="1"/>
          </p:nvPr>
        </p:nvSpPr>
        <p:spPr>
          <a:xfrm>
            <a:off x="285720" y="1071546"/>
            <a:ext cx="5857900" cy="4250964"/>
          </a:xfrm>
        </p:spPr>
        <p:txBody>
          <a:bodyPr>
            <a:normAutofit/>
          </a:bodyPr>
          <a:lstStyle/>
          <a:p>
            <a:r>
              <a:rPr lang="de-DE" b="1" dirty="0" err="1" smtClean="0">
                <a:effectLst>
                  <a:outerShdw blurRad="38100" dist="38100" dir="2700000" algn="tl">
                    <a:srgbClr val="000000">
                      <a:alpha val="43137"/>
                    </a:srgbClr>
                  </a:outerShdw>
                </a:effectLst>
              </a:rPr>
              <a:t>Continued</a:t>
            </a:r>
            <a:r>
              <a:rPr lang="de-DE" b="1" dirty="0" smtClean="0">
                <a:effectLst>
                  <a:outerShdw blurRad="38100" dist="38100" dir="2700000" algn="tl">
                    <a:srgbClr val="000000">
                      <a:alpha val="43137"/>
                    </a:srgbClr>
                  </a:outerShdw>
                </a:effectLst>
              </a:rPr>
              <a:t> </a:t>
            </a:r>
            <a:r>
              <a:rPr lang="de-DE" b="1" dirty="0" err="1" smtClean="0">
                <a:effectLst>
                  <a:outerShdw blurRad="38100" dist="38100" dir="2700000" algn="tl">
                    <a:srgbClr val="000000">
                      <a:alpha val="43137"/>
                    </a:srgbClr>
                  </a:outerShdw>
                </a:effectLst>
              </a:rPr>
              <a:t>evolution</a:t>
            </a:r>
            <a:r>
              <a:rPr lang="de-DE" b="1" dirty="0" smtClean="0">
                <a:effectLst>
                  <a:outerShdw blurRad="38100" dist="38100" dir="2700000" algn="tl">
                    <a:srgbClr val="000000">
                      <a:alpha val="43137"/>
                    </a:srgbClr>
                  </a:outerShdw>
                </a:effectLst>
              </a:rPr>
              <a:t> </a:t>
            </a:r>
            <a:r>
              <a:rPr lang="de-DE" b="1" dirty="0" err="1" smtClean="0">
                <a:effectLst>
                  <a:outerShdw blurRad="38100" dist="38100" dir="2700000" algn="tl">
                    <a:srgbClr val="000000">
                      <a:alpha val="43137"/>
                    </a:srgbClr>
                  </a:outerShdw>
                </a:effectLst>
              </a:rPr>
              <a:t>of</a:t>
            </a:r>
            <a:r>
              <a:rPr lang="de-DE" b="1" dirty="0" smtClean="0">
                <a:effectLst>
                  <a:outerShdw blurRad="38100" dist="38100" dir="2700000" algn="tl">
                    <a:srgbClr val="000000">
                      <a:alpha val="43137"/>
                    </a:srgbClr>
                  </a:outerShdw>
                </a:effectLst>
              </a:rPr>
              <a:t> </a:t>
            </a:r>
            <a:r>
              <a:rPr lang="de-DE" b="1" dirty="0" err="1" smtClean="0">
                <a:effectLst>
                  <a:outerShdw blurRad="38100" dist="38100" dir="2700000" algn="tl">
                    <a:srgbClr val="000000">
                      <a:alpha val="43137"/>
                    </a:srgbClr>
                  </a:outerShdw>
                </a:effectLst>
              </a:rPr>
              <a:t>representations</a:t>
            </a:r>
            <a:r>
              <a:rPr lang="de-DE" b="1" dirty="0" smtClean="0">
                <a:effectLst>
                  <a:outerShdw blurRad="38100" dist="38100" dir="2700000" algn="tl">
                    <a:srgbClr val="000000">
                      <a:alpha val="43137"/>
                    </a:srgbClr>
                  </a:outerShdw>
                </a:effectLst>
              </a:rPr>
              <a:t>...</a:t>
            </a:r>
          </a:p>
        </p:txBody>
      </p:sp>
      <p:pic>
        <p:nvPicPr>
          <p:cNvPr id="8" name="Picture 2" descr="c:\users\ralph\documents\fercan\glanum fig kap 2männer bärtig und jung.jpg"/>
          <p:cNvPicPr>
            <a:picLocks noChangeAspect="1" noChangeArrowheads="1"/>
          </p:cNvPicPr>
          <p:nvPr/>
        </p:nvPicPr>
        <p:blipFill>
          <a:blip r:embed="rId2" cstate="print"/>
          <a:srcRect/>
          <a:stretch>
            <a:fillRect/>
          </a:stretch>
        </p:blipFill>
        <p:spPr bwMode="auto">
          <a:xfrm>
            <a:off x="4143371" y="2857496"/>
            <a:ext cx="5017539" cy="3143272"/>
          </a:xfrm>
          <a:prstGeom prst="rect">
            <a:avLst/>
          </a:prstGeom>
          <a:noFill/>
        </p:spPr>
      </p:pic>
      <p:pic>
        <p:nvPicPr>
          <p:cNvPr id="11" name="Picture 7" descr="c:\users\ralph\documents\fercan\glanum sucellus statue white backgr.jpg"/>
          <p:cNvPicPr>
            <a:picLocks noChangeAspect="1" noChangeArrowheads="1"/>
          </p:cNvPicPr>
          <p:nvPr/>
        </p:nvPicPr>
        <p:blipFill>
          <a:blip r:embed="rId3" cstate="print"/>
          <a:srcRect l="5007" r="5208" b="10417"/>
          <a:stretch>
            <a:fillRect/>
          </a:stretch>
        </p:blipFill>
        <p:spPr bwMode="auto">
          <a:xfrm>
            <a:off x="4023734" y="2428868"/>
            <a:ext cx="2691406" cy="4286280"/>
          </a:xfrm>
          <a:prstGeom prst="rect">
            <a:avLst/>
          </a:prstGeom>
          <a:noFill/>
        </p:spPr>
      </p:pic>
      <p:sp>
        <p:nvSpPr>
          <p:cNvPr id="15" name="Textfeld 14"/>
          <p:cNvSpPr txBox="1"/>
          <p:nvPr/>
        </p:nvSpPr>
        <p:spPr>
          <a:xfrm>
            <a:off x="642910" y="1500174"/>
            <a:ext cx="5643570" cy="400110"/>
          </a:xfrm>
          <a:prstGeom prst="rect">
            <a:avLst/>
          </a:prstGeom>
          <a:noFill/>
        </p:spPr>
        <p:txBody>
          <a:bodyPr wrap="square" rtlCol="0">
            <a:spAutoFit/>
          </a:bodyPr>
          <a:lstStyle/>
          <a:p>
            <a:r>
              <a:rPr lang="en-GB" sz="2000" b="1" dirty="0" smtClean="0">
                <a:solidFill>
                  <a:schemeClr val="bg1">
                    <a:lumMod val="95000"/>
                  </a:schemeClr>
                </a:solidFill>
                <a:effectLst>
                  <a:outerShdw blurRad="38100" dist="38100" dir="2700000" algn="tl">
                    <a:srgbClr val="000000">
                      <a:alpha val="43137"/>
                    </a:srgbClr>
                  </a:outerShdw>
                </a:effectLst>
              </a:rPr>
              <a:t>Religious choices in the </a:t>
            </a:r>
            <a:r>
              <a:rPr lang="en-GB" sz="2000" b="1" dirty="0" err="1" smtClean="0">
                <a:solidFill>
                  <a:schemeClr val="bg1">
                    <a:lumMod val="95000"/>
                  </a:schemeClr>
                </a:solidFill>
                <a:effectLst>
                  <a:outerShdw blurRad="38100" dist="38100" dir="2700000" algn="tl">
                    <a:srgbClr val="000000">
                      <a:alpha val="43137"/>
                    </a:srgbClr>
                  </a:outerShdw>
                </a:effectLst>
              </a:rPr>
              <a:t>Principate</a:t>
            </a:r>
            <a:r>
              <a:rPr lang="en-GB" sz="2000" b="1" dirty="0" smtClean="0">
                <a:solidFill>
                  <a:schemeClr val="bg1">
                    <a:lumMod val="95000"/>
                  </a:schemeClr>
                </a:solidFill>
                <a:effectLst>
                  <a:outerShdw blurRad="38100" dist="38100" dir="2700000" algn="tl">
                    <a:srgbClr val="000000">
                      <a:alpha val="43137"/>
                    </a:srgbClr>
                  </a:outerShdw>
                </a:effectLst>
              </a:rPr>
              <a:t> are different !</a:t>
            </a:r>
            <a:endParaRPr lang="en-GB" sz="2000" b="1" dirty="0">
              <a:solidFill>
                <a:schemeClr val="bg1">
                  <a:lumMod val="95000"/>
                </a:schemeClr>
              </a:solidFill>
              <a:effectLst>
                <a:outerShdw blurRad="38100" dist="38100" dir="2700000" algn="tl">
                  <a:srgbClr val="000000">
                    <a:alpha val="43137"/>
                  </a:srgbClr>
                </a:outerShdw>
              </a:effectLst>
            </a:endParaRPr>
          </a:p>
        </p:txBody>
      </p:sp>
      <p:sp>
        <p:nvSpPr>
          <p:cNvPr id="16" name="Textfeld 15"/>
          <p:cNvSpPr txBox="1"/>
          <p:nvPr/>
        </p:nvSpPr>
        <p:spPr>
          <a:xfrm rot="20846360">
            <a:off x="84158" y="5351488"/>
            <a:ext cx="1357290" cy="923330"/>
          </a:xfrm>
          <a:prstGeom prst="rect">
            <a:avLst/>
          </a:prstGeom>
          <a:noFill/>
        </p:spPr>
        <p:txBody>
          <a:bodyPr wrap="square" rtlCol="0">
            <a:spAutoFit/>
          </a:bodyPr>
          <a:lstStyle/>
          <a:p>
            <a:pPr algn="r"/>
            <a:r>
              <a:rPr lang="en-GB" b="1" dirty="0" err="1" smtClean="0">
                <a:solidFill>
                  <a:schemeClr val="bg1">
                    <a:lumMod val="95000"/>
                  </a:schemeClr>
                </a:solidFill>
                <a:effectLst>
                  <a:outerShdw blurRad="38100" dist="38100" dir="2700000" algn="tl">
                    <a:srgbClr val="000000">
                      <a:alpha val="43137"/>
                    </a:srgbClr>
                  </a:outerShdw>
                </a:effectLst>
              </a:rPr>
              <a:t>Silvanus</a:t>
            </a:r>
            <a:r>
              <a:rPr lang="en-GB" b="1" dirty="0" smtClean="0">
                <a:solidFill>
                  <a:schemeClr val="bg1">
                    <a:lumMod val="95000"/>
                  </a:schemeClr>
                </a:solidFill>
                <a:effectLst>
                  <a:outerShdw blurRad="38100" dist="38100" dir="2700000" algn="tl">
                    <a:srgbClr val="000000">
                      <a:alpha val="43137"/>
                    </a:srgbClr>
                  </a:outerShdw>
                </a:effectLst>
              </a:rPr>
              <a:t> / </a:t>
            </a:r>
            <a:r>
              <a:rPr lang="en-GB" b="1" dirty="0" err="1" smtClean="0">
                <a:solidFill>
                  <a:schemeClr val="bg1">
                    <a:lumMod val="95000"/>
                  </a:schemeClr>
                </a:solidFill>
                <a:effectLst>
                  <a:outerShdw blurRad="38100" dist="38100" dir="2700000" algn="tl">
                    <a:srgbClr val="000000">
                      <a:alpha val="43137"/>
                    </a:srgbClr>
                  </a:outerShdw>
                </a:effectLst>
              </a:rPr>
              <a:t>Sucellos</a:t>
            </a:r>
            <a:r>
              <a:rPr lang="en-GB" b="1" dirty="0" smtClean="0">
                <a:solidFill>
                  <a:schemeClr val="bg1">
                    <a:lumMod val="95000"/>
                  </a:schemeClr>
                </a:solidFill>
                <a:effectLst>
                  <a:outerShdw blurRad="38100" dist="38100" dir="2700000" algn="tl">
                    <a:srgbClr val="000000">
                      <a:alpha val="43137"/>
                    </a:srgbClr>
                  </a:outerShdw>
                </a:effectLst>
              </a:rPr>
              <a:t> </a:t>
            </a:r>
            <a:br>
              <a:rPr lang="en-GB" b="1" dirty="0" smtClean="0">
                <a:solidFill>
                  <a:schemeClr val="bg1">
                    <a:lumMod val="95000"/>
                  </a:schemeClr>
                </a:solidFill>
                <a:effectLst>
                  <a:outerShdw blurRad="38100" dist="38100" dir="2700000" algn="tl">
                    <a:srgbClr val="000000">
                      <a:alpha val="43137"/>
                    </a:srgbClr>
                  </a:outerShdw>
                </a:effectLst>
              </a:rPr>
            </a:br>
            <a:r>
              <a:rPr lang="en-GB" b="1" dirty="0" smtClean="0">
                <a:solidFill>
                  <a:schemeClr val="bg1">
                    <a:lumMod val="95000"/>
                  </a:schemeClr>
                </a:solidFill>
                <a:effectLst>
                  <a:outerShdw blurRad="38100" dist="38100" dir="2700000" algn="tl">
                    <a:srgbClr val="000000">
                      <a:alpha val="43137"/>
                    </a:srgbClr>
                  </a:outerShdw>
                </a:effectLst>
              </a:rPr>
              <a:t>&amp; Hercules</a:t>
            </a:r>
            <a:endParaRPr lang="en-GB" b="1" dirty="0">
              <a:solidFill>
                <a:schemeClr val="bg1">
                  <a:lumMod val="95000"/>
                </a:schemeClr>
              </a:solidFill>
              <a:effectLst>
                <a:outerShdw blurRad="38100" dist="38100" dir="2700000" algn="tl">
                  <a:srgbClr val="000000">
                    <a:alpha val="43137"/>
                  </a:srgbClr>
                </a:outerShdw>
              </a:effectLst>
            </a:endParaRPr>
          </a:p>
        </p:txBody>
      </p:sp>
      <p:pic>
        <p:nvPicPr>
          <p:cNvPr id="17" name="Picture 1031" descr="C:\Eigene Dateien\FERCAN\GLANUM Hercules Statue.JPG"/>
          <p:cNvPicPr>
            <a:picLocks noChangeAspect="1" noChangeArrowheads="1"/>
          </p:cNvPicPr>
          <p:nvPr/>
        </p:nvPicPr>
        <p:blipFill>
          <a:blip r:embed="rId4" cstate="print">
            <a:clrChange>
              <a:clrFrom>
                <a:srgbClr val="010101"/>
              </a:clrFrom>
              <a:clrTo>
                <a:srgbClr val="010101">
                  <a:alpha val="0"/>
                </a:srgbClr>
              </a:clrTo>
            </a:clrChange>
          </a:blip>
          <a:srcRect/>
          <a:stretch>
            <a:fillRect/>
          </a:stretch>
        </p:blipFill>
        <p:spPr bwMode="auto">
          <a:xfrm>
            <a:off x="1785918" y="2186554"/>
            <a:ext cx="2214578" cy="4671470"/>
          </a:xfrm>
          <a:prstGeom prst="rect">
            <a:avLst/>
          </a:prstGeom>
          <a:noFill/>
        </p:spPr>
      </p:pic>
      <p:sp>
        <p:nvSpPr>
          <p:cNvPr id="9" name="Titel 1"/>
          <p:cNvSpPr>
            <a:spLocks noGrp="1"/>
          </p:cNvSpPr>
          <p:nvPr>
            <p:ph type="title"/>
          </p:nvPr>
        </p:nvSpPr>
        <p:spPr>
          <a:xfrm>
            <a:off x="323528" y="285728"/>
            <a:ext cx="8631340" cy="808038"/>
          </a:xfrm>
        </p:spPr>
        <p:txBody>
          <a:bodyPr>
            <a:normAutofit/>
          </a:bodyPr>
          <a:lstStyle/>
          <a:p>
            <a:r>
              <a:rPr lang="en-GB" dirty="0" smtClean="0"/>
              <a:t>Culture Clash </a:t>
            </a:r>
            <a:r>
              <a:rPr lang="en-GB" dirty="0" smtClean="0">
                <a:sym typeface="Wingdings" pitchFamily="2" charset="2"/>
              </a:rPr>
              <a:t>Innovation</a:t>
            </a:r>
            <a:endParaRPr lang="en-GB" dirty="0"/>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randombar(horizontal)">
                                      <p:cBhvr>
                                        <p:cTn id="15" dur="500"/>
                                        <p:tgtEl>
                                          <p:spTgt spid="17"/>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randombar(horizontal)">
                                      <p:cBhvr>
                                        <p:cTn id="1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users\ralph\documents\transfer\Pilier des nautes 03-007047 Smertrios RMN.jpg"/>
          <p:cNvPicPr>
            <a:picLocks noChangeAspect="1" noChangeArrowheads="1"/>
          </p:cNvPicPr>
          <p:nvPr/>
        </p:nvPicPr>
        <p:blipFill>
          <a:blip r:embed="rId2" cstate="print"/>
          <a:srcRect t="12767" b="17020"/>
          <a:stretch>
            <a:fillRect/>
          </a:stretch>
        </p:blipFill>
        <p:spPr bwMode="auto">
          <a:xfrm>
            <a:off x="1857356" y="3643314"/>
            <a:ext cx="6153363" cy="3214686"/>
          </a:xfrm>
          <a:prstGeom prst="rect">
            <a:avLst/>
          </a:prstGeom>
          <a:noFill/>
        </p:spPr>
      </p:pic>
      <p:sp>
        <p:nvSpPr>
          <p:cNvPr id="3" name="Inhaltsplatzhalter 2"/>
          <p:cNvSpPr>
            <a:spLocks noGrp="1"/>
          </p:cNvSpPr>
          <p:nvPr>
            <p:ph idx="1"/>
          </p:nvPr>
        </p:nvSpPr>
        <p:spPr>
          <a:xfrm>
            <a:off x="2286000" y="1142985"/>
            <a:ext cx="6858000" cy="2286016"/>
          </a:xfrm>
        </p:spPr>
        <p:txBody>
          <a:bodyPr>
            <a:noAutofit/>
          </a:bodyPr>
          <a:lstStyle/>
          <a:p>
            <a:r>
              <a:rPr lang="en-GB" sz="2000" dirty="0" smtClean="0">
                <a:effectLst>
                  <a:outerShdw blurRad="38100" dist="38100" dir="2700000" algn="tl">
                    <a:srgbClr val="000000">
                      <a:alpha val="43137"/>
                    </a:srgbClr>
                  </a:outerShdw>
                </a:effectLst>
              </a:rPr>
              <a:t>Just an ‘accidental’, ‘arbitrary’ mix of deities…??</a:t>
            </a:r>
          </a:p>
          <a:p>
            <a:pPr lvl="1"/>
            <a:r>
              <a:rPr lang="en-GB" sz="1800" dirty="0" smtClean="0">
                <a:effectLst>
                  <a:outerShdw blurRad="38100" dist="38100" dir="2700000" algn="tl">
                    <a:srgbClr val="000000">
                      <a:alpha val="43137"/>
                    </a:srgbClr>
                  </a:outerShdw>
                </a:effectLst>
              </a:rPr>
              <a:t>Above all a sign of loyalty to the emperor Tiberius  by auxiliary soldiers ? (cf. Peter </a:t>
            </a:r>
            <a:r>
              <a:rPr lang="en-GB" sz="1800" dirty="0" err="1" smtClean="0">
                <a:effectLst>
                  <a:outerShdw blurRad="38100" dist="38100" dir="2700000" algn="tl">
                    <a:srgbClr val="000000">
                      <a:alpha val="43137"/>
                    </a:srgbClr>
                  </a:outerShdw>
                </a:effectLst>
              </a:rPr>
              <a:t>Scherrer</a:t>
            </a:r>
            <a:r>
              <a:rPr lang="en-GB" sz="1800" dirty="0" smtClean="0">
                <a:effectLst>
                  <a:outerShdw blurRad="38100" dist="38100" dir="2700000" algn="tl">
                    <a:srgbClr val="000000">
                      <a:alpha val="43137"/>
                    </a:srgbClr>
                  </a:outerShdw>
                </a:effectLst>
              </a:rPr>
              <a:t>) </a:t>
            </a:r>
          </a:p>
          <a:p>
            <a:pPr lvl="1"/>
            <a:r>
              <a:rPr lang="en-GB" sz="1800" dirty="0" smtClean="0">
                <a:effectLst>
                  <a:outerShdw blurRad="38100" dist="38100" dir="2700000" algn="tl">
                    <a:srgbClr val="000000">
                      <a:alpha val="43137"/>
                    </a:srgbClr>
                  </a:outerShdw>
                </a:effectLst>
              </a:rPr>
              <a:t>pragmatic choices: e.g. </a:t>
            </a:r>
            <a:r>
              <a:rPr lang="en-GB" sz="1800" dirty="0" err="1" smtClean="0">
                <a:effectLst>
                  <a:outerShdw blurRad="38100" dist="38100" dir="2700000" algn="tl">
                    <a:srgbClr val="000000">
                      <a:alpha val="43137"/>
                    </a:srgbClr>
                  </a:outerShdw>
                </a:effectLst>
              </a:rPr>
              <a:t>Vulcanus</a:t>
            </a:r>
            <a:r>
              <a:rPr lang="en-GB" sz="1800" dirty="0" smtClean="0">
                <a:effectLst>
                  <a:outerShdw blurRad="38100" dist="38100" dir="2700000" algn="tl">
                    <a:srgbClr val="000000">
                      <a:alpha val="43137"/>
                    </a:srgbClr>
                  </a:outerShdw>
                </a:effectLst>
              </a:rPr>
              <a:t> -&gt; blacksmith</a:t>
            </a:r>
          </a:p>
          <a:p>
            <a:pPr lvl="1"/>
            <a:r>
              <a:rPr lang="en-GB" sz="1800" dirty="0" smtClean="0">
                <a:effectLst>
                  <a:outerShdw blurRad="38100" dist="38100" dir="2700000" algn="tl">
                    <a:srgbClr val="000000">
                      <a:alpha val="43137"/>
                    </a:srgbClr>
                  </a:outerShdw>
                </a:effectLst>
              </a:rPr>
              <a:t>Celtic </a:t>
            </a:r>
            <a:r>
              <a:rPr lang="en-GB" sz="1800" dirty="0" err="1" smtClean="0">
                <a:effectLst>
                  <a:outerShdw blurRad="38100" dist="38100" dir="2700000" algn="tl">
                    <a:srgbClr val="000000">
                      <a:alpha val="43137"/>
                    </a:srgbClr>
                  </a:outerShdw>
                </a:effectLst>
              </a:rPr>
              <a:t>theonyms</a:t>
            </a:r>
            <a:r>
              <a:rPr lang="en-GB" sz="1800" dirty="0" smtClean="0">
                <a:effectLst>
                  <a:outerShdw blurRad="38100" dist="38100" dir="2700000" algn="tl">
                    <a:srgbClr val="000000">
                      <a:alpha val="43137"/>
                    </a:srgbClr>
                  </a:outerShdw>
                </a:effectLst>
              </a:rPr>
              <a:t>: merely a notion of local identity</a:t>
            </a:r>
          </a:p>
        </p:txBody>
      </p:sp>
      <p:pic>
        <p:nvPicPr>
          <p:cNvPr id="7" name="Picture 2" descr="H:\Documents\CIVITAS VANGIONUM Religion\pilier_3d2_fond.gif"/>
          <p:cNvPicPr>
            <a:picLocks noChangeAspect="1" noChangeArrowheads="1"/>
          </p:cNvPicPr>
          <p:nvPr/>
        </p:nvPicPr>
        <p:blipFill>
          <a:blip r:embed="rId3"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3" name="Inhaltsplatzhalter 2"/>
          <p:cNvSpPr>
            <a:spLocks noGrp="1"/>
          </p:cNvSpPr>
          <p:nvPr>
            <p:ph idx="1"/>
          </p:nvPr>
        </p:nvSpPr>
        <p:spPr>
          <a:xfrm>
            <a:off x="2357422" y="1571613"/>
            <a:ext cx="4429139" cy="5286388"/>
          </a:xfrm>
        </p:spPr>
        <p:txBody>
          <a:bodyPr>
            <a:normAutofit fontScale="92500" lnSpcReduction="10000"/>
          </a:bodyPr>
          <a:lstStyle/>
          <a:p>
            <a:r>
              <a:rPr lang="de-DE" dirty="0" smtClean="0">
                <a:effectLst>
                  <a:outerShdw blurRad="38100" dist="38100" dir="2700000" algn="tl">
                    <a:srgbClr val="000000">
                      <a:alpha val="43137"/>
                    </a:srgbClr>
                  </a:outerShdw>
                </a:effectLst>
              </a:rPr>
              <a:t>But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this</a:t>
            </a:r>
            <a:r>
              <a:rPr lang="de-DE" dirty="0" smtClean="0">
                <a:effectLst>
                  <a:outerShdw blurRad="38100" dist="38100" dir="2700000" algn="tl">
                    <a:srgbClr val="000000">
                      <a:alpha val="43137"/>
                    </a:srgbClr>
                  </a:outerShdw>
                </a:effectLst>
              </a:rPr>
              <a:t> all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a:t>
            </a:r>
          </a:p>
          <a:p>
            <a:pPr lvl="1"/>
            <a:r>
              <a:rPr lang="de-DE" dirty="0" smtClean="0">
                <a:effectLst>
                  <a:outerShdw blurRad="38100" dist="38100" dir="2700000" algn="tl">
                    <a:srgbClr val="000000">
                      <a:alpha val="43137"/>
                    </a:srgbClr>
                  </a:outerShdw>
                </a:effectLst>
              </a:rPr>
              <a:t>Is not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 plan </a:t>
            </a:r>
            <a:r>
              <a:rPr lang="de-DE" dirty="0" err="1" smtClean="0">
                <a:effectLst>
                  <a:outerShdw blurRad="38100" dist="38100" dir="2700000" algn="tl">
                    <a:srgbClr val="000000">
                      <a:alpha val="43137"/>
                    </a:srgbClr>
                  </a:outerShdw>
                </a:effectLst>
              </a:rPr>
              <a:t>behind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it</a:t>
            </a:r>
            <a:r>
              <a:rPr lang="de-DE" dirty="0" smtClean="0">
                <a:effectLst>
                  <a:outerShdw blurRad="38100" dist="38100" dir="2700000" algn="tl">
                    <a:srgbClr val="000000">
                      <a:alpha val="43137"/>
                    </a:srgbClr>
                  </a:outerShdw>
                </a:effectLst>
              </a:rPr>
              <a:t>?</a:t>
            </a:r>
          </a:p>
          <a:p>
            <a:pPr lvl="1"/>
            <a:r>
              <a:rPr lang="de-DE" dirty="0" err="1" smtClean="0">
                <a:effectLst>
                  <a:outerShdw blurRad="38100" dist="38100" dir="2700000" algn="tl">
                    <a:srgbClr val="000000">
                      <a:alpha val="43137"/>
                    </a:srgbClr>
                  </a:outerShdw>
                </a:effectLst>
              </a:rPr>
              <a:t>Should</a:t>
            </a:r>
            <a:r>
              <a:rPr lang="de-DE" dirty="0" smtClean="0">
                <a:effectLst>
                  <a:outerShdw blurRad="38100" dist="38100" dir="2700000" algn="tl">
                    <a:srgbClr val="000000">
                      <a:alpha val="43137"/>
                    </a:srgbClr>
                  </a:outerShdw>
                </a:effectLst>
              </a:rPr>
              <a:t> not </a:t>
            </a:r>
            <a:r>
              <a:rPr lang="de-DE" dirty="0" err="1" smtClean="0">
                <a:effectLst>
                  <a:outerShdw blurRad="38100" dist="38100" dir="2700000" algn="tl">
                    <a:srgbClr val="000000">
                      <a:alpha val="43137"/>
                    </a:srgbClr>
                  </a:outerShdw>
                </a:effectLst>
              </a:rPr>
              <a:t>we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ask</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instead</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chosen</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to</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a:t>
            </a:r>
            <a:r>
              <a:rPr lang="de-DE" dirty="0" smtClean="0">
                <a:effectLst>
                  <a:outerShdw blurRad="38100" dist="38100" dir="2700000" algn="tl">
                    <a:srgbClr val="000000">
                      <a:alpha val="43137"/>
                    </a:srgbClr>
                  </a:outerShdw>
                </a:effectLst>
              </a:rPr>
              <a:t> ‚Roman‘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and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by</a:t>
            </a:r>
            <a:r>
              <a:rPr lang="de-DE" dirty="0" smtClean="0">
                <a:effectLst>
                  <a:outerShdw blurRad="38100" dist="38100" dir="2700000" algn="tl">
                    <a:srgbClr val="000000">
                      <a:alpha val="43137"/>
                    </a:srgbClr>
                  </a:outerShdw>
                </a:effectLst>
              </a:rPr>
              <a:t> non-Roman </a:t>
            </a:r>
            <a:r>
              <a:rPr lang="de-DE" dirty="0" err="1" smtClean="0">
                <a:effectLst>
                  <a:outerShdw blurRad="38100" dist="38100" dir="2700000" algn="tl">
                    <a:srgbClr val="000000">
                      <a:alpha val="43137"/>
                    </a:srgbClr>
                  </a:outerShdw>
                </a:effectLst>
              </a:rPr>
              <a:t>names</a:t>
            </a:r>
            <a:r>
              <a:rPr lang="de-DE" dirty="0" smtClean="0">
                <a:effectLst>
                  <a:outerShdw blurRad="38100" dist="38100" dir="2700000" algn="tl">
                    <a:srgbClr val="000000">
                      <a:alpha val="43137"/>
                    </a:srgbClr>
                  </a:outerShdw>
                </a:effectLst>
              </a:rPr>
              <a:t>/</a:t>
            </a:r>
            <a:r>
              <a:rPr lang="de-DE" dirty="0" err="1" smtClean="0">
                <a:effectLst>
                  <a:outerShdw blurRad="38100" dist="38100" dir="2700000" algn="tl">
                    <a:srgbClr val="000000">
                      <a:alpha val="43137"/>
                    </a:srgbClr>
                  </a:outerShdw>
                </a:effectLst>
              </a:rPr>
              <a:t>figures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Notable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absence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of</a:t>
            </a:r>
            <a:r>
              <a:rPr lang="de-DE" dirty="0" smtClean="0">
                <a:effectLst>
                  <a:outerShdw blurRad="38100" dist="38100" dir="2700000" algn="tl">
                    <a:srgbClr val="000000">
                      <a:alpha val="43137"/>
                    </a:srgbClr>
                  </a:outerShdw>
                </a:effectLst>
              </a:rPr>
              <a:t> Mercury </a:t>
            </a:r>
            <a:r>
              <a:rPr lang="de-DE" dirty="0" err="1" smtClean="0">
                <a:effectLst>
                  <a:outerShdw blurRad="38100" dist="38100" dir="2700000" algn="tl">
                    <a:srgbClr val="000000">
                      <a:alpha val="43137"/>
                    </a:srgbClr>
                  </a:outerShdw>
                </a:effectLst>
              </a:rPr>
              <a:t>among</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major</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on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pillar</a:t>
            </a:r>
            <a:endParaRPr lang="de-DE" dirty="0" smtClean="0">
              <a:effectLst>
                <a:outerShdw blurRad="38100" dist="38100" dir="2700000" algn="tl">
                  <a:srgbClr val="000000">
                    <a:alpha val="43137"/>
                  </a:srgbClr>
                </a:outerShdw>
              </a:effectLst>
            </a:endParaRPr>
          </a:p>
          <a:p>
            <a:pPr lvl="2"/>
            <a:r>
              <a:rPr lang="de-DE" dirty="0" smtClean="0">
                <a:effectLst>
                  <a:outerShdw blurRad="38100" dist="38100" dir="2700000" algn="tl">
                    <a:srgbClr val="000000">
                      <a:alpha val="43137"/>
                    </a:srgbClr>
                  </a:outerShdw>
                </a:effectLst>
              </a:rPr>
              <a:t>Innovation</a:t>
            </a:r>
          </a:p>
          <a:p>
            <a:pPr lvl="2"/>
            <a:r>
              <a:rPr lang="de-DE" i="1" dirty="0" err="1" smtClean="0">
                <a:effectLst>
                  <a:outerShdw blurRad="38100" dist="38100" dir="2700000" algn="tl">
                    <a:srgbClr val="000000">
                      <a:alpha val="43137"/>
                    </a:srgbClr>
                  </a:outerShdw>
                </a:effectLst>
              </a:rPr>
              <a:t>Interpretatio</a:t>
            </a:r>
            <a:r>
              <a:rPr lang="de-DE"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4" name="Picture 3" descr="C:\Eigene Dateien\CIVITAS VANGIONUM Religion\Abbildungen\CSIR 2 1 no 18 AZ Hercules und Hydra.JPG"/>
          <p:cNvPicPr>
            <a:picLocks noChangeAspect="1" noChangeArrowheads="1"/>
          </p:cNvPicPr>
          <p:nvPr/>
        </p:nvPicPr>
        <p:blipFill>
          <a:blip r:embed="rId3" cstate="print"/>
          <a:srcRect/>
          <a:stretch>
            <a:fillRect/>
          </a:stretch>
        </p:blipFill>
        <p:spPr bwMode="auto">
          <a:xfrm>
            <a:off x="-1" y="2571744"/>
            <a:ext cx="2633499" cy="3786214"/>
          </a:xfrm>
          <a:prstGeom prst="rect">
            <a:avLst/>
          </a:prstGeom>
          <a:noFill/>
        </p:spPr>
      </p:pic>
      <p:pic>
        <p:nvPicPr>
          <p:cNvPr id="5"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r="5615"/>
          <a:stretch>
            <a:fillRect/>
          </a:stretch>
        </p:blipFill>
        <p:spPr bwMode="auto">
          <a:xfrm>
            <a:off x="6634177" y="2643182"/>
            <a:ext cx="2438417" cy="3429024"/>
          </a:xfrm>
          <a:prstGeom prst="rect">
            <a:avLst/>
          </a:prstGeom>
          <a:noFill/>
        </p:spPr>
      </p:pic>
      <p:sp>
        <p:nvSpPr>
          <p:cNvPr id="8" name="Textfeld 7"/>
          <p:cNvSpPr txBox="1"/>
          <p:nvPr/>
        </p:nvSpPr>
        <p:spPr>
          <a:xfrm>
            <a:off x="0" y="6286520"/>
            <a:ext cx="2214546"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Alzey:</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Hercules &amp; hydra</a:t>
            </a:r>
            <a:endParaRPr lang="en-GB" dirty="0">
              <a:solidFill>
                <a:srgbClr val="FFC000"/>
              </a:solidFill>
              <a:effectLst>
                <a:outerShdw blurRad="38100" dist="38100" dir="2700000" algn="tl">
                  <a:srgbClr val="000000">
                    <a:alpha val="43137"/>
                  </a:srgbClr>
                </a:outerShdw>
              </a:effectLst>
            </a:endParaRPr>
          </a:p>
        </p:txBody>
      </p:sp>
      <p:sp>
        <p:nvSpPr>
          <p:cNvPr id="9" name="Textfeld 8"/>
          <p:cNvSpPr txBox="1"/>
          <p:nvPr/>
        </p:nvSpPr>
        <p:spPr>
          <a:xfrm>
            <a:off x="6357950" y="6211669"/>
            <a:ext cx="2786050"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Paris: </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2"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randombar(horizontal)">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5" name="Inhaltsplatzhalter 2"/>
          <p:cNvSpPr>
            <a:spLocks noGrp="1"/>
          </p:cNvSpPr>
          <p:nvPr>
            <p:ph idx="1"/>
          </p:nvPr>
        </p:nvSpPr>
        <p:spPr>
          <a:xfrm>
            <a:off x="2357422" y="1571613"/>
            <a:ext cx="4429139" cy="5286388"/>
          </a:xfrm>
        </p:spPr>
        <p:txBody>
          <a:bodyPr>
            <a:normAutofit fontScale="92500" lnSpcReduction="10000"/>
          </a:bodyPr>
          <a:lstStyle/>
          <a:p>
            <a:r>
              <a:rPr lang="de-DE" dirty="0" smtClean="0">
                <a:effectLst>
                  <a:outerShdw blurRad="38100" dist="38100" dir="2700000" algn="tl">
                    <a:srgbClr val="000000">
                      <a:alpha val="43137"/>
                    </a:srgbClr>
                  </a:outerShdw>
                </a:effectLst>
              </a:rPr>
              <a:t>But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this</a:t>
            </a:r>
            <a:r>
              <a:rPr lang="de-DE" dirty="0" smtClean="0">
                <a:effectLst>
                  <a:outerShdw blurRad="38100" dist="38100" dir="2700000" algn="tl">
                    <a:srgbClr val="000000">
                      <a:alpha val="43137"/>
                    </a:srgbClr>
                  </a:outerShdw>
                </a:effectLst>
              </a:rPr>
              <a:t> all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a:t>
            </a:r>
          </a:p>
          <a:p>
            <a:pPr lvl="1"/>
            <a:r>
              <a:rPr lang="de-DE" dirty="0" smtClean="0">
                <a:effectLst>
                  <a:outerShdw blurRad="38100" dist="38100" dir="2700000" algn="tl">
                    <a:srgbClr val="000000">
                      <a:alpha val="43137"/>
                    </a:srgbClr>
                  </a:outerShdw>
                </a:effectLst>
              </a:rPr>
              <a:t>Is not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 plan </a:t>
            </a:r>
            <a:r>
              <a:rPr lang="de-DE" dirty="0" err="1" smtClean="0">
                <a:effectLst>
                  <a:outerShdw blurRad="38100" dist="38100" dir="2700000" algn="tl">
                    <a:srgbClr val="000000">
                      <a:alpha val="43137"/>
                    </a:srgbClr>
                  </a:outerShdw>
                </a:effectLst>
              </a:rPr>
              <a:t>behind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it</a:t>
            </a:r>
            <a:r>
              <a:rPr lang="de-DE" dirty="0" smtClean="0">
                <a:effectLst>
                  <a:outerShdw blurRad="38100" dist="38100" dir="2700000" algn="tl">
                    <a:srgbClr val="000000">
                      <a:alpha val="43137"/>
                    </a:srgbClr>
                  </a:outerShdw>
                </a:effectLst>
              </a:rPr>
              <a:t>?</a:t>
            </a:r>
          </a:p>
          <a:p>
            <a:pPr lvl="1"/>
            <a:r>
              <a:rPr lang="de-DE" dirty="0" err="1" smtClean="0">
                <a:effectLst>
                  <a:outerShdw blurRad="38100" dist="38100" dir="2700000" algn="tl">
                    <a:srgbClr val="000000">
                      <a:alpha val="43137"/>
                    </a:srgbClr>
                  </a:outerShdw>
                </a:effectLst>
              </a:rPr>
              <a:t>Should</a:t>
            </a:r>
            <a:r>
              <a:rPr lang="de-DE" dirty="0" smtClean="0">
                <a:effectLst>
                  <a:outerShdw blurRad="38100" dist="38100" dir="2700000" algn="tl">
                    <a:srgbClr val="000000">
                      <a:alpha val="43137"/>
                    </a:srgbClr>
                  </a:outerShdw>
                </a:effectLst>
              </a:rPr>
              <a:t> not </a:t>
            </a:r>
            <a:r>
              <a:rPr lang="de-DE" dirty="0" err="1" smtClean="0">
                <a:effectLst>
                  <a:outerShdw blurRad="38100" dist="38100" dir="2700000" algn="tl">
                    <a:srgbClr val="000000">
                      <a:alpha val="43137"/>
                    </a:srgbClr>
                  </a:outerShdw>
                </a:effectLst>
              </a:rPr>
              <a:t>we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ask</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instead</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chosen</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to</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a:t>
            </a:r>
            <a:r>
              <a:rPr lang="de-DE" dirty="0" smtClean="0">
                <a:effectLst>
                  <a:outerShdw blurRad="38100" dist="38100" dir="2700000" algn="tl">
                    <a:srgbClr val="000000">
                      <a:alpha val="43137"/>
                    </a:srgbClr>
                  </a:outerShdw>
                </a:effectLst>
              </a:rPr>
              <a:t> ‚Roman‘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and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by</a:t>
            </a:r>
            <a:r>
              <a:rPr lang="de-DE" dirty="0" smtClean="0">
                <a:effectLst>
                  <a:outerShdw blurRad="38100" dist="38100" dir="2700000" algn="tl">
                    <a:srgbClr val="000000">
                      <a:alpha val="43137"/>
                    </a:srgbClr>
                  </a:outerShdw>
                </a:effectLst>
              </a:rPr>
              <a:t> non-Roman </a:t>
            </a:r>
            <a:r>
              <a:rPr lang="de-DE" dirty="0" err="1" smtClean="0">
                <a:effectLst>
                  <a:outerShdw blurRad="38100" dist="38100" dir="2700000" algn="tl">
                    <a:srgbClr val="000000">
                      <a:alpha val="43137"/>
                    </a:srgbClr>
                  </a:outerShdw>
                </a:effectLst>
              </a:rPr>
              <a:t>names</a:t>
            </a:r>
            <a:r>
              <a:rPr lang="de-DE" dirty="0" smtClean="0">
                <a:effectLst>
                  <a:outerShdw blurRad="38100" dist="38100" dir="2700000" algn="tl">
                    <a:srgbClr val="000000">
                      <a:alpha val="43137"/>
                    </a:srgbClr>
                  </a:outerShdw>
                </a:effectLst>
              </a:rPr>
              <a:t>/</a:t>
            </a:r>
            <a:r>
              <a:rPr lang="de-DE" dirty="0" err="1" smtClean="0">
                <a:effectLst>
                  <a:outerShdw blurRad="38100" dist="38100" dir="2700000" algn="tl">
                    <a:srgbClr val="000000">
                      <a:alpha val="43137"/>
                    </a:srgbClr>
                  </a:outerShdw>
                </a:effectLst>
              </a:rPr>
              <a:t>figures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Notable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absence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of</a:t>
            </a:r>
            <a:r>
              <a:rPr lang="de-DE" dirty="0" smtClean="0">
                <a:effectLst>
                  <a:outerShdw blurRad="38100" dist="38100" dir="2700000" algn="tl">
                    <a:srgbClr val="000000">
                      <a:alpha val="43137"/>
                    </a:srgbClr>
                  </a:outerShdw>
                </a:effectLst>
              </a:rPr>
              <a:t> Mercury </a:t>
            </a:r>
            <a:r>
              <a:rPr lang="de-DE" dirty="0" err="1" smtClean="0">
                <a:effectLst>
                  <a:outerShdw blurRad="38100" dist="38100" dir="2700000" algn="tl">
                    <a:srgbClr val="000000">
                      <a:alpha val="43137"/>
                    </a:srgbClr>
                  </a:outerShdw>
                </a:effectLst>
              </a:rPr>
              <a:t>among</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major</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on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pillar</a:t>
            </a:r>
            <a:endParaRPr lang="de-DE" dirty="0" smtClean="0">
              <a:effectLst>
                <a:outerShdw blurRad="38100" dist="38100" dir="2700000" algn="tl">
                  <a:srgbClr val="000000">
                    <a:alpha val="43137"/>
                  </a:srgbClr>
                </a:outerShdw>
              </a:effectLst>
            </a:endParaRPr>
          </a:p>
          <a:p>
            <a:pPr lvl="2"/>
            <a:r>
              <a:rPr lang="de-DE" dirty="0" smtClean="0">
                <a:effectLst>
                  <a:outerShdw blurRad="38100" dist="38100" dir="2700000" algn="tl">
                    <a:srgbClr val="000000">
                      <a:alpha val="43137"/>
                    </a:srgbClr>
                  </a:outerShdw>
                </a:effectLst>
              </a:rPr>
              <a:t>Innovation</a:t>
            </a:r>
          </a:p>
          <a:p>
            <a:pPr lvl="2"/>
            <a:r>
              <a:rPr lang="de-DE" i="1" dirty="0" err="1" smtClean="0">
                <a:effectLst>
                  <a:outerShdw blurRad="38100" dist="38100" dir="2700000" algn="tl">
                    <a:srgbClr val="000000">
                      <a:alpha val="43137"/>
                    </a:srgbClr>
                  </a:outerShdw>
                </a:effectLst>
              </a:rPr>
              <a:t>Interpretatio</a:t>
            </a:r>
            <a:r>
              <a:rPr lang="de-DE"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6" name="Picture 3" descr="C:\Eigene Dateien\CIVITAS VANGIONUM Religion\Abbildungen\CSIR 2 1 no 18 AZ Hercules und Hydra.JPG"/>
          <p:cNvPicPr>
            <a:picLocks noChangeAspect="1" noChangeArrowheads="1"/>
          </p:cNvPicPr>
          <p:nvPr/>
        </p:nvPicPr>
        <p:blipFill>
          <a:blip r:embed="rId3" cstate="print"/>
          <a:srcRect/>
          <a:stretch>
            <a:fillRect/>
          </a:stretch>
        </p:blipFill>
        <p:spPr bwMode="auto">
          <a:xfrm>
            <a:off x="-1" y="2571744"/>
            <a:ext cx="2633499" cy="3786214"/>
          </a:xfrm>
          <a:prstGeom prst="rect">
            <a:avLst/>
          </a:prstGeom>
          <a:noFill/>
        </p:spPr>
      </p:pic>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r="5615"/>
          <a:stretch>
            <a:fillRect/>
          </a:stretch>
        </p:blipFill>
        <p:spPr bwMode="auto">
          <a:xfrm>
            <a:off x="6634177" y="2643182"/>
            <a:ext cx="2438417" cy="3429024"/>
          </a:xfrm>
          <a:prstGeom prst="rect">
            <a:avLst/>
          </a:prstGeom>
          <a:noFill/>
        </p:spPr>
      </p:pic>
      <p:sp>
        <p:nvSpPr>
          <p:cNvPr id="9" name="Textfeld 8"/>
          <p:cNvSpPr txBox="1"/>
          <p:nvPr/>
        </p:nvSpPr>
        <p:spPr>
          <a:xfrm>
            <a:off x="0" y="6286520"/>
            <a:ext cx="2214546"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Alzey:</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Hercules &amp; hydra</a:t>
            </a:r>
            <a:endParaRPr lang="en-GB" dirty="0">
              <a:solidFill>
                <a:srgbClr val="FFC000"/>
              </a:solidFill>
              <a:effectLst>
                <a:outerShdw blurRad="38100" dist="38100" dir="2700000" algn="tl">
                  <a:srgbClr val="000000">
                    <a:alpha val="43137"/>
                  </a:srgbClr>
                </a:outerShdw>
              </a:effectLst>
            </a:endParaRPr>
          </a:p>
        </p:txBody>
      </p:sp>
      <p:sp>
        <p:nvSpPr>
          <p:cNvPr id="10" name="Textfeld 9"/>
          <p:cNvSpPr txBox="1"/>
          <p:nvPr/>
        </p:nvSpPr>
        <p:spPr>
          <a:xfrm>
            <a:off x="6357950" y="6211669"/>
            <a:ext cx="2786050"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Paris: </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pic>
        <p:nvPicPr>
          <p:cNvPr id="58370" name="Picture 2" descr="C:\Dokumente und Einstellungen\Ralph\Eigene Dateien\GLANUM Hercules 387047197_710c1d0963.jpg"/>
          <p:cNvPicPr>
            <a:picLocks noChangeAspect="1" noChangeArrowheads="1"/>
          </p:cNvPicPr>
          <p:nvPr/>
        </p:nvPicPr>
        <p:blipFill>
          <a:blip r:embed="rId5" cstate="print"/>
          <a:srcRect/>
          <a:stretch>
            <a:fillRect/>
          </a:stretch>
        </p:blipFill>
        <p:spPr bwMode="auto">
          <a:xfrm>
            <a:off x="3500430" y="1875224"/>
            <a:ext cx="4000528" cy="3000396"/>
          </a:xfrm>
          <a:prstGeom prst="rect">
            <a:avLst/>
          </a:prstGeom>
          <a:noFill/>
          <a:ln>
            <a:solidFill>
              <a:schemeClr val="accent1"/>
            </a:solidFill>
          </a:ln>
        </p:spPr>
      </p:pic>
      <p:sp>
        <p:nvSpPr>
          <p:cNvPr id="12" name="Textfeld 11"/>
          <p:cNvSpPr txBox="1"/>
          <p:nvPr/>
        </p:nvSpPr>
        <p:spPr>
          <a:xfrm>
            <a:off x="3786182" y="4586125"/>
            <a:ext cx="3429024" cy="2031325"/>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a:r>
              <a:rPr lang="en-GB" dirty="0" smtClean="0">
                <a:solidFill>
                  <a:schemeClr val="tx1">
                    <a:lumMod val="95000"/>
                    <a:lumOff val="5000"/>
                  </a:schemeClr>
                </a:solidFill>
              </a:rPr>
              <a:t>HERCULES in </a:t>
            </a:r>
            <a:r>
              <a:rPr lang="en-GB" dirty="0" err="1" smtClean="0">
                <a:solidFill>
                  <a:schemeClr val="tx1">
                    <a:lumMod val="95000"/>
                    <a:lumOff val="5000"/>
                  </a:schemeClr>
                </a:solidFill>
              </a:rPr>
              <a:t>Glanum</a:t>
            </a:r>
            <a:endParaRPr lang="en-GB" dirty="0" smtClean="0">
              <a:solidFill>
                <a:schemeClr val="tx1">
                  <a:lumMod val="95000"/>
                  <a:lumOff val="5000"/>
                </a:schemeClr>
              </a:solidFill>
            </a:endParaRPr>
          </a:p>
          <a:p>
            <a:pPr algn="ctr">
              <a:buFontTx/>
              <a:buChar char="-"/>
            </a:pPr>
            <a:r>
              <a:rPr lang="en-GB" dirty="0" smtClean="0">
                <a:solidFill>
                  <a:schemeClr val="tx1">
                    <a:lumMod val="95000"/>
                    <a:lumOff val="5000"/>
                  </a:schemeClr>
                </a:solidFill>
              </a:rPr>
              <a:t>a healing deity </a:t>
            </a:r>
            <a:br>
              <a:rPr lang="en-GB" dirty="0" smtClean="0">
                <a:solidFill>
                  <a:schemeClr val="tx1">
                    <a:lumMod val="95000"/>
                    <a:lumOff val="5000"/>
                  </a:schemeClr>
                </a:solidFill>
              </a:rPr>
            </a:br>
            <a:r>
              <a:rPr lang="en-GB" dirty="0" smtClean="0">
                <a:solidFill>
                  <a:schemeClr val="tx1">
                    <a:lumMod val="95000"/>
                    <a:lumOff val="5000"/>
                  </a:schemeClr>
                </a:solidFill>
              </a:rPr>
              <a:t>(since 2</a:t>
            </a:r>
            <a:r>
              <a:rPr lang="en-GB" baseline="30000" dirty="0" smtClean="0">
                <a:solidFill>
                  <a:schemeClr val="tx1">
                    <a:lumMod val="95000"/>
                    <a:lumOff val="5000"/>
                  </a:schemeClr>
                </a:solidFill>
              </a:rPr>
              <a:t>nd</a:t>
            </a:r>
            <a:r>
              <a:rPr lang="en-GB" dirty="0" smtClean="0">
                <a:solidFill>
                  <a:schemeClr val="tx1">
                    <a:lumMod val="95000"/>
                    <a:lumOff val="5000"/>
                  </a:schemeClr>
                </a:solidFill>
              </a:rPr>
              <a:t> century BC)</a:t>
            </a:r>
            <a:br>
              <a:rPr lang="en-GB" dirty="0" smtClean="0">
                <a:solidFill>
                  <a:schemeClr val="tx1">
                    <a:lumMod val="95000"/>
                    <a:lumOff val="5000"/>
                  </a:schemeClr>
                </a:solidFill>
              </a:rPr>
            </a:br>
            <a:r>
              <a:rPr lang="en-GB" dirty="0" smtClean="0">
                <a:solidFill>
                  <a:schemeClr val="tx1">
                    <a:lumMod val="95000"/>
                    <a:lumOff val="5000"/>
                  </a:schemeClr>
                </a:solidFill>
              </a:rPr>
              <a:t>together with </a:t>
            </a:r>
            <a:br>
              <a:rPr lang="en-GB" dirty="0" smtClean="0">
                <a:solidFill>
                  <a:schemeClr val="tx1">
                    <a:lumMod val="95000"/>
                    <a:lumOff val="5000"/>
                  </a:schemeClr>
                </a:solidFill>
              </a:rPr>
            </a:br>
            <a:r>
              <a:rPr lang="en-GB" dirty="0" err="1" smtClean="0">
                <a:solidFill>
                  <a:schemeClr val="tx1">
                    <a:lumMod val="95000"/>
                    <a:lumOff val="5000"/>
                  </a:schemeClr>
                </a:solidFill>
              </a:rPr>
              <a:t>Silvanus-Sucellos</a:t>
            </a:r>
            <a:endParaRPr lang="en-GB" dirty="0" smtClean="0">
              <a:solidFill>
                <a:schemeClr val="tx1">
                  <a:lumMod val="95000"/>
                  <a:lumOff val="5000"/>
                </a:schemeClr>
              </a:solidFill>
            </a:endParaRPr>
          </a:p>
          <a:p>
            <a:pPr algn="ctr">
              <a:buFontTx/>
              <a:buChar char="-"/>
            </a:pPr>
            <a:r>
              <a:rPr lang="de-DE" dirty="0" smtClean="0"/>
              <a:t> Also cf. </a:t>
            </a:r>
            <a:r>
              <a:rPr lang="de-DE" i="1" dirty="0" err="1" smtClean="0"/>
              <a:t>Hercules</a:t>
            </a:r>
            <a:r>
              <a:rPr lang="de-DE" i="1" dirty="0" smtClean="0"/>
              <a:t> </a:t>
            </a:r>
            <a:r>
              <a:rPr lang="de-DE" i="1" dirty="0" err="1" smtClean="0"/>
              <a:t>Gallicus</a:t>
            </a:r>
            <a:r>
              <a:rPr lang="de-DE" dirty="0" smtClean="0"/>
              <a:t> (</a:t>
            </a:r>
            <a:r>
              <a:rPr lang="de-DE" i="1" dirty="0" smtClean="0"/>
              <a:t>CIL</a:t>
            </a:r>
            <a:r>
              <a:rPr lang="de-DE" dirty="0" smtClean="0"/>
              <a:t> IX 2322, </a:t>
            </a:r>
            <a:r>
              <a:rPr lang="de-DE" dirty="0" err="1" smtClean="0"/>
              <a:t>Samnium</a:t>
            </a:r>
            <a:r>
              <a:rPr lang="de-DE" dirty="0" smtClean="0"/>
              <a:t>)</a:t>
            </a:r>
            <a:endParaRPr lang="en-GB" dirty="0">
              <a:solidFill>
                <a:schemeClr val="bg2"/>
              </a:solidFill>
            </a:endParaRP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randombar(horizontal)">
                                      <p:cBhvr>
                                        <p:cTn id="7" dur="500"/>
                                        <p:tgtEl>
                                          <p:spTgt spid="5837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randombar(horizontal)">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Documents\CIVITAS VANGIONUM Religion\pilier_3d2_fond.gif"/>
          <p:cNvPicPr>
            <a:picLocks noChangeAspect="1" noChangeArrowheads="1"/>
          </p:cNvPicPr>
          <p:nvPr/>
        </p:nvPicPr>
        <p:blipFill>
          <a:blip r:embed="rId2" cstate="print">
            <a:clrChange>
              <a:clrFrom>
                <a:srgbClr val="FFFFFF"/>
              </a:clrFrom>
              <a:clrTo>
                <a:srgbClr val="FFFFFF">
                  <a:alpha val="0"/>
                </a:srgbClr>
              </a:clrTo>
            </a:clrChange>
          </a:blip>
          <a:srcRect b="14454"/>
          <a:stretch>
            <a:fillRect/>
          </a:stretch>
        </p:blipFill>
        <p:spPr bwMode="auto">
          <a:xfrm>
            <a:off x="-32" y="516028"/>
            <a:ext cx="2143108" cy="6341996"/>
          </a:xfrm>
          <a:prstGeom prst="rect">
            <a:avLst/>
          </a:prstGeom>
          <a:noFill/>
        </p:spPr>
      </p:pic>
      <p:sp>
        <p:nvSpPr>
          <p:cNvPr id="5" name="Inhaltsplatzhalter 2"/>
          <p:cNvSpPr>
            <a:spLocks noGrp="1"/>
          </p:cNvSpPr>
          <p:nvPr>
            <p:ph idx="1"/>
          </p:nvPr>
        </p:nvSpPr>
        <p:spPr>
          <a:xfrm>
            <a:off x="2357422" y="1571613"/>
            <a:ext cx="4429139" cy="5286388"/>
          </a:xfrm>
        </p:spPr>
        <p:txBody>
          <a:bodyPr>
            <a:normAutofit fontScale="92500" lnSpcReduction="10000"/>
          </a:bodyPr>
          <a:lstStyle/>
          <a:p>
            <a:r>
              <a:rPr lang="de-DE" dirty="0" smtClean="0">
                <a:effectLst>
                  <a:outerShdw blurRad="38100" dist="38100" dir="2700000" algn="tl">
                    <a:srgbClr val="000000">
                      <a:alpha val="43137"/>
                    </a:srgbClr>
                  </a:outerShdw>
                </a:effectLst>
              </a:rPr>
              <a:t>But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this</a:t>
            </a:r>
            <a:r>
              <a:rPr lang="de-DE" dirty="0" smtClean="0">
                <a:effectLst>
                  <a:outerShdw blurRad="38100" dist="38100" dir="2700000" algn="tl">
                    <a:srgbClr val="000000">
                      <a:alpha val="43137"/>
                    </a:srgbClr>
                  </a:outerShdw>
                </a:effectLst>
              </a:rPr>
              <a:t> all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is</a:t>
            </a:r>
            <a:r>
              <a:rPr lang="de-DE" dirty="0" smtClean="0">
                <a:effectLst>
                  <a:outerShdw blurRad="38100" dist="38100" dir="2700000" algn="tl">
                    <a:srgbClr val="000000">
                      <a:alpha val="43137"/>
                    </a:srgbClr>
                  </a:outerShdw>
                </a:effectLst>
              </a:rPr>
              <a:t>?</a:t>
            </a:r>
          </a:p>
          <a:p>
            <a:pPr lvl="1"/>
            <a:r>
              <a:rPr lang="de-DE" dirty="0" smtClean="0">
                <a:effectLst>
                  <a:outerShdw blurRad="38100" dist="38100" dir="2700000" algn="tl">
                    <a:srgbClr val="000000">
                      <a:alpha val="43137"/>
                    </a:srgbClr>
                  </a:outerShdw>
                </a:effectLst>
              </a:rPr>
              <a:t>Is not </a:t>
            </a:r>
            <a:r>
              <a:rPr lang="de-DE" dirty="0" err="1" smtClean="0">
                <a:effectLst>
                  <a:outerShdw blurRad="38100" dist="38100" dir="2700000" algn="tl">
                    <a:srgbClr val="000000">
                      <a:alpha val="43137"/>
                    </a:srgbClr>
                  </a:outerShdw>
                </a:effectLst>
              </a:rPr>
              <a:t>there</a:t>
            </a:r>
            <a:r>
              <a:rPr lang="de-DE" dirty="0" smtClean="0">
                <a:effectLst>
                  <a:outerShdw blurRad="38100" dist="38100" dir="2700000" algn="tl">
                    <a:srgbClr val="000000">
                      <a:alpha val="43137"/>
                    </a:srgbClr>
                  </a:outerShdw>
                </a:effectLst>
              </a:rPr>
              <a:t> a plan </a:t>
            </a:r>
            <a:r>
              <a:rPr lang="de-DE" dirty="0" err="1" smtClean="0">
                <a:effectLst>
                  <a:outerShdw blurRad="38100" dist="38100" dir="2700000" algn="tl">
                    <a:srgbClr val="000000">
                      <a:alpha val="43137"/>
                    </a:srgbClr>
                  </a:outerShdw>
                </a:effectLst>
              </a:rPr>
              <a:t>behind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it</a:t>
            </a:r>
            <a:r>
              <a:rPr lang="de-DE" dirty="0" smtClean="0">
                <a:effectLst>
                  <a:outerShdw blurRad="38100" dist="38100" dir="2700000" algn="tl">
                    <a:srgbClr val="000000">
                      <a:alpha val="43137"/>
                    </a:srgbClr>
                  </a:outerShdw>
                </a:effectLst>
              </a:rPr>
              <a:t>?</a:t>
            </a:r>
          </a:p>
          <a:p>
            <a:pPr lvl="1"/>
            <a:r>
              <a:rPr lang="de-DE" dirty="0" err="1" smtClean="0">
                <a:effectLst>
                  <a:outerShdw blurRad="38100" dist="38100" dir="2700000" algn="tl">
                    <a:srgbClr val="000000">
                      <a:alpha val="43137"/>
                    </a:srgbClr>
                  </a:outerShdw>
                </a:effectLst>
              </a:rPr>
              <a:t>Should</a:t>
            </a:r>
            <a:r>
              <a:rPr lang="de-DE" dirty="0" smtClean="0">
                <a:effectLst>
                  <a:outerShdw blurRad="38100" dist="38100" dir="2700000" algn="tl">
                    <a:srgbClr val="000000">
                      <a:alpha val="43137"/>
                    </a:srgbClr>
                  </a:outerShdw>
                </a:effectLst>
              </a:rPr>
              <a:t> not </a:t>
            </a:r>
            <a:r>
              <a:rPr lang="de-DE" dirty="0" err="1" smtClean="0">
                <a:effectLst>
                  <a:outerShdw blurRad="38100" dist="38100" dir="2700000" algn="tl">
                    <a:srgbClr val="000000">
                      <a:alpha val="43137"/>
                    </a:srgbClr>
                  </a:outerShdw>
                </a:effectLst>
              </a:rPr>
              <a:t>we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ask</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instead</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were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chosen</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to</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as</a:t>
            </a:r>
            <a:r>
              <a:rPr lang="de-DE" dirty="0" smtClean="0">
                <a:effectLst>
                  <a:outerShdw blurRad="38100" dist="38100" dir="2700000" algn="tl">
                    <a:srgbClr val="000000">
                      <a:alpha val="43137"/>
                    </a:srgbClr>
                  </a:outerShdw>
                </a:effectLst>
              </a:rPr>
              <a:t> ‚Roman‘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and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which</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are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represented</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by</a:t>
            </a:r>
            <a:r>
              <a:rPr lang="de-DE" dirty="0" smtClean="0">
                <a:effectLst>
                  <a:outerShdw blurRad="38100" dist="38100" dir="2700000" algn="tl">
                    <a:srgbClr val="000000">
                      <a:alpha val="43137"/>
                    </a:srgbClr>
                  </a:outerShdw>
                </a:effectLst>
              </a:rPr>
              <a:t> non-Roman </a:t>
            </a:r>
            <a:r>
              <a:rPr lang="de-DE" dirty="0" err="1" smtClean="0">
                <a:effectLst>
                  <a:outerShdw blurRad="38100" dist="38100" dir="2700000" algn="tl">
                    <a:srgbClr val="000000">
                      <a:alpha val="43137"/>
                    </a:srgbClr>
                  </a:outerShdw>
                </a:effectLst>
              </a:rPr>
              <a:t>names</a:t>
            </a:r>
            <a:r>
              <a:rPr lang="de-DE" dirty="0" smtClean="0">
                <a:effectLst>
                  <a:outerShdw blurRad="38100" dist="38100" dir="2700000" algn="tl">
                    <a:srgbClr val="000000">
                      <a:alpha val="43137"/>
                    </a:srgbClr>
                  </a:outerShdw>
                </a:effectLst>
              </a:rPr>
              <a:t>/</a:t>
            </a:r>
            <a:r>
              <a:rPr lang="de-DE" dirty="0" err="1" smtClean="0">
                <a:effectLst>
                  <a:outerShdw blurRad="38100" dist="38100" dir="2700000" algn="tl">
                    <a:srgbClr val="000000">
                      <a:alpha val="43137"/>
                    </a:srgbClr>
                  </a:outerShdw>
                </a:effectLst>
              </a:rPr>
              <a:t>figures</a:t>
            </a:r>
            <a:r>
              <a:rPr lang="de-DE" dirty="0" smtClean="0">
                <a:effectLst>
                  <a:outerShdw blurRad="38100" dist="38100" dir="2700000" algn="tl">
                    <a:srgbClr val="000000">
                      <a:alpha val="43137"/>
                    </a:srgbClr>
                  </a:outerShdw>
                </a:effectLst>
              </a:rPr>
              <a:t>…? </a:t>
            </a:r>
          </a:p>
          <a:p>
            <a:pPr lvl="2"/>
            <a:r>
              <a:rPr lang="de-DE" dirty="0" err="1" smtClean="0">
                <a:effectLst>
                  <a:outerShdw blurRad="38100" dist="38100" dir="2700000" algn="tl">
                    <a:srgbClr val="000000">
                      <a:alpha val="43137"/>
                    </a:srgbClr>
                  </a:outerShdw>
                </a:effectLst>
              </a:rPr>
              <a:t>Notable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absence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of</a:t>
            </a:r>
            <a:r>
              <a:rPr lang="de-DE" dirty="0" smtClean="0">
                <a:effectLst>
                  <a:outerShdw blurRad="38100" dist="38100" dir="2700000" algn="tl">
                    <a:srgbClr val="000000">
                      <a:alpha val="43137"/>
                    </a:srgbClr>
                  </a:outerShdw>
                </a:effectLst>
              </a:rPr>
              <a:t> Mercury </a:t>
            </a:r>
            <a:r>
              <a:rPr lang="de-DE" dirty="0" err="1" smtClean="0">
                <a:effectLst>
                  <a:outerShdw blurRad="38100" dist="38100" dir="2700000" algn="tl">
                    <a:srgbClr val="000000">
                      <a:alpha val="43137"/>
                    </a:srgbClr>
                  </a:outerShdw>
                </a:effectLst>
              </a:rPr>
              <a:t>among</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major</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deities</a:t>
            </a:r>
            <a:r>
              <a:rPr lang="de-DE" dirty="0" smtClean="0">
                <a:effectLst>
                  <a:outerShdw blurRad="38100" dist="38100" dir="2700000" algn="tl">
                    <a:srgbClr val="000000">
                      <a:alpha val="43137"/>
                    </a:srgbClr>
                  </a:outerShdw>
                </a:effectLst>
              </a:rPr>
              <a:t> on </a:t>
            </a:r>
            <a:r>
              <a:rPr lang="de-DE" dirty="0" err="1" smtClean="0">
                <a:effectLst>
                  <a:outerShdw blurRad="38100" dist="38100" dir="2700000" algn="tl">
                    <a:srgbClr val="000000">
                      <a:alpha val="43137"/>
                    </a:srgbClr>
                  </a:outerShdw>
                </a:effectLst>
              </a:rPr>
              <a:t>the</a:t>
            </a:r>
            <a:r>
              <a:rPr lang="de-DE" dirty="0" smtClean="0">
                <a:effectLst>
                  <a:outerShdw blurRad="38100" dist="38100" dir="2700000" algn="tl">
                    <a:srgbClr val="000000">
                      <a:alpha val="43137"/>
                    </a:srgbClr>
                  </a:outerShdw>
                </a:effectLst>
              </a:rPr>
              <a:t> </a:t>
            </a:r>
            <a:r>
              <a:rPr lang="de-DE" dirty="0" err="1" smtClean="0">
                <a:effectLst>
                  <a:outerShdw blurRad="38100" dist="38100" dir="2700000" algn="tl">
                    <a:srgbClr val="000000">
                      <a:alpha val="43137"/>
                    </a:srgbClr>
                  </a:outerShdw>
                </a:effectLst>
              </a:rPr>
              <a:t>pillar</a:t>
            </a:r>
            <a:endParaRPr lang="de-DE" dirty="0" smtClean="0">
              <a:effectLst>
                <a:outerShdw blurRad="38100" dist="38100" dir="2700000" algn="tl">
                  <a:srgbClr val="000000">
                    <a:alpha val="43137"/>
                  </a:srgbClr>
                </a:outerShdw>
              </a:effectLst>
            </a:endParaRPr>
          </a:p>
          <a:p>
            <a:pPr lvl="2"/>
            <a:r>
              <a:rPr lang="de-DE" dirty="0" smtClean="0">
                <a:effectLst>
                  <a:outerShdw blurRad="38100" dist="38100" dir="2700000" algn="tl">
                    <a:srgbClr val="000000">
                      <a:alpha val="43137"/>
                    </a:srgbClr>
                  </a:outerShdw>
                </a:effectLst>
              </a:rPr>
              <a:t>Innovation</a:t>
            </a:r>
          </a:p>
          <a:p>
            <a:pPr lvl="2"/>
            <a:r>
              <a:rPr lang="de-DE" i="1" dirty="0" err="1" smtClean="0">
                <a:effectLst>
                  <a:outerShdw blurRad="38100" dist="38100" dir="2700000" algn="tl">
                    <a:srgbClr val="000000">
                      <a:alpha val="43137"/>
                    </a:srgbClr>
                  </a:outerShdw>
                </a:effectLst>
              </a:rPr>
              <a:t>Interpretatio</a:t>
            </a:r>
            <a:r>
              <a:rPr lang="de-DE" dirty="0" smtClean="0">
                <a:effectLst>
                  <a:outerShdw blurRad="38100" dist="38100" dir="2700000" algn="tl">
                    <a:srgbClr val="000000">
                      <a:alpha val="43137"/>
                    </a:srgbClr>
                  </a:outerShdw>
                </a:effectLst>
              </a:rPr>
              <a:t> </a:t>
            </a:r>
            <a:endParaRPr lang="en-GB" dirty="0">
              <a:effectLst>
                <a:outerShdw blurRad="38100" dist="38100" dir="2700000" algn="tl">
                  <a:srgbClr val="000000">
                    <a:alpha val="43137"/>
                  </a:srgbClr>
                </a:outerShdw>
              </a:effectLst>
            </a:endParaRPr>
          </a:p>
        </p:txBody>
      </p:sp>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r="5615"/>
          <a:stretch>
            <a:fillRect/>
          </a:stretch>
        </p:blipFill>
        <p:spPr bwMode="auto">
          <a:xfrm>
            <a:off x="6634177" y="2643182"/>
            <a:ext cx="2438417" cy="3429024"/>
          </a:xfrm>
          <a:prstGeom prst="rect">
            <a:avLst/>
          </a:prstGeom>
          <a:noFill/>
        </p:spPr>
      </p:pic>
      <p:sp>
        <p:nvSpPr>
          <p:cNvPr id="10" name="Textfeld 9"/>
          <p:cNvSpPr txBox="1"/>
          <p:nvPr/>
        </p:nvSpPr>
        <p:spPr>
          <a:xfrm>
            <a:off x="6357950" y="6211669"/>
            <a:ext cx="2786050" cy="646331"/>
          </a:xfrm>
          <a:prstGeom prst="rect">
            <a:avLst/>
          </a:prstGeom>
          <a:noFill/>
        </p:spPr>
        <p:txBody>
          <a:bodyPr wrap="square" rtlCol="0">
            <a:spAutoFit/>
          </a:bodyPr>
          <a:lstStyle/>
          <a:p>
            <a:pPr algn="ctr"/>
            <a:r>
              <a:rPr lang="es-ES" dirty="0" smtClean="0">
                <a:solidFill>
                  <a:srgbClr val="FFC000"/>
                </a:solidFill>
                <a:effectLst>
                  <a:outerShdw blurRad="38100" dist="38100" dir="2700000" algn="tl">
                    <a:srgbClr val="000000">
                      <a:alpha val="43137"/>
                    </a:srgbClr>
                  </a:outerShdw>
                </a:effectLst>
              </a:rPr>
              <a:t>Paris: </a:t>
            </a:r>
            <a:br>
              <a:rPr lang="es-ES" dirty="0" smtClean="0">
                <a:solidFill>
                  <a:srgbClr val="FFC000"/>
                </a:solidFill>
                <a:effectLst>
                  <a:outerShdw blurRad="38100" dist="38100" dir="2700000" algn="tl">
                    <a:srgbClr val="000000">
                      <a:alpha val="43137"/>
                    </a:srgbClr>
                  </a:outerShdw>
                </a:effectLst>
              </a:rPr>
            </a:br>
            <a:r>
              <a:rPr lang="es-ES" dirty="0" smtClean="0">
                <a:solidFill>
                  <a:srgbClr val="FFC000"/>
                </a:solidFill>
                <a:effectLst>
                  <a:outerShdw blurRad="38100" dist="38100" dir="2700000" algn="tl">
                    <a:srgbClr val="000000">
                      <a:alpha val="43137"/>
                    </a:srgbClr>
                  </a:outerShdw>
                </a:effectLst>
              </a:rPr>
              <a:t>Smert[rios] &amp; serpent</a:t>
            </a:r>
            <a:endParaRPr lang="en-GB" dirty="0">
              <a:solidFill>
                <a:srgbClr val="FFC000"/>
              </a:solidFill>
              <a:effectLst>
                <a:outerShdw blurRad="38100" dist="38100" dir="2700000" algn="tl">
                  <a:srgbClr val="000000">
                    <a:alpha val="43137"/>
                  </a:srgbClr>
                </a:outerShdw>
              </a:effectLst>
            </a:endParaRPr>
          </a:p>
        </p:txBody>
      </p:sp>
      <p:sp>
        <p:nvSpPr>
          <p:cNvPr id="14"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nhaltsplatzhalter 4" descr="Alzey VENUS Relief.JPG"/>
          <p:cNvPicPr>
            <a:picLocks noGrp="1" noChangeAspect="1"/>
          </p:cNvPicPr>
          <p:nvPr>
            <p:ph idx="1"/>
          </p:nvPr>
        </p:nvPicPr>
        <p:blipFill>
          <a:blip r:embed="rId2" cstate="print"/>
          <a:srcRect l="3918"/>
          <a:stretch>
            <a:fillRect/>
          </a:stretch>
        </p:blipFill>
        <p:spPr>
          <a:xfrm>
            <a:off x="123708" y="2357430"/>
            <a:ext cx="2876655" cy="3929090"/>
          </a:xfrm>
        </p:spPr>
      </p:pic>
      <p:pic>
        <p:nvPicPr>
          <p:cNvPr id="4" name="Picture 4" descr="c:\Users\Ralph\Documents\CIVITAS VANGIONUM Religion\pilier_3d vulcan.gif"/>
          <p:cNvPicPr>
            <a:picLocks noChangeAspect="1" noChangeArrowheads="1"/>
          </p:cNvPicPr>
          <p:nvPr/>
        </p:nvPicPr>
        <p:blipFill>
          <a:blip r:embed="rId3" cstate="print"/>
          <a:srcRect/>
          <a:stretch>
            <a:fillRect/>
          </a:stretch>
        </p:blipFill>
        <p:spPr bwMode="auto">
          <a:xfrm>
            <a:off x="5929321" y="2312944"/>
            <a:ext cx="3099171" cy="3902138"/>
          </a:xfrm>
          <a:prstGeom prst="rect">
            <a:avLst/>
          </a:prstGeom>
          <a:noFill/>
        </p:spPr>
      </p:pic>
      <p:pic>
        <p:nvPicPr>
          <p:cNvPr id="4098" name="Picture 2" descr="C:\Users\Ralph\Documents\CIVITAS VANGIONUM Religion\Abbildungen\CSIR 2 1 no 28 AZ VULCAN.JPG"/>
          <p:cNvPicPr>
            <a:picLocks noChangeAspect="1" noChangeArrowheads="1"/>
          </p:cNvPicPr>
          <p:nvPr/>
        </p:nvPicPr>
        <p:blipFill>
          <a:blip r:embed="rId4" cstate="print"/>
          <a:srcRect/>
          <a:stretch>
            <a:fillRect/>
          </a:stretch>
        </p:blipFill>
        <p:spPr bwMode="auto">
          <a:xfrm>
            <a:off x="3071802" y="2322532"/>
            <a:ext cx="2786082" cy="3963988"/>
          </a:xfrm>
          <a:prstGeom prst="rect">
            <a:avLst/>
          </a:prstGeom>
          <a:noFill/>
        </p:spPr>
      </p:pic>
      <p:sp>
        <p:nvSpPr>
          <p:cNvPr id="7" name="Textfeld 6"/>
          <p:cNvSpPr txBox="1"/>
          <p:nvPr/>
        </p:nvSpPr>
        <p:spPr>
          <a:xfrm>
            <a:off x="0" y="6286520"/>
            <a:ext cx="2786050" cy="646331"/>
          </a:xfrm>
          <a:prstGeom prst="rect">
            <a:avLst/>
          </a:prstGeom>
          <a:noFill/>
        </p:spPr>
        <p:txBody>
          <a:bodyPr wrap="square" rtlCol="0">
            <a:spAutoFit/>
          </a:bodyPr>
          <a:lstStyle/>
          <a:p>
            <a:r>
              <a:rPr lang="es-ES" dirty="0" smtClean="0">
                <a:solidFill>
                  <a:srgbClr val="FFC000"/>
                </a:solidFill>
              </a:rPr>
              <a:t>CSIR 2.1 no. 28 Alzey:</a:t>
            </a:r>
            <a:br>
              <a:rPr lang="es-ES" dirty="0" smtClean="0">
                <a:solidFill>
                  <a:srgbClr val="FFC000"/>
                </a:solidFill>
              </a:rPr>
            </a:br>
            <a:r>
              <a:rPr lang="es-ES" dirty="0" smtClean="0">
                <a:solidFill>
                  <a:srgbClr val="FFC000"/>
                </a:solidFill>
              </a:rPr>
              <a:t>Vulcanus &amp; Venus</a:t>
            </a:r>
            <a:endParaRPr lang="en-GB" dirty="0">
              <a:solidFill>
                <a:srgbClr val="FFC000"/>
              </a:solidFill>
            </a:endParaRPr>
          </a:p>
        </p:txBody>
      </p:sp>
      <p:sp>
        <p:nvSpPr>
          <p:cNvPr id="11" name="Textfeld 10"/>
          <p:cNvSpPr txBox="1"/>
          <p:nvPr/>
        </p:nvSpPr>
        <p:spPr>
          <a:xfrm>
            <a:off x="5072066" y="6286520"/>
            <a:ext cx="3857652" cy="369332"/>
          </a:xfrm>
          <a:prstGeom prst="rect">
            <a:avLst/>
          </a:prstGeom>
          <a:noFill/>
        </p:spPr>
        <p:txBody>
          <a:bodyPr wrap="square" rtlCol="0">
            <a:spAutoFit/>
          </a:bodyPr>
          <a:lstStyle/>
          <a:p>
            <a:pPr algn="r"/>
            <a:r>
              <a:rPr lang="en-GB" dirty="0" err="1" smtClean="0">
                <a:solidFill>
                  <a:schemeClr val="bg1">
                    <a:lumMod val="95000"/>
                  </a:schemeClr>
                </a:solidFill>
              </a:rPr>
              <a:t>Interpretatio</a:t>
            </a:r>
            <a:r>
              <a:rPr lang="en-GB" dirty="0" smtClean="0">
                <a:solidFill>
                  <a:schemeClr val="bg1">
                    <a:lumMod val="95000"/>
                  </a:schemeClr>
                </a:solidFill>
              </a:rPr>
              <a:t> ‘</a:t>
            </a:r>
            <a:r>
              <a:rPr lang="en-GB" dirty="0" err="1" smtClean="0">
                <a:solidFill>
                  <a:schemeClr val="bg1">
                    <a:lumMod val="95000"/>
                  </a:schemeClr>
                </a:solidFill>
              </a:rPr>
              <a:t>indigena</a:t>
            </a:r>
            <a:r>
              <a:rPr lang="en-GB" dirty="0" smtClean="0">
                <a:solidFill>
                  <a:schemeClr val="bg1">
                    <a:lumMod val="95000"/>
                  </a:schemeClr>
                </a:solidFill>
              </a:rPr>
              <a:t>’</a:t>
            </a:r>
            <a:endParaRPr lang="en-GB" dirty="0">
              <a:solidFill>
                <a:schemeClr val="bg1">
                  <a:lumMod val="95000"/>
                </a:schemeClr>
              </a:solidFill>
            </a:endParaRPr>
          </a:p>
        </p:txBody>
      </p:sp>
      <p:sp>
        <p:nvSpPr>
          <p:cNvPr id="10"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randombar(horizontal)">
                                      <p:cBhvr>
                                        <p:cTn id="12" dur="500"/>
                                        <p:tgtEl>
                                          <p:spTgt spid="4098"/>
                                        </p:tgtEl>
                                      </p:cBhvr>
                                    </p:animEffect>
                                  </p:childTnLst>
                                </p:cTn>
                              </p:par>
                            </p:childTnLst>
                          </p:cTn>
                        </p:par>
                        <p:par>
                          <p:cTn id="13" fill="hold">
                            <p:stCondLst>
                              <p:cond delay="500"/>
                            </p:stCondLst>
                            <p:childTnLst>
                              <p:par>
                                <p:cTn id="14" presetID="14" presetClass="entr" presetSubtype="10" fill="hold" nodeType="after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randombar(horizontal)">
                                      <p:cBhvr>
                                        <p:cTn id="16" dur="500"/>
                                        <p:tgtEl>
                                          <p:spTgt spid="5"/>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randombar(horizontal)">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Documents\CIVITAS VANGIONUM Religion\CSIR II 1 no 1 Alzey 4Götter Vulcan.JPG"/>
          <p:cNvPicPr>
            <a:picLocks noChangeAspect="1" noChangeArrowheads="1"/>
          </p:cNvPicPr>
          <p:nvPr/>
        </p:nvPicPr>
        <p:blipFill>
          <a:blip r:embed="rId2" cstate="print"/>
          <a:srcRect/>
          <a:stretch>
            <a:fillRect/>
          </a:stretch>
        </p:blipFill>
        <p:spPr bwMode="auto">
          <a:xfrm>
            <a:off x="5929321" y="1500174"/>
            <a:ext cx="3071835" cy="5127386"/>
          </a:xfrm>
          <a:prstGeom prst="rect">
            <a:avLst/>
          </a:prstGeom>
          <a:noFill/>
        </p:spPr>
      </p:pic>
      <p:pic>
        <p:nvPicPr>
          <p:cNvPr id="5" name="Picture 5" descr="H:\Documents\CIVITAS VANGIONUM Religion\CSIR II 9 no 62 KH Vulcan.JPG"/>
          <p:cNvPicPr>
            <a:picLocks noChangeAspect="1" noChangeArrowheads="1"/>
          </p:cNvPicPr>
          <p:nvPr/>
        </p:nvPicPr>
        <p:blipFill>
          <a:blip r:embed="rId3" cstate="print">
            <a:lum bright="10000"/>
          </a:blip>
          <a:srcRect/>
          <a:stretch>
            <a:fillRect/>
          </a:stretch>
        </p:blipFill>
        <p:spPr bwMode="auto">
          <a:xfrm>
            <a:off x="428596" y="2357430"/>
            <a:ext cx="2458026" cy="3900646"/>
          </a:xfrm>
          <a:prstGeom prst="rect">
            <a:avLst/>
          </a:prstGeom>
          <a:noFill/>
        </p:spPr>
      </p:pic>
      <p:pic>
        <p:nvPicPr>
          <p:cNvPr id="9" name="Picture 2" descr="C:\Users\Ralph\Documents\CIVITAS VANGIONUM Religion\Abbildungen\CSIR 2 1 no 28 AZ VULCAN.JPG"/>
          <p:cNvPicPr>
            <a:picLocks noChangeAspect="1" noChangeArrowheads="1"/>
          </p:cNvPicPr>
          <p:nvPr/>
        </p:nvPicPr>
        <p:blipFill>
          <a:blip r:embed="rId4" cstate="print"/>
          <a:srcRect/>
          <a:stretch>
            <a:fillRect/>
          </a:stretch>
        </p:blipFill>
        <p:spPr bwMode="auto">
          <a:xfrm>
            <a:off x="3071802" y="2322532"/>
            <a:ext cx="2786082" cy="3963988"/>
          </a:xfrm>
          <a:prstGeom prst="rect">
            <a:avLst/>
          </a:prstGeom>
          <a:noFill/>
        </p:spPr>
      </p:pic>
      <p:sp>
        <p:nvSpPr>
          <p:cNvPr id="14" name="Textfeld 13"/>
          <p:cNvSpPr txBox="1"/>
          <p:nvPr/>
        </p:nvSpPr>
        <p:spPr>
          <a:xfrm>
            <a:off x="142844" y="6357958"/>
            <a:ext cx="2786082" cy="369332"/>
          </a:xfrm>
          <a:prstGeom prst="rect">
            <a:avLst/>
          </a:prstGeom>
          <a:noFill/>
        </p:spPr>
        <p:txBody>
          <a:bodyPr wrap="square" rtlCol="0">
            <a:spAutoFit/>
          </a:bodyPr>
          <a:lstStyle/>
          <a:p>
            <a:r>
              <a:rPr lang="en-GB" b="1" dirty="0" smtClean="0">
                <a:solidFill>
                  <a:srgbClr val="FFC000"/>
                </a:solidFill>
                <a:effectLst>
                  <a:outerShdw blurRad="38100" dist="38100" dir="2700000" algn="tl">
                    <a:srgbClr val="000000">
                      <a:alpha val="43137"/>
                    </a:srgbClr>
                  </a:outerShdw>
                </a:effectLst>
              </a:rPr>
              <a:t>cf. civitas </a:t>
            </a:r>
            <a:r>
              <a:rPr lang="en-GB" b="1" dirty="0" err="1" smtClean="0">
                <a:solidFill>
                  <a:srgbClr val="FFC000"/>
                </a:solidFill>
                <a:effectLst>
                  <a:outerShdw blurRad="38100" dist="38100" dir="2700000" algn="tl">
                    <a:srgbClr val="000000">
                      <a:alpha val="43137"/>
                    </a:srgbClr>
                  </a:outerShdw>
                </a:effectLst>
              </a:rPr>
              <a:t>Vangionum</a:t>
            </a:r>
            <a:endParaRPr lang="en-GB" b="1" dirty="0">
              <a:solidFill>
                <a:srgbClr val="FFC000"/>
              </a:solidFill>
              <a:effectLst>
                <a:outerShdw blurRad="38100" dist="38100" dir="2700000" algn="tl">
                  <a:srgbClr val="000000">
                    <a:alpha val="43137"/>
                  </a:srgbClr>
                </a:outerShdw>
              </a:effectLst>
            </a:endParaRPr>
          </a:p>
        </p:txBody>
      </p:sp>
      <p:sp>
        <p:nvSpPr>
          <p:cNvPr id="10" name="Textfeld 9"/>
          <p:cNvSpPr txBox="1"/>
          <p:nvPr/>
        </p:nvSpPr>
        <p:spPr>
          <a:xfrm>
            <a:off x="6000760" y="6027003"/>
            <a:ext cx="3143240" cy="830997"/>
          </a:xfrm>
          <a:prstGeom prst="rect">
            <a:avLst/>
          </a:prstGeom>
          <a:noFill/>
        </p:spPr>
        <p:txBody>
          <a:bodyPr wrap="square" rtlCol="0">
            <a:spAutoFit/>
          </a:bodyPr>
          <a:lstStyle/>
          <a:p>
            <a:r>
              <a:rPr lang="en-GB" sz="1600" dirty="0" err="1" smtClean="0">
                <a:solidFill>
                  <a:srgbClr val="FFC000"/>
                </a:solidFill>
                <a:effectLst>
                  <a:outerShdw blurRad="38100" dist="38100" dir="2700000" algn="tl">
                    <a:srgbClr val="000000">
                      <a:alpha val="43137"/>
                    </a:srgbClr>
                  </a:outerShdw>
                </a:effectLst>
              </a:rPr>
              <a:t>Vulcanus</a:t>
            </a:r>
            <a:r>
              <a:rPr lang="en-GB" sz="1600" dirty="0" smtClean="0">
                <a:solidFill>
                  <a:srgbClr val="FFC000"/>
                </a:solidFill>
                <a:effectLst>
                  <a:outerShdw blurRad="38100" dist="38100" dir="2700000" algn="tl">
                    <a:srgbClr val="000000">
                      <a:alpha val="43137"/>
                    </a:srgbClr>
                  </a:outerShdw>
                </a:effectLst>
              </a:rPr>
              <a:t> with stag</a:t>
            </a:r>
            <a:br>
              <a:rPr lang="en-GB" sz="1600" dirty="0" smtClean="0">
                <a:solidFill>
                  <a:srgbClr val="FFC000"/>
                </a:solidFill>
                <a:effectLst>
                  <a:outerShdw blurRad="38100" dist="38100" dir="2700000" algn="tl">
                    <a:srgbClr val="000000">
                      <a:alpha val="43137"/>
                    </a:srgbClr>
                  </a:outerShdw>
                </a:effectLst>
              </a:rPr>
            </a:br>
            <a:r>
              <a:rPr lang="en-GB" sz="1600" dirty="0" smtClean="0">
                <a:solidFill>
                  <a:srgbClr val="FFC000"/>
                </a:solidFill>
                <a:effectLst>
                  <a:outerShdw blurRad="38100" dist="38100" dir="2700000" algn="tl">
                    <a:srgbClr val="000000">
                      <a:alpha val="43137"/>
                    </a:srgbClr>
                  </a:outerShdw>
                </a:effectLst>
              </a:rPr>
              <a:t>stag: symbolising annual cycles of re-birth</a:t>
            </a:r>
            <a:endParaRPr lang="en-GB" sz="1600" dirty="0">
              <a:solidFill>
                <a:srgbClr val="FFC000"/>
              </a:solidFill>
              <a:effectLst>
                <a:outerShdw blurRad="38100" dist="38100" dir="2700000" algn="tl">
                  <a:srgbClr val="000000">
                    <a:alpha val="43137"/>
                  </a:srgbClr>
                </a:outerShdw>
              </a:effectLst>
            </a:endParaRPr>
          </a:p>
        </p:txBody>
      </p:sp>
      <p:sp>
        <p:nvSpPr>
          <p:cNvPr id="16"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randombar(horizontal)">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3" descr="H:\Documents\CIVITAS VANGIONUM Religion\ILN-4 142 Silvano Goult.JPG"/>
          <p:cNvPicPr>
            <a:picLocks noChangeAspect="1" noChangeArrowheads="1"/>
          </p:cNvPicPr>
          <p:nvPr/>
        </p:nvPicPr>
        <p:blipFill>
          <a:blip r:embed="rId2" cstate="print">
            <a:clrChange>
              <a:clrFrom>
                <a:srgbClr val="F6F6F6"/>
              </a:clrFrom>
              <a:clrTo>
                <a:srgbClr val="F6F6F6">
                  <a:alpha val="0"/>
                </a:srgbClr>
              </a:clrTo>
            </a:clrChange>
          </a:blip>
          <a:srcRect/>
          <a:stretch>
            <a:fillRect/>
          </a:stretch>
        </p:blipFill>
        <p:spPr bwMode="auto">
          <a:xfrm>
            <a:off x="2312714" y="1714488"/>
            <a:ext cx="3545170" cy="5143512"/>
          </a:xfrm>
          <a:prstGeom prst="rect">
            <a:avLst/>
          </a:prstGeom>
          <a:noFill/>
        </p:spPr>
      </p:pic>
      <p:pic>
        <p:nvPicPr>
          <p:cNvPr id="7" name="Picture 5" descr="H:\Documents\CIVITAS VANGIONUM Religion\CSIR II 9 no 62 KH Vulcan.JPG"/>
          <p:cNvPicPr>
            <a:picLocks noChangeAspect="1" noChangeArrowheads="1"/>
          </p:cNvPicPr>
          <p:nvPr/>
        </p:nvPicPr>
        <p:blipFill>
          <a:blip r:embed="rId3" cstate="print">
            <a:lum bright="10000"/>
          </a:blip>
          <a:srcRect/>
          <a:stretch>
            <a:fillRect/>
          </a:stretch>
        </p:blipFill>
        <p:spPr bwMode="auto">
          <a:xfrm>
            <a:off x="428596" y="2357430"/>
            <a:ext cx="2458026" cy="3900646"/>
          </a:xfrm>
          <a:prstGeom prst="rect">
            <a:avLst/>
          </a:prstGeom>
          <a:noFill/>
        </p:spPr>
      </p:pic>
      <p:sp>
        <p:nvSpPr>
          <p:cNvPr id="10" name="Textfeld 9"/>
          <p:cNvSpPr txBox="1"/>
          <p:nvPr/>
        </p:nvSpPr>
        <p:spPr>
          <a:xfrm>
            <a:off x="3214678" y="6286520"/>
            <a:ext cx="2071702" cy="369332"/>
          </a:xfrm>
          <a:prstGeom prst="rect">
            <a:avLst/>
          </a:prstGeom>
          <a:noFill/>
        </p:spPr>
        <p:txBody>
          <a:bodyPr wrap="square" rtlCol="0">
            <a:spAutoFit/>
          </a:bodyPr>
          <a:lstStyle/>
          <a:p>
            <a:r>
              <a:rPr lang="en-GB" b="1" dirty="0" err="1" smtClean="0">
                <a:solidFill>
                  <a:srgbClr val="FFC000"/>
                </a:solidFill>
                <a:effectLst>
                  <a:outerShdw blurRad="38100" dist="38100" dir="2700000" algn="tl">
                    <a:srgbClr val="000000">
                      <a:alpha val="43137"/>
                    </a:srgbClr>
                  </a:outerShdw>
                </a:effectLst>
              </a:rPr>
              <a:t>Goult</a:t>
            </a:r>
            <a:endParaRPr lang="en-GB" b="1" dirty="0">
              <a:solidFill>
                <a:srgbClr val="FFC000"/>
              </a:solidFill>
              <a:effectLst>
                <a:outerShdw blurRad="38100" dist="38100" dir="2700000" algn="tl">
                  <a:srgbClr val="000000">
                    <a:alpha val="43137"/>
                  </a:srgbClr>
                </a:outerShdw>
              </a:effectLst>
            </a:endParaRPr>
          </a:p>
        </p:txBody>
      </p:sp>
      <p:sp>
        <p:nvSpPr>
          <p:cNvPr id="12" name="Textfeld 11"/>
          <p:cNvSpPr txBox="1"/>
          <p:nvPr/>
        </p:nvSpPr>
        <p:spPr>
          <a:xfrm>
            <a:off x="5786446" y="1500174"/>
            <a:ext cx="3071834" cy="1477328"/>
          </a:xfrm>
          <a:prstGeom prst="rect">
            <a:avLst/>
          </a:prstGeom>
          <a:noFill/>
        </p:spPr>
        <p:txBody>
          <a:bodyPr wrap="square" rtlCol="0">
            <a:spAutoFit/>
          </a:bodyPr>
          <a:lstStyle/>
          <a:p>
            <a:pPr algn="r"/>
            <a:r>
              <a:rPr lang="en-GB" b="1" dirty="0" smtClean="0">
                <a:solidFill>
                  <a:srgbClr val="FFC000"/>
                </a:solidFill>
                <a:effectLst>
                  <a:outerShdw blurRad="38100" dist="38100" dir="2700000" algn="tl">
                    <a:srgbClr val="000000">
                      <a:alpha val="43137"/>
                    </a:srgbClr>
                  </a:outerShdw>
                </a:effectLst>
              </a:rPr>
              <a:t>hammer god / </a:t>
            </a:r>
            <a:r>
              <a:rPr lang="en-GB" b="1" dirty="0" err="1" smtClean="0">
                <a:solidFill>
                  <a:srgbClr val="FFC000"/>
                </a:solidFill>
                <a:effectLst>
                  <a:outerShdw blurRad="38100" dist="38100" dir="2700000" algn="tl">
                    <a:srgbClr val="000000">
                      <a:alpha val="43137"/>
                    </a:srgbClr>
                  </a:outerShdw>
                </a:effectLst>
              </a:rPr>
              <a:t>dieu</a:t>
            </a:r>
            <a:r>
              <a:rPr lang="en-GB" b="1" dirty="0" smtClean="0">
                <a:solidFill>
                  <a:srgbClr val="FFC000"/>
                </a:solidFill>
                <a:effectLst>
                  <a:outerShdw blurRad="38100" dist="38100" dir="2700000" algn="tl">
                    <a:srgbClr val="000000">
                      <a:alpha val="43137"/>
                    </a:srgbClr>
                  </a:outerShdw>
                </a:effectLst>
              </a:rPr>
              <a:t> au </a:t>
            </a:r>
            <a:r>
              <a:rPr lang="en-GB" b="1" dirty="0" err="1" smtClean="0">
                <a:solidFill>
                  <a:srgbClr val="FFC000"/>
                </a:solidFill>
                <a:effectLst>
                  <a:outerShdw blurRad="38100" dist="38100" dir="2700000" algn="tl">
                    <a:srgbClr val="000000">
                      <a:alpha val="43137"/>
                    </a:srgbClr>
                  </a:outerShdw>
                </a:effectLst>
              </a:rPr>
              <a:t>maillet</a:t>
            </a:r>
            <a:endParaRPr lang="en-GB" b="1" dirty="0" smtClean="0">
              <a:solidFill>
                <a:srgbClr val="FFC000"/>
              </a:solidFill>
              <a:effectLst>
                <a:outerShdw blurRad="38100" dist="38100" dir="2700000" algn="tl">
                  <a:srgbClr val="000000">
                    <a:alpha val="43137"/>
                  </a:srgbClr>
                </a:outerShdw>
              </a:effectLst>
            </a:endParaRPr>
          </a:p>
          <a:p>
            <a:pPr algn="r"/>
            <a:r>
              <a:rPr lang="en-GB" b="1" dirty="0" err="1" smtClean="0">
                <a:solidFill>
                  <a:srgbClr val="FFC000"/>
                </a:solidFill>
                <a:effectLst>
                  <a:outerShdw blurRad="38100" dist="38100" dir="2700000" algn="tl">
                    <a:srgbClr val="000000">
                      <a:alpha val="43137"/>
                    </a:srgbClr>
                  </a:outerShdw>
                </a:effectLst>
              </a:rPr>
              <a:t>Sucellos</a:t>
            </a:r>
            <a:r>
              <a:rPr lang="en-GB" b="1" dirty="0" smtClean="0">
                <a:solidFill>
                  <a:srgbClr val="FFC000"/>
                </a:solidFill>
                <a:effectLst>
                  <a:outerShdw blurRad="38100" dist="38100" dir="2700000" algn="tl">
                    <a:srgbClr val="000000">
                      <a:alpha val="43137"/>
                    </a:srgbClr>
                  </a:outerShdw>
                </a:effectLst>
              </a:rPr>
              <a:t> “le bon </a:t>
            </a:r>
            <a:r>
              <a:rPr lang="en-GB" b="1" dirty="0" err="1" smtClean="0">
                <a:solidFill>
                  <a:srgbClr val="FFC000"/>
                </a:solidFill>
                <a:effectLst>
                  <a:outerShdw blurRad="38100" dist="38100" dir="2700000" algn="tl">
                    <a:srgbClr val="000000">
                      <a:alpha val="43137"/>
                    </a:srgbClr>
                  </a:outerShdw>
                </a:effectLst>
              </a:rPr>
              <a:t>frappeur</a:t>
            </a:r>
            <a:r>
              <a:rPr lang="en-GB" b="1" dirty="0" smtClean="0">
                <a:solidFill>
                  <a:srgbClr val="FFC000"/>
                </a:solidFill>
                <a:effectLst>
                  <a:outerShdw blurRad="38100" dist="38100" dir="2700000" algn="tl">
                    <a:srgbClr val="000000">
                      <a:alpha val="43137"/>
                    </a:srgbClr>
                  </a:outerShdw>
                </a:effectLst>
              </a:rPr>
              <a:t>”</a:t>
            </a:r>
            <a:br>
              <a:rPr lang="en-GB" b="1" dirty="0" smtClean="0">
                <a:solidFill>
                  <a:srgbClr val="FFC000"/>
                </a:solidFill>
                <a:effectLst>
                  <a:outerShdw blurRad="38100" dist="38100" dir="2700000" algn="tl">
                    <a:srgbClr val="000000">
                      <a:alpha val="43137"/>
                    </a:srgbClr>
                  </a:outerShdw>
                </a:effectLst>
              </a:rPr>
            </a:b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Silvanus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Vulcanus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Dispater</a:t>
            </a:r>
            <a:r>
              <a:rPr lang="en-GB" b="1" dirty="0" smtClean="0">
                <a:solidFill>
                  <a:srgbClr val="FFC000"/>
                </a:solidFill>
                <a:effectLst>
                  <a:outerShdw blurRad="38100" dist="38100" dir="2700000" algn="tl">
                    <a:srgbClr val="000000">
                      <a:alpha val="43137"/>
                    </a:srgbClr>
                  </a:outerShdw>
                </a:effectLst>
              </a:rPr>
              <a:t> ?</a:t>
            </a:r>
            <a:endParaRPr lang="en-GB" b="1" dirty="0">
              <a:solidFill>
                <a:srgbClr val="FFC000"/>
              </a:solidFill>
              <a:effectLst>
                <a:outerShdw blurRad="38100" dist="38100" dir="2700000" algn="tl">
                  <a:srgbClr val="000000">
                    <a:alpha val="43137"/>
                  </a:srgbClr>
                </a:outerShdw>
              </a:effectLst>
            </a:endParaRPr>
          </a:p>
        </p:txBody>
      </p:sp>
      <p:pic>
        <p:nvPicPr>
          <p:cNvPr id="13" name="Picture 6" descr="C:\Eigene Dateien\NARBONENSIS Habil\ESPERANDIEU Scans\Esp 437 Nîmes - dieu gaulois MAILLET.JPG"/>
          <p:cNvPicPr>
            <a:picLocks noChangeAspect="1" noChangeArrowheads="1"/>
          </p:cNvPicPr>
          <p:nvPr/>
        </p:nvPicPr>
        <p:blipFill>
          <a:blip r:embed="rId4" cstate="print">
            <a:lum contrast="10000"/>
          </a:blip>
          <a:srcRect l="7317" t="6529" r="9756" b="16150"/>
          <a:stretch>
            <a:fillRect/>
          </a:stretch>
        </p:blipFill>
        <p:spPr bwMode="auto">
          <a:xfrm>
            <a:off x="5857884" y="2928934"/>
            <a:ext cx="3000396" cy="3882865"/>
          </a:xfrm>
          <a:prstGeom prst="rect">
            <a:avLst/>
          </a:prstGeom>
          <a:noFill/>
        </p:spPr>
      </p:pic>
      <p:sp>
        <p:nvSpPr>
          <p:cNvPr id="14"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9" name="Textfeld 18"/>
          <p:cNvSpPr txBox="1"/>
          <p:nvPr/>
        </p:nvSpPr>
        <p:spPr>
          <a:xfrm>
            <a:off x="214282" y="5214950"/>
            <a:ext cx="4643470" cy="1754326"/>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err="1" smtClean="0">
                <a:solidFill>
                  <a:schemeClr val="tx1">
                    <a:lumMod val="95000"/>
                    <a:lumOff val="5000"/>
                  </a:schemeClr>
                </a:solidFill>
                <a:effectLst>
                  <a:outerShdw blurRad="38100" dist="38100" dir="2700000" algn="tl">
                    <a:srgbClr val="000000">
                      <a:alpha val="43137"/>
                    </a:srgbClr>
                  </a:outerShdw>
                </a:effectLst>
              </a:rPr>
              <a:t>Caes</a:t>
            </a:r>
            <a:r>
              <a:rPr lang="en-US" dirty="0" smtClean="0">
                <a:solidFill>
                  <a:schemeClr val="tx1">
                    <a:lumMod val="95000"/>
                    <a:lumOff val="5000"/>
                  </a:schemeClr>
                </a:solidFill>
                <a:effectLst>
                  <a:outerShdw blurRad="38100" dist="38100" dir="2700000" algn="tl">
                    <a:srgbClr val="000000">
                      <a:alpha val="43137"/>
                    </a:srgbClr>
                  </a:outerShdw>
                </a:effectLst>
              </a:rPr>
              <a:t>. BG 6.18:</a:t>
            </a:r>
            <a:br>
              <a:rPr lang="en-US" dirty="0" smtClean="0">
                <a:solidFill>
                  <a:schemeClr val="tx1">
                    <a:lumMod val="95000"/>
                    <a:lumOff val="5000"/>
                  </a:schemeClr>
                </a:solidFill>
                <a:effectLst>
                  <a:outerShdw blurRad="38100" dist="38100" dir="2700000" algn="tl">
                    <a:srgbClr val="000000">
                      <a:alpha val="43137"/>
                    </a:srgbClr>
                  </a:outerShdw>
                </a:effectLst>
              </a:rPr>
            </a:br>
            <a:r>
              <a:rPr lang="en-US" i="1" dirty="0" smtClean="0">
                <a:solidFill>
                  <a:schemeClr val="tx1">
                    <a:lumMod val="95000"/>
                    <a:lumOff val="5000"/>
                  </a:schemeClr>
                </a:solidFill>
                <a:effectLst>
                  <a:outerShdw blurRad="38100" dist="38100" dir="2700000" algn="tl">
                    <a:srgbClr val="000000">
                      <a:alpha val="43137"/>
                    </a:srgbClr>
                  </a:outerShdw>
                </a:effectLst>
              </a:rPr>
              <a:t>All the </a:t>
            </a:r>
            <a:r>
              <a:rPr lang="en-US" i="1" dirty="0" err="1" smtClean="0">
                <a:solidFill>
                  <a:schemeClr val="tx1">
                    <a:lumMod val="95000"/>
                    <a:lumOff val="5000"/>
                  </a:schemeClr>
                </a:solidFill>
                <a:effectLst>
                  <a:outerShdw blurRad="38100" dist="38100" dir="2700000" algn="tl">
                    <a:srgbClr val="000000">
                      <a:alpha val="43137"/>
                    </a:srgbClr>
                  </a:outerShdw>
                </a:effectLst>
              </a:rPr>
              <a:t>Gauls</a:t>
            </a:r>
            <a:r>
              <a:rPr lang="en-US" i="1" dirty="0" smtClean="0">
                <a:solidFill>
                  <a:schemeClr val="tx1">
                    <a:lumMod val="95000"/>
                    <a:lumOff val="5000"/>
                  </a:schemeClr>
                </a:solidFill>
                <a:effectLst>
                  <a:outerShdw blurRad="38100" dist="38100" dir="2700000" algn="tl">
                    <a:srgbClr val="000000">
                      <a:alpha val="43137"/>
                    </a:srgbClr>
                  </a:outerShdw>
                </a:effectLst>
              </a:rPr>
              <a:t> assert that they are descended from the god </a:t>
            </a:r>
            <a:r>
              <a:rPr lang="en-US" i="1" dirty="0" err="1" smtClean="0">
                <a:solidFill>
                  <a:schemeClr val="tx1">
                    <a:lumMod val="95000"/>
                    <a:lumOff val="5000"/>
                  </a:schemeClr>
                </a:solidFill>
                <a:effectLst>
                  <a:outerShdw blurRad="38100" dist="38100" dir="2700000" algn="tl">
                    <a:srgbClr val="000000">
                      <a:alpha val="43137"/>
                    </a:srgbClr>
                  </a:outerShdw>
                </a:effectLst>
              </a:rPr>
              <a:t>Dis</a:t>
            </a:r>
            <a:r>
              <a:rPr lang="en-US" i="1" dirty="0" smtClean="0">
                <a:solidFill>
                  <a:schemeClr val="tx1">
                    <a:lumMod val="95000"/>
                    <a:lumOff val="5000"/>
                  </a:schemeClr>
                </a:solidFill>
                <a:effectLst>
                  <a:outerShdw blurRad="38100" dist="38100" dir="2700000" algn="tl">
                    <a:srgbClr val="000000">
                      <a:alpha val="43137"/>
                    </a:srgbClr>
                  </a:outerShdw>
                </a:effectLst>
              </a:rPr>
              <a:t> </a:t>
            </a:r>
            <a:r>
              <a:rPr lang="en-US" i="1" dirty="0" err="1" smtClean="0">
                <a:solidFill>
                  <a:schemeClr val="tx1">
                    <a:lumMod val="95000"/>
                    <a:lumOff val="5000"/>
                  </a:schemeClr>
                </a:solidFill>
                <a:effectLst>
                  <a:outerShdw blurRad="38100" dist="38100" dir="2700000" algn="tl">
                    <a:srgbClr val="000000">
                      <a:alpha val="43137"/>
                    </a:srgbClr>
                  </a:outerShdw>
                </a:effectLst>
              </a:rPr>
              <a:t>pater</a:t>
            </a:r>
            <a:r>
              <a:rPr lang="en-US" i="1" dirty="0" smtClean="0">
                <a:solidFill>
                  <a:schemeClr val="tx1">
                    <a:lumMod val="95000"/>
                    <a:lumOff val="5000"/>
                  </a:schemeClr>
                </a:solidFill>
                <a:effectLst>
                  <a:outerShdw blurRad="38100" dist="38100" dir="2700000" algn="tl">
                    <a:srgbClr val="000000">
                      <a:alpha val="43137"/>
                    </a:srgbClr>
                  </a:outerShdw>
                </a:effectLst>
              </a:rPr>
              <a:t>, and say that this tradition has been handed down by the Druids.</a:t>
            </a:r>
            <a:r>
              <a:rPr lang="en-US" dirty="0" smtClean="0">
                <a:solidFill>
                  <a:schemeClr val="tx1">
                    <a:lumMod val="95000"/>
                    <a:lumOff val="5000"/>
                  </a:schemeClr>
                </a:solidFill>
                <a:effectLst>
                  <a:outerShdw blurRad="38100" dist="38100" dir="2700000" algn="tl">
                    <a:srgbClr val="000000">
                      <a:alpha val="43137"/>
                    </a:srgbClr>
                  </a:outerShdw>
                </a:effectLst>
              </a:rPr>
              <a:t/>
            </a:r>
            <a:br>
              <a:rPr lang="en-US" dirty="0" smtClean="0">
                <a:solidFill>
                  <a:schemeClr val="tx1">
                    <a:lumMod val="95000"/>
                    <a:lumOff val="5000"/>
                  </a:schemeClr>
                </a:solidFill>
                <a:effectLst>
                  <a:outerShdw blurRad="38100" dist="38100" dir="2700000" algn="tl">
                    <a:srgbClr val="000000">
                      <a:alpha val="43137"/>
                    </a:srgbClr>
                  </a:outerShdw>
                </a:effectLst>
              </a:rPr>
            </a:br>
            <a:endParaRPr lang="en-GB" dirty="0">
              <a:solidFill>
                <a:schemeClr val="tx1">
                  <a:lumMod val="95000"/>
                  <a:lumOff val="5000"/>
                </a:schemeClr>
              </a:solidFill>
              <a:effectLst>
                <a:outerShdw blurRad="38100" dist="38100" dir="2700000" algn="tl">
                  <a:srgbClr val="000000">
                    <a:alpha val="43137"/>
                  </a:srgbClr>
                </a:outerShdw>
              </a:effectLst>
            </a:endParaRPr>
          </a:p>
        </p:txBody>
      </p:sp>
      <p:sp>
        <p:nvSpPr>
          <p:cNvPr id="21"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randombar(horizontal)">
                                      <p:cBhvr>
                                        <p:cTn id="7" dur="500"/>
                                        <p:tgtEl>
                                          <p:spTgt spid="11"/>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randombar(vertical)">
                                      <p:cBhvr>
                                        <p:cTn id="11" dur="500"/>
                                        <p:tgtEl>
                                          <p:spTgt spid="13"/>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randombar(horizontal)">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randombar(horizontal)">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autoUpdateAnimBg="0"/>
      <p:bldP spid="1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feld 8"/>
          <p:cNvSpPr txBox="1"/>
          <p:nvPr/>
        </p:nvSpPr>
        <p:spPr>
          <a:xfrm>
            <a:off x="3214678" y="6286520"/>
            <a:ext cx="2071702" cy="369332"/>
          </a:xfrm>
          <a:prstGeom prst="rect">
            <a:avLst/>
          </a:prstGeom>
          <a:noFill/>
        </p:spPr>
        <p:txBody>
          <a:bodyPr wrap="square" rtlCol="0">
            <a:spAutoFit/>
          </a:bodyPr>
          <a:lstStyle/>
          <a:p>
            <a:r>
              <a:rPr lang="en-GB" b="1" dirty="0" err="1" smtClean="0">
                <a:solidFill>
                  <a:srgbClr val="FFC000"/>
                </a:solidFill>
                <a:effectLst>
                  <a:outerShdw blurRad="38100" dist="38100" dir="2700000" algn="tl">
                    <a:srgbClr val="000000">
                      <a:alpha val="43137"/>
                    </a:srgbClr>
                  </a:outerShdw>
                </a:effectLst>
              </a:rPr>
              <a:t>Goult</a:t>
            </a:r>
            <a:endParaRPr lang="en-GB" b="1" dirty="0">
              <a:solidFill>
                <a:srgbClr val="FFC000"/>
              </a:solidFill>
              <a:effectLst>
                <a:outerShdw blurRad="38100" dist="38100" dir="2700000" algn="tl">
                  <a:srgbClr val="000000">
                    <a:alpha val="43137"/>
                  </a:srgbClr>
                </a:outerShdw>
              </a:effectLst>
            </a:endParaRPr>
          </a:p>
        </p:txBody>
      </p:sp>
      <p:pic>
        <p:nvPicPr>
          <p:cNvPr id="11" name="Picture 6" descr="C:\Eigene Dateien\NARBONENSIS Habil\ESPERANDIEU Scans\Esp 437 Nîmes - dieu gaulois MAILLET.JPG"/>
          <p:cNvPicPr>
            <a:picLocks noChangeAspect="1" noChangeArrowheads="1"/>
          </p:cNvPicPr>
          <p:nvPr/>
        </p:nvPicPr>
        <p:blipFill>
          <a:blip r:embed="rId2" cstate="print">
            <a:lum contrast="10000"/>
          </a:blip>
          <a:srcRect l="7317" t="6529" r="9756" b="16150"/>
          <a:stretch>
            <a:fillRect/>
          </a:stretch>
        </p:blipFill>
        <p:spPr bwMode="auto">
          <a:xfrm>
            <a:off x="5857884" y="2903721"/>
            <a:ext cx="3000396" cy="3882865"/>
          </a:xfrm>
          <a:prstGeom prst="rect">
            <a:avLst/>
          </a:prstGeom>
          <a:noFill/>
        </p:spPr>
      </p:pic>
      <p:sp>
        <p:nvSpPr>
          <p:cNvPr id="12"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3" name="Textfeld 12"/>
          <p:cNvSpPr txBox="1"/>
          <p:nvPr/>
        </p:nvSpPr>
        <p:spPr>
          <a:xfrm>
            <a:off x="214282" y="5214950"/>
            <a:ext cx="4643470" cy="1754326"/>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dirty="0" err="1" smtClean="0">
                <a:solidFill>
                  <a:schemeClr val="tx1">
                    <a:lumMod val="95000"/>
                    <a:lumOff val="5000"/>
                  </a:schemeClr>
                </a:solidFill>
                <a:effectLst>
                  <a:outerShdw blurRad="38100" dist="38100" dir="2700000" algn="tl">
                    <a:srgbClr val="000000">
                      <a:alpha val="43137"/>
                    </a:srgbClr>
                  </a:outerShdw>
                </a:effectLst>
              </a:rPr>
              <a:t>Caes</a:t>
            </a:r>
            <a:r>
              <a:rPr lang="en-US" dirty="0" smtClean="0">
                <a:solidFill>
                  <a:schemeClr val="tx1">
                    <a:lumMod val="95000"/>
                    <a:lumOff val="5000"/>
                  </a:schemeClr>
                </a:solidFill>
                <a:effectLst>
                  <a:outerShdw blurRad="38100" dist="38100" dir="2700000" algn="tl">
                    <a:srgbClr val="000000">
                      <a:alpha val="43137"/>
                    </a:srgbClr>
                  </a:outerShdw>
                </a:effectLst>
              </a:rPr>
              <a:t>. BG 6.18:</a:t>
            </a:r>
            <a:br>
              <a:rPr lang="en-US" dirty="0" smtClean="0">
                <a:solidFill>
                  <a:schemeClr val="tx1">
                    <a:lumMod val="95000"/>
                    <a:lumOff val="5000"/>
                  </a:schemeClr>
                </a:solidFill>
                <a:effectLst>
                  <a:outerShdw blurRad="38100" dist="38100" dir="2700000" algn="tl">
                    <a:srgbClr val="000000">
                      <a:alpha val="43137"/>
                    </a:srgbClr>
                  </a:outerShdw>
                </a:effectLst>
              </a:rPr>
            </a:br>
            <a:r>
              <a:rPr lang="en-US" i="1" dirty="0" smtClean="0">
                <a:solidFill>
                  <a:schemeClr val="tx1">
                    <a:lumMod val="95000"/>
                    <a:lumOff val="5000"/>
                  </a:schemeClr>
                </a:solidFill>
                <a:effectLst>
                  <a:outerShdw blurRad="38100" dist="38100" dir="2700000" algn="tl">
                    <a:srgbClr val="000000">
                      <a:alpha val="43137"/>
                    </a:srgbClr>
                  </a:outerShdw>
                </a:effectLst>
              </a:rPr>
              <a:t>All the </a:t>
            </a:r>
            <a:r>
              <a:rPr lang="en-US" i="1" dirty="0" err="1" smtClean="0">
                <a:solidFill>
                  <a:schemeClr val="tx1">
                    <a:lumMod val="95000"/>
                    <a:lumOff val="5000"/>
                  </a:schemeClr>
                </a:solidFill>
                <a:effectLst>
                  <a:outerShdw blurRad="38100" dist="38100" dir="2700000" algn="tl">
                    <a:srgbClr val="000000">
                      <a:alpha val="43137"/>
                    </a:srgbClr>
                  </a:outerShdw>
                </a:effectLst>
              </a:rPr>
              <a:t>Gauls</a:t>
            </a:r>
            <a:r>
              <a:rPr lang="en-US" i="1" dirty="0" smtClean="0">
                <a:solidFill>
                  <a:schemeClr val="tx1">
                    <a:lumMod val="95000"/>
                    <a:lumOff val="5000"/>
                  </a:schemeClr>
                </a:solidFill>
                <a:effectLst>
                  <a:outerShdw blurRad="38100" dist="38100" dir="2700000" algn="tl">
                    <a:srgbClr val="000000">
                      <a:alpha val="43137"/>
                    </a:srgbClr>
                  </a:outerShdw>
                </a:effectLst>
              </a:rPr>
              <a:t> assert that they are descended from the god </a:t>
            </a:r>
            <a:r>
              <a:rPr lang="en-US" i="1" dirty="0" err="1" smtClean="0">
                <a:solidFill>
                  <a:schemeClr val="tx1">
                    <a:lumMod val="95000"/>
                    <a:lumOff val="5000"/>
                  </a:schemeClr>
                </a:solidFill>
                <a:effectLst>
                  <a:outerShdw blurRad="38100" dist="38100" dir="2700000" algn="tl">
                    <a:srgbClr val="000000">
                      <a:alpha val="43137"/>
                    </a:srgbClr>
                  </a:outerShdw>
                </a:effectLst>
              </a:rPr>
              <a:t>Dis</a:t>
            </a:r>
            <a:r>
              <a:rPr lang="en-US" i="1" dirty="0" smtClean="0">
                <a:solidFill>
                  <a:schemeClr val="tx1">
                    <a:lumMod val="95000"/>
                    <a:lumOff val="5000"/>
                  </a:schemeClr>
                </a:solidFill>
                <a:effectLst>
                  <a:outerShdw blurRad="38100" dist="38100" dir="2700000" algn="tl">
                    <a:srgbClr val="000000">
                      <a:alpha val="43137"/>
                    </a:srgbClr>
                  </a:outerShdw>
                </a:effectLst>
              </a:rPr>
              <a:t> </a:t>
            </a:r>
            <a:r>
              <a:rPr lang="en-US" i="1" dirty="0" err="1" smtClean="0">
                <a:solidFill>
                  <a:schemeClr val="tx1">
                    <a:lumMod val="95000"/>
                    <a:lumOff val="5000"/>
                  </a:schemeClr>
                </a:solidFill>
                <a:effectLst>
                  <a:outerShdw blurRad="38100" dist="38100" dir="2700000" algn="tl">
                    <a:srgbClr val="000000">
                      <a:alpha val="43137"/>
                    </a:srgbClr>
                  </a:outerShdw>
                </a:effectLst>
              </a:rPr>
              <a:t>pater</a:t>
            </a:r>
            <a:r>
              <a:rPr lang="en-US" i="1" dirty="0" smtClean="0">
                <a:solidFill>
                  <a:schemeClr val="tx1">
                    <a:lumMod val="95000"/>
                    <a:lumOff val="5000"/>
                  </a:schemeClr>
                </a:solidFill>
                <a:effectLst>
                  <a:outerShdw blurRad="38100" dist="38100" dir="2700000" algn="tl">
                    <a:srgbClr val="000000">
                      <a:alpha val="43137"/>
                    </a:srgbClr>
                  </a:outerShdw>
                </a:effectLst>
              </a:rPr>
              <a:t>, and say that this tradition has been handed down by the Druids.</a:t>
            </a:r>
            <a:r>
              <a:rPr lang="en-US" dirty="0" smtClean="0">
                <a:solidFill>
                  <a:schemeClr val="tx1">
                    <a:lumMod val="95000"/>
                    <a:lumOff val="5000"/>
                  </a:schemeClr>
                </a:solidFill>
                <a:effectLst>
                  <a:outerShdw blurRad="38100" dist="38100" dir="2700000" algn="tl">
                    <a:srgbClr val="000000">
                      <a:alpha val="43137"/>
                    </a:srgbClr>
                  </a:outerShdw>
                </a:effectLst>
              </a:rPr>
              <a:t/>
            </a:r>
            <a:br>
              <a:rPr lang="en-US" dirty="0" smtClean="0">
                <a:solidFill>
                  <a:schemeClr val="tx1">
                    <a:lumMod val="95000"/>
                    <a:lumOff val="5000"/>
                  </a:schemeClr>
                </a:solidFill>
                <a:effectLst>
                  <a:outerShdw blurRad="38100" dist="38100" dir="2700000" algn="tl">
                    <a:srgbClr val="000000">
                      <a:alpha val="43137"/>
                    </a:srgbClr>
                  </a:outerShdw>
                </a:effectLst>
              </a:rPr>
            </a:br>
            <a:endParaRPr lang="en-GB" dirty="0">
              <a:solidFill>
                <a:schemeClr val="tx1">
                  <a:lumMod val="95000"/>
                  <a:lumOff val="5000"/>
                </a:schemeClr>
              </a:solidFill>
              <a:effectLst>
                <a:outerShdw blurRad="38100" dist="38100" dir="2700000" algn="tl">
                  <a:srgbClr val="000000">
                    <a:alpha val="43137"/>
                  </a:srgbClr>
                </a:outerShdw>
              </a:effectLst>
            </a:endParaRPr>
          </a:p>
        </p:txBody>
      </p:sp>
      <p:pic>
        <p:nvPicPr>
          <p:cNvPr id="57346" name="Picture 2" descr="C:\Dokumente und Einstellungen\Ralph\Desktop\CHARUN+ETRSC356px-Charun_hammer_CdM.jpeg"/>
          <p:cNvPicPr>
            <a:picLocks noChangeAspect="1" noChangeArrowheads="1"/>
          </p:cNvPicPr>
          <p:nvPr/>
        </p:nvPicPr>
        <p:blipFill>
          <a:blip r:embed="rId3" cstate="print"/>
          <a:srcRect t="7293" b="3361"/>
          <a:stretch>
            <a:fillRect/>
          </a:stretch>
        </p:blipFill>
        <p:spPr bwMode="auto">
          <a:xfrm rot="20474376">
            <a:off x="965533" y="693288"/>
            <a:ext cx="2983603" cy="4485299"/>
          </a:xfrm>
          <a:prstGeom prst="rect">
            <a:avLst/>
          </a:prstGeom>
          <a:noFill/>
        </p:spPr>
      </p:pic>
      <p:sp>
        <p:nvSpPr>
          <p:cNvPr id="16" name="Textfeld 15"/>
          <p:cNvSpPr txBox="1"/>
          <p:nvPr/>
        </p:nvSpPr>
        <p:spPr>
          <a:xfrm>
            <a:off x="5786446" y="1500174"/>
            <a:ext cx="3071834" cy="1477328"/>
          </a:xfrm>
          <a:prstGeom prst="rect">
            <a:avLst/>
          </a:prstGeom>
          <a:noFill/>
        </p:spPr>
        <p:txBody>
          <a:bodyPr wrap="square" rtlCol="0">
            <a:spAutoFit/>
          </a:bodyPr>
          <a:lstStyle/>
          <a:p>
            <a:pPr algn="r"/>
            <a:r>
              <a:rPr lang="en-GB" b="1" dirty="0" smtClean="0">
                <a:solidFill>
                  <a:srgbClr val="FFC000"/>
                </a:solidFill>
                <a:effectLst>
                  <a:outerShdw blurRad="38100" dist="38100" dir="2700000" algn="tl">
                    <a:srgbClr val="000000">
                      <a:alpha val="43137"/>
                    </a:srgbClr>
                  </a:outerShdw>
                </a:effectLst>
              </a:rPr>
              <a:t>hammer god / </a:t>
            </a:r>
            <a:r>
              <a:rPr lang="en-GB" b="1" dirty="0" err="1" smtClean="0">
                <a:solidFill>
                  <a:srgbClr val="FFC000"/>
                </a:solidFill>
                <a:effectLst>
                  <a:outerShdw blurRad="38100" dist="38100" dir="2700000" algn="tl">
                    <a:srgbClr val="000000">
                      <a:alpha val="43137"/>
                    </a:srgbClr>
                  </a:outerShdw>
                </a:effectLst>
              </a:rPr>
              <a:t>dieu</a:t>
            </a:r>
            <a:r>
              <a:rPr lang="en-GB" b="1" dirty="0" smtClean="0">
                <a:solidFill>
                  <a:srgbClr val="FFC000"/>
                </a:solidFill>
                <a:effectLst>
                  <a:outerShdw blurRad="38100" dist="38100" dir="2700000" algn="tl">
                    <a:srgbClr val="000000">
                      <a:alpha val="43137"/>
                    </a:srgbClr>
                  </a:outerShdw>
                </a:effectLst>
              </a:rPr>
              <a:t> au </a:t>
            </a:r>
            <a:r>
              <a:rPr lang="en-GB" b="1" dirty="0" err="1" smtClean="0">
                <a:solidFill>
                  <a:srgbClr val="FFC000"/>
                </a:solidFill>
                <a:effectLst>
                  <a:outerShdw blurRad="38100" dist="38100" dir="2700000" algn="tl">
                    <a:srgbClr val="000000">
                      <a:alpha val="43137"/>
                    </a:srgbClr>
                  </a:outerShdw>
                </a:effectLst>
              </a:rPr>
              <a:t>maillet</a:t>
            </a:r>
            <a:endParaRPr lang="en-GB" b="1" dirty="0" smtClean="0">
              <a:solidFill>
                <a:srgbClr val="FFC000"/>
              </a:solidFill>
              <a:effectLst>
                <a:outerShdw blurRad="38100" dist="38100" dir="2700000" algn="tl">
                  <a:srgbClr val="000000">
                    <a:alpha val="43137"/>
                  </a:srgbClr>
                </a:outerShdw>
              </a:effectLst>
            </a:endParaRPr>
          </a:p>
          <a:p>
            <a:pPr algn="r"/>
            <a:r>
              <a:rPr lang="en-GB" b="1" dirty="0" err="1" smtClean="0">
                <a:solidFill>
                  <a:srgbClr val="FFC000"/>
                </a:solidFill>
                <a:effectLst>
                  <a:outerShdw blurRad="38100" dist="38100" dir="2700000" algn="tl">
                    <a:srgbClr val="000000">
                      <a:alpha val="43137"/>
                    </a:srgbClr>
                  </a:outerShdw>
                </a:effectLst>
              </a:rPr>
              <a:t>Sucellos</a:t>
            </a:r>
            <a:r>
              <a:rPr lang="en-GB" b="1" dirty="0" smtClean="0">
                <a:solidFill>
                  <a:srgbClr val="FFC000"/>
                </a:solidFill>
                <a:effectLst>
                  <a:outerShdw blurRad="38100" dist="38100" dir="2700000" algn="tl">
                    <a:srgbClr val="000000">
                      <a:alpha val="43137"/>
                    </a:srgbClr>
                  </a:outerShdw>
                </a:effectLst>
              </a:rPr>
              <a:t> “le bon </a:t>
            </a:r>
            <a:r>
              <a:rPr lang="en-GB" b="1" dirty="0" err="1" smtClean="0">
                <a:solidFill>
                  <a:srgbClr val="FFC000"/>
                </a:solidFill>
                <a:effectLst>
                  <a:outerShdw blurRad="38100" dist="38100" dir="2700000" algn="tl">
                    <a:srgbClr val="000000">
                      <a:alpha val="43137"/>
                    </a:srgbClr>
                  </a:outerShdw>
                </a:effectLst>
              </a:rPr>
              <a:t>frappeur</a:t>
            </a:r>
            <a:r>
              <a:rPr lang="en-GB" b="1" dirty="0" smtClean="0">
                <a:solidFill>
                  <a:srgbClr val="FFC000"/>
                </a:solidFill>
                <a:effectLst>
                  <a:outerShdw blurRad="38100" dist="38100" dir="2700000" algn="tl">
                    <a:srgbClr val="000000">
                      <a:alpha val="43137"/>
                    </a:srgbClr>
                  </a:outerShdw>
                </a:effectLst>
              </a:rPr>
              <a:t>”</a:t>
            </a:r>
            <a:br>
              <a:rPr lang="en-GB" b="1" dirty="0" smtClean="0">
                <a:solidFill>
                  <a:srgbClr val="FFC000"/>
                </a:solidFill>
                <a:effectLst>
                  <a:outerShdw blurRad="38100" dist="38100" dir="2700000" algn="tl">
                    <a:srgbClr val="000000">
                      <a:alpha val="43137"/>
                    </a:srgbClr>
                  </a:outerShdw>
                </a:effectLst>
              </a:rPr>
            </a:b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Silvanus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Vulcanus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Dispater</a:t>
            </a:r>
            <a:r>
              <a:rPr lang="en-GB" b="1" dirty="0" smtClean="0">
                <a:solidFill>
                  <a:srgbClr val="FFC000"/>
                </a:solidFill>
                <a:effectLst>
                  <a:outerShdw blurRad="38100" dist="38100" dir="2700000" algn="tl">
                    <a:srgbClr val="000000">
                      <a:alpha val="43137"/>
                    </a:srgbClr>
                  </a:outerShdw>
                </a:effectLst>
              </a:rPr>
              <a:t> ?</a:t>
            </a:r>
            <a:endParaRPr lang="en-GB" b="1" dirty="0">
              <a:solidFill>
                <a:srgbClr val="FFC000"/>
              </a:solidFill>
              <a:effectLst>
                <a:outerShdw blurRad="38100" dist="38100" dir="2700000" algn="tl">
                  <a:srgbClr val="000000">
                    <a:alpha val="43137"/>
                  </a:srgbClr>
                </a:outerShdw>
              </a:effectLst>
            </a:endParaRPr>
          </a:p>
        </p:txBody>
      </p:sp>
      <p:sp>
        <p:nvSpPr>
          <p:cNvPr id="18"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
        <p:nvSpPr>
          <p:cNvPr id="14" name="Textfeld 13"/>
          <p:cNvSpPr txBox="1"/>
          <p:nvPr/>
        </p:nvSpPr>
        <p:spPr>
          <a:xfrm>
            <a:off x="3851920" y="926718"/>
            <a:ext cx="4536504" cy="2585323"/>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r>
              <a:rPr lang="en-US" sz="1600" dirty="0" smtClean="0">
                <a:solidFill>
                  <a:schemeClr val="tx1">
                    <a:lumMod val="95000"/>
                    <a:lumOff val="5000"/>
                  </a:schemeClr>
                </a:solidFill>
                <a:effectLst>
                  <a:outerShdw blurRad="38100" dist="38100" dir="2700000" algn="tl">
                    <a:srgbClr val="000000">
                      <a:alpha val="43137"/>
                    </a:srgbClr>
                  </a:outerShdw>
                </a:effectLst>
              </a:rPr>
              <a:t>Did Caesar think of Etruscan </a:t>
            </a:r>
            <a:br>
              <a:rPr lang="en-US" sz="1600" dirty="0" smtClean="0">
                <a:solidFill>
                  <a:schemeClr val="tx1">
                    <a:lumMod val="95000"/>
                    <a:lumOff val="5000"/>
                  </a:schemeClr>
                </a:solidFill>
                <a:effectLst>
                  <a:outerShdw blurRad="38100" dist="38100" dir="2700000" algn="tl">
                    <a:srgbClr val="000000">
                      <a:alpha val="43137"/>
                    </a:srgbClr>
                  </a:outerShdw>
                </a:effectLst>
              </a:rPr>
            </a:br>
            <a:r>
              <a:rPr lang="en-US" sz="1600" dirty="0" smtClean="0">
                <a:solidFill>
                  <a:schemeClr val="tx1">
                    <a:lumMod val="95000"/>
                    <a:lumOff val="5000"/>
                  </a:schemeClr>
                </a:solidFill>
                <a:effectLst>
                  <a:outerShdw blurRad="38100" dist="38100" dir="2700000" algn="tl">
                    <a:srgbClr val="000000">
                      <a:alpha val="43137"/>
                    </a:srgbClr>
                  </a:outerShdw>
                </a:effectLst>
              </a:rPr>
              <a:t>god of the underworld, </a:t>
            </a:r>
            <a:r>
              <a:rPr lang="en-US" sz="1600" b="1" dirty="0" err="1" smtClean="0">
                <a:solidFill>
                  <a:schemeClr val="tx1">
                    <a:lumMod val="95000"/>
                    <a:lumOff val="5000"/>
                  </a:schemeClr>
                </a:solidFill>
                <a:effectLst>
                  <a:outerShdw blurRad="38100" dist="38100" dir="2700000" algn="tl">
                    <a:srgbClr val="000000">
                      <a:alpha val="43137"/>
                    </a:srgbClr>
                  </a:outerShdw>
                </a:effectLst>
              </a:rPr>
              <a:t>Charu</a:t>
            </a:r>
            <a:r>
              <a:rPr lang="en-US" sz="1600" dirty="0" smtClean="0">
                <a:solidFill>
                  <a:schemeClr val="tx1">
                    <a:lumMod val="95000"/>
                    <a:lumOff val="5000"/>
                  </a:schemeClr>
                </a:solidFill>
                <a:effectLst>
                  <a:outerShdw blurRad="38100" dist="38100" dir="2700000" algn="tl">
                    <a:srgbClr val="000000">
                      <a:alpha val="43137"/>
                    </a:srgbClr>
                  </a:outerShdw>
                </a:effectLst>
              </a:rPr>
              <a:t>?</a:t>
            </a:r>
          </a:p>
          <a:p>
            <a:endParaRPr lang="en-US" sz="1600" dirty="0" smtClean="0">
              <a:solidFill>
                <a:schemeClr val="tx1">
                  <a:lumMod val="95000"/>
                  <a:lumOff val="5000"/>
                </a:schemeClr>
              </a:solidFill>
              <a:effectLst>
                <a:outerShdw blurRad="38100" dist="38100" dir="2700000" algn="tl">
                  <a:srgbClr val="000000">
                    <a:alpha val="43137"/>
                  </a:srgbClr>
                </a:outerShdw>
              </a:effectLst>
            </a:endParaRPr>
          </a:p>
          <a:p>
            <a:r>
              <a:rPr lang="en-GB" sz="1600" dirty="0" smtClean="0">
                <a:solidFill>
                  <a:schemeClr val="tx1">
                    <a:lumMod val="95000"/>
                    <a:lumOff val="5000"/>
                  </a:schemeClr>
                </a:solidFill>
                <a:effectLst>
                  <a:outerShdw blurRad="38100" dist="38100" dir="2700000" algn="tl">
                    <a:srgbClr val="000000">
                      <a:alpha val="43137"/>
                    </a:srgbClr>
                  </a:outerShdw>
                </a:effectLst>
              </a:rPr>
              <a:t>TERTULLIAN </a:t>
            </a:r>
            <a:r>
              <a:rPr lang="en-GB" sz="1600" i="1" dirty="0" smtClean="0">
                <a:solidFill>
                  <a:schemeClr val="tx1">
                    <a:lumMod val="95000"/>
                    <a:lumOff val="5000"/>
                  </a:schemeClr>
                </a:solidFill>
                <a:effectLst>
                  <a:outerShdw blurRad="38100" dist="38100" dir="2700000" algn="tl">
                    <a:srgbClr val="000000">
                      <a:alpha val="43137"/>
                    </a:srgbClr>
                  </a:outerShdw>
                </a:effectLst>
              </a:rPr>
              <a:t>nat</a:t>
            </a:r>
            <a:r>
              <a:rPr lang="en-GB" sz="1600" dirty="0" smtClean="0">
                <a:solidFill>
                  <a:schemeClr val="tx1">
                    <a:lumMod val="95000"/>
                    <a:lumOff val="5000"/>
                  </a:schemeClr>
                </a:solidFill>
                <a:effectLst>
                  <a:outerShdw blurRad="38100" dist="38100" dir="2700000" algn="tl">
                    <a:srgbClr val="000000">
                      <a:alpha val="43137"/>
                    </a:srgbClr>
                  </a:outerShdw>
                </a:effectLst>
              </a:rPr>
              <a:t>. 10.47:    </a:t>
            </a:r>
            <a:r>
              <a:rPr lang="en-GB" sz="1600" i="1" dirty="0" smtClean="0">
                <a:solidFill>
                  <a:schemeClr val="tx1">
                    <a:lumMod val="95000"/>
                    <a:lumOff val="5000"/>
                  </a:schemeClr>
                </a:solidFill>
                <a:effectLst>
                  <a:outerShdw blurRad="38100" dist="38100" dir="2700000" algn="tl">
                    <a:srgbClr val="000000">
                      <a:alpha val="43137"/>
                    </a:srgbClr>
                  </a:outerShdw>
                </a:effectLst>
              </a:rPr>
              <a:t>When it comes to the gladiatorial shows, you are even more devout. (…) We have laughed over the midday games of your gods when Father Pluto, brother of Jove, hauls off the remains of the gladiators </a:t>
            </a:r>
            <a:r>
              <a:rPr lang="en-GB" sz="1600" b="1" i="1" dirty="0" smtClean="0">
                <a:solidFill>
                  <a:schemeClr val="tx1">
                    <a:lumMod val="95000"/>
                    <a:lumOff val="5000"/>
                  </a:schemeClr>
                </a:solidFill>
                <a:effectLst>
                  <a:outerShdw blurRad="38100" dist="38100" dir="2700000" algn="tl">
                    <a:srgbClr val="000000">
                      <a:alpha val="43137"/>
                    </a:srgbClr>
                  </a:outerShdw>
                </a:effectLst>
              </a:rPr>
              <a:t>brandishing his hammer </a:t>
            </a:r>
            <a:r>
              <a:rPr lang="en-GB" i="1" dirty="0" smtClean="0">
                <a:solidFill>
                  <a:schemeClr val="bg2"/>
                </a:solidFill>
                <a:effectLst>
                  <a:outerShdw blurRad="38100" dist="38100" dir="2700000" algn="tl">
                    <a:srgbClr val="000000">
                      <a:alpha val="43137"/>
                    </a:srgbClr>
                  </a:outerShdw>
                </a:effectLst>
              </a:rPr>
              <a:t>(…)</a:t>
            </a:r>
            <a:endParaRPr lang="en-GB" i="1" dirty="0">
              <a:solidFill>
                <a:schemeClr val="bg2"/>
              </a:solidFill>
              <a:effectLst>
                <a:outerShdw blurRad="38100" dist="38100" dir="2700000" algn="tl">
                  <a:srgbClr val="000000">
                    <a:alpha val="43137"/>
                  </a:srgbClr>
                </a:outerShdw>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edge">
                                      <p:cBhvr>
                                        <p:cTn id="7" dur="2000"/>
                                        <p:tgtEl>
                                          <p:spTgt spid="14"/>
                                        </p:tgtEl>
                                      </p:cBhvr>
                                    </p:animEffect>
                                  </p:childTnLst>
                                </p:cTn>
                              </p:par>
                            </p:childTnLst>
                          </p:cTn>
                        </p:par>
                        <p:par>
                          <p:cTn id="8" fill="hold">
                            <p:stCondLst>
                              <p:cond delay="2000"/>
                            </p:stCondLst>
                            <p:childTnLst>
                              <p:par>
                                <p:cTn id="9" presetID="20" presetClass="entr" presetSubtype="0" fill="hold" nodeType="afterEffect">
                                  <p:stCondLst>
                                    <p:cond delay="0"/>
                                  </p:stCondLst>
                                  <p:childTnLst>
                                    <p:set>
                                      <p:cBhvr>
                                        <p:cTn id="10" dur="1" fill="hold">
                                          <p:stCondLst>
                                            <p:cond delay="0"/>
                                          </p:stCondLst>
                                        </p:cTn>
                                        <p:tgtEl>
                                          <p:spTgt spid="57346"/>
                                        </p:tgtEl>
                                        <p:attrNameLst>
                                          <p:attrName>style.visibility</p:attrName>
                                        </p:attrNameLst>
                                      </p:cBhvr>
                                      <p:to>
                                        <p:strVal val="visible"/>
                                      </p:to>
                                    </p:set>
                                    <p:animEffect transition="in" filter="wedge">
                                      <p:cBhvr>
                                        <p:cTn id="11" dur="2000"/>
                                        <p:tgtEl>
                                          <p:spTgt spid="57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C:\Dokumente und Einstellungen\Ralph\Eigene Dateien\Lydneydog.gif"/>
          <p:cNvPicPr>
            <a:picLocks noChangeAspect="1" noChangeArrowheads="1"/>
          </p:cNvPicPr>
          <p:nvPr/>
        </p:nvPicPr>
        <p:blipFill>
          <a:blip r:embed="rId2" cstate="print">
            <a:clrChange>
              <a:clrFrom>
                <a:srgbClr val="FFFFFF"/>
              </a:clrFrom>
              <a:clrTo>
                <a:srgbClr val="FFFFFF">
                  <a:alpha val="0"/>
                </a:srgbClr>
              </a:clrTo>
            </a:clrChange>
          </a:blip>
          <a:srcRect l="3029" t="60922"/>
          <a:stretch>
            <a:fillRect/>
          </a:stretch>
        </p:blipFill>
        <p:spPr bwMode="auto">
          <a:xfrm>
            <a:off x="357158" y="5434710"/>
            <a:ext cx="2286016" cy="1423290"/>
          </a:xfrm>
          <a:prstGeom prst="rect">
            <a:avLst/>
          </a:prstGeom>
          <a:noFill/>
        </p:spPr>
      </p:pic>
      <p:pic>
        <p:nvPicPr>
          <p:cNvPr id="63490" name="Picture 2" descr="D:\RIG Glanum Belenos photo.jpg"/>
          <p:cNvPicPr>
            <a:picLocks noChangeAspect="1" noChangeArrowheads="1"/>
          </p:cNvPicPr>
          <p:nvPr/>
        </p:nvPicPr>
        <p:blipFill>
          <a:blip r:embed="rId3" cstate="print"/>
          <a:srcRect/>
          <a:stretch>
            <a:fillRect/>
          </a:stretch>
        </p:blipFill>
        <p:spPr bwMode="auto">
          <a:xfrm>
            <a:off x="0" y="3429000"/>
            <a:ext cx="3415866" cy="2100608"/>
          </a:xfrm>
          <a:prstGeom prst="rect">
            <a:avLst/>
          </a:prstGeom>
          <a:noFill/>
        </p:spPr>
      </p:pic>
      <p:pic>
        <p:nvPicPr>
          <p:cNvPr id="7" name="Picture 6" descr="C:\Eigene Dateien\NARBONENSIS Habil\ESPERANDIEU Scans\Esp 437 Nîmes - dieu gaulois MAILLET.JPG"/>
          <p:cNvPicPr>
            <a:picLocks noChangeAspect="1" noChangeArrowheads="1"/>
          </p:cNvPicPr>
          <p:nvPr/>
        </p:nvPicPr>
        <p:blipFill>
          <a:blip r:embed="rId4" cstate="print">
            <a:lum contrast="10000"/>
          </a:blip>
          <a:srcRect l="7317" t="6529" r="9756" b="16150"/>
          <a:stretch>
            <a:fillRect/>
          </a:stretch>
        </p:blipFill>
        <p:spPr bwMode="auto">
          <a:xfrm>
            <a:off x="5857884" y="2903721"/>
            <a:ext cx="3000396" cy="3882865"/>
          </a:xfrm>
          <a:prstGeom prst="rect">
            <a:avLst/>
          </a:prstGeom>
          <a:noFill/>
        </p:spPr>
      </p:pic>
      <p:sp>
        <p:nvSpPr>
          <p:cNvPr id="8" name="Text Box 9"/>
          <p:cNvSpPr txBox="1">
            <a:spLocks noChangeArrowheads="1"/>
          </p:cNvSpPr>
          <p:nvPr/>
        </p:nvSpPr>
        <p:spPr bwMode="auto">
          <a:xfrm>
            <a:off x="7072330" y="6357958"/>
            <a:ext cx="1828800" cy="307777"/>
          </a:xfrm>
          <a:prstGeom prst="rect">
            <a:avLst/>
          </a:prstGeom>
          <a:noFill/>
          <a:ln w="9525">
            <a:noFill/>
            <a:miter lim="800000"/>
            <a:headEnd/>
            <a:tailEnd/>
          </a:ln>
          <a:effectLst/>
        </p:spPr>
        <p:txBody>
          <a:bodyPr>
            <a:spAutoFit/>
          </a:bodyPr>
          <a:lstStyle/>
          <a:p>
            <a:pPr algn="r">
              <a:spcBef>
                <a:spcPct val="50000"/>
              </a:spcBef>
            </a:pPr>
            <a:r>
              <a:rPr lang="en-US" sz="1400" dirty="0" err="1">
                <a:solidFill>
                  <a:schemeClr val="bg2"/>
                </a:solidFill>
                <a:latin typeface="GoudyOlSt BT" pitchFamily="18" charset="0"/>
              </a:rPr>
              <a:t>Esp</a:t>
            </a:r>
            <a:r>
              <a:rPr lang="en-US" sz="1400" dirty="0">
                <a:solidFill>
                  <a:schemeClr val="bg2"/>
                </a:solidFill>
                <a:latin typeface="GoudyOlSt BT" pitchFamily="18" charset="0"/>
              </a:rPr>
              <a:t> 437 </a:t>
            </a:r>
            <a:r>
              <a:rPr lang="en-US" sz="1400" dirty="0" err="1">
                <a:solidFill>
                  <a:schemeClr val="bg2"/>
                </a:solidFill>
                <a:latin typeface="GoudyOlSt BT" pitchFamily="18" charset="0"/>
              </a:rPr>
              <a:t>Nîmes</a:t>
            </a:r>
            <a:r>
              <a:rPr lang="en-US" sz="1400" dirty="0">
                <a:solidFill>
                  <a:schemeClr val="bg2"/>
                </a:solidFill>
                <a:latin typeface="GoudyOlSt BT" pitchFamily="18" charset="0"/>
              </a:rPr>
              <a:t> </a:t>
            </a:r>
          </a:p>
        </p:txBody>
      </p:sp>
      <p:sp>
        <p:nvSpPr>
          <p:cNvPr id="12" name="Textfeld 11"/>
          <p:cNvSpPr txBox="1"/>
          <p:nvPr/>
        </p:nvSpPr>
        <p:spPr>
          <a:xfrm>
            <a:off x="5786446" y="1500174"/>
            <a:ext cx="3071834" cy="1477328"/>
          </a:xfrm>
          <a:prstGeom prst="rect">
            <a:avLst/>
          </a:prstGeom>
          <a:noFill/>
        </p:spPr>
        <p:txBody>
          <a:bodyPr wrap="square" rtlCol="0">
            <a:spAutoFit/>
          </a:bodyPr>
          <a:lstStyle/>
          <a:p>
            <a:pPr algn="r"/>
            <a:r>
              <a:rPr lang="en-GB" b="1" dirty="0" smtClean="0">
                <a:solidFill>
                  <a:srgbClr val="FFC000"/>
                </a:solidFill>
                <a:effectLst>
                  <a:outerShdw blurRad="38100" dist="38100" dir="2700000" algn="tl">
                    <a:srgbClr val="000000">
                      <a:alpha val="43137"/>
                    </a:srgbClr>
                  </a:outerShdw>
                </a:effectLst>
              </a:rPr>
              <a:t>hammer god / </a:t>
            </a:r>
            <a:r>
              <a:rPr lang="en-GB" b="1" dirty="0" err="1" smtClean="0">
                <a:solidFill>
                  <a:srgbClr val="FFC000"/>
                </a:solidFill>
                <a:effectLst>
                  <a:outerShdw blurRad="38100" dist="38100" dir="2700000" algn="tl">
                    <a:srgbClr val="000000">
                      <a:alpha val="43137"/>
                    </a:srgbClr>
                  </a:outerShdw>
                </a:effectLst>
              </a:rPr>
              <a:t>dieu</a:t>
            </a:r>
            <a:r>
              <a:rPr lang="en-GB" b="1" dirty="0" smtClean="0">
                <a:solidFill>
                  <a:srgbClr val="FFC000"/>
                </a:solidFill>
                <a:effectLst>
                  <a:outerShdw blurRad="38100" dist="38100" dir="2700000" algn="tl">
                    <a:srgbClr val="000000">
                      <a:alpha val="43137"/>
                    </a:srgbClr>
                  </a:outerShdw>
                </a:effectLst>
              </a:rPr>
              <a:t> au </a:t>
            </a:r>
            <a:r>
              <a:rPr lang="en-GB" b="1" dirty="0" err="1" smtClean="0">
                <a:solidFill>
                  <a:srgbClr val="FFC000"/>
                </a:solidFill>
                <a:effectLst>
                  <a:outerShdw blurRad="38100" dist="38100" dir="2700000" algn="tl">
                    <a:srgbClr val="000000">
                      <a:alpha val="43137"/>
                    </a:srgbClr>
                  </a:outerShdw>
                </a:effectLst>
              </a:rPr>
              <a:t>maillet</a:t>
            </a:r>
            <a:endParaRPr lang="en-GB" b="1" dirty="0" smtClean="0">
              <a:solidFill>
                <a:srgbClr val="FFC000"/>
              </a:solidFill>
              <a:effectLst>
                <a:outerShdw blurRad="38100" dist="38100" dir="2700000" algn="tl">
                  <a:srgbClr val="000000">
                    <a:alpha val="43137"/>
                  </a:srgbClr>
                </a:outerShdw>
              </a:effectLst>
            </a:endParaRPr>
          </a:p>
          <a:p>
            <a:pPr algn="r"/>
            <a:r>
              <a:rPr lang="en-GB" b="1" dirty="0" err="1" smtClean="0">
                <a:solidFill>
                  <a:srgbClr val="FFC000"/>
                </a:solidFill>
                <a:effectLst>
                  <a:outerShdw blurRad="38100" dist="38100" dir="2700000" algn="tl">
                    <a:srgbClr val="000000">
                      <a:alpha val="43137"/>
                    </a:srgbClr>
                  </a:outerShdw>
                </a:effectLst>
              </a:rPr>
              <a:t>Sucellos</a:t>
            </a:r>
            <a:r>
              <a:rPr lang="en-GB" b="1" dirty="0" smtClean="0">
                <a:solidFill>
                  <a:srgbClr val="FFC000"/>
                </a:solidFill>
                <a:effectLst>
                  <a:outerShdw blurRad="38100" dist="38100" dir="2700000" algn="tl">
                    <a:srgbClr val="000000">
                      <a:alpha val="43137"/>
                    </a:srgbClr>
                  </a:outerShdw>
                </a:effectLst>
              </a:rPr>
              <a:t> “le bon </a:t>
            </a:r>
            <a:r>
              <a:rPr lang="en-GB" b="1" dirty="0" err="1" smtClean="0">
                <a:solidFill>
                  <a:srgbClr val="FFC000"/>
                </a:solidFill>
                <a:effectLst>
                  <a:outerShdw blurRad="38100" dist="38100" dir="2700000" algn="tl">
                    <a:srgbClr val="000000">
                      <a:alpha val="43137"/>
                    </a:srgbClr>
                  </a:outerShdw>
                </a:effectLst>
              </a:rPr>
              <a:t>frappeur</a:t>
            </a:r>
            <a:r>
              <a:rPr lang="en-GB" b="1" dirty="0" smtClean="0">
                <a:solidFill>
                  <a:srgbClr val="FFC000"/>
                </a:solidFill>
                <a:effectLst>
                  <a:outerShdw blurRad="38100" dist="38100" dir="2700000" algn="tl">
                    <a:srgbClr val="000000">
                      <a:alpha val="43137"/>
                    </a:srgbClr>
                  </a:outerShdw>
                </a:effectLst>
              </a:rPr>
              <a:t>”</a:t>
            </a:r>
            <a:br>
              <a:rPr lang="en-GB" b="1" dirty="0" smtClean="0">
                <a:solidFill>
                  <a:srgbClr val="FFC000"/>
                </a:solidFill>
                <a:effectLst>
                  <a:outerShdw blurRad="38100" dist="38100" dir="2700000" algn="tl">
                    <a:srgbClr val="000000">
                      <a:alpha val="43137"/>
                    </a:srgbClr>
                  </a:outerShdw>
                </a:effectLst>
              </a:rPr>
            </a:b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Silvanus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Vulcanus</a:t>
            </a:r>
            <a:endParaRPr lang="en-GB" b="1" dirty="0" smtClean="0">
              <a:solidFill>
                <a:srgbClr val="FFC000"/>
              </a:solidFill>
              <a:effectLst>
                <a:outerShdw blurRad="38100" dist="38100" dir="2700000" algn="tl">
                  <a:srgbClr val="000000">
                    <a:alpha val="43137"/>
                  </a:srgbClr>
                </a:outerShdw>
              </a:effectLst>
            </a:endParaRPr>
          </a:p>
          <a:p>
            <a:pPr algn="r"/>
            <a:r>
              <a:rPr lang="en-GB" b="1" dirty="0" smtClean="0">
                <a:solidFill>
                  <a:srgbClr val="FFC000"/>
                </a:solidFill>
                <a:effectLst>
                  <a:outerShdw blurRad="38100" dist="38100" dir="2700000" algn="tl">
                    <a:srgbClr val="000000">
                      <a:alpha val="43137"/>
                    </a:srgbClr>
                  </a:outerShdw>
                </a:effectLst>
              </a:rPr>
              <a:t>= </a:t>
            </a:r>
            <a:r>
              <a:rPr lang="en-GB" b="1" dirty="0" err="1" smtClean="0">
                <a:solidFill>
                  <a:srgbClr val="FFC000"/>
                </a:solidFill>
                <a:effectLst>
                  <a:outerShdw blurRad="38100" dist="38100" dir="2700000" algn="tl">
                    <a:srgbClr val="000000">
                      <a:alpha val="43137"/>
                    </a:srgbClr>
                  </a:outerShdw>
                </a:effectLst>
              </a:rPr>
              <a:t>Dispater</a:t>
            </a:r>
            <a:r>
              <a:rPr lang="en-GB" b="1" dirty="0" smtClean="0">
                <a:solidFill>
                  <a:srgbClr val="FFC000"/>
                </a:solidFill>
                <a:effectLst>
                  <a:outerShdw blurRad="38100" dist="38100" dir="2700000" algn="tl">
                    <a:srgbClr val="000000">
                      <a:alpha val="43137"/>
                    </a:srgbClr>
                  </a:outerShdw>
                </a:effectLst>
              </a:rPr>
              <a:t> ?</a:t>
            </a:r>
            <a:endParaRPr lang="en-GB" b="1" dirty="0">
              <a:solidFill>
                <a:srgbClr val="FFC000"/>
              </a:solidFill>
              <a:effectLst>
                <a:outerShdw blurRad="38100" dist="38100" dir="2700000" algn="tl">
                  <a:srgbClr val="000000">
                    <a:alpha val="43137"/>
                  </a:srgbClr>
                </a:outerShdw>
              </a:effectLst>
            </a:endParaRPr>
          </a:p>
        </p:txBody>
      </p:sp>
      <p:sp>
        <p:nvSpPr>
          <p:cNvPr id="13" name="Textfeld 12"/>
          <p:cNvSpPr txBox="1"/>
          <p:nvPr/>
        </p:nvSpPr>
        <p:spPr>
          <a:xfrm rot="20956589">
            <a:off x="2259862" y="3175689"/>
            <a:ext cx="3714776" cy="3139321"/>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dirty="0" smtClean="0"/>
              <a:t>attributes of </a:t>
            </a:r>
            <a:r>
              <a:rPr lang="en-GB" dirty="0" err="1" smtClean="0"/>
              <a:t>Sucellos</a:t>
            </a:r>
            <a:r>
              <a:rPr lang="en-GB" dirty="0" smtClean="0"/>
              <a:t>:</a:t>
            </a:r>
          </a:p>
          <a:p>
            <a:pPr>
              <a:buFontTx/>
              <a:buChar char="-"/>
            </a:pPr>
            <a:r>
              <a:rPr lang="en-GB" b="1" dirty="0" smtClean="0"/>
              <a:t>bowl</a:t>
            </a:r>
            <a:r>
              <a:rPr lang="en-GB" dirty="0" smtClean="0"/>
              <a:t>  (cf. Irish DAGDA &amp; his </a:t>
            </a:r>
            <a:r>
              <a:rPr lang="en-GB" b="1" dirty="0" smtClean="0"/>
              <a:t>cauldron</a:t>
            </a:r>
            <a:r>
              <a:rPr lang="en-GB" dirty="0" smtClean="0"/>
              <a:t>: drink for immortality &amp; </a:t>
            </a:r>
            <a:r>
              <a:rPr lang="en-GB" b="1" dirty="0" smtClean="0"/>
              <a:t>resurrection; </a:t>
            </a:r>
            <a:r>
              <a:rPr lang="en-GB" dirty="0" smtClean="0"/>
              <a:t>cf. </a:t>
            </a:r>
            <a:r>
              <a:rPr lang="en-GB" b="1" dirty="0" smtClean="0"/>
              <a:t>cauldrons</a:t>
            </a:r>
            <a:r>
              <a:rPr lang="en-GB" dirty="0" smtClean="0"/>
              <a:t>, </a:t>
            </a:r>
            <a:r>
              <a:rPr lang="en-GB" dirty="0" err="1" smtClean="0"/>
              <a:t>e.g.Glanum</a:t>
            </a:r>
            <a:r>
              <a:rPr lang="en-GB" dirty="0" smtClean="0"/>
              <a:t>)</a:t>
            </a:r>
            <a:br>
              <a:rPr lang="en-GB" dirty="0" smtClean="0"/>
            </a:br>
            <a:r>
              <a:rPr lang="en-GB" i="1" dirty="0" err="1" smtClean="0"/>
              <a:t>Dagda</a:t>
            </a:r>
            <a:r>
              <a:rPr lang="en-GB" i="1" dirty="0" smtClean="0"/>
              <a:t> </a:t>
            </a:r>
            <a:r>
              <a:rPr lang="de-DE" i="1" dirty="0" err="1" smtClean="0"/>
              <a:t>Eochaid</a:t>
            </a:r>
            <a:r>
              <a:rPr lang="de-DE" i="1" dirty="0" smtClean="0"/>
              <a:t> </a:t>
            </a:r>
            <a:r>
              <a:rPr lang="de-DE" i="1" dirty="0" err="1" smtClean="0"/>
              <a:t>Ollathair</a:t>
            </a:r>
            <a:r>
              <a:rPr lang="de-DE" i="1" dirty="0" smtClean="0"/>
              <a:t> „All </a:t>
            </a:r>
            <a:r>
              <a:rPr lang="de-DE" i="1" dirty="0" err="1" smtClean="0"/>
              <a:t>Father</a:t>
            </a:r>
            <a:r>
              <a:rPr lang="de-DE" i="1" dirty="0" smtClean="0"/>
              <a:t>“ </a:t>
            </a:r>
            <a:r>
              <a:rPr lang="de-DE" i="1" dirty="0" err="1" smtClean="0"/>
              <a:t>the</a:t>
            </a:r>
            <a:r>
              <a:rPr lang="de-DE" i="1" dirty="0" smtClean="0"/>
              <a:t> </a:t>
            </a:r>
            <a:r>
              <a:rPr lang="de-DE" i="1" dirty="0" err="1" smtClean="0"/>
              <a:t>protector</a:t>
            </a:r>
            <a:r>
              <a:rPr lang="de-DE" i="1" dirty="0" smtClean="0"/>
              <a:t> </a:t>
            </a:r>
            <a:r>
              <a:rPr lang="de-DE" i="1" dirty="0" err="1" smtClean="0"/>
              <a:t>of</a:t>
            </a:r>
            <a:r>
              <a:rPr lang="de-DE" i="1" dirty="0" smtClean="0"/>
              <a:t> </a:t>
            </a:r>
            <a:r>
              <a:rPr lang="de-DE" i="1" dirty="0" err="1" smtClean="0"/>
              <a:t>the</a:t>
            </a:r>
            <a:r>
              <a:rPr lang="de-DE" i="1" dirty="0" smtClean="0"/>
              <a:t> </a:t>
            </a:r>
            <a:r>
              <a:rPr lang="de-DE" i="1" dirty="0" err="1" smtClean="0"/>
              <a:t>tribe</a:t>
            </a:r>
            <a:r>
              <a:rPr lang="de-DE" i="1" dirty="0" smtClean="0"/>
              <a:t/>
            </a:r>
            <a:br>
              <a:rPr lang="de-DE" i="1" dirty="0" smtClean="0"/>
            </a:br>
            <a:r>
              <a:rPr lang="en-GB" dirty="0" smtClean="0"/>
              <a:t/>
            </a:r>
            <a:br>
              <a:rPr lang="en-GB" dirty="0" smtClean="0"/>
            </a:br>
            <a:r>
              <a:rPr lang="en-GB" dirty="0" smtClean="0"/>
              <a:t>- </a:t>
            </a:r>
            <a:r>
              <a:rPr lang="en-GB" b="1" dirty="0" smtClean="0"/>
              <a:t>dog</a:t>
            </a:r>
            <a:r>
              <a:rPr lang="en-GB" dirty="0" smtClean="0"/>
              <a:t> : cf. </a:t>
            </a:r>
            <a:r>
              <a:rPr lang="en-GB" dirty="0" err="1" smtClean="0"/>
              <a:t>Lydney</a:t>
            </a:r>
            <a:r>
              <a:rPr lang="en-GB" dirty="0" smtClean="0"/>
              <a:t> – Mars </a:t>
            </a:r>
            <a:r>
              <a:rPr lang="en-GB" dirty="0" err="1" smtClean="0"/>
              <a:t>Nodons</a:t>
            </a:r>
            <a:r>
              <a:rPr lang="en-GB" dirty="0" smtClean="0"/>
              <a:t>;</a:t>
            </a:r>
            <a:br>
              <a:rPr lang="en-GB" dirty="0" smtClean="0"/>
            </a:br>
            <a:r>
              <a:rPr lang="en-GB" dirty="0" smtClean="0"/>
              <a:t>cf. Esp. VII 5564 (</a:t>
            </a:r>
            <a:r>
              <a:rPr lang="en-GB" dirty="0" err="1" smtClean="0"/>
              <a:t>Oberseebach</a:t>
            </a:r>
            <a:r>
              <a:rPr lang="en-GB" dirty="0" smtClean="0"/>
              <a:t>): </a:t>
            </a:r>
            <a:r>
              <a:rPr lang="en-GB" dirty="0" err="1" smtClean="0"/>
              <a:t>Sucellos</a:t>
            </a:r>
            <a:r>
              <a:rPr lang="en-GB" dirty="0" smtClean="0"/>
              <a:t> with 3-headed Cerberus…</a:t>
            </a:r>
            <a:endParaRPr lang="en-GB" dirty="0"/>
          </a:p>
        </p:txBody>
      </p:sp>
      <p:sp>
        <p:nvSpPr>
          <p:cNvPr id="16" name="Textfeld 15"/>
          <p:cNvSpPr txBox="1"/>
          <p:nvPr/>
        </p:nvSpPr>
        <p:spPr>
          <a:xfrm rot="20266164">
            <a:off x="8799" y="4869098"/>
            <a:ext cx="1643074" cy="369332"/>
          </a:xfrm>
          <a:prstGeom prst="rect">
            <a:avLst/>
          </a:prstGeom>
          <a:noFill/>
        </p:spPr>
        <p:txBody>
          <a:bodyPr wrap="square" rtlCol="0">
            <a:spAutoFit/>
          </a:bodyPr>
          <a:lstStyle/>
          <a:p>
            <a:r>
              <a:rPr lang="en-GB" b="1" dirty="0" err="1" smtClean="0">
                <a:solidFill>
                  <a:srgbClr val="FFC000"/>
                </a:solidFill>
                <a:effectLst>
                  <a:outerShdw blurRad="38100" dist="38100" dir="2700000" algn="tl">
                    <a:srgbClr val="000000">
                      <a:alpha val="43137"/>
                    </a:srgbClr>
                  </a:outerShdw>
                </a:effectLst>
              </a:rPr>
              <a:t>Glanum</a:t>
            </a:r>
            <a:endParaRPr lang="en-GB" b="1" dirty="0">
              <a:solidFill>
                <a:srgbClr val="FFC000"/>
              </a:solidFill>
              <a:effectLst>
                <a:outerShdw blurRad="38100" dist="38100" dir="2700000" algn="tl">
                  <a:srgbClr val="000000">
                    <a:alpha val="43137"/>
                  </a:srgbClr>
                </a:outerShdw>
              </a:effectLst>
            </a:endParaRPr>
          </a:p>
        </p:txBody>
      </p:sp>
      <p:sp>
        <p:nvSpPr>
          <p:cNvPr id="18"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par>
                          <p:cTn id="8" fill="hold">
                            <p:stCondLst>
                              <p:cond delay="500"/>
                            </p:stCondLst>
                            <p:childTnLst>
                              <p:par>
                                <p:cTn id="9" presetID="5" presetClass="entr" presetSubtype="10" fill="hold" nodeType="afterEffect">
                                  <p:stCondLst>
                                    <p:cond delay="0"/>
                                  </p:stCondLst>
                                  <p:childTnLst>
                                    <p:set>
                                      <p:cBhvr>
                                        <p:cTn id="10" dur="1" fill="hold">
                                          <p:stCondLst>
                                            <p:cond delay="0"/>
                                          </p:stCondLst>
                                        </p:cTn>
                                        <p:tgtEl>
                                          <p:spTgt spid="63490"/>
                                        </p:tgtEl>
                                        <p:attrNameLst>
                                          <p:attrName>style.visibility</p:attrName>
                                        </p:attrNameLst>
                                      </p:cBhvr>
                                      <p:to>
                                        <p:strVal val="visible"/>
                                      </p:to>
                                    </p:set>
                                    <p:animEffect transition="in" filter="checkerboard(across)">
                                      <p:cBhvr>
                                        <p:cTn id="11" dur="500"/>
                                        <p:tgtEl>
                                          <p:spTgt spid="63490"/>
                                        </p:tgtEl>
                                      </p:cBhvr>
                                    </p:animEffect>
                                  </p:childTnLst>
                                </p:cTn>
                              </p:par>
                              <p:par>
                                <p:cTn id="12" presetID="3" presetClass="entr" presetSubtype="10" fill="hold"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blinds(horizontal)">
                                      <p:cBhvr>
                                        <p:cTn id="1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7" name="Picture 5" descr="D:\100_5250 Castor Pilier des nautes.jpg"/>
          <p:cNvPicPr>
            <a:picLocks noChangeAspect="1" noChangeArrowheads="1"/>
          </p:cNvPicPr>
          <p:nvPr/>
        </p:nvPicPr>
        <p:blipFill>
          <a:blip r:embed="rId2" cstate="print"/>
          <a:srcRect t="15121"/>
          <a:stretch>
            <a:fillRect/>
          </a:stretch>
        </p:blipFill>
        <p:spPr bwMode="auto">
          <a:xfrm>
            <a:off x="3816856" y="1000108"/>
            <a:ext cx="5327144" cy="3389850"/>
          </a:xfrm>
          <a:prstGeom prst="rect">
            <a:avLst/>
          </a:prstGeom>
          <a:noFill/>
        </p:spPr>
      </p:pic>
      <p:pic>
        <p:nvPicPr>
          <p:cNvPr id="59395" name="Picture 3" descr="C:\Dokumente und Einstellungen\Ralph\Eigene Dateien\pilier_4d pollux.gif"/>
          <p:cNvPicPr>
            <a:picLocks noChangeAspect="1" noChangeArrowheads="1"/>
          </p:cNvPicPr>
          <p:nvPr/>
        </p:nvPicPr>
        <p:blipFill>
          <a:blip r:embed="rId3" cstate="print"/>
          <a:srcRect/>
          <a:stretch>
            <a:fillRect/>
          </a:stretch>
        </p:blipFill>
        <p:spPr bwMode="auto">
          <a:xfrm>
            <a:off x="4572000" y="4127120"/>
            <a:ext cx="2071702" cy="2730880"/>
          </a:xfrm>
          <a:prstGeom prst="rect">
            <a:avLst/>
          </a:prstGeom>
          <a:noFill/>
        </p:spPr>
      </p:pic>
      <p:pic>
        <p:nvPicPr>
          <p:cNvPr id="59394" name="Picture 2" descr="C:\Dokumente und Einstellungen\Ralph\Eigene Dateien\pilier_4c Castor.gif"/>
          <p:cNvPicPr>
            <a:picLocks noChangeAspect="1" noChangeArrowheads="1"/>
          </p:cNvPicPr>
          <p:nvPr/>
        </p:nvPicPr>
        <p:blipFill>
          <a:blip r:embed="rId4" cstate="print"/>
          <a:srcRect/>
          <a:stretch>
            <a:fillRect/>
          </a:stretch>
        </p:blipFill>
        <p:spPr bwMode="auto">
          <a:xfrm>
            <a:off x="6786578" y="4143380"/>
            <a:ext cx="2059367" cy="2714620"/>
          </a:xfrm>
          <a:prstGeom prst="rect">
            <a:avLst/>
          </a:prstGeom>
          <a:noFill/>
        </p:spPr>
      </p:pic>
      <p:pic>
        <p:nvPicPr>
          <p:cNvPr id="10"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5" cstate="print"/>
          <a:srcRect l="4526" t="6250" r="5615"/>
          <a:stretch>
            <a:fillRect/>
          </a:stretch>
        </p:blipFill>
        <p:spPr bwMode="auto">
          <a:xfrm>
            <a:off x="133319" y="3214686"/>
            <a:ext cx="2763521" cy="3643314"/>
          </a:xfrm>
          <a:prstGeom prst="rect">
            <a:avLst/>
          </a:prstGeom>
          <a:noFill/>
        </p:spPr>
      </p:pic>
      <p:sp>
        <p:nvSpPr>
          <p:cNvPr id="8" name="Inhaltsplatzhalter 7"/>
          <p:cNvSpPr>
            <a:spLocks noGrp="1"/>
          </p:cNvSpPr>
          <p:nvPr>
            <p:ph idx="1"/>
          </p:nvPr>
        </p:nvSpPr>
        <p:spPr>
          <a:xfrm rot="20755290">
            <a:off x="869426" y="1304351"/>
            <a:ext cx="3643306" cy="3162082"/>
          </a:xfrm>
        </p:spPr>
        <p:style>
          <a:lnRef idx="1">
            <a:schemeClr val="accent1"/>
          </a:lnRef>
          <a:fillRef idx="2">
            <a:schemeClr val="accent1"/>
          </a:fillRef>
          <a:effectRef idx="1">
            <a:schemeClr val="accent1"/>
          </a:effectRef>
          <a:fontRef idx="minor">
            <a:schemeClr val="dk1"/>
          </a:fontRef>
        </p:style>
        <p:txBody>
          <a:bodyPr>
            <a:normAutofit fontScale="55000" lnSpcReduction="20000"/>
          </a:bodyPr>
          <a:lstStyle/>
          <a:p>
            <a:r>
              <a:rPr lang="pt-BR" dirty="0" smtClean="0">
                <a:solidFill>
                  <a:schemeClr val="bg2">
                    <a:lumMod val="50000"/>
                  </a:schemeClr>
                </a:solidFill>
                <a:effectLst>
                  <a:outerShdw blurRad="38100" dist="38100" dir="2700000" algn="tl">
                    <a:srgbClr val="000000">
                      <a:alpha val="43137"/>
                    </a:srgbClr>
                  </a:outerShdw>
                </a:effectLst>
              </a:rPr>
              <a:t>Tacitus, </a:t>
            </a:r>
            <a:r>
              <a:rPr lang="pt-BR" i="1" dirty="0" smtClean="0">
                <a:solidFill>
                  <a:schemeClr val="bg2">
                    <a:lumMod val="50000"/>
                  </a:schemeClr>
                </a:solidFill>
                <a:effectLst>
                  <a:outerShdw blurRad="38100" dist="38100" dir="2700000" algn="tl">
                    <a:srgbClr val="000000">
                      <a:alpha val="43137"/>
                    </a:srgbClr>
                  </a:outerShdw>
                </a:effectLst>
              </a:rPr>
              <a:t>Germania</a:t>
            </a:r>
            <a:r>
              <a:rPr lang="pt-BR" dirty="0" smtClean="0">
                <a:solidFill>
                  <a:schemeClr val="bg2">
                    <a:lumMod val="50000"/>
                  </a:schemeClr>
                </a:solidFill>
                <a:effectLst>
                  <a:outerShdw blurRad="38100" dist="38100" dir="2700000" algn="tl">
                    <a:srgbClr val="000000">
                      <a:alpha val="43137"/>
                    </a:srgbClr>
                  </a:outerShdw>
                </a:effectLst>
              </a:rPr>
              <a:t> 43.[4] </a:t>
            </a:r>
          </a:p>
          <a:p>
            <a:r>
              <a:rPr lang="pt-BR" dirty="0" smtClean="0">
                <a:solidFill>
                  <a:schemeClr val="bg2">
                    <a:lumMod val="50000"/>
                  </a:schemeClr>
                </a:solidFill>
                <a:effectLst>
                  <a:outerShdw blurRad="38100" dist="38100" dir="2700000" algn="tl">
                    <a:srgbClr val="000000">
                      <a:alpha val="43137"/>
                    </a:srgbClr>
                  </a:outerShdw>
                </a:effectLst>
              </a:rPr>
              <a:t>apud Naharvalos antiquae religionis lucus ostenditur.</a:t>
            </a:r>
            <a:br>
              <a:rPr lang="pt-BR" dirty="0" smtClean="0">
                <a:solidFill>
                  <a:schemeClr val="bg2">
                    <a:lumMod val="50000"/>
                  </a:schemeClr>
                </a:solidFill>
                <a:effectLst>
                  <a:outerShdw blurRad="38100" dist="38100" dir="2700000" algn="tl">
                    <a:srgbClr val="000000">
                      <a:alpha val="43137"/>
                    </a:srgbClr>
                  </a:outerShdw>
                </a:effectLst>
              </a:rPr>
            </a:br>
            <a:r>
              <a:rPr lang="en-GB" dirty="0" err="1" smtClean="0">
                <a:solidFill>
                  <a:schemeClr val="bg2">
                    <a:lumMod val="50000"/>
                  </a:schemeClr>
                </a:solidFill>
                <a:effectLst>
                  <a:outerShdw blurRad="38100" dist="38100" dir="2700000" algn="tl">
                    <a:srgbClr val="000000">
                      <a:alpha val="43137"/>
                    </a:srgbClr>
                  </a:outerShdw>
                </a:effectLst>
              </a:rPr>
              <a:t>praesidet</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sacerdos</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muliebri</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ornatu</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sed</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deos</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interpretatione</a:t>
            </a:r>
            <a:r>
              <a:rPr lang="en-GB" dirty="0" smtClean="0">
                <a:solidFill>
                  <a:schemeClr val="bg2">
                    <a:lumMod val="50000"/>
                  </a:schemeClr>
                </a:solidFill>
                <a:effectLst>
                  <a:outerShdw blurRad="38100" dist="38100" dir="2700000" algn="tl">
                    <a:srgbClr val="000000">
                      <a:alpha val="43137"/>
                    </a:srgbClr>
                  </a:outerShdw>
                </a:effectLst>
              </a:rPr>
              <a:t/>
            </a:r>
            <a:br>
              <a:rPr lang="en-GB" dirty="0" smtClean="0">
                <a:solidFill>
                  <a:schemeClr val="bg2">
                    <a:lumMod val="50000"/>
                  </a:schemeClr>
                </a:solidFill>
                <a:effectLst>
                  <a:outerShdw blurRad="38100" dist="38100" dir="2700000" algn="tl">
                    <a:srgbClr val="000000">
                      <a:alpha val="43137"/>
                    </a:srgbClr>
                  </a:outerShdw>
                </a:effectLst>
              </a:rPr>
            </a:br>
            <a:r>
              <a:rPr lang="en-GB" dirty="0" err="1" smtClean="0">
                <a:solidFill>
                  <a:schemeClr val="bg2">
                    <a:lumMod val="50000"/>
                  </a:schemeClr>
                </a:solidFill>
                <a:effectLst>
                  <a:outerShdw blurRad="38100" dist="38100" dir="2700000" algn="tl">
                    <a:srgbClr val="000000">
                      <a:alpha val="43137"/>
                    </a:srgbClr>
                  </a:outerShdw>
                </a:effectLst>
              </a:rPr>
              <a:t>Romana</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rgbClr val="FFFF00"/>
                </a:solidFill>
                <a:effectLst>
                  <a:outerShdw blurRad="38100" dist="38100" dir="2700000" algn="tl">
                    <a:srgbClr val="000000">
                      <a:alpha val="43137"/>
                    </a:srgbClr>
                  </a:outerShdw>
                </a:effectLst>
              </a:rPr>
              <a:t>Castorem</a:t>
            </a:r>
            <a:r>
              <a:rPr lang="en-GB" dirty="0" smtClean="0">
                <a:solidFill>
                  <a:srgbClr val="FFFF00"/>
                </a:solidFill>
                <a:effectLst>
                  <a:outerShdw blurRad="38100" dist="38100" dir="2700000" algn="tl">
                    <a:srgbClr val="000000">
                      <a:alpha val="43137"/>
                    </a:srgbClr>
                  </a:outerShdw>
                </a:effectLst>
              </a:rPr>
              <a:t> </a:t>
            </a:r>
            <a:r>
              <a:rPr lang="en-GB" dirty="0" err="1" smtClean="0">
                <a:solidFill>
                  <a:srgbClr val="FFFF00"/>
                </a:solidFill>
                <a:effectLst>
                  <a:outerShdw blurRad="38100" dist="38100" dir="2700000" algn="tl">
                    <a:srgbClr val="000000">
                      <a:alpha val="43137"/>
                    </a:srgbClr>
                  </a:outerShdw>
                </a:effectLst>
              </a:rPr>
              <a:t>Pollucemque</a:t>
            </a:r>
            <a:r>
              <a:rPr lang="en-GB" dirty="0" smtClean="0">
                <a:solidFill>
                  <a:srgbClr val="FFFF00"/>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memorant</a:t>
            </a:r>
            <a:r>
              <a:rPr lang="en-GB" dirty="0" smtClean="0">
                <a:solidFill>
                  <a:schemeClr val="bg2">
                    <a:lumMod val="50000"/>
                  </a:schemeClr>
                </a:solidFill>
                <a:effectLst>
                  <a:outerShdw blurRad="38100" dist="38100" dir="2700000" algn="tl">
                    <a:srgbClr val="000000">
                      <a:alpha val="43137"/>
                    </a:srgbClr>
                  </a:outerShdw>
                </a:effectLst>
              </a:rPr>
              <a:t>. ea </a:t>
            </a:r>
            <a:r>
              <a:rPr lang="en-GB" dirty="0" err="1" smtClean="0">
                <a:solidFill>
                  <a:schemeClr val="bg2">
                    <a:lumMod val="50000"/>
                  </a:schemeClr>
                </a:solidFill>
                <a:effectLst>
                  <a:outerShdw blurRad="38100" dist="38100" dir="2700000" algn="tl">
                    <a:srgbClr val="000000">
                      <a:alpha val="43137"/>
                    </a:srgbClr>
                  </a:outerShdw>
                </a:effectLst>
              </a:rPr>
              <a:t>vis</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numini</a:t>
            </a:r>
            <a:r>
              <a:rPr lang="en-GB" dirty="0" smtClean="0">
                <a:solidFill>
                  <a:schemeClr val="bg2">
                    <a:lumMod val="50000"/>
                  </a:schemeClr>
                </a:solidFill>
                <a:effectLst>
                  <a:outerShdw blurRad="38100" dist="38100" dir="2700000" algn="tl">
                    <a:srgbClr val="000000">
                      <a:alpha val="43137"/>
                    </a:srgbClr>
                  </a:outerShdw>
                </a:effectLst>
              </a:rPr>
              <a:t>, </a:t>
            </a:r>
            <a:r>
              <a:rPr lang="it-IT" dirty="0" err="1" smtClean="0">
                <a:solidFill>
                  <a:schemeClr val="bg2">
                    <a:lumMod val="50000"/>
                  </a:schemeClr>
                </a:solidFill>
                <a:effectLst>
                  <a:outerShdw blurRad="38100" dist="38100" dir="2700000" algn="tl">
                    <a:srgbClr val="000000">
                      <a:alpha val="43137"/>
                    </a:srgbClr>
                  </a:outerShdw>
                </a:effectLst>
              </a:rPr>
              <a:t>nomen</a:t>
            </a:r>
            <a:r>
              <a:rPr lang="it-IT" dirty="0" smtClean="0">
                <a:solidFill>
                  <a:schemeClr val="bg2">
                    <a:lumMod val="50000"/>
                  </a:schemeClr>
                </a:solidFill>
                <a:effectLst>
                  <a:outerShdw blurRad="38100" dist="38100" dir="2700000" algn="tl">
                    <a:srgbClr val="000000">
                      <a:alpha val="43137"/>
                    </a:srgbClr>
                  </a:outerShdw>
                </a:effectLst>
              </a:rPr>
              <a:t> </a:t>
            </a:r>
            <a:r>
              <a:rPr lang="it-IT" dirty="0" err="1" smtClean="0">
                <a:solidFill>
                  <a:schemeClr val="bg2">
                    <a:lumMod val="50000"/>
                  </a:schemeClr>
                </a:solidFill>
                <a:effectLst>
                  <a:outerShdw blurRad="38100" dist="38100" dir="2700000" algn="tl">
                    <a:srgbClr val="000000">
                      <a:alpha val="43137"/>
                    </a:srgbClr>
                  </a:outerShdw>
                </a:effectLst>
              </a:rPr>
              <a:t>Alcis</a:t>
            </a:r>
            <a:r>
              <a:rPr lang="it-IT" dirty="0" smtClean="0">
                <a:solidFill>
                  <a:schemeClr val="bg2">
                    <a:lumMod val="50000"/>
                  </a:schemeClr>
                </a:solidFill>
                <a:effectLst>
                  <a:outerShdw blurRad="38100" dist="38100" dir="2700000" algn="tl">
                    <a:srgbClr val="000000">
                      <a:alpha val="43137"/>
                    </a:srgbClr>
                  </a:outerShdw>
                </a:effectLst>
              </a:rPr>
              <a:t>. nulla </a:t>
            </a:r>
            <a:r>
              <a:rPr lang="it-IT" dirty="0" err="1" smtClean="0">
                <a:solidFill>
                  <a:schemeClr val="bg2">
                    <a:lumMod val="50000"/>
                  </a:schemeClr>
                </a:solidFill>
                <a:effectLst>
                  <a:outerShdw blurRad="38100" dist="38100" dir="2700000" algn="tl">
                    <a:srgbClr val="000000">
                      <a:alpha val="43137"/>
                    </a:srgbClr>
                  </a:outerShdw>
                </a:effectLst>
              </a:rPr>
              <a:t>simulacra</a:t>
            </a:r>
            <a:r>
              <a:rPr lang="it-IT" dirty="0" smtClean="0">
                <a:solidFill>
                  <a:schemeClr val="bg2">
                    <a:lumMod val="50000"/>
                  </a:schemeClr>
                </a:solidFill>
                <a:effectLst>
                  <a:outerShdw blurRad="38100" dist="38100" dir="2700000" algn="tl">
                    <a:srgbClr val="000000">
                      <a:alpha val="43137"/>
                    </a:srgbClr>
                  </a:outerShdw>
                </a:effectLst>
              </a:rPr>
              <a:t>, </a:t>
            </a:r>
            <a:r>
              <a:rPr lang="it-IT" dirty="0" err="1" smtClean="0">
                <a:solidFill>
                  <a:schemeClr val="bg2">
                    <a:lumMod val="50000"/>
                  </a:schemeClr>
                </a:solidFill>
                <a:effectLst>
                  <a:outerShdw blurRad="38100" dist="38100" dir="2700000" algn="tl">
                    <a:srgbClr val="000000">
                      <a:alpha val="43137"/>
                    </a:srgbClr>
                  </a:outerShdw>
                </a:effectLst>
              </a:rPr>
              <a:t>nullum</a:t>
            </a:r>
            <a:r>
              <a:rPr lang="it-IT" dirty="0" smtClean="0">
                <a:solidFill>
                  <a:schemeClr val="bg2">
                    <a:lumMod val="50000"/>
                  </a:schemeClr>
                </a:solidFill>
                <a:effectLst>
                  <a:outerShdw blurRad="38100" dist="38100" dir="2700000" algn="tl">
                    <a:srgbClr val="000000">
                      <a:alpha val="43137"/>
                    </a:srgbClr>
                  </a:outerShdw>
                </a:effectLst>
              </a:rPr>
              <a:t> </a:t>
            </a:r>
            <a:r>
              <a:rPr lang="it-IT" dirty="0" err="1" smtClean="0">
                <a:solidFill>
                  <a:schemeClr val="bg2">
                    <a:lumMod val="50000"/>
                  </a:schemeClr>
                </a:solidFill>
                <a:effectLst>
                  <a:outerShdw blurRad="38100" dist="38100" dir="2700000" algn="tl">
                    <a:srgbClr val="000000">
                      <a:alpha val="43137"/>
                    </a:srgbClr>
                  </a:outerShdw>
                </a:effectLst>
              </a:rPr>
              <a:t>peregrinae</a:t>
            </a:r>
            <a:r>
              <a:rPr lang="it-IT" dirty="0" smtClean="0">
                <a:solidFill>
                  <a:schemeClr val="bg2">
                    <a:lumMod val="50000"/>
                  </a:schemeClr>
                </a:solidFill>
                <a:effectLst>
                  <a:outerShdw blurRad="38100" dist="38100" dir="2700000" algn="tl">
                    <a:srgbClr val="000000">
                      <a:alpha val="43137"/>
                    </a:srgbClr>
                  </a:outerShdw>
                </a:effectLst>
              </a:rPr>
              <a:t> </a:t>
            </a:r>
            <a:r>
              <a:rPr lang="it-IT" dirty="0" err="1" smtClean="0">
                <a:solidFill>
                  <a:schemeClr val="bg2">
                    <a:lumMod val="50000"/>
                  </a:schemeClr>
                </a:solidFill>
                <a:effectLst>
                  <a:outerShdw blurRad="38100" dist="38100" dir="2700000" algn="tl">
                    <a:srgbClr val="000000">
                      <a:alpha val="43137"/>
                    </a:srgbClr>
                  </a:outerShdw>
                </a:effectLst>
              </a:rPr>
              <a:t>superstitionis</a:t>
            </a:r>
            <a:r>
              <a:rPr lang="it-IT"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vestigium</a:t>
            </a:r>
            <a:r>
              <a:rPr lang="en-GB" dirty="0" smtClean="0">
                <a:solidFill>
                  <a:schemeClr val="bg2">
                    <a:lumMod val="50000"/>
                  </a:schemeClr>
                </a:solidFill>
                <a:effectLst>
                  <a:outerShdw blurRad="38100" dist="38100" dir="2700000" algn="tl">
                    <a:srgbClr val="000000">
                      <a:alpha val="43137"/>
                    </a:srgbClr>
                  </a:outerShdw>
                </a:effectLst>
              </a:rPr>
              <a:t>; [5] </a:t>
            </a:r>
            <a:r>
              <a:rPr lang="en-GB" dirty="0" err="1" smtClean="0">
                <a:solidFill>
                  <a:schemeClr val="bg2">
                    <a:lumMod val="50000"/>
                  </a:schemeClr>
                </a:solidFill>
                <a:effectLst>
                  <a:outerShdw blurRad="38100" dist="38100" dir="2700000" algn="tl">
                    <a:srgbClr val="000000">
                      <a:alpha val="43137"/>
                    </a:srgbClr>
                  </a:outerShdw>
                </a:effectLst>
              </a:rPr>
              <a:t>ut</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fratres</a:t>
            </a:r>
            <a:r>
              <a:rPr lang="en-GB" dirty="0" smtClean="0">
                <a:solidFill>
                  <a:schemeClr val="bg2">
                    <a:lumMod val="50000"/>
                  </a:schemeClr>
                </a:solidFill>
                <a:effectLst>
                  <a:outerShdw blurRad="38100" dist="38100" dir="2700000" algn="tl">
                    <a:srgbClr val="000000">
                      <a:alpha val="43137"/>
                    </a:srgbClr>
                  </a:outerShdw>
                </a:effectLst>
              </a:rPr>
              <a:t>  amen, </a:t>
            </a:r>
            <a:r>
              <a:rPr lang="en-GB" dirty="0" err="1" smtClean="0">
                <a:solidFill>
                  <a:schemeClr val="bg2">
                    <a:lumMod val="50000"/>
                  </a:schemeClr>
                </a:solidFill>
                <a:effectLst>
                  <a:outerShdw blurRad="38100" dist="38100" dir="2700000" algn="tl">
                    <a:srgbClr val="000000">
                      <a:alpha val="43137"/>
                    </a:srgbClr>
                  </a:outerShdw>
                </a:effectLst>
              </a:rPr>
              <a:t>ut</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iuvenes</a:t>
            </a:r>
            <a:r>
              <a:rPr lang="en-GB" dirty="0" smtClean="0">
                <a:solidFill>
                  <a:schemeClr val="bg2">
                    <a:lumMod val="50000"/>
                  </a:schemeClr>
                </a:solidFill>
                <a:effectLst>
                  <a:outerShdw blurRad="38100" dist="38100" dir="2700000" algn="tl">
                    <a:srgbClr val="000000">
                      <a:alpha val="43137"/>
                    </a:srgbClr>
                  </a:outerShdw>
                </a:effectLst>
              </a:rPr>
              <a:t> </a:t>
            </a:r>
            <a:r>
              <a:rPr lang="en-GB" dirty="0" err="1" smtClean="0">
                <a:solidFill>
                  <a:schemeClr val="bg2">
                    <a:lumMod val="50000"/>
                  </a:schemeClr>
                </a:solidFill>
                <a:effectLst>
                  <a:outerShdw blurRad="38100" dist="38100" dir="2700000" algn="tl">
                    <a:srgbClr val="000000">
                      <a:alpha val="43137"/>
                    </a:srgbClr>
                  </a:outerShdw>
                </a:effectLst>
              </a:rPr>
              <a:t>venerantur</a:t>
            </a:r>
            <a:r>
              <a:rPr lang="en-GB" dirty="0" smtClean="0">
                <a:solidFill>
                  <a:schemeClr val="bg2">
                    <a:lumMod val="50000"/>
                  </a:schemeClr>
                </a:solidFill>
                <a:effectLst>
                  <a:outerShdw blurRad="38100" dist="38100" dir="2700000" algn="tl">
                    <a:srgbClr val="000000">
                      <a:alpha val="43137"/>
                    </a:srgbClr>
                  </a:outerShdw>
                </a:effectLst>
              </a:rPr>
              <a:t>.</a:t>
            </a:r>
            <a:endParaRPr lang="en-GB" dirty="0">
              <a:solidFill>
                <a:schemeClr val="bg2">
                  <a:lumMod val="50000"/>
                </a:schemeClr>
              </a:solidFill>
              <a:effectLst>
                <a:outerShdw blurRad="38100" dist="38100" dir="2700000" algn="tl">
                  <a:srgbClr val="000000">
                    <a:alpha val="43137"/>
                  </a:srgbClr>
                </a:outerShdw>
              </a:effectLst>
            </a:endParaRPr>
          </a:p>
        </p:txBody>
      </p:sp>
      <p:sp>
        <p:nvSpPr>
          <p:cNvPr id="12"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59397"/>
                                        </p:tgtEl>
                                        <p:attrNameLst>
                                          <p:attrName>style.visibility</p:attrName>
                                        </p:attrNameLst>
                                      </p:cBhvr>
                                      <p:to>
                                        <p:strVal val="visible"/>
                                      </p:to>
                                    </p:set>
                                    <p:animEffect transition="in" filter="randombar(horizontal)">
                                      <p:cBhvr>
                                        <p:cTn id="7" dur="500"/>
                                        <p:tgtEl>
                                          <p:spTgt spid="59397"/>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9394"/>
                                        </p:tgtEl>
                                        <p:attrNameLst>
                                          <p:attrName>style.visibility</p:attrName>
                                        </p:attrNameLst>
                                      </p:cBhvr>
                                      <p:to>
                                        <p:strVal val="visible"/>
                                      </p:to>
                                    </p:set>
                                    <p:animEffect transition="in" filter="randombar(horizontal)">
                                      <p:cBhvr>
                                        <p:cTn id="11" dur="500"/>
                                        <p:tgtEl>
                                          <p:spTgt spid="59394"/>
                                        </p:tgtEl>
                                      </p:cBhvr>
                                    </p:animEffect>
                                  </p:childTnLst>
                                </p:cTn>
                              </p:par>
                              <p:par>
                                <p:cTn id="12" presetID="14" presetClass="entr" presetSubtype="10" fill="hold" nodeType="withEffect">
                                  <p:stCondLst>
                                    <p:cond delay="0"/>
                                  </p:stCondLst>
                                  <p:childTnLst>
                                    <p:set>
                                      <p:cBhvr>
                                        <p:cTn id="13" dur="1" fill="hold">
                                          <p:stCondLst>
                                            <p:cond delay="0"/>
                                          </p:stCondLst>
                                        </p:cTn>
                                        <p:tgtEl>
                                          <p:spTgt spid="59395"/>
                                        </p:tgtEl>
                                        <p:attrNameLst>
                                          <p:attrName>style.visibility</p:attrName>
                                        </p:attrNameLst>
                                      </p:cBhvr>
                                      <p:to>
                                        <p:strVal val="visible"/>
                                      </p:to>
                                    </p:set>
                                    <p:animEffect transition="in" filter="randombar(horizontal)">
                                      <p:cBhvr>
                                        <p:cTn id="14" dur="500"/>
                                        <p:tgtEl>
                                          <p:spTgt spid="59395"/>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ntr" presetSubtype="16" fill="hold" grpId="0"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Effect transition="in" filter="diamond(in)">
                                      <p:cBhvr>
                                        <p:cTn id="19" dur="1000"/>
                                        <p:tgtEl>
                                          <p:spTgt spid="8">
                                            <p:bg/>
                                          </p:spTgt>
                                        </p:tgtEl>
                                      </p:cBhvr>
                                    </p:animEffect>
                                  </p:childTnLst>
                                </p:cTn>
                              </p:par>
                              <p:par>
                                <p:cTn id="20" presetID="8" presetClass="entr" presetSubtype="16" fill="hold" grpId="0" nodeType="with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diamond(in)">
                                      <p:cBhvr>
                                        <p:cTn id="22" dur="1000"/>
                                        <p:tgtEl>
                                          <p:spTgt spid="8">
                                            <p:txEl>
                                              <p:pRg st="0" end="0"/>
                                            </p:txEl>
                                          </p:spTgt>
                                        </p:tgtEl>
                                      </p:cBhvr>
                                    </p:animEffect>
                                  </p:childTnLst>
                                </p:cTn>
                              </p:par>
                              <p:par>
                                <p:cTn id="23" presetID="8" presetClass="entr" presetSubtype="16" fill="hold" grpId="0" nodeType="with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diamond(in)">
                                      <p:cBhvr>
                                        <p:cTn id="25" dur="10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Inhaltsplatzhalter 2"/>
          <p:cNvSpPr txBox="1">
            <a:spLocks/>
          </p:cNvSpPr>
          <p:nvPr/>
        </p:nvSpPr>
        <p:spPr>
          <a:xfrm>
            <a:off x="2928926" y="1981201"/>
            <a:ext cx="5857916" cy="4876799"/>
          </a:xfrm>
          <a:prstGeom prst="rect">
            <a:avLst/>
          </a:prstGeom>
        </p:spPr>
        <p:txBody>
          <a:bodyPr vert="horz" lIns="91440" tIns="45720" rIns="91440" bIns="45720" rtlCol="0">
            <a:normAutofit/>
          </a:bodyPr>
          <a:lstStyle/>
          <a:p>
            <a:pPr indent="-228600">
              <a:spcBef>
                <a:spcPts val="1200"/>
              </a:spcBef>
            </a:pPr>
            <a:r>
              <a:rPr lang="de-DE" sz="2000" dirty="0" smtClean="0">
                <a:solidFill>
                  <a:schemeClr val="bg2">
                    <a:lumMod val="25000"/>
                  </a:schemeClr>
                </a:solidFill>
                <a:effectLst>
                  <a:outerShdw blurRad="38100" dist="38100" dir="2700000" algn="tl">
                    <a:srgbClr val="000000">
                      <a:alpha val="43137"/>
                    </a:srgbClr>
                  </a:outerShdw>
                </a:effectLst>
              </a:rPr>
              <a:t>The </a:t>
            </a:r>
            <a:r>
              <a:rPr lang="de-DE" sz="2000" dirty="0" err="1" smtClean="0">
                <a:solidFill>
                  <a:schemeClr val="bg2">
                    <a:lumMod val="25000"/>
                  </a:schemeClr>
                </a:solidFill>
                <a:effectLst>
                  <a:outerShdw blurRad="38100" dist="38100" dir="2700000" algn="tl">
                    <a:srgbClr val="000000">
                      <a:alpha val="43137"/>
                    </a:srgbClr>
                  </a:outerShdw>
                </a:effectLst>
              </a:rPr>
              <a:t>process</a:t>
            </a:r>
            <a:r>
              <a:rPr lang="de-DE" sz="2000" dirty="0" smtClean="0">
                <a:solidFill>
                  <a:schemeClr val="bg2">
                    <a:lumMod val="25000"/>
                  </a:schemeClr>
                </a:solidFill>
                <a:effectLst>
                  <a:outerShdw blurRad="38100" dist="38100" dir="2700000" algn="tl">
                    <a:srgbClr val="000000">
                      <a:alpha val="43137"/>
                    </a:srgbClr>
                  </a:outerShdw>
                </a:effectLst>
              </a:rPr>
              <a:t>: </a:t>
            </a:r>
            <a:br>
              <a:rPr lang="de-DE" sz="2000" dirty="0" smtClean="0">
                <a:solidFill>
                  <a:schemeClr val="bg2">
                    <a:lumMod val="25000"/>
                  </a:schemeClr>
                </a:solidFill>
                <a:effectLst>
                  <a:outerShdw blurRad="38100" dist="38100" dir="2700000" algn="tl">
                    <a:srgbClr val="000000">
                      <a:alpha val="43137"/>
                    </a:srgbClr>
                  </a:outerShdw>
                </a:effectLst>
              </a:rPr>
            </a:br>
            <a:r>
              <a:rPr lang="de-DE" sz="2000" dirty="0" err="1" smtClean="0">
                <a:solidFill>
                  <a:schemeClr val="bg2">
                    <a:lumMod val="25000"/>
                  </a:schemeClr>
                </a:solidFill>
                <a:effectLst>
                  <a:outerShdw blurRad="38100" dist="38100" dir="2700000" algn="tl">
                    <a:srgbClr val="000000">
                      <a:alpha val="43137"/>
                    </a:srgbClr>
                  </a:outerShdw>
                </a:effectLst>
              </a:rPr>
              <a:t>How</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to</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create</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images</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of</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local</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deities</a:t>
            </a:r>
            <a:r>
              <a:rPr lang="de-DE" sz="2000" dirty="0" smtClean="0">
                <a:solidFill>
                  <a:schemeClr val="bg2">
                    <a:lumMod val="25000"/>
                  </a:schemeClr>
                </a:solidFill>
                <a:effectLst>
                  <a:outerShdw blurRad="38100" dist="38100" dir="2700000" algn="tl">
                    <a:srgbClr val="000000">
                      <a:alpha val="43137"/>
                    </a:srgbClr>
                  </a:outerShdw>
                </a:effectLst>
              </a:rPr>
              <a:t>‘</a:t>
            </a:r>
            <a:r>
              <a:rPr kumimoji="0" lang="de-DE" sz="2000" i="0" u="none" strike="noStrike" kern="1200" cap="none" spc="0" normalizeH="0" baseline="0" noProof="0" dirty="0" smtClean="0">
                <a:ln>
                  <a:noFill/>
                </a:ln>
                <a:solidFill>
                  <a:schemeClr val="bg2">
                    <a:lumMod val="25000"/>
                  </a:schemeClr>
                </a:solidFill>
                <a:effectLst>
                  <a:outerShdw blurRad="38100" dist="38100" dir="2700000" algn="tl">
                    <a:srgbClr val="000000">
                      <a:alpha val="43137"/>
                    </a:srgbClr>
                  </a:outerShdw>
                </a:effectLst>
                <a:uLnTx/>
                <a:uFillTx/>
                <a:latin typeface="+mn-lt"/>
                <a:ea typeface="+mn-ea"/>
                <a:cs typeface="+mn-cs"/>
              </a:rPr>
              <a:t>:</a:t>
            </a:r>
          </a:p>
          <a:p>
            <a:pPr lvl="2" indent="-228600">
              <a:spcBef>
                <a:spcPts val="1200"/>
              </a:spcBef>
              <a:buFontTx/>
              <a:buBlip>
                <a:blip r:embed="rId2"/>
              </a:buBlip>
            </a:pPr>
            <a:r>
              <a:rPr lang="de-DE" sz="2000" dirty="0" smtClean="0">
                <a:solidFill>
                  <a:schemeClr val="bg2">
                    <a:lumMod val="25000"/>
                  </a:schemeClr>
                </a:solidFill>
                <a:effectLst>
                  <a:outerShdw blurRad="38100" dist="38100" dir="2700000" algn="tl">
                    <a:srgbClr val="000000">
                      <a:alpha val="43137"/>
                    </a:srgbClr>
                  </a:outerShdw>
                </a:effectLst>
              </a:rPr>
              <a:t>e.g., </a:t>
            </a:r>
            <a:r>
              <a:rPr lang="de-DE" sz="2000" dirty="0" err="1" smtClean="0">
                <a:solidFill>
                  <a:schemeClr val="bg2">
                    <a:lumMod val="25000"/>
                  </a:schemeClr>
                </a:solidFill>
                <a:effectLst>
                  <a:outerShdw blurRad="38100" dist="38100" dir="2700000" algn="tl">
                    <a:srgbClr val="000000">
                      <a:alpha val="43137"/>
                    </a:srgbClr>
                  </a:outerShdw>
                </a:effectLst>
              </a:rPr>
              <a:t>scenes</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from</a:t>
            </a:r>
            <a:r>
              <a:rPr lang="de-DE" sz="2000" dirty="0" smtClean="0">
                <a:solidFill>
                  <a:schemeClr val="bg2">
                    <a:lumMod val="25000"/>
                  </a:schemeClr>
                </a:solidFill>
                <a:effectLst>
                  <a:outerShdw blurRad="38100" dist="38100" dir="2700000" algn="tl">
                    <a:srgbClr val="000000">
                      <a:alpha val="43137"/>
                    </a:srgbClr>
                  </a:outerShdw>
                </a:effectLst>
              </a:rPr>
              <a:t> </a:t>
            </a:r>
            <a:r>
              <a:rPr lang="de-DE" sz="2000" dirty="0" err="1" smtClean="0">
                <a:solidFill>
                  <a:schemeClr val="bg2">
                    <a:lumMod val="25000"/>
                  </a:schemeClr>
                </a:solidFill>
                <a:effectLst>
                  <a:outerShdw blurRad="38100" dist="38100" dir="2700000" algn="tl">
                    <a:srgbClr val="000000">
                      <a:alpha val="43137"/>
                    </a:srgbClr>
                  </a:outerShdw>
                </a:effectLst>
              </a:rPr>
              <a:t>mythology</a:t>
            </a:r>
            <a:endParaRPr lang="de-DE" sz="2000" dirty="0" smtClean="0">
              <a:solidFill>
                <a:schemeClr val="bg2">
                  <a:lumMod val="25000"/>
                </a:schemeClr>
              </a:solidFill>
              <a:effectLst>
                <a:outerShdw blurRad="38100" dist="38100" dir="2700000" algn="tl">
                  <a:srgbClr val="000000">
                    <a:alpha val="43137"/>
                  </a:srgbClr>
                </a:outerShdw>
              </a:effectLst>
            </a:endParaRPr>
          </a:p>
        </p:txBody>
      </p:sp>
      <p:pic>
        <p:nvPicPr>
          <p:cNvPr id="6"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3" cstate="print"/>
          <a:srcRect l="4526" t="6250" r="5615"/>
          <a:stretch>
            <a:fillRect/>
          </a:stretch>
        </p:blipFill>
        <p:spPr bwMode="auto">
          <a:xfrm>
            <a:off x="133319" y="3214686"/>
            <a:ext cx="2763521" cy="3643314"/>
          </a:xfrm>
          <a:prstGeom prst="rect">
            <a:avLst/>
          </a:prstGeom>
          <a:noFill/>
        </p:spPr>
      </p:pic>
      <p:pic>
        <p:nvPicPr>
          <p:cNvPr id="24582" name="Picture 6" descr="H:\Documents\CIVITAS VANGIONUM Religion\pilier_3bpt ESUS élague un arbre à l’aide d’une serpe.gif"/>
          <p:cNvPicPr>
            <a:picLocks noChangeAspect="1" noChangeArrowheads="1"/>
          </p:cNvPicPr>
          <p:nvPr/>
        </p:nvPicPr>
        <p:blipFill>
          <a:blip r:embed="rId4" cstate="print"/>
          <a:srcRect/>
          <a:stretch>
            <a:fillRect/>
          </a:stretch>
        </p:blipFill>
        <p:spPr bwMode="auto">
          <a:xfrm>
            <a:off x="2964160" y="3214686"/>
            <a:ext cx="2822286" cy="3643314"/>
          </a:xfrm>
          <a:prstGeom prst="rect">
            <a:avLst/>
          </a:prstGeom>
          <a:noFill/>
        </p:spPr>
      </p:pic>
      <p:pic>
        <p:nvPicPr>
          <p:cNvPr id="24583" name="Picture 7" descr="H:\Documents\CIVITAS VANGIONUM Religion\pilier_3c tarvos.gif"/>
          <p:cNvPicPr>
            <a:picLocks noChangeAspect="1" noChangeArrowheads="1"/>
          </p:cNvPicPr>
          <p:nvPr/>
        </p:nvPicPr>
        <p:blipFill>
          <a:blip r:embed="rId5" cstate="print"/>
          <a:srcRect/>
          <a:stretch>
            <a:fillRect/>
          </a:stretch>
        </p:blipFill>
        <p:spPr bwMode="auto">
          <a:xfrm>
            <a:off x="5929321" y="3214686"/>
            <a:ext cx="2792785" cy="3643314"/>
          </a:xfrm>
          <a:prstGeom prst="rect">
            <a:avLst/>
          </a:prstGeom>
          <a:noFill/>
        </p:spPr>
      </p:pic>
      <p:pic>
        <p:nvPicPr>
          <p:cNvPr id="7" name="Picture 4" descr="D:\100_5277 ESUS Pilier nautes SMALL.jpg"/>
          <p:cNvPicPr>
            <a:picLocks noGrp="1" noChangeAspect="1" noChangeArrowheads="1"/>
          </p:cNvPicPr>
          <p:nvPr>
            <p:ph idx="1"/>
          </p:nvPr>
        </p:nvPicPr>
        <p:blipFill>
          <a:blip r:embed="rId6" cstate="print"/>
          <a:srcRect l="13042" t="3080" r="14297" b="19881"/>
          <a:stretch>
            <a:fillRect/>
          </a:stretch>
        </p:blipFill>
        <p:spPr bwMode="auto">
          <a:xfrm>
            <a:off x="71406" y="785794"/>
            <a:ext cx="2786082" cy="2214578"/>
          </a:xfrm>
          <a:prstGeom prst="rect">
            <a:avLst/>
          </a:prstGeom>
          <a:noFill/>
        </p:spPr>
      </p:pic>
      <p:sp>
        <p:nvSpPr>
          <p:cNvPr id="9" name="Titel 1"/>
          <p:cNvSpPr txBox="1">
            <a:spLocks/>
          </p:cNvSpPr>
          <p:nvPr/>
        </p:nvSpPr>
        <p:spPr>
          <a:xfrm>
            <a:off x="1285852" y="285728"/>
            <a:ext cx="7669016" cy="808038"/>
          </a:xfrm>
          <a:prstGeom prst="rect">
            <a:avLst/>
          </a:prstGeom>
        </p:spPr>
        <p:txBody>
          <a:bodyPr vert="horz" lIns="91440" tIns="45720" rIns="91440" bIns="45720" rtlCol="0" anchor="ctr">
            <a:normAutofit/>
          </a:bodyPr>
          <a:lstStyle/>
          <a:p>
            <a:pPr lvl="0" algn="r">
              <a:spcBef>
                <a:spcPct val="0"/>
              </a:spcBef>
            </a:pPr>
            <a:r>
              <a:rPr lang="de-DE" sz="3600" dirty="0" smtClean="0">
                <a:solidFill>
                  <a:schemeClr val="bg1">
                    <a:lumMod val="95000"/>
                  </a:schemeClr>
                </a:solidFill>
              </a:rPr>
              <a:t>Pilier des </a:t>
            </a:r>
            <a:r>
              <a:rPr lang="de-DE" sz="3600" dirty="0" err="1" smtClean="0">
                <a:solidFill>
                  <a:schemeClr val="bg1">
                    <a:lumMod val="95000"/>
                  </a:schemeClr>
                </a:solidFill>
              </a:rPr>
              <a:t>nautes</a:t>
            </a:r>
            <a:r>
              <a:rPr lang="de-DE" sz="3600" dirty="0" smtClean="0">
                <a:solidFill>
                  <a:schemeClr val="bg1">
                    <a:lumMod val="95000"/>
                  </a:schemeClr>
                </a:solidFill>
              </a:rPr>
              <a:t> &amp; </a:t>
            </a:r>
            <a:r>
              <a:rPr lang="de-DE" sz="3600" i="1" dirty="0" err="1" smtClean="0">
                <a:solidFill>
                  <a:schemeClr val="bg1">
                    <a:lumMod val="95000"/>
                  </a:schemeClr>
                </a:solidFill>
              </a:rPr>
              <a:t>interpretatio</a:t>
            </a:r>
            <a:endParaRPr kumimoji="0" lang="en-GB" sz="3600" b="0" i="0" u="none" strike="noStrike" kern="1200" cap="none" spc="0" normalizeH="0" baseline="0" noProof="0" dirty="0">
              <a:ln>
                <a:noFill/>
              </a:ln>
              <a:solidFill>
                <a:schemeClr val="bg1">
                  <a:lumMod val="95000"/>
                </a:schemeClr>
              </a:solidFill>
              <a:effectLst>
                <a:reflection blurRad="6350" stA="55000" endA="300" endPos="25500" dir="5400000" sy="-100000" algn="bl" rotWithShape="0"/>
              </a:effectLst>
              <a:uLnTx/>
              <a:uFillTx/>
              <a:latin typeface="+mj-lt"/>
              <a:ea typeface="+mj-ea"/>
              <a:cs typeface="+mj-cs"/>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24582"/>
                                        </p:tgtEl>
                                        <p:attrNameLst>
                                          <p:attrName>style.visibility</p:attrName>
                                        </p:attrNameLst>
                                      </p:cBhvr>
                                      <p:to>
                                        <p:strVal val="visible"/>
                                      </p:to>
                                    </p:set>
                                    <p:animEffect transition="in" filter="randombar(horizontal)">
                                      <p:cBhvr>
                                        <p:cTn id="7" dur="500"/>
                                        <p:tgtEl>
                                          <p:spTgt spid="2458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24583"/>
                                        </p:tgtEl>
                                        <p:attrNameLst>
                                          <p:attrName>style.visibility</p:attrName>
                                        </p:attrNameLst>
                                      </p:cBhvr>
                                      <p:to>
                                        <p:strVal val="visible"/>
                                      </p:to>
                                    </p:set>
                                    <p:animEffect transition="in" filter="randombar(horizontal)">
                                      <p:cBhvr>
                                        <p:cTn id="11" dur="500"/>
                                        <p:tgtEl>
                                          <p:spTgt spid="24583"/>
                                        </p:tgtEl>
                                      </p:cBhvr>
                                    </p:animEffect>
                                  </p:childTnLst>
                                </p:cTn>
                              </p:par>
                              <p:par>
                                <p:cTn id="12" presetID="5" presetClass="entr" presetSubtype="5" fill="hold"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checkerboard(down)">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2857488" y="1285861"/>
            <a:ext cx="6072230" cy="4536716"/>
          </a:xfrm>
        </p:spPr>
        <p:txBody>
          <a:bodyPr/>
          <a:lstStyle/>
          <a:p>
            <a:r>
              <a:rPr lang="en-GB" b="1" dirty="0" smtClean="0">
                <a:effectLst>
                  <a:outerShdw blurRad="38100" dist="38100" dir="2700000" algn="tl">
                    <a:srgbClr val="000000">
                      <a:alpha val="43137"/>
                    </a:srgbClr>
                  </a:outerShdw>
                  <a:reflection blurRad="6350" stA="55000" endA="300" endPos="25500" dir="5400000" sy="-100000" algn="bl" rotWithShape="0"/>
                </a:effectLst>
              </a:rPr>
              <a:t>To understand Gallo-Roman iconography, </a:t>
            </a:r>
            <a:br>
              <a:rPr lang="en-GB" b="1" dirty="0" smtClean="0">
                <a:effectLst>
                  <a:outerShdw blurRad="38100" dist="38100" dir="2700000" algn="tl">
                    <a:srgbClr val="000000">
                      <a:alpha val="43137"/>
                    </a:srgbClr>
                  </a:outerShdw>
                  <a:reflection blurRad="6350" stA="55000" endA="300" endPos="25500" dir="5400000" sy="-100000" algn="bl" rotWithShape="0"/>
                </a:effectLst>
              </a:rPr>
            </a:br>
            <a:r>
              <a:rPr lang="en-GB" b="1" dirty="0" smtClean="0">
                <a:effectLst>
                  <a:outerShdw blurRad="38100" dist="38100" dir="2700000" algn="tl">
                    <a:srgbClr val="000000">
                      <a:alpha val="43137"/>
                    </a:srgbClr>
                  </a:outerShdw>
                  <a:reflection blurRad="6350" stA="55000" endA="300" endPos="25500" dir="5400000" sy="-100000" algn="bl" rotWithShape="0"/>
                </a:effectLst>
              </a:rPr>
              <a:t>we also need to look at previous developments</a:t>
            </a:r>
            <a:endParaRPr lang="en-GB" dirty="0"/>
          </a:p>
        </p:txBody>
      </p:sp>
      <p:pic>
        <p:nvPicPr>
          <p:cNvPr id="5" name="Picture 4" descr="D:\100_5277 ESUS Pilier nautes SMALL.jpg"/>
          <p:cNvPicPr>
            <a:picLocks noChangeAspect="1" noChangeArrowheads="1"/>
          </p:cNvPicPr>
          <p:nvPr/>
        </p:nvPicPr>
        <p:blipFill>
          <a:blip r:embed="rId2" cstate="print"/>
          <a:srcRect l="13042" t="3080" r="14297" b="19881"/>
          <a:stretch>
            <a:fillRect/>
          </a:stretch>
        </p:blipFill>
        <p:spPr bwMode="auto">
          <a:xfrm>
            <a:off x="71406" y="785794"/>
            <a:ext cx="2786082" cy="2214578"/>
          </a:xfrm>
          <a:prstGeom prst="rect">
            <a:avLst/>
          </a:prstGeom>
          <a:noFill/>
        </p:spPr>
      </p:pic>
      <p:pic>
        <p:nvPicPr>
          <p:cNvPr id="6" name="Picture 1032" descr="C:\Eigene Dateien\FERCAN\GLANUM FigKap einheimisch.JPG"/>
          <p:cNvPicPr>
            <a:picLocks noChangeAspect="1" noChangeArrowheads="1"/>
          </p:cNvPicPr>
          <p:nvPr/>
        </p:nvPicPr>
        <p:blipFill>
          <a:blip r:embed="rId3" cstate="print"/>
          <a:srcRect/>
          <a:stretch>
            <a:fillRect/>
          </a:stretch>
        </p:blipFill>
        <p:spPr bwMode="auto">
          <a:xfrm>
            <a:off x="5286380" y="2351841"/>
            <a:ext cx="3857620" cy="4048959"/>
          </a:xfrm>
          <a:prstGeom prst="rect">
            <a:avLst/>
          </a:prstGeom>
          <a:noFill/>
        </p:spPr>
      </p:pic>
      <p:pic>
        <p:nvPicPr>
          <p:cNvPr id="7" name="Picture 3" descr="c:\Users\Ralph\Documents\CIVITAS VANGIONUM Religion\pilier_4b L’inscription « SMER[…] » permet d’identifier le dieu gaulois Smertrios levant une massue pour écraser un serpent..gif"/>
          <p:cNvPicPr>
            <a:picLocks noChangeAspect="1" noChangeArrowheads="1"/>
          </p:cNvPicPr>
          <p:nvPr/>
        </p:nvPicPr>
        <p:blipFill>
          <a:blip r:embed="rId4" cstate="print"/>
          <a:srcRect l="4526" t="6250" r="5615"/>
          <a:stretch>
            <a:fillRect/>
          </a:stretch>
        </p:blipFill>
        <p:spPr bwMode="auto">
          <a:xfrm>
            <a:off x="133319" y="3214686"/>
            <a:ext cx="2763521" cy="3643314"/>
          </a:xfrm>
          <a:prstGeom prst="rect">
            <a:avLst/>
          </a:prstGeom>
          <a:noFill/>
        </p:spPr>
      </p:pic>
      <p:sp>
        <p:nvSpPr>
          <p:cNvPr id="8" name="Titel 1"/>
          <p:cNvSpPr>
            <a:spLocks noGrp="1"/>
          </p:cNvSpPr>
          <p:nvPr>
            <p:ph type="title"/>
          </p:nvPr>
        </p:nvSpPr>
        <p:spPr>
          <a:xfrm>
            <a:off x="2285984" y="285728"/>
            <a:ext cx="6668884" cy="808038"/>
          </a:xfrm>
        </p:spPr>
        <p:txBody>
          <a:bodyPr/>
          <a:lstStyle/>
          <a:p>
            <a:r>
              <a:rPr lang="en-GB" dirty="0" smtClean="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rPr>
              <a:t>Imitation &amp; Innovation</a:t>
            </a:r>
            <a:endParaRPr lang="en-GB" dirty="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Inhaltsplatzhalter 2"/>
          <p:cNvSpPr>
            <a:spLocks noGrp="1"/>
          </p:cNvSpPr>
          <p:nvPr>
            <p:ph idx="1"/>
          </p:nvPr>
        </p:nvSpPr>
        <p:spPr>
          <a:xfrm>
            <a:off x="0" y="1019488"/>
            <a:ext cx="7786710" cy="4857784"/>
          </a:xfrm>
        </p:spPr>
        <p:txBody>
          <a:bodyPr>
            <a:normAutofit/>
          </a:bodyPr>
          <a:lstStyle/>
          <a:p>
            <a:r>
              <a:rPr lang="en-GB" sz="1800" dirty="0" err="1" smtClean="0">
                <a:effectLst>
                  <a:outerShdw blurRad="38100" dist="38100" dir="2700000" algn="tl">
                    <a:srgbClr val="000000">
                      <a:alpha val="43137"/>
                    </a:srgbClr>
                  </a:outerShdw>
                </a:effectLst>
              </a:rPr>
              <a:t>Androcephalic</a:t>
            </a:r>
            <a:r>
              <a:rPr lang="en-GB" sz="1800" dirty="0" smtClean="0">
                <a:effectLst>
                  <a:outerShdw blurRad="38100" dist="38100" dir="2700000" algn="tl">
                    <a:srgbClr val="000000">
                      <a:alpha val="43137"/>
                    </a:srgbClr>
                  </a:outerShdw>
                </a:effectLst>
              </a:rPr>
              <a:t>  horse;</a:t>
            </a:r>
          </a:p>
          <a:p>
            <a:r>
              <a:rPr lang="en-GB" sz="1800" dirty="0" smtClean="0">
                <a:effectLst>
                  <a:outerShdw blurRad="38100" dist="38100" dir="2700000" algn="tl">
                    <a:srgbClr val="000000">
                      <a:alpha val="43137"/>
                    </a:srgbClr>
                  </a:outerShdw>
                </a:effectLst>
              </a:rPr>
              <a:t>wheel (</a:t>
            </a:r>
            <a:r>
              <a:rPr lang="en-GB" sz="1800" dirty="0" err="1" smtClean="0">
                <a:effectLst>
                  <a:outerShdw blurRad="38100" dist="38100" dir="2700000" algn="tl">
                    <a:srgbClr val="000000">
                      <a:alpha val="43137"/>
                    </a:srgbClr>
                  </a:outerShdw>
                </a:effectLst>
              </a:rPr>
              <a:t>Taranis</a:t>
            </a:r>
            <a:r>
              <a:rPr lang="en-GB" sz="1800" dirty="0" smtClean="0">
                <a:effectLst>
                  <a:outerShdw blurRad="38100" dist="38100" dir="2700000" algn="tl">
                    <a:srgbClr val="000000">
                      <a:alpha val="43137"/>
                    </a:srgbClr>
                  </a:outerShdw>
                </a:effectLst>
              </a:rPr>
              <a:t>? carriage?)</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warrior under  horse</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Cf. </a:t>
            </a:r>
            <a:r>
              <a:rPr lang="en-GB" sz="1800" dirty="0" err="1" smtClean="0">
                <a:effectLst>
                  <a:outerShdw blurRad="38100" dist="38100" dir="2700000" algn="tl">
                    <a:srgbClr val="000000">
                      <a:alpha val="43137"/>
                    </a:srgbClr>
                  </a:outerShdw>
                </a:effectLst>
              </a:rPr>
              <a:t>Rhiannon/Epona</a:t>
            </a:r>
            <a:r>
              <a:rPr lang="en-GB" sz="1800" dirty="0" smtClean="0">
                <a:effectLst>
                  <a:outerShdw blurRad="38100" dist="38100" dir="2700000" algn="tl">
                    <a:srgbClr val="000000">
                      <a:alpha val="43137"/>
                    </a:srgbClr>
                  </a:outerShdw>
                </a:effectLst>
              </a:rPr>
              <a:t> myth</a:t>
            </a:r>
            <a:br>
              <a:rPr lang="en-GB" sz="1800" dirty="0" smtClean="0">
                <a:effectLst>
                  <a:outerShdw blurRad="38100" dist="38100" dir="2700000" algn="tl">
                    <a:srgbClr val="000000">
                      <a:alpha val="43137"/>
                    </a:srgbClr>
                  </a:outerShdw>
                </a:effectLst>
              </a:rPr>
            </a:br>
            <a:r>
              <a:rPr lang="en-GB" sz="1800" dirty="0" smtClean="0">
                <a:effectLst>
                  <a:outerShdw blurRad="38100" dist="38100" dir="2700000" algn="tl">
                    <a:srgbClr val="000000">
                      <a:alpha val="43137"/>
                    </a:srgbClr>
                  </a:outerShdw>
                </a:effectLst>
              </a:rPr>
              <a:t>Cf. Jupiter giant columns</a:t>
            </a:r>
            <a:br>
              <a:rPr lang="en-GB" sz="1800" dirty="0" smtClean="0">
                <a:effectLst>
                  <a:outerShdw blurRad="38100" dist="38100" dir="2700000" algn="tl">
                    <a:srgbClr val="000000">
                      <a:alpha val="43137"/>
                    </a:srgbClr>
                  </a:outerShdw>
                </a:effectLst>
              </a:rPr>
            </a:br>
            <a:r>
              <a:rPr lang="en-GB" sz="2000" dirty="0" smtClean="0">
                <a:effectLst>
                  <a:outerShdw blurRad="38100" dist="38100" dir="2700000" algn="tl">
                    <a:srgbClr val="000000">
                      <a:alpha val="43137"/>
                    </a:srgbClr>
                  </a:outerShdw>
                </a:effectLst>
              </a:rPr>
              <a:t/>
            </a:r>
            <a:br>
              <a:rPr lang="en-GB" sz="2000" dirty="0" smtClean="0">
                <a:effectLst>
                  <a:outerShdw blurRad="38100" dist="38100" dir="2700000" algn="tl">
                    <a:srgbClr val="000000">
                      <a:alpha val="43137"/>
                    </a:srgbClr>
                  </a:outerShdw>
                </a:effectLst>
              </a:rPr>
            </a:br>
            <a:r>
              <a:rPr lang="de-DE" sz="1400" dirty="0" err="1" smtClean="0">
                <a:effectLst>
                  <a:outerShdw blurRad="38100" dist="38100" dir="2700000" algn="tl">
                    <a:srgbClr val="000000">
                      <a:alpha val="43137"/>
                    </a:srgbClr>
                  </a:outerShdw>
                </a:effectLst>
              </a:rPr>
              <a:t>silver</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stater</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of</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the</a:t>
            </a: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err="1" smtClean="0">
                <a:effectLst>
                  <a:outerShdw blurRad="38100" dist="38100" dir="2700000" algn="tl">
                    <a:srgbClr val="000000">
                      <a:alpha val="43137"/>
                    </a:srgbClr>
                  </a:outerShdw>
                </a:effectLst>
              </a:rPr>
              <a:t>Aulerci</a:t>
            </a:r>
            <a:r>
              <a:rPr lang="de-DE" sz="1400" dirty="0" smtClean="0">
                <a:effectLst>
                  <a:outerShdw blurRad="38100" dist="38100" dir="2700000" algn="tl">
                    <a:srgbClr val="000000">
                      <a:alpha val="43137"/>
                    </a:srgbClr>
                  </a:outerShdw>
                </a:effectLst>
              </a:rPr>
              <a:t> </a:t>
            </a:r>
            <a:r>
              <a:rPr lang="de-DE" sz="1400" dirty="0" err="1" smtClean="0">
                <a:effectLst>
                  <a:outerShdw blurRad="38100" dist="38100" dir="2700000" algn="tl">
                    <a:srgbClr val="000000">
                      <a:alpha val="43137"/>
                    </a:srgbClr>
                  </a:outerShdw>
                </a:effectLst>
              </a:rPr>
              <a:t>Diablintes</a:t>
            </a:r>
            <a:endParaRPr lang="de-DE" sz="1400" dirty="0" smtClean="0">
              <a:effectLst>
                <a:outerShdw blurRad="38100" dist="38100" dir="2700000" algn="tl">
                  <a:srgbClr val="000000">
                    <a:alpha val="43137"/>
                  </a:srgbClr>
                </a:outerShdw>
              </a:effectLst>
            </a:endParaRPr>
          </a:p>
          <a:p>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r>
              <a:rPr lang="de-DE" sz="1400" dirty="0" smtClean="0">
                <a:effectLst>
                  <a:outerShdw blurRad="38100" dist="38100" dir="2700000" algn="tl">
                    <a:srgbClr val="000000">
                      <a:alpha val="43137"/>
                    </a:srgbClr>
                  </a:outerShdw>
                </a:effectLst>
              </a:rPr>
              <a:t/>
            </a:r>
            <a:br>
              <a:rPr lang="de-DE" sz="1400" dirty="0" smtClean="0">
                <a:effectLst>
                  <a:outerShdw blurRad="38100" dist="38100" dir="2700000" algn="tl">
                    <a:srgbClr val="000000">
                      <a:alpha val="43137"/>
                    </a:srgbClr>
                  </a:outerShdw>
                </a:effectLst>
              </a:rPr>
            </a:br>
            <a:endParaRPr lang="de-DE" sz="1400" dirty="0" smtClean="0">
              <a:effectLst>
                <a:outerShdw blurRad="38100" dist="38100" dir="2700000" algn="tl">
                  <a:srgbClr val="000000">
                    <a:alpha val="43137"/>
                  </a:srgbClr>
                </a:outerShdw>
              </a:effectLst>
            </a:endParaRPr>
          </a:p>
          <a:p>
            <a:r>
              <a:rPr lang="de-DE" sz="1400" dirty="0" err="1" smtClean="0">
                <a:effectLst>
                  <a:outerShdw blurRad="38100" dist="38100" dir="2700000" algn="tl">
                    <a:srgbClr val="000000">
                      <a:alpha val="43137"/>
                    </a:srgbClr>
                  </a:outerShdw>
                </a:effectLst>
              </a:rPr>
              <a:t>right</a:t>
            </a:r>
            <a:r>
              <a:rPr lang="de-DE" sz="1400" dirty="0" smtClean="0">
                <a:effectLst>
                  <a:outerShdw blurRad="38100" dist="38100" dir="2700000" algn="tl">
                    <a:srgbClr val="000000">
                      <a:alpha val="43137"/>
                    </a:srgbClr>
                  </a:outerShdw>
                </a:effectLst>
              </a:rPr>
              <a:t>: Jupiter/Giant</a:t>
            </a:r>
            <a:br>
              <a:rPr lang="de-DE" sz="1400" dirty="0" smtClean="0">
                <a:effectLst>
                  <a:outerShdw blurRad="38100" dist="38100" dir="2700000" algn="tl">
                    <a:srgbClr val="000000">
                      <a:alpha val="43137"/>
                    </a:srgbClr>
                  </a:outerShdw>
                </a:effectLst>
              </a:rPr>
            </a:br>
            <a:r>
              <a:rPr lang="de-DE" sz="1400" dirty="0" err="1" smtClean="0">
                <a:effectLst>
                  <a:outerShdw blurRad="38100" dist="38100" dir="2700000" algn="tl">
                    <a:srgbClr val="000000">
                      <a:alpha val="43137"/>
                    </a:srgbClr>
                  </a:outerShdw>
                </a:effectLst>
              </a:rPr>
              <a:t>Alzey</a:t>
            </a:r>
            <a:r>
              <a:rPr lang="de-DE" sz="1400" dirty="0" smtClean="0">
                <a:effectLst>
                  <a:outerShdw blurRad="38100" dist="38100" dir="2700000" algn="tl">
                    <a:srgbClr val="000000">
                      <a:alpha val="43137"/>
                    </a:srgbClr>
                  </a:outerShdw>
                </a:effectLst>
              </a:rPr>
              <a:t> (Kr. </a:t>
            </a:r>
            <a:r>
              <a:rPr lang="de-DE" sz="1400" dirty="0" err="1" smtClean="0">
                <a:effectLst>
                  <a:outerShdw blurRad="38100" dist="38100" dir="2700000" algn="tl">
                    <a:srgbClr val="000000">
                      <a:alpha val="43137"/>
                    </a:srgbClr>
                  </a:outerShdw>
                </a:effectLst>
              </a:rPr>
              <a:t>Az</a:t>
            </a:r>
            <a:r>
              <a:rPr lang="de-DE" sz="1400" dirty="0" smtClean="0">
                <a:effectLst>
                  <a:outerShdw blurRad="38100" dist="38100" dir="2700000" algn="tl">
                    <a:srgbClr val="000000">
                      <a:alpha val="43137"/>
                    </a:srgbClr>
                  </a:outerShdw>
                </a:effectLst>
              </a:rPr>
              <a:t>-Worms))</a:t>
            </a:r>
          </a:p>
        </p:txBody>
      </p:sp>
      <p:pic>
        <p:nvPicPr>
          <p:cNvPr id="73730" name="Picture 2" descr="C:\Dokumente und Einstellungen\Ralph\Eigene Dateien\COIN Androcephales Pferd mit Wagenlenker und Krieger AULERCI image00002.jpg"/>
          <p:cNvPicPr>
            <a:picLocks noChangeAspect="1" noChangeArrowheads="1"/>
          </p:cNvPicPr>
          <p:nvPr/>
        </p:nvPicPr>
        <p:blipFill>
          <a:blip r:embed="rId2" cstate="print">
            <a:clrChange>
              <a:clrFrom>
                <a:srgbClr val="FFFFFF"/>
              </a:clrFrom>
              <a:clrTo>
                <a:srgbClr val="FFFFFF">
                  <a:alpha val="0"/>
                </a:srgbClr>
              </a:clrTo>
            </a:clrChange>
          </a:blip>
          <a:srcRect l="46724"/>
          <a:stretch>
            <a:fillRect/>
          </a:stretch>
        </p:blipFill>
        <p:spPr bwMode="auto">
          <a:xfrm>
            <a:off x="3153685" y="571480"/>
            <a:ext cx="4704463" cy="4572032"/>
          </a:xfrm>
          <a:prstGeom prst="rect">
            <a:avLst/>
          </a:prstGeom>
          <a:noFill/>
        </p:spPr>
      </p:pic>
      <p:pic>
        <p:nvPicPr>
          <p:cNvPr id="7" name="Picture 1036" descr="C:\Eigene Dateien\CIVITAS VANGIONUM Religion\Münze Taranis beritten Veneter ALT 6823 pl XXIII.JPG"/>
          <p:cNvPicPr>
            <a:picLocks noChangeAspect="1" noChangeArrowheads="1"/>
          </p:cNvPicPr>
          <p:nvPr/>
        </p:nvPicPr>
        <p:blipFill>
          <a:blip r:embed="rId3" cstate="print">
            <a:clrChange>
              <a:clrFrom>
                <a:srgbClr val="F6F6F6"/>
              </a:clrFrom>
              <a:clrTo>
                <a:srgbClr val="F6F6F6">
                  <a:alpha val="0"/>
                </a:srgbClr>
              </a:clrTo>
            </a:clrChange>
            <a:lum bright="10000" contrast="12000"/>
          </a:blip>
          <a:srcRect l="46970"/>
          <a:stretch>
            <a:fillRect/>
          </a:stretch>
        </p:blipFill>
        <p:spPr bwMode="auto">
          <a:xfrm>
            <a:off x="5436096" y="2993678"/>
            <a:ext cx="3993665" cy="4078636"/>
          </a:xfrm>
          <a:prstGeom prst="rect">
            <a:avLst/>
          </a:prstGeom>
          <a:noFill/>
        </p:spPr>
      </p:pic>
      <p:pic>
        <p:nvPicPr>
          <p:cNvPr id="8" name="Picture 7" descr="C:\Eigene Dateien\CIVITAS VANGIONUM Religion\Alzey Gigantenreiter Museum AZ small.JPG"/>
          <p:cNvPicPr>
            <a:picLocks noChangeAspect="1" noChangeArrowheads="1"/>
          </p:cNvPicPr>
          <p:nvPr/>
        </p:nvPicPr>
        <p:blipFill>
          <a:blip r:embed="rId4" cstate="print"/>
          <a:srcRect/>
          <a:stretch>
            <a:fillRect/>
          </a:stretch>
        </p:blipFill>
        <p:spPr bwMode="auto">
          <a:xfrm>
            <a:off x="2483768" y="3979233"/>
            <a:ext cx="2373984" cy="2878767"/>
          </a:xfrm>
          <a:prstGeom prst="rect">
            <a:avLst/>
          </a:prstGeom>
          <a:noFill/>
          <a:ln w="19050">
            <a:solidFill>
              <a:srgbClr val="000000"/>
            </a:solidFill>
            <a:miter lim="800000"/>
            <a:headEnd/>
            <a:tailEnd/>
          </a:ln>
        </p:spPr>
      </p:pic>
      <p:sp>
        <p:nvSpPr>
          <p:cNvPr id="9" name="Titel 1"/>
          <p:cNvSpPr>
            <a:spLocks noGrp="1"/>
          </p:cNvSpPr>
          <p:nvPr>
            <p:ph type="title"/>
          </p:nvPr>
        </p:nvSpPr>
        <p:spPr>
          <a:xfrm>
            <a:off x="2285984" y="285728"/>
            <a:ext cx="6668884" cy="808038"/>
          </a:xfrm>
        </p:spPr>
        <p:txBody>
          <a:bodyPr/>
          <a:lstStyle/>
          <a:p>
            <a:r>
              <a:rPr lang="en-GB" dirty="0" smtClean="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rPr>
              <a:t>Imitation &amp; Innovation</a:t>
            </a:r>
            <a:endParaRPr lang="en-GB" dirty="0">
              <a:solidFill>
                <a:schemeClr val="bg1">
                  <a:lumMod val="95000"/>
                </a:schemeClr>
              </a:solidFill>
              <a:effectLst>
                <a:outerShdw blurRad="38100" dist="38100" dir="2700000" algn="tl">
                  <a:srgbClr val="000000">
                    <a:alpha val="43137"/>
                  </a:srgbClr>
                </a:outerShdw>
                <a:reflection blurRad="6350" stA="55000" endA="300" endPos="25500" dir="5400000" sy="-100000" algn="bl" rotWithShape="0"/>
              </a:effectLst>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checkerboard(across)">
                                      <p:cBhvr>
                                        <p:cTn id="7" dur="500"/>
                                        <p:tgtEl>
                                          <p:spTgt spid="73730"/>
                                        </p:tgtEl>
                                      </p:cBhvr>
                                    </p:animEffect>
                                  </p:childTnLst>
                                </p:cTn>
                              </p:par>
                              <p:par>
                                <p:cTn id="8" presetID="5" presetClass="entr" presetSubtype="1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heckerboard(across)">
                                      <p:cBhvr>
                                        <p:cTn id="10" dur="500"/>
                                        <p:tgtEl>
                                          <p:spTgt spid="7"/>
                                        </p:tgtEl>
                                      </p:cBhvr>
                                    </p:animEffect>
                                  </p:childTnLst>
                                </p:cTn>
                              </p:par>
                            </p:childTnLst>
                          </p:cTn>
                        </p:par>
                        <p:par>
                          <p:cTn id="11" fill="hold">
                            <p:stCondLst>
                              <p:cond delay="500"/>
                            </p:stCondLst>
                            <p:childTnLst>
                              <p:par>
                                <p:cTn id="12" presetID="8" presetClass="entr" presetSubtype="16" fill="hold"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diamond(in)">
                                      <p:cBhvr>
                                        <p:cTn id="14"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Textfeld 4"/>
          <p:cNvSpPr txBox="1"/>
          <p:nvPr/>
        </p:nvSpPr>
        <p:spPr>
          <a:xfrm>
            <a:off x="5580112" y="260648"/>
            <a:ext cx="3240360" cy="646331"/>
          </a:xfrm>
          <a:prstGeom prst="rect">
            <a:avLst/>
          </a:prstGeom>
          <a:noFill/>
        </p:spPr>
        <p:txBody>
          <a:bodyPr wrap="square" rtlCol="0">
            <a:spAutoFit/>
          </a:bodyPr>
          <a:lstStyle/>
          <a:p>
            <a:pPr algn="r"/>
            <a:r>
              <a:rPr lang="en-GB" dirty="0" smtClean="0">
                <a:solidFill>
                  <a:schemeClr val="accent4">
                    <a:lumMod val="75000"/>
                  </a:schemeClr>
                </a:solidFill>
              </a:rPr>
              <a:t>“</a:t>
            </a:r>
            <a:r>
              <a:rPr lang="en-GB" dirty="0" err="1" smtClean="0">
                <a:solidFill>
                  <a:schemeClr val="accent4">
                    <a:lumMod val="75000"/>
                  </a:schemeClr>
                </a:solidFill>
              </a:rPr>
              <a:t>Maison</a:t>
            </a:r>
            <a:r>
              <a:rPr lang="en-GB" dirty="0" smtClean="0">
                <a:solidFill>
                  <a:schemeClr val="accent4">
                    <a:lumMod val="75000"/>
                  </a:schemeClr>
                </a:solidFill>
              </a:rPr>
              <a:t> </a:t>
            </a:r>
            <a:r>
              <a:rPr lang="en-GB" dirty="0" err="1" smtClean="0">
                <a:solidFill>
                  <a:schemeClr val="accent4">
                    <a:lumMod val="75000"/>
                  </a:schemeClr>
                </a:solidFill>
              </a:rPr>
              <a:t>Carrée</a:t>
            </a:r>
            <a:r>
              <a:rPr lang="en-GB" dirty="0" smtClean="0">
                <a:solidFill>
                  <a:schemeClr val="accent4">
                    <a:lumMod val="75000"/>
                  </a:schemeClr>
                </a:solidFill>
              </a:rPr>
              <a:t>”, </a:t>
            </a:r>
            <a:r>
              <a:rPr lang="en-GB" dirty="0" err="1" smtClean="0">
                <a:solidFill>
                  <a:schemeClr val="accent4">
                    <a:lumMod val="75000"/>
                  </a:schemeClr>
                </a:solidFill>
              </a:rPr>
              <a:t>Nîmes</a:t>
            </a:r>
            <a:endParaRPr lang="en-GB" dirty="0" smtClean="0">
              <a:solidFill>
                <a:schemeClr val="accent4">
                  <a:lumMod val="75000"/>
                </a:schemeClr>
              </a:solidFill>
            </a:endParaRPr>
          </a:p>
          <a:p>
            <a:pPr algn="r"/>
            <a:r>
              <a:rPr lang="en-GB" dirty="0" smtClean="0">
                <a:solidFill>
                  <a:schemeClr val="accent4">
                    <a:lumMod val="75000"/>
                  </a:schemeClr>
                </a:solidFill>
              </a:rPr>
              <a:t>Gaius &amp; </a:t>
            </a:r>
            <a:r>
              <a:rPr lang="en-GB" dirty="0" err="1" smtClean="0">
                <a:solidFill>
                  <a:schemeClr val="accent4">
                    <a:lumMod val="75000"/>
                  </a:schemeClr>
                </a:solidFill>
              </a:rPr>
              <a:t>Iulius</a:t>
            </a:r>
            <a:r>
              <a:rPr lang="en-GB" dirty="0" smtClean="0">
                <a:solidFill>
                  <a:schemeClr val="accent4">
                    <a:lumMod val="75000"/>
                  </a:schemeClr>
                </a:solidFill>
              </a:rPr>
              <a:t> Caesar</a:t>
            </a:r>
            <a:endParaRPr lang="en-GB" dirty="0">
              <a:solidFill>
                <a:schemeClr val="accent4">
                  <a:lumMod val="75000"/>
                </a:schemeClr>
              </a:solidFill>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9" name="Picture 2" descr="C:\Users\Ralph\Documents\LAMPETER\Latin ADVANCED Epigraphy\800px-Lex_Ursonensis_-_tabla_1_(M.A.N._16736)_01.jpg"/>
          <p:cNvPicPr>
            <a:picLocks noChangeAspect="1" noChangeArrowheads="1"/>
          </p:cNvPicPr>
          <p:nvPr/>
        </p:nvPicPr>
        <p:blipFill rotWithShape="1">
          <a:blip r:embed="rId3" cstate="print">
            <a:extLst>
              <a:ext uri="{BEBA8EAE-BF5A-486C-A8C5-ECC9F3942E4B}">
                <a14:imgProps xmlns:a14="http://schemas.microsoft.com/office/drawing/2010/main" xmlns="">
                  <a14:imgLayer r:embed="rId4">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xmlns=""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xmlns="">
                <a:solidFill>
                  <a:srgbClr val="FFFFFF"/>
                </a:solidFill>
              </a14:hiddenFill>
            </a:ext>
          </a:extLst>
        </p:spPr>
      </p:pic>
      <p:sp>
        <p:nvSpPr>
          <p:cNvPr id="4"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smtClean="0"/>
              <a:t>The state gods…?</a:t>
            </a:r>
          </a:p>
          <a:p>
            <a:pPr lvl="1"/>
            <a:r>
              <a:rPr lang="en-GB" dirty="0" smtClean="0"/>
              <a:t>cults approved and financed by the state</a:t>
            </a:r>
          </a:p>
          <a:p>
            <a:pPr lvl="1"/>
            <a:r>
              <a:rPr lang="en-GB" dirty="0" smtClean="0"/>
              <a:t>pantheon for each “city state”</a:t>
            </a:r>
          </a:p>
          <a:p>
            <a:pPr lvl="1"/>
            <a:endParaRPr lang="en-GB" dirty="0" smtClean="0"/>
          </a:p>
          <a:p>
            <a:pPr lvl="1"/>
            <a:endParaRPr lang="en-GB" dirty="0" smtClean="0"/>
          </a:p>
          <a:p>
            <a:pPr lvl="1"/>
            <a:endParaRPr lang="en-GB" dirty="0"/>
          </a:p>
        </p:txBody>
      </p:sp>
      <p:sp>
        <p:nvSpPr>
          <p:cNvPr id="5" name="Content Placeholder 5"/>
          <p:cNvSpPr>
            <a:spLocks noGrp="1"/>
          </p:cNvSpPr>
          <p:nvPr>
            <p:ph idx="1"/>
          </p:nvPr>
        </p:nvSpPr>
        <p:spPr>
          <a:xfrm>
            <a:off x="457200" y="1524000"/>
            <a:ext cx="4258816" cy="4572000"/>
          </a:xfrm>
        </p:spPr>
        <p:txBody>
          <a:bodyPr/>
          <a:lstStyle/>
          <a:p>
            <a:r>
              <a:rPr lang="en-GB" dirty="0" smtClean="0"/>
              <a:t>Who are the priests…?</a:t>
            </a:r>
          </a:p>
          <a:p>
            <a:pPr lvl="1"/>
            <a:r>
              <a:rPr lang="en-GB" dirty="0" smtClean="0"/>
              <a:t>aristocrats/politicians</a:t>
            </a:r>
          </a:p>
          <a:p>
            <a:pPr lvl="1"/>
            <a:endParaRPr lang="en-GB" dirty="0" smtClean="0"/>
          </a:p>
          <a:p>
            <a:pPr lvl="1"/>
            <a:endParaRPr lang="en-GB" dirty="0"/>
          </a:p>
          <a:p>
            <a:pPr lvl="1"/>
            <a:endParaRPr lang="en-GB" dirty="0" smtClean="0"/>
          </a:p>
          <a:p>
            <a:pPr lvl="1"/>
            <a:endParaRPr lang="en-GB" dirty="0"/>
          </a:p>
        </p:txBody>
      </p:sp>
      <p:sp>
        <p:nvSpPr>
          <p:cNvPr id="7" name="Content Placeholder 5"/>
          <p:cNvSpPr txBox="1">
            <a:spLocks/>
          </p:cNvSpPr>
          <p:nvPr/>
        </p:nvSpPr>
        <p:spPr>
          <a:xfrm rot="1423443">
            <a:off x="4867250" y="3496204"/>
            <a:ext cx="4258816" cy="2720171"/>
          </a:xfrm>
          <a:prstGeom prst="rect">
            <a:avLst/>
          </a:prstGeom>
        </p:spPr>
        <p:txBody>
          <a:bodyPr vert="horz">
            <a:normAutofit fontScale="925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smtClean="0"/>
              <a:t>Who makes religious decisions or introduces new cults,…?</a:t>
            </a:r>
          </a:p>
          <a:p>
            <a:pPr lvl="1" algn="r"/>
            <a:r>
              <a:rPr lang="en-GB" dirty="0" smtClean="0"/>
              <a:t>the state / </a:t>
            </a:r>
            <a:r>
              <a:rPr lang="en-GB" i="1" dirty="0" smtClean="0"/>
              <a:t>polis</a:t>
            </a:r>
          </a:p>
          <a:p>
            <a:pPr lvl="1" algn="r"/>
            <a:r>
              <a:rPr lang="en-GB" dirty="0" smtClean="0"/>
              <a:t>cf.</a:t>
            </a:r>
            <a:r>
              <a:rPr lang="en-GB" i="1" dirty="0" smtClean="0"/>
              <a:t> SC de Bacchanalia</a:t>
            </a:r>
          </a:p>
          <a:p>
            <a:pPr lvl="1" algn="r"/>
            <a:r>
              <a:rPr lang="en-GB" i="1" dirty="0" err="1" smtClean="0">
                <a:solidFill>
                  <a:srgbClr val="FFFF00"/>
                </a:solidFill>
              </a:rPr>
              <a:t>lex</a:t>
            </a:r>
            <a:r>
              <a:rPr lang="en-GB" i="1" dirty="0" smtClean="0">
                <a:solidFill>
                  <a:srgbClr val="FFFF00"/>
                </a:solidFill>
              </a:rPr>
              <a:t> de colonia </a:t>
            </a:r>
            <a:r>
              <a:rPr lang="en-GB" i="1" dirty="0" err="1" smtClean="0">
                <a:solidFill>
                  <a:srgbClr val="FFFF00"/>
                </a:solidFill>
              </a:rPr>
              <a:t>Genetiva</a:t>
            </a:r>
            <a:endParaRPr lang="en-GB" i="1" dirty="0">
              <a:solidFill>
                <a:srgbClr val="FFFF00"/>
              </a:solidFill>
            </a:endParaRPr>
          </a:p>
        </p:txBody>
      </p:sp>
      <p:pic>
        <p:nvPicPr>
          <p:cNvPr id="10" name="Picture 3"/>
          <p:cNvPicPr>
            <a:picLocks noChangeAspect="1" noChangeArrowheads="1"/>
          </p:cNvPicPr>
          <p:nvPr/>
        </p:nvPicPr>
        <p:blipFill rotWithShape="1">
          <a:blip r:embed="rId5" cstate="print">
            <a:duotone>
              <a:prstClr val="black"/>
              <a:schemeClr val="accent2">
                <a:tint val="45000"/>
                <a:satMod val="400000"/>
              </a:schemeClr>
            </a:duotone>
            <a:extLst>
              <a:ext uri="{28A0092B-C50C-407E-A947-70E740481C1C}">
                <a14:useLocalDpi xmlns:a14="http://schemas.microsoft.com/office/drawing/2010/main" xmlns="" val="0"/>
              </a:ext>
            </a:extLst>
          </a:blip>
          <a:srcRect l="1585" r="3595" b="6610"/>
          <a:stretch/>
        </p:blipFill>
        <p:spPr bwMode="auto">
          <a:xfrm>
            <a:off x="194728" y="2996952"/>
            <a:ext cx="8754543" cy="21709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889291241"/>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out)">
                                      <p:cBhvr>
                                        <p:cTn id="1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4" name="Picture 2" descr="C:\Users\Ralph\Documents\LAMPETER\Latin ADVANCED Epigraphy\800px-Lex_Ursonensis_-_tabla_1_(M.A.N._16736)_01.jpg"/>
          <p:cNvPicPr>
            <a:picLocks noChangeAspect="1" noChangeArrowheads="1"/>
          </p:cNvPicPr>
          <p:nvPr/>
        </p:nvPicPr>
        <p:blipFill rotWithShape="1">
          <a:blip r:embed="rId3" cstate="print">
            <a:extLst>
              <a:ext uri="{BEBA8EAE-BF5A-486C-A8C5-ECC9F3942E4B}">
                <a14:imgProps xmlns:a14="http://schemas.microsoft.com/office/drawing/2010/main" xmlns="">
                  <a14:imgLayer r:embed="rId4">
                    <a14:imgEffect>
                      <a14:backgroundRemoval t="5331" b="95588" l="3125" r="95125">
                        <a14:foregroundMark x1="4625" y1="12132" x2="4625" y2="12132"/>
                        <a14:foregroundMark x1="7500" y1="77574" x2="7500" y2="77574"/>
                        <a14:foregroundMark x1="3125" y1="79412" x2="3125" y2="79412"/>
                        <a14:foregroundMark x1="11625" y1="85478" x2="11625" y2="85478"/>
                        <a14:foregroundMark x1="11000" y1="93566" x2="11000" y2="93566"/>
                        <a14:foregroundMark x1="85250" y1="74081" x2="85250" y2="74081"/>
                        <a14:foregroundMark x1="93000" y1="65993" x2="93000" y2="65993"/>
                        <a14:foregroundMark x1="95125" y1="38419" x2="95125" y2="38419"/>
                        <a14:foregroundMark x1="73500" y1="7904" x2="73500" y2="7904"/>
                        <a14:foregroundMark x1="34250" y1="11765" x2="34250" y2="11765"/>
                        <a14:foregroundMark x1="31875" y1="12132" x2="31875" y2="12132"/>
                        <a14:foregroundMark x1="39125" y1="11213" x2="39125" y2="11213"/>
                        <a14:foregroundMark x1="47750" y1="11397" x2="47750" y2="11397"/>
                        <a14:foregroundMark x1="50875" y1="5331" x2="50875" y2="5331"/>
                        <a14:foregroundMark x1="27500" y1="7721" x2="27500" y2="7721"/>
                        <a14:foregroundMark x1="63500" y1="95588" x2="63500" y2="95588"/>
                        <a14:foregroundMark x1="88625" y1="6985" x2="88625" y2="6985"/>
                        <a14:foregroundMark x1="22750" y1="6985" x2="22750" y2="6985"/>
                      </a14:backgroundRemoval>
                    </a14:imgEffect>
                  </a14:imgLayer>
                </a14:imgProps>
              </a:ext>
              <a:ext uri="{28A0092B-C50C-407E-A947-70E740481C1C}">
                <a14:useLocalDpi xmlns:a14="http://schemas.microsoft.com/office/drawing/2010/main" xmlns="" val="0"/>
              </a:ext>
            </a:extLst>
          </a:blip>
          <a:srcRect l="11380" r="2390" b="36851"/>
          <a:stretch/>
        </p:blipFill>
        <p:spPr bwMode="auto">
          <a:xfrm>
            <a:off x="0" y="2325728"/>
            <a:ext cx="9101420" cy="4532272"/>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5"/>
          <p:cNvSpPr txBox="1">
            <a:spLocks/>
          </p:cNvSpPr>
          <p:nvPr/>
        </p:nvSpPr>
        <p:spPr>
          <a:xfrm rot="701673">
            <a:off x="3550997" y="1412776"/>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dirty="0" smtClean="0"/>
              <a:t>The state gods…?</a:t>
            </a:r>
          </a:p>
          <a:p>
            <a:pPr lvl="1"/>
            <a:r>
              <a:rPr lang="en-GB" dirty="0" smtClean="0"/>
              <a:t>cults approved and financed by the state</a:t>
            </a:r>
          </a:p>
          <a:p>
            <a:pPr lvl="1"/>
            <a:r>
              <a:rPr lang="en-GB" dirty="0" smtClean="0"/>
              <a:t>pantheon for each “city state”</a:t>
            </a:r>
          </a:p>
          <a:p>
            <a:pPr lvl="1"/>
            <a:endParaRPr lang="en-GB" dirty="0" smtClean="0"/>
          </a:p>
          <a:p>
            <a:pPr lvl="1"/>
            <a:endParaRPr lang="en-GB" dirty="0" smtClean="0"/>
          </a:p>
          <a:p>
            <a:pPr lvl="1"/>
            <a:endParaRPr lang="en-GB" dirty="0"/>
          </a:p>
        </p:txBody>
      </p:sp>
      <p:sp>
        <p:nvSpPr>
          <p:cNvPr id="6" name="Content Placeholder 5"/>
          <p:cNvSpPr txBox="1">
            <a:spLocks/>
          </p:cNvSpPr>
          <p:nvPr/>
        </p:nvSpPr>
        <p:spPr>
          <a:xfrm>
            <a:off x="457200" y="1524000"/>
            <a:ext cx="4258816"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mtClean="0"/>
              <a:t>Who are the priests…?</a:t>
            </a:r>
          </a:p>
          <a:p>
            <a:pPr lvl="1"/>
            <a:r>
              <a:rPr lang="en-GB" smtClean="0"/>
              <a:t>aristocrats/politicians</a:t>
            </a:r>
          </a:p>
          <a:p>
            <a:pPr lvl="1"/>
            <a:endParaRPr lang="en-GB" smtClean="0"/>
          </a:p>
          <a:p>
            <a:pPr lvl="1"/>
            <a:endParaRPr lang="en-GB" smtClean="0"/>
          </a:p>
          <a:p>
            <a:pPr lvl="1"/>
            <a:endParaRPr lang="en-GB" smtClean="0"/>
          </a:p>
          <a:p>
            <a:pPr lvl="1"/>
            <a:endParaRPr lang="en-GB" dirty="0"/>
          </a:p>
        </p:txBody>
      </p:sp>
      <p:sp>
        <p:nvSpPr>
          <p:cNvPr id="8" name="Content Placeholder 5"/>
          <p:cNvSpPr txBox="1">
            <a:spLocks/>
          </p:cNvSpPr>
          <p:nvPr/>
        </p:nvSpPr>
        <p:spPr>
          <a:xfrm rot="1423443">
            <a:off x="4867250" y="3496204"/>
            <a:ext cx="4258816" cy="2720171"/>
          </a:xfrm>
          <a:prstGeom prst="rect">
            <a:avLst/>
          </a:prstGeom>
        </p:spPr>
        <p:txBody>
          <a:bodyPr vert="horz">
            <a:normAutofit fontScale="92500"/>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algn="r"/>
            <a:r>
              <a:rPr lang="en-GB" dirty="0" smtClean="0"/>
              <a:t>Who makes religious decisions or introduces new cults,…?</a:t>
            </a:r>
          </a:p>
          <a:p>
            <a:pPr lvl="1" algn="r"/>
            <a:r>
              <a:rPr lang="en-GB" dirty="0" smtClean="0"/>
              <a:t>the state / </a:t>
            </a:r>
            <a:r>
              <a:rPr lang="en-GB" i="1" dirty="0" smtClean="0"/>
              <a:t>polis</a:t>
            </a:r>
          </a:p>
          <a:p>
            <a:pPr lvl="1" algn="r"/>
            <a:r>
              <a:rPr lang="en-GB" dirty="0" smtClean="0"/>
              <a:t>cf.</a:t>
            </a:r>
            <a:r>
              <a:rPr lang="en-GB" i="1" dirty="0" smtClean="0"/>
              <a:t> SC de Bacchanalia</a:t>
            </a:r>
          </a:p>
          <a:p>
            <a:pPr lvl="1" algn="r"/>
            <a:r>
              <a:rPr lang="en-GB" i="1" dirty="0" err="1" smtClean="0">
                <a:solidFill>
                  <a:srgbClr val="FFFF00"/>
                </a:solidFill>
              </a:rPr>
              <a:t>lex</a:t>
            </a:r>
            <a:r>
              <a:rPr lang="en-GB" i="1" dirty="0" smtClean="0">
                <a:solidFill>
                  <a:srgbClr val="FFFF00"/>
                </a:solidFill>
              </a:rPr>
              <a:t> de colonia </a:t>
            </a:r>
            <a:r>
              <a:rPr lang="en-GB" i="1" dirty="0" err="1" smtClean="0">
                <a:solidFill>
                  <a:srgbClr val="FFFF00"/>
                </a:solidFill>
              </a:rPr>
              <a:t>Genetiva</a:t>
            </a:r>
            <a:endParaRPr lang="en-GB" i="1" dirty="0">
              <a:solidFill>
                <a:srgbClr val="FFFF00"/>
              </a:solidFill>
            </a:endParaRPr>
          </a:p>
        </p:txBody>
      </p:sp>
      <p:sp>
        <p:nvSpPr>
          <p:cNvPr id="2" name="Content Placeholder 1"/>
          <p:cNvSpPr>
            <a:spLocks noGrp="1"/>
          </p:cNvSpPr>
          <p:nvPr>
            <p:ph idx="1"/>
          </p:nvPr>
        </p:nvSpPr>
        <p:spPr>
          <a:xfrm>
            <a:off x="35496" y="1700808"/>
            <a:ext cx="5400600" cy="4763294"/>
          </a:xfrm>
          <a:solidFill>
            <a:schemeClr val="accent4">
              <a:lumMod val="75000"/>
              <a:alpha val="74000"/>
            </a:schemeClr>
          </a:solidFill>
        </p:spPr>
        <p:txBody>
          <a:bodyPr>
            <a:normAutofit fontScale="92500" lnSpcReduction="10000"/>
          </a:bodyPr>
          <a:lstStyle/>
          <a:p>
            <a:pPr algn="ctr"/>
            <a:r>
              <a:rPr lang="en-GB" sz="2000" dirty="0">
                <a:effectLst>
                  <a:outerShdw blurRad="38100" dist="38100" dir="2700000" algn="tl">
                    <a:srgbClr val="000000">
                      <a:alpha val="43137"/>
                    </a:srgbClr>
                  </a:outerShdw>
                </a:effectLst>
              </a:rPr>
              <a:t>LXXI Whoever shall be aediles, during their magistracy they are to organise a show </a:t>
            </a:r>
            <a:r>
              <a:rPr lang="en-GB" sz="2000" dirty="0" smtClean="0">
                <a:effectLst>
                  <a:outerShdw blurRad="38100" dist="38100" dir="2700000" algn="tl">
                    <a:srgbClr val="000000">
                      <a:alpha val="43137"/>
                    </a:srgbClr>
                  </a:outerShdw>
                </a:effectLst>
              </a:rPr>
              <a:t>or dramatic </a:t>
            </a:r>
            <a:r>
              <a:rPr lang="en-GB" sz="2000" dirty="0">
                <a:effectLst>
                  <a:outerShdw blurRad="38100" dist="38100" dir="2700000" algn="tl">
                    <a:srgbClr val="000000">
                      <a:alpha val="43137"/>
                    </a:srgbClr>
                  </a:outerShdw>
                </a:effectLst>
              </a:rPr>
              <a:t>spectacle </a:t>
            </a:r>
            <a:r>
              <a:rPr lang="en-GB" sz="2000" dirty="0">
                <a:solidFill>
                  <a:srgbClr val="FFFF00"/>
                </a:solidFill>
                <a:effectLst>
                  <a:outerShdw blurRad="38100" dist="38100" dir="2700000" algn="tl">
                    <a:srgbClr val="000000">
                      <a:alpha val="43137"/>
                    </a:srgbClr>
                  </a:outerShdw>
                </a:effectLst>
              </a:rPr>
              <a:t>for Jupiter, Juno, and Minerva</a:t>
            </a:r>
            <a:r>
              <a:rPr lang="en-GB" sz="2000" dirty="0">
                <a:effectLst>
                  <a:outerShdw blurRad="38100" dist="38100" dir="2700000" algn="tl">
                    <a:srgbClr val="000000">
                      <a:alpha val="43137"/>
                    </a:srgbClr>
                  </a:outerShdw>
                </a:effectLst>
              </a:rPr>
              <a:t>, during three days, for the greater </a:t>
            </a:r>
            <a:r>
              <a:rPr lang="en-GB" sz="2000" dirty="0" smtClean="0">
                <a:effectLst>
                  <a:outerShdw blurRad="38100" dist="38100" dir="2700000" algn="tl">
                    <a:srgbClr val="000000">
                      <a:alpha val="43137"/>
                    </a:srgbClr>
                  </a:outerShdw>
                </a:effectLst>
              </a:rPr>
              <a:t>part of </a:t>
            </a:r>
            <a:r>
              <a:rPr lang="en-GB" sz="2000" dirty="0">
                <a:effectLst>
                  <a:outerShdw blurRad="38100" dist="38100" dir="2700000" algn="tl">
                    <a:srgbClr val="000000">
                      <a:alpha val="43137"/>
                    </a:srgbClr>
                  </a:outerShdw>
                </a:effectLst>
              </a:rPr>
              <a:t>the day, as far as shall be possible, and during one day (games) in the circus </a:t>
            </a:r>
            <a:r>
              <a:rPr lang="en-GB" sz="2000" dirty="0" smtClean="0">
                <a:effectLst>
                  <a:outerShdw blurRad="38100" dist="38100" dir="2700000" algn="tl">
                    <a:srgbClr val="000000">
                      <a:alpha val="43137"/>
                    </a:srgbClr>
                  </a:outerShdw>
                </a:effectLst>
              </a:rPr>
              <a:t>or (</a:t>
            </a:r>
            <a:r>
              <a:rPr lang="en-GB" sz="2000" dirty="0">
                <a:effectLst>
                  <a:outerShdw blurRad="38100" dist="38100" dir="2700000" algn="tl">
                    <a:srgbClr val="000000">
                      <a:alpha val="43137"/>
                    </a:srgbClr>
                  </a:outerShdw>
                </a:effectLst>
              </a:rPr>
              <a:t>gladiators) in the </a:t>
            </a:r>
            <a:r>
              <a:rPr lang="en-GB" sz="2000" dirty="0">
                <a:solidFill>
                  <a:srgbClr val="FFFF00"/>
                </a:solidFill>
                <a:effectLst>
                  <a:outerShdw blurRad="38100" dist="38100" dir="2700000" algn="tl">
                    <a:srgbClr val="000000">
                      <a:alpha val="43137"/>
                    </a:srgbClr>
                  </a:outerShdw>
                </a:effectLst>
              </a:rPr>
              <a:t>forum for Venus</a:t>
            </a:r>
            <a:r>
              <a:rPr lang="en-GB" sz="2000" dirty="0">
                <a:effectLst>
                  <a:outerShdw blurRad="38100" dist="38100" dir="2700000" algn="tl">
                    <a:srgbClr val="000000">
                      <a:alpha val="43137"/>
                    </a:srgbClr>
                  </a:outerShdw>
                </a:effectLst>
              </a:rPr>
              <a:t>, and each one of them is to spend on that </a:t>
            </a:r>
            <a:r>
              <a:rPr lang="en-GB" sz="2000" dirty="0" smtClean="0">
                <a:effectLst>
                  <a:outerShdw blurRad="38100" dist="38100" dir="2700000" algn="tl">
                    <a:srgbClr val="000000">
                      <a:alpha val="43137"/>
                    </a:srgbClr>
                  </a:outerShdw>
                </a:effectLst>
              </a:rPr>
              <a:t>spectacle and </a:t>
            </a:r>
            <a:r>
              <a:rPr lang="en-GB" sz="2000" dirty="0">
                <a:effectLst>
                  <a:outerShdw blurRad="38100" dist="38100" dir="2700000" algn="tl">
                    <a:srgbClr val="000000">
                      <a:alpha val="43137"/>
                    </a:srgbClr>
                  </a:outerShdw>
                </a:effectLst>
              </a:rPr>
              <a:t>on that show not less than 2,000 sesterces from his own money, and it is to be </a:t>
            </a:r>
            <a:r>
              <a:rPr lang="en-GB" sz="2000" dirty="0" smtClean="0">
                <a:effectLst>
                  <a:outerShdw blurRad="38100" dist="38100" dir="2700000" algn="tl">
                    <a:srgbClr val="000000">
                      <a:alpha val="43137"/>
                    </a:srgbClr>
                  </a:outerShdw>
                </a:effectLst>
              </a:rPr>
              <a:t>lawful to </a:t>
            </a:r>
            <a:r>
              <a:rPr lang="en-GB" sz="2000" dirty="0">
                <a:effectLst>
                  <a:outerShdw blurRad="38100" dist="38100" dir="2700000" algn="tl">
                    <a:srgbClr val="000000">
                      <a:alpha val="43137"/>
                    </a:srgbClr>
                  </a:outerShdw>
                </a:effectLst>
              </a:rPr>
              <a:t>take from public funds 1,000 sesterces for each </a:t>
            </a:r>
            <a:r>
              <a:rPr lang="en-GB" sz="2000" dirty="0" err="1">
                <a:effectLst>
                  <a:outerShdw blurRad="38100" dist="38100" dir="2700000" algn="tl">
                    <a:srgbClr val="000000">
                      <a:alpha val="43137"/>
                    </a:srgbClr>
                  </a:outerShdw>
                </a:effectLst>
              </a:rPr>
              <a:t>aedile</a:t>
            </a:r>
            <a:r>
              <a:rPr lang="en-GB" sz="2000" dirty="0">
                <a:effectLst>
                  <a:outerShdw blurRad="38100" dist="38100" dir="2700000" algn="tl">
                    <a:srgbClr val="000000">
                      <a:alpha val="43137"/>
                    </a:srgbClr>
                  </a:outerShdw>
                </a:effectLst>
              </a:rPr>
              <a:t>, and a </a:t>
            </a:r>
            <a:r>
              <a:rPr lang="en-GB" sz="2000" dirty="0" err="1" smtClean="0">
                <a:effectLst>
                  <a:outerShdw blurRad="38100" dist="38100" dir="2700000" algn="tl">
                    <a:srgbClr val="000000">
                      <a:alpha val="43137"/>
                    </a:srgbClr>
                  </a:outerShdw>
                </a:effectLst>
              </a:rPr>
              <a:t>IIvir</a:t>
            </a:r>
            <a:r>
              <a:rPr lang="en-GB" sz="2000" dirty="0" smtClean="0">
                <a:effectLst>
                  <a:outerShdw blurRad="38100" dist="38100" dir="2700000" algn="tl">
                    <a:srgbClr val="000000">
                      <a:alpha val="43137"/>
                    </a:srgbClr>
                  </a:outerShdw>
                </a:effectLst>
              </a:rPr>
              <a:t> </a:t>
            </a:r>
            <a:r>
              <a:rPr lang="en-GB" sz="2000" dirty="0">
                <a:effectLst>
                  <a:outerShdw blurRad="38100" dist="38100" dir="2700000" algn="tl">
                    <a:srgbClr val="000000">
                      <a:alpha val="43137"/>
                    </a:srgbClr>
                  </a:outerShdw>
                </a:effectLst>
              </a:rPr>
              <a:t>or prefect is to </a:t>
            </a:r>
            <a:r>
              <a:rPr lang="en-GB" sz="2000" dirty="0" smtClean="0">
                <a:effectLst>
                  <a:outerShdw blurRad="38100" dist="38100" dir="2700000" algn="tl">
                    <a:srgbClr val="000000">
                      <a:alpha val="43137"/>
                    </a:srgbClr>
                  </a:outerShdw>
                </a:effectLst>
              </a:rPr>
              <a:t>see that </a:t>
            </a:r>
            <a:r>
              <a:rPr lang="en-GB" sz="2000" dirty="0">
                <a:effectLst>
                  <a:outerShdw blurRad="38100" dist="38100" dir="2700000" algn="tl">
                    <a:srgbClr val="000000">
                      <a:alpha val="43137"/>
                    </a:srgbClr>
                  </a:outerShdw>
                </a:effectLst>
              </a:rPr>
              <a:t>that sum is given or assigned, and it is to be lawful for them to receive it </a:t>
            </a:r>
            <a:r>
              <a:rPr lang="en-GB" sz="2000" dirty="0" smtClean="0">
                <a:effectLst>
                  <a:outerShdw blurRad="38100" dist="38100" dir="2700000" algn="tl">
                    <a:srgbClr val="000000">
                      <a:alpha val="43137"/>
                    </a:srgbClr>
                  </a:outerShdw>
                </a:effectLst>
              </a:rPr>
              <a:t>without personal </a:t>
            </a:r>
            <a:r>
              <a:rPr lang="en-GB" sz="2000" dirty="0">
                <a:effectLst>
                  <a:outerShdw blurRad="38100" dist="38100" dir="2700000" algn="tl">
                    <a:srgbClr val="000000">
                      <a:alpha val="43137"/>
                    </a:srgbClr>
                  </a:outerShdw>
                </a:effectLst>
              </a:rPr>
              <a:t>liability.</a:t>
            </a:r>
          </a:p>
        </p:txBody>
      </p:sp>
    </p:spTree>
    <p:extLst>
      <p:ext uri="{BB962C8B-B14F-4D97-AF65-F5344CB8AC3E}">
        <p14:creationId xmlns:p14="http://schemas.microsoft.com/office/powerpoint/2010/main" xmlns="" val="2405665150"/>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pic>
        <p:nvPicPr>
          <p:cNvPr id="5" name="Picture 4" descr="C:\Dokumente und Einstellungen\Ralph\Eigene Dateien\Nîmes pre-Roman sculpture 000_0089.jpg"/>
          <p:cNvPicPr>
            <a:picLocks noChangeAspect="1" noChangeArrowheads="1"/>
          </p:cNvPicPr>
          <p:nvPr/>
        </p:nvPicPr>
        <p:blipFill>
          <a:blip r:embed="rId3" cstate="print"/>
          <a:srcRect/>
          <a:stretch>
            <a:fillRect/>
          </a:stretch>
        </p:blipFill>
        <p:spPr bwMode="auto">
          <a:xfrm>
            <a:off x="2771800" y="1412777"/>
            <a:ext cx="4083355" cy="5445224"/>
          </a:xfrm>
          <a:prstGeom prst="rect">
            <a:avLst/>
          </a:prstGeom>
          <a:noFill/>
        </p:spPr>
      </p:pic>
      <p:sp>
        <p:nvSpPr>
          <p:cNvPr id="6"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pic>
        <p:nvPicPr>
          <p:cNvPr id="7" name="Picture 3" descr="C:\Dokumente und Einstellungen\Ralph\Eigene Dateien\CORPUS NARBONENSIS\Nîmes\NIMES gallo-grec SMALL.jpg"/>
          <p:cNvPicPr>
            <a:picLocks noChangeAspect="1" noChangeArrowheads="1"/>
          </p:cNvPicPr>
          <p:nvPr/>
        </p:nvPicPr>
        <p:blipFill>
          <a:blip r:embed="rId4" cstate="print"/>
          <a:srcRect/>
          <a:stretch>
            <a:fillRect/>
          </a:stretch>
        </p:blipFill>
        <p:spPr bwMode="auto">
          <a:xfrm>
            <a:off x="533400" y="2476500"/>
            <a:ext cx="2720975" cy="3924300"/>
          </a:xfrm>
          <a:prstGeom prst="rect">
            <a:avLst/>
          </a:prstGeom>
          <a:noFill/>
        </p:spPr>
      </p:pic>
      <p:pic>
        <p:nvPicPr>
          <p:cNvPr id="8" name="Picture 5" descr="D:\Narbonensis Dokumente Downloads\Nîmes Augusteum taureau acéphale.JPG"/>
          <p:cNvPicPr>
            <a:picLocks noChangeAspect="1" noChangeArrowheads="1"/>
          </p:cNvPicPr>
          <p:nvPr/>
        </p:nvPicPr>
        <p:blipFill>
          <a:blip r:embed="rId5" cstate="print"/>
          <a:srcRect/>
          <a:stretch>
            <a:fillRect/>
          </a:stretch>
        </p:blipFill>
        <p:spPr bwMode="auto">
          <a:xfrm>
            <a:off x="6012160" y="476672"/>
            <a:ext cx="3059832" cy="4438438"/>
          </a:xfrm>
          <a:prstGeom prst="rect">
            <a:avLst/>
          </a:prstGeom>
          <a:noFill/>
        </p:spPr>
      </p:pic>
      <p:sp>
        <p:nvSpPr>
          <p:cNvPr id="9" name="Rectangle 6"/>
          <p:cNvSpPr>
            <a:spLocks noChangeArrowheads="1"/>
          </p:cNvSpPr>
          <p:nvPr/>
        </p:nvSpPr>
        <p:spPr bwMode="auto">
          <a:xfrm>
            <a:off x="304800" y="914400"/>
            <a:ext cx="5029200" cy="2438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2000" dirty="0">
                <a:solidFill>
                  <a:schemeClr val="accent1"/>
                </a:solidFill>
                <a:effectLst>
                  <a:outerShdw blurRad="38100" dist="38100" dir="2700000" algn="tl">
                    <a:srgbClr val="FFFFFF"/>
                  </a:outerShdw>
                </a:effectLst>
                <a:latin typeface="Tahoma" pitchFamily="34" charset="0"/>
              </a:rPr>
              <a:t>Iron Age oppidum</a:t>
            </a:r>
          </a:p>
          <a:p>
            <a:pPr marL="342900" indent="-342900">
              <a:spcBef>
                <a:spcPct val="20000"/>
              </a:spcBef>
              <a:buClr>
                <a:schemeClr val="accent1"/>
              </a:buClr>
              <a:buFontTx/>
              <a:buChar char="•"/>
            </a:pPr>
            <a:r>
              <a:rPr kumimoji="0" lang="de-DE" sz="2000" dirty="0">
                <a:solidFill>
                  <a:schemeClr val="accent1"/>
                </a:solidFill>
                <a:effectLst>
                  <a:outerShdw blurRad="38100" dist="38100" dir="2700000" algn="tl">
                    <a:srgbClr val="FFFFFF"/>
                  </a:outerShdw>
                </a:effectLst>
                <a:latin typeface="Tahoma" pitchFamily="34" charset="0"/>
              </a:rPr>
              <a:t>Iron Age </a:t>
            </a:r>
            <a:r>
              <a:rPr kumimoji="0" lang="de-DE" sz="2000" dirty="0" err="1">
                <a:solidFill>
                  <a:schemeClr val="accent1"/>
                </a:solidFill>
                <a:effectLst>
                  <a:outerShdw blurRad="38100" dist="38100" dir="2700000" algn="tl">
                    <a:srgbClr val="FFFFFF"/>
                  </a:outerShdw>
                </a:effectLst>
                <a:latin typeface="Tahoma" pitchFamily="34" charset="0"/>
              </a:rPr>
              <a:t>cult</a:t>
            </a:r>
            <a:r>
              <a:rPr kumimoji="0" lang="de-DE" sz="2000" dirty="0">
                <a:solidFill>
                  <a:schemeClr val="accent1"/>
                </a:solidFill>
                <a:effectLst>
                  <a:outerShdw blurRad="38100" dist="38100" dir="2700000" algn="tl">
                    <a:srgbClr val="FFFFFF"/>
                  </a:outerShdw>
                </a:effectLst>
                <a:latin typeface="Tahoma" pitchFamily="34" charset="0"/>
              </a:rPr>
              <a:t> </a:t>
            </a:r>
            <a:r>
              <a:rPr kumimoji="0" lang="de-DE" sz="2000" dirty="0" err="1">
                <a:solidFill>
                  <a:schemeClr val="accent1"/>
                </a:solidFill>
                <a:effectLst>
                  <a:outerShdw blurRad="38100" dist="38100" dir="2700000" algn="tl">
                    <a:srgbClr val="FFFFFF"/>
                  </a:outerShdw>
                </a:effectLst>
                <a:latin typeface="Tahoma" pitchFamily="34" charset="0"/>
              </a:rPr>
              <a:t>place</a:t>
            </a:r>
            <a:r>
              <a:rPr kumimoji="0" lang="de-DE" sz="2000" dirty="0">
                <a:solidFill>
                  <a:schemeClr val="accent1"/>
                </a:solidFill>
                <a:effectLst>
                  <a:outerShdw blurRad="38100" dist="38100" dir="2700000" algn="tl">
                    <a:srgbClr val="FFFFFF"/>
                  </a:outerShdw>
                </a:effectLst>
                <a:latin typeface="Tahoma" pitchFamily="34" charset="0"/>
              </a:rPr>
              <a:t/>
            </a:r>
            <a:br>
              <a:rPr kumimoji="0" lang="de-DE" sz="2000" dirty="0">
                <a:solidFill>
                  <a:schemeClr val="accent1"/>
                </a:solidFill>
                <a:effectLst>
                  <a:outerShdw blurRad="38100" dist="38100" dir="2700000" algn="tl">
                    <a:srgbClr val="FFFFFF"/>
                  </a:outerShdw>
                </a:effectLst>
                <a:latin typeface="Tahoma" pitchFamily="34" charset="0"/>
              </a:rPr>
            </a:br>
            <a:r>
              <a:rPr kumimoji="0" lang="de-DE" sz="2000" dirty="0" err="1">
                <a:solidFill>
                  <a:schemeClr val="accent1"/>
                </a:solidFill>
                <a:effectLst>
                  <a:outerShdw blurRad="38100" dist="38100" dir="2700000" algn="tl">
                    <a:srgbClr val="FFFFFF"/>
                  </a:outerShdw>
                </a:effectLst>
                <a:latin typeface="Tahoma" pitchFamily="34" charset="0"/>
              </a:rPr>
              <a:t>monumentalised</a:t>
            </a:r>
            <a:r>
              <a:rPr kumimoji="0" lang="de-DE" sz="2000" dirty="0">
                <a:solidFill>
                  <a:schemeClr val="accent1"/>
                </a:solidFill>
                <a:effectLst>
                  <a:outerShdw blurRad="38100" dist="38100" dir="2700000" algn="tl">
                    <a:srgbClr val="FFFFFF"/>
                  </a:outerShdw>
                </a:effectLst>
                <a:latin typeface="Tahoma" pitchFamily="34" charset="0"/>
              </a:rPr>
              <a:t/>
            </a:r>
            <a:br>
              <a:rPr kumimoji="0" lang="de-DE" sz="2000" dirty="0">
                <a:solidFill>
                  <a:schemeClr val="accent1"/>
                </a:solidFill>
                <a:effectLst>
                  <a:outerShdw blurRad="38100" dist="38100" dir="2700000" algn="tl">
                    <a:srgbClr val="FFFFFF"/>
                  </a:outerShdw>
                </a:effectLst>
                <a:latin typeface="Tahoma" pitchFamily="34" charset="0"/>
              </a:rPr>
            </a:br>
            <a:r>
              <a:rPr kumimoji="0" lang="de-DE" sz="2000" dirty="0">
                <a:solidFill>
                  <a:schemeClr val="accent1"/>
                </a:solidFill>
                <a:effectLst>
                  <a:outerShdw blurRad="38100" dist="38100" dir="2700000" algn="tl">
                    <a:srgbClr val="FFFFFF"/>
                  </a:outerShdw>
                </a:effectLst>
                <a:latin typeface="Tahoma" pitchFamily="34" charset="0"/>
              </a:rPr>
              <a:t>c. 100 BC</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horizontal)">
                                      <p:cBhvr>
                                        <p:cTn id="11" dur="500"/>
                                        <p:tgtEl>
                                          <p:spTgt spid="5"/>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randombar(horizont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http://upload.wikimedia.org/wikipedia/commons/1/10/MaisonCarr%C3%A9e.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0178" name="Rectangle 2"/>
          <p:cNvSpPr>
            <a:spLocks noGrp="1" noChangeArrowheads="1"/>
          </p:cNvSpPr>
          <p:nvPr>
            <p:ph type="title"/>
          </p:nvPr>
        </p:nvSpPr>
        <p:spPr/>
        <p:txBody>
          <a:bodyPr/>
          <a:lstStyle/>
          <a:p>
            <a:r>
              <a:rPr lang="de-DE"/>
              <a:t>Nemausus</a:t>
            </a:r>
          </a:p>
        </p:txBody>
      </p:sp>
      <p:pic>
        <p:nvPicPr>
          <p:cNvPr id="50180" name="Picture 4" descr="C:\Dokumente und Einstellungen\Ralph\Eigene Dateien\HABIL 2007\Photos NEMAUSUS\MAP Nîmes CAG 30 1 fig 63.jpg"/>
          <p:cNvPicPr>
            <a:picLocks noChangeAspect="1" noChangeArrowheads="1"/>
          </p:cNvPicPr>
          <p:nvPr/>
        </p:nvPicPr>
        <p:blipFill>
          <a:blip r:embed="rId3" cstate="print">
            <a:lum bright="-12000" contrast="12000"/>
          </a:blip>
          <a:srcRect/>
          <a:stretch>
            <a:fillRect/>
          </a:stretch>
        </p:blipFill>
        <p:spPr bwMode="auto">
          <a:xfrm>
            <a:off x="2895600" y="1049338"/>
            <a:ext cx="5867400" cy="5427662"/>
          </a:xfrm>
          <a:prstGeom prst="rect">
            <a:avLst/>
          </a:prstGeom>
          <a:noFill/>
          <a:ln w="12700">
            <a:solidFill>
              <a:srgbClr val="000000"/>
            </a:solidFill>
            <a:miter lim="800000"/>
            <a:headEnd/>
            <a:tailEnd/>
          </a:ln>
        </p:spPr>
      </p:pic>
      <p:pic>
        <p:nvPicPr>
          <p:cNvPr id="50185" name="Picture 9" descr="C:\Dokumente und Einstellungen\Ralph\Eigene Dateien\CORPUS NARBONENSIS\Nîmes\NIMES gallo-grec SMALL.jpg"/>
          <p:cNvPicPr>
            <a:picLocks noChangeAspect="1" noChangeArrowheads="1"/>
          </p:cNvPicPr>
          <p:nvPr/>
        </p:nvPicPr>
        <p:blipFill>
          <a:blip r:embed="rId4" cstate="print"/>
          <a:srcRect/>
          <a:stretch>
            <a:fillRect/>
          </a:stretch>
        </p:blipFill>
        <p:spPr bwMode="auto">
          <a:xfrm>
            <a:off x="533400" y="2476500"/>
            <a:ext cx="2720975" cy="3924300"/>
          </a:xfrm>
          <a:prstGeom prst="rect">
            <a:avLst/>
          </a:prstGeom>
          <a:noFill/>
        </p:spPr>
      </p:pic>
      <p:sp>
        <p:nvSpPr>
          <p:cNvPr id="50187" name="Rectangle 11"/>
          <p:cNvSpPr>
            <a:spLocks noChangeArrowheads="1"/>
          </p:cNvSpPr>
          <p:nvPr/>
        </p:nvSpPr>
        <p:spPr bwMode="auto">
          <a:xfrm>
            <a:off x="304800" y="914400"/>
            <a:ext cx="5029200" cy="2438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2000">
                <a:solidFill>
                  <a:schemeClr val="accent1"/>
                </a:solidFill>
                <a:effectLst>
                  <a:outerShdw blurRad="38100" dist="38100" dir="2700000" algn="tl">
                    <a:srgbClr val="FFFFFF"/>
                  </a:outerShdw>
                </a:effectLst>
                <a:latin typeface="Tahoma" pitchFamily="34" charset="0"/>
              </a:rPr>
              <a:t>Iron Age oppidum</a:t>
            </a:r>
          </a:p>
          <a:p>
            <a:pPr marL="342900" indent="-342900">
              <a:spcBef>
                <a:spcPct val="20000"/>
              </a:spcBef>
              <a:buClr>
                <a:schemeClr val="accent1"/>
              </a:buClr>
              <a:buFontTx/>
              <a:buChar char="•"/>
            </a:pPr>
            <a:r>
              <a:rPr kumimoji="0" lang="de-DE" sz="2000">
                <a:solidFill>
                  <a:schemeClr val="accent1"/>
                </a:solidFill>
                <a:effectLst>
                  <a:outerShdw blurRad="38100" dist="38100" dir="2700000" algn="tl">
                    <a:srgbClr val="FFFFFF"/>
                  </a:outerShdw>
                </a:effectLst>
                <a:latin typeface="Tahoma" pitchFamily="34" charset="0"/>
              </a:rPr>
              <a:t>Iron Age cult place</a:t>
            </a:r>
            <a:br>
              <a:rPr kumimoji="0" lang="de-DE" sz="2000">
                <a:solidFill>
                  <a:schemeClr val="accent1"/>
                </a:solidFill>
                <a:effectLst>
                  <a:outerShdw blurRad="38100" dist="38100" dir="2700000" algn="tl">
                    <a:srgbClr val="FFFFFF"/>
                  </a:outerShdw>
                </a:effectLst>
                <a:latin typeface="Tahoma" pitchFamily="34" charset="0"/>
              </a:rPr>
            </a:br>
            <a:r>
              <a:rPr kumimoji="0" lang="de-DE" sz="2000">
                <a:solidFill>
                  <a:schemeClr val="accent1"/>
                </a:solidFill>
                <a:effectLst>
                  <a:outerShdw blurRad="38100" dist="38100" dir="2700000" algn="tl">
                    <a:srgbClr val="FFFFFF"/>
                  </a:outerShdw>
                </a:effectLst>
                <a:latin typeface="Tahoma" pitchFamily="34" charset="0"/>
              </a:rPr>
              <a:t>monumentalised</a:t>
            </a:r>
            <a:br>
              <a:rPr kumimoji="0" lang="de-DE" sz="2000">
                <a:solidFill>
                  <a:schemeClr val="accent1"/>
                </a:solidFill>
                <a:effectLst>
                  <a:outerShdw blurRad="38100" dist="38100" dir="2700000" algn="tl">
                    <a:srgbClr val="FFFFFF"/>
                  </a:outerShdw>
                </a:effectLst>
                <a:latin typeface="Tahoma" pitchFamily="34" charset="0"/>
              </a:rPr>
            </a:br>
            <a:r>
              <a:rPr kumimoji="0" lang="de-DE" sz="2000">
                <a:solidFill>
                  <a:schemeClr val="accent1"/>
                </a:solidFill>
                <a:effectLst>
                  <a:outerShdw blurRad="38100" dist="38100" dir="2700000" algn="tl">
                    <a:srgbClr val="FFFFFF"/>
                  </a:outerShdw>
                </a:effectLst>
                <a:latin typeface="Tahoma" pitchFamily="34" charset="0"/>
              </a:rPr>
              <a:t>c. 100 BC</a:t>
            </a:r>
          </a:p>
        </p:txBody>
      </p:sp>
      <p:sp>
        <p:nvSpPr>
          <p:cNvPr id="50188" name="Oval 12"/>
          <p:cNvSpPr>
            <a:spLocks noChangeArrowheads="1"/>
          </p:cNvSpPr>
          <p:nvPr/>
        </p:nvSpPr>
        <p:spPr bwMode="auto">
          <a:xfrm>
            <a:off x="4572000" y="2286000"/>
            <a:ext cx="838200" cy="457200"/>
          </a:xfrm>
          <a:prstGeom prst="ellipse">
            <a:avLst/>
          </a:prstGeom>
          <a:noFill/>
          <a:ln w="57150">
            <a:solidFill>
              <a:schemeClr val="accent1"/>
            </a:solidFill>
            <a:round/>
            <a:headEnd/>
            <a:tailEnd/>
          </a:ln>
          <a:effectLst/>
        </p:spPr>
        <p:txBody>
          <a:bodyPr wrap="none" anchor="ctr"/>
          <a:lstStyle/>
          <a:p>
            <a:endParaRPr lang="en-GB"/>
          </a:p>
        </p:txBody>
      </p:sp>
      <p:sp>
        <p:nvSpPr>
          <p:cNvPr id="50189" name="Oval 13"/>
          <p:cNvSpPr>
            <a:spLocks noChangeArrowheads="1"/>
          </p:cNvSpPr>
          <p:nvPr/>
        </p:nvSpPr>
        <p:spPr bwMode="auto">
          <a:xfrm>
            <a:off x="4191000" y="3429000"/>
            <a:ext cx="838200" cy="457200"/>
          </a:xfrm>
          <a:prstGeom prst="ellipse">
            <a:avLst/>
          </a:prstGeom>
          <a:noFill/>
          <a:ln w="57150">
            <a:solidFill>
              <a:schemeClr val="accent1"/>
            </a:solidFill>
            <a:round/>
            <a:headEnd/>
            <a:tailEnd/>
          </a:ln>
          <a:effectLst/>
        </p:spPr>
        <p:txBody>
          <a:bodyPr wrap="none" anchor="ctr"/>
          <a:lstStyle/>
          <a:p>
            <a:endParaRPr lang="en-GB"/>
          </a:p>
        </p:txBody>
      </p:sp>
      <p:sp>
        <p:nvSpPr>
          <p:cNvPr id="50190" name="Text Box 14"/>
          <p:cNvSpPr txBox="1">
            <a:spLocks noChangeArrowheads="1"/>
          </p:cNvSpPr>
          <p:nvPr/>
        </p:nvSpPr>
        <p:spPr bwMode="auto">
          <a:xfrm>
            <a:off x="4953000" y="1905000"/>
            <a:ext cx="2514600" cy="457200"/>
          </a:xfrm>
          <a:prstGeom prst="rect">
            <a:avLst/>
          </a:prstGeom>
          <a:noFill/>
          <a:ln w="9525">
            <a:noFill/>
            <a:miter lim="800000"/>
            <a:headEnd/>
            <a:tailEnd/>
          </a:ln>
          <a:effectLst/>
        </p:spPr>
        <p:txBody>
          <a:bodyPr>
            <a:spAutoFit/>
          </a:bodyPr>
          <a:lstStyle/>
          <a:p>
            <a:pPr>
              <a:spcBef>
                <a:spcPct val="50000"/>
              </a:spcBef>
            </a:pPr>
            <a:r>
              <a:rPr lang="de-DE" b="1">
                <a:solidFill>
                  <a:schemeClr val="accent1"/>
                </a:solidFill>
                <a:effectLst>
                  <a:outerShdw blurRad="38100" dist="38100" dir="2700000" algn="tl">
                    <a:srgbClr val="FFFFFF"/>
                  </a:outerShdw>
                </a:effectLst>
                <a:latin typeface="Tahoma" pitchFamily="34" charset="0"/>
              </a:rPr>
              <a:t>TOUR MAGNE</a:t>
            </a:r>
          </a:p>
        </p:txBody>
      </p:sp>
      <p:sp>
        <p:nvSpPr>
          <p:cNvPr id="50191" name="Text Box 15"/>
          <p:cNvSpPr txBox="1">
            <a:spLocks noChangeArrowheads="1"/>
          </p:cNvSpPr>
          <p:nvPr/>
        </p:nvSpPr>
        <p:spPr bwMode="auto">
          <a:xfrm>
            <a:off x="2971800" y="3810000"/>
            <a:ext cx="2514600" cy="822325"/>
          </a:xfrm>
          <a:prstGeom prst="rect">
            <a:avLst/>
          </a:prstGeom>
          <a:noFill/>
          <a:ln w="9525">
            <a:noFill/>
            <a:miter lim="800000"/>
            <a:headEnd/>
            <a:tailEnd/>
          </a:ln>
          <a:effectLst/>
        </p:spPr>
        <p:txBody>
          <a:bodyPr>
            <a:spAutoFit/>
          </a:bodyPr>
          <a:lstStyle/>
          <a:p>
            <a:pPr>
              <a:spcBef>
                <a:spcPct val="50000"/>
              </a:spcBef>
            </a:pPr>
            <a:r>
              <a:rPr lang="de-DE" b="1">
                <a:solidFill>
                  <a:schemeClr val="accent1"/>
                </a:solidFill>
                <a:effectLst>
                  <a:outerShdw blurRad="38100" dist="38100" dir="2700000" algn="tl">
                    <a:srgbClr val="FFFFFF"/>
                  </a:outerShdw>
                </a:effectLst>
                <a:latin typeface="Tahoma" pitchFamily="34" charset="0"/>
              </a:rPr>
              <a:t>SPRING-SANCTUARY</a:t>
            </a:r>
          </a:p>
        </p:txBody>
      </p:sp>
      <p:sp>
        <p:nvSpPr>
          <p:cNvPr id="11"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Tree>
  </p:cSld>
  <p:clrMapOvr>
    <a:masterClrMapping/>
  </p:clrMapOvr>
  <p:transition>
    <p:randomBar dir="vert"/>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de-DE"/>
              <a:t>Nemausus</a:t>
            </a:r>
          </a:p>
        </p:txBody>
      </p:sp>
      <p:pic>
        <p:nvPicPr>
          <p:cNvPr id="61444" name="Picture 4" descr="C:\Dokumente und Einstellungen\All Users\Dokumente\Eigene Bilder\Kodak Pictures\2007-05-22\Nîmes MODEL OF TOWN.jpg"/>
          <p:cNvPicPr>
            <a:picLocks noChangeAspect="1" noChangeArrowheads="1"/>
          </p:cNvPicPr>
          <p:nvPr/>
        </p:nvPicPr>
        <p:blipFill>
          <a:blip r:embed="rId2" cstate="print">
            <a:lum bright="-24000" contrast="18000"/>
          </a:blip>
          <a:srcRect/>
          <a:stretch>
            <a:fillRect/>
          </a:stretch>
        </p:blipFill>
        <p:spPr bwMode="auto">
          <a:xfrm>
            <a:off x="381000" y="914400"/>
            <a:ext cx="7391400" cy="5541963"/>
          </a:xfrm>
          <a:prstGeom prst="rect">
            <a:avLst/>
          </a:prstGeom>
          <a:noFill/>
        </p:spPr>
      </p:pic>
      <p:sp>
        <p:nvSpPr>
          <p:cNvPr id="61445" name="Oval 5"/>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p:spPr>
        <p:txBody>
          <a:bodyPr wrap="none" anchor="ctr"/>
          <a:lstStyle/>
          <a:p>
            <a:endParaRPr lang="en-GB"/>
          </a:p>
        </p:txBody>
      </p:sp>
      <p:sp>
        <p:nvSpPr>
          <p:cNvPr id="61446" name="Oval 6"/>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p:spPr>
        <p:txBody>
          <a:bodyPr wrap="none" anchor="ctr"/>
          <a:lstStyle/>
          <a:p>
            <a:endParaRPr lang="en-GB"/>
          </a:p>
        </p:txBody>
      </p:sp>
      <p:sp>
        <p:nvSpPr>
          <p:cNvPr id="61447" name="Text Box 7"/>
          <p:cNvSpPr txBox="1">
            <a:spLocks noChangeArrowheads="1"/>
          </p:cNvSpPr>
          <p:nvPr/>
        </p:nvSpPr>
        <p:spPr bwMode="auto">
          <a:xfrm>
            <a:off x="3124200" y="3124200"/>
            <a:ext cx="2895600" cy="822325"/>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FORUM</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MAISON CARRÉE</a:t>
            </a:r>
          </a:p>
        </p:txBody>
      </p:sp>
      <p:sp>
        <p:nvSpPr>
          <p:cNvPr id="61449"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61450"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61451" name="Text Box 11"/>
          <p:cNvSpPr txBox="1">
            <a:spLocks noChangeArrowheads="1"/>
          </p:cNvSpPr>
          <p:nvPr/>
        </p:nvSpPr>
        <p:spPr bwMode="auto">
          <a:xfrm>
            <a:off x="6096000" y="4343400"/>
            <a:ext cx="2743200" cy="1006475"/>
          </a:xfrm>
          <a:prstGeom prst="rect">
            <a:avLst/>
          </a:prstGeom>
          <a:noFill/>
          <a:ln w="9525">
            <a:noFill/>
            <a:miter lim="800000"/>
            <a:headEnd/>
            <a:tailEnd/>
          </a:ln>
          <a:effectLst/>
        </p:spPr>
        <p:txBody>
          <a:bodyPr>
            <a:spAutoFit/>
          </a:bodyPr>
          <a:lstStyle/>
          <a:p>
            <a:pPr algn="r">
              <a:spcBef>
                <a:spcPct val="50000"/>
              </a:spcBef>
            </a:pPr>
            <a:r>
              <a:rPr lang="de-DE" sz="2000" b="1">
                <a:effectLst>
                  <a:outerShdw blurRad="38100" dist="38100" dir="2700000" algn="tl">
                    <a:srgbClr val="808080"/>
                  </a:outerShdw>
                </a:effectLst>
                <a:latin typeface="Tahoma" pitchFamily="34" charset="0"/>
              </a:rPr>
              <a:t>MARS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MERCURY</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Vulcano et Ventis</a:t>
            </a:r>
          </a:p>
        </p:txBody>
      </p:sp>
      <p:sp>
        <p:nvSpPr>
          <p:cNvPr id="61453" name="Text Box 13"/>
          <p:cNvSpPr txBox="1">
            <a:spLocks noChangeArrowheads="1"/>
          </p:cNvSpPr>
          <p:nvPr/>
        </p:nvSpPr>
        <p:spPr bwMode="auto">
          <a:xfrm>
            <a:off x="3200400" y="1447800"/>
            <a:ext cx="2514600" cy="45720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TOUR MAGNE</a:t>
            </a:r>
          </a:p>
        </p:txBody>
      </p:sp>
      <p:sp>
        <p:nvSpPr>
          <p:cNvPr id="61455" name="Text Box 15"/>
          <p:cNvSpPr txBox="1">
            <a:spLocks noChangeArrowheads="1"/>
          </p:cNvSpPr>
          <p:nvPr/>
        </p:nvSpPr>
        <p:spPr bwMode="auto">
          <a:xfrm>
            <a:off x="4191000" y="5867400"/>
            <a:ext cx="4343400" cy="701675"/>
          </a:xfrm>
          <a:prstGeom prst="rect">
            <a:avLst/>
          </a:prstGeom>
          <a:noFill/>
          <a:ln w="9525">
            <a:noFill/>
            <a:miter lim="800000"/>
            <a:headEnd/>
            <a:tailEnd/>
          </a:ln>
          <a:effectLst/>
        </p:spPr>
        <p:txBody>
          <a:bodyPr>
            <a:spAutoFit/>
          </a:bodyPr>
          <a:lstStyle/>
          <a:p>
            <a:pPr algn="ctr">
              <a:spcBef>
                <a:spcPct val="50000"/>
              </a:spcBef>
            </a:pPr>
            <a:r>
              <a:rPr lang="de-DE" sz="2000" b="1">
                <a:effectLst>
                  <a:outerShdw blurRad="38100" dist="38100" dir="2700000" algn="tl">
                    <a:srgbClr val="808080"/>
                  </a:outerShdw>
                </a:effectLst>
                <a:latin typeface="Tahoma" pitchFamily="34" charset="0"/>
              </a:rPr>
              <a:t>From urban &amp; suburban sites: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23 * PROXSUMES</a:t>
            </a:r>
          </a:p>
        </p:txBody>
      </p:sp>
      <p:sp>
        <p:nvSpPr>
          <p:cNvPr id="61457" name="Text Box 17"/>
          <p:cNvSpPr txBox="1">
            <a:spLocks noChangeArrowheads="1"/>
          </p:cNvSpPr>
          <p:nvPr/>
        </p:nvSpPr>
        <p:spPr bwMode="auto">
          <a:xfrm>
            <a:off x="1066800" y="1936750"/>
            <a:ext cx="2514600" cy="118745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SPRING-SANCTUARY</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„AUGUSTEUM“</a:t>
            </a:r>
          </a:p>
        </p:txBody>
      </p:sp>
      <p:sp>
        <p:nvSpPr>
          <p:cNvPr id="61458" name="Oval 18"/>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61459" name="Text Box 19"/>
          <p:cNvSpPr txBox="1">
            <a:spLocks noChangeArrowheads="1"/>
          </p:cNvSpPr>
          <p:nvPr/>
        </p:nvSpPr>
        <p:spPr bwMode="auto">
          <a:xfrm>
            <a:off x="7086600" y="2819400"/>
            <a:ext cx="1828800" cy="366713"/>
          </a:xfrm>
          <a:prstGeom prst="rect">
            <a:avLst/>
          </a:prstGeom>
          <a:noFill/>
          <a:ln w="9525">
            <a:noFill/>
            <a:miter lim="800000"/>
            <a:headEnd/>
            <a:tailEnd/>
          </a:ln>
          <a:effectLst/>
        </p:spPr>
        <p:txBody>
          <a:bodyPr>
            <a:spAutoFit/>
          </a:bodyPr>
          <a:lstStyle/>
          <a:p>
            <a:pPr algn="ctr">
              <a:spcBef>
                <a:spcPct val="50000"/>
              </a:spcBef>
            </a:pPr>
            <a:r>
              <a:rPr lang="de-DE" sz="1800" b="1">
                <a:effectLst>
                  <a:outerShdw blurRad="38100" dist="38100" dir="2700000" algn="tl">
                    <a:srgbClr val="808080"/>
                  </a:outerShdw>
                </a:effectLst>
                <a:latin typeface="Tahoma" pitchFamily="34" charset="0"/>
              </a:rPr>
              <a:t>ISIS?</a:t>
            </a:r>
          </a:p>
        </p:txBody>
      </p:sp>
      <p:sp>
        <p:nvSpPr>
          <p:cNvPr id="15"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r>
              <a:rPr kumimoji="0" lang="de-DE" sz="3600" dirty="0">
                <a:solidFill>
                  <a:schemeClr val="tx2"/>
                </a:solidFill>
                <a:latin typeface="Tahoma" pitchFamily="34" charset="0"/>
              </a:rPr>
              <a:t> / N</a:t>
            </a:r>
            <a:r>
              <a:rPr kumimoji="0" lang="de-DE" sz="3600" dirty="0">
                <a:solidFill>
                  <a:schemeClr val="tx2"/>
                </a:solidFill>
                <a:latin typeface="Times New Roman"/>
              </a:rPr>
              <a:t>î</a:t>
            </a:r>
            <a:r>
              <a:rPr kumimoji="0" lang="de-DE" sz="3600" dirty="0">
                <a:solidFill>
                  <a:schemeClr val="tx2"/>
                </a:solidFill>
                <a:latin typeface="Tahoma" pitchFamily="34" charset="0"/>
              </a:rPr>
              <a:t>mes</a:t>
            </a:r>
          </a:p>
        </p:txBody>
      </p:sp>
    </p:spTree>
  </p:cSld>
  <p:clrMapOvr>
    <a:masterClrMapping/>
  </p:clrMapOvr>
  <p:transition>
    <p:randomBar dir="vert"/>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r>
              <a:rPr kumimoji="0" lang="de-DE" sz="3600" dirty="0">
                <a:solidFill>
                  <a:schemeClr val="tx2"/>
                </a:solidFill>
                <a:latin typeface="Tahoma" pitchFamily="34" charset="0"/>
              </a:rPr>
              <a:t> / N</a:t>
            </a:r>
            <a:r>
              <a:rPr kumimoji="0" lang="de-DE" sz="3600" dirty="0">
                <a:solidFill>
                  <a:schemeClr val="tx2"/>
                </a:solidFill>
                <a:latin typeface="Times New Roman"/>
              </a:rPr>
              <a:t>î</a:t>
            </a:r>
            <a:r>
              <a:rPr kumimoji="0" lang="de-DE" sz="3600" dirty="0">
                <a:solidFill>
                  <a:schemeClr val="tx2"/>
                </a:solidFill>
                <a:latin typeface="Tahoma" pitchFamily="34" charset="0"/>
              </a:rPr>
              <a:t>mes</a:t>
            </a:r>
          </a:p>
        </p:txBody>
      </p:sp>
      <p:pic>
        <p:nvPicPr>
          <p:cNvPr id="70660" name="Picture 4" descr="C:\Dokumente und Einstellungen\All Users\Dokumente\Eigene Bilder\Kodak Pictures\2007-05-22\Nîmes MODEL OF TOWN.jpg"/>
          <p:cNvPicPr>
            <a:picLocks noChangeAspect="1" noChangeArrowheads="1"/>
          </p:cNvPicPr>
          <p:nvPr/>
        </p:nvPicPr>
        <p:blipFill>
          <a:blip r:embed="rId2" cstate="print">
            <a:lum bright="-24000" contrast="18000"/>
          </a:blip>
          <a:srcRect/>
          <a:stretch>
            <a:fillRect/>
          </a:stretch>
        </p:blipFill>
        <p:spPr bwMode="auto">
          <a:xfrm>
            <a:off x="381000" y="914400"/>
            <a:ext cx="7391400" cy="5541963"/>
          </a:xfrm>
          <a:prstGeom prst="rect">
            <a:avLst/>
          </a:prstGeom>
          <a:noFill/>
        </p:spPr>
      </p:pic>
      <p:sp>
        <p:nvSpPr>
          <p:cNvPr id="70661" name="Oval 5"/>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p:spPr>
        <p:txBody>
          <a:bodyPr wrap="none" anchor="ctr"/>
          <a:lstStyle/>
          <a:p>
            <a:endParaRPr lang="en-GB"/>
          </a:p>
        </p:txBody>
      </p:sp>
      <p:sp>
        <p:nvSpPr>
          <p:cNvPr id="70662" name="Oval 6"/>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p:spPr>
        <p:txBody>
          <a:bodyPr wrap="none" anchor="ctr"/>
          <a:lstStyle/>
          <a:p>
            <a:endParaRPr lang="en-GB"/>
          </a:p>
        </p:txBody>
      </p:sp>
      <p:sp>
        <p:nvSpPr>
          <p:cNvPr id="70663" name="Text Box 7"/>
          <p:cNvSpPr txBox="1">
            <a:spLocks noChangeArrowheads="1"/>
          </p:cNvSpPr>
          <p:nvPr/>
        </p:nvSpPr>
        <p:spPr bwMode="auto">
          <a:xfrm>
            <a:off x="3124200" y="3124200"/>
            <a:ext cx="2895600" cy="822325"/>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FORUM</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MAISON CARRÉE</a:t>
            </a:r>
          </a:p>
        </p:txBody>
      </p:sp>
      <p:sp>
        <p:nvSpPr>
          <p:cNvPr id="70665"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0666"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0667" name="Text Box 11"/>
          <p:cNvSpPr txBox="1">
            <a:spLocks noChangeArrowheads="1"/>
          </p:cNvSpPr>
          <p:nvPr/>
        </p:nvSpPr>
        <p:spPr bwMode="auto">
          <a:xfrm>
            <a:off x="6096000" y="4343400"/>
            <a:ext cx="2743200" cy="1006475"/>
          </a:xfrm>
          <a:prstGeom prst="rect">
            <a:avLst/>
          </a:prstGeom>
          <a:noFill/>
          <a:ln w="9525">
            <a:noFill/>
            <a:miter lim="800000"/>
            <a:headEnd/>
            <a:tailEnd/>
          </a:ln>
          <a:effectLst/>
        </p:spPr>
        <p:txBody>
          <a:bodyPr>
            <a:spAutoFit/>
          </a:bodyPr>
          <a:lstStyle/>
          <a:p>
            <a:pPr algn="r">
              <a:spcBef>
                <a:spcPct val="50000"/>
              </a:spcBef>
            </a:pPr>
            <a:r>
              <a:rPr lang="de-DE" sz="2000" b="1">
                <a:effectLst>
                  <a:outerShdw blurRad="38100" dist="38100" dir="2700000" algn="tl">
                    <a:srgbClr val="808080"/>
                  </a:outerShdw>
                </a:effectLst>
                <a:latin typeface="Tahoma" pitchFamily="34" charset="0"/>
              </a:rPr>
              <a:t>MARS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MERCURY</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Vulcano et Ventis</a:t>
            </a:r>
          </a:p>
        </p:txBody>
      </p:sp>
      <p:sp>
        <p:nvSpPr>
          <p:cNvPr id="70668" name="Text Box 12"/>
          <p:cNvSpPr txBox="1">
            <a:spLocks noChangeArrowheads="1"/>
          </p:cNvSpPr>
          <p:nvPr/>
        </p:nvSpPr>
        <p:spPr bwMode="auto">
          <a:xfrm>
            <a:off x="3200400" y="1447800"/>
            <a:ext cx="2514600" cy="45720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TOUR MAGNE</a:t>
            </a:r>
          </a:p>
        </p:txBody>
      </p:sp>
      <p:sp>
        <p:nvSpPr>
          <p:cNvPr id="70669" name="Text Box 13"/>
          <p:cNvSpPr txBox="1">
            <a:spLocks noChangeArrowheads="1"/>
          </p:cNvSpPr>
          <p:nvPr/>
        </p:nvSpPr>
        <p:spPr bwMode="auto">
          <a:xfrm>
            <a:off x="4191000" y="5867400"/>
            <a:ext cx="4343400" cy="1006475"/>
          </a:xfrm>
          <a:prstGeom prst="rect">
            <a:avLst/>
          </a:prstGeom>
          <a:noFill/>
          <a:ln w="9525">
            <a:noFill/>
            <a:miter lim="800000"/>
            <a:headEnd/>
            <a:tailEnd/>
          </a:ln>
          <a:effectLst/>
        </p:spPr>
        <p:txBody>
          <a:bodyPr>
            <a:spAutoFit/>
          </a:bodyPr>
          <a:lstStyle/>
          <a:p>
            <a:pPr algn="ctr">
              <a:spcBef>
                <a:spcPct val="50000"/>
              </a:spcBef>
            </a:pPr>
            <a:r>
              <a:rPr lang="de-DE" sz="2000" b="1">
                <a:effectLst>
                  <a:outerShdw blurRad="38100" dist="38100" dir="2700000" algn="tl">
                    <a:srgbClr val="808080"/>
                  </a:outerShdw>
                </a:effectLst>
                <a:latin typeface="Tahoma" pitchFamily="34" charset="0"/>
              </a:rPr>
              <a:t>From urban &amp; suburban sites: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23 * PROXSUMES</a:t>
            </a:r>
            <a:br>
              <a:rPr lang="de-DE" sz="2000" b="1">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(domestic deities)</a:t>
            </a:r>
          </a:p>
        </p:txBody>
      </p:sp>
      <p:sp>
        <p:nvSpPr>
          <p:cNvPr id="70671" name="Text Box 15"/>
          <p:cNvSpPr txBox="1">
            <a:spLocks noChangeArrowheads="1"/>
          </p:cNvSpPr>
          <p:nvPr/>
        </p:nvSpPr>
        <p:spPr bwMode="auto">
          <a:xfrm>
            <a:off x="1066800" y="1936750"/>
            <a:ext cx="2514600" cy="118745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SPRING-SANCTUARY</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„AUGUSTEUM“</a:t>
            </a:r>
          </a:p>
        </p:txBody>
      </p:sp>
      <p:sp>
        <p:nvSpPr>
          <p:cNvPr id="70672" name="Oval 16"/>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0673" name="Text Box 17"/>
          <p:cNvSpPr txBox="1">
            <a:spLocks noChangeArrowheads="1"/>
          </p:cNvSpPr>
          <p:nvPr/>
        </p:nvSpPr>
        <p:spPr bwMode="auto">
          <a:xfrm>
            <a:off x="7086600" y="2819400"/>
            <a:ext cx="1828800" cy="366713"/>
          </a:xfrm>
          <a:prstGeom prst="rect">
            <a:avLst/>
          </a:prstGeom>
          <a:noFill/>
          <a:ln w="9525">
            <a:noFill/>
            <a:miter lim="800000"/>
            <a:headEnd/>
            <a:tailEnd/>
          </a:ln>
          <a:effectLst/>
        </p:spPr>
        <p:txBody>
          <a:bodyPr>
            <a:spAutoFit/>
          </a:bodyPr>
          <a:lstStyle/>
          <a:p>
            <a:pPr algn="ctr">
              <a:spcBef>
                <a:spcPct val="50000"/>
              </a:spcBef>
            </a:pPr>
            <a:r>
              <a:rPr lang="de-DE" sz="1800" b="1">
                <a:effectLst>
                  <a:outerShdw blurRad="38100" dist="38100" dir="2700000" algn="tl">
                    <a:srgbClr val="808080"/>
                  </a:outerShdw>
                </a:effectLst>
                <a:latin typeface="Tahoma" pitchFamily="34" charset="0"/>
              </a:rPr>
              <a:t>ISIS?</a:t>
            </a:r>
          </a:p>
        </p:txBody>
      </p:sp>
      <p:pic>
        <p:nvPicPr>
          <p:cNvPr id="70674" name="Picture 18" descr="C:\Dokumente und Einstellungen\Ralph\Eigene Dateien\Maison_Carrée_Nimes-2007-10-23 small.jpg"/>
          <p:cNvPicPr>
            <a:picLocks noChangeAspect="1" noChangeArrowheads="1"/>
          </p:cNvPicPr>
          <p:nvPr/>
        </p:nvPicPr>
        <p:blipFill>
          <a:blip r:embed="rId3" cstate="print">
            <a:lum contrast="6000"/>
          </a:blip>
          <a:srcRect/>
          <a:stretch>
            <a:fillRect/>
          </a:stretch>
        </p:blipFill>
        <p:spPr bwMode="auto">
          <a:xfrm>
            <a:off x="39688" y="3541713"/>
            <a:ext cx="3922712" cy="3240087"/>
          </a:xfrm>
          <a:prstGeom prst="rect">
            <a:avLst/>
          </a:prstGeom>
          <a:noFill/>
          <a:ln w="9525">
            <a:solidFill>
              <a:schemeClr val="accent1"/>
            </a:solidFill>
            <a:miter lim="800000"/>
            <a:headEnd/>
            <a:tailEnd/>
          </a:ln>
        </p:spPr>
      </p:pic>
    </p:spTree>
  </p:cSld>
  <p:clrMapOvr>
    <a:masterClrMapping/>
  </p:clrMapOvr>
  <p:transition>
    <p:randomBar dir="vert"/>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Nemausus / N</a:t>
            </a:r>
            <a:r>
              <a:rPr kumimoji="0" lang="de-DE" sz="3600">
                <a:solidFill>
                  <a:schemeClr val="tx2"/>
                </a:solidFill>
                <a:latin typeface="Times New Roman"/>
              </a:rPr>
              <a:t>î</a:t>
            </a:r>
            <a:r>
              <a:rPr kumimoji="0" lang="de-DE" sz="3600">
                <a:solidFill>
                  <a:schemeClr val="tx2"/>
                </a:solidFill>
                <a:latin typeface="Tahoma" pitchFamily="34" charset="0"/>
              </a:rPr>
              <a:t>mes</a:t>
            </a:r>
          </a:p>
        </p:txBody>
      </p:sp>
      <p:pic>
        <p:nvPicPr>
          <p:cNvPr id="77829" name="Picture 5" descr="C:\Dokumente und Einstellungen\All Users\Dokumente\Eigene Bilder\Kodak Pictures\2007-05-22\Nîmes MODEL OF TOWN.jpg"/>
          <p:cNvPicPr>
            <a:picLocks noChangeAspect="1" noChangeArrowheads="1"/>
          </p:cNvPicPr>
          <p:nvPr/>
        </p:nvPicPr>
        <p:blipFill>
          <a:blip r:embed="rId2" cstate="print">
            <a:lum bright="-24000" contrast="18000"/>
          </a:blip>
          <a:srcRect/>
          <a:stretch>
            <a:fillRect/>
          </a:stretch>
        </p:blipFill>
        <p:spPr bwMode="auto">
          <a:xfrm>
            <a:off x="381000" y="914400"/>
            <a:ext cx="7391400" cy="5541963"/>
          </a:xfrm>
          <a:prstGeom prst="rect">
            <a:avLst/>
          </a:prstGeom>
          <a:noFill/>
        </p:spPr>
      </p:pic>
      <p:sp>
        <p:nvSpPr>
          <p:cNvPr id="77830" name="Oval 6"/>
          <p:cNvSpPr>
            <a:spLocks noChangeArrowheads="1"/>
          </p:cNvSpPr>
          <p:nvPr/>
        </p:nvSpPr>
        <p:spPr bwMode="auto">
          <a:xfrm>
            <a:off x="2895600" y="1676400"/>
            <a:ext cx="2057400" cy="1295400"/>
          </a:xfrm>
          <a:prstGeom prst="ellipse">
            <a:avLst/>
          </a:prstGeom>
          <a:noFill/>
          <a:ln w="57150">
            <a:solidFill>
              <a:schemeClr val="accent1"/>
            </a:solidFill>
            <a:round/>
            <a:headEnd/>
            <a:tailEnd/>
          </a:ln>
          <a:effectLst/>
        </p:spPr>
        <p:txBody>
          <a:bodyPr wrap="none" anchor="ctr"/>
          <a:lstStyle/>
          <a:p>
            <a:endParaRPr lang="en-GB"/>
          </a:p>
        </p:txBody>
      </p:sp>
      <p:sp>
        <p:nvSpPr>
          <p:cNvPr id="77831" name="Oval 7"/>
          <p:cNvSpPr>
            <a:spLocks noChangeArrowheads="1"/>
          </p:cNvSpPr>
          <p:nvPr/>
        </p:nvSpPr>
        <p:spPr bwMode="auto">
          <a:xfrm>
            <a:off x="4191000" y="2971800"/>
            <a:ext cx="1143000" cy="685800"/>
          </a:xfrm>
          <a:prstGeom prst="ellipse">
            <a:avLst/>
          </a:prstGeom>
          <a:noFill/>
          <a:ln w="57150">
            <a:solidFill>
              <a:schemeClr val="accent1"/>
            </a:solidFill>
            <a:round/>
            <a:headEnd/>
            <a:tailEnd/>
          </a:ln>
          <a:effectLst/>
        </p:spPr>
        <p:txBody>
          <a:bodyPr wrap="none" anchor="ctr"/>
          <a:lstStyle/>
          <a:p>
            <a:endParaRPr lang="en-GB"/>
          </a:p>
        </p:txBody>
      </p:sp>
      <p:sp>
        <p:nvSpPr>
          <p:cNvPr id="77832" name="Text Box 8"/>
          <p:cNvSpPr txBox="1">
            <a:spLocks noChangeArrowheads="1"/>
          </p:cNvSpPr>
          <p:nvPr/>
        </p:nvSpPr>
        <p:spPr bwMode="auto">
          <a:xfrm>
            <a:off x="3124200" y="3124200"/>
            <a:ext cx="2895600" cy="822325"/>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FORUM</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MAISON CARRÉE</a:t>
            </a:r>
          </a:p>
        </p:txBody>
      </p:sp>
      <p:sp>
        <p:nvSpPr>
          <p:cNvPr id="77833" name="Oval 9"/>
          <p:cNvSpPr>
            <a:spLocks noChangeArrowheads="1"/>
          </p:cNvSpPr>
          <p:nvPr/>
        </p:nvSpPr>
        <p:spPr bwMode="auto">
          <a:xfrm>
            <a:off x="3962400" y="42672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7834" name="Oval 10"/>
          <p:cNvSpPr>
            <a:spLocks noChangeArrowheads="1"/>
          </p:cNvSpPr>
          <p:nvPr/>
        </p:nvSpPr>
        <p:spPr bwMode="auto">
          <a:xfrm>
            <a:off x="6858000" y="38100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7835" name="Text Box 11"/>
          <p:cNvSpPr txBox="1">
            <a:spLocks noChangeArrowheads="1"/>
          </p:cNvSpPr>
          <p:nvPr/>
        </p:nvSpPr>
        <p:spPr bwMode="auto">
          <a:xfrm>
            <a:off x="6096000" y="4343400"/>
            <a:ext cx="2743200" cy="1006475"/>
          </a:xfrm>
          <a:prstGeom prst="rect">
            <a:avLst/>
          </a:prstGeom>
          <a:noFill/>
          <a:ln w="9525">
            <a:noFill/>
            <a:miter lim="800000"/>
            <a:headEnd/>
            <a:tailEnd/>
          </a:ln>
          <a:effectLst/>
        </p:spPr>
        <p:txBody>
          <a:bodyPr>
            <a:spAutoFit/>
          </a:bodyPr>
          <a:lstStyle/>
          <a:p>
            <a:pPr algn="r">
              <a:spcBef>
                <a:spcPct val="50000"/>
              </a:spcBef>
            </a:pPr>
            <a:r>
              <a:rPr lang="de-DE" sz="2000" b="1">
                <a:effectLst>
                  <a:outerShdw blurRad="38100" dist="38100" dir="2700000" algn="tl">
                    <a:srgbClr val="808080"/>
                  </a:outerShdw>
                </a:effectLst>
                <a:latin typeface="Tahoma" pitchFamily="34" charset="0"/>
              </a:rPr>
              <a:t>MARS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MERCURY</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Vulcano et Ventis</a:t>
            </a:r>
          </a:p>
        </p:txBody>
      </p:sp>
      <p:sp>
        <p:nvSpPr>
          <p:cNvPr id="77836" name="Text Box 12"/>
          <p:cNvSpPr txBox="1">
            <a:spLocks noChangeArrowheads="1"/>
          </p:cNvSpPr>
          <p:nvPr/>
        </p:nvSpPr>
        <p:spPr bwMode="auto">
          <a:xfrm>
            <a:off x="3200400" y="1447800"/>
            <a:ext cx="2514600" cy="45720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TOUR MAGNE</a:t>
            </a:r>
          </a:p>
        </p:txBody>
      </p:sp>
      <p:sp>
        <p:nvSpPr>
          <p:cNvPr id="77837" name="Text Box 13"/>
          <p:cNvSpPr txBox="1">
            <a:spLocks noChangeArrowheads="1"/>
          </p:cNvSpPr>
          <p:nvPr/>
        </p:nvSpPr>
        <p:spPr bwMode="auto">
          <a:xfrm>
            <a:off x="4191000" y="5867400"/>
            <a:ext cx="4343400" cy="701675"/>
          </a:xfrm>
          <a:prstGeom prst="rect">
            <a:avLst/>
          </a:prstGeom>
          <a:noFill/>
          <a:ln w="9525">
            <a:noFill/>
            <a:miter lim="800000"/>
            <a:headEnd/>
            <a:tailEnd/>
          </a:ln>
          <a:effectLst/>
        </p:spPr>
        <p:txBody>
          <a:bodyPr>
            <a:spAutoFit/>
          </a:bodyPr>
          <a:lstStyle/>
          <a:p>
            <a:pPr algn="ctr">
              <a:spcBef>
                <a:spcPct val="50000"/>
              </a:spcBef>
            </a:pPr>
            <a:r>
              <a:rPr lang="de-DE" sz="2000" b="1">
                <a:effectLst>
                  <a:outerShdw blurRad="38100" dist="38100" dir="2700000" algn="tl">
                    <a:srgbClr val="808080"/>
                  </a:outerShdw>
                </a:effectLst>
                <a:latin typeface="Tahoma" pitchFamily="34" charset="0"/>
              </a:rPr>
              <a:t>From urban &amp; suburban sites:</a:t>
            </a:r>
            <a:br>
              <a:rPr lang="de-DE" sz="2000" b="1">
                <a:effectLst>
                  <a:outerShdw blurRad="38100" dist="38100" dir="2700000" algn="tl">
                    <a:srgbClr val="808080"/>
                  </a:outerShdw>
                </a:effectLst>
                <a:latin typeface="Tahoma" pitchFamily="34" charset="0"/>
              </a:rPr>
            </a:br>
            <a:r>
              <a:rPr lang="de-DE" sz="2000" b="1">
                <a:effectLst>
                  <a:outerShdw blurRad="38100" dist="38100" dir="2700000" algn="tl">
                    <a:srgbClr val="808080"/>
                  </a:outerShdw>
                </a:effectLst>
                <a:latin typeface="Tahoma" pitchFamily="34" charset="0"/>
              </a:rPr>
              <a:t>23 * PROXSUMES</a:t>
            </a:r>
          </a:p>
        </p:txBody>
      </p:sp>
      <p:sp>
        <p:nvSpPr>
          <p:cNvPr id="77838" name="Text Box 14"/>
          <p:cNvSpPr txBox="1">
            <a:spLocks noChangeArrowheads="1"/>
          </p:cNvSpPr>
          <p:nvPr/>
        </p:nvSpPr>
        <p:spPr bwMode="auto">
          <a:xfrm>
            <a:off x="1066800" y="1936750"/>
            <a:ext cx="2514600" cy="1187450"/>
          </a:xfrm>
          <a:prstGeom prst="rect">
            <a:avLst/>
          </a:prstGeom>
          <a:noFill/>
          <a:ln w="9525">
            <a:noFill/>
            <a:miter lim="800000"/>
            <a:headEnd/>
            <a:tailEnd/>
          </a:ln>
          <a:effectLst/>
        </p:spPr>
        <p:txBody>
          <a:bodyPr>
            <a:spAutoFit/>
          </a:bodyPr>
          <a:lstStyle/>
          <a:p>
            <a:pPr>
              <a:spcBef>
                <a:spcPct val="50000"/>
              </a:spcBef>
            </a:pPr>
            <a:r>
              <a:rPr lang="de-DE" b="1">
                <a:effectLst>
                  <a:outerShdw blurRad="38100" dist="38100" dir="2700000" algn="tl">
                    <a:srgbClr val="808080"/>
                  </a:outerShdw>
                </a:effectLst>
                <a:latin typeface="Tahoma" pitchFamily="34" charset="0"/>
              </a:rPr>
              <a:t>SPRING-SANCTUARY</a:t>
            </a:r>
            <a:br>
              <a:rPr lang="de-DE" b="1">
                <a:effectLst>
                  <a:outerShdw blurRad="38100" dist="38100" dir="2700000" algn="tl">
                    <a:srgbClr val="808080"/>
                  </a:outerShdw>
                </a:effectLst>
                <a:latin typeface="Tahoma" pitchFamily="34" charset="0"/>
              </a:rPr>
            </a:br>
            <a:r>
              <a:rPr lang="de-DE" b="1">
                <a:effectLst>
                  <a:outerShdw blurRad="38100" dist="38100" dir="2700000" algn="tl">
                    <a:srgbClr val="808080"/>
                  </a:outerShdw>
                </a:effectLst>
                <a:latin typeface="Tahoma" pitchFamily="34" charset="0"/>
              </a:rPr>
              <a:t>„AUGUSTEUM“</a:t>
            </a:r>
          </a:p>
        </p:txBody>
      </p:sp>
      <p:sp>
        <p:nvSpPr>
          <p:cNvPr id="77839" name="Oval 15"/>
          <p:cNvSpPr>
            <a:spLocks noChangeArrowheads="1"/>
          </p:cNvSpPr>
          <p:nvPr/>
        </p:nvSpPr>
        <p:spPr bwMode="auto">
          <a:xfrm>
            <a:off x="7239000" y="2514600"/>
            <a:ext cx="1600200" cy="914400"/>
          </a:xfrm>
          <a:prstGeom prst="ellipse">
            <a:avLst/>
          </a:prstGeom>
          <a:noFill/>
          <a:ln w="38100">
            <a:solidFill>
              <a:schemeClr val="accent1"/>
            </a:solidFill>
            <a:round/>
            <a:headEnd/>
            <a:tailEnd/>
          </a:ln>
          <a:effectLst/>
        </p:spPr>
        <p:txBody>
          <a:bodyPr wrap="none" anchor="ctr"/>
          <a:lstStyle/>
          <a:p>
            <a:endParaRPr lang="en-GB"/>
          </a:p>
        </p:txBody>
      </p:sp>
      <p:sp>
        <p:nvSpPr>
          <p:cNvPr id="77840" name="Text Box 16"/>
          <p:cNvSpPr txBox="1">
            <a:spLocks noChangeArrowheads="1"/>
          </p:cNvSpPr>
          <p:nvPr/>
        </p:nvSpPr>
        <p:spPr bwMode="auto">
          <a:xfrm>
            <a:off x="7086600" y="2819400"/>
            <a:ext cx="1828800" cy="366713"/>
          </a:xfrm>
          <a:prstGeom prst="rect">
            <a:avLst/>
          </a:prstGeom>
          <a:noFill/>
          <a:ln w="9525">
            <a:noFill/>
            <a:miter lim="800000"/>
            <a:headEnd/>
            <a:tailEnd/>
          </a:ln>
          <a:effectLst/>
        </p:spPr>
        <p:txBody>
          <a:bodyPr>
            <a:spAutoFit/>
          </a:bodyPr>
          <a:lstStyle/>
          <a:p>
            <a:pPr algn="ctr">
              <a:spcBef>
                <a:spcPct val="50000"/>
              </a:spcBef>
            </a:pPr>
            <a:r>
              <a:rPr lang="de-DE" sz="1800" b="1">
                <a:effectLst>
                  <a:outerShdw blurRad="38100" dist="38100" dir="2700000" algn="tl">
                    <a:srgbClr val="808080"/>
                  </a:outerShdw>
                </a:effectLst>
                <a:latin typeface="Tahoma" pitchFamily="34" charset="0"/>
              </a:rPr>
              <a:t>ISIS?</a:t>
            </a:r>
          </a:p>
        </p:txBody>
      </p:sp>
      <p:pic>
        <p:nvPicPr>
          <p:cNvPr id="77842" name="Picture 18" descr="C:\Dokumente und Einstellungen\Ralph\Eigene Dateien\HABIL 2007\Photos NEMAUSUS\CAG 30 1 FIG 146 PLAN AUGUSTEUM CNRS IRAA Varène et Bigot.jpg"/>
          <p:cNvPicPr>
            <a:picLocks noChangeAspect="1" noChangeArrowheads="1"/>
          </p:cNvPicPr>
          <p:nvPr/>
        </p:nvPicPr>
        <p:blipFill>
          <a:blip r:embed="rId3" cstate="print"/>
          <a:srcRect/>
          <a:stretch>
            <a:fillRect/>
          </a:stretch>
        </p:blipFill>
        <p:spPr bwMode="auto">
          <a:xfrm>
            <a:off x="5029200" y="152400"/>
            <a:ext cx="3859213" cy="6705600"/>
          </a:xfrm>
          <a:prstGeom prst="rect">
            <a:avLst/>
          </a:prstGeom>
          <a:noFill/>
          <a:ln w="12700">
            <a:solidFill>
              <a:srgbClr val="000000"/>
            </a:solidFill>
            <a:miter lim="800000"/>
            <a:headEnd/>
            <a:tailEnd/>
          </a:ln>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7842"/>
                                        </p:tgtEl>
                                        <p:attrNameLst>
                                          <p:attrName>style.visibility</p:attrName>
                                        </p:attrNameLst>
                                      </p:cBhvr>
                                      <p:to>
                                        <p:strVal val="visible"/>
                                      </p:to>
                                    </p:set>
                                    <p:animEffect transition="in" filter="randombar(horizontal)">
                                      <p:cBhvr>
                                        <p:cTn id="7" dur="500"/>
                                        <p:tgtEl>
                                          <p:spTgt spid="77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5" name="Picture 35" descr="C:\Dokumente und Einstellungen\Ralph\Eigene Dateien\HABIL 2007\Photos NEMAUSUS\CAG 30 1 FIG 146 PLAN AUGUSTEUM - INVERS.jpg"/>
          <p:cNvPicPr>
            <a:picLocks noChangeAspect="1" noChangeArrowheads="1"/>
          </p:cNvPicPr>
          <p:nvPr/>
        </p:nvPicPr>
        <p:blipFill>
          <a:blip r:embed="rId2" cstate="print"/>
          <a:srcRect/>
          <a:stretch>
            <a:fillRect/>
          </a:stretch>
        </p:blipFill>
        <p:spPr bwMode="auto">
          <a:xfrm>
            <a:off x="2525713" y="152400"/>
            <a:ext cx="3113087" cy="5029200"/>
          </a:xfrm>
          <a:prstGeom prst="rect">
            <a:avLst/>
          </a:prstGeom>
          <a:noFill/>
        </p:spPr>
      </p:pic>
      <p:sp>
        <p:nvSpPr>
          <p:cNvPr id="71699" name="Rectangle 19"/>
          <p:cNvSpPr>
            <a:spLocks noChangeArrowheads="1"/>
          </p:cNvSpPr>
          <p:nvPr/>
        </p:nvSpPr>
        <p:spPr bwMode="auto">
          <a:xfrm>
            <a:off x="-457200" y="1524000"/>
            <a:ext cx="2971800" cy="20574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Spring</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5 </a:t>
            </a:r>
            <a:r>
              <a:rPr kumimoji="0" lang="de-DE" sz="1700" u="sng">
                <a:effectLst>
                  <a:outerShdw blurRad="38100" dist="38100" dir="2700000" algn="tl">
                    <a:srgbClr val="808080"/>
                  </a:outerShdw>
                </a:effectLst>
                <a:latin typeface="Tahoma" pitchFamily="34" charset="0"/>
              </a:rPr>
              <a:t>NEMAUSUS</a:t>
            </a:r>
            <a:r>
              <a:rPr kumimoji="0" lang="de-DE" sz="1700">
                <a:effectLst>
                  <a:outerShdw blurRad="38100" dist="38100" dir="2700000" algn="tl">
                    <a:srgbClr val="808080"/>
                  </a:outerShdw>
                </a:effectLst>
                <a:latin typeface="Tahoma" pitchFamily="34" charset="0"/>
              </a:rPr>
              <a:t>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(2 ~ JUPITER)</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RIG G-204</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VENUS AUGUSTA</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AUGUSTUS </a:t>
            </a:r>
            <a:r>
              <a:rPr kumimoji="0" lang="de-DE" sz="1700">
                <a:effectLst>
                  <a:outerShdw blurRad="38100" dist="38100" dir="2700000" algn="tl">
                    <a:srgbClr val="808080"/>
                  </a:outerShdw>
                </a:effectLst>
                <a:latin typeface="Times New Roman"/>
              </a:rPr>
              <a:t>–</a:t>
            </a:r>
            <a:r>
              <a:rPr kumimoji="0" lang="de-DE" sz="1700">
                <a:effectLst>
                  <a:outerShdw blurRad="38100" dist="38100" dir="2700000" algn="tl">
                    <a:srgbClr val="808080"/>
                  </a:outerShdw>
                </a:effectLst>
                <a:latin typeface="Tahoma" pitchFamily="34" charset="0"/>
              </a:rPr>
              <a:t> 25BC</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 INSCR.</a:t>
            </a:r>
          </a:p>
        </p:txBody>
      </p:sp>
      <p:sp>
        <p:nvSpPr>
          <p:cNvPr id="71700" name="Rectangle 20"/>
          <p:cNvSpPr>
            <a:spLocks noChangeArrowheads="1"/>
          </p:cNvSpPr>
          <p:nvPr/>
        </p:nvSpPr>
        <p:spPr bwMode="auto">
          <a:xfrm>
            <a:off x="0" y="4343400"/>
            <a:ext cx="2971800" cy="2286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So-called Diana temple</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a:t>
            </a:r>
            <a:r>
              <a:rPr kumimoji="0" lang="de-DE" sz="1700" u="sng">
                <a:effectLst>
                  <a:outerShdw blurRad="38100" dist="38100" dir="2700000" algn="tl">
                    <a:srgbClr val="808080"/>
                  </a:outerShdw>
                </a:effectLst>
                <a:latin typeface="Tahoma" pitchFamily="34" charset="0"/>
              </a:rPr>
              <a:t>NEMAUSUS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MATREBO/MATRES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NYMPHS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7 HONORIFIC INSCR</a:t>
            </a:r>
          </a:p>
        </p:txBody>
      </p:sp>
      <p:sp>
        <p:nvSpPr>
          <p:cNvPr id="71701" name="Line 21"/>
          <p:cNvSpPr>
            <a:spLocks noChangeShapeType="1"/>
          </p:cNvSpPr>
          <p:nvPr/>
        </p:nvSpPr>
        <p:spPr bwMode="auto">
          <a:xfrm flipV="1">
            <a:off x="2514600" y="4191000"/>
            <a:ext cx="914400" cy="457200"/>
          </a:xfrm>
          <a:prstGeom prst="line">
            <a:avLst/>
          </a:prstGeom>
          <a:noFill/>
          <a:ln w="57150">
            <a:solidFill>
              <a:schemeClr val="accent1"/>
            </a:solidFill>
            <a:round/>
            <a:headEnd/>
            <a:tailEnd type="triangle" w="med" len="med"/>
          </a:ln>
          <a:effectLst/>
        </p:spPr>
        <p:txBody>
          <a:bodyPr wrap="none"/>
          <a:lstStyle/>
          <a:p>
            <a:endParaRPr lang="en-GB"/>
          </a:p>
        </p:txBody>
      </p:sp>
      <p:sp>
        <p:nvSpPr>
          <p:cNvPr id="71702" name="Line 22"/>
          <p:cNvSpPr>
            <a:spLocks noChangeShapeType="1"/>
          </p:cNvSpPr>
          <p:nvPr/>
        </p:nvSpPr>
        <p:spPr bwMode="auto">
          <a:xfrm>
            <a:off x="1905000" y="2057400"/>
            <a:ext cx="2057400" cy="1524000"/>
          </a:xfrm>
          <a:prstGeom prst="line">
            <a:avLst/>
          </a:prstGeom>
          <a:noFill/>
          <a:ln w="57150">
            <a:solidFill>
              <a:schemeClr val="accent1"/>
            </a:solidFill>
            <a:round/>
            <a:headEnd/>
            <a:tailEnd type="triangle" w="med" len="med"/>
          </a:ln>
          <a:effectLst/>
        </p:spPr>
        <p:txBody>
          <a:bodyPr wrap="none"/>
          <a:lstStyle/>
          <a:p>
            <a:endParaRPr lang="en-GB"/>
          </a:p>
        </p:txBody>
      </p:sp>
      <p:sp>
        <p:nvSpPr>
          <p:cNvPr id="71703" name="Rectangle 23"/>
          <p:cNvSpPr>
            <a:spLocks noChangeArrowheads="1"/>
          </p:cNvSpPr>
          <p:nvPr/>
        </p:nvSpPr>
        <p:spPr bwMode="auto">
          <a:xfrm>
            <a:off x="-228600" y="304800"/>
            <a:ext cx="3048000" cy="1143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Porticus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MINERVA </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HONORIFIC INSCR</a:t>
            </a:r>
          </a:p>
        </p:txBody>
      </p:sp>
      <p:sp>
        <p:nvSpPr>
          <p:cNvPr id="71708" name="Line 28"/>
          <p:cNvSpPr>
            <a:spLocks noChangeShapeType="1"/>
          </p:cNvSpPr>
          <p:nvPr/>
        </p:nvSpPr>
        <p:spPr bwMode="auto">
          <a:xfrm>
            <a:off x="2286000" y="1295400"/>
            <a:ext cx="2590800" cy="2590800"/>
          </a:xfrm>
          <a:prstGeom prst="line">
            <a:avLst/>
          </a:prstGeom>
          <a:noFill/>
          <a:ln w="57150">
            <a:solidFill>
              <a:schemeClr val="accent1"/>
            </a:solidFill>
            <a:round/>
            <a:headEnd/>
            <a:tailEnd type="triangle" w="med" len="med"/>
          </a:ln>
          <a:effectLst/>
        </p:spPr>
        <p:txBody>
          <a:bodyPr wrap="none"/>
          <a:lstStyle/>
          <a:p>
            <a:endParaRPr lang="en-GB"/>
          </a:p>
        </p:txBody>
      </p:sp>
      <p:pic>
        <p:nvPicPr>
          <p:cNvPr id="71712" name="Picture 32" descr="D:\Narbonensis Dokumente Downloads\Nîmes source_jardins.jpg"/>
          <p:cNvPicPr>
            <a:picLocks noChangeAspect="1" noChangeArrowheads="1"/>
          </p:cNvPicPr>
          <p:nvPr/>
        </p:nvPicPr>
        <p:blipFill>
          <a:blip r:embed="rId3" cstate="print"/>
          <a:srcRect/>
          <a:stretch>
            <a:fillRect/>
          </a:stretch>
        </p:blipFill>
        <p:spPr bwMode="auto">
          <a:xfrm>
            <a:off x="5943600" y="381000"/>
            <a:ext cx="2743200" cy="2352675"/>
          </a:xfrm>
          <a:prstGeom prst="rect">
            <a:avLst/>
          </a:prstGeom>
          <a:noFill/>
          <a:ln w="19050">
            <a:solidFill>
              <a:srgbClr val="000000"/>
            </a:solidFill>
            <a:miter lim="800000"/>
            <a:headEnd/>
            <a:tailEnd/>
          </a:ln>
        </p:spPr>
      </p:pic>
      <p:pic>
        <p:nvPicPr>
          <p:cNvPr id="71713" name="Picture 33" descr="D:\Narbonensis Dokumente Downloads\Nîmes Augusteum Diana tempel CAG fig 161.JPG"/>
          <p:cNvPicPr>
            <a:picLocks noChangeAspect="1" noChangeArrowheads="1"/>
          </p:cNvPicPr>
          <p:nvPr/>
        </p:nvPicPr>
        <p:blipFill>
          <a:blip r:embed="rId4" cstate="print"/>
          <a:srcRect/>
          <a:stretch>
            <a:fillRect/>
          </a:stretch>
        </p:blipFill>
        <p:spPr bwMode="auto">
          <a:xfrm>
            <a:off x="6172200" y="2133600"/>
            <a:ext cx="2971800" cy="2379663"/>
          </a:xfrm>
          <a:prstGeom prst="rect">
            <a:avLst/>
          </a:prstGeom>
          <a:noFill/>
        </p:spPr>
      </p:pic>
      <p:pic>
        <p:nvPicPr>
          <p:cNvPr id="71714" name="Picture 34" descr="D:\Narbonensis Dokumente Downloads\Nîmes Augusteum Sud Fronton CAG fig176.JPG"/>
          <p:cNvPicPr>
            <a:picLocks noChangeAspect="1" noChangeArrowheads="1"/>
          </p:cNvPicPr>
          <p:nvPr/>
        </p:nvPicPr>
        <p:blipFill>
          <a:blip r:embed="rId5" cstate="print">
            <a:clrChange>
              <a:clrFrom>
                <a:srgbClr val="0D0D0D"/>
              </a:clrFrom>
              <a:clrTo>
                <a:srgbClr val="0D0D0D">
                  <a:alpha val="0"/>
                </a:srgbClr>
              </a:clrTo>
            </a:clrChange>
          </a:blip>
          <a:srcRect/>
          <a:stretch>
            <a:fillRect/>
          </a:stretch>
        </p:blipFill>
        <p:spPr bwMode="auto">
          <a:xfrm>
            <a:off x="4800600" y="3792538"/>
            <a:ext cx="4200525" cy="2574925"/>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71699"/>
                                        </p:tgtEl>
                                        <p:attrNameLst>
                                          <p:attrName>style.visibility</p:attrName>
                                        </p:attrNameLst>
                                      </p:cBhvr>
                                      <p:to>
                                        <p:strVal val="visible"/>
                                      </p:to>
                                    </p:set>
                                    <p:animEffect transition="in" filter="randombar(horizontal)">
                                      <p:cBhvr>
                                        <p:cTn id="7" dur="500"/>
                                        <p:tgtEl>
                                          <p:spTgt spid="7169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71702"/>
                                        </p:tgtEl>
                                        <p:attrNameLst>
                                          <p:attrName>style.visibility</p:attrName>
                                        </p:attrNameLst>
                                      </p:cBhvr>
                                      <p:to>
                                        <p:strVal val="visible"/>
                                      </p:to>
                                    </p:set>
                                    <p:animEffect transition="in" filter="randombar(horizontal)">
                                      <p:cBhvr>
                                        <p:cTn id="11" dur="500"/>
                                        <p:tgtEl>
                                          <p:spTgt spid="71702"/>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71712"/>
                                        </p:tgtEl>
                                        <p:attrNameLst>
                                          <p:attrName>style.visibility</p:attrName>
                                        </p:attrNameLst>
                                      </p:cBhvr>
                                      <p:to>
                                        <p:strVal val="visible"/>
                                      </p:to>
                                    </p:set>
                                    <p:animEffect transition="in" filter="randombar(horizontal)">
                                      <p:cBhvr>
                                        <p:cTn id="15" dur="500"/>
                                        <p:tgtEl>
                                          <p:spTgt spid="71712"/>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71700"/>
                                        </p:tgtEl>
                                        <p:attrNameLst>
                                          <p:attrName>style.visibility</p:attrName>
                                        </p:attrNameLst>
                                      </p:cBhvr>
                                      <p:to>
                                        <p:strVal val="visible"/>
                                      </p:to>
                                    </p:set>
                                    <p:animEffect transition="in" filter="randombar(horizontal)">
                                      <p:cBhvr>
                                        <p:cTn id="20" dur="500"/>
                                        <p:tgtEl>
                                          <p:spTgt spid="71700"/>
                                        </p:tgtEl>
                                      </p:cBhvr>
                                    </p:animEffect>
                                  </p:childTnLst>
                                </p:cTn>
                              </p:par>
                            </p:childTnLst>
                          </p:cTn>
                        </p:par>
                        <p:par>
                          <p:cTn id="21" fill="hold">
                            <p:stCondLst>
                              <p:cond delay="500"/>
                            </p:stCondLst>
                            <p:childTnLst>
                              <p:par>
                                <p:cTn id="22" presetID="14" presetClass="entr" presetSubtype="10" fill="hold" grpId="0" nodeType="afterEffect">
                                  <p:stCondLst>
                                    <p:cond delay="0"/>
                                  </p:stCondLst>
                                  <p:childTnLst>
                                    <p:set>
                                      <p:cBhvr>
                                        <p:cTn id="23" dur="1" fill="hold">
                                          <p:stCondLst>
                                            <p:cond delay="0"/>
                                          </p:stCondLst>
                                        </p:cTn>
                                        <p:tgtEl>
                                          <p:spTgt spid="71701"/>
                                        </p:tgtEl>
                                        <p:attrNameLst>
                                          <p:attrName>style.visibility</p:attrName>
                                        </p:attrNameLst>
                                      </p:cBhvr>
                                      <p:to>
                                        <p:strVal val="visible"/>
                                      </p:to>
                                    </p:set>
                                    <p:animEffect transition="in" filter="randombar(horizontal)">
                                      <p:cBhvr>
                                        <p:cTn id="24" dur="500"/>
                                        <p:tgtEl>
                                          <p:spTgt spid="71701"/>
                                        </p:tgtEl>
                                      </p:cBhvr>
                                    </p:animEffect>
                                  </p:childTnLst>
                                </p:cTn>
                              </p:par>
                            </p:childTnLst>
                          </p:cTn>
                        </p:par>
                        <p:par>
                          <p:cTn id="25" fill="hold">
                            <p:stCondLst>
                              <p:cond delay="1000"/>
                            </p:stCondLst>
                            <p:childTnLst>
                              <p:par>
                                <p:cTn id="26" presetID="14" presetClass="entr" presetSubtype="10" fill="hold" nodeType="afterEffect">
                                  <p:stCondLst>
                                    <p:cond delay="0"/>
                                  </p:stCondLst>
                                  <p:childTnLst>
                                    <p:set>
                                      <p:cBhvr>
                                        <p:cTn id="27" dur="1" fill="hold">
                                          <p:stCondLst>
                                            <p:cond delay="0"/>
                                          </p:stCondLst>
                                        </p:cTn>
                                        <p:tgtEl>
                                          <p:spTgt spid="71713"/>
                                        </p:tgtEl>
                                        <p:attrNameLst>
                                          <p:attrName>style.visibility</p:attrName>
                                        </p:attrNameLst>
                                      </p:cBhvr>
                                      <p:to>
                                        <p:strVal val="visible"/>
                                      </p:to>
                                    </p:set>
                                    <p:animEffect transition="in" filter="randombar(horizontal)">
                                      <p:cBhvr>
                                        <p:cTn id="28" dur="500"/>
                                        <p:tgtEl>
                                          <p:spTgt spid="71713"/>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71703"/>
                                        </p:tgtEl>
                                        <p:attrNameLst>
                                          <p:attrName>style.visibility</p:attrName>
                                        </p:attrNameLst>
                                      </p:cBhvr>
                                      <p:to>
                                        <p:strVal val="visible"/>
                                      </p:to>
                                    </p:set>
                                    <p:animEffect transition="in" filter="randombar(horizontal)">
                                      <p:cBhvr>
                                        <p:cTn id="33" dur="500"/>
                                        <p:tgtEl>
                                          <p:spTgt spid="71703"/>
                                        </p:tgtEl>
                                      </p:cBhvr>
                                    </p:animEffect>
                                  </p:childTnLst>
                                </p:cTn>
                              </p:par>
                            </p:childTnLst>
                          </p:cTn>
                        </p:par>
                        <p:par>
                          <p:cTn id="34" fill="hold">
                            <p:stCondLst>
                              <p:cond delay="500"/>
                            </p:stCondLst>
                            <p:childTnLst>
                              <p:par>
                                <p:cTn id="35" presetID="14" presetClass="entr" presetSubtype="10" fill="hold" grpId="0" nodeType="afterEffect">
                                  <p:stCondLst>
                                    <p:cond delay="0"/>
                                  </p:stCondLst>
                                  <p:childTnLst>
                                    <p:set>
                                      <p:cBhvr>
                                        <p:cTn id="36" dur="1" fill="hold">
                                          <p:stCondLst>
                                            <p:cond delay="0"/>
                                          </p:stCondLst>
                                        </p:cTn>
                                        <p:tgtEl>
                                          <p:spTgt spid="71708"/>
                                        </p:tgtEl>
                                        <p:attrNameLst>
                                          <p:attrName>style.visibility</p:attrName>
                                        </p:attrNameLst>
                                      </p:cBhvr>
                                      <p:to>
                                        <p:strVal val="visible"/>
                                      </p:to>
                                    </p:set>
                                    <p:animEffect transition="in" filter="randombar(horizontal)">
                                      <p:cBhvr>
                                        <p:cTn id="37" dur="500"/>
                                        <p:tgtEl>
                                          <p:spTgt spid="71708"/>
                                        </p:tgtEl>
                                      </p:cBhvr>
                                    </p:animEffect>
                                  </p:childTnLst>
                                </p:cTn>
                              </p:par>
                            </p:childTnLst>
                          </p:cTn>
                        </p:par>
                        <p:par>
                          <p:cTn id="38" fill="hold">
                            <p:stCondLst>
                              <p:cond delay="1000"/>
                            </p:stCondLst>
                            <p:childTnLst>
                              <p:par>
                                <p:cTn id="39" presetID="14" presetClass="entr" presetSubtype="10" fill="hold" nodeType="afterEffect">
                                  <p:stCondLst>
                                    <p:cond delay="0"/>
                                  </p:stCondLst>
                                  <p:childTnLst>
                                    <p:set>
                                      <p:cBhvr>
                                        <p:cTn id="40" dur="1" fill="hold">
                                          <p:stCondLst>
                                            <p:cond delay="0"/>
                                          </p:stCondLst>
                                        </p:cTn>
                                        <p:tgtEl>
                                          <p:spTgt spid="71714"/>
                                        </p:tgtEl>
                                        <p:attrNameLst>
                                          <p:attrName>style.visibility</p:attrName>
                                        </p:attrNameLst>
                                      </p:cBhvr>
                                      <p:to>
                                        <p:strVal val="visible"/>
                                      </p:to>
                                    </p:set>
                                    <p:animEffect transition="in" filter="randombar(horizontal)">
                                      <p:cBhvr>
                                        <p:cTn id="41" dur="500"/>
                                        <p:tgtEl>
                                          <p:spTgt spid="71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99" grpId="0" autoUpdateAnimBg="0"/>
      <p:bldP spid="71700" grpId="0" autoUpdateAnimBg="0"/>
      <p:bldP spid="71701" grpId="0" animBg="1"/>
      <p:bldP spid="71702" grpId="0" animBg="1"/>
      <p:bldP spid="71703" grpId="0" autoUpdateAnimBg="0"/>
      <p:bldP spid="71708"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81" name="Picture 17" descr="C:\Dokumente und Einstellungen\Ralph\Eigene Dateien\HABIL 2007\Photos NEMAUSUS\CAG 30 1 FIG 146 PLAN AUGUSTEUM - INVERS.jpg"/>
          <p:cNvPicPr>
            <a:picLocks noChangeAspect="1" noChangeArrowheads="1"/>
          </p:cNvPicPr>
          <p:nvPr/>
        </p:nvPicPr>
        <p:blipFill>
          <a:blip r:embed="rId2" cstate="print"/>
          <a:srcRect/>
          <a:stretch>
            <a:fillRect/>
          </a:stretch>
        </p:blipFill>
        <p:spPr bwMode="auto">
          <a:xfrm>
            <a:off x="2525713" y="152400"/>
            <a:ext cx="3113087" cy="5029200"/>
          </a:xfrm>
          <a:prstGeom prst="rect">
            <a:avLst/>
          </a:prstGeom>
          <a:noFill/>
        </p:spPr>
      </p:pic>
      <p:sp>
        <p:nvSpPr>
          <p:cNvPr id="62471" name="Rectangle 7"/>
          <p:cNvSpPr>
            <a:spLocks noChangeArrowheads="1"/>
          </p:cNvSpPr>
          <p:nvPr/>
        </p:nvSpPr>
        <p:spPr bwMode="auto">
          <a:xfrm>
            <a:off x="-457200" y="1524000"/>
            <a:ext cx="2971800" cy="20574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Spring</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5 </a:t>
            </a:r>
            <a:r>
              <a:rPr kumimoji="0" lang="de-DE" sz="1700" u="sng">
                <a:effectLst>
                  <a:outerShdw blurRad="38100" dist="38100" dir="2700000" algn="tl">
                    <a:srgbClr val="808080"/>
                  </a:outerShdw>
                </a:effectLst>
                <a:latin typeface="Tahoma" pitchFamily="34" charset="0"/>
              </a:rPr>
              <a:t>NEMAUSUS</a:t>
            </a:r>
            <a:r>
              <a:rPr kumimoji="0" lang="de-DE" sz="1700">
                <a:effectLst>
                  <a:outerShdw blurRad="38100" dist="38100" dir="2700000" algn="tl">
                    <a:srgbClr val="808080"/>
                  </a:outerShdw>
                </a:effectLst>
                <a:latin typeface="Tahoma" pitchFamily="34" charset="0"/>
              </a:rPr>
              <a:t>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(2 ~ JUPITER)</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RIG G-204</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VENUS AUGUSTA</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AUGUSTUS </a:t>
            </a:r>
            <a:r>
              <a:rPr kumimoji="0" lang="de-DE" sz="1700">
                <a:effectLst>
                  <a:outerShdw blurRad="38100" dist="38100" dir="2700000" algn="tl">
                    <a:srgbClr val="808080"/>
                  </a:outerShdw>
                </a:effectLst>
                <a:latin typeface="Times New Roman"/>
              </a:rPr>
              <a:t>–</a:t>
            </a:r>
            <a:r>
              <a:rPr kumimoji="0" lang="de-DE" sz="1700">
                <a:effectLst>
                  <a:outerShdw blurRad="38100" dist="38100" dir="2700000" algn="tl">
                    <a:srgbClr val="808080"/>
                  </a:outerShdw>
                </a:effectLst>
                <a:latin typeface="Tahoma" pitchFamily="34" charset="0"/>
              </a:rPr>
              <a:t> 25BC</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 INSCR.</a:t>
            </a:r>
          </a:p>
        </p:txBody>
      </p:sp>
      <p:sp>
        <p:nvSpPr>
          <p:cNvPr id="62472" name="Rectangle 8"/>
          <p:cNvSpPr>
            <a:spLocks noChangeArrowheads="1"/>
          </p:cNvSpPr>
          <p:nvPr/>
        </p:nvSpPr>
        <p:spPr bwMode="auto">
          <a:xfrm>
            <a:off x="0" y="4343400"/>
            <a:ext cx="2971800" cy="2286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So-called Diana temple</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a:t>
            </a:r>
            <a:r>
              <a:rPr kumimoji="0" lang="de-DE" sz="1700" u="sng">
                <a:effectLst>
                  <a:outerShdw blurRad="38100" dist="38100" dir="2700000" algn="tl">
                    <a:srgbClr val="808080"/>
                  </a:outerShdw>
                </a:effectLst>
                <a:latin typeface="Tahoma" pitchFamily="34" charset="0"/>
              </a:rPr>
              <a:t>NEMAUSUS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MATREBO/MATRES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NYMPHS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IMP CULT</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7 HONORIFIC INSCR</a:t>
            </a:r>
          </a:p>
        </p:txBody>
      </p:sp>
      <p:sp>
        <p:nvSpPr>
          <p:cNvPr id="62473" name="Line 9"/>
          <p:cNvSpPr>
            <a:spLocks noChangeShapeType="1"/>
          </p:cNvSpPr>
          <p:nvPr/>
        </p:nvSpPr>
        <p:spPr bwMode="auto">
          <a:xfrm flipV="1">
            <a:off x="2514600" y="4191000"/>
            <a:ext cx="914400" cy="457200"/>
          </a:xfrm>
          <a:prstGeom prst="line">
            <a:avLst/>
          </a:prstGeom>
          <a:noFill/>
          <a:ln w="57150">
            <a:solidFill>
              <a:schemeClr val="accent1"/>
            </a:solidFill>
            <a:round/>
            <a:headEnd/>
            <a:tailEnd type="triangle" w="med" len="med"/>
          </a:ln>
          <a:effectLst/>
        </p:spPr>
        <p:txBody>
          <a:bodyPr wrap="none"/>
          <a:lstStyle/>
          <a:p>
            <a:endParaRPr lang="en-GB"/>
          </a:p>
        </p:txBody>
      </p:sp>
      <p:sp>
        <p:nvSpPr>
          <p:cNvPr id="62474" name="Line 10"/>
          <p:cNvSpPr>
            <a:spLocks noChangeShapeType="1"/>
          </p:cNvSpPr>
          <p:nvPr/>
        </p:nvSpPr>
        <p:spPr bwMode="auto">
          <a:xfrm>
            <a:off x="1905000" y="2057400"/>
            <a:ext cx="2057400" cy="1524000"/>
          </a:xfrm>
          <a:prstGeom prst="line">
            <a:avLst/>
          </a:prstGeom>
          <a:noFill/>
          <a:ln w="57150">
            <a:solidFill>
              <a:schemeClr val="accent1"/>
            </a:solidFill>
            <a:round/>
            <a:headEnd/>
            <a:tailEnd type="triangle" w="med" len="med"/>
          </a:ln>
          <a:effectLst/>
        </p:spPr>
        <p:txBody>
          <a:bodyPr wrap="none"/>
          <a:lstStyle/>
          <a:p>
            <a:endParaRPr lang="en-GB"/>
          </a:p>
        </p:txBody>
      </p:sp>
      <p:sp>
        <p:nvSpPr>
          <p:cNvPr id="62475" name="Rectangle 11"/>
          <p:cNvSpPr>
            <a:spLocks noChangeArrowheads="1"/>
          </p:cNvSpPr>
          <p:nvPr/>
        </p:nvSpPr>
        <p:spPr bwMode="auto">
          <a:xfrm>
            <a:off x="-228600" y="304800"/>
            <a:ext cx="3048000" cy="1143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Porticus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MINERVA </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HONORIFIC INSCR</a:t>
            </a:r>
          </a:p>
        </p:txBody>
      </p:sp>
      <p:sp>
        <p:nvSpPr>
          <p:cNvPr id="62476" name="Line 12"/>
          <p:cNvSpPr>
            <a:spLocks noChangeShapeType="1"/>
          </p:cNvSpPr>
          <p:nvPr/>
        </p:nvSpPr>
        <p:spPr bwMode="auto">
          <a:xfrm flipH="1">
            <a:off x="5334000" y="2362200"/>
            <a:ext cx="762000" cy="762000"/>
          </a:xfrm>
          <a:prstGeom prst="line">
            <a:avLst/>
          </a:prstGeom>
          <a:noFill/>
          <a:ln w="57150">
            <a:solidFill>
              <a:schemeClr val="accent1"/>
            </a:solidFill>
            <a:round/>
            <a:headEnd/>
            <a:tailEnd type="triangle" w="med" len="med"/>
          </a:ln>
          <a:effectLst/>
        </p:spPr>
        <p:txBody>
          <a:bodyPr wrap="none"/>
          <a:lstStyle/>
          <a:p>
            <a:endParaRPr lang="en-GB"/>
          </a:p>
        </p:txBody>
      </p:sp>
      <p:sp>
        <p:nvSpPr>
          <p:cNvPr id="62477" name="Rectangle 13"/>
          <p:cNvSpPr>
            <a:spLocks noChangeArrowheads="1"/>
          </p:cNvSpPr>
          <p:nvPr/>
        </p:nvSpPr>
        <p:spPr bwMode="auto">
          <a:xfrm>
            <a:off x="6400800" y="5334000"/>
            <a:ext cx="2438400" cy="12954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Quai de la Fontaine</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SILVANUS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Fortuna</a:t>
            </a:r>
          </a:p>
        </p:txBody>
      </p:sp>
      <p:sp>
        <p:nvSpPr>
          <p:cNvPr id="62478" name="Line 14"/>
          <p:cNvSpPr>
            <a:spLocks noChangeShapeType="1"/>
          </p:cNvSpPr>
          <p:nvPr/>
        </p:nvSpPr>
        <p:spPr bwMode="auto">
          <a:xfrm flipH="1" flipV="1">
            <a:off x="5410200" y="5105400"/>
            <a:ext cx="1447800" cy="914400"/>
          </a:xfrm>
          <a:prstGeom prst="line">
            <a:avLst/>
          </a:prstGeom>
          <a:noFill/>
          <a:ln w="57150">
            <a:solidFill>
              <a:schemeClr val="accent1"/>
            </a:solidFill>
            <a:round/>
            <a:headEnd/>
            <a:tailEnd type="triangle" w="med" len="med"/>
          </a:ln>
          <a:effectLst/>
        </p:spPr>
        <p:txBody>
          <a:bodyPr wrap="none"/>
          <a:lstStyle/>
          <a:p>
            <a:endParaRPr lang="en-GB"/>
          </a:p>
        </p:txBody>
      </p:sp>
      <p:sp>
        <p:nvSpPr>
          <p:cNvPr id="62479" name="Rectangle 15"/>
          <p:cNvSpPr>
            <a:spLocks noChangeArrowheads="1"/>
          </p:cNvSpPr>
          <p:nvPr/>
        </p:nvSpPr>
        <p:spPr bwMode="auto">
          <a:xfrm>
            <a:off x="5638800" y="1905000"/>
            <a:ext cx="3505200" cy="34290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From the Spring Sanctuary</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RIG G-205</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a:t>
            </a:r>
            <a:r>
              <a:rPr kumimoji="0" lang="de-DE" sz="1700" u="sng">
                <a:effectLst>
                  <a:outerShdw blurRad="38100" dist="38100" dir="2700000" algn="tl">
                    <a:srgbClr val="808080"/>
                  </a:outerShdw>
                </a:effectLst>
                <a:latin typeface="Tahoma" pitchFamily="34" charset="0"/>
              </a:rPr>
              <a:t>NEMAUSUS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NYMPHS, 1 APOLLO</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VICTORIA AUG.</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Anubis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LARES AUG, FONS URA</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AUGUSTUS by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   vicus Arcevoturum </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4 HONORIFIC INSCR.</a:t>
            </a:r>
          </a:p>
        </p:txBody>
      </p:sp>
      <p:sp>
        <p:nvSpPr>
          <p:cNvPr id="62482" name="Line 18"/>
          <p:cNvSpPr>
            <a:spLocks noChangeShapeType="1"/>
          </p:cNvSpPr>
          <p:nvPr/>
        </p:nvSpPr>
        <p:spPr bwMode="auto">
          <a:xfrm>
            <a:off x="2286000" y="1295400"/>
            <a:ext cx="2590800" cy="2590800"/>
          </a:xfrm>
          <a:prstGeom prst="line">
            <a:avLst/>
          </a:prstGeom>
          <a:noFill/>
          <a:ln w="57150">
            <a:solidFill>
              <a:schemeClr val="accent1"/>
            </a:solidFill>
            <a:round/>
            <a:headEnd/>
            <a:tailEnd type="triangle" w="med" len="med"/>
          </a:ln>
          <a:effectLst/>
        </p:spPr>
        <p:txBody>
          <a:bodyPr wrap="none"/>
          <a:lstStyle/>
          <a:p>
            <a:endParaRPr lang="en-GB"/>
          </a:p>
        </p:txBody>
      </p:sp>
      <p:sp>
        <p:nvSpPr>
          <p:cNvPr id="62483" name="Rectangle 19"/>
          <p:cNvSpPr>
            <a:spLocks noChangeArrowheads="1"/>
          </p:cNvSpPr>
          <p:nvPr/>
        </p:nvSpPr>
        <p:spPr bwMode="auto">
          <a:xfrm>
            <a:off x="6324600" y="0"/>
            <a:ext cx="2819400" cy="18288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Tour Magne / Hill</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ISIS &amp; 1 SERAPIS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SUCELLOS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2 PROXSUMES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ALAMINOS</a:t>
            </a: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HERCULES</a:t>
            </a:r>
          </a:p>
          <a:p>
            <a:pPr marL="742950" lvl="1" indent="-285750">
              <a:spcBef>
                <a:spcPct val="20000"/>
              </a:spcBef>
              <a:buClr>
                <a:schemeClr val="accent1"/>
              </a:buClr>
              <a:buFontTx/>
              <a:buChar char="•"/>
            </a:pPr>
            <a:endParaRPr kumimoji="0" lang="de-DE" sz="1700">
              <a:effectLst>
                <a:outerShdw blurRad="38100" dist="38100" dir="2700000" algn="tl">
                  <a:srgbClr val="808080"/>
                </a:outerShdw>
              </a:effectLst>
              <a:latin typeface="Tahoma" pitchFamily="34" charset="0"/>
            </a:endParaRPr>
          </a:p>
        </p:txBody>
      </p:sp>
      <p:sp>
        <p:nvSpPr>
          <p:cNvPr id="62484" name="Rectangle 20"/>
          <p:cNvSpPr>
            <a:spLocks noChangeArrowheads="1"/>
          </p:cNvSpPr>
          <p:nvPr/>
        </p:nvSpPr>
        <p:spPr bwMode="auto">
          <a:xfrm>
            <a:off x="2590800" y="5486400"/>
            <a:ext cx="3962400" cy="1371600"/>
          </a:xfrm>
          <a:prstGeom prst="rect">
            <a:avLst/>
          </a:prstGeom>
          <a:noFill/>
          <a:ln w="9525">
            <a:noFill/>
            <a:miter lim="800000"/>
            <a:headEnd/>
            <a:tailEnd/>
          </a:ln>
          <a:effectLst/>
        </p:spPr>
        <p:txBody>
          <a:bodyPr/>
          <a:lstStyle/>
          <a:p>
            <a:pPr marL="342900" indent="-342900" algn="ctr">
              <a:spcBef>
                <a:spcPct val="20000"/>
              </a:spcBef>
              <a:buClr>
                <a:schemeClr val="accent1"/>
              </a:buClr>
            </a:pPr>
            <a:r>
              <a:rPr kumimoji="0" lang="de-DE" sz="1700" u="sng">
                <a:effectLst>
                  <a:outerShdw blurRad="38100" dist="38100" dir="2700000" algn="tl">
                    <a:srgbClr val="808080"/>
                  </a:outerShdw>
                </a:effectLst>
                <a:latin typeface="Tahoma" pitchFamily="34" charset="0"/>
              </a:rPr>
              <a:t>South of Sanctuary:</a:t>
            </a:r>
            <a:endParaRPr kumimoji="0" lang="de-DE" sz="1700">
              <a:effectLst>
                <a:outerShdw blurRad="38100" dist="38100" dir="2700000" algn="tl">
                  <a:srgbClr val="808080"/>
                </a:outerShdw>
              </a:effectLst>
              <a:latin typeface="Tahoma" pitchFamily="34" charset="0"/>
            </a:endParaRPr>
          </a:p>
          <a:p>
            <a:pPr marL="742950" lvl="1" indent="-285750">
              <a:spcBef>
                <a:spcPct val="20000"/>
              </a:spcBef>
              <a:buClr>
                <a:schemeClr val="accent1"/>
              </a:buClr>
              <a:buFontTx/>
              <a:buChar char="•"/>
            </a:pPr>
            <a:r>
              <a:rPr kumimoji="0" lang="de-DE" sz="1700">
                <a:effectLst>
                  <a:outerShdw blurRad="38100" dist="38100" dir="2700000" algn="tl">
                    <a:srgbClr val="808080"/>
                  </a:outerShdw>
                </a:effectLst>
                <a:latin typeface="Tahoma" pitchFamily="34" charset="0"/>
              </a:rPr>
              <a:t>1 MATRES, 2 PROXUMES,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1 Demeter, 1 QUARTA,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1 APOLLO, 1 HERCULES, </a:t>
            </a:r>
            <a:br>
              <a:rPr kumimoji="0" lang="de-DE" sz="1700">
                <a:effectLst>
                  <a:outerShdw blurRad="38100" dist="38100" dir="2700000" algn="tl">
                    <a:srgbClr val="808080"/>
                  </a:outerShdw>
                </a:effectLst>
                <a:latin typeface="Tahoma" pitchFamily="34" charset="0"/>
              </a:rPr>
            </a:br>
            <a:r>
              <a:rPr kumimoji="0" lang="de-DE" sz="1700">
                <a:effectLst>
                  <a:outerShdw blurRad="38100" dist="38100" dir="2700000" algn="tl">
                    <a:srgbClr val="808080"/>
                  </a:outerShdw>
                </a:effectLst>
                <a:latin typeface="Tahoma" pitchFamily="34" charset="0"/>
              </a:rPr>
              <a:t>4 Venus</a:t>
            </a:r>
          </a:p>
        </p:txBody>
      </p:sp>
      <p:sp>
        <p:nvSpPr>
          <p:cNvPr id="62485" name="Line 21"/>
          <p:cNvSpPr>
            <a:spLocks noChangeShapeType="1"/>
          </p:cNvSpPr>
          <p:nvPr/>
        </p:nvSpPr>
        <p:spPr bwMode="auto">
          <a:xfrm flipH="1" flipV="1">
            <a:off x="5105400" y="533400"/>
            <a:ext cx="1676400" cy="304800"/>
          </a:xfrm>
          <a:prstGeom prst="line">
            <a:avLst/>
          </a:prstGeom>
          <a:noFill/>
          <a:ln w="57150">
            <a:solidFill>
              <a:schemeClr val="accent1"/>
            </a:solidFill>
            <a:round/>
            <a:headEnd/>
            <a:tailEnd type="triangle" w="med" len="med"/>
          </a:ln>
          <a:effectLst/>
        </p:spPr>
        <p:txBody>
          <a:bodyPr wrap="none"/>
          <a:lstStyle/>
          <a:p>
            <a:endParaRPr lang="en-GB"/>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2477"/>
                                        </p:tgtEl>
                                        <p:attrNameLst>
                                          <p:attrName>style.visibility</p:attrName>
                                        </p:attrNameLst>
                                      </p:cBhvr>
                                      <p:to>
                                        <p:strVal val="visible"/>
                                      </p:to>
                                    </p:set>
                                    <p:animEffect transition="in" filter="randombar(horizontal)">
                                      <p:cBhvr>
                                        <p:cTn id="7" dur="500"/>
                                        <p:tgtEl>
                                          <p:spTgt spid="62477"/>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2478"/>
                                        </p:tgtEl>
                                        <p:attrNameLst>
                                          <p:attrName>style.visibility</p:attrName>
                                        </p:attrNameLst>
                                      </p:cBhvr>
                                      <p:to>
                                        <p:strVal val="visible"/>
                                      </p:to>
                                    </p:set>
                                    <p:animEffect transition="in" filter="randombar(horizontal)">
                                      <p:cBhvr>
                                        <p:cTn id="11" dur="500"/>
                                        <p:tgtEl>
                                          <p:spTgt spid="62478"/>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62484"/>
                                        </p:tgtEl>
                                        <p:attrNameLst>
                                          <p:attrName>style.visibility</p:attrName>
                                        </p:attrNameLst>
                                      </p:cBhvr>
                                      <p:to>
                                        <p:strVal val="visible"/>
                                      </p:to>
                                    </p:set>
                                    <p:animEffect transition="in" filter="randombar(horizontal)">
                                      <p:cBhvr>
                                        <p:cTn id="16" dur="500"/>
                                        <p:tgtEl>
                                          <p:spTgt spid="62484"/>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grpId="0" nodeType="clickEffect">
                                  <p:stCondLst>
                                    <p:cond delay="0"/>
                                  </p:stCondLst>
                                  <p:childTnLst>
                                    <p:set>
                                      <p:cBhvr>
                                        <p:cTn id="20" dur="1" fill="hold">
                                          <p:stCondLst>
                                            <p:cond delay="0"/>
                                          </p:stCondLst>
                                        </p:cTn>
                                        <p:tgtEl>
                                          <p:spTgt spid="62479"/>
                                        </p:tgtEl>
                                        <p:attrNameLst>
                                          <p:attrName>style.visibility</p:attrName>
                                        </p:attrNameLst>
                                      </p:cBhvr>
                                      <p:to>
                                        <p:strVal val="visible"/>
                                      </p:to>
                                    </p:set>
                                    <p:animEffect transition="in" filter="randombar(horizontal)">
                                      <p:cBhvr>
                                        <p:cTn id="21" dur="500"/>
                                        <p:tgtEl>
                                          <p:spTgt spid="62479"/>
                                        </p:tgtEl>
                                      </p:cBhvr>
                                    </p:animEffect>
                                  </p:childTnLst>
                                </p:cTn>
                              </p:par>
                            </p:childTnLst>
                          </p:cTn>
                        </p:par>
                        <p:par>
                          <p:cTn id="22" fill="hold">
                            <p:stCondLst>
                              <p:cond delay="500"/>
                            </p:stCondLst>
                            <p:childTnLst>
                              <p:par>
                                <p:cTn id="23" presetID="14" presetClass="entr" presetSubtype="10" fill="hold" grpId="0" nodeType="afterEffect">
                                  <p:stCondLst>
                                    <p:cond delay="0"/>
                                  </p:stCondLst>
                                  <p:childTnLst>
                                    <p:set>
                                      <p:cBhvr>
                                        <p:cTn id="24" dur="1" fill="hold">
                                          <p:stCondLst>
                                            <p:cond delay="0"/>
                                          </p:stCondLst>
                                        </p:cTn>
                                        <p:tgtEl>
                                          <p:spTgt spid="62476"/>
                                        </p:tgtEl>
                                        <p:attrNameLst>
                                          <p:attrName>style.visibility</p:attrName>
                                        </p:attrNameLst>
                                      </p:cBhvr>
                                      <p:to>
                                        <p:strVal val="visible"/>
                                      </p:to>
                                    </p:set>
                                    <p:animEffect transition="in" filter="randombar(horizontal)">
                                      <p:cBhvr>
                                        <p:cTn id="25" dur="500"/>
                                        <p:tgtEl>
                                          <p:spTgt spid="62476"/>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62483"/>
                                        </p:tgtEl>
                                        <p:attrNameLst>
                                          <p:attrName>style.visibility</p:attrName>
                                        </p:attrNameLst>
                                      </p:cBhvr>
                                      <p:to>
                                        <p:strVal val="visible"/>
                                      </p:to>
                                    </p:set>
                                    <p:animEffect transition="in" filter="randombar(horizontal)">
                                      <p:cBhvr>
                                        <p:cTn id="30" dur="500"/>
                                        <p:tgtEl>
                                          <p:spTgt spid="62483"/>
                                        </p:tgtEl>
                                      </p:cBhvr>
                                    </p:animEffect>
                                  </p:childTnLst>
                                </p:cTn>
                              </p:par>
                            </p:childTnLst>
                          </p:cTn>
                        </p:par>
                        <p:par>
                          <p:cTn id="31" fill="hold">
                            <p:stCondLst>
                              <p:cond delay="500"/>
                            </p:stCondLst>
                            <p:childTnLst>
                              <p:par>
                                <p:cTn id="32" presetID="14" presetClass="entr" presetSubtype="10" fill="hold" grpId="0" nodeType="afterEffect">
                                  <p:stCondLst>
                                    <p:cond delay="0"/>
                                  </p:stCondLst>
                                  <p:childTnLst>
                                    <p:set>
                                      <p:cBhvr>
                                        <p:cTn id="33" dur="1" fill="hold">
                                          <p:stCondLst>
                                            <p:cond delay="0"/>
                                          </p:stCondLst>
                                        </p:cTn>
                                        <p:tgtEl>
                                          <p:spTgt spid="62485"/>
                                        </p:tgtEl>
                                        <p:attrNameLst>
                                          <p:attrName>style.visibility</p:attrName>
                                        </p:attrNameLst>
                                      </p:cBhvr>
                                      <p:to>
                                        <p:strVal val="visible"/>
                                      </p:to>
                                    </p:set>
                                    <p:animEffect transition="in" filter="randombar(horizontal)">
                                      <p:cBhvr>
                                        <p:cTn id="34" dur="500"/>
                                        <p:tgtEl>
                                          <p:spTgt spid="62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76" grpId="0" animBg="1"/>
      <p:bldP spid="62477" grpId="0" autoUpdateAnimBg="0"/>
      <p:bldP spid="62478" grpId="0" animBg="1"/>
      <p:bldP spid="62479" grpId="0" autoUpdateAnimBg="0"/>
      <p:bldP spid="62483" grpId="0" autoUpdateAnimBg="0"/>
      <p:bldP spid="62484" grpId="0" autoUpdateAnimBg="0"/>
      <p:bldP spid="62485"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0" y="0"/>
            <a:ext cx="8183880" cy="1051560"/>
          </a:xfrm>
        </p:spPr>
        <p:txBody>
          <a:bodyPr/>
          <a:lstStyle/>
          <a:p>
            <a:r>
              <a:rPr lang="de-DE" dirty="0" err="1"/>
              <a:t>Nemausus</a:t>
            </a:r>
            <a:r>
              <a:rPr lang="de-DE" dirty="0"/>
              <a:t> </a:t>
            </a:r>
            <a:r>
              <a:rPr lang="de-DE" dirty="0">
                <a:latin typeface="Times New Roman"/>
              </a:rPr>
              <a:t>–</a:t>
            </a:r>
            <a:r>
              <a:rPr lang="de-DE" dirty="0"/>
              <a:t> </a:t>
            </a:r>
            <a:r>
              <a:rPr lang="de-DE" dirty="0" err="1"/>
              <a:t>patron</a:t>
            </a:r>
            <a:r>
              <a:rPr lang="de-DE" dirty="0"/>
              <a:t> </a:t>
            </a:r>
            <a:r>
              <a:rPr lang="de-DE" dirty="0" err="1"/>
              <a:t>deity</a:t>
            </a:r>
            <a:endParaRPr lang="de-DE" dirty="0"/>
          </a:p>
        </p:txBody>
      </p:sp>
      <p:pic>
        <p:nvPicPr>
          <p:cNvPr id="66564" name="Picture 4" descr="C:\Dokumente und Einstellungen\All Users\Dokumente\Eigene Bilder\Kodak Pictures\2007-05-22\Nîmes Nemausus autel 000_0127.jpg"/>
          <p:cNvPicPr>
            <a:picLocks noChangeAspect="1" noChangeArrowheads="1"/>
          </p:cNvPicPr>
          <p:nvPr/>
        </p:nvPicPr>
        <p:blipFill>
          <a:blip r:embed="rId2" cstate="print"/>
          <a:srcRect t="19643"/>
          <a:stretch>
            <a:fillRect/>
          </a:stretch>
        </p:blipFill>
        <p:spPr bwMode="auto">
          <a:xfrm>
            <a:off x="5867400" y="76200"/>
            <a:ext cx="3201988" cy="3429000"/>
          </a:xfrm>
          <a:prstGeom prst="rect">
            <a:avLst/>
          </a:prstGeom>
          <a:noFill/>
        </p:spPr>
      </p:pic>
      <p:pic>
        <p:nvPicPr>
          <p:cNvPr id="66568" name="Picture 8" descr="C:\Dokumente und Einstellungen\Ralph\Eigene Dateien\CORPUS NARBONENSIS\Nîmes\NIMES Helio Iupputer small.JPG"/>
          <p:cNvPicPr>
            <a:picLocks noChangeAspect="1" noChangeArrowheads="1"/>
          </p:cNvPicPr>
          <p:nvPr/>
        </p:nvPicPr>
        <p:blipFill>
          <a:blip r:embed="rId3" cstate="print"/>
          <a:srcRect/>
          <a:stretch>
            <a:fillRect/>
          </a:stretch>
        </p:blipFill>
        <p:spPr bwMode="auto">
          <a:xfrm>
            <a:off x="4014788" y="1981200"/>
            <a:ext cx="3605212" cy="4805363"/>
          </a:xfrm>
          <a:prstGeom prst="rect">
            <a:avLst/>
          </a:prstGeom>
          <a:noFill/>
        </p:spPr>
      </p:pic>
      <p:pic>
        <p:nvPicPr>
          <p:cNvPr id="66569" name="Picture 9" descr="C:\Dokumente und Einstellungen\All Users\Dokumente\Eigene Bilder\Kodak Pictures\2007-05-22\Nîmes Nemauso Censor autel.jpg"/>
          <p:cNvPicPr>
            <a:picLocks noChangeAspect="1" noChangeArrowheads="1"/>
          </p:cNvPicPr>
          <p:nvPr/>
        </p:nvPicPr>
        <p:blipFill>
          <a:blip r:embed="rId4" cstate="print"/>
          <a:srcRect b="12137"/>
          <a:stretch>
            <a:fillRect/>
          </a:stretch>
        </p:blipFill>
        <p:spPr bwMode="auto">
          <a:xfrm>
            <a:off x="1162050" y="3886200"/>
            <a:ext cx="2471738" cy="2895600"/>
          </a:xfrm>
          <a:prstGeom prst="rect">
            <a:avLst/>
          </a:prstGeom>
          <a:noFill/>
        </p:spPr>
      </p:pic>
      <p:sp>
        <p:nvSpPr>
          <p:cNvPr id="66563" name="Rectangle 3"/>
          <p:cNvSpPr>
            <a:spLocks noGrp="1" noChangeArrowheads="1"/>
          </p:cNvSpPr>
          <p:nvPr>
            <p:ph type="body" idx="1"/>
          </p:nvPr>
        </p:nvSpPr>
        <p:spPr>
          <a:xfrm>
            <a:off x="152400" y="1066800"/>
            <a:ext cx="7772400" cy="4343400"/>
          </a:xfrm>
        </p:spPr>
        <p:txBody>
          <a:bodyPr/>
          <a:lstStyle/>
          <a:p>
            <a:r>
              <a:rPr lang="de-DE" sz="1800"/>
              <a:t>Virtually all known inscriptions from </a:t>
            </a:r>
            <a:r>
              <a:rPr lang="de-DE" sz="1800">
                <a:latin typeface="Times New Roman"/>
              </a:rPr>
              <a:t>„</a:t>
            </a:r>
            <a:r>
              <a:rPr lang="de-DE" sz="1800"/>
              <a:t>Augusteum</a:t>
            </a:r>
            <a:r>
              <a:rPr lang="de-DE" sz="1800">
                <a:latin typeface="Times New Roman"/>
              </a:rPr>
              <a:t>“</a:t>
            </a:r>
            <a:endParaRPr lang="de-DE" sz="1800"/>
          </a:p>
          <a:p>
            <a:r>
              <a:rPr lang="de-DE" sz="1800"/>
              <a:t>Centred around sacred spring... </a:t>
            </a:r>
          </a:p>
          <a:p>
            <a:pPr lvl="1"/>
            <a:r>
              <a:rPr lang="de-DE" sz="1600"/>
              <a:t>Protector of city, </a:t>
            </a:r>
            <a:r>
              <a:rPr lang="de-DE" sz="1600" i="1"/>
              <a:t>colonia</a:t>
            </a:r>
            <a:r>
              <a:rPr lang="de-DE" sz="1600"/>
              <a:t>, spring</a:t>
            </a:r>
          </a:p>
          <a:p>
            <a:pPr lvl="1"/>
            <a:r>
              <a:rPr lang="de-DE" sz="1600"/>
              <a:t>Dedicants: many local magistrates,</a:t>
            </a:r>
            <a:br>
              <a:rPr lang="de-DE" sz="1600"/>
            </a:br>
            <a:r>
              <a:rPr lang="de-DE" sz="1600"/>
              <a:t>and usually Roman citizens</a:t>
            </a:r>
          </a:p>
          <a:p>
            <a:r>
              <a:rPr lang="de-DE" sz="1800"/>
              <a:t>A pre-Roman deity?</a:t>
            </a:r>
          </a:p>
          <a:p>
            <a:r>
              <a:rPr lang="de-DE" sz="1800"/>
              <a:t>Or created in Augustan times</a:t>
            </a:r>
            <a:br>
              <a:rPr lang="de-DE" sz="1800"/>
            </a:br>
            <a:r>
              <a:rPr lang="de-DE" sz="1800"/>
              <a:t>to create cohesion within </a:t>
            </a:r>
            <a:r>
              <a:rPr lang="de-DE" sz="1800" i="1"/>
              <a:t>colonia</a:t>
            </a:r>
            <a:r>
              <a:rPr lang="de-DE" sz="1800"/>
              <a:t>?</a:t>
            </a:r>
          </a:p>
          <a:p>
            <a:r>
              <a:rPr lang="de-DE" sz="1800"/>
              <a:t>Identity, function, characteristics?</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6564"/>
                                        </p:tgtEl>
                                        <p:attrNameLst>
                                          <p:attrName>style.visibility</p:attrName>
                                        </p:attrNameLst>
                                      </p:cBhvr>
                                      <p:to>
                                        <p:strVal val="visible"/>
                                      </p:to>
                                    </p:set>
                                    <p:animEffect transition="in" filter="randombar(horizontal)">
                                      <p:cBhvr>
                                        <p:cTn id="7" dur="500"/>
                                        <p:tgtEl>
                                          <p:spTgt spid="66564"/>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6563">
                                            <p:txEl>
                                              <p:pRg st="0" end="0"/>
                                            </p:txEl>
                                          </p:spTgt>
                                        </p:tgtEl>
                                        <p:attrNameLst>
                                          <p:attrName>style.visibility</p:attrName>
                                        </p:attrNameLst>
                                      </p:cBhvr>
                                      <p:to>
                                        <p:strVal val="visible"/>
                                      </p:to>
                                    </p:set>
                                    <p:animEffect transition="in" filter="randombar(horizontal)">
                                      <p:cBhvr>
                                        <p:cTn id="11" dur="500"/>
                                        <p:tgtEl>
                                          <p:spTgt spid="6656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66563">
                                            <p:txEl>
                                              <p:pRg st="1" end="1"/>
                                            </p:txEl>
                                          </p:spTgt>
                                        </p:tgtEl>
                                        <p:attrNameLst>
                                          <p:attrName>style.visibility</p:attrName>
                                        </p:attrNameLst>
                                      </p:cBhvr>
                                      <p:to>
                                        <p:strVal val="visible"/>
                                      </p:to>
                                    </p:set>
                                    <p:animEffect transition="in" filter="randombar(horizontal)">
                                      <p:cBhvr>
                                        <p:cTn id="15" dur="500"/>
                                        <p:tgtEl>
                                          <p:spTgt spid="66563">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66563">
                                            <p:txEl>
                                              <p:pRg st="2" end="2"/>
                                            </p:txEl>
                                          </p:spTgt>
                                        </p:tgtEl>
                                        <p:attrNameLst>
                                          <p:attrName>style.visibility</p:attrName>
                                        </p:attrNameLst>
                                      </p:cBhvr>
                                      <p:to>
                                        <p:strVal val="visible"/>
                                      </p:to>
                                    </p:set>
                                    <p:animEffect transition="in" filter="randombar(horizontal)">
                                      <p:cBhvr>
                                        <p:cTn id="18" dur="500"/>
                                        <p:tgtEl>
                                          <p:spTgt spid="66563">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66563">
                                            <p:txEl>
                                              <p:pRg st="3" end="3"/>
                                            </p:txEl>
                                          </p:spTgt>
                                        </p:tgtEl>
                                        <p:attrNameLst>
                                          <p:attrName>style.visibility</p:attrName>
                                        </p:attrNameLst>
                                      </p:cBhvr>
                                      <p:to>
                                        <p:strVal val="visible"/>
                                      </p:to>
                                    </p:set>
                                    <p:animEffect transition="in" filter="randombar(horizontal)">
                                      <p:cBhvr>
                                        <p:cTn id="21" dur="500"/>
                                        <p:tgtEl>
                                          <p:spTgt spid="66563">
                                            <p:txEl>
                                              <p:pRg st="3" end="3"/>
                                            </p:txEl>
                                          </p:spTgt>
                                        </p:tgtEl>
                                      </p:cBhvr>
                                    </p:animEffect>
                                  </p:childTnLst>
                                </p:cTn>
                              </p:par>
                            </p:childTnLst>
                          </p:cTn>
                        </p:par>
                        <p:par>
                          <p:cTn id="22" fill="hold">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66563">
                                            <p:txEl>
                                              <p:pRg st="4" end="4"/>
                                            </p:txEl>
                                          </p:spTgt>
                                        </p:tgtEl>
                                        <p:attrNameLst>
                                          <p:attrName>style.visibility</p:attrName>
                                        </p:attrNameLst>
                                      </p:cBhvr>
                                      <p:to>
                                        <p:strVal val="visible"/>
                                      </p:to>
                                    </p:set>
                                    <p:animEffect transition="in" filter="randombar(horizontal)">
                                      <p:cBhvr>
                                        <p:cTn id="25" dur="500"/>
                                        <p:tgtEl>
                                          <p:spTgt spid="66563">
                                            <p:txEl>
                                              <p:pRg st="4" end="4"/>
                                            </p:txEl>
                                          </p:spTgt>
                                        </p:tgtEl>
                                      </p:cBhvr>
                                    </p:animEffect>
                                  </p:childTnLst>
                                </p:cTn>
                              </p:par>
                            </p:childTnLst>
                          </p:cTn>
                        </p:par>
                        <p:par>
                          <p:cTn id="26" fill="hold">
                            <p:stCondLst>
                              <p:cond delay="2000"/>
                            </p:stCondLst>
                            <p:childTnLst>
                              <p:par>
                                <p:cTn id="27" presetID="14" presetClass="entr" presetSubtype="10" fill="hold" grpId="0" nodeType="afterEffect">
                                  <p:stCondLst>
                                    <p:cond delay="0"/>
                                  </p:stCondLst>
                                  <p:childTnLst>
                                    <p:set>
                                      <p:cBhvr>
                                        <p:cTn id="28" dur="1" fill="hold">
                                          <p:stCondLst>
                                            <p:cond delay="0"/>
                                          </p:stCondLst>
                                        </p:cTn>
                                        <p:tgtEl>
                                          <p:spTgt spid="66563">
                                            <p:txEl>
                                              <p:pRg st="5" end="5"/>
                                            </p:txEl>
                                          </p:spTgt>
                                        </p:tgtEl>
                                        <p:attrNameLst>
                                          <p:attrName>style.visibility</p:attrName>
                                        </p:attrNameLst>
                                      </p:cBhvr>
                                      <p:to>
                                        <p:strVal val="visible"/>
                                      </p:to>
                                    </p:set>
                                    <p:animEffect transition="in" filter="randombar(horizontal)">
                                      <p:cBhvr>
                                        <p:cTn id="29" dur="500"/>
                                        <p:tgtEl>
                                          <p:spTgt spid="66563">
                                            <p:txEl>
                                              <p:pRg st="5" end="5"/>
                                            </p:txEl>
                                          </p:spTgt>
                                        </p:tgtEl>
                                      </p:cBhvr>
                                    </p:animEffect>
                                  </p:childTnLst>
                                </p:cTn>
                              </p:par>
                            </p:childTnLst>
                          </p:cTn>
                        </p:par>
                        <p:par>
                          <p:cTn id="30" fill="hold">
                            <p:stCondLst>
                              <p:cond delay="2500"/>
                            </p:stCondLst>
                            <p:childTnLst>
                              <p:par>
                                <p:cTn id="31" presetID="14" presetClass="entr" presetSubtype="10" fill="hold" grpId="0" nodeType="afterEffect">
                                  <p:stCondLst>
                                    <p:cond delay="0"/>
                                  </p:stCondLst>
                                  <p:childTnLst>
                                    <p:set>
                                      <p:cBhvr>
                                        <p:cTn id="32" dur="1" fill="hold">
                                          <p:stCondLst>
                                            <p:cond delay="0"/>
                                          </p:stCondLst>
                                        </p:cTn>
                                        <p:tgtEl>
                                          <p:spTgt spid="66563">
                                            <p:txEl>
                                              <p:pRg st="6" end="6"/>
                                            </p:txEl>
                                          </p:spTgt>
                                        </p:tgtEl>
                                        <p:attrNameLst>
                                          <p:attrName>style.visibility</p:attrName>
                                        </p:attrNameLst>
                                      </p:cBhvr>
                                      <p:to>
                                        <p:strVal val="visible"/>
                                      </p:to>
                                    </p:set>
                                    <p:animEffect transition="in" filter="randombar(horizontal)">
                                      <p:cBhvr>
                                        <p:cTn id="33" dur="500"/>
                                        <p:tgtEl>
                                          <p:spTgt spid="66563">
                                            <p:txEl>
                                              <p:pRg st="6" end="6"/>
                                            </p:txEl>
                                          </p:spTgt>
                                        </p:tgtEl>
                                      </p:cBhvr>
                                    </p:animEffect>
                                  </p:childTnLst>
                                </p:cTn>
                              </p:par>
                            </p:childTnLst>
                          </p:cTn>
                        </p:par>
                        <p:par>
                          <p:cTn id="34" fill="hold">
                            <p:stCondLst>
                              <p:cond delay="3000"/>
                            </p:stCondLst>
                            <p:childTnLst>
                              <p:par>
                                <p:cTn id="35" presetID="14" presetClass="entr" presetSubtype="10" fill="hold" nodeType="afterEffect">
                                  <p:stCondLst>
                                    <p:cond delay="0"/>
                                  </p:stCondLst>
                                  <p:childTnLst>
                                    <p:set>
                                      <p:cBhvr>
                                        <p:cTn id="36" dur="1" fill="hold">
                                          <p:stCondLst>
                                            <p:cond delay="0"/>
                                          </p:stCondLst>
                                        </p:cTn>
                                        <p:tgtEl>
                                          <p:spTgt spid="66569"/>
                                        </p:tgtEl>
                                        <p:attrNameLst>
                                          <p:attrName>style.visibility</p:attrName>
                                        </p:attrNameLst>
                                      </p:cBhvr>
                                      <p:to>
                                        <p:strVal val="visible"/>
                                      </p:to>
                                    </p:set>
                                    <p:animEffect transition="in" filter="randombar(horizontal)">
                                      <p:cBhvr>
                                        <p:cTn id="37" dur="500"/>
                                        <p:tgtEl>
                                          <p:spTgt spid="665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autoUpdateAnimBg="0" advAuto="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40" name="Picture 4" descr="C:\Dokumente und Einstellungen\Ralph\Eigene Dateien\Minerva Nemausus etc 000_0061.jpg"/>
          <p:cNvPicPr>
            <a:picLocks noChangeAspect="1" noChangeArrowheads="1"/>
          </p:cNvPicPr>
          <p:nvPr/>
        </p:nvPicPr>
        <p:blipFill>
          <a:blip r:embed="rId2" cstate="print"/>
          <a:srcRect l="27060" t="20999" r="24200" b="27142"/>
          <a:stretch>
            <a:fillRect/>
          </a:stretch>
        </p:blipFill>
        <p:spPr bwMode="auto">
          <a:xfrm>
            <a:off x="395288" y="1371600"/>
            <a:ext cx="3490912" cy="4953000"/>
          </a:xfrm>
          <a:prstGeom prst="rect">
            <a:avLst/>
          </a:prstGeom>
          <a:noFill/>
        </p:spPr>
      </p:pic>
      <p:sp>
        <p:nvSpPr>
          <p:cNvPr id="65538" name="Rectangle 2"/>
          <p:cNvSpPr>
            <a:spLocks noGrp="1" noChangeArrowheads="1"/>
          </p:cNvSpPr>
          <p:nvPr>
            <p:ph type="title"/>
          </p:nvPr>
        </p:nvSpPr>
        <p:spPr>
          <a:xfrm>
            <a:off x="0" y="0"/>
            <a:ext cx="8183880" cy="1051560"/>
          </a:xfrm>
        </p:spPr>
        <p:txBody>
          <a:bodyPr/>
          <a:lstStyle/>
          <a:p>
            <a:r>
              <a:rPr lang="de-DE" dirty="0" err="1"/>
              <a:t>Nemausus</a:t>
            </a:r>
            <a:r>
              <a:rPr lang="de-DE" dirty="0"/>
              <a:t> </a:t>
            </a:r>
            <a:r>
              <a:rPr lang="de-DE" dirty="0">
                <a:latin typeface="Times New Roman"/>
              </a:rPr>
              <a:t>–</a:t>
            </a:r>
            <a:r>
              <a:rPr lang="de-DE" dirty="0"/>
              <a:t> </a:t>
            </a:r>
            <a:r>
              <a:rPr lang="de-DE" dirty="0" err="1"/>
              <a:t>patron</a:t>
            </a:r>
            <a:r>
              <a:rPr lang="de-DE" dirty="0"/>
              <a:t> </a:t>
            </a:r>
            <a:r>
              <a:rPr lang="de-DE" dirty="0" err="1"/>
              <a:t>deity</a:t>
            </a:r>
            <a:endParaRPr lang="de-DE" dirty="0"/>
          </a:p>
        </p:txBody>
      </p:sp>
      <p:sp>
        <p:nvSpPr>
          <p:cNvPr id="65539" name="Rectangle 3"/>
          <p:cNvSpPr>
            <a:spLocks noGrp="1" noChangeArrowheads="1"/>
          </p:cNvSpPr>
          <p:nvPr>
            <p:ph type="body" idx="1"/>
          </p:nvPr>
        </p:nvSpPr>
        <p:spPr>
          <a:xfrm>
            <a:off x="3581400" y="1828800"/>
            <a:ext cx="4876800" cy="4343400"/>
          </a:xfrm>
        </p:spPr>
        <p:txBody>
          <a:bodyPr/>
          <a:lstStyle/>
          <a:p>
            <a:r>
              <a:rPr lang="en-GB" sz="2000" u="sng" dirty="0"/>
              <a:t>[L]</a:t>
            </a:r>
            <a:r>
              <a:rPr lang="en-GB" sz="2000" u="sng" dirty="0" err="1"/>
              <a:t>aribus</a:t>
            </a:r>
            <a:r>
              <a:rPr lang="en-GB" sz="2000" u="sng" dirty="0"/>
              <a:t> Aug(</a:t>
            </a:r>
            <a:r>
              <a:rPr lang="en-GB" sz="2000" u="sng" dirty="0" err="1"/>
              <a:t>ustis</a:t>
            </a:r>
            <a:r>
              <a:rPr lang="en-GB" sz="2000" u="sng" dirty="0"/>
              <a:t>) / sacrum et / </a:t>
            </a:r>
            <a:br>
              <a:rPr lang="en-GB" sz="2000" u="sng" dirty="0"/>
            </a:br>
            <a:r>
              <a:rPr lang="en-GB" sz="2000" u="sng" dirty="0" err="1"/>
              <a:t>Mineruae</a:t>
            </a:r>
            <a:r>
              <a:rPr lang="en-GB" sz="2000" u="sng" dirty="0"/>
              <a:t> / </a:t>
            </a:r>
            <a:br>
              <a:rPr lang="en-GB" sz="2000" u="sng" dirty="0"/>
            </a:br>
            <a:r>
              <a:rPr lang="en-GB" sz="2000" u="sng" dirty="0" err="1"/>
              <a:t>Nemauso</a:t>
            </a:r>
            <a:r>
              <a:rPr lang="en-GB" sz="2000" u="sng" dirty="0"/>
              <a:t> / </a:t>
            </a:r>
            <a:br>
              <a:rPr lang="en-GB" sz="2000" u="sng" dirty="0"/>
            </a:br>
            <a:r>
              <a:rPr lang="en-GB" sz="2000" u="sng" dirty="0" err="1"/>
              <a:t>Urniae</a:t>
            </a:r>
            <a:r>
              <a:rPr lang="en-GB" sz="2000" u="sng" dirty="0"/>
              <a:t> / </a:t>
            </a:r>
            <a:br>
              <a:rPr lang="en-GB" sz="2000" u="sng" dirty="0"/>
            </a:br>
            <a:r>
              <a:rPr lang="en-GB" sz="2000" u="sng" dirty="0" err="1"/>
              <a:t>Auicanto</a:t>
            </a:r>
            <a:r>
              <a:rPr lang="en-GB" sz="2000" dirty="0"/>
              <a:t> / </a:t>
            </a:r>
            <a:br>
              <a:rPr lang="en-GB" sz="2000" dirty="0"/>
            </a:br>
            <a:r>
              <a:rPr lang="en-GB" sz="2000" dirty="0"/>
              <a:t>T(</a:t>
            </a:r>
            <a:r>
              <a:rPr lang="en-GB" sz="2000" dirty="0" err="1"/>
              <a:t>itus</a:t>
            </a:r>
            <a:r>
              <a:rPr lang="en-GB" sz="2000" dirty="0"/>
              <a:t>) Cassius T(</a:t>
            </a:r>
            <a:r>
              <a:rPr lang="en-GB" sz="2000" dirty="0" err="1"/>
              <a:t>iti</a:t>
            </a:r>
            <a:r>
              <a:rPr lang="en-GB" sz="2000" dirty="0"/>
              <a:t>) l(</a:t>
            </a:r>
            <a:r>
              <a:rPr lang="en-GB" sz="2000" dirty="0" err="1"/>
              <a:t>ibertus</a:t>
            </a:r>
            <a:r>
              <a:rPr lang="en-GB" sz="2000" dirty="0"/>
              <a:t>) / </a:t>
            </a:r>
            <a:br>
              <a:rPr lang="en-GB" sz="2000" dirty="0"/>
            </a:br>
            <a:r>
              <a:rPr lang="en-GB" sz="2000" dirty="0" err="1"/>
              <a:t>felicio</a:t>
            </a:r>
            <a:r>
              <a:rPr lang="en-GB" sz="2000" dirty="0"/>
              <a:t>(!) </a:t>
            </a:r>
            <a:r>
              <a:rPr lang="en-GB" sz="2000" dirty="0" err="1"/>
              <a:t>exs</a:t>
            </a:r>
            <a:r>
              <a:rPr lang="en-GB" sz="2000" dirty="0"/>
              <a:t>(!) / </a:t>
            </a:r>
            <a:r>
              <a:rPr lang="en-GB" sz="2000" dirty="0" err="1"/>
              <a:t>vot</a:t>
            </a:r>
            <a:r>
              <a:rPr lang="en-GB" sz="2000" dirty="0"/>
              <a:t>(o)</a:t>
            </a:r>
            <a:endParaRPr lang="de-DE" sz="2000" dirty="0"/>
          </a:p>
          <a:p>
            <a:endParaRPr lang="de-DE" sz="2000" dirty="0"/>
          </a:p>
        </p:txBody>
      </p:sp>
      <p:sp>
        <p:nvSpPr>
          <p:cNvPr id="65541" name="AutoShape 5"/>
          <p:cNvSpPr>
            <a:spLocks/>
          </p:cNvSpPr>
          <p:nvPr/>
        </p:nvSpPr>
        <p:spPr bwMode="auto">
          <a:xfrm>
            <a:off x="5867400" y="22098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sp>
        <p:nvSpPr>
          <p:cNvPr id="65542" name="AutoShape 6"/>
          <p:cNvSpPr>
            <a:spLocks/>
          </p:cNvSpPr>
          <p:nvPr/>
        </p:nvSpPr>
        <p:spPr bwMode="auto">
          <a:xfrm>
            <a:off x="5867400" y="28194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sp>
        <p:nvSpPr>
          <p:cNvPr id="65543" name="Text Box 7"/>
          <p:cNvSpPr txBox="1">
            <a:spLocks noChangeArrowheads="1"/>
          </p:cNvSpPr>
          <p:nvPr/>
        </p:nvSpPr>
        <p:spPr bwMode="auto">
          <a:xfrm>
            <a:off x="3810000" y="5013325"/>
            <a:ext cx="1905000" cy="1320800"/>
          </a:xfrm>
          <a:prstGeom prst="rect">
            <a:avLst/>
          </a:prstGeom>
          <a:noFill/>
          <a:ln w="9525">
            <a:solidFill>
              <a:schemeClr val="accent1"/>
            </a:solidFill>
            <a:miter lim="800000"/>
            <a:headEnd/>
            <a:tailEnd/>
          </a:ln>
          <a:effectLst/>
        </p:spPr>
        <p:txBody>
          <a:bodyPr>
            <a:spAutoFit/>
          </a:bodyPr>
          <a:lstStyle/>
          <a:p>
            <a:pPr>
              <a:spcBef>
                <a:spcPct val="50000"/>
              </a:spcBef>
            </a:pPr>
            <a:r>
              <a:rPr lang="de-DE" sz="2000" i="1">
                <a:latin typeface="Tahoma" pitchFamily="34" charset="0"/>
              </a:rPr>
              <a:t>Auianos</a:t>
            </a:r>
            <a:br>
              <a:rPr lang="de-DE" sz="2000" i="1">
                <a:latin typeface="Tahoma" pitchFamily="34" charset="0"/>
              </a:rPr>
            </a:br>
            <a:r>
              <a:rPr lang="de-DE" sz="2000" i="1">
                <a:latin typeface="Tahoma" pitchFamily="34" charset="0"/>
              </a:rPr>
              <a:t>Abianos</a:t>
            </a:r>
            <a:br>
              <a:rPr lang="de-DE" sz="2000" i="1">
                <a:latin typeface="Tahoma" pitchFamily="34" charset="0"/>
              </a:rPr>
            </a:br>
            <a:r>
              <a:rPr lang="de-DE" sz="2000">
                <a:latin typeface="Tahoma" pitchFamily="34" charset="0"/>
              </a:rPr>
              <a:t>widespread</a:t>
            </a:r>
            <a:br>
              <a:rPr lang="de-DE" sz="2000">
                <a:latin typeface="Tahoma" pitchFamily="34" charset="0"/>
              </a:rPr>
            </a:br>
            <a:r>
              <a:rPr lang="de-DE" sz="2000">
                <a:latin typeface="Tahoma" pitchFamily="34" charset="0"/>
              </a:rPr>
              <a:t>in Narbonensis</a:t>
            </a:r>
          </a:p>
        </p:txBody>
      </p:sp>
      <p:sp>
        <p:nvSpPr>
          <p:cNvPr id="65544" name="Text Box 8"/>
          <p:cNvSpPr txBox="1">
            <a:spLocks noChangeArrowheads="1"/>
          </p:cNvSpPr>
          <p:nvPr/>
        </p:nvSpPr>
        <p:spPr bwMode="auto">
          <a:xfrm>
            <a:off x="5943600" y="5029200"/>
            <a:ext cx="2819400" cy="711200"/>
          </a:xfrm>
          <a:prstGeom prst="rect">
            <a:avLst/>
          </a:prstGeom>
          <a:noFill/>
          <a:ln w="9525">
            <a:solidFill>
              <a:schemeClr val="accent1"/>
            </a:solidFill>
            <a:miter lim="800000"/>
            <a:headEnd/>
            <a:tailEnd/>
          </a:ln>
          <a:effectLst/>
        </p:spPr>
        <p:txBody>
          <a:bodyPr>
            <a:spAutoFit/>
          </a:bodyPr>
          <a:lstStyle/>
          <a:p>
            <a:pPr>
              <a:spcBef>
                <a:spcPct val="50000"/>
              </a:spcBef>
            </a:pPr>
            <a:r>
              <a:rPr lang="de-DE" sz="2000" i="1">
                <a:latin typeface="Tahoma" pitchFamily="34" charset="0"/>
              </a:rPr>
              <a:t>Urnia</a:t>
            </a:r>
            <a:r>
              <a:rPr lang="de-DE" sz="2000">
                <a:latin typeface="Tahoma" pitchFamily="34" charset="0"/>
              </a:rPr>
              <a:t>, </a:t>
            </a:r>
            <a:r>
              <a:rPr lang="de-DE" sz="2000" i="1">
                <a:latin typeface="Tahoma" pitchFamily="34" charset="0"/>
              </a:rPr>
              <a:t>Ura</a:t>
            </a:r>
            <a:r>
              <a:rPr lang="de-DE" sz="2000">
                <a:latin typeface="Tahoma" pitchFamily="34" charset="0"/>
              </a:rPr>
              <a:t> - river Eure</a:t>
            </a:r>
            <a:br>
              <a:rPr lang="de-DE" sz="2000">
                <a:latin typeface="Tahoma" pitchFamily="34" charset="0"/>
              </a:rPr>
            </a:br>
            <a:r>
              <a:rPr lang="de-DE" sz="2000">
                <a:latin typeface="Tahoma" pitchFamily="34" charset="0"/>
              </a:rPr>
              <a:t>also cf. pl. </a:t>
            </a:r>
            <a:r>
              <a:rPr lang="de-DE" sz="2000" i="1">
                <a:latin typeface="Tahoma" pitchFamily="34" charset="0"/>
              </a:rPr>
              <a:t>Uroicis</a:t>
            </a:r>
            <a:r>
              <a:rPr lang="de-DE" sz="2000">
                <a:latin typeface="Tahoma" pitchFamily="34" charset="0"/>
              </a:rPr>
              <a:t> (Aix)</a:t>
            </a:r>
          </a:p>
        </p:txBody>
      </p:sp>
      <p:sp>
        <p:nvSpPr>
          <p:cNvPr id="65545" name="Line 9"/>
          <p:cNvSpPr>
            <a:spLocks noChangeShapeType="1"/>
          </p:cNvSpPr>
          <p:nvPr/>
        </p:nvSpPr>
        <p:spPr bwMode="auto">
          <a:xfrm>
            <a:off x="4876800" y="2971800"/>
            <a:ext cx="2209800" cy="2057400"/>
          </a:xfrm>
          <a:prstGeom prst="line">
            <a:avLst/>
          </a:prstGeom>
          <a:noFill/>
          <a:ln w="9525">
            <a:solidFill>
              <a:schemeClr val="accent1"/>
            </a:solidFill>
            <a:round/>
            <a:headEnd/>
            <a:tailEnd type="triangle" w="med" len="med"/>
          </a:ln>
          <a:effectLst/>
        </p:spPr>
        <p:txBody>
          <a:bodyPr wrap="none"/>
          <a:lstStyle/>
          <a:p>
            <a:endParaRPr lang="en-GB"/>
          </a:p>
        </p:txBody>
      </p:sp>
      <p:sp>
        <p:nvSpPr>
          <p:cNvPr id="65546" name="Line 10"/>
          <p:cNvSpPr>
            <a:spLocks noChangeShapeType="1"/>
          </p:cNvSpPr>
          <p:nvPr/>
        </p:nvSpPr>
        <p:spPr bwMode="auto">
          <a:xfrm>
            <a:off x="4267200" y="3276600"/>
            <a:ext cx="609600" cy="1752600"/>
          </a:xfrm>
          <a:prstGeom prst="line">
            <a:avLst/>
          </a:prstGeom>
          <a:noFill/>
          <a:ln w="9525">
            <a:solidFill>
              <a:schemeClr val="accent1"/>
            </a:solidFill>
            <a:round/>
            <a:headEnd/>
            <a:tailEnd type="triangle" w="med" len="med"/>
          </a:ln>
          <a:effectLst/>
        </p:spPr>
        <p:txBody>
          <a:bodyPr wrap="none"/>
          <a:lstStyle/>
          <a:p>
            <a:endParaRPr lang="en-GB"/>
          </a:p>
        </p:txBody>
      </p:sp>
      <p:sp>
        <p:nvSpPr>
          <p:cNvPr id="65547" name="Text Box 11"/>
          <p:cNvSpPr txBox="1">
            <a:spLocks noChangeArrowheads="1"/>
          </p:cNvSpPr>
          <p:nvPr/>
        </p:nvSpPr>
        <p:spPr bwMode="auto">
          <a:xfrm>
            <a:off x="6553200" y="2286000"/>
            <a:ext cx="2133600" cy="915988"/>
          </a:xfrm>
          <a:prstGeom prst="rect">
            <a:avLst/>
          </a:prstGeom>
          <a:noFill/>
          <a:ln w="9525">
            <a:noFill/>
            <a:miter lim="800000"/>
            <a:headEnd/>
            <a:tailEnd/>
          </a:ln>
          <a:effectLst/>
        </p:spPr>
        <p:txBody>
          <a:bodyPr>
            <a:spAutoFit/>
          </a:bodyPr>
          <a:lstStyle/>
          <a:p>
            <a:pPr>
              <a:spcBef>
                <a:spcPct val="50000"/>
              </a:spcBef>
            </a:pPr>
            <a:r>
              <a:rPr lang="de-DE" sz="1800">
                <a:latin typeface="Tahoma" pitchFamily="34" charset="0"/>
              </a:rPr>
              <a:t>protective</a:t>
            </a:r>
            <a:br>
              <a:rPr lang="de-DE" sz="1800">
                <a:latin typeface="Tahoma" pitchFamily="34" charset="0"/>
              </a:rPr>
            </a:br>
            <a:r>
              <a:rPr lang="de-DE" sz="1800">
                <a:latin typeface="Tahoma" pitchFamily="34" charset="0"/>
              </a:rPr>
              <a:t> </a:t>
            </a:r>
            <a:br>
              <a:rPr lang="de-DE" sz="1800">
                <a:latin typeface="Tahoma" pitchFamily="34" charset="0"/>
              </a:rPr>
            </a:br>
            <a:r>
              <a:rPr lang="de-DE" sz="1800">
                <a:latin typeface="Tahoma" pitchFamily="34" charset="0"/>
              </a:rPr>
              <a:t>water cult</a:t>
            </a:r>
          </a:p>
        </p:txBody>
      </p:sp>
    </p:spTree>
  </p:cSld>
  <p:clrMapOvr>
    <a:masterClrMapping/>
  </p:clrMapOvr>
  <p:transition>
    <p:randomBar dir="vert"/>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9" name="Text Box 3"/>
          <p:cNvSpPr txBox="1">
            <a:spLocks noChangeArrowheads="1"/>
          </p:cNvSpPr>
          <p:nvPr/>
        </p:nvSpPr>
        <p:spPr bwMode="auto">
          <a:xfrm>
            <a:off x="4572000" y="5241925"/>
            <a:ext cx="2286000" cy="1311275"/>
          </a:xfrm>
          <a:prstGeom prst="rect">
            <a:avLst/>
          </a:prstGeom>
          <a:noFill/>
          <a:ln w="9525">
            <a:noFill/>
            <a:miter lim="800000"/>
            <a:headEnd/>
            <a:tailEnd/>
          </a:ln>
          <a:effectLst/>
        </p:spPr>
        <p:txBody>
          <a:bodyPr>
            <a:spAutoFit/>
          </a:bodyPr>
          <a:lstStyle/>
          <a:p>
            <a:pPr algn="r">
              <a:spcBef>
                <a:spcPct val="50000"/>
              </a:spcBef>
            </a:pPr>
            <a:r>
              <a:rPr lang="de-DE" sz="2000" dirty="0">
                <a:latin typeface="Tahoma" pitchFamily="34" charset="0"/>
              </a:rPr>
              <a:t>August(</a:t>
            </a:r>
            <a:r>
              <a:rPr lang="de-DE" sz="2000" dirty="0" err="1">
                <a:latin typeface="Tahoma" pitchFamily="34" charset="0"/>
              </a:rPr>
              <a:t>is</a:t>
            </a:r>
            <a:r>
              <a:rPr lang="de-DE" sz="2000" dirty="0">
                <a:latin typeface="Tahoma" pitchFamily="34" charset="0"/>
              </a:rPr>
              <a:t>) / </a:t>
            </a:r>
            <a:r>
              <a:rPr lang="de-DE" sz="2000" dirty="0" err="1">
                <a:latin typeface="Tahoma" pitchFamily="34" charset="0"/>
              </a:rPr>
              <a:t>Laribus</a:t>
            </a:r>
            <a:r>
              <a:rPr lang="de-DE" sz="2000" dirty="0">
                <a:latin typeface="Tahoma" pitchFamily="34" charset="0"/>
              </a:rPr>
              <a:t> / </a:t>
            </a:r>
            <a:br>
              <a:rPr lang="de-DE" sz="2000" dirty="0">
                <a:latin typeface="Tahoma" pitchFamily="34" charset="0"/>
              </a:rPr>
            </a:br>
            <a:r>
              <a:rPr lang="de-DE" sz="2000" dirty="0" err="1">
                <a:latin typeface="Tahoma" pitchFamily="34" charset="0"/>
              </a:rPr>
              <a:t>cultores</a:t>
            </a:r>
            <a:r>
              <a:rPr lang="de-DE" sz="2000" dirty="0">
                <a:latin typeface="Tahoma" pitchFamily="34" charset="0"/>
              </a:rPr>
              <a:t> </a:t>
            </a:r>
            <a:r>
              <a:rPr lang="de-DE" sz="2000" dirty="0" err="1">
                <a:latin typeface="Tahoma" pitchFamily="34" charset="0"/>
              </a:rPr>
              <a:t>Urae</a:t>
            </a:r>
            <a:r>
              <a:rPr lang="de-DE" sz="2000" dirty="0">
                <a:latin typeface="Tahoma" pitchFamily="34" charset="0"/>
              </a:rPr>
              <a:t> / </a:t>
            </a:r>
            <a:r>
              <a:rPr lang="de-DE" sz="2000" dirty="0" err="1">
                <a:latin typeface="Tahoma" pitchFamily="34" charset="0"/>
              </a:rPr>
              <a:t>fontis</a:t>
            </a:r>
            <a:endParaRPr lang="de-DE" sz="2000" dirty="0">
              <a:latin typeface="Tahoma" pitchFamily="34" charset="0"/>
            </a:endParaRPr>
          </a:p>
        </p:txBody>
      </p:sp>
      <p:sp>
        <p:nvSpPr>
          <p:cNvPr id="111621" name="Rectangle 5"/>
          <p:cNvSpPr>
            <a:spLocks noChangeArrowheads="1"/>
          </p:cNvSpPr>
          <p:nvPr/>
        </p:nvSpPr>
        <p:spPr bwMode="auto">
          <a:xfrm>
            <a:off x="3581400" y="1828800"/>
            <a:ext cx="4876800" cy="4343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en-GB" sz="2000" u="sng" dirty="0">
                <a:latin typeface="Tahoma" pitchFamily="34" charset="0"/>
              </a:rPr>
              <a:t>[L]</a:t>
            </a:r>
            <a:r>
              <a:rPr kumimoji="0" lang="en-GB" sz="2000" u="sng" dirty="0" err="1">
                <a:latin typeface="Tahoma" pitchFamily="34" charset="0"/>
              </a:rPr>
              <a:t>aribus</a:t>
            </a:r>
            <a:r>
              <a:rPr kumimoji="0" lang="en-GB" sz="2000" u="sng" dirty="0">
                <a:latin typeface="Tahoma" pitchFamily="34" charset="0"/>
              </a:rPr>
              <a:t> Aug(</a:t>
            </a:r>
            <a:r>
              <a:rPr kumimoji="0" lang="en-GB" sz="2000" u="sng" dirty="0" err="1">
                <a:latin typeface="Tahoma" pitchFamily="34" charset="0"/>
              </a:rPr>
              <a:t>ustis</a:t>
            </a:r>
            <a:r>
              <a:rPr kumimoji="0" lang="en-GB" sz="2000" u="sng" dirty="0">
                <a:latin typeface="Tahoma" pitchFamily="34" charset="0"/>
              </a:rPr>
              <a:t>) / sacrum et / </a:t>
            </a:r>
            <a:br>
              <a:rPr kumimoji="0" lang="en-GB" sz="2000" u="sng" dirty="0">
                <a:latin typeface="Tahoma" pitchFamily="34" charset="0"/>
              </a:rPr>
            </a:br>
            <a:r>
              <a:rPr kumimoji="0" lang="en-GB" sz="2000" u="sng" dirty="0" err="1">
                <a:latin typeface="Tahoma" pitchFamily="34" charset="0"/>
              </a:rPr>
              <a:t>Mineruae</a:t>
            </a:r>
            <a:r>
              <a:rPr kumimoji="0" lang="en-GB" sz="2000" u="sng" dirty="0">
                <a:latin typeface="Tahoma" pitchFamily="34" charset="0"/>
              </a:rPr>
              <a:t> / </a:t>
            </a:r>
            <a:br>
              <a:rPr kumimoji="0" lang="en-GB" sz="2000" u="sng" dirty="0">
                <a:latin typeface="Tahoma" pitchFamily="34" charset="0"/>
              </a:rPr>
            </a:br>
            <a:r>
              <a:rPr kumimoji="0" lang="en-GB" sz="2000" u="sng" dirty="0" err="1">
                <a:latin typeface="Tahoma" pitchFamily="34" charset="0"/>
              </a:rPr>
              <a:t>Nemauso</a:t>
            </a:r>
            <a:r>
              <a:rPr kumimoji="0" lang="en-GB" sz="2000" u="sng" dirty="0">
                <a:latin typeface="Tahoma" pitchFamily="34" charset="0"/>
              </a:rPr>
              <a:t> / </a:t>
            </a:r>
            <a:br>
              <a:rPr kumimoji="0" lang="en-GB" sz="2000" u="sng" dirty="0">
                <a:latin typeface="Tahoma" pitchFamily="34" charset="0"/>
              </a:rPr>
            </a:br>
            <a:r>
              <a:rPr kumimoji="0" lang="en-GB" sz="2000" u="sng" dirty="0" err="1">
                <a:latin typeface="Tahoma" pitchFamily="34" charset="0"/>
              </a:rPr>
              <a:t>Urniae</a:t>
            </a:r>
            <a:r>
              <a:rPr kumimoji="0" lang="en-GB" sz="2000" u="sng" dirty="0">
                <a:latin typeface="Tahoma" pitchFamily="34" charset="0"/>
              </a:rPr>
              <a:t> / </a:t>
            </a:r>
            <a:br>
              <a:rPr kumimoji="0" lang="en-GB" sz="2000" u="sng" dirty="0">
                <a:latin typeface="Tahoma" pitchFamily="34" charset="0"/>
              </a:rPr>
            </a:br>
            <a:r>
              <a:rPr kumimoji="0" lang="en-GB" sz="2000" u="sng" dirty="0" err="1">
                <a:latin typeface="Tahoma" pitchFamily="34" charset="0"/>
              </a:rPr>
              <a:t>Auicanto</a:t>
            </a:r>
            <a:r>
              <a:rPr kumimoji="0" lang="en-GB" sz="2000" dirty="0">
                <a:latin typeface="Tahoma" pitchFamily="34" charset="0"/>
              </a:rPr>
              <a:t> / </a:t>
            </a:r>
            <a:br>
              <a:rPr kumimoji="0" lang="en-GB" sz="2000" dirty="0">
                <a:latin typeface="Tahoma" pitchFamily="34" charset="0"/>
              </a:rPr>
            </a:br>
            <a:r>
              <a:rPr kumimoji="0" lang="en-GB" sz="2000" dirty="0">
                <a:latin typeface="Tahoma" pitchFamily="34" charset="0"/>
              </a:rPr>
              <a:t>T(</a:t>
            </a:r>
            <a:r>
              <a:rPr kumimoji="0" lang="en-GB" sz="2000" dirty="0" err="1">
                <a:latin typeface="Tahoma" pitchFamily="34" charset="0"/>
              </a:rPr>
              <a:t>itus</a:t>
            </a:r>
            <a:r>
              <a:rPr kumimoji="0" lang="en-GB" sz="2000" dirty="0">
                <a:latin typeface="Tahoma" pitchFamily="34" charset="0"/>
              </a:rPr>
              <a:t>) Cassius T(</a:t>
            </a:r>
            <a:r>
              <a:rPr kumimoji="0" lang="en-GB" sz="2000" dirty="0" err="1">
                <a:latin typeface="Tahoma" pitchFamily="34" charset="0"/>
              </a:rPr>
              <a:t>iti</a:t>
            </a:r>
            <a:r>
              <a:rPr kumimoji="0" lang="en-GB" sz="2000" dirty="0">
                <a:latin typeface="Tahoma" pitchFamily="34" charset="0"/>
              </a:rPr>
              <a:t>) l(</a:t>
            </a:r>
            <a:r>
              <a:rPr kumimoji="0" lang="en-GB" sz="2000" dirty="0" err="1">
                <a:latin typeface="Tahoma" pitchFamily="34" charset="0"/>
              </a:rPr>
              <a:t>ibertus</a:t>
            </a:r>
            <a:r>
              <a:rPr kumimoji="0" lang="en-GB" sz="2000" dirty="0">
                <a:latin typeface="Tahoma" pitchFamily="34" charset="0"/>
              </a:rPr>
              <a:t>) / </a:t>
            </a:r>
            <a:br>
              <a:rPr kumimoji="0" lang="en-GB" sz="2000" dirty="0">
                <a:latin typeface="Tahoma" pitchFamily="34" charset="0"/>
              </a:rPr>
            </a:br>
            <a:r>
              <a:rPr kumimoji="0" lang="en-GB" sz="2000" dirty="0" err="1">
                <a:latin typeface="Tahoma" pitchFamily="34" charset="0"/>
              </a:rPr>
              <a:t>felicio</a:t>
            </a:r>
            <a:r>
              <a:rPr kumimoji="0" lang="en-GB" sz="2000" dirty="0">
                <a:latin typeface="Tahoma" pitchFamily="34" charset="0"/>
              </a:rPr>
              <a:t>(!) </a:t>
            </a:r>
            <a:r>
              <a:rPr kumimoji="0" lang="en-GB" sz="2000" dirty="0" err="1">
                <a:latin typeface="Tahoma" pitchFamily="34" charset="0"/>
              </a:rPr>
              <a:t>exs</a:t>
            </a:r>
            <a:r>
              <a:rPr kumimoji="0" lang="en-GB" sz="2000" dirty="0">
                <a:latin typeface="Tahoma" pitchFamily="34" charset="0"/>
              </a:rPr>
              <a:t>(!) / </a:t>
            </a:r>
            <a:r>
              <a:rPr kumimoji="0" lang="en-GB" sz="2000" dirty="0" err="1">
                <a:latin typeface="Tahoma" pitchFamily="34" charset="0"/>
              </a:rPr>
              <a:t>vot</a:t>
            </a:r>
            <a:r>
              <a:rPr kumimoji="0" lang="en-GB" sz="2000" dirty="0">
                <a:latin typeface="Tahoma" pitchFamily="34" charset="0"/>
              </a:rPr>
              <a:t>(o)</a:t>
            </a:r>
            <a:endParaRPr kumimoji="0" lang="de-DE" sz="2000" dirty="0">
              <a:latin typeface="Tahoma" pitchFamily="34" charset="0"/>
            </a:endParaRPr>
          </a:p>
          <a:p>
            <a:pPr marL="342900" indent="-342900">
              <a:spcBef>
                <a:spcPct val="20000"/>
              </a:spcBef>
              <a:buClr>
                <a:schemeClr val="accent1"/>
              </a:buClr>
              <a:buFontTx/>
              <a:buChar char="•"/>
            </a:pPr>
            <a:endParaRPr kumimoji="0" lang="de-DE" sz="2000" dirty="0">
              <a:latin typeface="Tahoma" pitchFamily="34" charset="0"/>
            </a:endParaRPr>
          </a:p>
        </p:txBody>
      </p:sp>
      <p:pic>
        <p:nvPicPr>
          <p:cNvPr id="111622" name="Picture 6" descr="C:\Dokumente und Einstellungen\Ralph\Eigene Dateien\Minerva Nemausus etc 000_0061.jpg"/>
          <p:cNvPicPr>
            <a:picLocks noChangeAspect="1" noChangeArrowheads="1"/>
          </p:cNvPicPr>
          <p:nvPr/>
        </p:nvPicPr>
        <p:blipFill>
          <a:blip r:embed="rId2" cstate="print"/>
          <a:srcRect l="27060" t="20999" r="24200" b="27142"/>
          <a:stretch>
            <a:fillRect/>
          </a:stretch>
        </p:blipFill>
        <p:spPr bwMode="auto">
          <a:xfrm>
            <a:off x="395288" y="1371600"/>
            <a:ext cx="3490912" cy="4953000"/>
          </a:xfrm>
          <a:prstGeom prst="rect">
            <a:avLst/>
          </a:prstGeom>
          <a:noFill/>
        </p:spPr>
      </p:pic>
      <p:sp>
        <p:nvSpPr>
          <p:cNvPr id="111623" name="AutoShape 7"/>
          <p:cNvSpPr>
            <a:spLocks/>
          </p:cNvSpPr>
          <p:nvPr/>
        </p:nvSpPr>
        <p:spPr bwMode="auto">
          <a:xfrm>
            <a:off x="5867400" y="22098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sp>
        <p:nvSpPr>
          <p:cNvPr id="111624" name="AutoShape 8"/>
          <p:cNvSpPr>
            <a:spLocks/>
          </p:cNvSpPr>
          <p:nvPr/>
        </p:nvSpPr>
        <p:spPr bwMode="auto">
          <a:xfrm>
            <a:off x="5867400" y="2819400"/>
            <a:ext cx="381000" cy="457200"/>
          </a:xfrm>
          <a:prstGeom prst="rightBrace">
            <a:avLst>
              <a:gd name="adj1" fmla="val 10000"/>
              <a:gd name="adj2" fmla="val 50000"/>
            </a:avLst>
          </a:prstGeom>
          <a:noFill/>
          <a:ln w="9525">
            <a:solidFill>
              <a:schemeClr val="tx1"/>
            </a:solidFill>
            <a:round/>
            <a:headEnd/>
            <a:tailEnd/>
          </a:ln>
          <a:effectLst/>
        </p:spPr>
        <p:txBody>
          <a:bodyPr wrap="none" anchor="ctr"/>
          <a:lstStyle/>
          <a:p>
            <a:endParaRPr lang="en-GB"/>
          </a:p>
        </p:txBody>
      </p:sp>
      <p:pic>
        <p:nvPicPr>
          <p:cNvPr id="111618" name="Picture 2" descr="C:\Dokumente und Einstellungen\Ralph\Eigene Dateien\Nîmes Laribus Aug cultores Fontis 000_0065.jpg"/>
          <p:cNvPicPr>
            <a:picLocks noChangeAspect="1" noChangeArrowheads="1"/>
          </p:cNvPicPr>
          <p:nvPr/>
        </p:nvPicPr>
        <p:blipFill>
          <a:blip r:embed="rId3" cstate="print">
            <a:lum contrast="30000"/>
          </a:blip>
          <a:srcRect l="12982" t="17073" b="7317"/>
          <a:stretch>
            <a:fillRect/>
          </a:stretch>
        </p:blipFill>
        <p:spPr bwMode="auto">
          <a:xfrm>
            <a:off x="4655025" y="0"/>
            <a:ext cx="4453479" cy="5157192"/>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111619"/>
                                        </p:tgtEl>
                                        <p:attrNameLst>
                                          <p:attrName>style.visibility</p:attrName>
                                        </p:attrNameLst>
                                      </p:cBhvr>
                                      <p:to>
                                        <p:strVal val="visible"/>
                                      </p:to>
                                    </p:set>
                                    <p:animEffect transition="in" filter="randombar(horizontal)">
                                      <p:cBhvr>
                                        <p:cTn id="7" dur="500"/>
                                        <p:tgtEl>
                                          <p:spTgt spid="111619"/>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11618"/>
                                        </p:tgtEl>
                                        <p:attrNameLst>
                                          <p:attrName>style.visibility</p:attrName>
                                        </p:attrNameLst>
                                      </p:cBhvr>
                                      <p:to>
                                        <p:strVal val="visible"/>
                                      </p:to>
                                    </p:set>
                                    <p:animEffect transition="in" filter="randombar(horizontal)">
                                      <p:cBhvr>
                                        <p:cTn id="11" dur="500"/>
                                        <p:tgtEl>
                                          <p:spTgt spid="111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19" grpId="0"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de-DE"/>
              <a:t>Nemausus</a:t>
            </a:r>
          </a:p>
        </p:txBody>
      </p:sp>
      <p:sp>
        <p:nvSpPr>
          <p:cNvPr id="51203" name="Rectangle 3"/>
          <p:cNvSpPr>
            <a:spLocks noGrp="1" noChangeArrowheads="1"/>
          </p:cNvSpPr>
          <p:nvPr>
            <p:ph type="body" idx="1"/>
          </p:nvPr>
        </p:nvSpPr>
        <p:spPr>
          <a:xfrm>
            <a:off x="381000" y="914400"/>
            <a:ext cx="7391400" cy="4343400"/>
          </a:xfrm>
        </p:spPr>
        <p:txBody>
          <a:bodyPr/>
          <a:lstStyle/>
          <a:p>
            <a:r>
              <a:rPr lang="de-DE" sz="1800"/>
              <a:t>Character of local pantheon</a:t>
            </a:r>
          </a:p>
          <a:p>
            <a:r>
              <a:rPr lang="de-DE" sz="1800"/>
              <a:t>Jupiter </a:t>
            </a:r>
            <a:r>
              <a:rPr lang="de-DE" sz="1800">
                <a:latin typeface="Times New Roman"/>
              </a:rPr>
              <a:t>–</a:t>
            </a:r>
            <a:r>
              <a:rPr lang="de-DE" sz="1800"/>
              <a:t> a </a:t>
            </a:r>
            <a:r>
              <a:rPr lang="de-DE" sz="1800">
                <a:latin typeface="Times New Roman"/>
              </a:rPr>
              <a:t>‚</a:t>
            </a:r>
            <a:r>
              <a:rPr lang="de-DE" sz="1800"/>
              <a:t>native</a:t>
            </a:r>
            <a:r>
              <a:rPr lang="de-DE" sz="1800">
                <a:latin typeface="Times New Roman"/>
              </a:rPr>
              <a:t>‘</a:t>
            </a:r>
            <a:r>
              <a:rPr lang="de-DE" sz="1800"/>
              <a:t> deity </a:t>
            </a:r>
            <a:r>
              <a:rPr lang="de-DE" sz="1800">
                <a:latin typeface="Times New Roman"/>
              </a:rPr>
              <a:t>–</a:t>
            </a:r>
            <a:r>
              <a:rPr lang="de-DE" sz="1800"/>
              <a:t> widespread on both sides of the Rhône</a:t>
            </a:r>
          </a:p>
          <a:p>
            <a:pPr lvl="1"/>
            <a:r>
              <a:rPr lang="de-DE" sz="1600"/>
              <a:t>Jupiter &amp; terra mater </a:t>
            </a:r>
            <a:r>
              <a:rPr lang="de-DE" sz="1600">
                <a:latin typeface="Times New Roman"/>
              </a:rPr>
              <a:t>–</a:t>
            </a:r>
            <a:r>
              <a:rPr lang="de-DE" sz="1600"/>
              <a:t> A </a:t>
            </a:r>
            <a:r>
              <a:rPr lang="de-DE" sz="1600">
                <a:latin typeface="Times New Roman"/>
              </a:rPr>
              <a:t>‚</a:t>
            </a:r>
            <a:r>
              <a:rPr lang="de-DE" sz="1600"/>
              <a:t>Celtic</a:t>
            </a:r>
            <a:r>
              <a:rPr lang="de-DE" sz="1600">
                <a:latin typeface="Times New Roman"/>
              </a:rPr>
              <a:t>‘</a:t>
            </a:r>
            <a:r>
              <a:rPr lang="de-DE" sz="1600"/>
              <a:t> conception?</a:t>
            </a:r>
          </a:p>
        </p:txBody>
      </p:sp>
      <p:pic>
        <p:nvPicPr>
          <p:cNvPr id="51204" name="Picture 4" descr="C:\Dokumente und Einstellungen\All Users\Dokumente\Eigene Bilder\Kodak Pictures\2007-05-22\NIMES Wheel.jpg"/>
          <p:cNvPicPr>
            <a:picLocks noChangeAspect="1" noChangeArrowheads="1"/>
          </p:cNvPicPr>
          <p:nvPr/>
        </p:nvPicPr>
        <p:blipFill>
          <a:blip r:embed="rId2" cstate="print"/>
          <a:srcRect/>
          <a:stretch>
            <a:fillRect/>
          </a:stretch>
        </p:blipFill>
        <p:spPr bwMode="auto">
          <a:xfrm>
            <a:off x="457200" y="2514600"/>
            <a:ext cx="2801938" cy="3733800"/>
          </a:xfrm>
          <a:prstGeom prst="rect">
            <a:avLst/>
          </a:prstGeom>
          <a:noFill/>
        </p:spPr>
      </p:pic>
      <p:pic>
        <p:nvPicPr>
          <p:cNvPr id="51212" name="Picture 12" descr="C:\Dokumente und Einstellungen\All Users\Dokumente\Eigene Bilder\Kodak Pictures\2007-05-22\Terra Mater Nîmes 000_0155.jpg"/>
          <p:cNvPicPr>
            <a:picLocks noChangeAspect="1" noChangeArrowheads="1"/>
          </p:cNvPicPr>
          <p:nvPr/>
        </p:nvPicPr>
        <p:blipFill>
          <a:blip r:embed="rId3" cstate="print"/>
          <a:srcRect/>
          <a:stretch>
            <a:fillRect/>
          </a:stretch>
        </p:blipFill>
        <p:spPr bwMode="auto">
          <a:xfrm>
            <a:off x="6553200" y="2514600"/>
            <a:ext cx="2098675" cy="3733800"/>
          </a:xfrm>
          <a:prstGeom prst="rect">
            <a:avLst/>
          </a:prstGeom>
          <a:noFill/>
        </p:spPr>
      </p:pic>
      <p:pic>
        <p:nvPicPr>
          <p:cNvPr id="51213" name="Picture 13" descr="C:\Dokumente und Einstellungen\Ralph\Eigene Dateien\CORPUS NARBONENSIS\Nîmes\NIMES Iuppiter altar SMALL.JPG"/>
          <p:cNvPicPr>
            <a:picLocks noChangeAspect="1" noChangeArrowheads="1"/>
          </p:cNvPicPr>
          <p:nvPr/>
        </p:nvPicPr>
        <p:blipFill>
          <a:blip r:embed="rId4" cstate="print"/>
          <a:srcRect/>
          <a:stretch>
            <a:fillRect/>
          </a:stretch>
        </p:blipFill>
        <p:spPr bwMode="auto">
          <a:xfrm>
            <a:off x="3581400" y="2514600"/>
            <a:ext cx="2743200" cy="3657600"/>
          </a:xfrm>
          <a:prstGeom prst="rect">
            <a:avLst/>
          </a:prstGeom>
          <a:noFill/>
          <a:ln w="12700">
            <a:solidFill>
              <a:srgbClr val="000000"/>
            </a:solidFill>
            <a:miter lim="800000"/>
            <a:headEnd/>
            <a:tailEnd/>
          </a:ln>
        </p:spPr>
      </p:pic>
      <p:sp>
        <p:nvSpPr>
          <p:cNvPr id="8"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Tree>
  </p:cSld>
  <p:clrMapOvr>
    <a:masterClrMapping/>
  </p:clrMapOvr>
  <p:transition>
    <p:randomBar dir="vert"/>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descr="C:\Dokumente und Einstellungen\Ralph\Eigene Dateien\CORPUS NARBONENSIS\Nîmes\NIMES dieux au maillet altars SMALL.JPG"/>
          <p:cNvPicPr>
            <a:picLocks noChangeAspect="1" noChangeArrowheads="1"/>
          </p:cNvPicPr>
          <p:nvPr/>
        </p:nvPicPr>
        <p:blipFill>
          <a:blip r:embed="rId2" cstate="print"/>
          <a:srcRect/>
          <a:stretch>
            <a:fillRect/>
          </a:stretch>
        </p:blipFill>
        <p:spPr bwMode="auto">
          <a:xfrm>
            <a:off x="3581400" y="2514600"/>
            <a:ext cx="4953000" cy="3713163"/>
          </a:xfrm>
          <a:prstGeom prst="rect">
            <a:avLst/>
          </a:prstGeom>
          <a:noFill/>
        </p:spPr>
      </p:pic>
      <p:sp>
        <p:nvSpPr>
          <p:cNvPr id="117763"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
        <p:nvSpPr>
          <p:cNvPr id="117764" name="Rectangle 4"/>
          <p:cNvSpPr>
            <a:spLocks noChangeArrowheads="1"/>
          </p:cNvSpPr>
          <p:nvPr/>
        </p:nvSpPr>
        <p:spPr bwMode="auto">
          <a:xfrm>
            <a:off x="381000" y="914400"/>
            <a:ext cx="7391400" cy="4343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1800">
                <a:latin typeface="Tahoma" pitchFamily="34" charset="0"/>
              </a:rPr>
              <a:t>Character of local pantheon</a:t>
            </a:r>
          </a:p>
          <a:p>
            <a:pPr marL="342900" indent="-342900">
              <a:spcBef>
                <a:spcPct val="20000"/>
              </a:spcBef>
              <a:buClr>
                <a:schemeClr val="accent1"/>
              </a:buClr>
              <a:buFontTx/>
              <a:buChar char="•"/>
            </a:pPr>
            <a:r>
              <a:rPr kumimoji="0" lang="de-DE" sz="1800">
                <a:latin typeface="Tahoma" pitchFamily="34" charset="0"/>
              </a:rPr>
              <a:t>Jupiter </a:t>
            </a:r>
            <a:r>
              <a:rPr kumimoji="0" lang="de-DE" sz="1800">
                <a:latin typeface="Times New Roman"/>
              </a:rPr>
              <a:t>–</a:t>
            </a:r>
            <a:r>
              <a:rPr kumimoji="0" lang="de-DE" sz="1800">
                <a:latin typeface="Tahoma" pitchFamily="34" charset="0"/>
              </a:rPr>
              <a:t> a </a:t>
            </a:r>
            <a:r>
              <a:rPr kumimoji="0" lang="de-DE" sz="1800">
                <a:latin typeface="Times New Roman"/>
              </a:rPr>
              <a:t>‚</a:t>
            </a:r>
            <a:r>
              <a:rPr kumimoji="0" lang="de-DE" sz="1800">
                <a:latin typeface="Tahoma" pitchFamily="34" charset="0"/>
              </a:rPr>
              <a:t>native</a:t>
            </a:r>
            <a:r>
              <a:rPr kumimoji="0" lang="de-DE" sz="1800">
                <a:latin typeface="Times New Roman"/>
              </a:rPr>
              <a:t>‘</a:t>
            </a:r>
            <a:r>
              <a:rPr kumimoji="0" lang="de-DE" sz="1800">
                <a:latin typeface="Tahoma" pitchFamily="34" charset="0"/>
              </a:rPr>
              <a:t> deity </a:t>
            </a:r>
            <a:r>
              <a:rPr kumimoji="0" lang="de-DE" sz="1800">
                <a:latin typeface="Times New Roman"/>
              </a:rPr>
              <a:t>–</a:t>
            </a:r>
            <a:r>
              <a:rPr kumimoji="0" lang="de-DE" sz="1800">
                <a:latin typeface="Tahoma" pitchFamily="34" charset="0"/>
              </a:rPr>
              <a:t> widespread on both sides of the Rhône</a:t>
            </a:r>
          </a:p>
          <a:p>
            <a:pPr marL="742950" lvl="1" indent="-285750">
              <a:spcBef>
                <a:spcPct val="20000"/>
              </a:spcBef>
              <a:buClr>
                <a:schemeClr val="hlink"/>
              </a:buClr>
              <a:buFontTx/>
              <a:buChar char="–"/>
            </a:pPr>
            <a:r>
              <a:rPr kumimoji="0" lang="de-DE" sz="1600">
                <a:latin typeface="Tahoma" pitchFamily="34" charset="0"/>
              </a:rPr>
              <a:t>Jupiter &amp; terra mater </a:t>
            </a:r>
            <a:r>
              <a:rPr kumimoji="0" lang="de-DE" sz="1600">
                <a:latin typeface="Times New Roman"/>
              </a:rPr>
              <a:t>–</a:t>
            </a:r>
            <a:r>
              <a:rPr kumimoji="0" lang="de-DE" sz="1600">
                <a:latin typeface="Tahoma" pitchFamily="34" charset="0"/>
              </a:rPr>
              <a:t> A </a:t>
            </a:r>
            <a:r>
              <a:rPr kumimoji="0" lang="de-DE" sz="1600">
                <a:latin typeface="Times New Roman"/>
              </a:rPr>
              <a:t>‚</a:t>
            </a:r>
            <a:r>
              <a:rPr kumimoji="0" lang="de-DE" sz="1600">
                <a:latin typeface="Tahoma" pitchFamily="34" charset="0"/>
              </a:rPr>
              <a:t>Celtic</a:t>
            </a:r>
            <a:r>
              <a:rPr kumimoji="0" lang="de-DE" sz="1600">
                <a:latin typeface="Times New Roman"/>
              </a:rPr>
              <a:t>‘</a:t>
            </a:r>
            <a:r>
              <a:rPr kumimoji="0" lang="de-DE" sz="1600">
                <a:latin typeface="Tahoma" pitchFamily="34" charset="0"/>
              </a:rPr>
              <a:t> conception?</a:t>
            </a:r>
          </a:p>
          <a:p>
            <a:pPr marL="342900" indent="-342900">
              <a:spcBef>
                <a:spcPct val="20000"/>
              </a:spcBef>
              <a:buClr>
                <a:schemeClr val="accent1"/>
              </a:buClr>
              <a:buFontTx/>
              <a:buChar char="•"/>
            </a:pPr>
            <a:r>
              <a:rPr kumimoji="0" lang="de-DE" sz="1800">
                <a:latin typeface="Tahoma" pitchFamily="34" charset="0"/>
              </a:rPr>
              <a:t>Silvanus-Sucellos</a:t>
            </a:r>
          </a:p>
          <a:p>
            <a:pPr marL="342900" indent="-342900">
              <a:spcBef>
                <a:spcPct val="20000"/>
              </a:spcBef>
              <a:buClr>
                <a:schemeClr val="accent1"/>
              </a:buClr>
              <a:buFontTx/>
              <a:buChar char="•"/>
            </a:pPr>
            <a:endParaRPr kumimoji="0" lang="de-DE" sz="1800">
              <a:latin typeface="Tahoma" pitchFamily="34" charset="0"/>
            </a:endParaRPr>
          </a:p>
        </p:txBody>
      </p:sp>
      <p:pic>
        <p:nvPicPr>
          <p:cNvPr id="117765" name="Picture 5" descr="C:\Dokumente und Einstellungen\All Users\Dokumente\Eigene Bilder\Kodak Pictures\2007-05-22\NIMES Wheel.jpg"/>
          <p:cNvPicPr>
            <a:picLocks noChangeAspect="1" noChangeArrowheads="1"/>
          </p:cNvPicPr>
          <p:nvPr/>
        </p:nvPicPr>
        <p:blipFill>
          <a:blip r:embed="rId3" cstate="print"/>
          <a:srcRect/>
          <a:stretch>
            <a:fillRect/>
          </a:stretch>
        </p:blipFill>
        <p:spPr bwMode="auto">
          <a:xfrm>
            <a:off x="457200" y="2514600"/>
            <a:ext cx="2801938" cy="3733800"/>
          </a:xfrm>
          <a:prstGeom prst="rect">
            <a:avLst/>
          </a:prstGeom>
          <a:noFill/>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17762"/>
                                        </p:tgtEl>
                                        <p:attrNameLst>
                                          <p:attrName>style.visibility</p:attrName>
                                        </p:attrNameLst>
                                      </p:cBhvr>
                                      <p:to>
                                        <p:strVal val="visible"/>
                                      </p:to>
                                    </p:set>
                                    <p:animEffect transition="in" filter="randombar(horizontal)">
                                      <p:cBhvr>
                                        <p:cTn id="7" dur="500"/>
                                        <p:tgtEl>
                                          <p:spTgt spid="1177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de-DE"/>
              <a:t>Nemausus</a:t>
            </a:r>
          </a:p>
        </p:txBody>
      </p:sp>
      <p:pic>
        <p:nvPicPr>
          <p:cNvPr id="69640" name="Picture 8" descr="C:\Dokumente und Einstellungen\All Users\Dokumente\Eigene Bilder\Kodak Pictures\2007-05-22\Nîmes Marti Budenico.jpg"/>
          <p:cNvPicPr>
            <a:picLocks noChangeAspect="1" noChangeArrowheads="1"/>
          </p:cNvPicPr>
          <p:nvPr/>
        </p:nvPicPr>
        <p:blipFill>
          <a:blip r:embed="rId2" cstate="print"/>
          <a:srcRect/>
          <a:stretch>
            <a:fillRect/>
          </a:stretch>
        </p:blipFill>
        <p:spPr bwMode="auto">
          <a:xfrm>
            <a:off x="3559175" y="1447800"/>
            <a:ext cx="2459038" cy="3276600"/>
          </a:xfrm>
          <a:prstGeom prst="rect">
            <a:avLst/>
          </a:prstGeom>
          <a:noFill/>
        </p:spPr>
      </p:pic>
      <p:sp>
        <p:nvSpPr>
          <p:cNvPr id="69641" name="Text Box 9"/>
          <p:cNvSpPr txBox="1">
            <a:spLocks noChangeArrowheads="1"/>
          </p:cNvSpPr>
          <p:nvPr/>
        </p:nvSpPr>
        <p:spPr bwMode="auto">
          <a:xfrm>
            <a:off x="6019800" y="2286000"/>
            <a:ext cx="2819400" cy="1920875"/>
          </a:xfrm>
          <a:prstGeom prst="rect">
            <a:avLst/>
          </a:prstGeom>
          <a:noFill/>
          <a:ln w="9525">
            <a:noFill/>
            <a:miter lim="800000"/>
            <a:headEnd/>
            <a:tailEnd/>
          </a:ln>
          <a:effectLst/>
        </p:spPr>
        <p:txBody>
          <a:bodyPr>
            <a:spAutoFit/>
          </a:bodyPr>
          <a:lstStyle/>
          <a:p>
            <a:pPr>
              <a:spcBef>
                <a:spcPct val="50000"/>
              </a:spcBef>
            </a:pPr>
            <a:r>
              <a:rPr lang="de-DE" sz="2000">
                <a:effectLst>
                  <a:outerShdw blurRad="38100" dist="38100" dir="2700000" algn="tl">
                    <a:srgbClr val="808080"/>
                  </a:outerShdw>
                </a:effectLst>
                <a:latin typeface="Tahoma" pitchFamily="34" charset="0"/>
              </a:rPr>
              <a:t>2 * Marti Britovio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(&lt; brito ‚justice‘)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a:t>
            </a:r>
            <a:r>
              <a:rPr lang="en-GB" sz="2000">
                <a:effectLst>
                  <a:outerShdw blurRad="38100" dist="38100" dir="2700000" algn="tl">
                    <a:srgbClr val="808080"/>
                  </a:outerShdw>
                </a:effectLst>
                <a:latin typeface="Tahoma" pitchFamily="34" charset="0"/>
              </a:rPr>
              <a:t>Marti Melov[io] </a:t>
            </a:r>
            <a:br>
              <a:rPr lang="en-GB"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Aug(usto)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Lacavo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 Budenico</a:t>
            </a:r>
          </a:p>
        </p:txBody>
      </p:sp>
      <p:pic>
        <p:nvPicPr>
          <p:cNvPr id="69642" name="Picture 10" descr="C:\Dokumente und Einstellungen\All Users\Dokumente\Eigene Bilder\Kodak Pictures\2007-05-22\NIMES Wheel.jpg"/>
          <p:cNvPicPr>
            <a:picLocks noChangeAspect="1" noChangeArrowheads="1"/>
          </p:cNvPicPr>
          <p:nvPr/>
        </p:nvPicPr>
        <p:blipFill>
          <a:blip r:embed="rId3" cstate="print"/>
          <a:srcRect/>
          <a:stretch>
            <a:fillRect/>
          </a:stretch>
        </p:blipFill>
        <p:spPr bwMode="auto">
          <a:xfrm>
            <a:off x="457200" y="2514600"/>
            <a:ext cx="2801938" cy="3733800"/>
          </a:xfrm>
          <a:prstGeom prst="rect">
            <a:avLst/>
          </a:prstGeom>
          <a:noFill/>
        </p:spPr>
      </p:pic>
      <p:sp>
        <p:nvSpPr>
          <p:cNvPr id="69644" name="Rectangle 12"/>
          <p:cNvSpPr>
            <a:spLocks noGrp="1" noChangeArrowheads="1"/>
          </p:cNvSpPr>
          <p:nvPr>
            <p:ph type="body" idx="1"/>
          </p:nvPr>
        </p:nvSpPr>
        <p:spPr>
          <a:xfrm>
            <a:off x="381000" y="914400"/>
            <a:ext cx="7391400" cy="4343400"/>
          </a:xfrm>
          <a:noFill/>
          <a:ln/>
        </p:spPr>
        <p:txBody>
          <a:bodyPr/>
          <a:lstStyle/>
          <a:p>
            <a:r>
              <a:rPr lang="de-DE" sz="1800"/>
              <a:t>Character of local pantheon</a:t>
            </a:r>
          </a:p>
          <a:p>
            <a:endParaRPr lang="de-DE" sz="1800"/>
          </a:p>
        </p:txBody>
      </p:sp>
      <p:sp>
        <p:nvSpPr>
          <p:cNvPr id="7" name="Rectangle 3"/>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dirty="0" err="1">
                <a:solidFill>
                  <a:schemeClr val="tx2"/>
                </a:solidFill>
                <a:latin typeface="Tahoma" pitchFamily="34" charset="0"/>
              </a:rPr>
              <a:t>Nemausus</a:t>
            </a:r>
            <a:endParaRPr kumimoji="0" lang="de-DE" sz="3600" dirty="0">
              <a:solidFill>
                <a:schemeClr val="tx2"/>
              </a:solidFill>
              <a:latin typeface="Tahoma" pitchFamily="34" charset="0"/>
            </a:endParaRP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9640"/>
                                        </p:tgtEl>
                                        <p:attrNameLst>
                                          <p:attrName>style.visibility</p:attrName>
                                        </p:attrNameLst>
                                      </p:cBhvr>
                                      <p:to>
                                        <p:strVal val="visible"/>
                                      </p:to>
                                    </p:set>
                                    <p:animEffect transition="in" filter="randombar(horizontal)">
                                      <p:cBhvr>
                                        <p:cTn id="7" dur="500"/>
                                        <p:tgtEl>
                                          <p:spTgt spid="69640"/>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69641"/>
                                        </p:tgtEl>
                                        <p:attrNameLst>
                                          <p:attrName>style.visibility</p:attrName>
                                        </p:attrNameLst>
                                      </p:cBhvr>
                                      <p:to>
                                        <p:strVal val="visible"/>
                                      </p:to>
                                    </p:set>
                                    <p:animEffect transition="in" filter="randombar(horizontal)">
                                      <p:cBhvr>
                                        <p:cTn id="11" dur="500"/>
                                        <p:tgtEl>
                                          <p:spTgt spid="696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41" grpId="0"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ChangeArrowheads="1"/>
          </p:cNvSpPr>
          <p:nvPr/>
        </p:nvSpPr>
        <p:spPr bwMode="auto">
          <a:xfrm>
            <a:off x="381000" y="381000"/>
            <a:ext cx="8001000" cy="1066800"/>
          </a:xfrm>
          <a:prstGeom prst="rect">
            <a:avLst/>
          </a:prstGeom>
          <a:noFill/>
          <a:ln w="9525">
            <a:noFill/>
            <a:miter lim="800000"/>
            <a:headEnd/>
            <a:tailEnd/>
          </a:ln>
          <a:effectLst/>
        </p:spPr>
        <p:txBody>
          <a:bodyPr/>
          <a:lstStyle/>
          <a:p>
            <a:r>
              <a:rPr kumimoji="0" lang="de-DE" sz="3600">
                <a:solidFill>
                  <a:schemeClr val="tx2"/>
                </a:solidFill>
                <a:latin typeface="Tahoma" pitchFamily="34" charset="0"/>
              </a:rPr>
              <a:t>Nemausus</a:t>
            </a:r>
          </a:p>
        </p:txBody>
      </p:sp>
      <p:pic>
        <p:nvPicPr>
          <p:cNvPr id="112643" name="Picture 3" descr="C:\Dokumente und Einstellungen\Ralph\Eigene Dateien\HABIL 2007\Photos NEMAUSUS\CAG 30 1 FIG 379 Divinité tricéphale CCJ Chéné et Foliot.jpg"/>
          <p:cNvPicPr>
            <a:picLocks noChangeAspect="1" noChangeArrowheads="1"/>
          </p:cNvPicPr>
          <p:nvPr/>
        </p:nvPicPr>
        <p:blipFill>
          <a:blip r:embed="rId2" cstate="print">
            <a:lum contrast="12000"/>
          </a:blip>
          <a:srcRect l="4251" t="2654" r="6119" b="2654"/>
          <a:stretch>
            <a:fillRect/>
          </a:stretch>
        </p:blipFill>
        <p:spPr bwMode="auto">
          <a:xfrm>
            <a:off x="381000" y="1371600"/>
            <a:ext cx="2963863" cy="3657600"/>
          </a:xfrm>
          <a:prstGeom prst="rect">
            <a:avLst/>
          </a:prstGeom>
          <a:noFill/>
          <a:ln w="12700">
            <a:solidFill>
              <a:srgbClr val="000000"/>
            </a:solidFill>
            <a:miter lim="800000"/>
            <a:headEnd/>
            <a:tailEnd/>
          </a:ln>
        </p:spPr>
      </p:pic>
      <p:pic>
        <p:nvPicPr>
          <p:cNvPr id="112644" name="Picture 4" descr="C:\Eigene Dateien\FERCAN\Nimes matrebo Lejeune 1985 p 277 fig 242 RIG 203ff.TIF"/>
          <p:cNvPicPr>
            <a:picLocks noChangeAspect="1" noChangeArrowheads="1"/>
          </p:cNvPicPr>
          <p:nvPr/>
        </p:nvPicPr>
        <p:blipFill>
          <a:blip r:embed="rId3" cstate="print"/>
          <a:srcRect l="1666" t="4854" r="3334" b="41759"/>
          <a:stretch>
            <a:fillRect/>
          </a:stretch>
        </p:blipFill>
        <p:spPr bwMode="auto">
          <a:xfrm>
            <a:off x="304800" y="5410200"/>
            <a:ext cx="8839200" cy="1069975"/>
          </a:xfrm>
          <a:prstGeom prst="rect">
            <a:avLst/>
          </a:prstGeom>
          <a:noFill/>
          <a:ln w="19050">
            <a:solidFill>
              <a:srgbClr val="000000"/>
            </a:solidFill>
            <a:miter lim="800000"/>
            <a:headEnd/>
            <a:tailEnd/>
          </a:ln>
        </p:spPr>
      </p:pic>
      <p:sp>
        <p:nvSpPr>
          <p:cNvPr id="112648" name="Rectangle 8"/>
          <p:cNvSpPr>
            <a:spLocks noChangeArrowheads="1"/>
          </p:cNvSpPr>
          <p:nvPr/>
        </p:nvSpPr>
        <p:spPr bwMode="auto">
          <a:xfrm>
            <a:off x="381000" y="914400"/>
            <a:ext cx="7391400" cy="4343400"/>
          </a:xfrm>
          <a:prstGeom prst="rect">
            <a:avLst/>
          </a:prstGeom>
          <a:noFill/>
          <a:ln w="9525">
            <a:noFill/>
            <a:miter lim="800000"/>
            <a:headEnd/>
            <a:tailEnd/>
          </a:ln>
          <a:effectLst/>
        </p:spPr>
        <p:txBody>
          <a:bodyPr/>
          <a:lstStyle/>
          <a:p>
            <a:pPr marL="342900" indent="-342900">
              <a:spcBef>
                <a:spcPct val="20000"/>
              </a:spcBef>
              <a:buClr>
                <a:schemeClr val="accent1"/>
              </a:buClr>
              <a:buFontTx/>
              <a:buChar char="•"/>
            </a:pPr>
            <a:r>
              <a:rPr kumimoji="0" lang="de-DE" sz="1800">
                <a:latin typeface="Tahoma" pitchFamily="34" charset="0"/>
              </a:rPr>
              <a:t>Character of local pantheon</a:t>
            </a:r>
          </a:p>
          <a:p>
            <a:pPr marL="342900" indent="-342900">
              <a:spcBef>
                <a:spcPct val="20000"/>
              </a:spcBef>
              <a:buClr>
                <a:schemeClr val="accent1"/>
              </a:buClr>
              <a:buFontTx/>
              <a:buChar char="•"/>
            </a:pPr>
            <a:endParaRPr kumimoji="0" lang="de-DE" sz="1800">
              <a:latin typeface="Tahoma" pitchFamily="34" charset="0"/>
            </a:endParaRPr>
          </a:p>
        </p:txBody>
      </p:sp>
      <p:pic>
        <p:nvPicPr>
          <p:cNvPr id="112649" name="Picture 9" descr="C:\Dokumente und Einstellungen\All Users\Dokumente\Eigene Bilder\Kodak Pictures\2007-05-22\Nîmes Marti Budenico.jpg"/>
          <p:cNvPicPr>
            <a:picLocks noChangeAspect="1" noChangeArrowheads="1"/>
          </p:cNvPicPr>
          <p:nvPr/>
        </p:nvPicPr>
        <p:blipFill>
          <a:blip r:embed="rId4" cstate="print"/>
          <a:srcRect/>
          <a:stretch>
            <a:fillRect/>
          </a:stretch>
        </p:blipFill>
        <p:spPr bwMode="auto">
          <a:xfrm>
            <a:off x="3559175" y="1447800"/>
            <a:ext cx="2459038" cy="3276600"/>
          </a:xfrm>
          <a:prstGeom prst="rect">
            <a:avLst/>
          </a:prstGeom>
          <a:noFill/>
        </p:spPr>
      </p:pic>
      <p:sp>
        <p:nvSpPr>
          <p:cNvPr id="112650" name="Text Box 10"/>
          <p:cNvSpPr txBox="1">
            <a:spLocks noChangeArrowheads="1"/>
          </p:cNvSpPr>
          <p:nvPr/>
        </p:nvSpPr>
        <p:spPr bwMode="auto">
          <a:xfrm>
            <a:off x="6019800" y="2286000"/>
            <a:ext cx="2819400" cy="1920875"/>
          </a:xfrm>
          <a:prstGeom prst="rect">
            <a:avLst/>
          </a:prstGeom>
          <a:noFill/>
          <a:ln w="9525">
            <a:noFill/>
            <a:miter lim="800000"/>
            <a:headEnd/>
            <a:tailEnd/>
          </a:ln>
          <a:effectLst/>
        </p:spPr>
        <p:txBody>
          <a:bodyPr>
            <a:spAutoFit/>
          </a:bodyPr>
          <a:lstStyle/>
          <a:p>
            <a:pPr>
              <a:spcBef>
                <a:spcPct val="50000"/>
              </a:spcBef>
            </a:pPr>
            <a:r>
              <a:rPr lang="de-DE" sz="2000">
                <a:effectLst>
                  <a:outerShdw blurRad="38100" dist="38100" dir="2700000" algn="tl">
                    <a:srgbClr val="808080"/>
                  </a:outerShdw>
                </a:effectLst>
                <a:latin typeface="Tahoma" pitchFamily="34" charset="0"/>
              </a:rPr>
              <a:t>2 * Marti Britovio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(&lt; brito ‚justice‘)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a:t>
            </a:r>
            <a:r>
              <a:rPr lang="en-GB" sz="2000">
                <a:effectLst>
                  <a:outerShdw blurRad="38100" dist="38100" dir="2700000" algn="tl">
                    <a:srgbClr val="808080"/>
                  </a:outerShdw>
                </a:effectLst>
                <a:latin typeface="Tahoma" pitchFamily="34" charset="0"/>
              </a:rPr>
              <a:t>Marti Melov[io] </a:t>
            </a:r>
            <a:br>
              <a:rPr lang="en-GB"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Aug(usto) /</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     Lacavo</a:t>
            </a:r>
            <a:br>
              <a:rPr lang="de-DE" sz="2000">
                <a:effectLst>
                  <a:outerShdw blurRad="38100" dist="38100" dir="2700000" algn="tl">
                    <a:srgbClr val="808080"/>
                  </a:outerShdw>
                </a:effectLst>
                <a:latin typeface="Tahoma" pitchFamily="34" charset="0"/>
              </a:rPr>
            </a:br>
            <a:r>
              <a:rPr lang="de-DE" sz="2000">
                <a:effectLst>
                  <a:outerShdw blurRad="38100" dist="38100" dir="2700000" algn="tl">
                    <a:srgbClr val="808080"/>
                  </a:outerShdw>
                </a:effectLst>
                <a:latin typeface="Tahoma" pitchFamily="34" charset="0"/>
              </a:rPr>
              <a:t>1 * Marti / Budenico</a:t>
            </a:r>
          </a:p>
        </p:txBody>
      </p:sp>
      <p:sp>
        <p:nvSpPr>
          <p:cNvPr id="112651" name="Text Box 11"/>
          <p:cNvSpPr txBox="1">
            <a:spLocks noChangeArrowheads="1"/>
          </p:cNvSpPr>
          <p:nvPr/>
        </p:nvSpPr>
        <p:spPr bwMode="auto">
          <a:xfrm>
            <a:off x="3505200" y="5029200"/>
            <a:ext cx="5334000" cy="396875"/>
          </a:xfrm>
          <a:prstGeom prst="rect">
            <a:avLst/>
          </a:prstGeom>
          <a:noFill/>
          <a:ln w="9525">
            <a:noFill/>
            <a:miter lim="800000"/>
            <a:headEnd/>
            <a:tailEnd/>
          </a:ln>
          <a:effectLst/>
        </p:spPr>
        <p:txBody>
          <a:bodyPr>
            <a:spAutoFit/>
          </a:bodyPr>
          <a:lstStyle/>
          <a:p>
            <a:pPr>
              <a:spcBef>
                <a:spcPct val="50000"/>
              </a:spcBef>
            </a:pPr>
            <a:r>
              <a:rPr lang="de-DE" sz="2000">
                <a:effectLst>
                  <a:outerShdw blurRad="38100" dist="38100" dir="2700000" algn="tl">
                    <a:srgbClr val="808080"/>
                  </a:outerShdw>
                </a:effectLst>
                <a:latin typeface="Tahoma" pitchFamily="34" charset="0"/>
              </a:rPr>
              <a:t>Gallo-Greek RIG G-203: 1st c. BC – 2nd c. AD</a:t>
            </a:r>
          </a:p>
        </p:txBody>
      </p:sp>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1000"/>
                                  </p:stCondLst>
                                  <p:childTnLst>
                                    <p:set>
                                      <p:cBhvr>
                                        <p:cTn id="6" dur="1" fill="hold">
                                          <p:stCondLst>
                                            <p:cond delay="0"/>
                                          </p:stCondLst>
                                        </p:cTn>
                                        <p:tgtEl>
                                          <p:spTgt spid="112643"/>
                                        </p:tgtEl>
                                        <p:attrNameLst>
                                          <p:attrName>style.visibility</p:attrName>
                                        </p:attrNameLst>
                                      </p:cBhvr>
                                      <p:to>
                                        <p:strVal val="visible"/>
                                      </p:to>
                                    </p:set>
                                    <p:animEffect transition="in" filter="randombar(horizontal)">
                                      <p:cBhvr>
                                        <p:cTn id="7" dur="500"/>
                                        <p:tgtEl>
                                          <p:spTgt spid="112643"/>
                                        </p:tgtEl>
                                      </p:cBhvr>
                                    </p:animEffect>
                                  </p:childTnLst>
                                </p:cTn>
                              </p:par>
                            </p:childTnLst>
                          </p:cTn>
                        </p:par>
                        <p:par>
                          <p:cTn id="8" fill="hold">
                            <p:stCondLst>
                              <p:cond delay="1500"/>
                            </p:stCondLst>
                            <p:childTnLst>
                              <p:par>
                                <p:cTn id="9" presetID="14" presetClass="entr" presetSubtype="5" fill="hold" nodeType="afterEffect">
                                  <p:stCondLst>
                                    <p:cond delay="1000"/>
                                  </p:stCondLst>
                                  <p:childTnLst>
                                    <p:set>
                                      <p:cBhvr>
                                        <p:cTn id="10" dur="1" fill="hold">
                                          <p:stCondLst>
                                            <p:cond delay="0"/>
                                          </p:stCondLst>
                                        </p:cTn>
                                        <p:tgtEl>
                                          <p:spTgt spid="112644"/>
                                        </p:tgtEl>
                                        <p:attrNameLst>
                                          <p:attrName>style.visibility</p:attrName>
                                        </p:attrNameLst>
                                      </p:cBhvr>
                                      <p:to>
                                        <p:strVal val="visible"/>
                                      </p:to>
                                    </p:set>
                                    <p:animEffect transition="in" filter="randombar(vertical)">
                                      <p:cBhvr>
                                        <p:cTn id="11" dur="500"/>
                                        <p:tgtEl>
                                          <p:spTgt spid="112644"/>
                                        </p:tgtEl>
                                      </p:cBhvr>
                                    </p:animEffect>
                                  </p:childTnLst>
                                </p:cTn>
                              </p:par>
                            </p:childTnLst>
                          </p:cTn>
                        </p:par>
                        <p:par>
                          <p:cTn id="12" fill="hold">
                            <p:stCondLst>
                              <p:cond delay="3000"/>
                            </p:stCondLst>
                            <p:childTnLst>
                              <p:par>
                                <p:cTn id="13" presetID="14" presetClass="entr" presetSubtype="10" fill="hold" grpId="0" nodeType="afterEffect">
                                  <p:stCondLst>
                                    <p:cond delay="0"/>
                                  </p:stCondLst>
                                  <p:childTnLst>
                                    <p:set>
                                      <p:cBhvr>
                                        <p:cTn id="14" dur="1" fill="hold">
                                          <p:stCondLst>
                                            <p:cond delay="0"/>
                                          </p:stCondLst>
                                        </p:cTn>
                                        <p:tgtEl>
                                          <p:spTgt spid="112651"/>
                                        </p:tgtEl>
                                        <p:attrNameLst>
                                          <p:attrName>style.visibility</p:attrName>
                                        </p:attrNameLst>
                                      </p:cBhvr>
                                      <p:to>
                                        <p:strVal val="visible"/>
                                      </p:to>
                                    </p:set>
                                    <p:animEffect transition="in" filter="randombar(horizontal)">
                                      <p:cBhvr>
                                        <p:cTn id="15" dur="500"/>
                                        <p:tgtEl>
                                          <p:spTgt spid="1126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51" grpId="0"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Religious Freedom</a:t>
            </a:r>
            <a:endParaRPr lang="en-GB" dirty="0"/>
          </a:p>
        </p:txBody>
      </p:sp>
      <p:sp>
        <p:nvSpPr>
          <p:cNvPr id="3" name="Inhaltsplatzhalter 2"/>
          <p:cNvSpPr>
            <a:spLocks noGrp="1"/>
          </p:cNvSpPr>
          <p:nvPr>
            <p:ph idx="1"/>
          </p:nvPr>
        </p:nvSpPr>
        <p:spPr>
          <a:xfrm>
            <a:off x="467544" y="476672"/>
            <a:ext cx="5437232" cy="5112568"/>
          </a:xfrm>
        </p:spPr>
        <p:txBody>
          <a:bodyPr>
            <a:normAutofit fontScale="62500" lnSpcReduction="20000"/>
          </a:bodyPr>
          <a:lstStyle/>
          <a:p>
            <a:pPr>
              <a:buNone/>
            </a:pPr>
            <a:r>
              <a:rPr lang="en-GB" sz="3800" b="1" dirty="0" smtClean="0"/>
              <a:t>Roman religion: </a:t>
            </a:r>
            <a:br>
              <a:rPr lang="en-GB" sz="3800" b="1" dirty="0" smtClean="0"/>
            </a:br>
            <a:r>
              <a:rPr lang="en-GB" dirty="0" smtClean="0"/>
              <a:t/>
            </a:r>
            <a:br>
              <a:rPr lang="en-GB" dirty="0" smtClean="0"/>
            </a:br>
            <a:r>
              <a:rPr lang="en-GB" dirty="0" smtClean="0"/>
              <a:t>focus on city, well-being of its inhabitants...</a:t>
            </a:r>
          </a:p>
          <a:p>
            <a:pPr lvl="1"/>
            <a:r>
              <a:rPr lang="en-GB" dirty="0" smtClean="0"/>
              <a:t>traditional cults </a:t>
            </a:r>
            <a:br>
              <a:rPr lang="en-GB" dirty="0" smtClean="0"/>
            </a:br>
            <a:r>
              <a:rPr lang="en-GB" dirty="0" smtClean="0"/>
              <a:t/>
            </a:r>
            <a:br>
              <a:rPr lang="en-GB" dirty="0" smtClean="0"/>
            </a:br>
            <a:endParaRPr lang="en-GB" dirty="0" smtClean="0"/>
          </a:p>
          <a:p>
            <a:r>
              <a:rPr lang="en-GB" dirty="0" smtClean="0"/>
              <a:t>„Religious freedom“: </a:t>
            </a:r>
            <a:br>
              <a:rPr lang="en-GB" dirty="0" smtClean="0"/>
            </a:br>
            <a:r>
              <a:rPr lang="en-GB" dirty="0" smtClean="0"/>
              <a:t>everybody can worship the deities he/she wishes to worship, </a:t>
            </a:r>
            <a:br>
              <a:rPr lang="en-GB" dirty="0" smtClean="0"/>
            </a:br>
            <a:r>
              <a:rPr lang="en-GB" dirty="0" smtClean="0"/>
              <a:t>as long as the pre-eminence  of the civic cult was respected</a:t>
            </a:r>
            <a:br>
              <a:rPr lang="en-GB" dirty="0" smtClean="0"/>
            </a:br>
            <a:r>
              <a:rPr lang="en-GB" dirty="0" smtClean="0"/>
              <a:t/>
            </a:r>
            <a:br>
              <a:rPr lang="en-GB" dirty="0" smtClean="0"/>
            </a:br>
            <a:endParaRPr lang="en-GB" dirty="0" smtClean="0"/>
          </a:p>
          <a:p>
            <a:r>
              <a:rPr lang="en-GB" dirty="0" smtClean="0"/>
              <a:t>Limits of tolerance:</a:t>
            </a:r>
          </a:p>
          <a:p>
            <a:pPr lvl="1"/>
            <a:r>
              <a:rPr lang="en-GB" dirty="0" smtClean="0"/>
              <a:t>When certain cults become a threat to public order...</a:t>
            </a:r>
          </a:p>
          <a:p>
            <a:pPr lvl="1"/>
            <a:r>
              <a:rPr lang="en-GB" dirty="0" smtClean="0"/>
              <a:t>In Rome: measures against </a:t>
            </a:r>
            <a:br>
              <a:rPr lang="en-GB" dirty="0" smtClean="0"/>
            </a:br>
            <a:r>
              <a:rPr lang="en-GB" dirty="0" smtClean="0"/>
              <a:t>astrology, soothsayers, philosophers, druids,…</a:t>
            </a:r>
          </a:p>
          <a:p>
            <a:pPr lvl="1"/>
            <a:r>
              <a:rPr lang="de-DE" dirty="0" smtClean="0"/>
              <a:t>186 B.C. </a:t>
            </a:r>
            <a:r>
              <a:rPr lang="de-DE" i="1" dirty="0" smtClean="0"/>
              <a:t>lex de </a:t>
            </a:r>
            <a:r>
              <a:rPr lang="de-DE" i="1" dirty="0" err="1" smtClean="0"/>
              <a:t>Bacchanalia</a:t>
            </a:r>
            <a:endParaRPr lang="en-GB" dirty="0" smtClean="0"/>
          </a:p>
          <a:p>
            <a:endParaRPr lang="en-GB" dirty="0"/>
          </a:p>
        </p:txBody>
      </p:sp>
      <p:pic>
        <p:nvPicPr>
          <p:cNvPr id="4" name="Picture 2" descr="http://upload.wikimedia.org/wikipedia/commons/f/f1/An_Arch_Druid_in_His_Judicial_Habit.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14632" t="2744" r="35235" b="3044"/>
          <a:stretch/>
        </p:blipFill>
        <p:spPr bwMode="auto">
          <a:xfrm>
            <a:off x="6228184" y="51345"/>
            <a:ext cx="2880320" cy="6762031"/>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en-GB" dirty="0" smtClean="0"/>
              <a:t>Religious Freedom</a:t>
            </a:r>
            <a:endParaRPr lang="en-GB" dirty="0"/>
          </a:p>
        </p:txBody>
      </p:sp>
      <p:sp>
        <p:nvSpPr>
          <p:cNvPr id="3" name="Inhaltsplatzhalter 2"/>
          <p:cNvSpPr>
            <a:spLocks noGrp="1"/>
          </p:cNvSpPr>
          <p:nvPr>
            <p:ph idx="1"/>
          </p:nvPr>
        </p:nvSpPr>
        <p:spPr>
          <a:xfrm>
            <a:off x="179512" y="530352"/>
            <a:ext cx="6048672" cy="4187952"/>
          </a:xfrm>
        </p:spPr>
        <p:txBody>
          <a:bodyPr>
            <a:normAutofit fontScale="77500" lnSpcReduction="20000"/>
          </a:bodyPr>
          <a:lstStyle/>
          <a:p>
            <a:r>
              <a:rPr lang="en-GB" b="1" dirty="0" smtClean="0"/>
              <a:t>Cults that Rome did not like…</a:t>
            </a:r>
          </a:p>
          <a:p>
            <a:pPr lvl="1"/>
            <a:r>
              <a:rPr lang="en-GB" dirty="0" smtClean="0"/>
              <a:t>druids</a:t>
            </a:r>
          </a:p>
          <a:p>
            <a:pPr lvl="2"/>
            <a:r>
              <a:rPr lang="en-GB" dirty="0" smtClean="0">
                <a:sym typeface="Wingdings" pitchFamily="2" charset="2"/>
              </a:rPr>
              <a:t>druids’ last stand on Anglesey</a:t>
            </a:r>
          </a:p>
          <a:p>
            <a:pPr lvl="1"/>
            <a:r>
              <a:rPr lang="en-GB" dirty="0" smtClean="0">
                <a:sym typeface="Wingdings" pitchFamily="2" charset="2"/>
              </a:rPr>
              <a:t>cult of Bacchus</a:t>
            </a:r>
          </a:p>
          <a:p>
            <a:pPr lvl="2"/>
            <a:r>
              <a:rPr lang="en-GB" dirty="0" smtClean="0">
                <a:sym typeface="Wingdings" pitchFamily="2" charset="2"/>
              </a:rPr>
              <a:t>lex de Bacchanalia</a:t>
            </a:r>
          </a:p>
          <a:p>
            <a:pPr lvl="1"/>
            <a:r>
              <a:rPr lang="en-GB" dirty="0" smtClean="0">
                <a:sym typeface="Wingdings" pitchFamily="2" charset="2"/>
              </a:rPr>
              <a:t>cult of Isis</a:t>
            </a:r>
          </a:p>
          <a:p>
            <a:pPr lvl="2"/>
            <a:r>
              <a:rPr lang="en-GB" dirty="0" smtClean="0">
                <a:sym typeface="Wingdings" pitchFamily="2" charset="2"/>
              </a:rPr>
              <a:t>usually ok, but forbidden e.g. under Augustus</a:t>
            </a:r>
          </a:p>
          <a:p>
            <a:pPr lvl="1"/>
            <a:r>
              <a:rPr lang="en-GB" dirty="0" smtClean="0">
                <a:sym typeface="Wingdings" pitchFamily="2" charset="2"/>
              </a:rPr>
              <a:t>Christianity</a:t>
            </a:r>
          </a:p>
          <a:p>
            <a:pPr lvl="2"/>
            <a:r>
              <a:rPr lang="en-GB" dirty="0" smtClean="0">
                <a:sym typeface="Wingdings" pitchFamily="2" charset="2"/>
              </a:rPr>
              <a:t>why was Christianity persecuted?</a:t>
            </a:r>
          </a:p>
          <a:p>
            <a:pPr lvl="1"/>
            <a:r>
              <a:rPr lang="en-GB" dirty="0" smtClean="0">
                <a:sym typeface="Wingdings" pitchFamily="2" charset="2"/>
              </a:rPr>
              <a:t>Judaism</a:t>
            </a:r>
          </a:p>
          <a:p>
            <a:pPr lvl="2"/>
            <a:r>
              <a:rPr lang="en-GB" dirty="0" smtClean="0">
                <a:sym typeface="Wingdings" pitchFamily="2" charset="2"/>
              </a:rPr>
              <a:t>Jewish Wars…</a:t>
            </a:r>
          </a:p>
          <a:p>
            <a:pPr lvl="2"/>
            <a:r>
              <a:rPr lang="en-GB" dirty="0" smtClean="0">
                <a:sym typeface="Wingdings" pitchFamily="2" charset="2"/>
              </a:rPr>
              <a:t>but also privileges </a:t>
            </a:r>
          </a:p>
          <a:p>
            <a:pPr lvl="2"/>
            <a:r>
              <a:rPr lang="en-GB" dirty="0" smtClean="0">
                <a:sym typeface="Wingdings" pitchFamily="2" charset="2"/>
              </a:rPr>
              <a:t>….</a:t>
            </a:r>
          </a:p>
          <a:p>
            <a:pPr lvl="2">
              <a:buNone/>
            </a:pPr>
            <a:r>
              <a:rPr lang="en-GB" dirty="0" smtClean="0">
                <a:sym typeface="Wingdings" pitchFamily="2" charset="2"/>
              </a:rPr>
              <a:t>Religious freedom…?</a:t>
            </a:r>
          </a:p>
          <a:p>
            <a:pPr lvl="3">
              <a:buNone/>
            </a:pPr>
            <a:r>
              <a:rPr lang="en-GB" dirty="0" smtClean="0">
                <a:sym typeface="Wingdings" pitchFamily="2" charset="2"/>
              </a:rPr>
              <a:t>	</a:t>
            </a:r>
            <a:endParaRPr lang="en-GB" dirty="0"/>
          </a:p>
        </p:txBody>
      </p:sp>
      <p:pic>
        <p:nvPicPr>
          <p:cNvPr id="4" name="Picture 2" descr="http://upload.wikimedia.org/wikipedia/commons/f/f1/An_Arch_Druid_in_His_Judicial_Habit.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l="14632" t="2744" r="35235" b="3044"/>
          <a:stretch/>
        </p:blipFill>
        <p:spPr bwMode="auto">
          <a:xfrm>
            <a:off x="6228184" y="51345"/>
            <a:ext cx="2880320" cy="6762031"/>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de-DE" dirty="0"/>
              <a:t>Religion &amp; freedom</a:t>
            </a:r>
            <a:endParaRPr lang="en-GB" dirty="0"/>
          </a:p>
        </p:txBody>
      </p:sp>
      <p:sp>
        <p:nvSpPr>
          <p:cNvPr id="5"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smtClean="0"/>
              <a:t>cf. Livy 39.8-19 </a:t>
            </a:r>
          </a:p>
          <a:p>
            <a:r>
              <a:rPr lang="en-GB" sz="2000" dirty="0" smtClean="0"/>
              <a:t>devotees of Bacchus </a:t>
            </a:r>
            <a:br>
              <a:rPr lang="en-GB" sz="2000" dirty="0" smtClean="0"/>
            </a:br>
            <a:r>
              <a:rPr lang="en-GB" sz="2000" dirty="0" smtClean="0"/>
              <a:t>created scandalous and </a:t>
            </a:r>
            <a:br>
              <a:rPr lang="en-GB" sz="2000" dirty="0" smtClean="0"/>
            </a:br>
            <a:r>
              <a:rPr lang="en-GB" sz="2000" dirty="0" smtClean="0"/>
              <a:t>dangerous conditions</a:t>
            </a:r>
          </a:p>
        </p:txBody>
      </p:sp>
      <p:pic>
        <p:nvPicPr>
          <p:cNvPr id="6" name="Picture 2" descr="File:Sarcophagus with Scenes of Bacchus - Getty Villa - Collection.jpg"/>
          <p:cNvPicPr>
            <a:picLocks noChangeAspect="1" noChangeArrowheads="1"/>
          </p:cNvPicPr>
          <p:nvPr/>
        </p:nvPicPr>
        <p:blipFill rotWithShape="1">
          <a:blip r:embed="rId2" cstate="print">
            <a:extLst>
              <a:ext uri="{28A0092B-C50C-407E-A947-70E740481C1C}">
                <a14:useLocalDpi xmlns:a14="http://schemas.microsoft.com/office/drawing/2010/main" xmlns="" val="0"/>
              </a:ext>
            </a:extLst>
          </a:blip>
          <a:srcRect t="28703" b="27900"/>
          <a:stretch/>
        </p:blipFill>
        <p:spPr bwMode="auto">
          <a:xfrm>
            <a:off x="107504" y="3789040"/>
            <a:ext cx="8947420" cy="2912201"/>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itle 2"/>
          <p:cNvSpPr txBox="1">
            <a:spLocks/>
          </p:cNvSpPr>
          <p:nvPr/>
        </p:nvSpPr>
        <p:spPr>
          <a:xfrm>
            <a:off x="457200" y="152400"/>
            <a:ext cx="8229600" cy="1219200"/>
          </a:xfrm>
          <a:prstGeom prst="rect">
            <a:avLst/>
          </a:prstGeom>
        </p:spPr>
        <p:txBody>
          <a:bodyPr vert="horz" anchor="b">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DE" sz="3600" b="1" i="0" u="none" strike="noStrike" kern="1200" cap="none" spc="0" normalizeH="0" baseline="0" noProof="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Religion &amp; freedom</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
        <p:nvSpPr>
          <p:cNvPr id="9"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smtClean="0">
                <a:solidFill>
                  <a:srgbClr val="FFC000"/>
                </a:solidFill>
              </a:rPr>
              <a:t>senatus consultum de </a:t>
            </a:r>
            <a:r>
              <a:rPr lang="de-DE" i="1" dirty="0">
                <a:solidFill>
                  <a:srgbClr val="FFC000"/>
                </a:solidFill>
              </a:rPr>
              <a:t>Bacchanalia</a:t>
            </a:r>
            <a:endParaRPr lang="en-GB" dirty="0">
              <a:solidFill>
                <a:srgbClr val="FFC000"/>
              </a:solidFill>
            </a:endParaRPr>
          </a:p>
          <a:p>
            <a:endParaRPr lang="en-GB" dirty="0"/>
          </a:p>
        </p:txBody>
      </p:sp>
    </p:spTree>
    <p:extLst>
      <p:ext uri="{BB962C8B-B14F-4D97-AF65-F5344CB8AC3E}">
        <p14:creationId xmlns:p14="http://schemas.microsoft.com/office/powerpoint/2010/main" xmlns="" val="3156574084"/>
      </p:ext>
    </p:extLst>
  </p:cSld>
  <p:clrMapOvr>
    <a:masterClrMapping/>
  </p:clrMapOvr>
  <p:transition advClick="0" advTm="3000">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capritravelguide.com/wp-content/uploads/2013/01/cropped-pompeii-villa-of-mystery-3.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496" y="4221088"/>
            <a:ext cx="9036496" cy="2602512"/>
          </a:xfrm>
          <a:prstGeom prst="rect">
            <a:avLst/>
          </a:prstGeom>
          <a:noFill/>
          <a:extLst>
            <a:ext uri="{909E8E84-426E-40DD-AFC4-6F175D3DCCD1}">
              <a14:hiddenFill xmlns:a14="http://schemas.microsoft.com/office/drawing/2010/main" xmlns="">
                <a:solidFill>
                  <a:srgbClr val="FFFFFF"/>
                </a:solidFill>
              </a14:hiddenFill>
            </a:ext>
          </a:extLst>
        </p:spPr>
      </p:pic>
      <p:sp>
        <p:nvSpPr>
          <p:cNvPr id="5"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smtClean="0">
                <a:solidFill>
                  <a:srgbClr val="FFC000"/>
                </a:solidFill>
              </a:rPr>
              <a:t>senatus consultum de </a:t>
            </a:r>
            <a:r>
              <a:rPr lang="de-DE" i="1" dirty="0">
                <a:solidFill>
                  <a:srgbClr val="FFC000"/>
                </a:solidFill>
              </a:rPr>
              <a:t>Bacchanalia</a:t>
            </a:r>
            <a:endParaRPr lang="en-GB" dirty="0">
              <a:solidFill>
                <a:srgbClr val="FFC000"/>
              </a:solidFill>
            </a:endParaRPr>
          </a:p>
          <a:p>
            <a:endParaRPr lang="en-GB" dirty="0"/>
          </a:p>
        </p:txBody>
      </p:sp>
      <p:sp>
        <p:nvSpPr>
          <p:cNvPr id="6"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7"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smtClean="0"/>
              <a:t>cf. Livy 39.8-19 </a:t>
            </a:r>
          </a:p>
          <a:p>
            <a:r>
              <a:rPr lang="en-GB" sz="2000" dirty="0" smtClean="0"/>
              <a:t>devotees of Bacchus </a:t>
            </a:r>
            <a:br>
              <a:rPr lang="en-GB" sz="2000" dirty="0" smtClean="0"/>
            </a:br>
            <a:r>
              <a:rPr lang="en-GB" sz="2000" dirty="0" smtClean="0"/>
              <a:t>created scandalous and </a:t>
            </a:r>
            <a:br>
              <a:rPr lang="en-GB" sz="2000" dirty="0" smtClean="0"/>
            </a:br>
            <a:r>
              <a:rPr lang="en-GB" sz="2000" dirty="0" smtClean="0"/>
              <a:t>dangerous conditions</a:t>
            </a:r>
          </a:p>
        </p:txBody>
      </p:sp>
    </p:spTree>
    <p:extLst>
      <p:ext uri="{BB962C8B-B14F-4D97-AF65-F5344CB8AC3E}">
        <p14:creationId xmlns:p14="http://schemas.microsoft.com/office/powerpoint/2010/main" xmlns="" val="4108044087"/>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ttp://www.hs-augsburg.de/%7Eharsch/Chronologia/Lsante02/Bacchanalia/bac_orig.jpg"/>
          <p:cNvPicPr/>
          <p:nvPr/>
        </p:nvPicPr>
        <p:blipFill>
          <a:blip r:embed="rId2" cstate="print">
            <a:extLst>
              <a:ext uri="{BEBA8EAE-BF5A-486C-A8C5-ECC9F3942E4B}">
                <a14:imgProps xmlns:a14="http://schemas.microsoft.com/office/drawing/2010/main" xmlns="">
                  <a14:imgLayer r:embed="rId3">
                    <a14:imgEffect>
                      <a14:backgroundRemoval t="1718" b="98092" l="1968" r="98748">
                        <a14:foregroundMark x1="93560" y1="95229" x2="93560" y2="95229"/>
                        <a14:foregroundMark x1="95707" y1="54962" x2="95707" y2="54962"/>
                        <a14:foregroundMark x1="97138" y1="33397" x2="97138" y2="33397"/>
                        <a14:foregroundMark x1="1968" y1="9542" x2="1968" y2="9542"/>
                      </a14:backgroundRemoval>
                    </a14:imgEffect>
                  </a14:imgLayer>
                </a14:imgProps>
              </a:ext>
              <a:ext uri="{28A0092B-C50C-407E-A947-70E740481C1C}">
                <a14:useLocalDpi xmlns:a14="http://schemas.microsoft.com/office/drawing/2010/main" xmlns="" val="0"/>
              </a:ext>
            </a:extLst>
          </a:blip>
          <a:srcRect/>
          <a:stretch>
            <a:fillRect/>
          </a:stretch>
        </p:blipFill>
        <p:spPr bwMode="auto">
          <a:xfrm>
            <a:off x="2915816" y="1124744"/>
            <a:ext cx="6207224" cy="5733256"/>
          </a:xfrm>
          <a:prstGeom prst="rect">
            <a:avLst/>
          </a:prstGeom>
          <a:noFill/>
          <a:ln>
            <a:noFill/>
          </a:ln>
        </p:spPr>
      </p:pic>
      <p:sp>
        <p:nvSpPr>
          <p:cNvPr id="5" name="Content Placeholder 1"/>
          <p:cNvSpPr>
            <a:spLocks noGrp="1"/>
          </p:cNvSpPr>
          <p:nvPr>
            <p:ph idx="1"/>
          </p:nvPr>
        </p:nvSpPr>
        <p:spPr>
          <a:xfrm>
            <a:off x="457200" y="1524000"/>
            <a:ext cx="8229600" cy="4572000"/>
          </a:xfrm>
        </p:spPr>
        <p:txBody>
          <a:bodyPr/>
          <a:lstStyle/>
          <a:p>
            <a:pPr marL="274320" lvl="1">
              <a:spcBef>
                <a:spcPts val="600"/>
              </a:spcBef>
              <a:buClr>
                <a:schemeClr val="accent2"/>
              </a:buClr>
            </a:pPr>
            <a:r>
              <a:rPr lang="de-DE" dirty="0">
                <a:solidFill>
                  <a:srgbClr val="FFC000"/>
                </a:solidFill>
              </a:rPr>
              <a:t>186 B.C. </a:t>
            </a:r>
            <a:r>
              <a:rPr lang="de-DE" i="1" dirty="0" smtClean="0">
                <a:solidFill>
                  <a:srgbClr val="FFC000"/>
                </a:solidFill>
              </a:rPr>
              <a:t>senatus consultum de </a:t>
            </a:r>
            <a:r>
              <a:rPr lang="de-DE" i="1" dirty="0">
                <a:solidFill>
                  <a:srgbClr val="FFC000"/>
                </a:solidFill>
              </a:rPr>
              <a:t>Bacchanalia</a:t>
            </a:r>
            <a:endParaRPr lang="en-GB" dirty="0">
              <a:solidFill>
                <a:srgbClr val="FFC000"/>
              </a:solidFill>
            </a:endParaRPr>
          </a:p>
          <a:p>
            <a:endParaRPr lang="en-GB" dirty="0"/>
          </a:p>
        </p:txBody>
      </p:sp>
      <p:sp>
        <p:nvSpPr>
          <p:cNvPr id="6"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7" name="Content Placeholder 2"/>
          <p:cNvSpPr txBox="1">
            <a:spLocks/>
          </p:cNvSpPr>
          <p:nvPr/>
        </p:nvSpPr>
        <p:spPr>
          <a:xfrm>
            <a:off x="301752" y="2060848"/>
            <a:ext cx="8503920" cy="4608512"/>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r>
              <a:rPr lang="en-GB" sz="2000" dirty="0" smtClean="0"/>
              <a:t>cf. Livy 39.8-19 </a:t>
            </a:r>
          </a:p>
          <a:p>
            <a:r>
              <a:rPr lang="en-GB" sz="2000" dirty="0" smtClean="0"/>
              <a:t>devotees of Bacchus </a:t>
            </a:r>
            <a:br>
              <a:rPr lang="en-GB" sz="2000" dirty="0" smtClean="0"/>
            </a:br>
            <a:r>
              <a:rPr lang="en-GB" sz="2000" dirty="0" smtClean="0"/>
              <a:t>created scandalous and </a:t>
            </a:r>
            <a:br>
              <a:rPr lang="en-GB" sz="2000" dirty="0" smtClean="0"/>
            </a:br>
            <a:r>
              <a:rPr lang="en-GB" sz="2000" dirty="0" smtClean="0"/>
              <a:t>dangerous conditions</a:t>
            </a:r>
          </a:p>
          <a:p>
            <a:r>
              <a:rPr lang="en-GB" sz="2000" dirty="0" smtClean="0"/>
              <a:t>Senate: abolish/curtailing</a:t>
            </a:r>
            <a:br>
              <a:rPr lang="en-GB" sz="2000" dirty="0" smtClean="0"/>
            </a:br>
            <a:r>
              <a:rPr lang="en-GB" sz="2000" dirty="0" smtClean="0"/>
              <a:t>Bacchanalia</a:t>
            </a:r>
          </a:p>
          <a:p>
            <a:r>
              <a:rPr lang="de-DE" sz="2000" dirty="0" smtClean="0"/>
              <a:t>Not abolishing, but</a:t>
            </a:r>
            <a:br>
              <a:rPr lang="de-DE" sz="2000" dirty="0" smtClean="0"/>
            </a:br>
            <a:r>
              <a:rPr lang="en-GB" sz="1800" dirty="0" smtClean="0"/>
              <a:t>bringing Bacchus cult</a:t>
            </a:r>
            <a:br>
              <a:rPr lang="en-GB" sz="1800" dirty="0" smtClean="0"/>
            </a:br>
            <a:r>
              <a:rPr lang="en-GB" sz="1800" dirty="0" smtClean="0"/>
              <a:t>under the control </a:t>
            </a:r>
            <a:br>
              <a:rPr lang="en-GB" sz="1800" dirty="0" smtClean="0"/>
            </a:br>
            <a:r>
              <a:rPr lang="en-GB" sz="1800" dirty="0" smtClean="0"/>
              <a:t>of the Roman senate</a:t>
            </a:r>
            <a:endParaRPr lang="en-GB" sz="1800" dirty="0"/>
          </a:p>
        </p:txBody>
      </p:sp>
    </p:spTree>
    <p:extLst>
      <p:ext uri="{BB962C8B-B14F-4D97-AF65-F5344CB8AC3E}">
        <p14:creationId xmlns:p14="http://schemas.microsoft.com/office/powerpoint/2010/main" xmlns="" val="3141852558"/>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www.hs-augsburg.de/%7Eharsch/Chronologia/Lsante02/Bacchanalia/bac_orig.jpg"/>
          <p:cNvPicPr/>
          <p:nvPr/>
        </p:nvPicPr>
        <p:blipFill>
          <a:blip r:embed="rId2" cstate="print">
            <a:extLst>
              <a:ext uri="{BEBA8EAE-BF5A-486C-A8C5-ECC9F3942E4B}">
                <a14:imgProps xmlns:a14="http://schemas.microsoft.com/office/drawing/2010/main" xmlns="">
                  <a14:imgLayer r:embed="rId3">
                    <a14:imgEffect>
                      <a14:backgroundRemoval t="1718" b="98092" l="1968" r="98748">
                        <a14:foregroundMark x1="93560" y1="95229" x2="93560" y2="95229"/>
                        <a14:foregroundMark x1="95707" y1="54962" x2="95707" y2="54962"/>
                        <a14:foregroundMark x1="97138" y1="33397" x2="97138" y2="33397"/>
                        <a14:foregroundMark x1="1968" y1="9542" x2="1968" y2="9542"/>
                      </a14:backgroundRemoval>
                    </a14:imgEffect>
                  </a14:imgLayer>
                </a14:imgProps>
              </a:ext>
              <a:ext uri="{28A0092B-C50C-407E-A947-70E740481C1C}">
                <a14:useLocalDpi xmlns:a14="http://schemas.microsoft.com/office/drawing/2010/main" xmlns="" val="0"/>
              </a:ext>
            </a:extLst>
          </a:blip>
          <a:srcRect/>
          <a:stretch>
            <a:fillRect/>
          </a:stretch>
        </p:blipFill>
        <p:spPr bwMode="auto">
          <a:xfrm>
            <a:off x="2915816" y="1124744"/>
            <a:ext cx="6207224" cy="5733256"/>
          </a:xfrm>
          <a:prstGeom prst="rect">
            <a:avLst/>
          </a:prstGeom>
          <a:noFill/>
          <a:ln>
            <a:noFill/>
          </a:ln>
        </p:spPr>
      </p:pic>
      <p:sp>
        <p:nvSpPr>
          <p:cNvPr id="2" name="Content Placeholder 1"/>
          <p:cNvSpPr>
            <a:spLocks noGrp="1"/>
          </p:cNvSpPr>
          <p:nvPr>
            <p:ph idx="1"/>
          </p:nvPr>
        </p:nvSpPr>
        <p:spPr>
          <a:xfrm>
            <a:off x="0" y="2003549"/>
            <a:ext cx="9144000" cy="4824536"/>
          </a:xfrm>
          <a:solidFill>
            <a:schemeClr val="accent2">
              <a:alpha val="43000"/>
            </a:schemeClr>
          </a:solidFill>
        </p:spPr>
        <p:style>
          <a:lnRef idx="2">
            <a:schemeClr val="accent2">
              <a:shade val="50000"/>
            </a:schemeClr>
          </a:lnRef>
          <a:fillRef idx="1">
            <a:schemeClr val="accent2"/>
          </a:fillRef>
          <a:effectRef idx="0">
            <a:schemeClr val="accent2"/>
          </a:effectRef>
          <a:fontRef idx="minor">
            <a:schemeClr val="lt1"/>
          </a:fontRef>
        </p:style>
        <p:txBody>
          <a:bodyPr>
            <a:noAutofit/>
          </a:bodyPr>
          <a:lstStyle/>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 </a:t>
            </a:r>
            <a:r>
              <a:rPr lang="en-GB" sz="1800" dirty="0">
                <a:solidFill>
                  <a:srgbClr val="FFFF00"/>
                </a:solidFill>
                <a:effectLst>
                  <a:outerShdw blurRad="38100" dist="38100" dir="2700000" algn="tl">
                    <a:srgbClr val="000000">
                      <a:alpha val="43137"/>
                    </a:srgbClr>
                  </a:outerShdw>
                </a:effectLst>
              </a:rPr>
              <a:t>Regarding the Bacchanalia, it was resolved to issue a decree to those who are allied to</a:t>
            </a:r>
            <a:r>
              <a:rPr lang="en-GB" sz="1800" b="1" dirty="0">
                <a:solidFill>
                  <a:srgbClr val="FFFF00"/>
                </a:solidFill>
                <a:effectLst>
                  <a:outerShdw blurRad="38100" dist="38100" dir="2700000" algn="tl">
                    <a:srgbClr val="000000">
                      <a:alpha val="43137"/>
                    </a:srgbClr>
                  </a:outerShdw>
                </a:effectLst>
              </a:rPr>
              <a:t> </a:t>
            </a:r>
            <a:r>
              <a:rPr lang="en-GB" sz="1800" dirty="0">
                <a:solidFill>
                  <a:srgbClr val="FFFF00"/>
                </a:solidFill>
                <a:effectLst>
                  <a:outerShdw blurRad="38100" dist="38100" dir="2700000" algn="tl">
                    <a:srgbClr val="000000">
                      <a:alpha val="43137"/>
                    </a:srgbClr>
                  </a:outerShdw>
                </a:effectLst>
              </a:rPr>
              <a:t>us: “No one of them is to possess a place devoted to the worship of Bacchus: </a:t>
            </a:r>
            <a:r>
              <a:rPr lang="en-GB" sz="1800" dirty="0" smtClean="0">
                <a:solidFill>
                  <a:srgbClr val="FFFF00"/>
                </a:solidFill>
                <a:effectLst>
                  <a:outerShdw blurRad="38100" dist="38100" dir="2700000" algn="tl">
                    <a:srgbClr val="000000">
                      <a:alpha val="43137"/>
                    </a:srgbClr>
                  </a:outerShdw>
                </a:effectLst>
              </a:rPr>
              <a:t>and </a:t>
            </a:r>
            <a:r>
              <a:rPr lang="en-GB" sz="1800" dirty="0">
                <a:solidFill>
                  <a:srgbClr val="FFFF00"/>
                </a:solidFill>
                <a:effectLst>
                  <a:outerShdw blurRad="38100" dist="38100" dir="2700000" algn="tl">
                    <a:srgbClr val="000000">
                      <a:alpha val="43137"/>
                    </a:srgbClr>
                  </a:outerShdw>
                </a:effectLst>
              </a:rPr>
              <a:t>if there are any who claim that it is necessary for them to have such a place for Bacchus, they shall appear in Rome before the </a:t>
            </a:r>
            <a:r>
              <a:rPr lang="en-GB" sz="1800" i="1" u="sng" dirty="0">
                <a:solidFill>
                  <a:srgbClr val="FFFF00"/>
                </a:solidFill>
                <a:effectLst>
                  <a:outerShdw blurRad="38100" dist="38100" dir="2700000" algn="tl">
                    <a:srgbClr val="000000">
                      <a:alpha val="43137"/>
                    </a:srgbClr>
                  </a:outerShdw>
                </a:effectLst>
              </a:rPr>
              <a:t>praetor </a:t>
            </a:r>
            <a:r>
              <a:rPr lang="en-GB" sz="1800" i="1" u="sng" dirty="0" err="1">
                <a:solidFill>
                  <a:srgbClr val="FFFF00"/>
                </a:solidFill>
                <a:effectLst>
                  <a:outerShdw blurRad="38100" dist="38100" dir="2700000" algn="tl">
                    <a:srgbClr val="000000">
                      <a:alpha val="43137"/>
                    </a:srgbClr>
                  </a:outerShdw>
                </a:effectLst>
              </a:rPr>
              <a:t>urbanus</a:t>
            </a:r>
            <a:r>
              <a:rPr lang="en-GB" sz="1800" i="1" u="sng" dirty="0">
                <a:solidFill>
                  <a:srgbClr val="FFFF00"/>
                </a:solidFill>
                <a:effectLst>
                  <a:outerShdw blurRad="38100" dist="38100" dir="2700000" algn="tl">
                    <a:srgbClr val="000000">
                      <a:alpha val="43137"/>
                    </a:srgbClr>
                  </a:outerShdw>
                </a:effectLst>
              </a:rPr>
              <a:t>;</a:t>
            </a:r>
          </a:p>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No </a:t>
            </a:r>
            <a:r>
              <a:rPr lang="en-GB" sz="1800" dirty="0">
                <a:solidFill>
                  <a:srgbClr val="FFFF00"/>
                </a:solidFill>
                <a:effectLst>
                  <a:outerShdw blurRad="38100" dist="38100" dir="2700000" algn="tl">
                    <a:srgbClr val="000000">
                      <a:alpha val="43137"/>
                    </a:srgbClr>
                  </a:outerShdw>
                </a:effectLst>
              </a:rPr>
              <a:t>man is to associate with the Bacchae, </a:t>
            </a:r>
            <a:br>
              <a:rPr lang="en-GB" sz="1800" dirty="0">
                <a:solidFill>
                  <a:srgbClr val="FFFF00"/>
                </a:solidFill>
                <a:effectLst>
                  <a:outerShdw blurRad="38100" dist="38100" dir="2700000" algn="tl">
                    <a:srgbClr val="000000">
                      <a:alpha val="43137"/>
                    </a:srgbClr>
                  </a:outerShdw>
                </a:effectLst>
              </a:rPr>
            </a:br>
            <a:r>
              <a:rPr lang="en-GB" sz="1800" dirty="0">
                <a:solidFill>
                  <a:srgbClr val="FFFF00"/>
                </a:solidFill>
                <a:effectLst>
                  <a:outerShdw blurRad="38100" dist="38100" dir="2700000" algn="tl">
                    <a:srgbClr val="000000">
                      <a:alpha val="43137"/>
                    </a:srgbClr>
                  </a:outerShdw>
                </a:effectLst>
              </a:rPr>
              <a:t>neither a </a:t>
            </a:r>
            <a:r>
              <a:rPr lang="en-GB" sz="1800" u="sng" dirty="0">
                <a:solidFill>
                  <a:srgbClr val="FFFF00"/>
                </a:solidFill>
                <a:effectLst>
                  <a:outerShdw blurRad="38100" dist="38100" dir="2700000" algn="tl">
                    <a:srgbClr val="000000">
                      <a:alpha val="43137"/>
                    </a:srgbClr>
                  </a:outerShdw>
                </a:effectLst>
              </a:rPr>
              <a:t>Roman citizen</a:t>
            </a:r>
            <a:r>
              <a:rPr lang="en-GB" sz="1800" dirty="0">
                <a:solidFill>
                  <a:srgbClr val="FFFF00"/>
                </a:solidFill>
                <a:effectLst>
                  <a:outerShdw blurRad="38100" dist="38100" dir="2700000" algn="tl">
                    <a:srgbClr val="000000">
                      <a:alpha val="43137"/>
                    </a:srgbClr>
                  </a:outerShdw>
                </a:effectLst>
              </a:rPr>
              <a:t>, nor one of the </a:t>
            </a:r>
            <a:r>
              <a:rPr lang="en-GB" sz="1800" u="sng" dirty="0">
                <a:solidFill>
                  <a:srgbClr val="FFFF00"/>
                </a:solidFill>
                <a:effectLst>
                  <a:outerShdw blurRad="38100" dist="38100" dir="2700000" algn="tl">
                    <a:srgbClr val="000000">
                      <a:alpha val="43137"/>
                    </a:srgbClr>
                  </a:outerShdw>
                </a:effectLst>
              </a:rPr>
              <a:t>Latin name</a:t>
            </a:r>
            <a:r>
              <a:rPr lang="en-GB" sz="1800" dirty="0">
                <a:solidFill>
                  <a:srgbClr val="FFFF00"/>
                </a:solidFill>
                <a:effectLst>
                  <a:outerShdw blurRad="38100" dist="38100" dir="2700000" algn="tl">
                    <a:srgbClr val="000000">
                      <a:alpha val="43137"/>
                    </a:srgbClr>
                  </a:outerShdw>
                </a:effectLst>
              </a:rPr>
              <a:t>, nor any of our </a:t>
            </a:r>
            <a:r>
              <a:rPr lang="en-GB" sz="1800" u="sng" dirty="0">
                <a:solidFill>
                  <a:srgbClr val="FFFF00"/>
                </a:solidFill>
                <a:effectLst>
                  <a:outerShdw blurRad="38100" dist="38100" dir="2700000" algn="tl">
                    <a:srgbClr val="000000">
                      <a:alpha val="43137"/>
                    </a:srgbClr>
                  </a:outerShdw>
                </a:effectLst>
              </a:rPr>
              <a:t>allies,</a:t>
            </a:r>
            <a:r>
              <a:rPr lang="en-GB" sz="1800" dirty="0">
                <a:solidFill>
                  <a:srgbClr val="FFFF00"/>
                </a:solidFill>
                <a:effectLst>
                  <a:outerShdw blurRad="38100" dist="38100" dir="2700000" algn="tl">
                    <a:srgbClr val="000000">
                      <a:alpha val="43137"/>
                    </a:srgbClr>
                  </a:outerShdw>
                </a:effectLst>
              </a:rPr>
              <a:t> </a:t>
            </a:r>
            <a:br>
              <a:rPr lang="en-GB" sz="1800" dirty="0">
                <a:solidFill>
                  <a:srgbClr val="FFFF00"/>
                </a:solidFill>
                <a:effectLst>
                  <a:outerShdw blurRad="38100" dist="38100" dir="2700000" algn="tl">
                    <a:srgbClr val="000000">
                      <a:alpha val="43137"/>
                    </a:srgbClr>
                  </a:outerShdw>
                </a:effectLst>
              </a:rPr>
            </a:br>
            <a:r>
              <a:rPr lang="en-GB" sz="1800" dirty="0">
                <a:solidFill>
                  <a:srgbClr val="FFFF00"/>
                </a:solidFill>
                <a:effectLst>
                  <a:outerShdw blurRad="38100" dist="38100" dir="2700000" algn="tl">
                    <a:srgbClr val="000000">
                      <a:alpha val="43137"/>
                    </a:srgbClr>
                  </a:outerShdw>
                </a:effectLst>
              </a:rPr>
              <a:t>unless they come to the </a:t>
            </a:r>
            <a:r>
              <a:rPr lang="en-GB" sz="1800" i="1" dirty="0">
                <a:solidFill>
                  <a:srgbClr val="FFFF00"/>
                </a:solidFill>
                <a:effectLst>
                  <a:outerShdw blurRad="38100" dist="38100" dir="2700000" algn="tl">
                    <a:srgbClr val="000000">
                      <a:alpha val="43137"/>
                    </a:srgbClr>
                  </a:outerShdw>
                </a:effectLst>
              </a:rPr>
              <a:t>praetor </a:t>
            </a:r>
            <a:r>
              <a:rPr lang="en-GB" sz="1800" i="1" dirty="0" err="1" smtClean="0">
                <a:solidFill>
                  <a:srgbClr val="FFFF00"/>
                </a:solidFill>
                <a:effectLst>
                  <a:outerShdw blurRad="38100" dist="38100" dir="2700000" algn="tl">
                    <a:srgbClr val="000000">
                      <a:alpha val="43137"/>
                    </a:srgbClr>
                  </a:outerShdw>
                </a:effectLst>
              </a:rPr>
              <a:t>urbanus</a:t>
            </a:r>
            <a:r>
              <a:rPr lang="en-GB" sz="1800" i="1" dirty="0" smtClean="0">
                <a:solidFill>
                  <a:srgbClr val="FFFF00"/>
                </a:solidFill>
                <a:effectLst>
                  <a:outerShdw blurRad="38100" dist="38100" dir="2700000" algn="tl">
                    <a:srgbClr val="000000">
                      <a:alpha val="43137"/>
                    </a:srgbClr>
                  </a:outerShdw>
                </a:effectLst>
              </a:rPr>
              <a:t> (…)</a:t>
            </a:r>
          </a:p>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No </a:t>
            </a:r>
            <a:r>
              <a:rPr lang="en-GB" sz="1800" dirty="0">
                <a:solidFill>
                  <a:srgbClr val="FFFF00"/>
                </a:solidFill>
                <a:effectLst>
                  <a:outerShdw blurRad="38100" dist="38100" dir="2700000" algn="tl">
                    <a:srgbClr val="000000">
                      <a:alpha val="43137"/>
                    </a:srgbClr>
                  </a:outerShdw>
                </a:effectLst>
              </a:rPr>
              <a:t>one shall appoint either man or woman to be master or to act as master; henceforth they shall not form conspiracies among themselves, stir up any disorder, make mutual promises or agreements, or interchange pledges</a:t>
            </a:r>
            <a:r>
              <a:rPr lang="en-GB" sz="1800" dirty="0" smtClean="0">
                <a:solidFill>
                  <a:srgbClr val="FFFF00"/>
                </a:solidFill>
                <a:effectLst>
                  <a:outerShdw blurRad="38100" dist="38100" dir="2700000" algn="tl">
                    <a:srgbClr val="000000">
                      <a:alpha val="43137"/>
                    </a:srgbClr>
                  </a:outerShdw>
                </a:effectLst>
              </a:rPr>
              <a:t>; (…)</a:t>
            </a:r>
          </a:p>
          <a:p>
            <a:pPr marL="285750" indent="-285750" algn="ctr">
              <a:buFont typeface="Arial" panose="020B0604020202020204" pitchFamily="34" charset="0"/>
              <a:buChar char="•"/>
            </a:pPr>
            <a:r>
              <a:rPr lang="en-GB" sz="1800" dirty="0" smtClean="0">
                <a:solidFill>
                  <a:srgbClr val="FFFF00"/>
                </a:solidFill>
                <a:effectLst>
                  <a:outerShdw blurRad="38100" dist="38100" dir="2700000" algn="tl">
                    <a:srgbClr val="000000">
                      <a:alpha val="43137"/>
                    </a:srgbClr>
                  </a:outerShdw>
                </a:effectLst>
              </a:rPr>
              <a:t>No </a:t>
            </a:r>
            <a:r>
              <a:rPr lang="en-GB" sz="1800" dirty="0">
                <a:solidFill>
                  <a:srgbClr val="FFFF00"/>
                </a:solidFill>
                <a:effectLst>
                  <a:outerShdw blurRad="38100" dist="38100" dir="2700000" algn="tl">
                    <a:srgbClr val="000000">
                      <a:alpha val="43137"/>
                    </a:srgbClr>
                  </a:outerShdw>
                </a:effectLst>
              </a:rPr>
              <a:t>one in a company of more than five persons altogether, men and women, shall observe the sacred rites, nor in that company shall there be present more than two men or three women, unless in accordance with the opinion of the </a:t>
            </a:r>
            <a:r>
              <a:rPr lang="en-GB" sz="1800" i="1" dirty="0">
                <a:solidFill>
                  <a:srgbClr val="FFFF00"/>
                </a:solidFill>
                <a:effectLst>
                  <a:outerShdw blurRad="38100" dist="38100" dir="2700000" algn="tl">
                    <a:srgbClr val="000000">
                      <a:alpha val="43137"/>
                    </a:srgbClr>
                  </a:outerShdw>
                </a:effectLst>
              </a:rPr>
              <a:t>praetor</a:t>
            </a:r>
            <a:r>
              <a:rPr lang="en-GB" sz="1800" dirty="0">
                <a:solidFill>
                  <a:srgbClr val="FFFF00"/>
                </a:solidFill>
                <a:effectLst>
                  <a:outerShdw blurRad="38100" dist="38100" dir="2700000" algn="tl">
                    <a:srgbClr val="000000">
                      <a:alpha val="43137"/>
                    </a:srgbClr>
                  </a:outerShdw>
                </a:effectLst>
              </a:rPr>
              <a:t> </a:t>
            </a:r>
            <a:r>
              <a:rPr lang="en-GB" sz="1800" i="1" dirty="0" err="1">
                <a:solidFill>
                  <a:srgbClr val="FFFF00"/>
                </a:solidFill>
                <a:effectLst>
                  <a:outerShdw blurRad="38100" dist="38100" dir="2700000" algn="tl">
                    <a:srgbClr val="000000">
                      <a:alpha val="43137"/>
                    </a:srgbClr>
                  </a:outerShdw>
                </a:effectLst>
              </a:rPr>
              <a:t>urbanus</a:t>
            </a:r>
            <a:r>
              <a:rPr lang="en-GB" sz="1800" dirty="0">
                <a:solidFill>
                  <a:srgbClr val="FFFF00"/>
                </a:solidFill>
                <a:effectLst>
                  <a:outerShdw blurRad="38100" dist="38100" dir="2700000" algn="tl">
                    <a:srgbClr val="000000">
                      <a:alpha val="43137"/>
                    </a:srgbClr>
                  </a:outerShdw>
                </a:effectLst>
              </a:rPr>
              <a:t> and the Senate as written above</a:t>
            </a:r>
            <a:r>
              <a:rPr lang="en-GB" sz="1800" dirty="0" smtClean="0">
                <a:solidFill>
                  <a:srgbClr val="FFFF00"/>
                </a:solidFill>
                <a:effectLst>
                  <a:outerShdw blurRad="38100" dist="38100" dir="2700000" algn="tl">
                    <a:srgbClr val="000000">
                      <a:alpha val="43137"/>
                    </a:srgbClr>
                  </a:outerShdw>
                </a:effectLst>
              </a:rPr>
              <a:t>.</a:t>
            </a:r>
            <a:endParaRPr lang="en-GB" sz="1800" dirty="0">
              <a:solidFill>
                <a:srgbClr val="FFFF00"/>
              </a:solidFill>
              <a:effectLst>
                <a:outerShdw blurRad="38100" dist="38100" dir="2700000" algn="tl">
                  <a:srgbClr val="000000">
                    <a:alpha val="43137"/>
                  </a:srgbClr>
                </a:outerShdw>
              </a:effectLst>
            </a:endParaRPr>
          </a:p>
          <a:p>
            <a:pPr marL="0" indent="0">
              <a:buNone/>
            </a:pPr>
            <a:endParaRPr lang="en-GB" sz="1800" dirty="0">
              <a:solidFill>
                <a:srgbClr val="FFFF00"/>
              </a:solidFill>
              <a:effectLst>
                <a:outerShdw blurRad="38100" dist="38100" dir="2700000" algn="tl">
                  <a:srgbClr val="000000">
                    <a:alpha val="43137"/>
                  </a:srgbClr>
                </a:outerShdw>
              </a:effectLst>
            </a:endParaRPr>
          </a:p>
        </p:txBody>
      </p:sp>
      <p:sp>
        <p:nvSpPr>
          <p:cNvPr id="5" name="Title 2"/>
          <p:cNvSpPr>
            <a:spLocks noGrp="1"/>
          </p:cNvSpPr>
          <p:nvPr>
            <p:ph type="title"/>
          </p:nvPr>
        </p:nvSpPr>
        <p:spPr>
          <a:xfrm>
            <a:off x="457200" y="152400"/>
            <a:ext cx="8229600" cy="1219200"/>
          </a:xfrm>
        </p:spPr>
        <p:txBody>
          <a:bodyPr/>
          <a:lstStyle/>
          <a:p>
            <a:r>
              <a:rPr lang="de-DE" dirty="0"/>
              <a:t>Religion &amp; freedom</a:t>
            </a:r>
            <a:endParaRPr lang="en-GB" dirty="0"/>
          </a:p>
        </p:txBody>
      </p:sp>
      <p:sp>
        <p:nvSpPr>
          <p:cNvPr id="6" name="Content Placeholder 1"/>
          <p:cNvSpPr txBox="1">
            <a:spLocks/>
          </p:cNvSpPr>
          <p:nvPr/>
        </p:nvSpPr>
        <p:spPr>
          <a:xfrm>
            <a:off x="457200" y="1524000"/>
            <a:ext cx="8229600" cy="4572000"/>
          </a:xfrm>
          <a:prstGeom prst="rect">
            <a:avLst/>
          </a:prstGeom>
        </p:spPr>
        <p:txBody>
          <a:bodyPr vert="horz">
            <a:normAutofit/>
          </a:bodyPr>
          <a:lst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a:lstStyle>
          <a:p>
            <a:pPr marL="274320" lvl="1">
              <a:spcBef>
                <a:spcPts val="600"/>
              </a:spcBef>
              <a:buClr>
                <a:schemeClr val="accent2"/>
              </a:buClr>
            </a:pPr>
            <a:r>
              <a:rPr lang="de-DE" dirty="0" smtClean="0">
                <a:solidFill>
                  <a:srgbClr val="FFC000"/>
                </a:solidFill>
              </a:rPr>
              <a:t>186 B.C. </a:t>
            </a:r>
            <a:r>
              <a:rPr lang="de-DE" i="1" dirty="0" smtClean="0">
                <a:solidFill>
                  <a:srgbClr val="FFC000"/>
                </a:solidFill>
              </a:rPr>
              <a:t>senatus consultum de Bacchanalia</a:t>
            </a:r>
            <a:endParaRPr lang="en-GB" dirty="0" smtClean="0">
              <a:solidFill>
                <a:srgbClr val="FFC000"/>
              </a:solidFill>
            </a:endParaRPr>
          </a:p>
        </p:txBody>
      </p:sp>
    </p:spTree>
    <p:extLst>
      <p:ext uri="{BB962C8B-B14F-4D97-AF65-F5344CB8AC3E}">
        <p14:creationId xmlns:p14="http://schemas.microsoft.com/office/powerpoint/2010/main" xmlns="" val="1315142106"/>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xit" presetSubtype="0" fill="hold" nodeType="afterEffect">
                                  <p:stCondLst>
                                    <p:cond delay="0"/>
                                  </p:stCondLst>
                                  <p:childTnLst>
                                    <p:animEffect transition="out" filter="wipe(down)">
                                      <p:cBhvr>
                                        <p:cTn id="6" dur="248" accel="50000">
                                          <p:stCondLst>
                                            <p:cond delay="2502"/>
                                          </p:stCondLst>
                                        </p:cTn>
                                        <p:tgtEl>
                                          <p:spTgt spid="7"/>
                                        </p:tgtEl>
                                      </p:cBhvr>
                                    </p:animEffect>
                                    <p:anim calcmode="lin" valueType="num">
                                      <p:cBhvr>
                                        <p:cTn id="7" dur="2505"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8" dur="245">
                                          <p:stCondLst>
                                            <p:cond delay="2505"/>
                                          </p:stCondLst>
                                        </p:cTn>
                                        <p:tgtEl>
                                          <p:spTgt spid="7"/>
                                        </p:tgtEl>
                                        <p:attrNameLst>
                                          <p:attrName>ppt_x</p:attrName>
                                        </p:attrNameLst>
                                      </p:cBhvr>
                                      <p:tavLst>
                                        <p:tav tm="0">
                                          <p:val>
                                            <p:strVal val="ppt_x"/>
                                          </p:val>
                                        </p:tav>
                                        <p:tav tm="100000">
                                          <p:val>
                                            <p:strVal val="ppt_x"/>
                                          </p:val>
                                        </p:tav>
                                      </p:tavLst>
                                    </p:anim>
                                    <p:anim calcmode="lin" valueType="num">
                                      <p:cBhvr>
                                        <p:cTn id="9" dur="913"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 dur="913" tmFilter="0, 0; 0.125,0.2665; 0.25,0.4; 0.375,0.465; 0.5,0.5;  0.625,0.535; 0.75,0.6; 0.875,0.7335; 1,1">
                                          <p:stCondLst>
                                            <p:cond delay="913"/>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1" dur="456" tmFilter="0, 0; 0.125,0.2665; 0.25,0.4; 0.375,0.465; 0.5,0.5;  0.625,0.535; 0.75,0.6; 0.875,0.7335; 1,1">
                                          <p:stCondLst>
                                            <p:cond delay="1820"/>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 dur="225" tmFilter="0, 0; 0.125,0.2665; 0.25,0.4; 0.375,0.465; 0.5,0.5;  0.625,0.535; 0.75,0.6; 0.875,0.7335; 1,1">
                                          <p:stCondLst>
                                            <p:cond delay="2277"/>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3" dur="248" accel="50000">
                                          <p:stCondLst>
                                            <p:cond delay="2502"/>
                                          </p:stCondLst>
                                        </p:cTn>
                                        <p:tgtEl>
                                          <p:spTgt spid="7"/>
                                        </p:tgtEl>
                                        <p:attrNameLst>
                                          <p:attrName>ppt_y</p:attrName>
                                        </p:attrNameLst>
                                      </p:cBhvr>
                                      <p:tavLst>
                                        <p:tav tm="0">
                                          <p:val>
                                            <p:strVal val="ppt_y"/>
                                          </p:val>
                                        </p:tav>
                                        <p:tav tm="100000">
                                          <p:val>
                                            <p:strVal val="ppt_y+ppt_h"/>
                                          </p:val>
                                        </p:tav>
                                      </p:tavLst>
                                    </p:anim>
                                    <p:animScale>
                                      <p:cBhvr>
                                        <p:cTn id="14" dur="36">
                                          <p:stCondLst>
                                            <p:cond delay="852"/>
                                          </p:stCondLst>
                                        </p:cTn>
                                        <p:tgtEl>
                                          <p:spTgt spid="7"/>
                                        </p:tgtEl>
                                      </p:cBhvr>
                                      <p:to x="100000" y="60000"/>
                                    </p:animScale>
                                    <p:animScale>
                                      <p:cBhvr>
                                        <p:cTn id="15" dur="228" decel="50000">
                                          <p:stCondLst>
                                            <p:cond delay="888"/>
                                          </p:stCondLst>
                                        </p:cTn>
                                        <p:tgtEl>
                                          <p:spTgt spid="7"/>
                                        </p:tgtEl>
                                      </p:cBhvr>
                                      <p:to x="100000" y="100000"/>
                                    </p:animScale>
                                    <p:animScale>
                                      <p:cBhvr>
                                        <p:cTn id="16" dur="36">
                                          <p:stCondLst>
                                            <p:cond delay="1804"/>
                                          </p:stCondLst>
                                        </p:cTn>
                                        <p:tgtEl>
                                          <p:spTgt spid="7"/>
                                        </p:tgtEl>
                                      </p:cBhvr>
                                      <p:to x="100000" y="80000"/>
                                    </p:animScale>
                                    <p:animScale>
                                      <p:cBhvr>
                                        <p:cTn id="17" dur="228" decel="50000">
                                          <p:stCondLst>
                                            <p:cond delay="1840"/>
                                          </p:stCondLst>
                                        </p:cTn>
                                        <p:tgtEl>
                                          <p:spTgt spid="7"/>
                                        </p:tgtEl>
                                      </p:cBhvr>
                                      <p:to x="100000" y="100000"/>
                                    </p:animScale>
                                    <p:animScale>
                                      <p:cBhvr>
                                        <p:cTn id="18" dur="36">
                                          <p:stCondLst>
                                            <p:cond delay="2258"/>
                                          </p:stCondLst>
                                        </p:cTn>
                                        <p:tgtEl>
                                          <p:spTgt spid="7"/>
                                        </p:tgtEl>
                                      </p:cBhvr>
                                      <p:to x="100000" y="90000"/>
                                    </p:animScale>
                                    <p:animScale>
                                      <p:cBhvr>
                                        <p:cTn id="19" dur="228" decel="50000">
                                          <p:stCondLst>
                                            <p:cond delay="2293"/>
                                          </p:stCondLst>
                                        </p:cTn>
                                        <p:tgtEl>
                                          <p:spTgt spid="7"/>
                                        </p:tgtEl>
                                      </p:cBhvr>
                                      <p:to x="100000" y="100000"/>
                                    </p:animScale>
                                    <p:animScale>
                                      <p:cBhvr>
                                        <p:cTn id="20" dur="36">
                                          <p:stCondLst>
                                            <p:cond delay="2486"/>
                                          </p:stCondLst>
                                        </p:cTn>
                                        <p:tgtEl>
                                          <p:spTgt spid="7"/>
                                        </p:tgtEl>
                                      </p:cBhvr>
                                      <p:to x="100000" y="95000"/>
                                    </p:animScale>
                                    <p:animScale>
                                      <p:cBhvr>
                                        <p:cTn id="21" dur="228" decel="50000">
                                          <p:stCondLst>
                                            <p:cond delay="2522"/>
                                          </p:stCondLst>
                                        </p:cTn>
                                        <p:tgtEl>
                                          <p:spTgt spid="7"/>
                                        </p:tgtEl>
                                      </p:cBhvr>
                                      <p:to x="100000" y="100000"/>
                                    </p:animScale>
                                    <p:set>
                                      <p:cBhvr>
                                        <p:cTn id="22" dur="1" fill="hold">
                                          <p:stCondLst>
                                            <p:cond delay="2749"/>
                                          </p:stCondLst>
                                        </p:cTn>
                                        <p:tgtEl>
                                          <p:spTgt spid="7"/>
                                        </p:tgtEl>
                                        <p:attrNameLst>
                                          <p:attrName>style.visibility</p:attrName>
                                        </p:attrNameLst>
                                      </p:cBhvr>
                                      <p:to>
                                        <p:strVal val="hidden"/>
                                      </p:to>
                                    </p:set>
                                  </p:childTnLst>
                                </p:cTn>
                              </p:par>
                            </p:childTnLst>
                          </p:cTn>
                        </p:par>
                        <p:par>
                          <p:cTn id="23" fill="hold">
                            <p:stCondLst>
                              <p:cond delay="2750"/>
                            </p:stCondLst>
                            <p:childTnLst>
                              <p:par>
                                <p:cTn id="24" presetID="14" presetClass="entr" presetSubtype="5" fill="hold" grpId="0" nodeType="afterEffect">
                                  <p:stCondLst>
                                    <p:cond delay="0"/>
                                  </p:stCondLst>
                                  <p:childTnLst>
                                    <p:set>
                                      <p:cBhvr>
                                        <p:cTn id="25" dur="1" fill="hold">
                                          <p:stCondLst>
                                            <p:cond delay="0"/>
                                          </p:stCondLst>
                                        </p:cTn>
                                        <p:tgtEl>
                                          <p:spTgt spid="2">
                                            <p:bg/>
                                          </p:spTgt>
                                        </p:tgtEl>
                                        <p:attrNameLst>
                                          <p:attrName>style.visibility</p:attrName>
                                        </p:attrNameLst>
                                      </p:cBhvr>
                                      <p:to>
                                        <p:strVal val="visible"/>
                                      </p:to>
                                    </p:set>
                                    <p:animEffect transition="in" filter="randombar(vertical)">
                                      <p:cBhvr>
                                        <p:cTn id="26" dur="500"/>
                                        <p:tgtEl>
                                          <p:spTgt spid="2">
                                            <p:bg/>
                                          </p:spTgt>
                                        </p:tgtEl>
                                      </p:cBhvr>
                                    </p:animEffect>
                                  </p:childTnLst>
                                </p:cTn>
                              </p:par>
                            </p:childTnLst>
                          </p:cTn>
                        </p:par>
                        <p:par>
                          <p:cTn id="27" fill="hold">
                            <p:stCondLst>
                              <p:cond delay="3250"/>
                            </p:stCondLst>
                            <p:childTnLst>
                              <p:par>
                                <p:cTn id="28" presetID="14" presetClass="entr" presetSubtype="5" fill="hold" grpId="0" nodeType="afterEffect">
                                  <p:stCondLst>
                                    <p:cond delay="0"/>
                                  </p:stCondLst>
                                  <p:childTnLst>
                                    <p:set>
                                      <p:cBhvr>
                                        <p:cTn id="29" dur="1" fill="hold">
                                          <p:stCondLst>
                                            <p:cond delay="0"/>
                                          </p:stCondLst>
                                        </p:cTn>
                                        <p:tgtEl>
                                          <p:spTgt spid="2">
                                            <p:txEl>
                                              <p:pRg st="0" end="0"/>
                                            </p:txEl>
                                          </p:spTgt>
                                        </p:tgtEl>
                                        <p:attrNameLst>
                                          <p:attrName>style.visibility</p:attrName>
                                        </p:attrNameLst>
                                      </p:cBhvr>
                                      <p:to>
                                        <p:strVal val="visible"/>
                                      </p:to>
                                    </p:set>
                                    <p:animEffect transition="in" filter="randombar(vertical)">
                                      <p:cBhvr>
                                        <p:cTn id="30" dur="500"/>
                                        <p:tgtEl>
                                          <p:spTgt spid="2">
                                            <p:txEl>
                                              <p:pRg st="0" end="0"/>
                                            </p:txEl>
                                          </p:spTgt>
                                        </p:tgtEl>
                                      </p:cBhvr>
                                    </p:animEffect>
                                  </p:childTnLst>
                                </p:cTn>
                              </p:par>
                            </p:childTnLst>
                          </p:cTn>
                        </p:par>
                        <p:par>
                          <p:cTn id="31" fill="hold">
                            <p:stCondLst>
                              <p:cond delay="3750"/>
                            </p:stCondLst>
                            <p:childTnLst>
                              <p:par>
                                <p:cTn id="32" presetID="14" presetClass="entr" presetSubtype="5" fill="hold" grpId="0" nodeType="afterEffect">
                                  <p:stCondLst>
                                    <p:cond delay="0"/>
                                  </p:stCondLst>
                                  <p:childTnLst>
                                    <p:set>
                                      <p:cBhvr>
                                        <p:cTn id="33" dur="1" fill="hold">
                                          <p:stCondLst>
                                            <p:cond delay="0"/>
                                          </p:stCondLst>
                                        </p:cTn>
                                        <p:tgtEl>
                                          <p:spTgt spid="2">
                                            <p:txEl>
                                              <p:pRg st="1" end="1"/>
                                            </p:txEl>
                                          </p:spTgt>
                                        </p:tgtEl>
                                        <p:attrNameLst>
                                          <p:attrName>style.visibility</p:attrName>
                                        </p:attrNameLst>
                                      </p:cBhvr>
                                      <p:to>
                                        <p:strVal val="visible"/>
                                      </p:to>
                                    </p:set>
                                    <p:animEffect transition="in" filter="randombar(vertical)">
                                      <p:cBhvr>
                                        <p:cTn id="34" dur="500"/>
                                        <p:tgtEl>
                                          <p:spTgt spid="2">
                                            <p:txEl>
                                              <p:pRg st="1" end="1"/>
                                            </p:txEl>
                                          </p:spTgt>
                                        </p:tgtEl>
                                      </p:cBhvr>
                                    </p:animEffect>
                                  </p:childTnLst>
                                </p:cTn>
                              </p:par>
                            </p:childTnLst>
                          </p:cTn>
                        </p:par>
                        <p:par>
                          <p:cTn id="35" fill="hold">
                            <p:stCondLst>
                              <p:cond delay="4250"/>
                            </p:stCondLst>
                            <p:childTnLst>
                              <p:par>
                                <p:cTn id="36" presetID="14" presetClass="entr" presetSubtype="5" fill="hold" grpId="0" nodeType="afterEffect">
                                  <p:stCondLst>
                                    <p:cond delay="0"/>
                                  </p:stCondLst>
                                  <p:childTnLst>
                                    <p:set>
                                      <p:cBhvr>
                                        <p:cTn id="37" dur="1" fill="hold">
                                          <p:stCondLst>
                                            <p:cond delay="0"/>
                                          </p:stCondLst>
                                        </p:cTn>
                                        <p:tgtEl>
                                          <p:spTgt spid="2">
                                            <p:txEl>
                                              <p:pRg st="2" end="2"/>
                                            </p:txEl>
                                          </p:spTgt>
                                        </p:tgtEl>
                                        <p:attrNameLst>
                                          <p:attrName>style.visibility</p:attrName>
                                        </p:attrNameLst>
                                      </p:cBhvr>
                                      <p:to>
                                        <p:strVal val="visible"/>
                                      </p:to>
                                    </p:set>
                                    <p:animEffect transition="in" filter="randombar(vertical)">
                                      <p:cBhvr>
                                        <p:cTn id="38" dur="500"/>
                                        <p:tgtEl>
                                          <p:spTgt spid="2">
                                            <p:txEl>
                                              <p:pRg st="2" end="2"/>
                                            </p:txEl>
                                          </p:spTgt>
                                        </p:tgtEl>
                                      </p:cBhvr>
                                    </p:animEffect>
                                  </p:childTnLst>
                                </p:cTn>
                              </p:par>
                            </p:childTnLst>
                          </p:cTn>
                        </p:par>
                        <p:par>
                          <p:cTn id="39" fill="hold">
                            <p:stCondLst>
                              <p:cond delay="4750"/>
                            </p:stCondLst>
                            <p:childTnLst>
                              <p:par>
                                <p:cTn id="40" presetID="14" presetClass="entr" presetSubtype="5" fill="hold" grpId="0" nodeType="afterEffect">
                                  <p:stCondLst>
                                    <p:cond delay="0"/>
                                  </p:stCondLst>
                                  <p:childTnLst>
                                    <p:set>
                                      <p:cBhvr>
                                        <p:cTn id="41" dur="1" fill="hold">
                                          <p:stCondLst>
                                            <p:cond delay="0"/>
                                          </p:stCondLst>
                                        </p:cTn>
                                        <p:tgtEl>
                                          <p:spTgt spid="2">
                                            <p:txEl>
                                              <p:pRg st="3" end="3"/>
                                            </p:txEl>
                                          </p:spTgt>
                                        </p:tgtEl>
                                        <p:attrNameLst>
                                          <p:attrName>style.visibility</p:attrName>
                                        </p:attrNameLst>
                                      </p:cBhvr>
                                      <p:to>
                                        <p:strVal val="visible"/>
                                      </p:to>
                                    </p:set>
                                    <p:animEffect transition="in" filter="randombar(vertical)">
                                      <p:cBhvr>
                                        <p:cTn id="4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animBg="1"/>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28800"/>
            <a:ext cx="8229600" cy="4086200"/>
          </a:xfrm>
        </p:spPr>
        <p:txBody>
          <a:bodyPr>
            <a:normAutofit fontScale="70000" lnSpcReduction="20000"/>
          </a:bodyPr>
          <a:lstStyle/>
          <a:p>
            <a:pPr marL="0" indent="0" algn="ctr">
              <a:buNone/>
            </a:pPr>
            <a:r>
              <a:rPr lang="en-GB" i="1" dirty="0" smtClean="0"/>
              <a:t>Papyrus – 26</a:t>
            </a:r>
            <a:r>
              <a:rPr lang="en-GB" i="1" baseline="30000" dirty="0" smtClean="0"/>
              <a:t>th</a:t>
            </a:r>
            <a:r>
              <a:rPr lang="en-GB" i="1" dirty="0" smtClean="0"/>
              <a:t> June 250 A.D. from Roman Egypt</a:t>
            </a:r>
            <a:br>
              <a:rPr lang="en-GB" i="1" dirty="0" smtClean="0"/>
            </a:br>
            <a:r>
              <a:rPr lang="en-GB" i="1" dirty="0" smtClean="0"/>
              <a:t/>
            </a:r>
            <a:br>
              <a:rPr lang="en-GB" i="1" dirty="0" smtClean="0"/>
            </a:br>
            <a:r>
              <a:rPr lang="en-GB" i="1" dirty="0" smtClean="0"/>
              <a:t>To </a:t>
            </a:r>
            <a:r>
              <a:rPr lang="en-GB" i="1" dirty="0"/>
              <a:t>the Commissioners of Sacrifice of the Village of Alexander's Island </a:t>
            </a:r>
            <a:r>
              <a:rPr lang="en-GB" i="1" dirty="0" smtClean="0"/>
              <a:t>: </a:t>
            </a:r>
            <a:r>
              <a:rPr lang="en-GB" i="1" dirty="0"/>
              <a:t>From Aurelius Diogenes, the son of </a:t>
            </a:r>
            <a:r>
              <a:rPr lang="en-GB" i="1" dirty="0" err="1"/>
              <a:t>Satabus</a:t>
            </a:r>
            <a:r>
              <a:rPr lang="en-GB" i="1" dirty="0"/>
              <a:t>, of the Village of Alexander's Island, aged 72 years: ---scar on his right eyebrow. </a:t>
            </a:r>
            <a:r>
              <a:rPr lang="en-GB" i="1" dirty="0">
                <a:solidFill>
                  <a:srgbClr val="C00000"/>
                </a:solidFill>
              </a:rPr>
              <a:t>I have always sacrificed regularly to the gods, and now, in your presence, in accordance with the edict, I have done sacrifice, and poured the drink offering, and tasted of the sacrifices, and I request you to certify the same.</a:t>
            </a:r>
            <a:r>
              <a:rPr lang="en-GB" i="1" dirty="0"/>
              <a:t> Farewell. -----Handed in by me, Aurelius Diogenes. -----I certify that I saw him sacrificing [signature obliterated]. Done in the first year of the Emperor, Caesar Gaius </a:t>
            </a:r>
            <a:r>
              <a:rPr lang="en-GB" i="1" dirty="0" err="1"/>
              <a:t>Messius</a:t>
            </a:r>
            <a:r>
              <a:rPr lang="en-GB" i="1" dirty="0"/>
              <a:t> Quintus </a:t>
            </a:r>
            <a:r>
              <a:rPr lang="en-GB" i="1" dirty="0" err="1"/>
              <a:t>Trajanus</a:t>
            </a:r>
            <a:r>
              <a:rPr lang="en-GB" i="1" dirty="0"/>
              <a:t> Decius Pius Felix Augustus, second of the month </a:t>
            </a:r>
            <a:r>
              <a:rPr lang="en-GB" i="1" dirty="0" err="1"/>
              <a:t>Epith</a:t>
            </a:r>
            <a:r>
              <a:rPr lang="en-GB" i="1" dirty="0"/>
              <a:t>. </a:t>
            </a:r>
            <a:endParaRPr lang="en-GB" dirty="0"/>
          </a:p>
        </p:txBody>
      </p:sp>
      <p:sp>
        <p:nvSpPr>
          <p:cNvPr id="5" name="Title 2"/>
          <p:cNvSpPr txBox="1">
            <a:spLocks/>
          </p:cNvSpPr>
          <p:nvPr/>
        </p:nvSpPr>
        <p:spPr>
          <a:xfrm>
            <a:off x="457200" y="152400"/>
            <a:ext cx="8229600" cy="1219200"/>
          </a:xfrm>
          <a:prstGeom prst="rect">
            <a:avLst/>
          </a:prstGeom>
        </p:spPr>
        <p:txBody>
          <a:bodyPr vert="horz" anchor="b">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de-DE" sz="3600" b="1" i="0" u="none" strike="noStrike" kern="1200" cap="none" spc="0" normalizeH="0" baseline="0" noProof="0" dirty="0"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Religion &amp; </a:t>
            </a:r>
            <a:r>
              <a:rPr kumimoji="0" lang="de-DE" sz="3600" b="1" i="0" u="none" strike="noStrike" kern="1200" cap="none" spc="0" normalizeH="0" baseline="0" noProof="0" dirty="0" err="1" smtClean="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rPr>
              <a:t>freedom</a:t>
            </a:r>
            <a:endParaRPr kumimoji="0" lang="en-GB" sz="3600" b="1" i="0" u="none" strike="noStrike" kern="1200" cap="none" spc="0" normalizeH="0" baseline="0" noProof="0" dirty="0">
              <a:ln>
                <a:noFill/>
              </a:ln>
              <a:solidFill>
                <a:schemeClr val="accent1">
                  <a:tint val="88000"/>
                  <a:satMod val="150000"/>
                </a:schemeClr>
              </a:solidFill>
              <a:effectLst>
                <a:outerShdw blurRad="53975" dist="22860" dir="5400000" algn="tl" rotWithShape="0">
                  <a:srgbClr val="000000">
                    <a:alpha val="55000"/>
                  </a:srgbClr>
                </a:outerShdw>
              </a:effectLst>
              <a:uLnTx/>
              <a:uFillTx/>
              <a:latin typeface="+mj-lt"/>
              <a:ea typeface="+mj-ea"/>
              <a:cs typeface="+mj-cs"/>
            </a:endParaRPr>
          </a:p>
        </p:txBody>
      </p:sp>
    </p:spTree>
    <p:extLst>
      <p:ext uri="{BB962C8B-B14F-4D97-AF65-F5344CB8AC3E}">
        <p14:creationId xmlns:p14="http://schemas.microsoft.com/office/powerpoint/2010/main" xmlns="" val="2373792533"/>
      </p:ext>
    </p:extLst>
  </p:cSld>
  <p:clrMapOvr>
    <a:masterClrMapping/>
  </p:clrMapOvr>
  <p:transition>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50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1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nhaltsplatzhalter 3" descr="MAP Roman_Empire_full_map.jpg"/>
          <p:cNvPicPr>
            <a:picLocks noGrp="1" noChangeAspect="1"/>
          </p:cNvPicPr>
          <p:nvPr>
            <p:ph idx="1"/>
          </p:nvPr>
        </p:nvPicPr>
        <p:blipFill>
          <a:blip r:embed="rId2" cstate="print">
            <a:clrChange>
              <a:clrFrom>
                <a:srgbClr val="FDF0B9"/>
              </a:clrFrom>
              <a:clrTo>
                <a:srgbClr val="FDF0B9">
                  <a:alpha val="0"/>
                </a:srgbClr>
              </a:clrTo>
            </a:clrChange>
          </a:blip>
          <a:stretch>
            <a:fillRect/>
          </a:stretch>
        </p:blipFill>
        <p:spPr>
          <a:xfrm>
            <a:off x="0" y="0"/>
            <a:ext cx="9144000" cy="6858000"/>
          </a:xfrm>
        </p:spPr>
      </p:pic>
      <p:sp>
        <p:nvSpPr>
          <p:cNvPr id="2" name="Titel 1"/>
          <p:cNvSpPr>
            <a:spLocks noGrp="1"/>
          </p:cNvSpPr>
          <p:nvPr>
            <p:ph type="title"/>
          </p:nvPr>
        </p:nvSpPr>
        <p:spPr/>
        <p:txBody>
          <a:bodyPr/>
          <a:lstStyle/>
          <a:p>
            <a:endParaRPr lang="en-GB"/>
          </a:p>
        </p:txBody>
      </p:sp>
    </p:spTree>
  </p:cSld>
  <p:clrMapOvr>
    <a:masterClrMapping/>
  </p:clrMapOvr>
  <p:transition>
    <p:randomBar dir="vert"/>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anymed">
  <a:themeElements>
    <a:clrScheme name="Ganymed">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Ganymed">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Ganymed">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0</TotalTime>
  <Words>2579</Words>
  <Application>Microsoft Office PowerPoint</Application>
  <PresentationFormat>Bildschirmpräsentation (4:3)</PresentationFormat>
  <Paragraphs>400</Paragraphs>
  <Slides>66</Slides>
  <Notes>0</Notes>
  <HiddenSlides>0</HiddenSlides>
  <MMClips>0</MMClips>
  <ScaleCrop>false</ScaleCrop>
  <HeadingPairs>
    <vt:vector size="4" baseType="variant">
      <vt:variant>
        <vt:lpstr>Design</vt:lpstr>
      </vt:variant>
      <vt:variant>
        <vt:i4>1</vt:i4>
      </vt:variant>
      <vt:variant>
        <vt:lpstr>Folientitel</vt:lpstr>
      </vt:variant>
      <vt:variant>
        <vt:i4>66</vt:i4>
      </vt:variant>
    </vt:vector>
  </HeadingPairs>
  <TitlesOfParts>
    <vt:vector size="67" baseType="lpstr">
      <vt:lpstr>Ganymed</vt:lpstr>
      <vt:lpstr> Theme IV: Culture and religion across the empire </vt:lpstr>
      <vt:lpstr>Culture and religion across the empire</vt:lpstr>
      <vt:lpstr>Culture and religion across the empire</vt:lpstr>
      <vt:lpstr>Culture and religion across the empire</vt:lpstr>
      <vt:lpstr>Culture and religion across the empire</vt:lpstr>
      <vt:lpstr>Culture and religion across the empire</vt:lpstr>
      <vt:lpstr>Culture and religion across the empire</vt:lpstr>
      <vt:lpstr>Architecture</vt:lpstr>
      <vt:lpstr>Folie 9</vt:lpstr>
      <vt:lpstr>Folie 10</vt:lpstr>
      <vt:lpstr>Folie 11</vt:lpstr>
      <vt:lpstr>Folie 12</vt:lpstr>
      <vt:lpstr>Folie 13</vt:lpstr>
      <vt:lpstr>Folie 14</vt:lpstr>
      <vt:lpstr>Religious Freedom in the empire?</vt:lpstr>
      <vt:lpstr>Folie 16</vt:lpstr>
      <vt:lpstr>Folie 17</vt:lpstr>
      <vt:lpstr>Folie 18</vt:lpstr>
      <vt:lpstr>Roman religion: basics…</vt:lpstr>
      <vt:lpstr>State Gods</vt:lpstr>
      <vt:lpstr>Folie 21</vt:lpstr>
      <vt:lpstr>How do Roman cults ‘diffuse’?</vt:lpstr>
      <vt:lpstr>How do Roman cults ‘diffuse’?</vt:lpstr>
      <vt:lpstr>Multiple interpretationes</vt:lpstr>
      <vt:lpstr>Culture Clash Innovation</vt:lpstr>
      <vt:lpstr>Culture Clash Innovation</vt:lpstr>
      <vt:lpstr>Culture Clash Innovation</vt:lpstr>
      <vt:lpstr>Culture Clash Innovation</vt:lpstr>
      <vt:lpstr>Folie 29</vt:lpstr>
      <vt:lpstr>Folie 30</vt:lpstr>
      <vt:lpstr>Folie 31</vt:lpstr>
      <vt:lpstr>Folie 32</vt:lpstr>
      <vt:lpstr>Folie 33</vt:lpstr>
      <vt:lpstr>Folie 34</vt:lpstr>
      <vt:lpstr>Folie 35</vt:lpstr>
      <vt:lpstr>Folie 36</vt:lpstr>
      <vt:lpstr>Folie 37</vt:lpstr>
      <vt:lpstr>Folie 38</vt:lpstr>
      <vt:lpstr>Folie 39</vt:lpstr>
      <vt:lpstr>Imitation &amp; Innovation</vt:lpstr>
      <vt:lpstr>Imitation &amp; Innovation</vt:lpstr>
      <vt:lpstr>Folie 42</vt:lpstr>
      <vt:lpstr>Folie 43</vt:lpstr>
      <vt:lpstr>Folie 44</vt:lpstr>
      <vt:lpstr>Folie 45</vt:lpstr>
      <vt:lpstr>Nemausus</vt:lpstr>
      <vt:lpstr>Nemausus</vt:lpstr>
      <vt:lpstr>Folie 48</vt:lpstr>
      <vt:lpstr>Folie 49</vt:lpstr>
      <vt:lpstr>Folie 50</vt:lpstr>
      <vt:lpstr>Folie 51</vt:lpstr>
      <vt:lpstr>Nemausus – patron deity</vt:lpstr>
      <vt:lpstr>Nemausus – patron deity</vt:lpstr>
      <vt:lpstr>Folie 54</vt:lpstr>
      <vt:lpstr>Nemausus</vt:lpstr>
      <vt:lpstr>Folie 56</vt:lpstr>
      <vt:lpstr>Nemausus</vt:lpstr>
      <vt:lpstr>Folie 58</vt:lpstr>
      <vt:lpstr>Religious Freedom</vt:lpstr>
      <vt:lpstr>Religious Freedom</vt:lpstr>
      <vt:lpstr>Religion &amp; freedom</vt:lpstr>
      <vt:lpstr>Religion &amp; freedom</vt:lpstr>
      <vt:lpstr>Religion &amp; freedom</vt:lpstr>
      <vt:lpstr>Religion &amp; freedom</vt:lpstr>
      <vt:lpstr>Folie 65</vt:lpstr>
      <vt:lpstr>Folie 66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Folie 1</dc:title>
  <dc:creator>Ralph Häussler</dc:creator>
  <cp:lastModifiedBy>Ralph Häussler</cp:lastModifiedBy>
  <cp:revision>199</cp:revision>
  <dcterms:created xsi:type="dcterms:W3CDTF">2014-03-16T19:53:09Z</dcterms:created>
  <dcterms:modified xsi:type="dcterms:W3CDTF">2014-03-30T00:21:30Z</dcterms:modified>
</cp:coreProperties>
</file>