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8" r:id="rId1"/>
  </p:sldMasterIdLst>
  <p:sldIdLst>
    <p:sldId id="270" r:id="rId2"/>
    <p:sldId id="256" r:id="rId3"/>
    <p:sldId id="257" r:id="rId4"/>
    <p:sldId id="258" r:id="rId5"/>
    <p:sldId id="259" r:id="rId6"/>
    <p:sldId id="260" r:id="rId7"/>
    <p:sldId id="261" r:id="rId8"/>
    <p:sldId id="264" r:id="rId9"/>
    <p:sldId id="265" r:id="rId10"/>
    <p:sldId id="266" r:id="rId11"/>
    <p:sldId id="268" r:id="rId12"/>
    <p:sldId id="271"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9" d="100"/>
          <a:sy n="69" d="100"/>
        </p:scale>
        <p:origin x="84" y="1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3C7D61A-31F9-482F-81C7-1EBFF3C0D540}" type="datetimeFigureOut">
              <a:rPr lang="en-US" smtClean="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271A08A-8E1A-4254-98DA-C2F4B789B9A7}" type="slidenum">
              <a:rPr lang="en-US" smtClean="0"/>
              <a:t>‹#›</a:t>
            </a:fld>
            <a:endParaRPr lang="en-US" dirty="0"/>
          </a:p>
        </p:txBody>
      </p:sp>
    </p:spTree>
    <p:extLst>
      <p:ext uri="{BB962C8B-B14F-4D97-AF65-F5344CB8AC3E}">
        <p14:creationId xmlns:p14="http://schemas.microsoft.com/office/powerpoint/2010/main" val="2458966093"/>
      </p:ext>
    </p:extLst>
  </p:cSld>
  <p:clrMapOvr>
    <a:masterClrMapping/>
  </p:clrMapOvr>
  <mc:AlternateContent xmlns:mc="http://schemas.openxmlformats.org/markup-compatibility/2006">
    <mc:Choice xmlns:p14="http://schemas.microsoft.com/office/powerpoint/2010/main" Requires="p14">
      <p:transition spd="slow" p14:dur="1500" advClick="0" advTm="3000">
        <p:randomBar dir="vert"/>
      </p:transition>
    </mc:Choice>
    <mc:Fallback>
      <p:transition spd="slow" advClick="0" advTm="3000">
        <p:randomBar dir="vert"/>
      </p:transition>
    </mc:Fallback>
  </mc:AlternateContent>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C7D61A-31F9-482F-81C7-1EBFF3C0D540}" type="datetimeFigureOut">
              <a:rPr lang="en-US" smtClean="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271A08A-8E1A-4254-98DA-C2F4B789B9A7}" type="slidenum">
              <a:rPr lang="en-US" smtClean="0"/>
              <a:t>‹#›</a:t>
            </a:fld>
            <a:endParaRPr lang="en-US" dirty="0"/>
          </a:p>
        </p:txBody>
      </p:sp>
    </p:spTree>
    <p:extLst>
      <p:ext uri="{BB962C8B-B14F-4D97-AF65-F5344CB8AC3E}">
        <p14:creationId xmlns:p14="http://schemas.microsoft.com/office/powerpoint/2010/main" val="2023915237"/>
      </p:ext>
    </p:extLst>
  </p:cSld>
  <p:clrMapOvr>
    <a:masterClrMapping/>
  </p:clrMapOvr>
  <mc:AlternateContent xmlns:mc="http://schemas.openxmlformats.org/markup-compatibility/2006">
    <mc:Choice xmlns:p14="http://schemas.microsoft.com/office/powerpoint/2010/main" Requires="p14">
      <p:transition spd="slow" p14:dur="1500" advClick="0" advTm="3000">
        <p:randomBar dir="vert"/>
      </p:transition>
    </mc:Choice>
    <mc:Fallback>
      <p:transition spd="slow" advClick="0" advTm="3000">
        <p:randomBar dir="ver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C7D61A-31F9-482F-81C7-1EBFF3C0D540}" type="datetimeFigureOut">
              <a:rPr lang="en-US" smtClean="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271A08A-8E1A-4254-98DA-C2F4B789B9A7}" type="slidenum">
              <a:rPr lang="en-US" smtClean="0"/>
              <a:t>‹#›</a:t>
            </a:fld>
            <a:endParaRPr lang="en-US" dirty="0"/>
          </a:p>
        </p:txBody>
      </p:sp>
    </p:spTree>
    <p:extLst>
      <p:ext uri="{BB962C8B-B14F-4D97-AF65-F5344CB8AC3E}">
        <p14:creationId xmlns:p14="http://schemas.microsoft.com/office/powerpoint/2010/main" val="4015754393"/>
      </p:ext>
    </p:extLst>
  </p:cSld>
  <p:clrMapOvr>
    <a:masterClrMapping/>
  </p:clrMapOvr>
  <mc:AlternateContent xmlns:mc="http://schemas.openxmlformats.org/markup-compatibility/2006">
    <mc:Choice xmlns:p14="http://schemas.microsoft.com/office/powerpoint/2010/main" Requires="p14">
      <p:transition spd="slow" p14:dur="1500" advClick="0" advTm="3000">
        <p:randomBar dir="vert"/>
      </p:transition>
    </mc:Choice>
    <mc:Fallback>
      <p:transition spd="slow" advClick="0" advTm="3000">
        <p:randomBar dir="ver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3C7D61A-31F9-482F-81C7-1EBFF3C0D540}" type="datetimeFigureOut">
              <a:rPr lang="en-US" smtClean="0"/>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271A08A-8E1A-4254-98DA-C2F4B789B9A7}" type="slidenum">
              <a:rPr lang="en-US" smtClean="0"/>
              <a:t>‹#›</a:t>
            </a:fld>
            <a:endParaRPr lang="en-US" dirty="0"/>
          </a:p>
        </p:txBody>
      </p:sp>
    </p:spTree>
    <p:extLst>
      <p:ext uri="{BB962C8B-B14F-4D97-AF65-F5344CB8AC3E}">
        <p14:creationId xmlns:p14="http://schemas.microsoft.com/office/powerpoint/2010/main" val="3017848008"/>
      </p:ext>
    </p:extLst>
  </p:cSld>
  <p:clrMapOvr>
    <a:masterClrMapping/>
  </p:clrMapOvr>
  <mc:AlternateContent xmlns:mc="http://schemas.openxmlformats.org/markup-compatibility/2006">
    <mc:Choice xmlns:p14="http://schemas.microsoft.com/office/powerpoint/2010/main" Requires="p14">
      <p:transition spd="slow" p14:dur="1500" advClick="0" advTm="3000">
        <p:randomBar dir="vert"/>
      </p:transition>
    </mc:Choice>
    <mc:Fallback>
      <p:transition spd="slow" advClick="0" advTm="3000">
        <p:randomBar dir="ver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3C7D61A-31F9-482F-81C7-1EBFF3C0D540}" type="datetimeFigureOut">
              <a:rPr lang="en-US" smtClean="0"/>
              <a:t>3/13/2020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271A08A-8E1A-4254-98DA-C2F4B789B9A7}" type="slidenum">
              <a:rPr lang="en-US" smtClean="0"/>
              <a:t>‹#›</a:t>
            </a:fld>
            <a:endParaRPr lang="en-US" dirty="0"/>
          </a:p>
        </p:txBody>
      </p:sp>
    </p:spTree>
    <p:extLst>
      <p:ext uri="{BB962C8B-B14F-4D97-AF65-F5344CB8AC3E}">
        <p14:creationId xmlns:p14="http://schemas.microsoft.com/office/powerpoint/2010/main" val="2484745818"/>
      </p:ext>
    </p:extLst>
  </p:cSld>
  <p:clrMapOvr>
    <a:masterClrMapping/>
  </p:clrMapOvr>
  <mc:AlternateContent xmlns:mc="http://schemas.openxmlformats.org/markup-compatibility/2006">
    <mc:Choice xmlns:p14="http://schemas.microsoft.com/office/powerpoint/2010/main" Requires="p14">
      <p:transition spd="slow" p14:dur="1500" advClick="0" advTm="3000">
        <p:randomBar dir="vert"/>
      </p:transition>
    </mc:Choice>
    <mc:Fallback>
      <p:transition spd="slow" advClick="0" advTm="3000">
        <p:randomBar dir="ver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3C7D61A-31F9-482F-81C7-1EBFF3C0D540}" type="datetimeFigureOut">
              <a:rPr lang="en-US" smtClean="0"/>
              <a:t>3/13/2020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271A08A-8E1A-4254-98DA-C2F4B789B9A7}" type="slidenum">
              <a:rPr lang="en-US" smtClean="0"/>
              <a:t>‹#›</a:t>
            </a:fld>
            <a:endParaRPr lang="en-US" dirty="0"/>
          </a:p>
        </p:txBody>
      </p:sp>
    </p:spTree>
    <p:extLst>
      <p:ext uri="{BB962C8B-B14F-4D97-AF65-F5344CB8AC3E}">
        <p14:creationId xmlns:p14="http://schemas.microsoft.com/office/powerpoint/2010/main" val="2310760735"/>
      </p:ext>
    </p:extLst>
  </p:cSld>
  <p:clrMapOvr>
    <a:masterClrMapping/>
  </p:clrMapOvr>
  <mc:AlternateContent xmlns:mc="http://schemas.openxmlformats.org/markup-compatibility/2006">
    <mc:Choice xmlns:p14="http://schemas.microsoft.com/office/powerpoint/2010/main" Requires="p14">
      <p:transition spd="slow" p14:dur="1500" advClick="0" advTm="3000">
        <p:randomBar dir="vert"/>
      </p:transition>
    </mc:Choice>
    <mc:Fallback>
      <p:transition spd="slow" advClick="0" advTm="3000">
        <p:randomBar dir="ver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C7D61A-31F9-482F-81C7-1EBFF3C0D540}" type="datetimeFigureOut">
              <a:rPr lang="en-US" smtClean="0"/>
              <a:t>3/13/2020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271A08A-8E1A-4254-98DA-C2F4B789B9A7}" type="slidenum">
              <a:rPr lang="en-US" smtClean="0"/>
              <a:t>‹#›</a:t>
            </a:fld>
            <a:endParaRPr lang="en-US" dirty="0"/>
          </a:p>
        </p:txBody>
      </p:sp>
    </p:spTree>
    <p:extLst>
      <p:ext uri="{BB962C8B-B14F-4D97-AF65-F5344CB8AC3E}">
        <p14:creationId xmlns:p14="http://schemas.microsoft.com/office/powerpoint/2010/main" val="1595665027"/>
      </p:ext>
    </p:extLst>
  </p:cSld>
  <p:clrMapOvr>
    <a:masterClrMapping/>
  </p:clrMapOvr>
  <mc:AlternateContent xmlns:mc="http://schemas.openxmlformats.org/markup-compatibility/2006">
    <mc:Choice xmlns:p14="http://schemas.microsoft.com/office/powerpoint/2010/main" Requires="p14">
      <p:transition spd="slow" p14:dur="1500" advClick="0" advTm="3000">
        <p:randomBar dir="vert"/>
      </p:transition>
    </mc:Choice>
    <mc:Fallback>
      <p:transition spd="slow" advClick="0" advTm="3000">
        <p:randomBar dir="vert"/>
      </p:transition>
    </mc:Fallback>
  </mc:AlternateContent>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3C7D61A-31F9-482F-81C7-1EBFF3C0D540}" type="datetimeFigureOut">
              <a:rPr lang="en-US" smtClean="0"/>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271A08A-8E1A-4254-98DA-C2F4B789B9A7}" type="slidenum">
              <a:rPr lang="en-US" smtClean="0"/>
              <a:t>‹#›</a:t>
            </a:fld>
            <a:endParaRPr lang="en-US" dirty="0"/>
          </a:p>
        </p:txBody>
      </p:sp>
    </p:spTree>
    <p:extLst>
      <p:ext uri="{BB962C8B-B14F-4D97-AF65-F5344CB8AC3E}">
        <p14:creationId xmlns:p14="http://schemas.microsoft.com/office/powerpoint/2010/main" val="834748804"/>
      </p:ext>
    </p:extLst>
  </p:cSld>
  <p:clrMapOvr>
    <a:masterClrMapping/>
  </p:clrMapOvr>
  <mc:AlternateContent xmlns:mc="http://schemas.openxmlformats.org/markup-compatibility/2006">
    <mc:Choice xmlns:p14="http://schemas.microsoft.com/office/powerpoint/2010/main" Requires="p14">
      <p:transition spd="slow" p14:dur="1500" advClick="0" advTm="3000">
        <p:randomBar dir="vert"/>
      </p:transition>
    </mc:Choice>
    <mc:Fallback>
      <p:transition spd="slow" advClick="0" advTm="3000">
        <p:randomBar dir="vert"/>
      </p:transition>
    </mc:Fallback>
  </mc:AlternateContent>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3C7D61A-31F9-482F-81C7-1EBFF3C0D540}" type="datetimeFigureOut">
              <a:rPr lang="en-US" smtClean="0"/>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271A08A-8E1A-4254-98DA-C2F4B789B9A7}" type="slidenum">
              <a:rPr lang="en-US" smtClean="0"/>
              <a:t>‹#›</a:t>
            </a:fld>
            <a:endParaRPr lang="en-US" dirty="0"/>
          </a:p>
        </p:txBody>
      </p:sp>
    </p:spTree>
    <p:extLst>
      <p:ext uri="{BB962C8B-B14F-4D97-AF65-F5344CB8AC3E}">
        <p14:creationId xmlns:p14="http://schemas.microsoft.com/office/powerpoint/2010/main" val="3344314506"/>
      </p:ext>
    </p:extLst>
  </p:cSld>
  <p:clrMapOvr>
    <a:masterClrMapping/>
  </p:clrMapOvr>
  <mc:AlternateContent xmlns:mc="http://schemas.openxmlformats.org/markup-compatibility/2006">
    <mc:Choice xmlns:p14="http://schemas.microsoft.com/office/powerpoint/2010/main" Requires="p14">
      <p:transition spd="slow" p14:dur="1500" advClick="0" advTm="3000">
        <p:randomBar dir="vert"/>
      </p:transition>
    </mc:Choice>
    <mc:Fallback>
      <p:transition spd="slow" advClick="0" advTm="3000">
        <p:randomBar dir="ver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C7D61A-31F9-482F-81C7-1EBFF3C0D540}" type="datetimeFigureOut">
              <a:rPr lang="en-US" smtClean="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271A08A-8E1A-4254-98DA-C2F4B789B9A7}" type="slidenum">
              <a:rPr lang="en-US" smtClean="0"/>
              <a:t>‹#›</a:t>
            </a:fld>
            <a:endParaRPr lang="en-US" dirty="0"/>
          </a:p>
        </p:txBody>
      </p:sp>
    </p:spTree>
    <p:extLst>
      <p:ext uri="{BB962C8B-B14F-4D97-AF65-F5344CB8AC3E}">
        <p14:creationId xmlns:p14="http://schemas.microsoft.com/office/powerpoint/2010/main" val="3440464070"/>
      </p:ext>
    </p:extLst>
  </p:cSld>
  <p:clrMapOvr>
    <a:masterClrMapping/>
  </p:clrMapOvr>
  <mc:AlternateContent xmlns:mc="http://schemas.openxmlformats.org/markup-compatibility/2006">
    <mc:Choice xmlns:p14="http://schemas.microsoft.com/office/powerpoint/2010/main" Requires="p14">
      <p:transition spd="slow" p14:dur="1500" advClick="0" advTm="3000">
        <p:randomBar dir="vert"/>
      </p:transition>
    </mc:Choice>
    <mc:Fallback>
      <p:transition spd="slow" advClick="0" advTm="3000">
        <p:randomBar dir="ver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C7D61A-31F9-482F-81C7-1EBFF3C0D540}" type="datetimeFigureOut">
              <a:rPr lang="en-US" smtClean="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271A08A-8E1A-4254-98DA-C2F4B789B9A7}"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769128439"/>
      </p:ext>
    </p:extLst>
  </p:cSld>
  <p:clrMapOvr>
    <a:masterClrMapping/>
  </p:clrMapOvr>
  <mc:AlternateContent xmlns:mc="http://schemas.openxmlformats.org/markup-compatibility/2006">
    <mc:Choice xmlns:p14="http://schemas.microsoft.com/office/powerpoint/2010/main" Requires="p14">
      <p:transition spd="slow" p14:dur="1500" advClick="0" advTm="3000">
        <p:randomBar dir="vert"/>
      </p:transition>
    </mc:Choice>
    <mc:Fallback>
      <p:transition spd="slow" advClick="0" advTm="3000">
        <p:randomBar dir="vert"/>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C7D61A-31F9-482F-81C7-1EBFF3C0D540}" type="datetimeFigureOut">
              <a:rPr lang="en-US" smtClean="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271A08A-8E1A-4254-98DA-C2F4B789B9A7}" type="slidenum">
              <a:rPr lang="en-US" smtClean="0"/>
              <a:t>‹#›</a:t>
            </a:fld>
            <a:endParaRPr lang="en-US" dirty="0"/>
          </a:p>
        </p:txBody>
      </p:sp>
    </p:spTree>
    <p:extLst>
      <p:ext uri="{BB962C8B-B14F-4D97-AF65-F5344CB8AC3E}">
        <p14:creationId xmlns:p14="http://schemas.microsoft.com/office/powerpoint/2010/main" val="3041511265"/>
      </p:ext>
    </p:extLst>
  </p:cSld>
  <p:clrMapOvr>
    <a:masterClrMapping/>
  </p:clrMapOvr>
  <mc:AlternateContent xmlns:mc="http://schemas.openxmlformats.org/markup-compatibility/2006">
    <mc:Choice xmlns:p14="http://schemas.microsoft.com/office/powerpoint/2010/main" Requires="p14">
      <p:transition spd="slow" p14:dur="1500" advClick="0" advTm="3000">
        <p:randomBar dir="vert"/>
      </p:transition>
    </mc:Choice>
    <mc:Fallback>
      <p:transition spd="slow" advClick="0" advTm="3000">
        <p:randomBar dir="vert"/>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C7D61A-31F9-482F-81C7-1EBFF3C0D540}" type="datetimeFigureOut">
              <a:rPr lang="en-US" smtClean="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271A08A-8E1A-4254-98DA-C2F4B789B9A7}"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909922687"/>
      </p:ext>
    </p:extLst>
  </p:cSld>
  <p:clrMapOvr>
    <a:masterClrMapping/>
  </p:clrMapOvr>
  <mc:AlternateContent xmlns:mc="http://schemas.openxmlformats.org/markup-compatibility/2006">
    <mc:Choice xmlns:p14="http://schemas.microsoft.com/office/powerpoint/2010/main" Requires="p14">
      <p:transition spd="slow" p14:dur="1500" advClick="0" advTm="3000">
        <p:randomBar dir="vert"/>
      </p:transition>
    </mc:Choice>
    <mc:Fallback>
      <p:transition spd="slow" advClick="0" advTm="3000">
        <p:randomBar dir="vert"/>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C7D61A-31F9-482F-81C7-1EBFF3C0D540}" type="datetimeFigureOut">
              <a:rPr lang="en-US" smtClean="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271A08A-8E1A-4254-98DA-C2F4B789B9A7}" type="slidenum">
              <a:rPr lang="en-US" smtClean="0"/>
              <a:t>‹#›</a:t>
            </a:fld>
            <a:endParaRPr lang="en-US" dirty="0"/>
          </a:p>
        </p:txBody>
      </p:sp>
    </p:spTree>
    <p:extLst>
      <p:ext uri="{BB962C8B-B14F-4D97-AF65-F5344CB8AC3E}">
        <p14:creationId xmlns:p14="http://schemas.microsoft.com/office/powerpoint/2010/main" val="4236146810"/>
      </p:ext>
    </p:extLst>
  </p:cSld>
  <p:clrMapOvr>
    <a:masterClrMapping/>
  </p:clrMapOvr>
  <mc:AlternateContent xmlns:mc="http://schemas.openxmlformats.org/markup-compatibility/2006">
    <mc:Choice xmlns:p14="http://schemas.microsoft.com/office/powerpoint/2010/main" Requires="p14">
      <p:transition spd="slow" p14:dur="1500" advClick="0" advTm="3000">
        <p:randomBar dir="vert"/>
      </p:transition>
    </mc:Choice>
    <mc:Fallback>
      <p:transition spd="slow" advClick="0" advTm="3000">
        <p:randomBar dir="vert"/>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C7D61A-31F9-482F-81C7-1EBFF3C0D540}" type="datetimeFigureOut">
              <a:rPr lang="en-US" smtClean="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271A08A-8E1A-4254-98DA-C2F4B789B9A7}" type="slidenum">
              <a:rPr lang="en-US" smtClean="0"/>
              <a:t>‹#›</a:t>
            </a:fld>
            <a:endParaRPr lang="en-US" dirty="0"/>
          </a:p>
        </p:txBody>
      </p:sp>
    </p:spTree>
    <p:extLst>
      <p:ext uri="{BB962C8B-B14F-4D97-AF65-F5344CB8AC3E}">
        <p14:creationId xmlns:p14="http://schemas.microsoft.com/office/powerpoint/2010/main" val="3234238054"/>
      </p:ext>
    </p:extLst>
  </p:cSld>
  <p:clrMapOvr>
    <a:masterClrMapping/>
  </p:clrMapOvr>
  <mc:AlternateContent xmlns:mc="http://schemas.openxmlformats.org/markup-compatibility/2006">
    <mc:Choice xmlns:p14="http://schemas.microsoft.com/office/powerpoint/2010/main" Requires="p14">
      <p:transition spd="slow" p14:dur="1500" advClick="0" advTm="3000">
        <p:randomBar dir="vert"/>
      </p:transition>
    </mc:Choice>
    <mc:Fallback>
      <p:transition spd="slow" advClick="0" advTm="3000">
        <p:randomBar dir="vert"/>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C7D61A-31F9-482F-81C7-1EBFF3C0D540}" type="datetimeFigureOut">
              <a:rPr lang="en-US" smtClean="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271A08A-8E1A-4254-98DA-C2F4B789B9A7}" type="slidenum">
              <a:rPr lang="en-US" smtClean="0"/>
              <a:t>‹#›</a:t>
            </a:fld>
            <a:endParaRPr lang="en-US" dirty="0"/>
          </a:p>
        </p:txBody>
      </p:sp>
    </p:spTree>
    <p:extLst>
      <p:ext uri="{BB962C8B-B14F-4D97-AF65-F5344CB8AC3E}">
        <p14:creationId xmlns:p14="http://schemas.microsoft.com/office/powerpoint/2010/main" val="3807929167"/>
      </p:ext>
    </p:extLst>
  </p:cSld>
  <p:clrMapOvr>
    <a:masterClrMapping/>
  </p:clrMapOvr>
  <mc:AlternateContent xmlns:mc="http://schemas.openxmlformats.org/markup-compatibility/2006">
    <mc:Choice xmlns:p14="http://schemas.microsoft.com/office/powerpoint/2010/main" Requires="p14">
      <p:transition spd="slow" p14:dur="1500" advClick="0" advTm="3000">
        <p:randomBar dir="vert"/>
      </p:transition>
    </mc:Choice>
    <mc:Fallback>
      <p:transition spd="slow" advClick="0" advTm="3000">
        <p:randomBar dir="ver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3">
                <a:lumMod val="5000"/>
                <a:lumOff val="95000"/>
              </a:schemeClr>
            </a:gs>
            <a:gs pos="72000">
              <a:schemeClr val="accent3">
                <a:lumMod val="45000"/>
                <a:lumOff val="55000"/>
              </a:schemeClr>
            </a:gs>
            <a:gs pos="0">
              <a:srgbClr val="FF0000"/>
            </a:gs>
            <a:gs pos="100000">
              <a:schemeClr val="accent3">
                <a:lumMod val="30000"/>
                <a:lumOff val="70000"/>
              </a:schemeClr>
            </a:gs>
          </a:gsLst>
          <a:lin ang="0" scaled="1"/>
          <a:tileRect/>
        </a:gradFill>
        <a:effectLst/>
      </p:bgPr>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3C7D61A-31F9-482F-81C7-1EBFF3C0D540}" type="datetimeFigureOut">
              <a:rPr lang="en-US" smtClean="0"/>
              <a:t>3/13/2020</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6271A08A-8E1A-4254-98DA-C2F4B789B9A7}" type="slidenum">
              <a:rPr lang="en-US" smtClean="0"/>
              <a:t>‹#›</a:t>
            </a:fld>
            <a:endParaRPr lang="en-US" dirty="0"/>
          </a:p>
        </p:txBody>
      </p:sp>
    </p:spTree>
    <p:extLst>
      <p:ext uri="{BB962C8B-B14F-4D97-AF65-F5344CB8AC3E}">
        <p14:creationId xmlns:p14="http://schemas.microsoft.com/office/powerpoint/2010/main" val="2626850407"/>
      </p:ext>
    </p:extLst>
  </p:cSld>
  <p:clrMap bg1="lt1" tx1="dk1" bg2="lt2" tx2="dk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 id="2147483810" r:id="rId12"/>
    <p:sldLayoutId id="2147483811" r:id="rId13"/>
    <p:sldLayoutId id="2147483812" r:id="rId14"/>
    <p:sldLayoutId id="2147483813" r:id="rId15"/>
    <p:sldLayoutId id="2147483814" r:id="rId16"/>
  </p:sldLayoutIdLst>
  <mc:AlternateContent xmlns:mc="http://schemas.openxmlformats.org/markup-compatibility/2006">
    <mc:Choice xmlns:p14="http://schemas.microsoft.com/office/powerpoint/2010/main" Requires="p14">
      <p:transition spd="slow" p14:dur="1500" advClick="0" advTm="3000">
        <p:randomBar dir="vert"/>
      </p:transition>
    </mc:Choice>
    <mc:Fallback>
      <p:transition spd="slow" advClick="0" advTm="3000">
        <p:randomBar dir="vert"/>
      </p:transition>
    </mc:Fallback>
  </mc:AlternateConten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g"/><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socialtables.com/blog/hotel-sales/millennials-loyalty-programs/" TargetMode="External"/><Relationship Id="rId2" Type="http://schemas.openxmlformats.org/officeDocument/2006/relationships/hyperlink" Target="https://twitter.com/share?text=80%25+of+millennials+use+social+media+to+make+decisions+and+UGC+has+the+most+influence.&amp;via=socialtables&amp;related=socialtables&amp;url=https://www.socialtables.com/blog/hotel-sales/marriotts-marketing/" TargetMode="Externa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EAB4ED7-ED7B-4602-8BDB-BD6F36F0B663}"/>
              </a:ext>
            </a:extLst>
          </p:cNvPr>
          <p:cNvSpPr>
            <a:spLocks noGrp="1"/>
          </p:cNvSpPr>
          <p:nvPr>
            <p:ph idx="1"/>
          </p:nvPr>
        </p:nvSpPr>
        <p:spPr>
          <a:xfrm>
            <a:off x="638697" y="321972"/>
            <a:ext cx="8596668" cy="5384539"/>
          </a:xfrm>
        </p:spPr>
        <p:txBody>
          <a:bodyPr>
            <a:normAutofit/>
          </a:bodyPr>
          <a:lstStyle/>
          <a:p>
            <a:r>
              <a:rPr lang="en-US" sz="2000" dirty="0">
                <a:latin typeface="Arial" panose="020B0604020202020204" pitchFamily="34" charset="0"/>
                <a:cs typeface="Arial" panose="020B0604020202020204" pitchFamily="34" charset="0"/>
              </a:rPr>
              <a:t>STUDENT NAME &gt; BUNA ANGELA</a:t>
            </a:r>
          </a:p>
          <a:p>
            <a:r>
              <a:rPr lang="en-US" sz="2000" dirty="0">
                <a:latin typeface="Arial" panose="020B0604020202020204" pitchFamily="34" charset="0"/>
                <a:cs typeface="Arial" panose="020B0604020202020204" pitchFamily="34" charset="0"/>
              </a:rPr>
              <a:t>STUDENT ID &gt;1816298</a:t>
            </a:r>
          </a:p>
          <a:p>
            <a:r>
              <a:rPr lang="en-US" sz="2000" dirty="0">
                <a:latin typeface="Arial" panose="020B0604020202020204" pitchFamily="34" charset="0"/>
                <a:cs typeface="Arial" panose="020B0604020202020204" pitchFamily="34" charset="0"/>
              </a:rPr>
              <a:t>LECTOR NAME&gt; JAHANZEEB QURASHI</a:t>
            </a:r>
          </a:p>
          <a:p>
            <a:r>
              <a:rPr lang="en-US" sz="2000" dirty="0">
                <a:latin typeface="Arial" panose="020B0604020202020204" pitchFamily="34" charset="0"/>
                <a:cs typeface="Arial" panose="020B0604020202020204" pitchFamily="34" charset="0"/>
              </a:rPr>
              <a:t>MODULE CODE.&gt;M4X01918</a:t>
            </a:r>
          </a:p>
        </p:txBody>
      </p:sp>
    </p:spTree>
    <p:extLst>
      <p:ext uri="{BB962C8B-B14F-4D97-AF65-F5344CB8AC3E}">
        <p14:creationId xmlns:p14="http://schemas.microsoft.com/office/powerpoint/2010/main" val="4293059762"/>
      </p:ext>
    </p:extLst>
  </p:cSld>
  <p:clrMapOvr>
    <a:masterClrMapping/>
  </p:clrMapOvr>
  <mc:AlternateContent xmlns:mc="http://schemas.openxmlformats.org/markup-compatibility/2006">
    <mc:Choice xmlns:p14="http://schemas.microsoft.com/office/powerpoint/2010/main" Requires="p14">
      <p:transition spd="slow" p14:dur="1500" advClick="0" advTm="3000">
        <p:randomBar dir="vert"/>
      </p:transition>
    </mc:Choice>
    <mc:Fallback>
      <p:transition spd="slow" advClick="0" advTm="3000">
        <p:randomBar dir="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FCD41DA-A1ED-47C0-8269-11EA26F5773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71745" y="1011309"/>
            <a:ext cx="7841582" cy="3803072"/>
          </a:xfrm>
          <a:prstGeom prst="rect">
            <a:avLst/>
          </a:prstGeom>
        </p:spPr>
      </p:pic>
    </p:spTree>
    <p:extLst>
      <p:ext uri="{BB962C8B-B14F-4D97-AF65-F5344CB8AC3E}">
        <p14:creationId xmlns:p14="http://schemas.microsoft.com/office/powerpoint/2010/main" val="1665326316"/>
      </p:ext>
    </p:extLst>
  </p:cSld>
  <p:clrMapOvr>
    <a:masterClrMapping/>
  </p:clrMapOvr>
  <mc:AlternateContent xmlns:mc="http://schemas.openxmlformats.org/markup-compatibility/2006">
    <mc:Choice xmlns:p14="http://schemas.microsoft.com/office/powerpoint/2010/main" Requires="p14">
      <p:transition spd="slow" p14:dur="1500" advClick="0" advTm="3000">
        <p:randomBar dir="vert"/>
      </p:transition>
    </mc:Choice>
    <mc:Fallback>
      <p:transition spd="slow" advClick="0" advTm="3000">
        <p:randomBar dir="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7686B46-DCB3-4DB4-8751-8FB3AAB5983C}"/>
              </a:ext>
            </a:extLst>
          </p:cNvPr>
          <p:cNvSpPr/>
          <p:nvPr/>
        </p:nvSpPr>
        <p:spPr>
          <a:xfrm>
            <a:off x="3048000" y="2045256"/>
            <a:ext cx="6096000" cy="3100592"/>
          </a:xfrm>
          <a:prstGeom prst="rect">
            <a:avLst/>
          </a:prstGeom>
        </p:spPr>
        <p:txBody>
          <a:bodyPr>
            <a:spAutoFit/>
          </a:bodyPr>
          <a:lstStyle/>
          <a:p>
            <a:pPr>
              <a:lnSpc>
                <a:spcPct val="107000"/>
              </a:lnSpc>
              <a:spcAft>
                <a:spcPts val="800"/>
              </a:spcAft>
            </a:pPr>
            <a:r>
              <a:rPr lang="en-US" sz="14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US" dirty="0">
                <a:latin typeface="Arial" panose="020B0604020202020204" pitchFamily="34" charset="0"/>
                <a:ea typeface="Calibri" panose="020F0502020204030204" pitchFamily="34" charset="0"/>
                <a:cs typeface="Times New Roman" panose="02020603050405020304" pitchFamily="18" charset="0"/>
              </a:rPr>
              <a:t>Introduction……………………………………</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dirty="0">
                <a:latin typeface="Arial" panose="020B0604020202020204" pitchFamily="34" charset="0"/>
                <a:ea typeface="Calibri" panose="020F0502020204030204" pitchFamily="34" charset="0"/>
                <a:cs typeface="Times New Roman" panose="02020603050405020304" pitchFamily="18" charset="0"/>
              </a:rPr>
              <a:t>History of Marriott…………………………….</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dirty="0">
                <a:latin typeface="Arial" panose="020B0604020202020204" pitchFamily="34" charset="0"/>
                <a:ea typeface="Calibri" panose="020F0502020204030204" pitchFamily="34" charset="0"/>
                <a:cs typeface="Times New Roman" panose="02020603050405020304" pitchFamily="18" charset="0"/>
              </a:rPr>
              <a:t>What type of operation they are having…………………….</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dirty="0">
                <a:latin typeface="Arial" panose="020B0604020202020204" pitchFamily="34" charset="0"/>
                <a:ea typeface="Calibri" panose="020F0502020204030204" pitchFamily="34" charset="0"/>
                <a:cs typeface="Times New Roman" panose="02020603050405020304" pitchFamily="18" charset="0"/>
              </a:rPr>
              <a:t>Types of menu &gt;Products of Kitchen……………………….</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dirty="0">
                <a:latin typeface="Arial" panose="020B0604020202020204" pitchFamily="34" charset="0"/>
                <a:cs typeface="Times New Roman" panose="02020603050405020304" pitchFamily="18" charset="0"/>
              </a:rPr>
              <a:t>Health and hygiene Food and Beverage</a:t>
            </a:r>
          </a:p>
          <a:p>
            <a:pPr>
              <a:lnSpc>
                <a:spcPct val="107000"/>
              </a:lnSpc>
              <a:spcAft>
                <a:spcPts val="800"/>
              </a:spcAft>
            </a:pPr>
            <a:r>
              <a:rPr lang="en-US" dirty="0">
                <a:latin typeface="Arial" panose="020B0604020202020204" pitchFamily="34" charset="0"/>
                <a:cs typeface="Times New Roman" panose="02020603050405020304" pitchFamily="18" charset="0"/>
              </a:rPr>
              <a:t>Marketing </a:t>
            </a:r>
          </a:p>
          <a:p>
            <a:pPr>
              <a:lnSpc>
                <a:spcPct val="107000"/>
              </a:lnSpc>
              <a:spcAft>
                <a:spcPts val="800"/>
              </a:spcAft>
            </a:pPr>
            <a:r>
              <a:rPr lang="en-US" dirty="0">
                <a:latin typeface="Arial" panose="020B0604020202020204" pitchFamily="34" charset="0"/>
                <a:cs typeface="Times New Roman" panose="02020603050405020304" pitchFamily="18" charset="0"/>
              </a:rPr>
              <a:t>Conclusion</a:t>
            </a:r>
            <a:endParaRPr lang="en-US" dirty="0"/>
          </a:p>
        </p:txBody>
      </p:sp>
    </p:spTree>
    <p:extLst>
      <p:ext uri="{BB962C8B-B14F-4D97-AF65-F5344CB8AC3E}">
        <p14:creationId xmlns:p14="http://schemas.microsoft.com/office/powerpoint/2010/main" val="592632937"/>
      </p:ext>
    </p:extLst>
  </p:cSld>
  <p:clrMapOvr>
    <a:masterClrMapping/>
  </p:clrMapOvr>
  <mc:AlternateContent xmlns:mc="http://schemas.openxmlformats.org/markup-compatibility/2006">
    <mc:Choice xmlns:p14="http://schemas.microsoft.com/office/powerpoint/2010/main" Requires="p14">
      <p:transition spd="slow" p14:dur="1500" advClick="0" advTm="3000">
        <p:randomBar dir="vert"/>
      </p:transition>
    </mc:Choice>
    <mc:Fallback>
      <p:transition spd="slow" advClick="0" advTm="3000">
        <p:randomBar dir="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6AE54-1CF9-4280-BDFE-ACA108866B8C}"/>
              </a:ext>
            </a:extLst>
          </p:cNvPr>
          <p:cNvSpPr>
            <a:spLocks noGrp="1"/>
          </p:cNvSpPr>
          <p:nvPr>
            <p:ph type="ctrTitle"/>
          </p:nvPr>
        </p:nvSpPr>
        <p:spPr>
          <a:xfrm>
            <a:off x="3302963" y="1122363"/>
            <a:ext cx="5246915" cy="1980602"/>
          </a:xfrm>
        </p:spPr>
        <p:txBody>
          <a:bodyPr/>
          <a:lstStyle/>
          <a:p>
            <a:r>
              <a:rPr lang="en-US" dirty="0"/>
              <a:t> </a:t>
            </a:r>
          </a:p>
        </p:txBody>
      </p:sp>
      <p:sp>
        <p:nvSpPr>
          <p:cNvPr id="3" name="Subtitle 2">
            <a:extLst>
              <a:ext uri="{FF2B5EF4-FFF2-40B4-BE49-F238E27FC236}">
                <a16:creationId xmlns:a16="http://schemas.microsoft.com/office/drawing/2014/main" id="{16EDDB4C-DB53-4A68-8B23-90E7B893DADA}"/>
              </a:ext>
            </a:extLst>
          </p:cNvPr>
          <p:cNvSpPr>
            <a:spLocks noGrp="1"/>
          </p:cNvSpPr>
          <p:nvPr>
            <p:ph type="subTitle" idx="1"/>
          </p:nvPr>
        </p:nvSpPr>
        <p:spPr>
          <a:xfrm>
            <a:off x="1449049" y="3102965"/>
            <a:ext cx="9293902" cy="3297835"/>
          </a:xfrm>
        </p:spPr>
        <p:txBody>
          <a:bodyPr anchor="ctr">
            <a:normAutofit/>
          </a:bodyPr>
          <a:lstStyle/>
          <a:p>
            <a:pPr marL="285750" indent="-285750" algn="l">
              <a:buFont typeface="Wingdings" panose="05000000000000000000" pitchFamily="2" charset="2"/>
              <a:buChar char="Ø"/>
            </a:pPr>
            <a:r>
              <a:rPr lang="en-US" dirty="0"/>
              <a:t>The hotel industry  is a component of the tourism industry  being an economic activity from the sphere of services and that economic  field is regulated through a set of normative acts witch ensures a unitary framework for carrying out activates setting certain standards regarding the activity of the services and the appropriate behavior in the relations whit the clients.</a:t>
            </a:r>
          </a:p>
          <a:p>
            <a:pPr marL="285750" indent="-285750" algn="l">
              <a:buFont typeface="Wingdings" panose="05000000000000000000" pitchFamily="2" charset="2"/>
              <a:buChar char="Ø"/>
            </a:pPr>
            <a:r>
              <a:rPr lang="en-US" dirty="0"/>
              <a:t>Through the hotel industry the main services and accommodation are carried out </a:t>
            </a:r>
          </a:p>
        </p:txBody>
      </p:sp>
      <p:pic>
        <p:nvPicPr>
          <p:cNvPr id="9" name="Picture 8">
            <a:extLst>
              <a:ext uri="{FF2B5EF4-FFF2-40B4-BE49-F238E27FC236}">
                <a16:creationId xmlns:a16="http://schemas.microsoft.com/office/drawing/2014/main" id="{52394FCB-5C85-438C-A76D-644CD9BBC46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58955" y="672197"/>
            <a:ext cx="6377206" cy="2430768"/>
          </a:xfrm>
          <a:prstGeom prst="rect">
            <a:avLst/>
          </a:prstGeom>
        </p:spPr>
      </p:pic>
    </p:spTree>
    <p:extLst>
      <p:ext uri="{BB962C8B-B14F-4D97-AF65-F5344CB8AC3E}">
        <p14:creationId xmlns:p14="http://schemas.microsoft.com/office/powerpoint/2010/main" val="2227537401"/>
      </p:ext>
    </p:extLst>
  </p:cSld>
  <p:clrMapOvr>
    <a:masterClrMapping/>
  </p:clrMapOvr>
  <mc:AlternateContent xmlns:mc="http://schemas.openxmlformats.org/markup-compatibility/2006">
    <mc:Choice xmlns:p14="http://schemas.microsoft.com/office/powerpoint/2010/main" Requires="p14">
      <p:transition spd="slow" p14:dur="1500" advClick="0" advTm="3000">
        <p:randomBar dir="vert"/>
      </p:transition>
    </mc:Choice>
    <mc:Fallback>
      <p:transition spd="slow" advClick="0" advTm="3000">
        <p:randomBar dir="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2CBC8-247B-41F6-886C-5CE584D50864}"/>
              </a:ext>
            </a:extLst>
          </p:cNvPr>
          <p:cNvSpPr>
            <a:spLocks noGrp="1"/>
          </p:cNvSpPr>
          <p:nvPr>
            <p:ph type="title"/>
          </p:nvPr>
        </p:nvSpPr>
        <p:spPr/>
        <p:txBody>
          <a:bodyPr>
            <a:normAutofit/>
          </a:bodyPr>
          <a:lstStyle/>
          <a:p>
            <a:br>
              <a:rPr lang="en-US" dirty="0"/>
            </a:br>
            <a:endParaRPr lang="en-US" dirty="0"/>
          </a:p>
        </p:txBody>
      </p:sp>
      <p:sp>
        <p:nvSpPr>
          <p:cNvPr id="3" name="Content Placeholder 2">
            <a:extLst>
              <a:ext uri="{FF2B5EF4-FFF2-40B4-BE49-F238E27FC236}">
                <a16:creationId xmlns:a16="http://schemas.microsoft.com/office/drawing/2014/main" id="{21817158-0CB7-43ED-BAC3-C1298AD306F3}"/>
              </a:ext>
            </a:extLst>
          </p:cNvPr>
          <p:cNvSpPr>
            <a:spLocks noGrp="1"/>
          </p:cNvSpPr>
          <p:nvPr>
            <p:ph idx="1"/>
          </p:nvPr>
        </p:nvSpPr>
        <p:spPr>
          <a:xfrm>
            <a:off x="818011" y="3429000"/>
            <a:ext cx="10014112" cy="3151164"/>
          </a:xfrm>
        </p:spPr>
        <p:txBody>
          <a:bodyPr anchor="ctr">
            <a:normAutofit/>
          </a:bodyPr>
          <a:lstStyle/>
          <a:p>
            <a:pPr>
              <a:buFont typeface="Wingdings" panose="05000000000000000000" pitchFamily="2" charset="2"/>
              <a:buChar char="Ø"/>
            </a:pPr>
            <a:r>
              <a:rPr lang="en-US" dirty="0"/>
              <a:t>Set within 10,000 acres of ancient woodland where deer roam free, Forest of Arden Marriott Hotel &amp; Country Club offers an unforgettable experience. With an excellent location in the West Midlands, nestled between Birmingham and Coventry, our hotel is accessible by train, plane or car. </a:t>
            </a:r>
          </a:p>
          <a:p>
            <a:pPr>
              <a:buFont typeface="Wingdings" panose="05000000000000000000" pitchFamily="2" charset="2"/>
              <a:buChar char="Ø"/>
            </a:pPr>
            <a:r>
              <a:rPr lang="en-US" dirty="0"/>
              <a:t>Enjoy popular local attractions including Resorts World Arena, the NEC, Cadbury World and Coventry Cathedral. Settle in to intuitively designed hotel rooms with luxurious bedding, flat-screen TVs, room service and more. </a:t>
            </a:r>
          </a:p>
        </p:txBody>
      </p:sp>
      <p:pic>
        <p:nvPicPr>
          <p:cNvPr id="7" name="Picture 6">
            <a:extLst>
              <a:ext uri="{FF2B5EF4-FFF2-40B4-BE49-F238E27FC236}">
                <a16:creationId xmlns:a16="http://schemas.microsoft.com/office/drawing/2014/main" id="{9BBC0350-C278-4704-8608-C80436AA331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09841" y="418514"/>
            <a:ext cx="4503969" cy="3010486"/>
          </a:xfrm>
          <a:prstGeom prst="rect">
            <a:avLst/>
          </a:prstGeom>
        </p:spPr>
      </p:pic>
    </p:spTree>
    <p:extLst>
      <p:ext uri="{BB962C8B-B14F-4D97-AF65-F5344CB8AC3E}">
        <p14:creationId xmlns:p14="http://schemas.microsoft.com/office/powerpoint/2010/main" val="1636129293"/>
      </p:ext>
    </p:extLst>
  </p:cSld>
  <p:clrMapOvr>
    <a:masterClrMapping/>
  </p:clrMapOvr>
  <mc:AlternateContent xmlns:mc="http://schemas.openxmlformats.org/markup-compatibility/2006">
    <mc:Choice xmlns:p14="http://schemas.microsoft.com/office/powerpoint/2010/main" Requires="p14">
      <p:transition spd="slow" p14:dur="1500" advClick="0" advTm="3000">
        <p:randomBar dir="vert"/>
      </p:transition>
    </mc:Choice>
    <mc:Fallback>
      <p:transition spd="slow" advClick="0" advTm="3000">
        <p:randomBar dir="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995569-3165-4F0A-A6FB-C000FCB6023C}"/>
              </a:ext>
            </a:extLst>
          </p:cNvPr>
          <p:cNvSpPr>
            <a:spLocks noGrp="1"/>
          </p:cNvSpPr>
          <p:nvPr>
            <p:ph idx="1"/>
          </p:nvPr>
        </p:nvSpPr>
        <p:spPr>
          <a:xfrm>
            <a:off x="759654" y="2785403"/>
            <a:ext cx="9650438" cy="3255959"/>
          </a:xfrm>
        </p:spPr>
        <p:txBody>
          <a:bodyPr>
            <a:normAutofit/>
          </a:bodyPr>
          <a:lstStyle/>
          <a:p>
            <a:pPr marL="0" indent="0">
              <a:buNone/>
            </a:pPr>
            <a:endParaRPr lang="en-US" sz="24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US" sz="2400" dirty="0">
                <a:latin typeface="Arial" panose="020B0604020202020204" pitchFamily="34" charset="0"/>
                <a:cs typeface="Arial" panose="020B0604020202020204" pitchFamily="34" charset="0"/>
              </a:rPr>
              <a:t> The Forest of Arden Marriott  they are having type of operation</a:t>
            </a:r>
            <a:r>
              <a:rPr lang="en-US" dirty="0">
                <a:latin typeface="Arial" panose="020B0604020202020204" pitchFamily="34" charset="0"/>
                <a:cs typeface="Arial" panose="020B0604020202020204" pitchFamily="34" charset="0"/>
              </a:rPr>
              <a:t>:</a:t>
            </a:r>
          </a:p>
          <a:p>
            <a:pPr marL="0" indent="0">
              <a:buNone/>
            </a:pPr>
            <a:r>
              <a:rPr lang="en-US" dirty="0">
                <a:latin typeface="Arial" panose="020B0604020202020204" pitchFamily="34" charset="0"/>
                <a:cs typeface="Arial" panose="020B0604020202020204" pitchFamily="34" charset="0"/>
              </a:rPr>
              <a:t>    Guest rooms: they have 4 type room </a:t>
            </a:r>
          </a:p>
          <a:p>
            <a:pPr marL="0" indent="0">
              <a:buNone/>
            </a:pPr>
            <a:r>
              <a:rPr lang="en-US" dirty="0">
                <a:latin typeface="Arial" panose="020B0604020202020204" pitchFamily="34" charset="0"/>
                <a:cs typeface="Arial" panose="020B0604020202020204" pitchFamily="34" charset="0"/>
              </a:rPr>
              <a:t>                - Guest Room King</a:t>
            </a:r>
          </a:p>
          <a:p>
            <a:pPr marL="0" indent="0">
              <a:buNone/>
            </a:pPr>
            <a:r>
              <a:rPr lang="en-US" dirty="0">
                <a:latin typeface="Arial" panose="020B0604020202020204" pitchFamily="34" charset="0"/>
                <a:cs typeface="Arial" panose="020B0604020202020204" pitchFamily="34" charset="0"/>
              </a:rPr>
              <a:t>                - Deluxe Room</a:t>
            </a:r>
          </a:p>
          <a:p>
            <a:pPr marL="0" indent="0">
              <a:buNone/>
            </a:pPr>
            <a:r>
              <a:rPr lang="en-US" dirty="0">
                <a:latin typeface="Arial" panose="020B0604020202020204" pitchFamily="34" charset="0"/>
                <a:cs typeface="Arial" panose="020B0604020202020204" pitchFamily="34" charset="0"/>
              </a:rPr>
              <a:t>                - Superior Room </a:t>
            </a:r>
          </a:p>
          <a:p>
            <a:pPr marL="0" indent="0">
              <a:buNone/>
            </a:pPr>
            <a:r>
              <a:rPr lang="en-US" dirty="0">
                <a:latin typeface="Arial" panose="020B0604020202020204" pitchFamily="34" charset="0"/>
                <a:cs typeface="Arial" panose="020B0604020202020204" pitchFamily="34" charset="0"/>
              </a:rPr>
              <a:t>                - Guest Room /King</a:t>
            </a:r>
          </a:p>
        </p:txBody>
      </p:sp>
      <p:pic>
        <p:nvPicPr>
          <p:cNvPr id="7" name="Picture 6">
            <a:extLst>
              <a:ext uri="{FF2B5EF4-FFF2-40B4-BE49-F238E27FC236}">
                <a16:creationId xmlns:a16="http://schemas.microsoft.com/office/drawing/2014/main" id="{77BFFE75-5BED-4D49-BD18-F693C300A38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17998" y="130102"/>
            <a:ext cx="5702299" cy="2400300"/>
          </a:xfrm>
          <a:prstGeom prst="rect">
            <a:avLst/>
          </a:prstGeom>
        </p:spPr>
      </p:pic>
    </p:spTree>
    <p:extLst>
      <p:ext uri="{BB962C8B-B14F-4D97-AF65-F5344CB8AC3E}">
        <p14:creationId xmlns:p14="http://schemas.microsoft.com/office/powerpoint/2010/main" val="2380591806"/>
      </p:ext>
    </p:extLst>
  </p:cSld>
  <p:clrMapOvr>
    <a:masterClrMapping/>
  </p:clrMapOvr>
  <mc:AlternateContent xmlns:mc="http://schemas.openxmlformats.org/markup-compatibility/2006">
    <mc:Choice xmlns:p14="http://schemas.microsoft.com/office/powerpoint/2010/main" Requires="p14">
      <p:transition spd="slow" p14:dur="1500" advClick="0" advTm="3000">
        <p:randomBar dir="vert"/>
      </p:transition>
    </mc:Choice>
    <mc:Fallback>
      <p:transition spd="slow" advClick="0" advTm="3000">
        <p:randomBar dir="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1352D4F-3F07-46BD-A260-B1CE676876D3}"/>
              </a:ext>
            </a:extLst>
          </p:cNvPr>
          <p:cNvSpPr>
            <a:spLocks noGrp="1"/>
          </p:cNvSpPr>
          <p:nvPr>
            <p:ph type="body" idx="1"/>
          </p:nvPr>
        </p:nvSpPr>
        <p:spPr>
          <a:xfrm>
            <a:off x="677335" y="4128655"/>
            <a:ext cx="10461720" cy="2400933"/>
          </a:xfrm>
        </p:spPr>
        <p:txBody>
          <a:bodyPr>
            <a:normAutofit/>
          </a:bodyPr>
          <a:lstStyle/>
          <a:p>
            <a:pPr marL="285750" indent="-285750">
              <a:buFont typeface="Wingdings" panose="05000000000000000000" pitchFamily="2" charset="2"/>
              <a:buChar char="Ø"/>
            </a:pPr>
            <a:r>
              <a:rPr lang="en-US" sz="3200" dirty="0">
                <a:latin typeface="Arial" panose="020B0604020202020204" pitchFamily="34" charset="0"/>
                <a:cs typeface="Arial" panose="020B0604020202020204" pitchFamily="34" charset="0"/>
              </a:rPr>
              <a:t>Recreation &amp; fitness</a:t>
            </a:r>
          </a:p>
          <a:p>
            <a:pPr marL="285750" indent="-285750">
              <a:buFont typeface="Wingdings" panose="05000000000000000000" pitchFamily="2" charset="2"/>
              <a:buChar char="Ø"/>
            </a:pPr>
            <a:r>
              <a:rPr lang="en-US" dirty="0"/>
              <a:t>Being a member of Marriott Fitness gives you so much more than just a gym membership. With our range of classes, swimming pools and spa treatments we have everything you need to help you feel your best.</a:t>
            </a:r>
          </a:p>
          <a:p>
            <a:pPr marL="285750" indent="-285750">
              <a:buFont typeface="Wingdings" panose="05000000000000000000" pitchFamily="2" charset="2"/>
              <a:buChar char="Ø"/>
            </a:pPr>
            <a:r>
              <a:rPr lang="en-US" dirty="0"/>
              <a:t>What's even better is that as a Marriott member you have access to a range of exclusive food and beverage, spa and leisure discounts.</a:t>
            </a:r>
            <a:endParaRPr lang="en-US" sz="2400" dirty="0">
              <a:latin typeface="Arial" panose="020B0604020202020204" pitchFamily="34" charset="0"/>
              <a:cs typeface="Arial" panose="020B0604020202020204" pitchFamily="34" charset="0"/>
            </a:endParaRPr>
          </a:p>
          <a:p>
            <a:pPr algn="ctr"/>
            <a:endParaRPr lang="en-US" sz="2400" dirty="0">
              <a:latin typeface="Arial" panose="020B0604020202020204" pitchFamily="34" charset="0"/>
              <a:cs typeface="Arial" panose="020B0604020202020204" pitchFamily="34" charset="0"/>
            </a:endParaRPr>
          </a:p>
        </p:txBody>
      </p:sp>
      <p:pic>
        <p:nvPicPr>
          <p:cNvPr id="16" name="Picture 15">
            <a:extLst>
              <a:ext uri="{FF2B5EF4-FFF2-40B4-BE49-F238E27FC236}">
                <a16:creationId xmlns:a16="http://schemas.microsoft.com/office/drawing/2014/main" id="{4C53E489-1308-49C6-B330-2FA24070AFC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48865" y="622477"/>
            <a:ext cx="2712229" cy="3232597"/>
          </a:xfrm>
          <a:prstGeom prst="rect">
            <a:avLst/>
          </a:prstGeom>
        </p:spPr>
      </p:pic>
      <p:pic>
        <p:nvPicPr>
          <p:cNvPr id="3074" name="Picture 2" descr="Forest of Arden Indoor Pool">
            <a:extLst>
              <a:ext uri="{FF2B5EF4-FFF2-40B4-BE49-F238E27FC236}">
                <a16:creationId xmlns:a16="http://schemas.microsoft.com/office/drawing/2014/main" id="{6623C324-16AA-442F-8370-91DBBA9DF0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4150" y="622477"/>
            <a:ext cx="4834463" cy="32325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3300445"/>
      </p:ext>
    </p:extLst>
  </p:cSld>
  <p:clrMapOvr>
    <a:masterClrMapping/>
  </p:clrMapOvr>
  <mc:AlternateContent xmlns:mc="http://schemas.openxmlformats.org/markup-compatibility/2006">
    <mc:Choice xmlns:p14="http://schemas.microsoft.com/office/powerpoint/2010/main" Requires="p14">
      <p:transition spd="slow" p14:dur="1500" advClick="0" advTm="3000">
        <p:randomBar dir="vert"/>
      </p:transition>
    </mc:Choice>
    <mc:Fallback>
      <p:transition spd="slow" advClick="0" advTm="3000">
        <p:randomBar dir="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03CAEE4-6904-454A-871E-5D11D42381F9}"/>
              </a:ext>
            </a:extLst>
          </p:cNvPr>
          <p:cNvSpPr>
            <a:spLocks noGrp="1"/>
          </p:cNvSpPr>
          <p:nvPr>
            <p:ph type="subTitle" idx="1"/>
          </p:nvPr>
        </p:nvSpPr>
        <p:spPr>
          <a:xfrm>
            <a:off x="347730" y="3719944"/>
            <a:ext cx="8783391" cy="2431473"/>
          </a:xfrm>
        </p:spPr>
        <p:txBody>
          <a:bodyPr>
            <a:noAutofit/>
          </a:bodyPr>
          <a:lstStyle/>
          <a:p>
            <a:pPr algn="ctr"/>
            <a:r>
              <a:rPr lang="en-US" sz="3200" dirty="0">
                <a:latin typeface="Arial" panose="020B0604020202020204" pitchFamily="34" charset="0"/>
                <a:cs typeface="Arial" panose="020B0604020202020204" pitchFamily="34" charset="0"/>
              </a:rPr>
              <a:t>SPA</a:t>
            </a:r>
          </a:p>
          <a:p>
            <a:pPr marL="285750" indent="-285750" algn="l">
              <a:buFont typeface="Wingdings" panose="05000000000000000000" pitchFamily="2" charset="2"/>
              <a:buChar char="Ø"/>
            </a:pPr>
            <a:r>
              <a:rPr lang="en-US" b="1" dirty="0">
                <a:latin typeface="Arial" panose="020B0604020202020204" pitchFamily="34" charset="0"/>
                <a:cs typeface="Arial" panose="020B0604020202020204" pitchFamily="34" charset="0"/>
              </a:rPr>
              <a:t>Why not relax and unwind at Cedarwood Spa, at our idyllic West Midlands hotel. We offer a variety of treatments, from our Decolor facial or body treatment to a maintenance makeup or manicure, with one of our professional, highly trained team members.</a:t>
            </a:r>
            <a:endParaRPr lang="en-US"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8BCD304D-736F-4313-8394-F858422269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7861" y="498764"/>
            <a:ext cx="8353260" cy="2930236"/>
          </a:xfrm>
          <a:prstGeom prst="rect">
            <a:avLst/>
          </a:prstGeom>
        </p:spPr>
      </p:pic>
    </p:spTree>
    <p:extLst>
      <p:ext uri="{BB962C8B-B14F-4D97-AF65-F5344CB8AC3E}">
        <p14:creationId xmlns:p14="http://schemas.microsoft.com/office/powerpoint/2010/main" val="777480218"/>
      </p:ext>
    </p:extLst>
  </p:cSld>
  <p:clrMapOvr>
    <a:masterClrMapping/>
  </p:clrMapOvr>
  <mc:AlternateContent xmlns:mc="http://schemas.openxmlformats.org/markup-compatibility/2006">
    <mc:Choice xmlns:p14="http://schemas.microsoft.com/office/powerpoint/2010/main" Requires="p14">
      <p:transition spd="slow" p14:dur="1500" advClick="0" advTm="3000">
        <p:randomBar dir="vert"/>
      </p:transition>
    </mc:Choice>
    <mc:Fallback>
      <p:transition spd="slow" advClick="0" advTm="3000">
        <p:randomBar dir="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46C5F32-FB8C-47DF-8512-7F46B93CF220}"/>
              </a:ext>
            </a:extLst>
          </p:cNvPr>
          <p:cNvSpPr>
            <a:spLocks noGrp="1"/>
          </p:cNvSpPr>
          <p:nvPr>
            <p:ph type="subTitle" idx="1"/>
          </p:nvPr>
        </p:nvSpPr>
        <p:spPr>
          <a:xfrm>
            <a:off x="257577" y="4484334"/>
            <a:ext cx="9569003" cy="1646302"/>
          </a:xfrm>
        </p:spPr>
        <p:txBody>
          <a:bodyPr>
            <a:noAutofit/>
          </a:bodyPr>
          <a:lstStyle/>
          <a:p>
            <a:pPr marL="342900" indent="-342900" algn="l">
              <a:buFont typeface="Wingdings" panose="05000000000000000000" pitchFamily="2" charset="2"/>
              <a:buChar char="Ø"/>
            </a:pPr>
            <a:r>
              <a:rPr lang="en-US" dirty="0">
                <a:latin typeface="Arial" panose="020B0604020202020204" pitchFamily="34" charset="0"/>
                <a:cs typeface="Arial" panose="020B0604020202020204" pitchFamily="34" charset="0"/>
              </a:rPr>
              <a:t> Marriott hotel features two of the West Midlands' best 18-hole courses, including the championship Arden Course. During your golf break hone your technique on the driving range and putting green or head to the golf shop for a range of clothing and equipment.</a:t>
            </a:r>
          </a:p>
        </p:txBody>
      </p:sp>
      <p:pic>
        <p:nvPicPr>
          <p:cNvPr id="6" name="Picture 5">
            <a:extLst>
              <a:ext uri="{FF2B5EF4-FFF2-40B4-BE49-F238E27FC236}">
                <a16:creationId xmlns:a16="http://schemas.microsoft.com/office/drawing/2014/main" id="{533984F9-6ECA-470C-B7E9-E2776622EAD8}"/>
              </a:ext>
            </a:extLst>
          </p:cNvPr>
          <p:cNvPicPr>
            <a:picLocks noChangeAspect="1"/>
          </p:cNvPicPr>
          <p:nvPr/>
        </p:nvPicPr>
        <p:blipFill>
          <a:blip r:embed="rId2"/>
          <a:stretch>
            <a:fillRect/>
          </a:stretch>
        </p:blipFill>
        <p:spPr>
          <a:xfrm>
            <a:off x="2869061" y="366657"/>
            <a:ext cx="6104586" cy="3425781"/>
          </a:xfrm>
          <a:prstGeom prst="rect">
            <a:avLst/>
          </a:prstGeom>
        </p:spPr>
      </p:pic>
    </p:spTree>
    <p:extLst>
      <p:ext uri="{BB962C8B-B14F-4D97-AF65-F5344CB8AC3E}">
        <p14:creationId xmlns:p14="http://schemas.microsoft.com/office/powerpoint/2010/main" val="2614467330"/>
      </p:ext>
    </p:extLst>
  </p:cSld>
  <p:clrMapOvr>
    <a:masterClrMapping/>
  </p:clrMapOvr>
  <mc:AlternateContent xmlns:mc="http://schemas.openxmlformats.org/markup-compatibility/2006">
    <mc:Choice xmlns:p14="http://schemas.microsoft.com/office/powerpoint/2010/main" Requires="p14">
      <p:transition spd="slow" p14:dur="1500" advClick="0" advTm="3000">
        <p:randomBar dir="vert"/>
      </p:transition>
    </mc:Choice>
    <mc:Fallback>
      <p:transition spd="slow" advClick="0" advTm="3000">
        <p:randomBar dir="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2ECA8-4A19-4718-B40B-5B16A0219FFC}"/>
              </a:ext>
            </a:extLst>
          </p:cNvPr>
          <p:cNvSpPr>
            <a:spLocks noGrp="1"/>
          </p:cNvSpPr>
          <p:nvPr>
            <p:ph type="title"/>
          </p:nvPr>
        </p:nvSpPr>
        <p:spPr>
          <a:xfrm>
            <a:off x="677334" y="0"/>
            <a:ext cx="8596668" cy="914401"/>
          </a:xfrm>
        </p:spPr>
        <p:txBody>
          <a:bodyPr>
            <a:normAutofit/>
          </a:bodyPr>
          <a:lstStyle/>
          <a:p>
            <a:pPr algn="ctr"/>
            <a:r>
              <a:rPr lang="en-US" dirty="0"/>
              <a:t>Dining</a:t>
            </a:r>
          </a:p>
        </p:txBody>
      </p:sp>
      <p:sp>
        <p:nvSpPr>
          <p:cNvPr id="3" name="Content Placeholder 2">
            <a:extLst>
              <a:ext uri="{FF2B5EF4-FFF2-40B4-BE49-F238E27FC236}">
                <a16:creationId xmlns:a16="http://schemas.microsoft.com/office/drawing/2014/main" id="{12EB4DF8-E733-4D3E-8023-2E3C6A9BD86E}"/>
              </a:ext>
            </a:extLst>
          </p:cNvPr>
          <p:cNvSpPr>
            <a:spLocks noGrp="1"/>
          </p:cNvSpPr>
          <p:nvPr>
            <p:ph sz="half" idx="1"/>
          </p:nvPr>
        </p:nvSpPr>
        <p:spPr>
          <a:xfrm>
            <a:off x="677334" y="1177637"/>
            <a:ext cx="4184035" cy="4863723"/>
          </a:xfrm>
        </p:spPr>
        <p:txBody>
          <a:bodyPr/>
          <a:lstStyle/>
          <a:p>
            <a:r>
              <a:rPr lang="en-US" b="1" dirty="0"/>
              <a:t>Cast Iron Bar &amp; Grill</a:t>
            </a:r>
          </a:p>
          <a:p>
            <a:r>
              <a:rPr lang="en-US" dirty="0"/>
              <a:t>Enjoy fresh, locally sourced, best of British dishes at Cast Iron Bar &amp; Grill, our stylish on-site restaurant. Order a succulent steak, try our new Sunday lunch carvery menu or experience a scrumptious, traditional afternoon tea.</a:t>
            </a:r>
          </a:p>
          <a:p>
            <a:endParaRPr lang="en-US" dirty="0"/>
          </a:p>
        </p:txBody>
      </p:sp>
      <p:sp>
        <p:nvSpPr>
          <p:cNvPr id="4" name="Content Placeholder 3">
            <a:extLst>
              <a:ext uri="{FF2B5EF4-FFF2-40B4-BE49-F238E27FC236}">
                <a16:creationId xmlns:a16="http://schemas.microsoft.com/office/drawing/2014/main" id="{AAD3970E-BD9E-4713-8C29-415FE09C691C}"/>
              </a:ext>
            </a:extLst>
          </p:cNvPr>
          <p:cNvSpPr>
            <a:spLocks noGrp="1"/>
          </p:cNvSpPr>
          <p:nvPr>
            <p:ph sz="half" idx="2"/>
          </p:nvPr>
        </p:nvSpPr>
        <p:spPr>
          <a:xfrm>
            <a:off x="5089970" y="1177638"/>
            <a:ext cx="4184034" cy="2717441"/>
          </a:xfrm>
        </p:spPr>
        <p:txBody>
          <a:bodyPr/>
          <a:lstStyle/>
          <a:p>
            <a:r>
              <a:rPr lang="en-US" b="1" dirty="0"/>
              <a:t>Zest Restaurant</a:t>
            </a:r>
          </a:p>
          <a:p>
            <a:r>
              <a:rPr lang="en-US" dirty="0"/>
              <a:t>Sample light bites and snacks from a globally-inspired menu at Zest Restaurant, which also offers an outdoor terrace where you can eat or sip a drink al fresco when the weather in Birmingham is mild.</a:t>
            </a:r>
          </a:p>
          <a:p>
            <a:endParaRPr lang="en-US" dirty="0"/>
          </a:p>
        </p:txBody>
      </p:sp>
      <p:pic>
        <p:nvPicPr>
          <p:cNvPr id="6" name="Picture 5">
            <a:extLst>
              <a:ext uri="{FF2B5EF4-FFF2-40B4-BE49-F238E27FC236}">
                <a16:creationId xmlns:a16="http://schemas.microsoft.com/office/drawing/2014/main" id="{93DB8596-0434-4465-9043-DF47C88EF71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19745" y="3697213"/>
            <a:ext cx="6303819" cy="2717441"/>
          </a:xfrm>
          <a:prstGeom prst="rect">
            <a:avLst/>
          </a:prstGeom>
        </p:spPr>
      </p:pic>
    </p:spTree>
    <p:extLst>
      <p:ext uri="{BB962C8B-B14F-4D97-AF65-F5344CB8AC3E}">
        <p14:creationId xmlns:p14="http://schemas.microsoft.com/office/powerpoint/2010/main" val="2956976864"/>
      </p:ext>
    </p:extLst>
  </p:cSld>
  <p:clrMapOvr>
    <a:masterClrMapping/>
  </p:clrMapOvr>
  <mc:AlternateContent xmlns:mc="http://schemas.openxmlformats.org/markup-compatibility/2006">
    <mc:Choice xmlns:p14="http://schemas.microsoft.com/office/powerpoint/2010/main" Requires="p14">
      <p:transition spd="slow" p14:dur="1500" advClick="0" advTm="3000">
        <p:randomBar dir="vert"/>
      </p:transition>
    </mc:Choice>
    <mc:Fallback>
      <p:transition spd="slow" advClick="0" advTm="3000">
        <p:randomBar dir="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E72CB3E-02B8-45C9-A792-34CE76933F8B}"/>
              </a:ext>
            </a:extLst>
          </p:cNvPr>
          <p:cNvSpPr>
            <a:spLocks noGrp="1"/>
          </p:cNvSpPr>
          <p:nvPr>
            <p:ph type="subTitle" idx="1"/>
          </p:nvPr>
        </p:nvSpPr>
        <p:spPr>
          <a:xfrm>
            <a:off x="150934" y="103031"/>
            <a:ext cx="8065787" cy="1017432"/>
          </a:xfrm>
        </p:spPr>
        <p:txBody>
          <a:bodyPr>
            <a:normAutofit/>
          </a:bodyPr>
          <a:lstStyle/>
          <a:p>
            <a:pPr marL="285750" indent="-285750" algn="l">
              <a:buFont typeface="Wingdings" panose="05000000000000000000" pitchFamily="2" charset="2"/>
              <a:buChar char="Ø"/>
            </a:pPr>
            <a:r>
              <a:rPr lang="en-US" dirty="0">
                <a:latin typeface="Arial" panose="020B0604020202020204" pitchFamily="34" charset="0"/>
                <a:cs typeface="Arial" panose="020B0604020202020204" pitchFamily="34" charset="0"/>
              </a:rPr>
              <a:t>Marriott has implemented strategic marketing campaigns and guest  experiences to drive more booking. </a:t>
            </a:r>
            <a:r>
              <a:rPr lang="en-US" dirty="0">
                <a:latin typeface="Arial" panose="020B0604020202020204" pitchFamily="34" charset="0"/>
                <a:cs typeface="Arial" panose="020B0604020202020204" pitchFamily="34" charset="0"/>
                <a:hlinkClick r:id="rId2"/>
              </a:rPr>
              <a:t>80% of millennials use social media to make decisions and UGC has the most influence.</a:t>
            </a:r>
            <a:endParaRPr lang="en-US" dirty="0">
              <a:latin typeface="Arial" panose="020B0604020202020204" pitchFamily="34" charset="0"/>
              <a:cs typeface="Arial" panose="020B0604020202020204" pitchFamily="34" charset="0"/>
            </a:endParaRPr>
          </a:p>
        </p:txBody>
      </p:sp>
      <p:sp>
        <p:nvSpPr>
          <p:cNvPr id="4" name="AutoShape 2">
            <a:extLst>
              <a:ext uri="{FF2B5EF4-FFF2-40B4-BE49-F238E27FC236}">
                <a16:creationId xmlns:a16="http://schemas.microsoft.com/office/drawing/2014/main" id="{E1AF4B2E-5496-46D4-9CA3-F4E52A5276DE}"/>
              </a:ext>
            </a:extLst>
          </p:cNvPr>
          <p:cNvSpPr>
            <a:spLocks noGrp="1" noChangeAspect="1" noChangeArrowheads="1"/>
          </p:cNvSpPr>
          <p:nvPr>
            <p:ph type="ctrTitle"/>
          </p:nvPr>
        </p:nvSpPr>
        <p:spPr bwMode="auto">
          <a:xfrm>
            <a:off x="139462" y="2883793"/>
            <a:ext cx="11901605" cy="263031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285750" indent="-285750" algn="l">
              <a:buFont typeface="Wingdings" panose="05000000000000000000" pitchFamily="2" charset="2"/>
              <a:buChar char="Ø"/>
            </a:pPr>
            <a:r>
              <a:rPr lang="en-US" sz="1800" dirty="0">
                <a:latin typeface="Arial" panose="020B0604020202020204" pitchFamily="34" charset="0"/>
                <a:cs typeface="Arial" panose="020B0604020202020204" pitchFamily="34" charset="0"/>
              </a:rPr>
              <a:t>Marriott creates user-generated content to capture Millennials’ attention</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food, cute animals, or photography, you’ll know instantly that you just have to see the rest.</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Why does this Marriott marketing campaign work? It reaches out of Snapchat to YouTube, Facebook sharing, and other channels to capture the attention of other </a:t>
            </a:r>
            <a:r>
              <a:rPr lang="en-US" sz="1800" dirty="0" err="1">
                <a:latin typeface="Arial" panose="020B0604020202020204" pitchFamily="34" charset="0"/>
                <a:cs typeface="Arial" panose="020B0604020202020204" pitchFamily="34" charset="0"/>
              </a:rPr>
              <a:t>demographics.The</a:t>
            </a:r>
            <a:r>
              <a:rPr lang="en-US" sz="1800" dirty="0">
                <a:latin typeface="Arial" panose="020B0604020202020204" pitchFamily="34" charset="0"/>
                <a:cs typeface="Arial" panose="020B0604020202020204" pitchFamily="34" charset="0"/>
              </a:rPr>
              <a:t> content is good and barely resembles advertising. </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Marriott wanted the series to be like TV, while at the same time being user-generated content from influencers with large social communities. The idea was to bring brand awareness to a generation that doesn’t have a clear picture of Marriott’s brand.</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hlinkClick r:id="rId3"/>
              </a:rPr>
              <a:t>Millennials</a:t>
            </a:r>
            <a:r>
              <a:rPr lang="en-US" sz="1800" dirty="0">
                <a:latin typeface="Arial" panose="020B0604020202020204" pitchFamily="34" charset="0"/>
                <a:cs typeface="Arial" panose="020B0604020202020204" pitchFamily="34" charset="0"/>
              </a:rPr>
              <a:t> don’t buy into old-fashioned travel norms. They’re more spontaneous: 49% book trips at the last minute and only 58% book traditional lodging. Over 80% use social media to make decisions, and user-generated content has the most influence. </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To tap into that, Marriott partnered with Snapchat influencers to make “Snapseed's” that mimic TV travel documentaries</a:t>
            </a:r>
            <a:r>
              <a:rPr lang="en-US" sz="1600" dirty="0">
                <a:latin typeface="Arial" panose="020B0604020202020204" pitchFamily="34" charset="0"/>
                <a:cs typeface="Arial" panose="020B0604020202020204" pitchFamily="34" charset="0"/>
              </a:rPr>
              <a:t>. </a:t>
            </a:r>
          </a:p>
        </p:txBody>
      </p:sp>
      <p:sp>
        <p:nvSpPr>
          <p:cNvPr id="11" name="AutoShape 4" descr="hotel crm strategies for growth">
            <a:extLst>
              <a:ext uri="{FF2B5EF4-FFF2-40B4-BE49-F238E27FC236}">
                <a16:creationId xmlns:a16="http://schemas.microsoft.com/office/drawing/2014/main" id="{A821F2BA-AB9C-4779-BEEA-EDBA0F984734}"/>
              </a:ext>
            </a:extLst>
          </p:cNvPr>
          <p:cNvSpPr>
            <a:spLocks noChangeAspect="1" noChangeArrowheads="1"/>
          </p:cNvSpPr>
          <p:nvPr/>
        </p:nvSpPr>
        <p:spPr bwMode="auto">
          <a:xfrm>
            <a:off x="1395413" y="0"/>
            <a:ext cx="9401175" cy="6858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 name="AutoShape 6" descr="hotel crm strategies for growth">
            <a:extLst>
              <a:ext uri="{FF2B5EF4-FFF2-40B4-BE49-F238E27FC236}">
                <a16:creationId xmlns:a16="http://schemas.microsoft.com/office/drawing/2014/main" id="{DB292EEA-42C4-409E-AD72-5B24F80BA803}"/>
              </a:ext>
            </a:extLst>
          </p:cNvPr>
          <p:cNvSpPr>
            <a:spLocks noChangeAspect="1" noChangeArrowheads="1"/>
          </p:cNvSpPr>
          <p:nvPr/>
        </p:nvSpPr>
        <p:spPr bwMode="auto">
          <a:xfrm>
            <a:off x="1867438" y="2771870"/>
            <a:ext cx="4610636" cy="423853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AutoShape 8" descr="hotel crm strategies for growth">
            <a:extLst>
              <a:ext uri="{FF2B5EF4-FFF2-40B4-BE49-F238E27FC236}">
                <a16:creationId xmlns:a16="http://schemas.microsoft.com/office/drawing/2014/main" id="{4C0D4ACA-FFF3-4E14-8E53-7E0137A58C13}"/>
              </a:ext>
            </a:extLst>
          </p:cNvPr>
          <p:cNvSpPr>
            <a:spLocks noChangeAspect="1" noChangeArrowheads="1"/>
          </p:cNvSpPr>
          <p:nvPr/>
        </p:nvSpPr>
        <p:spPr bwMode="auto">
          <a:xfrm>
            <a:off x="63263" y="304800"/>
            <a:ext cx="8719115" cy="6858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5" name="Picture 14">
            <a:extLst>
              <a:ext uri="{FF2B5EF4-FFF2-40B4-BE49-F238E27FC236}">
                <a16:creationId xmlns:a16="http://schemas.microsoft.com/office/drawing/2014/main" id="{6DC970B4-EF60-47A9-A1D5-9A930FB8D1F8}"/>
              </a:ext>
            </a:extLst>
          </p:cNvPr>
          <p:cNvPicPr>
            <a:picLocks noChangeAspect="1"/>
          </p:cNvPicPr>
          <p:nvPr/>
        </p:nvPicPr>
        <p:blipFill>
          <a:blip r:embed="rId4"/>
          <a:stretch>
            <a:fillRect/>
          </a:stretch>
        </p:blipFill>
        <p:spPr>
          <a:xfrm>
            <a:off x="1880953" y="1218127"/>
            <a:ext cx="6245616" cy="1568002"/>
          </a:xfrm>
          <a:prstGeom prst="rect">
            <a:avLst/>
          </a:prstGeom>
        </p:spPr>
      </p:pic>
    </p:spTree>
    <p:extLst>
      <p:ext uri="{BB962C8B-B14F-4D97-AF65-F5344CB8AC3E}">
        <p14:creationId xmlns:p14="http://schemas.microsoft.com/office/powerpoint/2010/main" val="3969135071"/>
      </p:ext>
    </p:extLst>
  </p:cSld>
  <p:clrMapOvr>
    <a:masterClrMapping/>
  </p:clrMapOvr>
  <mc:AlternateContent xmlns:mc="http://schemas.openxmlformats.org/markup-compatibility/2006">
    <mc:Choice xmlns:p14="http://schemas.microsoft.com/office/powerpoint/2010/main" Requires="p14">
      <p:transition spd="slow" p14:dur="1500" advClick="0" advTm="3000">
        <p:randomBar dir="vert"/>
      </p:transition>
    </mc:Choice>
    <mc:Fallback>
      <p:transition spd="slow" advClick="0" advTm="3000">
        <p:randomBar dir="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C2BC502-A4C3-48D6-8DAC-E7908093A338}"/>
              </a:ext>
            </a:extLst>
          </p:cNvPr>
          <p:cNvSpPr/>
          <p:nvPr/>
        </p:nvSpPr>
        <p:spPr>
          <a:xfrm>
            <a:off x="1381125" y="134660"/>
            <a:ext cx="6096000" cy="3970318"/>
          </a:xfrm>
          <a:prstGeom prst="rect">
            <a:avLst/>
          </a:prstGeom>
        </p:spPr>
        <p:txBody>
          <a:bodyPr numCol="1">
            <a:spAutoFit/>
          </a:bodyPr>
          <a:lstStyle/>
          <a:p>
            <a:pPr marL="342900" indent="-342900">
              <a:buFont typeface="Wingdings" panose="05000000000000000000" pitchFamily="2" charset="2"/>
              <a:buChar char="Ø"/>
            </a:pPr>
            <a:r>
              <a:rPr lang="en-US" dirty="0">
                <a:latin typeface="Arial" panose="020B0604020202020204" pitchFamily="34" charset="0"/>
                <a:cs typeface="Arial" panose="020B0604020202020204" pitchFamily="34" charset="0"/>
              </a:rPr>
              <a:t>Snapseed's, the influencers showcased Marriott’s new and luxury properties. For instance, in one video, an influencer visited Moxy, a concept property that has a bar for a front desk.</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Each segment was just 2½ minutes, with a 10-second teaser showing images from a future episode. Whether you’re interested in </a:t>
            </a:r>
          </a:p>
          <a:p>
            <a:pPr marL="342900" indent="-342900">
              <a:buFont typeface="Wingdings" panose="05000000000000000000" pitchFamily="2" charset="2"/>
              <a:buChar char="Ø"/>
            </a:pP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Another challenge :UP to 75% of mobile users uninstall apps within the  first 90 days.SO MARRIOTT found a balance that keeps their users engaged with the brand. This lays the groundwork for Marriott's  marketing opportunities in the future.</a:t>
            </a:r>
            <a:br>
              <a:rPr lang="en-US" dirty="0">
                <a:latin typeface="Arial" panose="020B0604020202020204" pitchFamily="34" charset="0"/>
                <a:cs typeface="Arial" panose="020B0604020202020204" pitchFamily="34" charset="0"/>
              </a:rPr>
            </a:br>
            <a:endParaRPr lang="en-US" dirty="0"/>
          </a:p>
        </p:txBody>
      </p:sp>
      <p:pic>
        <p:nvPicPr>
          <p:cNvPr id="5" name="Picture 4">
            <a:extLst>
              <a:ext uri="{FF2B5EF4-FFF2-40B4-BE49-F238E27FC236}">
                <a16:creationId xmlns:a16="http://schemas.microsoft.com/office/drawing/2014/main" id="{ED9FF297-859D-4382-B86C-5DEDFDF67C39}"/>
              </a:ext>
            </a:extLst>
          </p:cNvPr>
          <p:cNvPicPr>
            <a:picLocks noChangeAspect="1"/>
          </p:cNvPicPr>
          <p:nvPr/>
        </p:nvPicPr>
        <p:blipFill>
          <a:blip r:embed="rId2"/>
          <a:stretch>
            <a:fillRect/>
          </a:stretch>
        </p:blipFill>
        <p:spPr>
          <a:xfrm>
            <a:off x="3015627" y="4326651"/>
            <a:ext cx="4461498" cy="2242969"/>
          </a:xfrm>
          <a:prstGeom prst="rect">
            <a:avLst/>
          </a:prstGeom>
        </p:spPr>
      </p:pic>
    </p:spTree>
    <p:extLst>
      <p:ext uri="{BB962C8B-B14F-4D97-AF65-F5344CB8AC3E}">
        <p14:creationId xmlns:p14="http://schemas.microsoft.com/office/powerpoint/2010/main" val="1828933473"/>
      </p:ext>
    </p:extLst>
  </p:cSld>
  <p:clrMapOvr>
    <a:masterClrMapping/>
  </p:clrMapOvr>
  <mc:AlternateContent xmlns:mc="http://schemas.openxmlformats.org/markup-compatibility/2006">
    <mc:Choice xmlns:p14="http://schemas.microsoft.com/office/powerpoint/2010/main" Requires="p14">
      <p:transition spd="slow" p14:dur="1500" advClick="0" advTm="3000">
        <p:randomBar dir="vert"/>
      </p:transition>
    </mc:Choice>
    <mc:Fallback>
      <p:transition spd="slow" advClick="0" advTm="3000">
        <p:randomBar dir="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71188-7E1A-4AD0-82D1-999E2DE3A92D}"/>
              </a:ext>
            </a:extLst>
          </p:cNvPr>
          <p:cNvSpPr>
            <a:spLocks noGrp="1"/>
          </p:cNvSpPr>
          <p:nvPr>
            <p:ph type="title"/>
          </p:nvPr>
        </p:nvSpPr>
        <p:spPr/>
        <p:txBody>
          <a:bodyPr/>
          <a:lstStyle/>
          <a:p>
            <a:pPr algn="ctr"/>
            <a:r>
              <a:rPr lang="en-US"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FEEBF48B-0AC4-435B-B202-9962BA1B2052}"/>
              </a:ext>
            </a:extLst>
          </p:cNvPr>
          <p:cNvSpPr>
            <a:spLocks noGrp="1"/>
          </p:cNvSpPr>
          <p:nvPr>
            <p:ph idx="1"/>
          </p:nvPr>
        </p:nvSpPr>
        <p:spPr/>
        <p:txBody>
          <a:bodyPr>
            <a:normAutofit/>
          </a:bodyPr>
          <a:lstStyle/>
          <a:p>
            <a:r>
              <a:rPr lang="en-US" dirty="0"/>
              <a:t>Is a hotel whit a large offers you have possibility of relaxation whit a wide range. Many guest choose Marriot Arden  for golf course spacious rooms relaxing at the pool and spa and the diversified cuisine.</a:t>
            </a:r>
          </a:p>
        </p:txBody>
      </p:sp>
    </p:spTree>
    <p:extLst>
      <p:ext uri="{BB962C8B-B14F-4D97-AF65-F5344CB8AC3E}">
        <p14:creationId xmlns:p14="http://schemas.microsoft.com/office/powerpoint/2010/main" val="500601727"/>
      </p:ext>
    </p:extLst>
  </p:cSld>
  <p:clrMapOvr>
    <a:masterClrMapping/>
  </p:clrMapOvr>
  <mc:AlternateContent xmlns:mc="http://schemas.openxmlformats.org/markup-compatibility/2006">
    <mc:Choice xmlns:p14="http://schemas.microsoft.com/office/powerpoint/2010/main" Requires="p14">
      <p:transition spd="slow" p14:dur="1500" advClick="0" advTm="3000">
        <p:randomBar dir="vert"/>
      </p:transition>
    </mc:Choice>
    <mc:Fallback>
      <p:transition spd="slow" advClick="0" advTm="3000">
        <p:randomBar dir="vert"/>
      </p:transition>
    </mc:Fallback>
  </mc:AlternateContent>
</p:sld>
</file>

<file path=ppt/theme/theme1.xml><?xml version="1.0" encoding="utf-8"?>
<a:theme xmlns:a="http://schemas.openxmlformats.org/drawingml/2006/main" name="Facet">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Facet</Template>
  <TotalTime>841</TotalTime>
  <Words>865</Words>
  <Application>Microsoft Office PowerPoint</Application>
  <PresentationFormat>Widescreen</PresentationFormat>
  <Paragraphs>42</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Trebuchet MS</vt:lpstr>
      <vt:lpstr>Wingdings</vt:lpstr>
      <vt:lpstr>Wingdings 3</vt:lpstr>
      <vt:lpstr>Facet</vt:lpstr>
      <vt:lpstr>PowerPoint Presentation</vt:lpstr>
      <vt:lpstr>PowerPoint Presentation</vt:lpstr>
      <vt:lpstr>PowerPoint Presentation</vt:lpstr>
      <vt:lpstr> </vt:lpstr>
      <vt:lpstr> </vt:lpstr>
      <vt:lpstr>PowerPoint Presentation</vt:lpstr>
      <vt:lpstr>PowerPoint Presentation</vt:lpstr>
      <vt:lpstr>PowerPoint Presentation</vt:lpstr>
      <vt:lpstr>PowerPoint Presentation</vt:lpstr>
      <vt:lpstr>Dining</vt:lpstr>
      <vt:lpstr>Marriott creates user-generated content to capture Millennials’ attention food, cute animals, or photography, you’ll know instantly that you just have to see the rest. Why does this Marriott marketing campaign work? It reaches out of Snapchat to YouTube, Facebook sharing, and other channels to capture the attention of other demographics.The content is good and barely resembles advertising.  Marriott wanted the series to be like TV, while at the same time being user-generated content from influencers with large social communities. The idea was to bring brand awareness to a generation that doesn’t have a clear picture of Marriott’s brand. Millennials don’t buy into old-fashioned travel norms. They’re more spontaneous: 49% book trips at the last minute and only 58% book traditional lodging. Over 80% use social media to make decisions, and user-generated content has the most influence.  To tap into that, Marriott partnered with Snapchat influencers to make “Snapseed's” that mimic TV travel documentaries. </vt:lpstr>
      <vt:lpstr>PowerPoint Presentation</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Mariott</dc:title>
  <dc:creator>Asus</dc:creator>
  <cp:lastModifiedBy>Angela Buna (1816298)</cp:lastModifiedBy>
  <cp:revision>41</cp:revision>
  <dcterms:created xsi:type="dcterms:W3CDTF">2020-03-10T21:57:05Z</dcterms:created>
  <dcterms:modified xsi:type="dcterms:W3CDTF">2020-03-13T10:09:14Z</dcterms:modified>
</cp:coreProperties>
</file>