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5CD73B-3F5B-4E84-92DB-F9780C1A89B5}" type="datetimeFigureOut">
              <a:rPr lang="en-US" smtClean="0"/>
              <a:t>5/19/2023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918FD-1F9B-401D-8DBC-3EE21CE42F6A}" type="slidenum">
              <a:rPr lang="en-US" smtClean="0"/>
              <a:t>‹#›</a:t>
            </a:fld>
            <a:endParaRPr lang="en-US"/>
          </a:p>
        </p:txBody>
      </p:sp>
    </p:spTree>
    <p:extLst>
      <p:ext uri="{BB962C8B-B14F-4D97-AF65-F5344CB8AC3E}">
        <p14:creationId xmlns:p14="http://schemas.microsoft.com/office/powerpoint/2010/main" val="44774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Introduction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hotel business is one of the significant yet competitive grounds in the hospitality industry. This presentation will interpret one of the brands that consist within this sector. JW Marriott, a renowned hotel brand under the chain of Marriott International will be described here. Services provided by the hotel brand will be elaborate along with its prime consumers. The role of guest services will also be elaborated here followed by defining its functions. The importance of hospitality will be highlighted here. Ways will be outlined through which hotels can reach the level of consumer expectations.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3</a:t>
            </a:fld>
            <a:endParaRPr lang="en-US"/>
          </a:p>
        </p:txBody>
      </p:sp>
    </p:spTree>
    <p:extLst>
      <p:ext uri="{BB962C8B-B14F-4D97-AF65-F5344CB8AC3E}">
        <p14:creationId xmlns:p14="http://schemas.microsoft.com/office/powerpoint/2010/main" val="1598922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Overview of the hotel brand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is a large hotel chain with 31 different brands that provide a variety of lodging options and services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Their assortment accommodates all travel tastes and price ranges, assuring exceptional encounters for visitors from all over the world. The Marriott portfolio includes the iconic luxury hotel brand, JW Marriott. The JW Marriott provides a polished and elegant stay for discriminating travellers and is renowned for its excellent service and magnificent rooms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(Marriott,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With sites in sought-after places across the world, visitors can anticipate unrivalled facilities, great culinary options, and a dedication to fostering special experiences in a chic and sumptuous atmosphere.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4</a:t>
            </a:fld>
            <a:endParaRPr lang="en-US"/>
          </a:p>
        </p:txBody>
      </p:sp>
    </p:spTree>
    <p:extLst>
      <p:ext uri="{BB962C8B-B14F-4D97-AF65-F5344CB8AC3E}">
        <p14:creationId xmlns:p14="http://schemas.microsoft.com/office/powerpoint/2010/main" val="1417326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Prime consumers of the hotel brand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majority of JW Marriott's customers are wealthy tourists looking for opulent lodging and attentive treatment. These customers enjoy top-notch service, elegant experiences, and close attention to detail. They value luxurious features, top-notch eating alternatives, and an elegant setting. Whether travelling for work or pleasure, JW Marriott serves those who value exclusivity, comfort, and a superior hotel experience. These picky customers are frequently businesspeople, wealthy people, famous people, and vacationers who enjoy luxury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Péter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They place a premium on quality and look for accommodations that combine luxury, convenience, and top-notch facilities. Those who value better things in life are attracted to JW Marriott because of its reputation for quality.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5</a:t>
            </a:fld>
            <a:endParaRPr lang="en-US"/>
          </a:p>
        </p:txBody>
      </p:sp>
    </p:spTree>
    <p:extLst>
      <p:ext uri="{BB962C8B-B14F-4D97-AF65-F5344CB8AC3E}">
        <p14:creationId xmlns:p14="http://schemas.microsoft.com/office/powerpoint/2010/main" val="1542916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Nature, scope and Role of the guest services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brand offers a comprehensive range of guest services that are all geared towards giving visitors extraordinary stays. They must cater to the needs of visitors and guarantee their comfort over their stay. Taking care of check-ins and check-outs, helping with reservations, giving advice on the hotel and nearby attractions, arranging transport and attending to any issues or requests are all included in this. In addition to providing individualised service, understanding guest choices, and producing unforgettable experiences, guest services are essential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Garitty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They serve as a point of contact between visitors and other hotel divisions, facilitating smooth communication and providing excellent service in line with JW Marriott's stellar reputation.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6</a:t>
            </a:fld>
            <a:endParaRPr lang="en-US"/>
          </a:p>
        </p:txBody>
      </p:sp>
    </p:spTree>
    <p:extLst>
      <p:ext uri="{BB962C8B-B14F-4D97-AF65-F5344CB8AC3E}">
        <p14:creationId xmlns:p14="http://schemas.microsoft.com/office/powerpoint/2010/main" val="303468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Provided facilities to the guests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order to satisfy the requirements and preferences of its visitors, JW Marriott provides a wide range of excellent amenities. These include lavish lodgings that are tastefully furnished and equipped with top-notch conveniences. At the many on-site restaurants serving a range of cuisines, visitors may enjoy opulent dining experiences. Modern workout facilities, spas, wellness centres, swimming pools, and leisure activities are frequently offered by the brand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(Marriott,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Meeting rooms, conference centres, and other business amenities are available to business travellers. In order to enhance the entire guest experience, JW Marriott furthermore frequently provides concierge services, parking valets, room service that is available around the clock, laundromat and cleaning goods or services, and free Wi-Fi.</a:t>
            </a:r>
            <a:br>
              <a:rPr lang="en-GB" sz="1800" dirty="0">
                <a:effectLst/>
                <a:latin typeface="Times New Roman" panose="02020603050405020304" pitchFamily="18" charset="0"/>
                <a:ea typeface="Arial" panose="020B0604020202020204" pitchFamily="34" charset="0"/>
                <a:cs typeface="Arial" panose="020B0604020202020204" pitchFamily="34" charset="0"/>
              </a:rPr>
            </a:b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7</a:t>
            </a:fld>
            <a:endParaRPr lang="en-US"/>
          </a:p>
        </p:txBody>
      </p:sp>
    </p:spTree>
    <p:extLst>
      <p:ext uri="{BB962C8B-B14F-4D97-AF65-F5344CB8AC3E}">
        <p14:creationId xmlns:p14="http://schemas.microsoft.com/office/powerpoint/2010/main" val="3116858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Role and Functions of guest services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the hotel sector, guest services are essential since they are in charge of delivering excellent client experiences and guaranteeing visitor pleasure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Chen et al.,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They operate as the visitors' main point of contact, aiding with questions, requests, and any issues. Businesses may improve customer loyalty, foster positive word-of-mouth, and encourage repeat business by comprehending the purpose and role of guest services. Companion services, hotel room service, 24-hour front-desk activities, and customised amenities are just a few examples of the many facets that make up guest services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(Solomon,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These tasks assist in establishing a warm and pleasant atmosphere, fulfilling visitor expectations, and eventually keeping a competitive advantage in the market.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8</a:t>
            </a:fld>
            <a:endParaRPr lang="en-US"/>
          </a:p>
        </p:txBody>
      </p:sp>
    </p:spTree>
    <p:extLst>
      <p:ext uri="{BB962C8B-B14F-4D97-AF65-F5344CB8AC3E}">
        <p14:creationId xmlns:p14="http://schemas.microsoft.com/office/powerpoint/2010/main" val="925816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Significance of hospitality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Considering it establishes the tone for satisfying experiences for guests, hospitality is of the utmost significance. It comprises the cosiness, friendliness, and individualised attention that visitors want when travelling (Wood, 2015). A warm atmosphere fosters feelings of happiness, comfort, and belonging. It is essential for making an impact, encouraging patron loyalty, and developing favourable word-of-mouth referrals. The hotel sector benefits from increased client satisfaction, recurring business, and a stronger reputation. It goes above and beyond basic services, with a focus on attentiveness, empathy, and foresight of customer requirements. Putting a lot of effort into hospitality improves the whole visitor experience, sets businesses apart from rivals, and leads to long-term achievement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Koc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9</a:t>
            </a:fld>
            <a:endParaRPr lang="en-US"/>
          </a:p>
        </p:txBody>
      </p:sp>
    </p:spTree>
    <p:extLst>
      <p:ext uri="{BB962C8B-B14F-4D97-AF65-F5344CB8AC3E}">
        <p14:creationId xmlns:p14="http://schemas.microsoft.com/office/powerpoint/2010/main" val="2970443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Ways hotels reach the expectations of guests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Hotels concentrate on a number of critical areas to meet and exceed visitor expectations. Personalised service is given first priority, with each guest's needs being anticipated and met. They make investments in hiring attentive, well-trained employees that deliver first-rate customer service. Additionally, hotels work hard to consistently provide high-quality services, cosy lodgings, and well-kept facilities. Hotels show their dedication to visitor satisfaction by immediately addressing issues raised by guests by paying careful attention to their input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(Belcher,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With the use of technology, they increase convenience with features like mobile check-in/check-out and customised preferences. Hotels also go further than usual by providing special experiences, kind gestures, and unexpected luxuries to create enduring memories that go above and beyond the expectations of their guests.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10</a:t>
            </a:fld>
            <a:endParaRPr lang="en-US"/>
          </a:p>
        </p:txBody>
      </p:sp>
    </p:spTree>
    <p:extLst>
      <p:ext uri="{BB962C8B-B14F-4D97-AF65-F5344CB8AC3E}">
        <p14:creationId xmlns:p14="http://schemas.microsoft.com/office/powerpoint/2010/main" val="3330166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Conclusion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Quality service plays a significant role in the hospitality industry as positive customer experiences help to expand the business chain. The significance of providing better facilities to reach the expectations of guests has been determined in this presentation. Out of 31 brands of Marriott International, JW Marriott has been chosen to interpret this discussion. Wealthy tourists who wanted to experience luxury staying have been identified as the main consumer of this brand. A wide range of services has been interpreted here that the hotel brand implements to successfully run the business. The importance of hospitality has also been evaluated in this presentation.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11</a:t>
            </a:fld>
            <a:endParaRPr lang="en-US"/>
          </a:p>
        </p:txBody>
      </p:sp>
    </p:spTree>
    <p:extLst>
      <p:ext uri="{BB962C8B-B14F-4D97-AF65-F5344CB8AC3E}">
        <p14:creationId xmlns:p14="http://schemas.microsoft.com/office/powerpoint/2010/main" val="367523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References </a:t>
            </a:r>
            <a:endParaRPr lang="en-US"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Belcher, L. M., (2020). </a:t>
            </a:r>
            <a:r>
              <a:rPr lang="en-GB" sz="1800" i="1" dirty="0">
                <a:effectLst/>
                <a:latin typeface="Times New Roman" panose="02020603050405020304" pitchFamily="18" charset="0"/>
                <a:ea typeface="Arial" panose="020B0604020202020204" pitchFamily="34" charset="0"/>
                <a:cs typeface="Arial" panose="020B0604020202020204" pitchFamily="34" charset="0"/>
              </a:rPr>
              <a:t>Customer Satisfaction in the Hospitality Industry.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https://smallbusiness.chron.com/customer-satisfaction-hospitality-industry-15722.html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10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it-IT" sz="1800" dirty="0">
                <a:effectLst/>
                <a:latin typeface="Times New Roman" panose="02020603050405020304" pitchFamily="18" charset="0"/>
                <a:ea typeface="Times New Roman" panose="02020603050405020304" pitchFamily="18" charset="0"/>
                <a:cs typeface="Times New Roman" panose="02020603050405020304" pitchFamily="18" charset="0"/>
              </a:rPr>
              <a:t>Chen, L., Moretto, A., Jia, F., Caniato, F. and Xiong, Y., (2021).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role of digital transformation to empower supply chain finance: current research status and future research directions (Guest editorial). International Journal of Operations &amp; Production Management, 41(4), pp.277-288.</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Garitty</a:t>
            </a:r>
            <a:r>
              <a:rPr lang="en-GB" sz="1800" dirty="0">
                <a:effectLst/>
                <a:latin typeface="Times New Roman" panose="02020603050405020304" pitchFamily="18" charset="0"/>
                <a:ea typeface="Arial" panose="020B0604020202020204" pitchFamily="34" charset="0"/>
                <a:cs typeface="Arial" panose="020B0604020202020204" pitchFamily="34" charset="0"/>
              </a:rPr>
              <a:t>, O.,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The Customer Experience: Lessons From Luxury Hotels.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https://www.forbes.com/sites/forbesagencycouncil/2023/04/21/the-customer-experience-lessons-from-luxury-hotels/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14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Koc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 (2019). Service failures and recovery in hospitality and tourism: A review of literature and recommendations for future research. Journal of Hospitality Marketing &amp; Management, 28(5), pp.513-537.</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Marriott International,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We Are Marriott International.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https://www.marriott.com/marriott/aboutmarriott.mi#:~:text=Offering%20the%20most%20powerful%20portfolio,experience%20and%20expand%20their%20world.</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09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Marriott,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City Express Hotels is now a part of Marriott.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https://www.marriott.com/default.mi?scid=0e9783e0-dd78-4a86-a142-081118b17a73&amp;gclid=Cj0KCQjwsIejBhDOARIsANYqkD12SotlEXJ7IYrZktr1Oe1czkLWlVtLp3XfFrbR_ViO4CXHEmRqA1gaAr98EALw_wcB&amp;gclsrc=aw.ds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11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Marriott,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TRAVEL REINVENTED.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https://marriott-hotels.marriott.com/experience/</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07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Péter</a:t>
            </a:r>
            <a:r>
              <a:rPr lang="en-GB" sz="1800" dirty="0">
                <a:effectLst/>
                <a:latin typeface="Times New Roman" panose="02020603050405020304" pitchFamily="18" charset="0"/>
                <a:ea typeface="Arial" panose="020B0604020202020204" pitchFamily="34" charset="0"/>
                <a:cs typeface="Arial" panose="020B0604020202020204" pitchFamily="34" charset="0"/>
              </a:rPr>
              <a:t>, M.,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Number of users of hotels worldwide from 2018 to 2027.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https://www.statista.com/forecasts/891385/number-of-users-in-the-hotels-market-worldwide</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12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Solomon, M.,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Five Hospitality Principles To Uplift Customer Service In Any Industry.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https://www.forbes.com/sites/micahsolomon/2021/03/09/five-hospitality-principles-to-uplift-customer-service-in-any-industry/?sh=6fb9c0b22a2c</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12 May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6A918FD-1F9B-401D-8DBC-3EE21CE42F6A}" type="slidenum">
              <a:rPr lang="en-US" smtClean="0"/>
              <a:t>12</a:t>
            </a:fld>
            <a:endParaRPr lang="en-US"/>
          </a:p>
        </p:txBody>
      </p:sp>
    </p:spTree>
    <p:extLst>
      <p:ext uri="{BB962C8B-B14F-4D97-AF65-F5344CB8AC3E}">
        <p14:creationId xmlns:p14="http://schemas.microsoft.com/office/powerpoint/2010/main" val="2982184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27319-5F99-4795-E74F-1A11D5707E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1BE478-4AEE-4B8D-5569-F20B4A4BC1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9056BF-D316-ADC3-F393-D1652F13EC6A}"/>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07E23B00-64C2-C204-132D-AF0F2884AC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7EE79F-FFE6-4558-2F72-44F7462E0F02}"/>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3727765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159E8-9083-07CF-6564-FF03A75DF4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DFD189-9FCC-F5D7-6127-64E942B350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4CDE1B-9BE9-DC1F-E77E-5D24A0FE3108}"/>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0C58B3E0-A99F-8AB4-4F19-143172AF90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AE31EF-90B7-DDF6-05DA-E4084E76ADF9}"/>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451074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A180-6FD6-2C35-32C0-D074A7FB59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3ADE26E-C1B7-C9B2-4E81-C0170B3111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027083-763E-ABBE-5974-3C06D79395CB}"/>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C0DF0A57-B81C-46D9-A2DC-50F232763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F05CC5-1A9A-3D6C-7F88-663CC32C3ADA}"/>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612734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B82D-497C-C553-E37E-F93B28BAEF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9BC95E-C3E9-1E03-8A56-F4AA947111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E734467-3E04-34D9-8725-ACC58F54C5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A1FF060-1648-AEE7-54DC-C1AA4E33693B}"/>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6" name="Footer Placeholder 5">
            <a:extLst>
              <a:ext uri="{FF2B5EF4-FFF2-40B4-BE49-F238E27FC236}">
                <a16:creationId xmlns:a16="http://schemas.microsoft.com/office/drawing/2014/main" id="{1DFB89DE-EF92-B8B9-A55C-3C4BBE3760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8AB898-9595-6828-75FB-EBEA38097F98}"/>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3937631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12877-4B8C-3CDE-CF96-71C08C5915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79DD74D-C2B2-4883-A9C0-4512B87495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8FADD4-FCAC-3ABB-25C8-E4BA40A88A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B9DDEE1-97BD-E6EB-6FD4-945A44A8F9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EE9BBC-12DB-9FB0-FBE2-1FECB837F3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222941F-A70B-F264-C67D-9EA0EAE90C6E}"/>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8" name="Footer Placeholder 7">
            <a:extLst>
              <a:ext uri="{FF2B5EF4-FFF2-40B4-BE49-F238E27FC236}">
                <a16:creationId xmlns:a16="http://schemas.microsoft.com/office/drawing/2014/main" id="{5FCBDD0E-B134-7304-E908-D51B98D1E9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C90E9C-F0C2-85A8-B958-73C1C960FC5B}"/>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65422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D3D5F-DA40-EECB-2583-FE6AEEA227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D2B2C75-9131-FA8E-B137-3B9D055B87A3}"/>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4" name="Footer Placeholder 3">
            <a:extLst>
              <a:ext uri="{FF2B5EF4-FFF2-40B4-BE49-F238E27FC236}">
                <a16:creationId xmlns:a16="http://schemas.microsoft.com/office/drawing/2014/main" id="{469805AC-C5AD-FE4A-8911-42B23564DF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F12466-F0BE-F6E5-B0B7-3B926D6E6716}"/>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425825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5B0BBE-F559-0B3A-0037-0B6F28B409FD}"/>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3" name="Footer Placeholder 2">
            <a:extLst>
              <a:ext uri="{FF2B5EF4-FFF2-40B4-BE49-F238E27FC236}">
                <a16:creationId xmlns:a16="http://schemas.microsoft.com/office/drawing/2014/main" id="{E8D95248-A025-0B8E-4A2C-F79DADECFE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E165C1-3E7F-8EDB-3480-2191D4948147}"/>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12715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E0BBC-5CFF-6FC7-6521-704D04F01A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F9F1C19-E4C3-432B-4C82-D4D393993F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B2E344B-2EA3-E3E9-2BB5-8660729F4D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978702-7DA7-F5CA-559E-715280A7B672}"/>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6" name="Footer Placeholder 5">
            <a:extLst>
              <a:ext uri="{FF2B5EF4-FFF2-40B4-BE49-F238E27FC236}">
                <a16:creationId xmlns:a16="http://schemas.microsoft.com/office/drawing/2014/main" id="{DC5AEA53-AA04-5133-39D6-1FEE471717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479E58-36D7-7110-A516-2F34783B837E}"/>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02137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6A731-9AEF-F2D6-9078-6D58FA945B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D0C51D4-FE2E-145B-A4A5-80D8DBC1A9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47757EC-C3E6-38DC-24C8-BF7C3D4FEB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44B812-28CF-698A-CB7C-F402D2A13B6C}"/>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6" name="Footer Placeholder 5">
            <a:extLst>
              <a:ext uri="{FF2B5EF4-FFF2-40B4-BE49-F238E27FC236}">
                <a16:creationId xmlns:a16="http://schemas.microsoft.com/office/drawing/2014/main" id="{F407B78D-3E0A-ADCB-0237-20CC007EA1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589D3B-D1F8-A932-C0A1-83CA226F6035}"/>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3255368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95F4-E40C-2147-2D4B-E17BF6703BF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E5CFA9-8081-0BDF-119A-F615E885D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0D4210-F0B9-67C6-610D-C7A1F5A17179}"/>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F5D7273B-E586-6F84-BDE5-4FDD0B302D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0140BB-6C2A-26D7-B6C2-913643E2E061}"/>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1611578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8A9F05-8F5A-5D4A-E935-FCB48E3D4C3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D38028A-044B-F276-92A7-3F739BA02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9922C4-2D8B-3B5B-DF34-6451305BEDAA}"/>
              </a:ext>
            </a:extLst>
          </p:cNvPr>
          <p:cNvSpPr>
            <a:spLocks noGrp="1"/>
          </p:cNvSpPr>
          <p:nvPr>
            <p:ph type="dt" sz="half" idx="10"/>
          </p:nvPr>
        </p:nvSpPr>
        <p:spPr/>
        <p:txBody>
          <a:body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9A4D84AF-4665-C2E1-F917-FF733F41CA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281630-721B-5D78-D609-DD7A9B5F8369}"/>
              </a:ext>
            </a:extLst>
          </p:cNvPr>
          <p:cNvSpPr>
            <a:spLocks noGrp="1"/>
          </p:cNvSpPr>
          <p:nvPr>
            <p:ph type="sldNum" sz="quarter" idx="12"/>
          </p:nvPr>
        </p:nvSpPr>
        <p:spPr/>
        <p:txBody>
          <a:bodyPr/>
          <a:lstStyle/>
          <a:p>
            <a:fld id="{4C8ED16D-66F0-495C-B8E4-0CC0D47F9CD5}" type="slidenum">
              <a:rPr lang="en-US" smtClean="0"/>
              <a:t>‹#›</a:t>
            </a:fld>
            <a:endParaRPr lang="en-US"/>
          </a:p>
        </p:txBody>
      </p:sp>
    </p:spTree>
    <p:extLst>
      <p:ext uri="{BB962C8B-B14F-4D97-AF65-F5344CB8AC3E}">
        <p14:creationId xmlns:p14="http://schemas.microsoft.com/office/powerpoint/2010/main" val="2175612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76AAE0-7F0F-BEFA-3399-0D7B39511B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9FF3B37-4110-8D3C-8487-2E16A20E8C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1567DA-9E58-7D3A-3192-77ACD637F0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9DBECF-8FEB-44E7-92D4-FE5329AB9620}" type="datetimeFigureOut">
              <a:rPr lang="en-US" smtClean="0"/>
              <a:t>5/19/2023</a:t>
            </a:fld>
            <a:endParaRPr lang="en-US"/>
          </a:p>
        </p:txBody>
      </p:sp>
      <p:sp>
        <p:nvSpPr>
          <p:cNvPr id="5" name="Footer Placeholder 4">
            <a:extLst>
              <a:ext uri="{FF2B5EF4-FFF2-40B4-BE49-F238E27FC236}">
                <a16:creationId xmlns:a16="http://schemas.microsoft.com/office/drawing/2014/main" id="{F85B0492-BAC6-795A-0644-780EB27334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A1925C-D56C-B556-423F-EB30C3AC14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8ED16D-66F0-495C-B8E4-0CC0D47F9CD5}" type="slidenum">
              <a:rPr lang="en-US" smtClean="0"/>
              <a:t>‹#›</a:t>
            </a:fld>
            <a:endParaRPr lang="en-US"/>
          </a:p>
        </p:txBody>
      </p:sp>
    </p:spTree>
    <p:extLst>
      <p:ext uri="{BB962C8B-B14F-4D97-AF65-F5344CB8AC3E}">
        <p14:creationId xmlns:p14="http://schemas.microsoft.com/office/powerpoint/2010/main" val="16682311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8101B80-8191-32BB-553A-14D7C6E728B1}"/>
              </a:ext>
            </a:extLst>
          </p:cNvPr>
          <p:cNvSpPr txBox="1"/>
          <p:nvPr/>
        </p:nvSpPr>
        <p:spPr>
          <a:xfrm>
            <a:off x="1136073" y="1542907"/>
            <a:ext cx="9919854" cy="3772186"/>
          </a:xfrm>
          <a:prstGeom prst="rect">
            <a:avLst/>
          </a:prstGeom>
          <a:noFill/>
        </p:spPr>
        <p:txBody>
          <a:bodyPr wrap="square">
            <a:spAutoFit/>
          </a:bodyPr>
          <a:lstStyle/>
          <a:p>
            <a:pPr algn="ctr">
              <a:lnSpc>
                <a:spcPct val="200000"/>
              </a:lnSpc>
            </a:pPr>
            <a:r>
              <a:rPr lang="en-GB" sz="2800" b="1" dirty="0">
                <a:effectLst/>
                <a:latin typeface="Times New Roman" panose="02020603050405020304" pitchFamily="18" charset="0"/>
                <a:ea typeface="Arial" panose="020B0604020202020204" pitchFamily="34" charset="0"/>
                <a:cs typeface="Arial" panose="020B0604020202020204" pitchFamily="34" charset="0"/>
              </a:rPr>
              <a:t>Hospitality and Guest Services</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2400" b="1" dirty="0">
                <a:effectLst/>
                <a:latin typeface="Times New Roman" panose="02020603050405020304" pitchFamily="18" charset="0"/>
                <a:ea typeface="Arial" panose="020B0604020202020204" pitchFamily="34" charset="0"/>
                <a:cs typeface="Arial" panose="020B0604020202020204" pitchFamily="34" charset="0"/>
              </a:rPr>
              <a:t>BMIH4003</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2000" b="1" dirty="0">
                <a:effectLst/>
                <a:latin typeface="Times New Roman" panose="02020603050405020304" pitchFamily="18" charset="0"/>
                <a:ea typeface="Arial" panose="020B0604020202020204" pitchFamily="34" charset="0"/>
                <a:cs typeface="Arial" panose="020B0604020202020204" pitchFamily="34" charset="0"/>
              </a:rPr>
              <a:t>Presentation</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The role and importance of quality service, hospitality, and guest services within the hotel industry</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600" b="1" dirty="0">
                <a:effectLst/>
                <a:latin typeface="Times New Roman" panose="02020603050405020304" pitchFamily="18" charset="0"/>
                <a:ea typeface="Arial" panose="020B0604020202020204" pitchFamily="34" charset="0"/>
                <a:cs typeface="Arial" panose="020B0604020202020204" pitchFamily="34" charset="0"/>
              </a:rPr>
              <a:t>Student Name: Monica Georgiana Filip</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600" b="1" dirty="0">
                <a:effectLst/>
                <a:latin typeface="Times New Roman" panose="02020603050405020304" pitchFamily="18" charset="0"/>
                <a:ea typeface="Arial" panose="020B0604020202020204" pitchFamily="34" charset="0"/>
                <a:cs typeface="Arial" panose="020B0604020202020204" pitchFamily="34" charset="0"/>
              </a:rPr>
              <a:t>Student ID: 2233955</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0191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8EB5-90A9-24EF-F6ED-F60C6106B0B1}"/>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Table of content </a:t>
            </a:r>
          </a:p>
        </p:txBody>
      </p:sp>
      <p:sp>
        <p:nvSpPr>
          <p:cNvPr id="4" name="TextBox 3">
            <a:extLst>
              <a:ext uri="{FF2B5EF4-FFF2-40B4-BE49-F238E27FC236}">
                <a16:creationId xmlns:a16="http://schemas.microsoft.com/office/drawing/2014/main" id="{587E5FCB-585A-015B-2DC7-D68B2E8B763B}"/>
              </a:ext>
            </a:extLst>
          </p:cNvPr>
          <p:cNvSpPr txBox="1"/>
          <p:nvPr/>
        </p:nvSpPr>
        <p:spPr>
          <a:xfrm>
            <a:off x="2543176" y="1699533"/>
            <a:ext cx="7498896" cy="4659609"/>
          </a:xfrm>
          <a:prstGeom prst="rect">
            <a:avLst/>
          </a:prstGeom>
          <a:noFill/>
        </p:spPr>
        <p:txBody>
          <a:bodyPr wrap="square">
            <a:spAutoFit/>
          </a:bodyPr>
          <a:lstStyle/>
          <a:p>
            <a:pPr>
              <a:lnSpc>
                <a:spcPct val="150000"/>
              </a:lnSpc>
            </a:pPr>
            <a:r>
              <a:rPr lang="en-US" sz="2000" dirty="0">
                <a:latin typeface="Times New Roman" panose="02020603050405020304" pitchFamily="18" charset="0"/>
                <a:cs typeface="Times New Roman" panose="02020603050405020304" pitchFamily="18" charset="0"/>
              </a:rPr>
              <a:t>Introduction…………………………………………………………...03</a:t>
            </a:r>
          </a:p>
          <a:p>
            <a:pPr>
              <a:lnSpc>
                <a:spcPct val="150000"/>
              </a:lnSpc>
            </a:pPr>
            <a:r>
              <a:rPr lang="en-US" sz="2000" dirty="0">
                <a:latin typeface="Times New Roman" panose="02020603050405020304" pitchFamily="18" charset="0"/>
                <a:cs typeface="Times New Roman" panose="02020603050405020304" pitchFamily="18" charset="0"/>
              </a:rPr>
              <a:t>Overview of the hotel brand…………………………………………..04</a:t>
            </a:r>
          </a:p>
          <a:p>
            <a:pPr>
              <a:lnSpc>
                <a:spcPct val="150000"/>
              </a:lnSpc>
            </a:pPr>
            <a:r>
              <a:rPr lang="en-US" sz="2000" dirty="0">
                <a:latin typeface="Times New Roman" panose="02020603050405020304" pitchFamily="18" charset="0"/>
                <a:cs typeface="Times New Roman" panose="02020603050405020304" pitchFamily="18" charset="0"/>
              </a:rPr>
              <a:t>Prime consumers of the hotel brand…………………………………..05</a:t>
            </a:r>
          </a:p>
          <a:p>
            <a:pPr>
              <a:lnSpc>
                <a:spcPct val="150000"/>
              </a:lnSpc>
            </a:pPr>
            <a:r>
              <a:rPr lang="en-US" sz="2000" dirty="0">
                <a:latin typeface="Times New Roman" panose="02020603050405020304" pitchFamily="18" charset="0"/>
                <a:cs typeface="Times New Roman" panose="02020603050405020304" pitchFamily="18" charset="0"/>
              </a:rPr>
              <a:t>Nature, scope and Role of the guest services…………………………06</a:t>
            </a:r>
          </a:p>
          <a:p>
            <a:pPr>
              <a:lnSpc>
                <a:spcPct val="150000"/>
              </a:lnSpc>
            </a:pPr>
            <a:r>
              <a:rPr lang="en-US" sz="2000" dirty="0">
                <a:latin typeface="Times New Roman" panose="02020603050405020304" pitchFamily="18" charset="0"/>
                <a:cs typeface="Times New Roman" panose="02020603050405020304" pitchFamily="18" charset="0"/>
              </a:rPr>
              <a:t>Provided facilities to the guests……………………………………….07</a:t>
            </a:r>
          </a:p>
          <a:p>
            <a:pPr>
              <a:lnSpc>
                <a:spcPct val="150000"/>
              </a:lnSpc>
            </a:pPr>
            <a:r>
              <a:rPr lang="en-US" sz="2000" dirty="0">
                <a:latin typeface="Times New Roman" panose="02020603050405020304" pitchFamily="18" charset="0"/>
                <a:cs typeface="Times New Roman" panose="02020603050405020304" pitchFamily="18" charset="0"/>
              </a:rPr>
              <a:t>Role and Functions of guest services…………………………………08</a:t>
            </a:r>
          </a:p>
          <a:p>
            <a:pPr>
              <a:lnSpc>
                <a:spcPct val="150000"/>
              </a:lnSpc>
            </a:pPr>
            <a:r>
              <a:rPr lang="en-US" sz="2000" dirty="0">
                <a:latin typeface="Times New Roman" panose="02020603050405020304" pitchFamily="18" charset="0"/>
                <a:cs typeface="Times New Roman" panose="02020603050405020304" pitchFamily="18" charset="0"/>
              </a:rPr>
              <a:t>Significance of hospitality…………………………………………….09</a:t>
            </a:r>
          </a:p>
          <a:p>
            <a:pPr>
              <a:lnSpc>
                <a:spcPct val="150000"/>
              </a:lnSpc>
            </a:pPr>
            <a:r>
              <a:rPr lang="en-US" sz="2000" dirty="0">
                <a:latin typeface="Times New Roman" panose="02020603050405020304" pitchFamily="18" charset="0"/>
                <a:cs typeface="Times New Roman" panose="02020603050405020304" pitchFamily="18" charset="0"/>
              </a:rPr>
              <a:t>Ways hotels reach the expectations of guests…………………………10</a:t>
            </a:r>
          </a:p>
          <a:p>
            <a:pPr>
              <a:lnSpc>
                <a:spcPct val="150000"/>
              </a:lnSpc>
            </a:pPr>
            <a:r>
              <a:rPr lang="en-US" sz="2000" dirty="0">
                <a:latin typeface="Times New Roman" panose="02020603050405020304" pitchFamily="18" charset="0"/>
                <a:cs typeface="Times New Roman" panose="02020603050405020304" pitchFamily="18" charset="0"/>
              </a:rPr>
              <a:t>Conclusion…………………………………………………………….11</a:t>
            </a:r>
          </a:p>
          <a:p>
            <a:pPr>
              <a:lnSpc>
                <a:spcPct val="150000"/>
              </a:lnSpc>
            </a:pPr>
            <a:r>
              <a:rPr lang="en-US" sz="2000" dirty="0">
                <a:latin typeface="Times New Roman" panose="02020603050405020304" pitchFamily="18" charset="0"/>
                <a:cs typeface="Times New Roman" panose="02020603050405020304" pitchFamily="18" charset="0"/>
              </a:rPr>
              <a:t>References…………………………………………………………….12</a:t>
            </a:r>
            <a:endParaRPr lang="en-US" sz="2000" dirty="0"/>
          </a:p>
        </p:txBody>
      </p:sp>
    </p:spTree>
    <p:extLst>
      <p:ext uri="{BB962C8B-B14F-4D97-AF65-F5344CB8AC3E}">
        <p14:creationId xmlns:p14="http://schemas.microsoft.com/office/powerpoint/2010/main" val="41121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5A4A-71F4-635E-FBAB-3F3DCDBEF37A}"/>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Introduction </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BBF853E-ED0D-B12C-0DB1-CD7E2D7772F8}"/>
              </a:ext>
            </a:extLst>
          </p:cNvPr>
          <p:cNvSpPr txBox="1"/>
          <p:nvPr/>
        </p:nvSpPr>
        <p:spPr>
          <a:xfrm>
            <a:off x="979005" y="1690688"/>
            <a:ext cx="6518886" cy="646331"/>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hotel business is one of the significant yet competitive grounds in the hospitality industry. </a:t>
            </a:r>
            <a:endParaRPr lang="en-US" dirty="0"/>
          </a:p>
        </p:txBody>
      </p:sp>
      <p:sp>
        <p:nvSpPr>
          <p:cNvPr id="6" name="TextBox 5">
            <a:extLst>
              <a:ext uri="{FF2B5EF4-FFF2-40B4-BE49-F238E27FC236}">
                <a16:creationId xmlns:a16="http://schemas.microsoft.com/office/drawing/2014/main" id="{C0290073-9ABE-F665-6334-70E82FD5B39C}"/>
              </a:ext>
            </a:extLst>
          </p:cNvPr>
          <p:cNvSpPr txBox="1"/>
          <p:nvPr/>
        </p:nvSpPr>
        <p:spPr>
          <a:xfrm>
            <a:off x="3049657" y="3630142"/>
            <a:ext cx="6518886" cy="646331"/>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JW Marriott, a renowned hotel brand under the chain of Marriott International will be described here.</a:t>
            </a:r>
            <a:endParaRPr lang="en-US" dirty="0"/>
          </a:p>
        </p:txBody>
      </p:sp>
      <p:sp>
        <p:nvSpPr>
          <p:cNvPr id="8" name="TextBox 7">
            <a:extLst>
              <a:ext uri="{FF2B5EF4-FFF2-40B4-BE49-F238E27FC236}">
                <a16:creationId xmlns:a16="http://schemas.microsoft.com/office/drawing/2014/main" id="{F8E38F5F-CEB5-2ECB-6D85-C41636612A53}"/>
              </a:ext>
            </a:extLst>
          </p:cNvPr>
          <p:cNvSpPr txBox="1"/>
          <p:nvPr/>
        </p:nvSpPr>
        <p:spPr>
          <a:xfrm>
            <a:off x="5610639" y="5569596"/>
            <a:ext cx="6092686" cy="646331"/>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role of guest services will also be elaborated here followed by defining its functions.</a:t>
            </a:r>
            <a:endParaRPr lang="en-US" dirty="0"/>
          </a:p>
        </p:txBody>
      </p:sp>
      <p:pic>
        <p:nvPicPr>
          <p:cNvPr id="1026" name="Picture 2" descr="Top Six 2019 Guest Experience Trends - Raving">
            <a:extLst>
              <a:ext uri="{FF2B5EF4-FFF2-40B4-BE49-F238E27FC236}">
                <a16:creationId xmlns:a16="http://schemas.microsoft.com/office/drawing/2014/main" id="{D1CC352A-5E8B-4A54-252E-A06BFB671A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988221" y="365125"/>
            <a:ext cx="3715104" cy="286273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1DC1659-9C5F-42CF-DB16-F33F3C335E6C}"/>
              </a:ext>
            </a:extLst>
          </p:cNvPr>
          <p:cNvSpPr txBox="1"/>
          <p:nvPr/>
        </p:nvSpPr>
        <p:spPr>
          <a:xfrm>
            <a:off x="9239575" y="3222659"/>
            <a:ext cx="1212396"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a:t>
            </a:r>
            <a:r>
              <a:rPr lang="en-US" sz="1400" dirty="0" err="1">
                <a:effectLst/>
                <a:latin typeface="Times New Roman" panose="02020603050405020304" pitchFamily="18" charset="0"/>
                <a:ea typeface="Times New Roman" panose="02020603050405020304" pitchFamily="18" charset="0"/>
              </a:rPr>
              <a:t>Péter</a:t>
            </a:r>
            <a:r>
              <a:rPr lang="en-US" sz="1400" dirty="0">
                <a:effectLst/>
                <a:latin typeface="Times New Roman" panose="02020603050405020304" pitchFamily="18" charset="0"/>
                <a:ea typeface="Times New Roman" panose="02020603050405020304" pitchFamily="18" charset="0"/>
              </a:rPr>
              <a:t>, 2023)</a:t>
            </a:r>
            <a:endParaRPr lang="en-US" sz="1400" dirty="0"/>
          </a:p>
        </p:txBody>
      </p:sp>
    </p:spTree>
    <p:extLst>
      <p:ext uri="{BB962C8B-B14F-4D97-AF65-F5344CB8AC3E}">
        <p14:creationId xmlns:p14="http://schemas.microsoft.com/office/powerpoint/2010/main" val="155003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BEB2-D2EF-58B4-0BA0-50DDF28395F9}"/>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Overview of the hotel brand </a:t>
            </a:r>
          </a:p>
        </p:txBody>
      </p:sp>
      <p:sp>
        <p:nvSpPr>
          <p:cNvPr id="4" name="TextBox 3">
            <a:extLst>
              <a:ext uri="{FF2B5EF4-FFF2-40B4-BE49-F238E27FC236}">
                <a16:creationId xmlns:a16="http://schemas.microsoft.com/office/drawing/2014/main" id="{C23C80C5-5285-C55D-5FCA-3FAD198897B1}"/>
              </a:ext>
            </a:extLst>
          </p:cNvPr>
          <p:cNvSpPr txBox="1"/>
          <p:nvPr/>
        </p:nvSpPr>
        <p:spPr>
          <a:xfrm>
            <a:off x="563335" y="5702850"/>
            <a:ext cx="8433708"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JW Marriott provides a polished and elegant stay for discriminating travellers and is renowned for its excellent service and magnificent rooms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40C75E-0AE0-D2E5-457D-E158ECE99425}"/>
              </a:ext>
            </a:extLst>
          </p:cNvPr>
          <p:cNvSpPr txBox="1"/>
          <p:nvPr/>
        </p:nvSpPr>
        <p:spPr>
          <a:xfrm>
            <a:off x="838200" y="1931381"/>
            <a:ext cx="750570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is a large hotel chain with 31 different brands that provide a variety of lodging options and services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F625EAD-3715-2687-BBC7-E16F1F8726EB}"/>
              </a:ext>
            </a:extLst>
          </p:cNvPr>
          <p:cNvSpPr txBox="1"/>
          <p:nvPr/>
        </p:nvSpPr>
        <p:spPr>
          <a:xfrm>
            <a:off x="5916385" y="3813344"/>
            <a:ext cx="525780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Marriott portfolio includes the iconic luxury hotel brand, JW Marriott.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AA981740-6C5B-B17D-3521-1CEC266C37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023818"/>
            <a:ext cx="4925786" cy="179200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44F3AEB-CA88-D327-6F03-E656FB375C27}"/>
              </a:ext>
            </a:extLst>
          </p:cNvPr>
          <p:cNvSpPr txBox="1"/>
          <p:nvPr/>
        </p:nvSpPr>
        <p:spPr>
          <a:xfrm>
            <a:off x="2049916" y="4927374"/>
            <a:ext cx="2502353"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(Marriott International, 2023)</a:t>
            </a:r>
            <a:endParaRPr lang="en-US" sz="1400" dirty="0"/>
          </a:p>
        </p:txBody>
      </p:sp>
    </p:spTree>
    <p:extLst>
      <p:ext uri="{BB962C8B-B14F-4D97-AF65-F5344CB8AC3E}">
        <p14:creationId xmlns:p14="http://schemas.microsoft.com/office/powerpoint/2010/main" val="2829590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25ED-7B99-6D59-59AE-B2BEFA2EF602}"/>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Prime consumers of the hotel brand </a:t>
            </a:r>
          </a:p>
        </p:txBody>
      </p:sp>
      <p:sp>
        <p:nvSpPr>
          <p:cNvPr id="4" name="TextBox 3">
            <a:extLst>
              <a:ext uri="{FF2B5EF4-FFF2-40B4-BE49-F238E27FC236}">
                <a16:creationId xmlns:a16="http://schemas.microsoft.com/office/drawing/2014/main" id="{11FE6883-F245-4802-0999-5397B683E018}"/>
              </a:ext>
            </a:extLst>
          </p:cNvPr>
          <p:cNvSpPr txBox="1"/>
          <p:nvPr/>
        </p:nvSpPr>
        <p:spPr>
          <a:xfrm>
            <a:off x="3046640" y="1857046"/>
            <a:ext cx="6717846"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place a premium on quality and look for accommodations that combine luxury, convenience, and top-notch facilities.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430E16E-890D-95FA-DD12-8D25310D65C6}"/>
              </a:ext>
            </a:extLst>
          </p:cNvPr>
          <p:cNvSpPr txBox="1"/>
          <p:nvPr/>
        </p:nvSpPr>
        <p:spPr>
          <a:xfrm>
            <a:off x="1138919" y="3723778"/>
            <a:ext cx="6372224"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majority of JW Marriott's customers are wealthy tourists looking for opulent lodging and attentive treatment.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0DB73C1-9EEB-90ED-1003-7699753B9234}"/>
              </a:ext>
            </a:extLst>
          </p:cNvPr>
          <p:cNvSpPr txBox="1"/>
          <p:nvPr/>
        </p:nvSpPr>
        <p:spPr>
          <a:xfrm>
            <a:off x="3179989" y="5587777"/>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value luxurious features, top-notch eating alternatives, and an elegant setting.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JW Marriott Hotel Pune">
            <a:extLst>
              <a:ext uri="{FF2B5EF4-FFF2-40B4-BE49-F238E27FC236}">
                <a16:creationId xmlns:a16="http://schemas.microsoft.com/office/drawing/2014/main" id="{DF06E201-FBE1-D1BA-148B-30F13F414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0373" y="2669735"/>
            <a:ext cx="3483428" cy="24247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52420F0-310C-AF88-08AC-8178AA84A10C}"/>
              </a:ext>
            </a:extLst>
          </p:cNvPr>
          <p:cNvSpPr txBox="1"/>
          <p:nvPr/>
        </p:nvSpPr>
        <p:spPr>
          <a:xfrm>
            <a:off x="9027659" y="5094514"/>
            <a:ext cx="1473653"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a:t>
            </a:r>
            <a:r>
              <a:rPr lang="en-US" sz="1400" dirty="0" err="1">
                <a:effectLst/>
                <a:latin typeface="Times New Roman" panose="02020603050405020304" pitchFamily="18" charset="0"/>
                <a:ea typeface="Times New Roman" panose="02020603050405020304" pitchFamily="18" charset="0"/>
              </a:rPr>
              <a:t>Garitty</a:t>
            </a:r>
            <a:r>
              <a:rPr lang="en-US" sz="1400" dirty="0">
                <a:effectLst/>
                <a:latin typeface="Times New Roman" panose="02020603050405020304" pitchFamily="18" charset="0"/>
                <a:ea typeface="Times New Roman" panose="02020603050405020304" pitchFamily="18" charset="0"/>
              </a:rPr>
              <a:t>, 2023)</a:t>
            </a:r>
            <a:endParaRPr lang="en-US" sz="1400" dirty="0"/>
          </a:p>
        </p:txBody>
      </p:sp>
    </p:spTree>
    <p:extLst>
      <p:ext uri="{BB962C8B-B14F-4D97-AF65-F5344CB8AC3E}">
        <p14:creationId xmlns:p14="http://schemas.microsoft.com/office/powerpoint/2010/main" val="1021817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4771E-CF24-CFDE-EB36-72CAAE42C27B}"/>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Nature, scope and Role of the guest services </a:t>
            </a:r>
          </a:p>
        </p:txBody>
      </p:sp>
      <p:sp>
        <p:nvSpPr>
          <p:cNvPr id="4" name="TextBox 3">
            <a:extLst>
              <a:ext uri="{FF2B5EF4-FFF2-40B4-BE49-F238E27FC236}">
                <a16:creationId xmlns:a16="http://schemas.microsoft.com/office/drawing/2014/main" id="{8262AEF2-B9EF-1F1C-9CDD-FB93056328ED}"/>
              </a:ext>
            </a:extLst>
          </p:cNvPr>
          <p:cNvSpPr txBox="1"/>
          <p:nvPr/>
        </p:nvSpPr>
        <p:spPr>
          <a:xfrm>
            <a:off x="4208690" y="2086196"/>
            <a:ext cx="767851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serve as a point of contact between visitors and other hotel divisions, and providing excellent service in line with JW Marriott's stellar reputation.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14E919-9D13-7931-BDD4-84F03EAC0A6E}"/>
              </a:ext>
            </a:extLst>
          </p:cNvPr>
          <p:cNvSpPr txBox="1"/>
          <p:nvPr/>
        </p:nvSpPr>
        <p:spPr>
          <a:xfrm>
            <a:off x="2571749" y="3865113"/>
            <a:ext cx="7290708"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brand offers a comprehensive range of guest services that are all geared towards giving visitors extraordinary stays.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10C789E-F659-9139-1D6D-4DA17AE652A3}"/>
              </a:ext>
            </a:extLst>
          </p:cNvPr>
          <p:cNvSpPr txBox="1"/>
          <p:nvPr/>
        </p:nvSpPr>
        <p:spPr>
          <a:xfrm>
            <a:off x="436789" y="5644030"/>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guest choices, and producing unforgettable experiences, guest services are essential.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2" name="Picture 2" descr="Ways to Improve Customer Service in the Hotel Industry">
            <a:extLst>
              <a:ext uri="{FF2B5EF4-FFF2-40B4-BE49-F238E27FC236}">
                <a16:creationId xmlns:a16="http://schemas.microsoft.com/office/drawing/2014/main" id="{F4F62CE3-C039-6BDE-E8B4-02C79F7F92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135585" y="4318465"/>
            <a:ext cx="4376057" cy="197189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B07184E-3249-12FB-E7D9-DEBB8766D064}"/>
              </a:ext>
            </a:extLst>
          </p:cNvPr>
          <p:cNvSpPr txBox="1"/>
          <p:nvPr/>
        </p:nvSpPr>
        <p:spPr>
          <a:xfrm>
            <a:off x="8472486" y="6185098"/>
            <a:ext cx="1702253"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a:t>
            </a:r>
            <a:r>
              <a:rPr lang="en-US" sz="1400" dirty="0">
                <a:effectLst/>
                <a:latin typeface="Times New Roman" panose="02020603050405020304" pitchFamily="18" charset="0"/>
                <a:ea typeface="Times New Roman" panose="02020603050405020304" pitchFamily="18" charset="0"/>
              </a:rPr>
              <a:t>Chen et al., 2021</a:t>
            </a:r>
            <a:r>
              <a:rPr lang="en-GB" sz="1400" dirty="0">
                <a:effectLst/>
                <a:latin typeface="Times New Roman" panose="02020603050405020304" pitchFamily="18" charset="0"/>
                <a:ea typeface="Times New Roman" panose="02020603050405020304" pitchFamily="18" charset="0"/>
              </a:rPr>
              <a:t>)</a:t>
            </a:r>
            <a:endParaRPr lang="en-US" sz="1400" dirty="0"/>
          </a:p>
        </p:txBody>
      </p:sp>
    </p:spTree>
    <p:extLst>
      <p:ext uri="{BB962C8B-B14F-4D97-AF65-F5344CB8AC3E}">
        <p14:creationId xmlns:p14="http://schemas.microsoft.com/office/powerpoint/2010/main" val="2543602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FF1EF-4B28-3FB5-A631-BE4E8231D400}"/>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Provided facilities to the guests </a:t>
            </a:r>
          </a:p>
        </p:txBody>
      </p:sp>
      <p:sp>
        <p:nvSpPr>
          <p:cNvPr id="4" name="TextBox 3">
            <a:extLst>
              <a:ext uri="{FF2B5EF4-FFF2-40B4-BE49-F238E27FC236}">
                <a16:creationId xmlns:a16="http://schemas.microsoft.com/office/drawing/2014/main" id="{751602EC-7516-65C8-DBD5-85B6BB7999D3}"/>
              </a:ext>
            </a:extLst>
          </p:cNvPr>
          <p:cNvSpPr txBox="1"/>
          <p:nvPr/>
        </p:nvSpPr>
        <p:spPr>
          <a:xfrm>
            <a:off x="567417" y="2139175"/>
            <a:ext cx="7498897" cy="3970318"/>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order to satisfy the requirements and preferences of its visitors, JW Marriott provides a wide range of excellent amenities.</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These include lavish lodgings that are tastefully furnished and equipped with top-notch conveniences.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JW Marriott furthermore frequently provides concierge services, parking valets, room service that is available around the clock.</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JW MARRIOTT MUMBAI SAHAR - Hotel Reviews, Photos, Rate Comparison -  Tripadvisor">
            <a:extLst>
              <a:ext uri="{FF2B5EF4-FFF2-40B4-BE49-F238E27FC236}">
                <a16:creationId xmlns:a16="http://schemas.microsoft.com/office/drawing/2014/main" id="{ED9C94F9-110E-F74B-7EA2-49B870940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0706" y="2726539"/>
            <a:ext cx="3554029" cy="24659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6CE905-6088-AC18-C3C8-C3E6B8328BC9}"/>
              </a:ext>
            </a:extLst>
          </p:cNvPr>
          <p:cNvSpPr txBox="1"/>
          <p:nvPr/>
        </p:nvSpPr>
        <p:spPr>
          <a:xfrm>
            <a:off x="9210072" y="5192485"/>
            <a:ext cx="1555296"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(Solomon, 2021)</a:t>
            </a:r>
            <a:endParaRPr lang="en-US" sz="1400" dirty="0"/>
          </a:p>
        </p:txBody>
      </p:sp>
    </p:spTree>
    <p:extLst>
      <p:ext uri="{BB962C8B-B14F-4D97-AF65-F5344CB8AC3E}">
        <p14:creationId xmlns:p14="http://schemas.microsoft.com/office/powerpoint/2010/main" val="188678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AE85-FAAF-A963-7FCE-74AE9A46C122}"/>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Role and Functions of guest services </a:t>
            </a:r>
          </a:p>
        </p:txBody>
      </p:sp>
      <p:sp>
        <p:nvSpPr>
          <p:cNvPr id="4" name="TextBox 3">
            <a:extLst>
              <a:ext uri="{FF2B5EF4-FFF2-40B4-BE49-F238E27FC236}">
                <a16:creationId xmlns:a16="http://schemas.microsoft.com/office/drawing/2014/main" id="{99831AC4-B805-E443-2F73-026180C7157B}"/>
              </a:ext>
            </a:extLst>
          </p:cNvPr>
          <p:cNvSpPr txBox="1"/>
          <p:nvPr/>
        </p:nvSpPr>
        <p:spPr>
          <a:xfrm>
            <a:off x="277585" y="5732006"/>
            <a:ext cx="7385957"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Companion services, hotel room service, and customised amenities are just a few examples of the many facets that make up guest services.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DFF1A09-58A0-3F5B-CCD6-8AB636EBC711}"/>
              </a:ext>
            </a:extLst>
          </p:cNvPr>
          <p:cNvSpPr txBox="1"/>
          <p:nvPr/>
        </p:nvSpPr>
        <p:spPr>
          <a:xfrm>
            <a:off x="600075" y="2054687"/>
            <a:ext cx="8674554"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the hotel sector, guest services are essential since they are in charge of delivering excellent client experiences and guaranteeing visitor pleasure.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AA91EAE-403A-27F1-11F4-1492F47DFCD6}"/>
              </a:ext>
            </a:extLst>
          </p:cNvPr>
          <p:cNvSpPr txBox="1"/>
          <p:nvPr/>
        </p:nvSpPr>
        <p:spPr>
          <a:xfrm>
            <a:off x="5874204" y="3711347"/>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operate as the visitors' main point of contact, aiding with questions, requests, and any issues.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6146" name="Picture 2" descr="Accommodation Operations (First Semester) Notes">
            <a:extLst>
              <a:ext uri="{FF2B5EF4-FFF2-40B4-BE49-F238E27FC236}">
                <a16:creationId xmlns:a16="http://schemas.microsoft.com/office/drawing/2014/main" id="{286BA71E-230B-8D7F-DCA9-8661D05FE2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6414" y="2873149"/>
            <a:ext cx="4174672" cy="207440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E24D4B8-6503-EBBF-C608-5E44D3826693}"/>
              </a:ext>
            </a:extLst>
          </p:cNvPr>
          <p:cNvSpPr txBox="1"/>
          <p:nvPr/>
        </p:nvSpPr>
        <p:spPr>
          <a:xfrm>
            <a:off x="2735715" y="4965799"/>
            <a:ext cx="1196069"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(Wood, 2015)</a:t>
            </a:r>
            <a:endParaRPr lang="en-US" sz="1400" dirty="0"/>
          </a:p>
        </p:txBody>
      </p:sp>
    </p:spTree>
    <p:extLst>
      <p:ext uri="{BB962C8B-B14F-4D97-AF65-F5344CB8AC3E}">
        <p14:creationId xmlns:p14="http://schemas.microsoft.com/office/powerpoint/2010/main" val="4238374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4D198-D788-45C5-9553-E6B7E60DD368}"/>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Significance of hospitality </a:t>
            </a:r>
          </a:p>
        </p:txBody>
      </p:sp>
      <p:sp>
        <p:nvSpPr>
          <p:cNvPr id="4" name="TextBox 3">
            <a:extLst>
              <a:ext uri="{FF2B5EF4-FFF2-40B4-BE49-F238E27FC236}">
                <a16:creationId xmlns:a16="http://schemas.microsoft.com/office/drawing/2014/main" id="{0BF8A9DF-1988-6D76-90A3-22B35C60A55A}"/>
              </a:ext>
            </a:extLst>
          </p:cNvPr>
          <p:cNvSpPr txBox="1"/>
          <p:nvPr/>
        </p:nvSpPr>
        <p:spPr>
          <a:xfrm>
            <a:off x="3914775" y="1877331"/>
            <a:ext cx="7727496" cy="4247317"/>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Considering it establishes the tone for satisfying experiences for guests, hospitality is of the utmost significance. </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warm atmosphere fosters feelings of happiness, comfort, and belonging.</a:t>
            </a: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hotel sector benefits from increased client satisfaction, recurring business, and a stronger reputation.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Inventory Management in the Hospitality Industry: Importance and Benefits">
            <a:extLst>
              <a:ext uri="{FF2B5EF4-FFF2-40B4-BE49-F238E27FC236}">
                <a16:creationId xmlns:a16="http://schemas.microsoft.com/office/drawing/2014/main" id="{59905B53-7B93-5B39-6BAB-BF0303CB11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49729" y="2971800"/>
            <a:ext cx="3159921" cy="23375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6704485-39D5-7369-DAAB-E492E3E5ED50}"/>
              </a:ext>
            </a:extLst>
          </p:cNvPr>
          <p:cNvSpPr txBox="1"/>
          <p:nvPr/>
        </p:nvSpPr>
        <p:spPr>
          <a:xfrm>
            <a:off x="1547983" y="5309316"/>
            <a:ext cx="1163411"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a:t>
            </a:r>
            <a:r>
              <a:rPr lang="en-GB" sz="1400" dirty="0" err="1">
                <a:effectLst/>
                <a:latin typeface="Times New Roman" panose="02020603050405020304" pitchFamily="18" charset="0"/>
                <a:ea typeface="Times New Roman" panose="02020603050405020304" pitchFamily="18" charset="0"/>
              </a:rPr>
              <a:t>Koc</a:t>
            </a:r>
            <a:r>
              <a:rPr lang="en-GB" sz="1400" dirty="0">
                <a:effectLst/>
                <a:latin typeface="Times New Roman" panose="02020603050405020304" pitchFamily="18" charset="0"/>
                <a:ea typeface="Times New Roman" panose="02020603050405020304" pitchFamily="18" charset="0"/>
              </a:rPr>
              <a:t>, 2019)</a:t>
            </a:r>
            <a:endParaRPr lang="en-US" sz="1400" dirty="0"/>
          </a:p>
        </p:txBody>
      </p:sp>
    </p:spTree>
    <p:extLst>
      <p:ext uri="{BB962C8B-B14F-4D97-AF65-F5344CB8AC3E}">
        <p14:creationId xmlns:p14="http://schemas.microsoft.com/office/powerpoint/2010/main" val="2842294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F1B03-83C6-0117-5B84-87C84FD76147}"/>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Ways hotels reach the expectations of guests </a:t>
            </a:r>
          </a:p>
        </p:txBody>
      </p:sp>
      <p:sp>
        <p:nvSpPr>
          <p:cNvPr id="4" name="TextBox 3">
            <a:extLst>
              <a:ext uri="{FF2B5EF4-FFF2-40B4-BE49-F238E27FC236}">
                <a16:creationId xmlns:a16="http://schemas.microsoft.com/office/drawing/2014/main" id="{6BAF7034-2E92-0FE3-F7B6-0BF9B1E190A8}"/>
              </a:ext>
            </a:extLst>
          </p:cNvPr>
          <p:cNvSpPr txBox="1"/>
          <p:nvPr/>
        </p:nvSpPr>
        <p:spPr>
          <a:xfrm>
            <a:off x="3918857" y="5569545"/>
            <a:ext cx="7923439"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Hotels show their dedication to visitor satisfaction by immediately addressing issues raised by guests by paying careful attention to their input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9450649-8AD6-D4FE-C095-A0E143767946}"/>
              </a:ext>
            </a:extLst>
          </p:cNvPr>
          <p:cNvSpPr txBox="1"/>
          <p:nvPr/>
        </p:nvSpPr>
        <p:spPr>
          <a:xfrm>
            <a:off x="838200" y="2180436"/>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Hotels concentrate on a number of critical areas to meet and exceed visitor expectations.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A36B8F7-CF73-4352-AA22-1F7E8606B6C2}"/>
              </a:ext>
            </a:extLst>
          </p:cNvPr>
          <p:cNvSpPr txBox="1"/>
          <p:nvPr/>
        </p:nvSpPr>
        <p:spPr>
          <a:xfrm>
            <a:off x="2314575" y="3874990"/>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make investments in hiring attentive, well-trained employees that deliver first-rate customer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9 Hotel Guest Expectations Every Hotelier Needs To Know">
            <a:extLst>
              <a:ext uri="{FF2B5EF4-FFF2-40B4-BE49-F238E27FC236}">
                <a16:creationId xmlns:a16="http://schemas.microsoft.com/office/drawing/2014/main" id="{9B9185AF-D7B4-7B01-A061-01C92B39E6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413295" y="1427162"/>
            <a:ext cx="3292930" cy="215287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9425973-B947-2F44-93AB-5E52E8D4EE42}"/>
              </a:ext>
            </a:extLst>
          </p:cNvPr>
          <p:cNvSpPr txBox="1"/>
          <p:nvPr/>
        </p:nvSpPr>
        <p:spPr>
          <a:xfrm>
            <a:off x="9265783" y="3573627"/>
            <a:ext cx="1587953"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(Belcher, 2020)</a:t>
            </a:r>
            <a:endParaRPr lang="en-US" sz="1400" dirty="0"/>
          </a:p>
        </p:txBody>
      </p:sp>
    </p:spTree>
    <p:extLst>
      <p:ext uri="{BB962C8B-B14F-4D97-AF65-F5344CB8AC3E}">
        <p14:creationId xmlns:p14="http://schemas.microsoft.com/office/powerpoint/2010/main" val="2686022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55CE-6F7E-4AFB-4A2F-5C0677695DC0}"/>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Conclusion </a:t>
            </a:r>
          </a:p>
        </p:txBody>
      </p:sp>
      <p:sp>
        <p:nvSpPr>
          <p:cNvPr id="4" name="TextBox 3">
            <a:extLst>
              <a:ext uri="{FF2B5EF4-FFF2-40B4-BE49-F238E27FC236}">
                <a16:creationId xmlns:a16="http://schemas.microsoft.com/office/drawing/2014/main" id="{45B63B47-8BB0-F252-6390-45664C1577AD}"/>
              </a:ext>
            </a:extLst>
          </p:cNvPr>
          <p:cNvSpPr txBox="1"/>
          <p:nvPr/>
        </p:nvSpPr>
        <p:spPr>
          <a:xfrm>
            <a:off x="616404" y="5813643"/>
            <a:ext cx="7515224" cy="369332"/>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importance of hospitality has also been evaluated in this presentation.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6462CA1-AB7E-3556-E29C-05D1D1284854}"/>
              </a:ext>
            </a:extLst>
          </p:cNvPr>
          <p:cNvSpPr txBox="1"/>
          <p:nvPr/>
        </p:nvSpPr>
        <p:spPr>
          <a:xfrm>
            <a:off x="616403" y="1888265"/>
            <a:ext cx="7858125"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Quality service plays a significant role in the hospitality industry as positive customer experiences help to expand the business chain.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6324442-B224-8B99-EB35-25436FEFB86A}"/>
              </a:ext>
            </a:extLst>
          </p:cNvPr>
          <p:cNvSpPr txBox="1"/>
          <p:nvPr/>
        </p:nvSpPr>
        <p:spPr>
          <a:xfrm>
            <a:off x="5694590" y="3850954"/>
            <a:ext cx="6098720" cy="646331"/>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Out of 31 brands of Marriott International, JW Marriott has been chosen to interpret this discussion.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9222" name="Picture 6" descr="JW Marriott Hotels - Wikipedia">
            <a:extLst>
              <a:ext uri="{FF2B5EF4-FFF2-40B4-BE49-F238E27FC236}">
                <a16:creationId xmlns:a16="http://schemas.microsoft.com/office/drawing/2014/main" id="{496436D3-E946-79BD-EB50-CCEF97D48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403" y="2937563"/>
            <a:ext cx="4608739" cy="22179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AE9117B-C68F-E87C-5C07-00A7619A81C6}"/>
              </a:ext>
            </a:extLst>
          </p:cNvPr>
          <p:cNvSpPr txBox="1"/>
          <p:nvPr/>
        </p:nvSpPr>
        <p:spPr>
          <a:xfrm>
            <a:off x="2192109" y="5155464"/>
            <a:ext cx="1457325" cy="307777"/>
          </a:xfrm>
          <a:prstGeom prst="rect">
            <a:avLst/>
          </a:prstGeom>
          <a:noFill/>
        </p:spPr>
        <p:txBody>
          <a:bodyPr wrap="square">
            <a:spAutoFit/>
          </a:bodyPr>
          <a:lstStyle/>
          <a:p>
            <a:r>
              <a:rPr lang="en-GB" sz="1400" dirty="0">
                <a:effectLst/>
                <a:latin typeface="Times New Roman" panose="02020603050405020304" pitchFamily="18" charset="0"/>
                <a:ea typeface="Times New Roman" panose="02020603050405020304" pitchFamily="18" charset="0"/>
              </a:rPr>
              <a:t> </a:t>
            </a:r>
            <a:r>
              <a:rPr lang="en-US" sz="1400" dirty="0">
                <a:effectLst/>
                <a:latin typeface="Times New Roman" panose="02020603050405020304" pitchFamily="18" charset="0"/>
                <a:ea typeface="Times New Roman" panose="02020603050405020304" pitchFamily="18" charset="0"/>
              </a:rPr>
              <a:t>(Marriott, 2023)</a:t>
            </a:r>
            <a:endParaRPr lang="en-US" sz="1400" dirty="0"/>
          </a:p>
        </p:txBody>
      </p:sp>
    </p:spTree>
    <p:extLst>
      <p:ext uri="{BB962C8B-B14F-4D97-AF65-F5344CB8AC3E}">
        <p14:creationId xmlns:p14="http://schemas.microsoft.com/office/powerpoint/2010/main" val="517846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973B-B950-2F38-EAC9-3766D14FF8CD}"/>
              </a:ext>
            </a:extLst>
          </p:cNvPr>
          <p:cNvSpPr>
            <a:spLocks noGrp="1"/>
          </p:cNvSpPr>
          <p:nvPr>
            <p:ph type="title"/>
          </p:nvPr>
        </p:nvSpPr>
        <p:spPr>
          <a:xfrm>
            <a:off x="838200" y="365125"/>
            <a:ext cx="10515600" cy="1129620"/>
          </a:xfrm>
        </p:spPr>
        <p:txBody>
          <a:bodyPr>
            <a:normAutofit/>
          </a:bodyPr>
          <a:lstStyle/>
          <a:p>
            <a:r>
              <a:rPr lang="en-US" sz="3200" b="1" dirty="0">
                <a:latin typeface="Times New Roman" panose="02020603050405020304" pitchFamily="18" charset="0"/>
                <a:cs typeface="Times New Roman" panose="02020603050405020304" pitchFamily="18" charset="0"/>
              </a:rPr>
              <a:t>References </a:t>
            </a:r>
          </a:p>
        </p:txBody>
      </p:sp>
      <p:sp>
        <p:nvSpPr>
          <p:cNvPr id="4" name="TextBox 3">
            <a:extLst>
              <a:ext uri="{FF2B5EF4-FFF2-40B4-BE49-F238E27FC236}">
                <a16:creationId xmlns:a16="http://schemas.microsoft.com/office/drawing/2014/main" id="{F447643B-2B78-2668-E60B-D19BB5790C09}"/>
              </a:ext>
            </a:extLst>
          </p:cNvPr>
          <p:cNvSpPr txBox="1"/>
          <p:nvPr/>
        </p:nvSpPr>
        <p:spPr>
          <a:xfrm>
            <a:off x="478972" y="1494745"/>
            <a:ext cx="11234056" cy="4832092"/>
          </a:xfrm>
          <a:prstGeom prst="rect">
            <a:avLst/>
          </a:prstGeom>
          <a:noFill/>
        </p:spPr>
        <p:txBody>
          <a:bodyPr wrap="square">
            <a:spAutoFit/>
          </a:bodyPr>
          <a:lstStyle/>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Belcher, L. M., (2020). </a:t>
            </a:r>
            <a:r>
              <a:rPr lang="en-GB" sz="1400" i="1" dirty="0">
                <a:effectLst/>
                <a:latin typeface="Times New Roman" panose="02020603050405020304" pitchFamily="18" charset="0"/>
                <a:ea typeface="Arial" panose="020B0604020202020204" pitchFamily="34" charset="0"/>
                <a:cs typeface="Arial" panose="020B0604020202020204" pitchFamily="34" charset="0"/>
              </a:rPr>
              <a:t>Customer Satisfaction in the Hospitality Industry.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https://smallbusiness.chron.com/customer-satisfaction-hospitality-industry-15722.html</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10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it-IT" sz="1400" dirty="0">
                <a:effectLst/>
                <a:latin typeface="Times New Roman" panose="02020603050405020304" pitchFamily="18" charset="0"/>
                <a:ea typeface="Times New Roman" panose="02020603050405020304" pitchFamily="18" charset="0"/>
                <a:cs typeface="Times New Roman" panose="02020603050405020304" pitchFamily="18" charset="0"/>
              </a:rPr>
              <a:t>Chen, L., Moretto, A., Jia, F., Caniato, F. and Xiong, Y., (2021).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The role of digital transformation to empower supply chain finance: current research status and future research directions (Guest editorial). International Journal of Operations &amp; Production Management, 41(4), pp.277-288.</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Arial" panose="020B0604020202020204" pitchFamily="34" charset="0"/>
                <a:cs typeface="Arial" panose="020B0604020202020204" pitchFamily="34" charset="0"/>
              </a:rPr>
              <a:t>Garitty</a:t>
            </a:r>
            <a:r>
              <a:rPr lang="en-GB" sz="1400" dirty="0">
                <a:effectLst/>
                <a:latin typeface="Times New Roman" panose="02020603050405020304" pitchFamily="18" charset="0"/>
                <a:ea typeface="Arial" panose="020B0604020202020204" pitchFamily="34" charset="0"/>
                <a:cs typeface="Arial" panose="020B0604020202020204" pitchFamily="34" charset="0"/>
              </a:rPr>
              <a:t>, O.,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The Customer Experience: Lessons From Luxury Hotels.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https://www.forbes.com/sites/forbesagencycouncil/2023/04/21/the-customer-experience-lessons-from-luxury-hotels/</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14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Koc</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E., (2019). Service failures and recovery in hospitality and tourism: A review of literature and recommendations for future research. Journal of Hospitality Marketing &amp; Management, 28(5), pp.513-537.</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Marriott International,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We Are Marriott International.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https://www.marriott.com/marriott/aboutmarriott.mi#:~:text=Offering%20the%20most%20powerful%20portfolio,experience%20and%20expand%20their%20world.</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09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Marriott,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City Express Hotels is now a part of Marriott.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https://www.marriott.com/default.mi?scid=0e9783e0-dd78-4a86-a142-081118b17a73&amp;gclid=Cj0KCQjwsIejBhDOARIsANYqkD12SotlEXJ7IYrZktr1Oe1czkLWlVtLp3XfFrbR_ViO4CXHEmRqA1gaAr98EALw_wcB&amp;gclsrc=aw.ds</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11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Marriott,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TRAVEL REINVENTED.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https://marriott-hotels.marriott.com/experience/</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07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err="1">
                <a:effectLst/>
                <a:latin typeface="Times New Roman" panose="02020603050405020304" pitchFamily="18" charset="0"/>
                <a:ea typeface="Arial" panose="020B0604020202020204" pitchFamily="34" charset="0"/>
                <a:cs typeface="Arial" panose="020B0604020202020204" pitchFamily="34" charset="0"/>
              </a:rPr>
              <a:t>Péter</a:t>
            </a:r>
            <a:r>
              <a:rPr lang="en-GB" sz="1400" dirty="0">
                <a:effectLst/>
                <a:latin typeface="Times New Roman" panose="02020603050405020304" pitchFamily="18" charset="0"/>
                <a:ea typeface="Arial" panose="020B0604020202020204" pitchFamily="34" charset="0"/>
                <a:cs typeface="Arial" panose="020B0604020202020204" pitchFamily="34" charset="0"/>
              </a:rPr>
              <a:t>, M.,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Number of users of hotels worldwide from 2018 to 2027.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https://www.statista.com/forecasts/891385/number-of-users-in-the-hotels-market-worldwide</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12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Solomon, M., (2021). </a:t>
            </a:r>
            <a:r>
              <a:rPr lang="en-GB" sz="1400" i="1" dirty="0">
                <a:effectLst/>
                <a:latin typeface="Times New Roman" panose="02020603050405020304" pitchFamily="18" charset="0"/>
                <a:ea typeface="Arial" panose="020B0604020202020204" pitchFamily="34" charset="0"/>
                <a:cs typeface="Arial" panose="020B0604020202020204" pitchFamily="34" charset="0"/>
              </a:rPr>
              <a:t>Five Hospitality Principles To Uplift Customer Service In Any Industry. </a:t>
            </a:r>
            <a:r>
              <a:rPr lang="en-GB" sz="14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400" u="sng" dirty="0">
                <a:effectLst/>
                <a:latin typeface="Times New Roman" panose="02020603050405020304" pitchFamily="18" charset="0"/>
                <a:ea typeface="Arial" panose="020B0604020202020204" pitchFamily="34" charset="0"/>
                <a:cs typeface="Arial" panose="020B0604020202020204" pitchFamily="34" charset="0"/>
              </a:rPr>
              <a:t>https://www.forbes.com/sites/micahsolomon/2021/03/09/five-hospitality-principles-to-uplift-customer-service-in-any-industry/?sh=6fb9c0b22a2c</a:t>
            </a:r>
            <a:r>
              <a:rPr lang="en-GB" sz="1400" dirty="0">
                <a:effectLst/>
                <a:latin typeface="Times New Roman" panose="02020603050405020304" pitchFamily="18" charset="0"/>
                <a:ea typeface="Arial" panose="020B0604020202020204" pitchFamily="34" charset="0"/>
                <a:cs typeface="Arial" panose="020B0604020202020204" pitchFamily="34" charset="0"/>
              </a:rPr>
              <a:t> [Accessed 12 May 2023].</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4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753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2765</Words>
  <Application>Microsoft Office PowerPoint</Application>
  <PresentationFormat>Widescreen</PresentationFormat>
  <Paragraphs>131</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Table of content </vt:lpstr>
      <vt:lpstr>Introduction  </vt:lpstr>
      <vt:lpstr>Overview of the hotel brand </vt:lpstr>
      <vt:lpstr>Prime consumers of the hotel brand </vt:lpstr>
      <vt:lpstr>Nature, scope and Role of the guest services </vt:lpstr>
      <vt:lpstr>Provided facilities to the guests </vt:lpstr>
      <vt:lpstr>Role and Functions of guest services </vt:lpstr>
      <vt:lpstr>Significance of hospitality </vt:lpstr>
      <vt:lpstr>Ways hotels reach the expectations of guests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2023-05-15T17:18:45Z</dcterms:created>
  <dcterms:modified xsi:type="dcterms:W3CDTF">2023-05-19T14:14:31Z</dcterms:modified>
</cp:coreProperties>
</file>