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7"/>
  </p:notesMasterIdLst>
  <p:sldIdLst>
    <p:sldId id="298" r:id="rId2"/>
    <p:sldId id="294" r:id="rId3"/>
    <p:sldId id="271" r:id="rId4"/>
    <p:sldId id="274" r:id="rId5"/>
    <p:sldId id="292" r:id="rId6"/>
    <p:sldId id="293" r:id="rId7"/>
    <p:sldId id="295" r:id="rId8"/>
    <p:sldId id="281" r:id="rId9"/>
    <p:sldId id="296" r:id="rId10"/>
    <p:sldId id="282" r:id="rId11"/>
    <p:sldId id="297" r:id="rId12"/>
    <p:sldId id="284" r:id="rId13"/>
    <p:sldId id="286" r:id="rId14"/>
    <p:sldId id="287" r:id="rId15"/>
    <p:sldId id="28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483" autoAdjust="0"/>
    <p:restoredTop sz="94660"/>
  </p:normalViewPr>
  <p:slideViewPr>
    <p:cSldViewPr>
      <p:cViewPr varScale="1">
        <p:scale>
          <a:sx n="100" d="100"/>
          <a:sy n="100" d="100"/>
        </p:scale>
        <p:origin x="114" y="3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BB1F4-D660-419E-A653-7E3E8D3ECD8C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46294-8461-4114-B4A5-017B433CE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081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19C397-D894-4ED8-8A0A-AED7684BCE64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A585E2C-6BF1-4216-B862-A37D66167B4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552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1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14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04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71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3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47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0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0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16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38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0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2208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104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39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67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682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2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4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35419C9-F5D9-403B-A99E-D8062B33324E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96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rkerderrington.com/blo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D2327-2131-4C67-A83F-897534EDF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7688" y="4437112"/>
            <a:ext cx="8064896" cy="223224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Essay writing</a:t>
            </a:r>
            <a:endParaRPr lang="en-GB" sz="1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Reading for writing: the importance of retrieval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Notetaking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2340A4-1A6B-4E19-993E-CCFD4BCE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438"/>
            <a:ext cx="10202415" cy="1400175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00B0F0"/>
                </a:solidFill>
                <a:latin typeface="Perpetua Titling MT" panose="02020502060505020804" pitchFamily="18" charset="0"/>
              </a:rPr>
              <a:t>Developing EFFECTIVE writing skills</a:t>
            </a:r>
            <a:endParaRPr lang="en-GB" sz="4400" dirty="0">
              <a:solidFill>
                <a:srgbClr val="00B0F0"/>
              </a:solidFill>
              <a:latin typeface="Perpetua Titling MT" panose="020205020605050208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E31FD68-9EF1-4B8C-BC50-D707F65C8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24" y="1347530"/>
            <a:ext cx="6840760" cy="217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146E63-95E7-4FAE-B3A5-FADB49BD1169}"/>
              </a:ext>
            </a:extLst>
          </p:cNvPr>
          <p:cNvSpPr txBox="1"/>
          <p:nvPr/>
        </p:nvSpPr>
        <p:spPr>
          <a:xfrm>
            <a:off x="5746550" y="3525172"/>
            <a:ext cx="24719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Calvin &amp; Hobbes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849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ADFDE-B457-4B77-A7BF-353BC4DAC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040" y="116632"/>
            <a:ext cx="10156447" cy="614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B0F0"/>
                </a:solidFill>
              </a:rPr>
              <a:t>Essay writing</a:t>
            </a:r>
          </a:p>
          <a:p>
            <a:pPr lvl="1"/>
            <a:r>
              <a:rPr lang="en-GB" sz="2400" dirty="0"/>
              <a:t>STRUCTURING AN ARGUMENT: CONSIDER THE READER</a:t>
            </a:r>
          </a:p>
          <a:p>
            <a:pPr lvl="1"/>
            <a:r>
              <a:rPr lang="en-GB" sz="2400" dirty="0"/>
              <a:t>STRUCTURING AN ARGUMENT: ASSERT-JUSTIFY</a:t>
            </a:r>
          </a:p>
          <a:p>
            <a:pPr marL="457200" lvl="1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dirty="0">
                <a:solidFill>
                  <a:srgbClr val="00B0F0"/>
                </a:solidFill>
              </a:rPr>
              <a:t>Reading for writing: the importance of retrieval</a:t>
            </a:r>
          </a:p>
          <a:p>
            <a:pPr lvl="1"/>
            <a:r>
              <a:rPr lang="en-GB" sz="2400" dirty="0"/>
              <a:t>THE MECHANICS OF READING  &amp; NOTE TAKING FOR ESSAYS &amp; PRESENTATIONS</a:t>
            </a:r>
          </a:p>
          <a:p>
            <a:pPr lvl="1"/>
            <a:r>
              <a:rPr lang="en-GB" sz="2400" dirty="0"/>
              <a:t>READING STRATEGIES (SQ3R)</a:t>
            </a:r>
          </a:p>
          <a:p>
            <a:pPr marL="914400" lvl="2" indent="0">
              <a:buNone/>
            </a:pPr>
            <a:r>
              <a:rPr lang="en-GB" sz="2000" dirty="0"/>
              <a:t>1. SURVEY (S)</a:t>
            </a:r>
          </a:p>
          <a:p>
            <a:pPr marL="914400" lvl="2" indent="0">
              <a:buNone/>
            </a:pPr>
            <a:r>
              <a:rPr lang="en-GB" sz="2000" dirty="0"/>
              <a:t>2. QUESTION (Q)</a:t>
            </a:r>
          </a:p>
          <a:p>
            <a:pPr marL="914400" lvl="2" indent="0">
              <a:buNone/>
            </a:pPr>
            <a:r>
              <a:rPr lang="en-GB" sz="2000" dirty="0"/>
              <a:t>3. READ (R-1)</a:t>
            </a:r>
          </a:p>
          <a:p>
            <a:pPr marL="914400" lvl="2" indent="0">
              <a:buNone/>
            </a:pPr>
            <a:r>
              <a:rPr lang="en-GB" sz="2000" dirty="0"/>
              <a:t>4. RECITE/REMEMBER (R-2)</a:t>
            </a:r>
          </a:p>
          <a:p>
            <a:pPr marL="914400" lvl="2" indent="0">
              <a:buNone/>
            </a:pPr>
            <a:r>
              <a:rPr lang="en-GB" sz="2000" dirty="0"/>
              <a:t>5. REVIEW (R-3)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3749DE-E0B6-447E-83CE-7D96EF8EEEA1}"/>
              </a:ext>
            </a:extLst>
          </p:cNvPr>
          <p:cNvSpPr txBox="1"/>
          <p:nvPr/>
        </p:nvSpPr>
        <p:spPr>
          <a:xfrm>
            <a:off x="4799857" y="4869160"/>
            <a:ext cx="706010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" indent="0">
              <a:buNone/>
            </a:pPr>
            <a:r>
              <a:rPr lang="en-GB" sz="2400" dirty="0">
                <a:solidFill>
                  <a:srgbClr val="00B0F0"/>
                </a:solidFill>
              </a:rPr>
              <a:t>Notetaking </a:t>
            </a:r>
          </a:p>
          <a:p>
            <a:pPr lvl="1"/>
            <a:r>
              <a:rPr lang="en-GB" sz="2400" dirty="0"/>
              <a:t>THE VALUE OF NOTES </a:t>
            </a:r>
          </a:p>
          <a:p>
            <a:pPr lvl="1"/>
            <a:r>
              <a:rPr lang="en-GB" sz="2400" dirty="0"/>
              <a:t>EXAMPLE TEMPLATE : LISTENING &amp; WRITING</a:t>
            </a:r>
          </a:p>
          <a:p>
            <a:pPr lvl="1"/>
            <a:r>
              <a:rPr lang="en-GB" sz="2400" dirty="0"/>
              <a:t>EXAMPLE TEMPLATE : READING &amp; WRITING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2140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4521"/>
            <a:ext cx="11424592" cy="720366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B0F0"/>
                </a:solidFill>
                <a:latin typeface="Perpetua Titling MT" panose="02020502060505020804" pitchFamily="18" charset="0"/>
              </a:rPr>
              <a:t>STRUCTURING AN ARGUMENT: CONSIDER 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352" y="1224284"/>
            <a:ext cx="11161240" cy="551708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Century Gothic" panose="020B0502020202020204" pitchFamily="34" charset="0"/>
              </a:rPr>
              <a:t>Addressing the proposition is easier if you consider the reader.</a:t>
            </a:r>
            <a:endParaRPr lang="en-GB" sz="2400" b="1" dirty="0">
              <a:latin typeface="Century Gothic" panose="020B0502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Century Gothic" panose="020B0502020202020204" pitchFamily="34" charset="0"/>
              </a:rPr>
              <a:t>There are three aspects to this.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latin typeface="Century Gothic" panose="020B0502020202020204" pitchFamily="34" charset="0"/>
              </a:rPr>
              <a:t>You can think of </a:t>
            </a:r>
            <a:r>
              <a:rPr lang="en-GB" sz="2400" dirty="0">
                <a:solidFill>
                  <a:srgbClr val="00B0F0"/>
                </a:solidFill>
                <a:latin typeface="Century Gothic" panose="020B0502020202020204" pitchFamily="34" charset="0"/>
              </a:rPr>
              <a:t>the reader as having questions in their head as they read </a:t>
            </a:r>
            <a:r>
              <a:rPr lang="en-GB" sz="2400" dirty="0">
                <a:latin typeface="Century Gothic" panose="020B0502020202020204" pitchFamily="34" charset="0"/>
              </a:rPr>
              <a:t>your grant application. In the case of the importance proposition, the main question is “How important is this?”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sz="10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AutoNum type="arabicPeriod" startAt="2"/>
            </a:pPr>
            <a:r>
              <a:rPr lang="en-GB" sz="2400" dirty="0">
                <a:latin typeface="Century Gothic" panose="020B0502020202020204" pitchFamily="34" charset="0"/>
              </a:rPr>
              <a:t>The </a:t>
            </a:r>
            <a:r>
              <a:rPr lang="en-GB" sz="2400" dirty="0">
                <a:solidFill>
                  <a:srgbClr val="00B0F0"/>
                </a:solidFill>
                <a:latin typeface="Century Gothic" panose="020B0502020202020204" pitchFamily="34" charset="0"/>
              </a:rPr>
              <a:t>reader’s definition of terms </a:t>
            </a:r>
            <a:r>
              <a:rPr lang="en-GB" sz="2400" dirty="0">
                <a:latin typeface="Century Gothic" panose="020B0502020202020204" pitchFamily="34" charset="0"/>
              </a:rPr>
              <a:t>like “important” is not necessarily the     same as your definition	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GB" sz="1000" dirty="0">
              <a:latin typeface="Century Gothic" panose="020B0502020202020204" pitchFamily="34" charset="0"/>
            </a:endParaRPr>
          </a:p>
          <a:p>
            <a:pPr marL="539750" indent="-53975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dirty="0">
                <a:latin typeface="Century Gothic" panose="020B0502020202020204" pitchFamily="34" charset="0"/>
              </a:rPr>
              <a:t>3.    The reader will want to formulate their own answer to their     questions, rather than to accept your answers. </a:t>
            </a:r>
            <a:r>
              <a:rPr lang="en-GB" sz="2400" u="sng" dirty="0">
                <a:latin typeface="Century Gothic" panose="020B0502020202020204" pitchFamily="34" charset="0"/>
              </a:rPr>
              <a:t>They will not be impressed by an </a:t>
            </a:r>
            <a:r>
              <a:rPr lang="en-GB" sz="2400" u="sng" dirty="0">
                <a:solidFill>
                  <a:srgbClr val="00B0F0"/>
                </a:solidFill>
                <a:latin typeface="Century Gothic" panose="020B0502020202020204" pitchFamily="34" charset="0"/>
              </a:rPr>
              <a:t>assertion</a:t>
            </a:r>
            <a:r>
              <a:rPr lang="en-GB" sz="2400" u="sng" dirty="0">
                <a:latin typeface="Century Gothic" panose="020B0502020202020204" pitchFamily="34" charset="0"/>
              </a:rPr>
              <a:t> that your proposed research is important, rather they will be looking for </a:t>
            </a:r>
            <a:r>
              <a:rPr lang="en-GB" sz="2400" u="sng" dirty="0">
                <a:solidFill>
                  <a:srgbClr val="00B0F0"/>
                </a:solidFill>
                <a:latin typeface="Century Gothic" panose="020B0502020202020204" pitchFamily="34" charset="0"/>
              </a:rPr>
              <a:t>evidence.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404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286912"/>
            <a:ext cx="9764763" cy="677987"/>
          </a:xfrm>
        </p:spPr>
        <p:txBody>
          <a:bodyPr>
            <a:noAutofit/>
          </a:bodyPr>
          <a:lstStyle/>
          <a:p>
            <a:pPr algn="ctr">
              <a:spcBef>
                <a:spcPts val="0"/>
              </a:spcBef>
            </a:pPr>
            <a:r>
              <a:rPr lang="en-GB" sz="3200" dirty="0">
                <a:solidFill>
                  <a:srgbClr val="00B0F0"/>
                </a:solidFill>
                <a:latin typeface="Perpetua Titling MT" panose="02020502060505020804" pitchFamily="18" charset="0"/>
              </a:rPr>
              <a:t>STRUCTURING AN ARGUMENT: assert-justify</a:t>
            </a:r>
            <a:endParaRPr lang="en-GB" sz="2800" i="1" dirty="0">
              <a:solidFill>
                <a:srgbClr val="00B0F0"/>
              </a:solidFill>
              <a:latin typeface="Perpetua Titling MT" panose="020205020605050208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368" y="1317697"/>
            <a:ext cx="11197968" cy="502675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dirty="0">
                <a:latin typeface="Century Gothic" panose="020B0502020202020204" pitchFamily="34" charset="0"/>
              </a:rPr>
              <a:t>Use </a:t>
            </a:r>
            <a:r>
              <a:rPr lang="en-GB" sz="2400" dirty="0">
                <a:solidFill>
                  <a:srgbClr val="00B0F0"/>
                </a:solidFill>
                <a:latin typeface="Century Gothic" panose="020B0502020202020204" pitchFamily="34" charset="0"/>
              </a:rPr>
              <a:t>“assert-justify“ structure  </a:t>
            </a:r>
            <a:r>
              <a:rPr lang="en-GB" sz="2400" dirty="0">
                <a:latin typeface="Century Gothic" panose="020B0502020202020204" pitchFamily="34" charset="0"/>
              </a:rPr>
              <a:t>Begin each paragraph with its main message. Then use the rest of the paragraph to convince them that the message is true.  An easy way to describe  assert-justify style is “Tell them; then convince them”.</a:t>
            </a:r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GB" sz="2400" dirty="0">
                <a:latin typeface="Century Gothic" panose="020B0502020202020204" pitchFamily="34" charset="0"/>
              </a:rPr>
              <a:t>nine reasons you should adopt “Assert-justify” style [….]  The first four are concerned with meeting </a:t>
            </a:r>
            <a:r>
              <a:rPr lang="en-GB" sz="2400" dirty="0">
                <a:solidFill>
                  <a:srgbClr val="00B0F0"/>
                </a:solidFill>
                <a:latin typeface="Century Gothic" panose="020B0502020202020204" pitchFamily="34" charset="0"/>
              </a:rPr>
              <a:t>the needs of the reader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– one of the guiding principles for writing with style. The remaining five are concerned with </a:t>
            </a:r>
            <a:r>
              <a:rPr lang="en-GB" sz="2400" dirty="0">
                <a:solidFill>
                  <a:srgbClr val="00B0F0"/>
                </a:solidFill>
                <a:latin typeface="Century Gothic" panose="020B0502020202020204" pitchFamily="34" charset="0"/>
              </a:rPr>
              <a:t>making the task of writing easier. </a:t>
            </a:r>
          </a:p>
        </p:txBody>
      </p:sp>
      <p:sp>
        <p:nvSpPr>
          <p:cNvPr id="5" name="Rectangle 4"/>
          <p:cNvSpPr/>
          <p:nvPr/>
        </p:nvSpPr>
        <p:spPr>
          <a:xfrm>
            <a:off x="6600056" y="5373216"/>
            <a:ext cx="4824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Posted August 21, 2015: Andrew</a:t>
            </a:r>
          </a:p>
          <a:p>
            <a:r>
              <a:rPr lang="en-GB" u="sng" dirty="0">
                <a:latin typeface="Century Gothic" panose="020B0502020202020204" pitchFamily="34" charset="0"/>
                <a:hlinkClick r:id="rId2"/>
              </a:rPr>
              <a:t>http://www.parkerderrington.com/blog</a:t>
            </a:r>
            <a:r>
              <a:rPr lang="en-GB" u="sng" dirty="0">
                <a:latin typeface="Century Gothic" panose="020B0502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747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335361" y="333375"/>
            <a:ext cx="9793817" cy="102235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200" dirty="0">
                <a:solidFill>
                  <a:srgbClr val="00B0F0"/>
                </a:solidFill>
                <a:latin typeface="Perpetua Titling MT" panose="02020502060505020804" pitchFamily="18" charset="0"/>
              </a:rPr>
              <a:t>THE MECHANICS OF READING  &amp; NOTE TAKING FOR ESSAYS &amp;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67" y="2160588"/>
            <a:ext cx="11330517" cy="4083880"/>
          </a:xfrm>
        </p:spPr>
        <p:txBody>
          <a:bodyPr rtlCol="0">
            <a:normAutofit/>
          </a:bodyPr>
          <a:lstStyle/>
          <a:p>
            <a:pPr marL="0" indent="0" defTabSz="457207" fontAlgn="auto">
              <a:spcBef>
                <a:spcPts val="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2400" dirty="0"/>
              <a:t>Not only about recording information but about processing it for later reference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00B0F0"/>
                </a:solidFill>
              </a:rPr>
              <a:t>retrieval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</a:p>
          <a:p>
            <a:pPr marL="0" indent="0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i="1" dirty="0"/>
              <a:t>                                 (problem with recorded lectures </a:t>
            </a:r>
            <a:r>
              <a:rPr lang="en-GB" i="1" dirty="0">
                <a:latin typeface="Garamond" panose="02020404030301010803" pitchFamily="18" charset="0"/>
              </a:rPr>
              <a:t>&amp;</a:t>
            </a:r>
            <a:r>
              <a:rPr lang="en-GB" i="1" dirty="0"/>
              <a:t> spider charts</a:t>
            </a:r>
            <a:endParaRPr lang="en-GB" sz="2200" i="1" dirty="0"/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create a clear </a:t>
            </a:r>
            <a:r>
              <a:rPr lang="en-GB" sz="2200" dirty="0">
                <a:solidFill>
                  <a:srgbClr val="00B0F0"/>
                </a:solidFill>
              </a:rPr>
              <a:t>template</a:t>
            </a:r>
            <a:r>
              <a:rPr lang="en-GB" sz="2200" dirty="0">
                <a:solidFill>
                  <a:srgbClr val="FFFF00"/>
                </a:solidFill>
              </a:rPr>
              <a:t> </a:t>
            </a:r>
            <a:r>
              <a:rPr lang="en-GB" sz="2200" dirty="0"/>
              <a:t>with columns for different bits of information. The more you use it the more familiar it will be </a:t>
            </a:r>
            <a:r>
              <a:rPr lang="en-GB" altLang="en-US" sz="2200" i="1" dirty="0">
                <a:latin typeface="Garamond" panose="02020404030301010803" pitchFamily="18" charset="0"/>
              </a:rPr>
              <a:t>&amp;</a:t>
            </a:r>
            <a:r>
              <a:rPr lang="en-GB" sz="2200" dirty="0"/>
              <a:t> easier to find what you want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Keep it </a:t>
            </a:r>
            <a:r>
              <a:rPr lang="en-GB" sz="2200" dirty="0">
                <a:solidFill>
                  <a:srgbClr val="00B0F0"/>
                </a:solidFill>
              </a:rPr>
              <a:t>simple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00B0F0"/>
                </a:solidFill>
              </a:rPr>
              <a:t>colour</a:t>
            </a:r>
            <a:r>
              <a:rPr lang="en-GB" sz="2200" dirty="0">
                <a:solidFill>
                  <a:srgbClr val="FFFF00"/>
                </a:solidFill>
              </a:rPr>
              <a:t> </a:t>
            </a:r>
            <a:r>
              <a:rPr lang="en-GB" sz="2200" dirty="0"/>
              <a:t>to increase visualisation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00B0F0"/>
                </a:solidFill>
              </a:rPr>
              <a:t>space</a:t>
            </a:r>
            <a:r>
              <a:rPr lang="en-GB" sz="2200" dirty="0"/>
              <a:t>  – hard to read masses of information crammed together 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B0F0"/>
                </a:solidFill>
              </a:rPr>
              <a:t>Keep in files </a:t>
            </a:r>
            <a:r>
              <a:rPr lang="en-GB" sz="2200" dirty="0"/>
              <a:t>– electronic/paper (not scraps that get lost!)</a:t>
            </a:r>
          </a:p>
        </p:txBody>
      </p:sp>
      <p:sp>
        <p:nvSpPr>
          <p:cNvPr id="11269" name="Rectangle 1"/>
          <p:cNvSpPr>
            <a:spLocks noChangeArrowheads="1"/>
          </p:cNvSpPr>
          <p:nvPr/>
        </p:nvSpPr>
        <p:spPr bwMode="auto">
          <a:xfrm>
            <a:off x="1703512" y="1527324"/>
            <a:ext cx="781336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r>
              <a:rPr lang="en-GB" altLang="en-US" sz="2400" b="1" dirty="0">
                <a:latin typeface="+mj-lt"/>
              </a:rPr>
              <a:t>Reading for writing: the importance of retrieval</a:t>
            </a:r>
          </a:p>
        </p:txBody>
      </p:sp>
    </p:spTree>
    <p:extLst>
      <p:ext uri="{BB962C8B-B14F-4D97-AF65-F5344CB8AC3E}">
        <p14:creationId xmlns:p14="http://schemas.microsoft.com/office/powerpoint/2010/main" val="374235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452439"/>
            <a:ext cx="8350656" cy="600298"/>
          </a:xfrm>
        </p:spPr>
        <p:txBody>
          <a:bodyPr/>
          <a:lstStyle/>
          <a:p>
            <a:pPr algn="ctr"/>
            <a:r>
              <a:rPr lang="en-GB" sz="4000" dirty="0">
                <a:latin typeface="Perpetua Titling MT" panose="02020502060505020804" pitchFamily="18" charset="0"/>
              </a:rPr>
              <a:t>READING STRATEGIES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28029" y="2492896"/>
            <a:ext cx="856045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2800" b="1" dirty="0">
                <a:solidFill>
                  <a:srgbClr val="00B0F0"/>
                </a:solidFill>
                <a:latin typeface="Perpetua Titling MT" panose="02020502060505020804" pitchFamily="18" charset="0"/>
              </a:rPr>
              <a:t>SQ3R: </a:t>
            </a:r>
          </a:p>
          <a:p>
            <a:pPr algn="ctr" eaLnBrk="1" hangingPunct="1"/>
            <a:endParaRPr lang="en-GB" altLang="en-US" sz="2800" dirty="0">
              <a:solidFill>
                <a:srgbClr val="00B0F0"/>
              </a:solidFill>
              <a:latin typeface="Perpetua Titling MT" panose="02020502060505020804" pitchFamily="18" charset="0"/>
            </a:endParaRPr>
          </a:p>
          <a:p>
            <a:pPr algn="ctr" eaLnBrk="1" hangingPunct="1"/>
            <a:r>
              <a:rPr lang="en-US" altLang="en-US" sz="2800" u="sng" dirty="0">
                <a:solidFill>
                  <a:srgbClr val="00B0F0"/>
                </a:solidFill>
                <a:latin typeface="+mj-lt"/>
              </a:rPr>
              <a:t>Survey, Question, Read, Recite/Recall, Review</a:t>
            </a:r>
            <a:r>
              <a:rPr lang="en-GB" altLang="en-US" sz="2800" u="sng" dirty="0">
                <a:solidFill>
                  <a:srgbClr val="00B0F0"/>
                </a:solidFill>
                <a:latin typeface="+mj-lt"/>
              </a:rPr>
              <a:t>: </a:t>
            </a:r>
          </a:p>
          <a:p>
            <a:pPr algn="ctr" eaLnBrk="1" hangingPunct="1"/>
            <a:r>
              <a:rPr lang="en-GB" altLang="en-US" sz="2800" dirty="0">
                <a:solidFill>
                  <a:srgbClr val="00B0F0"/>
                </a:solidFill>
                <a:latin typeface="+mj-lt"/>
              </a:rPr>
              <a:t>often advocated in study skills classes for academic purposes.</a:t>
            </a:r>
          </a:p>
        </p:txBody>
      </p:sp>
    </p:spTree>
    <p:extLst>
      <p:ext uri="{BB962C8B-B14F-4D97-AF65-F5344CB8AC3E}">
        <p14:creationId xmlns:p14="http://schemas.microsoft.com/office/powerpoint/2010/main" val="1687279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67408" y="2636912"/>
            <a:ext cx="10883973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altLang="en-US" sz="2200" dirty="0"/>
              <a:t>Familiarize yourself with primary text/s &amp; identify whether you need a secondary text. </a:t>
            </a:r>
          </a:p>
          <a:p>
            <a:pPr marL="0" indent="0" eaLnBrk="1" hangingPunct="1">
              <a:buNone/>
            </a:pP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PRIMARY &amp; SECONDARY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Skim the main body of the text for the </a:t>
            </a:r>
            <a:r>
              <a:rPr lang="en-GB" altLang="en-US" sz="2200" dirty="0">
                <a:solidFill>
                  <a:srgbClr val="00B0F0"/>
                </a:solidFill>
              </a:rPr>
              <a:t>general content.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Skim the Contents pages of a secondary text looking for </a:t>
            </a:r>
            <a:r>
              <a:rPr lang="en-US" altLang="en-US" sz="2200" dirty="0">
                <a:solidFill>
                  <a:srgbClr val="00B0F0"/>
                </a:solidFill>
              </a:rPr>
              <a:t>key words </a:t>
            </a:r>
            <a:r>
              <a:rPr lang="en-US" altLang="en-US" sz="2200" dirty="0"/>
              <a:t>relating to your particular topic area.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Read the </a:t>
            </a:r>
            <a:r>
              <a:rPr lang="en-US" altLang="en-US" sz="2200" dirty="0">
                <a:solidFill>
                  <a:srgbClr val="00B0F0"/>
                </a:solidFill>
              </a:rPr>
              <a:t>introduction &amp; conclusion </a:t>
            </a:r>
            <a:r>
              <a:rPr lang="en-US" altLang="en-US" sz="2200" dirty="0"/>
              <a:t>sections: they will suggest the overall arguments and ideas</a:t>
            </a:r>
            <a:r>
              <a:rPr lang="en-US" altLang="en-US" dirty="0"/>
              <a:t>. 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07368" y="2307642"/>
            <a:ext cx="8830091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endParaRPr lang="en-GB" altLang="en-US" sz="2800" dirty="0">
              <a:latin typeface="Garamond" panose="02020404030301010803" pitchFamily="18" charset="0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965AE83-67C9-4974-AC38-CCC4FDA30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567567"/>
            <a:ext cx="9404723" cy="1621818"/>
          </a:xfrm>
        </p:spPr>
        <p:txBody>
          <a:bodyPr/>
          <a:lstStyle/>
          <a:p>
            <a:pPr algn="ctr"/>
            <a:r>
              <a:rPr lang="en-GB" altLang="en-US" sz="4400" dirty="0">
                <a:latin typeface="Perpetua Titling MT" panose="02020502060505020804" pitchFamily="18" charset="0"/>
              </a:rPr>
              <a:t>1. </a:t>
            </a:r>
            <a:r>
              <a:rPr lang="en-GB" altLang="en-US" sz="4400" dirty="0">
                <a:solidFill>
                  <a:srgbClr val="00B0F0"/>
                </a:solidFill>
                <a:latin typeface="Perpetua Titling MT" panose="02020502060505020804" pitchFamily="18" charset="0"/>
              </a:rPr>
              <a:t>SURVEY: </a:t>
            </a:r>
            <a:r>
              <a:rPr lang="en-US" altLang="en-US" sz="4400" dirty="0">
                <a:solidFill>
                  <a:srgbClr val="00B0F0"/>
                </a:solidFill>
                <a:latin typeface="Perpetua Titling MT" panose="02020502060505020804" pitchFamily="18" charset="0"/>
              </a:rPr>
              <a:t>THE PREVIEW STAGE</a:t>
            </a:r>
            <a:br>
              <a:rPr lang="en-US" altLang="en-US" sz="4400" dirty="0">
                <a:solidFill>
                  <a:srgbClr val="00B0F0"/>
                </a:solidFill>
                <a:latin typeface="Perpetua Titling MT" panose="02020502060505020804" pitchFamily="18" charset="0"/>
              </a:rPr>
            </a:br>
            <a:r>
              <a:rPr lang="en-GB" altLang="en-US" sz="4000" b="1" u="sng" dirty="0">
                <a:solidFill>
                  <a:srgbClr val="00B0F0"/>
                </a:solidFill>
                <a:latin typeface="Perpetua Titling MT" panose="02020502060505020804" pitchFamily="18" charset="0"/>
              </a:rPr>
              <a:t>S</a:t>
            </a: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</a:rPr>
              <a:t>Q3R</a:t>
            </a:r>
            <a:endParaRPr lang="en-GB" dirty="0">
              <a:solidFill>
                <a:srgbClr val="00B0F0"/>
              </a:solidFill>
              <a:latin typeface="Perpetua Titling MT" panose="020205020605050208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27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1"/>
          <p:cNvSpPr>
            <a:spLocks noGrp="1"/>
          </p:cNvSpPr>
          <p:nvPr>
            <p:ph idx="4294967295"/>
          </p:nvPr>
        </p:nvSpPr>
        <p:spPr>
          <a:xfrm>
            <a:off x="527381" y="2420888"/>
            <a:ext cx="11329259" cy="2808312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What </a:t>
            </a:r>
            <a:r>
              <a:rPr lang="en-US" altLang="en-US" sz="2400" dirty="0">
                <a:solidFill>
                  <a:srgbClr val="00B0F0"/>
                </a:solidFill>
              </a:rPr>
              <a:t>kind </a:t>
            </a:r>
            <a:r>
              <a:rPr lang="en-US" altLang="en-US" sz="2400" dirty="0"/>
              <a:t>of text is this?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B0F0"/>
                </a:solidFill>
              </a:rPr>
              <a:t>Why</a:t>
            </a:r>
            <a:r>
              <a:rPr lang="en-US" altLang="en-US" sz="2400" dirty="0"/>
              <a:t> are you reading it?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B0F0"/>
                </a:solidFill>
              </a:rPr>
              <a:t>What </a:t>
            </a:r>
            <a:r>
              <a:rPr lang="en-US" altLang="en-US" sz="2400" dirty="0"/>
              <a:t>do you want to get out of it?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200" dirty="0"/>
              <a:t>Are you looking for a specific piece of information?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200" dirty="0"/>
              <a:t>For understanding of a general position?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200" dirty="0"/>
              <a:t>For a passage to challenge or substantiate an argument?</a:t>
            </a:r>
            <a:endParaRPr lang="en-US" altLang="en-US" sz="22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C1A0ED-D21F-4251-880E-28D53B837771}"/>
              </a:ext>
            </a:extLst>
          </p:cNvPr>
          <p:cNvSpPr/>
          <p:nvPr/>
        </p:nvSpPr>
        <p:spPr>
          <a:xfrm>
            <a:off x="527381" y="476672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2. QUESTION:</a:t>
            </a:r>
            <a:br>
              <a:rPr lang="en-US" altLang="en-US" sz="44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</a:t>
            </a:r>
            <a:r>
              <a:rPr lang="en-GB" altLang="en-US" sz="4000" b="1" u="sng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Q</a:t>
            </a: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761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67746" y="2924944"/>
            <a:ext cx="10081120" cy="3288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skimming &amp; scanning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reading stamina and familiarity 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reading as prediction/ reading as  mapping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auditory reading </a:t>
            </a:r>
            <a:r>
              <a:rPr lang="en-GB" sz="2400" dirty="0">
                <a:sym typeface="Wingdings" panose="05000000000000000000" pitchFamily="2" charset="2"/>
              </a:rPr>
              <a:t> visual reading</a:t>
            </a:r>
          </a:p>
          <a:p>
            <a:pPr lvl="1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</a:pPr>
            <a:br>
              <a:rPr lang="en-US" altLang="en-US" sz="2400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GB" sz="2400" dirty="0">
              <a:sym typeface="Wingdings" panose="05000000000000000000" pitchFamily="2" charset="2"/>
            </a:endParaRP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endParaRPr lang="en-GB" sz="2200" dirty="0">
              <a:latin typeface="+mj-lt"/>
              <a:ea typeface="+mj-ea"/>
              <a:cs typeface="+mj-cs"/>
              <a:sym typeface="Wingdings" panose="05000000000000000000" pitchFamily="2" charset="2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C1A0ED-D21F-4251-880E-28D53B837771}"/>
              </a:ext>
            </a:extLst>
          </p:cNvPr>
          <p:cNvSpPr/>
          <p:nvPr/>
        </p:nvSpPr>
        <p:spPr>
          <a:xfrm>
            <a:off x="767746" y="625906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3. READ 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00B0F0"/>
                </a:solidFill>
                <a:latin typeface="Bookman Old Style" panose="02050604050505020204" pitchFamily="18" charset="0"/>
                <a:ea typeface="+mj-ea"/>
                <a:cs typeface="+mj-cs"/>
              </a:rPr>
              <a:t>-1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177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Content Placeholder 1"/>
          <p:cNvSpPr>
            <a:spLocks noGrp="1"/>
          </p:cNvSpPr>
          <p:nvPr>
            <p:ph idx="4294967295"/>
          </p:nvPr>
        </p:nvSpPr>
        <p:spPr>
          <a:xfrm>
            <a:off x="623392" y="2636912"/>
            <a:ext cx="9937103" cy="33351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300" dirty="0"/>
              <a:t>Short term memory: you may recall most of the content of a text but it will evaporate over time unless you </a:t>
            </a:r>
            <a:r>
              <a:rPr lang="en-US" altLang="en-US" sz="2300" dirty="0">
                <a:solidFill>
                  <a:srgbClr val="00B0F0"/>
                </a:solidFill>
              </a:rPr>
              <a:t>make a conscious effort to record/ remember </a:t>
            </a:r>
            <a:r>
              <a:rPr lang="en-US" altLang="en-US" sz="2300" dirty="0"/>
              <a:t>what you have read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Write </a:t>
            </a:r>
            <a:r>
              <a:rPr lang="en-US" altLang="en-US" dirty="0">
                <a:solidFill>
                  <a:srgbClr val="00B0F0"/>
                </a:solidFill>
              </a:rPr>
              <a:t>notes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After your first thorough read through</a:t>
            </a:r>
            <a:r>
              <a:rPr lang="en-US" altLang="en-US" dirty="0">
                <a:solidFill>
                  <a:srgbClr val="00B0F0"/>
                </a:solidFill>
              </a:rPr>
              <a:t>, </a:t>
            </a:r>
            <a:r>
              <a:rPr lang="en-US" altLang="en-US" dirty="0"/>
              <a:t>review your notes, checking to see that you have included all the </a:t>
            </a:r>
            <a:r>
              <a:rPr lang="en-US" altLang="en-US" dirty="0">
                <a:solidFill>
                  <a:srgbClr val="00B0F0"/>
                </a:solidFill>
              </a:rPr>
              <a:t>key points</a:t>
            </a:r>
            <a:r>
              <a:rPr lang="en-US" altLang="en-US" dirty="0">
                <a:solidFill>
                  <a:srgbClr val="FFFF00"/>
                </a:solidFill>
              </a:rPr>
              <a:t> </a:t>
            </a:r>
            <a:r>
              <a:rPr lang="en-US" altLang="en-US" dirty="0"/>
              <a:t>from the original.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Engage in </a:t>
            </a:r>
            <a:r>
              <a:rPr lang="en-US" altLang="en-US" dirty="0">
                <a:solidFill>
                  <a:srgbClr val="00B0F0"/>
                </a:solidFill>
              </a:rPr>
              <a:t>seminar or workshop discussion </a:t>
            </a:r>
            <a:r>
              <a:rPr lang="en-US" altLang="en-US" dirty="0"/>
              <a:t>of these points</a:t>
            </a:r>
            <a:br>
              <a:rPr lang="en-US" altLang="en-US" sz="2000" i="1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US" alt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BA75D9-6A7E-42DD-AAD9-0286D94169FC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4D91E2-F7B0-4F33-B7BF-A82B6BBD146B}"/>
              </a:ext>
            </a:extLst>
          </p:cNvPr>
          <p:cNvSpPr/>
          <p:nvPr/>
        </p:nvSpPr>
        <p:spPr>
          <a:xfrm>
            <a:off x="407368" y="469553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4. RECITE/REMEMBER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00B0F0"/>
                </a:solidFill>
                <a:latin typeface="Bookman Old Style" panose="02050604050505020204" pitchFamily="18" charset="0"/>
                <a:ea typeface="+mj-ea"/>
                <a:cs typeface="+mj-cs"/>
              </a:rPr>
              <a:t>-2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2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09052" y="2348880"/>
            <a:ext cx="9773895" cy="3565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Have you found </a:t>
            </a:r>
            <a:r>
              <a:rPr lang="en-US" altLang="en-US" sz="24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what you wanted </a:t>
            </a:r>
            <a:r>
              <a:rPr lang="en-US" altLang="en-US" sz="2400" dirty="0">
                <a:latin typeface="+mj-lt"/>
                <a:ea typeface="+mj-ea"/>
                <a:cs typeface="+mj-cs"/>
              </a:rPr>
              <a:t>in the first place?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Will it help you to achieve </a:t>
            </a:r>
            <a:r>
              <a:rPr lang="en-US" altLang="en-US" sz="24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your purpose?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What further steps</a:t>
            </a:r>
            <a:r>
              <a:rPr lang="en-US" altLang="en-US" sz="24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2400" dirty="0">
                <a:latin typeface="+mj-lt"/>
                <a:ea typeface="+mj-ea"/>
                <a:cs typeface="+mj-cs"/>
              </a:rPr>
              <a:t>should you take?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Do you need </a:t>
            </a:r>
            <a:r>
              <a:rPr lang="en-US" altLang="en-US" sz="24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further so</a:t>
            </a:r>
            <a:r>
              <a:rPr lang="en-US" altLang="en-US" sz="2400" dirty="0">
                <a:solidFill>
                  <a:srgbClr val="00B0F0"/>
                </a:solidFill>
              </a:rPr>
              <a:t>urces</a:t>
            </a:r>
            <a:r>
              <a:rPr lang="en-US" altLang="en-US" sz="2400" dirty="0">
                <a:solidFill>
                  <a:srgbClr val="FFFF00"/>
                </a:solidFill>
              </a:rPr>
              <a:t> </a:t>
            </a:r>
            <a:r>
              <a:rPr lang="en-US" altLang="en-US" sz="2400" dirty="0"/>
              <a:t>to reinforce the ideas?</a:t>
            </a:r>
          </a:p>
          <a:p>
            <a:pPr lvl="1">
              <a:buClr>
                <a:srgbClr val="1E5155">
                  <a:lumMod val="40000"/>
                  <a:lumOff val="60000"/>
                </a:srgbClr>
              </a:buClr>
            </a:pPr>
            <a:br>
              <a:rPr lang="en-US" altLang="en-US" sz="2000" i="1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US" altLang="en-US" sz="2400" dirty="0"/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423EC1-7D26-4906-91F7-3744392918FE}"/>
              </a:ext>
            </a:extLst>
          </p:cNvPr>
          <p:cNvSpPr/>
          <p:nvPr/>
        </p:nvSpPr>
        <p:spPr>
          <a:xfrm>
            <a:off x="407368" y="469553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5. REVIEW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00B0F0"/>
                </a:solidFill>
                <a:latin typeface="Bookman Old Style" panose="02050604050505020204" pitchFamily="18" charset="0"/>
                <a:ea typeface="+mj-ea"/>
                <a:cs typeface="+mj-cs"/>
              </a:rPr>
              <a:t>-3</a:t>
            </a:r>
            <a:r>
              <a:rPr lang="en-GB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00B0F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432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231" y="1059923"/>
            <a:ext cx="11587535" cy="518117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99456" y="225138"/>
            <a:ext cx="75848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>
                <a:latin typeface="Perpetua Titling MT" panose="02020502060505020804" pitchFamily="18" charset="0"/>
                <a:ea typeface="+mj-ea"/>
                <a:cs typeface="+mj-cs"/>
              </a:rPr>
              <a:t>THE VALUE OF NOTES </a:t>
            </a:r>
            <a:endParaRPr lang="en-GB" sz="2400" dirty="0">
              <a:latin typeface="Perpetua Titling MT" panose="020205020605050208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DEB4C2-9585-4C7C-BB90-451BC3B61A00}"/>
              </a:ext>
            </a:extLst>
          </p:cNvPr>
          <p:cNvSpPr txBox="1"/>
          <p:nvPr/>
        </p:nvSpPr>
        <p:spPr>
          <a:xfrm>
            <a:off x="515379" y="6368001"/>
            <a:ext cx="11161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INDEBTED TO: http://iblog.dearbornschools.org/msreda/note-taking-strategies-and-instructions/</a:t>
            </a:r>
          </a:p>
        </p:txBody>
      </p:sp>
    </p:spTree>
    <p:extLst>
      <p:ext uri="{BB962C8B-B14F-4D97-AF65-F5344CB8AC3E}">
        <p14:creationId xmlns:p14="http://schemas.microsoft.com/office/powerpoint/2010/main" val="3328870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Perpetua Titling MT" panose="02020502060505020804" pitchFamily="18" charset="0"/>
              </a:rPr>
              <a:t>EXAMPLE TEMPLATE : </a:t>
            </a:r>
            <a:br>
              <a:rPr lang="en-GB" altLang="en-US" sz="3200" dirty="0">
                <a:latin typeface="Perpetua Titling MT" panose="02020502060505020804" pitchFamily="18" charset="0"/>
              </a:rPr>
            </a:br>
            <a:r>
              <a:rPr lang="en-GB" altLang="en-US" sz="3200" dirty="0">
                <a:latin typeface="Perpetua Titling MT" panose="02020502060505020804" pitchFamily="18" charset="0"/>
              </a:rPr>
              <a:t>LISTENING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694693"/>
              </p:ext>
            </p:extLst>
          </p:nvPr>
        </p:nvGraphicFramePr>
        <p:xfrm>
          <a:off x="814917" y="3270251"/>
          <a:ext cx="10850033" cy="320530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112731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4128459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4608843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Point / issue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quotation</a:t>
                      </a:r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8707968" y="4438651"/>
            <a:ext cx="192617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4656667" y="4437063"/>
            <a:ext cx="190500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699685" y="4437063"/>
            <a:ext cx="190500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854201"/>
              </p:ext>
            </p:extLst>
          </p:nvPr>
        </p:nvGraphicFramePr>
        <p:xfrm>
          <a:off x="2175933" y="2276476"/>
          <a:ext cx="8128000" cy="36591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1696045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4399955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288428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Week 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Topic </a:t>
                      </a:r>
                    </a:p>
                  </a:txBody>
                  <a:tcPr marL="121920" marR="121920"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3807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Perpetua Titling MT" panose="02020502060505020804" pitchFamily="18" charset="0"/>
              </a:rPr>
              <a:t>EXAMPLE TEMPLATE : </a:t>
            </a:r>
            <a:br>
              <a:rPr lang="en-GB" altLang="en-US" sz="3200" dirty="0">
                <a:latin typeface="Perpetua Titling MT" panose="02020502060505020804" pitchFamily="18" charset="0"/>
              </a:rPr>
            </a:br>
            <a:r>
              <a:rPr lang="en-GB" altLang="en-US" sz="3200" dirty="0">
                <a:latin typeface="Perpetua Titling MT" panose="02020502060505020804" pitchFamily="18" charset="0"/>
              </a:rPr>
              <a:t>READING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233485"/>
              </p:ext>
            </p:extLst>
          </p:nvPr>
        </p:nvGraphicFramePr>
        <p:xfrm>
          <a:off x="814917" y="3270251"/>
          <a:ext cx="10850033" cy="320530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176627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2471779">
                  <a:extLst>
                    <a:ext uri="{9D8B030D-6E8A-4147-A177-3AD203B41FA5}">
                      <a16:colId xmlns:a16="http://schemas.microsoft.com/office/drawing/2014/main" val="3563266262"/>
                    </a:ext>
                  </a:extLst>
                </a:gridCol>
                <a:gridCol w="2592784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4608843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Page </a:t>
                      </a:r>
                    </a:p>
                    <a:p>
                      <a:r>
                        <a:rPr lang="en-GB" sz="1800" baseline="0" dirty="0"/>
                        <a:t>no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Argument</a:t>
                      </a:r>
                      <a:r>
                        <a:rPr lang="en-GB" sz="1800" baseline="0" dirty="0"/>
                        <a:t> key points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quotation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8707968" y="4438651"/>
            <a:ext cx="192617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5615517" y="4435476"/>
            <a:ext cx="192616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512195" y="4438651"/>
            <a:ext cx="190500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731594"/>
              </p:ext>
            </p:extLst>
          </p:nvPr>
        </p:nvGraphicFramePr>
        <p:xfrm>
          <a:off x="2175933" y="2276476"/>
          <a:ext cx="8128000" cy="37147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Author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Title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(</a:t>
                      </a:r>
                      <a:r>
                        <a:rPr lang="en-GB" sz="1800" dirty="0" err="1"/>
                        <a:t>etc</a:t>
                      </a:r>
                      <a:r>
                        <a:rPr lang="en-GB" sz="1800" dirty="0"/>
                        <a:t>)</a:t>
                      </a:r>
                    </a:p>
                  </a:txBody>
                  <a:tcPr marL="121920" marR="121920"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33112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000" dirty="0">
                <a:latin typeface="Perpetua Titling MT" panose="02020502060505020804" pitchFamily="18" charset="0"/>
              </a:rPr>
              <a:t>TASKS: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1424" y="2132856"/>
            <a:ext cx="9728200" cy="35283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IN CLASS (as </a:t>
            </a:r>
            <a:r>
              <a:rPr lang="en-GB" altLang="en-US" sz="2400" u="sng" dirty="0">
                <a:solidFill>
                  <a:srgbClr val="00B0F0"/>
                </a:solidFill>
                <a:latin typeface="Perpetua Titling MT" panose="02020502060505020804" pitchFamily="18" charset="0"/>
              </a:rPr>
              <a:t>PRACTICE</a:t>
            </a:r>
            <a:r>
              <a:rPr lang="en-GB" altLang="en-US" sz="2400" dirty="0">
                <a:solidFill>
                  <a:srgbClr val="00B0F0"/>
                </a:solidFill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600" dirty="0"/>
              <a:t>Write a 25-50 word summary of a newspaper article (given out)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OUTSIDE CLASS (for </a:t>
            </a:r>
            <a:r>
              <a:rPr lang="en-GB" altLang="en-US" sz="2400" u="sng" dirty="0">
                <a:solidFill>
                  <a:srgbClr val="00B0F0"/>
                </a:solidFill>
                <a:latin typeface="Perpetua Titling MT" panose="02020502060505020804" pitchFamily="18" charset="0"/>
              </a:rPr>
              <a:t>PORTFOLIO</a:t>
            </a:r>
            <a:r>
              <a:rPr lang="en-GB" altLang="en-US" sz="2400" dirty="0">
                <a:solidFill>
                  <a:srgbClr val="00B0F0"/>
                </a:solidFill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600" dirty="0"/>
              <a:t>Find an article either in a journal or a chapter in a book: make notes on it; summarise its arguments and isolate 2 or 3 key quotations</a:t>
            </a:r>
          </a:p>
        </p:txBody>
      </p:sp>
    </p:spTree>
    <p:extLst>
      <p:ext uri="{BB962C8B-B14F-4D97-AF65-F5344CB8AC3E}">
        <p14:creationId xmlns:p14="http://schemas.microsoft.com/office/powerpoint/2010/main" val="124526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504</TotalTime>
  <Words>892</Words>
  <Application>Microsoft Office PowerPoint</Application>
  <PresentationFormat>Widescreen</PresentationFormat>
  <Paragraphs>112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Bookman Old Style</vt:lpstr>
      <vt:lpstr>Calibri</vt:lpstr>
      <vt:lpstr>Century Gothic</vt:lpstr>
      <vt:lpstr>Garamond</vt:lpstr>
      <vt:lpstr>Perpetua Titling MT</vt:lpstr>
      <vt:lpstr>Wingdings 3</vt:lpstr>
      <vt:lpstr>Ion</vt:lpstr>
      <vt:lpstr>Developing EFFECTIVE writing skills</vt:lpstr>
      <vt:lpstr>PowerPoint Presentation</vt:lpstr>
      <vt:lpstr>STRUCTURING AN ARGUMENT: CONSIDER THE READER</vt:lpstr>
      <vt:lpstr>STRUCTURING AN ARGUMENT: assert-justify</vt:lpstr>
      <vt:lpstr>THE MECHANICS OF READING  &amp; NOTE TAKING FOR ESSAYS &amp; PRESENTATIONS</vt:lpstr>
      <vt:lpstr>READING STRATEGIES</vt:lpstr>
      <vt:lpstr>1. SURVEY: THE PREVIEW STAGE SQ3R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TEMPLATE :  LISTENING &amp; WRITING</vt:lpstr>
      <vt:lpstr>EXAMPLE TEMPLATE :  READING &amp; WRITING</vt:lpstr>
      <vt:lpstr>TASKS: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ACCURACY</dc:title>
  <dc:creator>Admin</dc:creator>
  <cp:lastModifiedBy>Jeni Williams</cp:lastModifiedBy>
  <cp:revision>54</cp:revision>
  <dcterms:created xsi:type="dcterms:W3CDTF">2016-09-18T12:10:25Z</dcterms:created>
  <dcterms:modified xsi:type="dcterms:W3CDTF">2020-09-30T13:44:24Z</dcterms:modified>
</cp:coreProperties>
</file>