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60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Managing Change - Week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Change Models and Frameworks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Understand key change models</a:t>
            </a:r>
          </a:p>
          <a:p>
            <a:r>
              <a:t>- Compare frameworks</a:t>
            </a:r>
          </a:p>
          <a:p>
            <a:r>
              <a:t>- Apply models to real scenarios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 of Change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Common frameworks:</a:t>
            </a:r>
          </a:p>
          <a:p>
            <a:r>
              <a:t>- Lewin’s 3-Step Model</a:t>
            </a:r>
          </a:p>
          <a:p>
            <a:r>
              <a:t>- Kotter’s 8-Step Process</a:t>
            </a:r>
          </a:p>
          <a:p>
            <a:r>
              <a:t>- ADKAR Model</a:t>
            </a:r>
          </a:p>
          <a:p>
            <a:r>
              <a:t>- Prosci Methodology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Lewin’s 3-Step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Steps:</a:t>
            </a:r>
          </a:p>
          <a:p>
            <a:r>
              <a:t>1. Unfreeze</a:t>
            </a:r>
          </a:p>
          <a:p>
            <a:r>
              <a:t>2. Change</a:t>
            </a:r>
          </a:p>
          <a:p>
            <a:r>
              <a:t>3. Refreeze</a:t>
            </a:r>
          </a:p>
          <a:p>
            <a:r>
              <a:t>Focus: Preparing, implementing, and stabilizing change</a:t>
            </a:r>
          </a:p>
          <a:p>
            <a:br/>
            <a:r>
              <a:t>Example: Organizational restructuring in a manufacturing company to streamline operations.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Kotter’s 8-Step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Steps:</a:t>
            </a:r>
          </a:p>
          <a:p>
            <a:r>
              <a:t>1. Create urgency</a:t>
            </a:r>
          </a:p>
          <a:p>
            <a:r>
              <a:t>2. Form a powerful coalition</a:t>
            </a:r>
          </a:p>
          <a:p>
            <a:r>
              <a:t>3. Create vision</a:t>
            </a:r>
          </a:p>
          <a:p>
            <a:r>
              <a:t>4. Communicate vision</a:t>
            </a:r>
          </a:p>
          <a:p>
            <a:r>
              <a:t>5. Remove obstacles</a:t>
            </a:r>
          </a:p>
          <a:p>
            <a:r>
              <a:t>6. Create short-term wins</a:t>
            </a:r>
          </a:p>
          <a:p>
            <a:r>
              <a:t>7. Build on change</a:t>
            </a:r>
          </a:p>
          <a:p>
            <a:r>
              <a:t>8. Anchor changes</a:t>
            </a:r>
          </a:p>
          <a:p>
            <a:br/>
            <a:r>
              <a:t>Example: Digital transformation in a leading bank to implement online services.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ADKAR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Components:</a:t>
            </a:r>
          </a:p>
          <a:p>
            <a:r>
              <a:t>- Awareness</a:t>
            </a:r>
          </a:p>
          <a:p>
            <a:r>
              <a:t>- Desire</a:t>
            </a:r>
          </a:p>
          <a:p>
            <a:r>
              <a:t>- Knowledge</a:t>
            </a:r>
          </a:p>
          <a:p>
            <a:r>
              <a:t>- Ability</a:t>
            </a:r>
          </a:p>
          <a:p>
            <a:r>
              <a:t>- Reinforcement</a:t>
            </a:r>
          </a:p>
          <a:p>
            <a:br/>
            <a:r>
              <a:t>Example: CRM system implementation in a retail company to improve customer engagement.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Prosci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Focuses on individual change and organizational readiness</a:t>
            </a:r>
          </a:p>
          <a:p>
            <a:r>
              <a:t>Includes ADKAR and structured processes</a:t>
            </a:r>
          </a:p>
          <a:p>
            <a:br/>
            <a:r>
              <a:t>Example: Healthcare system change to adopt electronic health records.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359" y="160337"/>
            <a:ext cx="8229600" cy="1143000"/>
          </a:xfrm>
        </p:spPr>
        <p:txBody>
          <a:bodyPr/>
          <a:lstStyle/>
          <a:p>
            <a:r>
              <a:rPr dirty="0"/>
              <a:t>Comparison of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736" y="1600200"/>
            <a:ext cx="8798482" cy="4793620"/>
          </a:xfrm>
        </p:spPr>
        <p:txBody>
          <a:bodyPr>
            <a:normAutofit fontScale="92500" lnSpcReduction="20000"/>
          </a:bodyPr>
          <a:lstStyle/>
          <a:p>
            <a:r>
              <a:rPr dirty="0"/>
              <a:t>Lewin: Simple, foundational</a:t>
            </a:r>
          </a:p>
          <a:p>
            <a:r>
              <a:rPr dirty="0"/>
              <a:t>Kotter: Detailed, leadership focus</a:t>
            </a:r>
          </a:p>
          <a:p>
            <a:r>
              <a:rPr dirty="0"/>
              <a:t>ADKAR: Individual-centric</a:t>
            </a:r>
          </a:p>
          <a:p>
            <a:r>
              <a:rPr dirty="0" err="1"/>
              <a:t>Prosci</a:t>
            </a:r>
            <a:r>
              <a:rPr dirty="0"/>
              <a:t>: Comprehensive approach</a:t>
            </a:r>
          </a:p>
          <a:p>
            <a:pPr marL="0" indent="0">
              <a:buNone/>
            </a:pPr>
            <a:br>
              <a:rPr dirty="0"/>
            </a:br>
            <a:r>
              <a:rPr dirty="0"/>
              <a:t>Examples:</a:t>
            </a:r>
            <a:br>
              <a:rPr dirty="0"/>
            </a:br>
            <a:r>
              <a:rPr dirty="0"/>
              <a:t>- Lewin: Used in small-scale restructuring projects.</a:t>
            </a:r>
            <a:br>
              <a:rPr dirty="0"/>
            </a:br>
            <a:r>
              <a:rPr dirty="0"/>
              <a:t>- Kotter: Applied in large-scale digital transformation.</a:t>
            </a:r>
            <a:br>
              <a:rPr dirty="0"/>
            </a:br>
            <a:r>
              <a:rPr dirty="0"/>
              <a:t>- ADKAR: Effective for technology adoption.</a:t>
            </a:r>
            <a:br>
              <a:rPr dirty="0"/>
            </a:br>
            <a:r>
              <a:rPr dirty="0"/>
              <a:t>- </a:t>
            </a:r>
            <a:r>
              <a:rPr dirty="0" err="1"/>
              <a:t>Prosci</a:t>
            </a:r>
            <a:r>
              <a:rPr dirty="0"/>
              <a:t>: Common in healthcare and government reforms.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Practical Application 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Choose model based on context</a:t>
            </a:r>
          </a:p>
          <a:p>
            <a:r>
              <a:rPr dirty="0"/>
              <a:t>- Combine frameworks for flexibility</a:t>
            </a:r>
          </a:p>
          <a:p>
            <a:r>
              <a:rPr dirty="0"/>
              <a:t>- Engage stakeholders early</a:t>
            </a:r>
          </a:p>
          <a:p>
            <a:pPr marL="0" indent="0">
              <a:buNone/>
            </a:pPr>
            <a:br>
              <a:rPr dirty="0"/>
            </a:br>
            <a:r>
              <a:rPr dirty="0"/>
              <a:t>Example: Combining Kotter’s urgency creation with ADKAR’s reinforcement for a successful ERP rollout.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Discussion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Which model suits digital transformation best?</a:t>
            </a:r>
          </a:p>
          <a:p>
            <a:r>
              <a:t>- Can models be combined effectively?</a:t>
            </a:r>
          </a:p>
          <a:p>
            <a:r>
              <a:t>- What challenges arise in applying these frameworks?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Change models guide structured transitions</a:t>
            </a:r>
          </a:p>
          <a:p>
            <a:r>
              <a:t>- Each model has strengths and limitations</a:t>
            </a:r>
          </a:p>
          <a:p>
            <a:r>
              <a:t>- Application depends on organizational context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336</Words>
  <Application>Microsoft Office PowerPoint</Application>
  <PresentationFormat>On-screen Show (4:3)</PresentationFormat>
  <Paragraphs>61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Managing Change - Week 2</vt:lpstr>
      <vt:lpstr>Learning Objectives</vt:lpstr>
      <vt:lpstr>Overview of Change Models</vt:lpstr>
      <vt:lpstr>Lewin’s 3-Step Model</vt:lpstr>
      <vt:lpstr>Kotter’s 8-Step Process</vt:lpstr>
      <vt:lpstr>ADKAR Model</vt:lpstr>
      <vt:lpstr>Prosci Methodology</vt:lpstr>
      <vt:lpstr>Comparison of Models</vt:lpstr>
      <vt:lpstr>Practical Application Tips</vt:lpstr>
      <vt:lpstr>Discussion Questions</vt:lpstr>
      <vt:lpstr>Summary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Irina Neaga</dc:creator>
  <cp:keywords/>
  <dc:description>generated using python-pptx</dc:description>
  <cp:lastModifiedBy>Irina Neaga</cp:lastModifiedBy>
  <cp:revision>2</cp:revision>
  <dcterms:created xsi:type="dcterms:W3CDTF">2013-01-27T09:14:16Z</dcterms:created>
  <dcterms:modified xsi:type="dcterms:W3CDTF">2026-01-08T09:28:18Z</dcterms:modified>
  <cp:category/>
</cp:coreProperties>
</file>