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89" r:id="rId3"/>
    <p:sldId id="268" r:id="rId4"/>
    <p:sldId id="269" r:id="rId5"/>
    <p:sldId id="270" r:id="rId6"/>
    <p:sldId id="271" r:id="rId7"/>
    <p:sldId id="272" r:id="rId8"/>
    <p:sldId id="273" r:id="rId9"/>
    <p:sldId id="274" r:id="rId10"/>
    <p:sldId id="275" r:id="rId11"/>
    <p:sldId id="276" r:id="rId12"/>
    <p:sldId id="288" r:id="rId13"/>
    <p:sldId id="277" r:id="rId14"/>
    <p:sldId id="278" r:id="rId15"/>
    <p:sldId id="279" r:id="rId16"/>
    <p:sldId id="280" r:id="rId17"/>
    <p:sldId id="281" r:id="rId18"/>
    <p:sldId id="282" r:id="rId19"/>
    <p:sldId id="283" r:id="rId20"/>
    <p:sldId id="284" r:id="rId21"/>
    <p:sldId id="285" r:id="rId22"/>
    <p:sldId id="286" r:id="rId23"/>
    <p:sldId id="28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1374"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F175DDD-CF40-4BDA-863F-32C51FEF8FB0}"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45DA4-E6AC-42B0-A39D-1B03B07951D0}"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175DDD-CF40-4BDA-863F-32C51FEF8FB0}"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3F175DDD-CF40-4BDA-863F-32C51FEF8FB0}" type="datetimeFigureOut">
              <a:rPr lang="en-GB" smtClean="0"/>
              <a:t>06/02/2017</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B9245DA4-E6AC-42B0-A39D-1B03B07951D0}"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175DDD-CF40-4BDA-863F-32C51FEF8FB0}"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F175DDD-CF40-4BDA-863F-32C51FEF8FB0}" type="datetimeFigureOut">
              <a:rPr lang="en-GB" smtClean="0"/>
              <a:t>06/02/2017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F175DDD-CF40-4BDA-863F-32C51FEF8FB0}" type="datetimeFigureOut">
              <a:rPr lang="en-GB" smtClean="0"/>
              <a:t>06/02/2017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75DDD-CF40-4BDA-863F-32C51FEF8FB0}" type="datetimeFigureOut">
              <a:rPr lang="en-GB" smtClean="0"/>
              <a:t>06/02/2017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F175DDD-CF40-4BDA-863F-32C51FEF8FB0}"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45DA4-E6AC-42B0-A39D-1B03B07951D0}"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3F175DDD-CF40-4BDA-863F-32C51FEF8FB0}"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245DA4-E6AC-42B0-A39D-1B03B07951D0}"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175DDD-CF40-4BDA-863F-32C51FEF8FB0}"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175DDD-CF40-4BDA-863F-32C51FEF8FB0}"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245DA4-E6AC-42B0-A39D-1B03B07951D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F175DDD-CF40-4BDA-863F-32C51FEF8FB0}" type="datetimeFigureOut">
              <a:rPr lang="en-GB" smtClean="0"/>
              <a:t>06/02/2017</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B9245DA4-E6AC-42B0-A39D-1B03B07951D0}"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Analogues of Satan in the Ancient Near East</a:t>
            </a:r>
            <a:endParaRPr lang="en-GB" dirty="0"/>
          </a:p>
        </p:txBody>
      </p:sp>
      <p:sp>
        <p:nvSpPr>
          <p:cNvPr id="3" name="Subtitle 2"/>
          <p:cNvSpPr>
            <a:spLocks noGrp="1"/>
          </p:cNvSpPr>
          <p:nvPr>
            <p:ph type="subTitle" idx="1"/>
          </p:nvPr>
        </p:nvSpPr>
        <p:spPr/>
        <p:txBody>
          <a:bodyPr/>
          <a:lstStyle/>
          <a:p>
            <a:r>
              <a:rPr lang="en-GB" dirty="0" smtClean="0"/>
              <a:t>TRRS6020</a:t>
            </a:r>
            <a:endParaRPr lang="en-GB" dirty="0"/>
          </a:p>
        </p:txBody>
      </p:sp>
    </p:spTree>
    <p:extLst>
      <p:ext uri="{BB962C8B-B14F-4D97-AF65-F5344CB8AC3E}">
        <p14:creationId xmlns:p14="http://schemas.microsoft.com/office/powerpoint/2010/main" val="7292026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Recap</a:t>
            </a:r>
            <a:endParaRPr lang="en-GB" dirty="0"/>
          </a:p>
        </p:txBody>
      </p:sp>
      <p:sp>
        <p:nvSpPr>
          <p:cNvPr id="3" name="Content Placeholder 2"/>
          <p:cNvSpPr>
            <a:spLocks noGrp="1"/>
          </p:cNvSpPr>
          <p:nvPr>
            <p:ph idx="1"/>
          </p:nvPr>
        </p:nvSpPr>
        <p:spPr/>
        <p:txBody>
          <a:bodyPr>
            <a:normAutofit fontScale="92500" lnSpcReduction="10000"/>
          </a:bodyPr>
          <a:lstStyle/>
          <a:p>
            <a:pPr algn="just"/>
            <a:r>
              <a:rPr lang="en-GB" dirty="0" smtClean="0"/>
              <a:t>In the Hebrew Bible, the word </a:t>
            </a:r>
            <a:r>
              <a:rPr lang="en-GB" i="1" dirty="0" err="1" smtClean="0"/>
              <a:t>satan</a:t>
            </a:r>
            <a:r>
              <a:rPr lang="en-GB" dirty="0" smtClean="0"/>
              <a:t> is a common noun meaning ‘adversary’ or ‘one who obstructs’. </a:t>
            </a:r>
          </a:p>
          <a:p>
            <a:pPr algn="just"/>
            <a:endParaRPr lang="en-GB" dirty="0"/>
          </a:p>
          <a:p>
            <a:pPr algn="just"/>
            <a:r>
              <a:rPr lang="en-GB" dirty="0" smtClean="0"/>
              <a:t>Often, the word appears to denote a particular position or office held by a member of the heavenly entourage. </a:t>
            </a:r>
          </a:p>
          <a:p>
            <a:pPr algn="just"/>
            <a:endParaRPr lang="en-GB" dirty="0"/>
          </a:p>
          <a:p>
            <a:pPr algn="just"/>
            <a:r>
              <a:rPr lang="en-GB" dirty="0" smtClean="0"/>
              <a:t>In Job and Zechariah, the activity of </a:t>
            </a:r>
            <a:r>
              <a:rPr lang="en-GB" i="1" dirty="0" smtClean="0"/>
              <a:t>ha-</a:t>
            </a:r>
            <a:r>
              <a:rPr lang="en-GB" i="1" dirty="0" err="1" smtClean="0"/>
              <a:t>satan</a:t>
            </a:r>
            <a:r>
              <a:rPr lang="en-GB" dirty="0" smtClean="0"/>
              <a:t> suggests that of a field-inspector or informer, an important role in the political institutions of the ancient world. </a:t>
            </a:r>
          </a:p>
          <a:p>
            <a:pPr algn="just"/>
            <a:endParaRPr lang="en-GB" dirty="0"/>
          </a:p>
          <a:p>
            <a:pPr algn="just"/>
            <a:r>
              <a:rPr lang="en-GB" dirty="0" smtClean="0"/>
              <a:t>The use of ‘Satan’ as a proper noun occurs only once in the whole of the Hebrew Bible (1 Chron. 21:1). The only instance of Satan as an evil supernatural entity in the texts? </a:t>
            </a:r>
          </a:p>
        </p:txBody>
      </p:sp>
    </p:spTree>
    <p:extLst>
      <p:ext uri="{BB962C8B-B14F-4D97-AF65-F5344CB8AC3E}">
        <p14:creationId xmlns:p14="http://schemas.microsoft.com/office/powerpoint/2010/main" val="2120170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dirty="0" smtClean="0"/>
              <a:t>Analogues of Satan in the Ancient Near East</a:t>
            </a:r>
            <a:endParaRPr lang="en-GB" dirty="0"/>
          </a:p>
        </p:txBody>
      </p:sp>
      <p:sp>
        <p:nvSpPr>
          <p:cNvPr id="3" name="Content Placeholder 2"/>
          <p:cNvSpPr>
            <a:spLocks noGrp="1"/>
          </p:cNvSpPr>
          <p:nvPr>
            <p:ph idx="1"/>
          </p:nvPr>
        </p:nvSpPr>
        <p:spPr>
          <a:xfrm>
            <a:off x="467544" y="1772816"/>
            <a:ext cx="8229600" cy="4525963"/>
          </a:xfrm>
        </p:spPr>
        <p:txBody>
          <a:bodyPr>
            <a:normAutofit/>
          </a:bodyPr>
          <a:lstStyle/>
          <a:p>
            <a:pPr algn="just"/>
            <a:r>
              <a:rPr lang="en-GB" dirty="0" smtClean="0"/>
              <a:t>Behind religious </a:t>
            </a:r>
            <a:r>
              <a:rPr lang="en-GB" dirty="0"/>
              <a:t>traditions of the Hebrew </a:t>
            </a:r>
            <a:r>
              <a:rPr lang="en-GB" dirty="0" smtClean="0"/>
              <a:t>Bible </a:t>
            </a:r>
            <a:r>
              <a:rPr lang="en-GB" dirty="0"/>
              <a:t>is a rich and varied world of </a:t>
            </a:r>
            <a:r>
              <a:rPr lang="en-GB" dirty="0" smtClean="0"/>
              <a:t>gods</a:t>
            </a:r>
            <a:r>
              <a:rPr lang="en-GB" dirty="0"/>
              <a:t> </a:t>
            </a:r>
            <a:r>
              <a:rPr lang="en-GB" dirty="0" smtClean="0"/>
              <a:t>and monsters </a:t>
            </a:r>
            <a:r>
              <a:rPr lang="en-GB" dirty="0"/>
              <a:t>from </a:t>
            </a:r>
            <a:r>
              <a:rPr lang="en-GB" dirty="0" smtClean="0"/>
              <a:t>the </a:t>
            </a:r>
            <a:r>
              <a:rPr lang="en-GB" dirty="0"/>
              <a:t>ancient Near </a:t>
            </a:r>
            <a:r>
              <a:rPr lang="en-GB" dirty="0" smtClean="0"/>
              <a:t>East. </a:t>
            </a:r>
          </a:p>
          <a:p>
            <a:pPr algn="just"/>
            <a:endParaRPr lang="en-GB" dirty="0"/>
          </a:p>
          <a:p>
            <a:pPr algn="just"/>
            <a:r>
              <a:rPr lang="en-GB" dirty="0" smtClean="0"/>
              <a:t>Although there was tremendous diversity in terms of traditions and mythology, there was a great deal of cultural migration and exchange among the civilizations of the ancient Near East over the millennia. </a:t>
            </a:r>
          </a:p>
          <a:p>
            <a:pPr algn="just"/>
            <a:endParaRPr lang="en-GB" dirty="0"/>
          </a:p>
          <a:p>
            <a:pPr algn="just"/>
            <a:r>
              <a:rPr lang="en-GB" dirty="0" smtClean="0"/>
              <a:t>The </a:t>
            </a:r>
            <a:r>
              <a:rPr lang="en-GB" dirty="0"/>
              <a:t>most important of these civilizations for the Judeo-Christian concept of the Devil were the cultures of Egypt, Mesopotamia, Canaan, and Greece. </a:t>
            </a:r>
          </a:p>
        </p:txBody>
      </p:sp>
    </p:spTree>
    <p:extLst>
      <p:ext uri="{BB962C8B-B14F-4D97-AF65-F5344CB8AC3E}">
        <p14:creationId xmlns:p14="http://schemas.microsoft.com/office/powerpoint/2010/main" val="1830617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8864" y="-243408"/>
            <a:ext cx="8229600" cy="1143000"/>
          </a:xfrm>
        </p:spPr>
        <p:txBody>
          <a:bodyPr/>
          <a:lstStyle/>
          <a:p>
            <a:r>
              <a:rPr lang="en-GB" dirty="0" smtClean="0"/>
              <a:t>The Ancient Near East</a:t>
            </a:r>
            <a:endParaRPr lang="en-GB" dirty="0"/>
          </a:p>
        </p:txBody>
      </p:sp>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24744"/>
            <a:ext cx="8280920"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3741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2332"/>
            <a:ext cx="8229600" cy="1143000"/>
          </a:xfrm>
        </p:spPr>
        <p:txBody>
          <a:bodyPr/>
          <a:lstStyle/>
          <a:p>
            <a:r>
              <a:rPr lang="en-GB" dirty="0" smtClean="0"/>
              <a:t>Egypt</a:t>
            </a:r>
            <a:endParaRPr lang="en-GB" dirty="0"/>
          </a:p>
        </p:txBody>
      </p:sp>
      <p:sp>
        <p:nvSpPr>
          <p:cNvPr id="4" name="Content Placeholder 3"/>
          <p:cNvSpPr>
            <a:spLocks noGrp="1"/>
          </p:cNvSpPr>
          <p:nvPr>
            <p:ph sz="half" idx="1"/>
          </p:nvPr>
        </p:nvSpPr>
        <p:spPr/>
        <p:txBody>
          <a:bodyPr/>
          <a:lstStyle/>
          <a:p>
            <a:r>
              <a:rPr lang="en-GB" dirty="0" smtClean="0"/>
              <a:t>No </a:t>
            </a:r>
            <a:r>
              <a:rPr lang="en-GB" dirty="0"/>
              <a:t>Egyptian deity ever became the principle of evil, but one </a:t>
            </a:r>
            <a:r>
              <a:rPr lang="en-GB" dirty="0" smtClean="0"/>
              <a:t>god</a:t>
            </a:r>
            <a:r>
              <a:rPr lang="en-GB" dirty="0"/>
              <a:t>, Seth, displays the destructive element more than others.</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64088" y="1052736"/>
            <a:ext cx="3024336"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96706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Egypt</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a:t>Seth </a:t>
            </a:r>
            <a:r>
              <a:rPr lang="en-GB" dirty="0" smtClean="0"/>
              <a:t>(god of the dry, arid south) was </a:t>
            </a:r>
            <a:r>
              <a:rPr lang="en-GB" dirty="0"/>
              <a:t>an enemy of the sky god Horus (god of the fertile north). </a:t>
            </a:r>
            <a:endParaRPr lang="en-GB" dirty="0" smtClean="0"/>
          </a:p>
          <a:p>
            <a:endParaRPr lang="en-GB" dirty="0"/>
          </a:p>
          <a:p>
            <a:r>
              <a:rPr lang="en-GB" dirty="0"/>
              <a:t>The deadly enemies Seth and Horus were </a:t>
            </a:r>
            <a:r>
              <a:rPr lang="en-GB" dirty="0" smtClean="0"/>
              <a:t>thought of </a:t>
            </a:r>
            <a:r>
              <a:rPr lang="en-GB" dirty="0"/>
              <a:t>as brothers, twins, </a:t>
            </a:r>
            <a:r>
              <a:rPr lang="en-GB" dirty="0" smtClean="0"/>
              <a:t>and </a:t>
            </a:r>
            <a:r>
              <a:rPr lang="en-GB" dirty="0"/>
              <a:t>even as one god with two heads. The conflict between them was a violation of </a:t>
            </a:r>
            <a:r>
              <a:rPr lang="en-GB" i="1" dirty="0" err="1"/>
              <a:t>ma’at</a:t>
            </a:r>
            <a:r>
              <a:rPr lang="en-GB" dirty="0"/>
              <a:t> (cosmic unity or balance) and had to be </a:t>
            </a:r>
            <a:r>
              <a:rPr lang="en-GB" dirty="0" smtClean="0"/>
              <a:t>resolved. </a:t>
            </a:r>
            <a:endParaRPr lang="en-GB" dirty="0"/>
          </a:p>
        </p:txBody>
      </p:sp>
      <p:pic>
        <p:nvPicPr>
          <p:cNvPr id="6146"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83568" y="1628800"/>
            <a:ext cx="334455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325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24284"/>
            <a:ext cx="8229600" cy="1143000"/>
          </a:xfrm>
        </p:spPr>
        <p:txBody>
          <a:bodyPr/>
          <a:lstStyle/>
          <a:p>
            <a:r>
              <a:rPr lang="en-GB" dirty="0" smtClean="0"/>
              <a:t>Set vs. Horus</a:t>
            </a:r>
            <a:endParaRPr lang="en-GB" dirty="0"/>
          </a:p>
        </p:txBody>
      </p:sp>
      <p:sp>
        <p:nvSpPr>
          <p:cNvPr id="6" name="Content Placeholder 5"/>
          <p:cNvSpPr>
            <a:spLocks noGrp="1"/>
          </p:cNvSpPr>
          <p:nvPr>
            <p:ph idx="1"/>
          </p:nvPr>
        </p:nvSpPr>
        <p:spPr>
          <a:xfrm>
            <a:off x="467544" y="1340768"/>
            <a:ext cx="8229600" cy="4525963"/>
          </a:xfrm>
        </p:spPr>
        <p:txBody>
          <a:bodyPr/>
          <a:lstStyle/>
          <a:p>
            <a:r>
              <a:rPr lang="en-GB" dirty="0"/>
              <a:t>S</a:t>
            </a:r>
            <a:r>
              <a:rPr lang="en-GB" dirty="0" smtClean="0"/>
              <a:t>truggle </a:t>
            </a:r>
            <a:r>
              <a:rPr lang="en-GB" dirty="0"/>
              <a:t>between </a:t>
            </a:r>
            <a:r>
              <a:rPr lang="en-GB" dirty="0" smtClean="0"/>
              <a:t>desert/fertility</a:t>
            </a:r>
            <a:r>
              <a:rPr lang="en-GB" dirty="0"/>
              <a:t>, </a:t>
            </a:r>
            <a:r>
              <a:rPr lang="en-GB" dirty="0" smtClean="0"/>
              <a:t>death/life</a:t>
            </a:r>
            <a:r>
              <a:rPr lang="en-GB" dirty="0"/>
              <a:t>, </a:t>
            </a:r>
            <a:r>
              <a:rPr lang="en-GB" dirty="0" smtClean="0"/>
              <a:t>south/north</a:t>
            </a:r>
            <a:r>
              <a:rPr lang="en-GB" dirty="0"/>
              <a:t>, the </a:t>
            </a:r>
            <a:r>
              <a:rPr lang="en-GB" dirty="0" smtClean="0"/>
              <a:t>underworld/the earth. </a:t>
            </a:r>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2492896"/>
            <a:ext cx="6840760"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80486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lstStyle/>
          <a:p>
            <a:r>
              <a:rPr lang="en-GB" dirty="0" smtClean="0"/>
              <a:t>Babylon</a:t>
            </a:r>
            <a:endParaRPr lang="en-GB" dirty="0"/>
          </a:p>
        </p:txBody>
      </p:sp>
      <p:sp>
        <p:nvSpPr>
          <p:cNvPr id="5" name="Content Placeholder 4"/>
          <p:cNvSpPr>
            <a:spLocks noGrp="1"/>
          </p:cNvSpPr>
          <p:nvPr>
            <p:ph sz="half" idx="2"/>
          </p:nvPr>
        </p:nvSpPr>
        <p:spPr/>
        <p:txBody>
          <a:bodyPr>
            <a:normAutofit fontScale="92500" lnSpcReduction="10000"/>
          </a:bodyPr>
          <a:lstStyle/>
          <a:p>
            <a:r>
              <a:rPr lang="en-GB" i="1" dirty="0" err="1" smtClean="0"/>
              <a:t>Enuma</a:t>
            </a:r>
            <a:r>
              <a:rPr lang="en-GB" i="1" dirty="0" smtClean="0"/>
              <a:t> </a:t>
            </a:r>
            <a:r>
              <a:rPr lang="en-GB" i="1" dirty="0" err="1" smtClean="0"/>
              <a:t>Elish</a:t>
            </a:r>
            <a:r>
              <a:rPr lang="en-GB" i="1" dirty="0" smtClean="0"/>
              <a:t> </a:t>
            </a:r>
            <a:r>
              <a:rPr lang="en-GB" dirty="0" smtClean="0"/>
              <a:t>– The Babylonian Epic of Creation</a:t>
            </a:r>
          </a:p>
          <a:p>
            <a:endParaRPr lang="en-GB" dirty="0"/>
          </a:p>
          <a:p>
            <a:r>
              <a:rPr lang="en-GB" dirty="0" smtClean="0"/>
              <a:t>Conflict between the gods of light and the powers of darkness. </a:t>
            </a:r>
          </a:p>
          <a:p>
            <a:endParaRPr lang="en-GB" dirty="0"/>
          </a:p>
          <a:p>
            <a:r>
              <a:rPr lang="en-GB" dirty="0" err="1" smtClean="0"/>
              <a:t>Marduk</a:t>
            </a:r>
            <a:r>
              <a:rPr lang="en-GB" dirty="0" smtClean="0"/>
              <a:t> (the creator-god) vs. Tiamat (the dragon of chaos)</a:t>
            </a:r>
          </a:p>
          <a:p>
            <a:endParaRPr lang="en-GB" i="1" dirty="0"/>
          </a:p>
          <a:p>
            <a:endParaRPr lang="en-GB" i="1" dirty="0"/>
          </a:p>
        </p:txBody>
      </p:sp>
      <p:pic>
        <p:nvPicPr>
          <p:cNvPr id="819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11560" y="1340768"/>
            <a:ext cx="3240360"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9343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err="1" smtClean="0"/>
              <a:t>Marduk</a:t>
            </a:r>
            <a:r>
              <a:rPr lang="en-GB" dirty="0" smtClean="0"/>
              <a:t> vs. Tiamat</a:t>
            </a:r>
            <a:endParaRPr lang="en-GB" dirty="0"/>
          </a:p>
        </p:txBody>
      </p:sp>
      <p:sp>
        <p:nvSpPr>
          <p:cNvPr id="3" name="Content Placeholder 2"/>
          <p:cNvSpPr>
            <a:spLocks noGrp="1"/>
          </p:cNvSpPr>
          <p:nvPr>
            <p:ph sz="half" idx="1"/>
          </p:nvPr>
        </p:nvSpPr>
        <p:spPr>
          <a:xfrm>
            <a:off x="323528" y="1628800"/>
            <a:ext cx="4038600" cy="4525963"/>
          </a:xfrm>
        </p:spPr>
        <p:txBody>
          <a:bodyPr>
            <a:normAutofit fontScale="92500" lnSpcReduction="20000"/>
          </a:bodyPr>
          <a:lstStyle/>
          <a:p>
            <a:r>
              <a:rPr lang="en-GB" dirty="0" smtClean="0"/>
              <a:t>Tiamat is the force that tries to destroy the order of the universe. </a:t>
            </a:r>
          </a:p>
          <a:p>
            <a:endParaRPr lang="en-GB" dirty="0"/>
          </a:p>
          <a:p>
            <a:r>
              <a:rPr lang="en-GB" dirty="0"/>
              <a:t>Cosmic and political order are established and </a:t>
            </a:r>
            <a:r>
              <a:rPr lang="en-GB" dirty="0" smtClean="0"/>
              <a:t>guaranteed, and </a:t>
            </a:r>
            <a:r>
              <a:rPr lang="en-GB" dirty="0"/>
              <a:t>the creation of heaven and earth made </a:t>
            </a:r>
            <a:r>
              <a:rPr lang="en-GB" dirty="0" smtClean="0"/>
              <a:t>possible, </a:t>
            </a:r>
            <a:r>
              <a:rPr lang="en-GB" dirty="0"/>
              <a:t>through </a:t>
            </a:r>
            <a:r>
              <a:rPr lang="en-GB" dirty="0" smtClean="0"/>
              <a:t>the victory over </a:t>
            </a:r>
            <a:r>
              <a:rPr lang="en-GB" dirty="0"/>
              <a:t>primordial </a:t>
            </a:r>
            <a:r>
              <a:rPr lang="en-GB" dirty="0" smtClean="0"/>
              <a:t>chaos (embodied </a:t>
            </a:r>
            <a:r>
              <a:rPr lang="en-GB" dirty="0"/>
              <a:t>in the figure of </a:t>
            </a:r>
            <a:r>
              <a:rPr lang="en-GB" dirty="0" smtClean="0"/>
              <a:t>Tiamat). </a:t>
            </a:r>
            <a:endParaRPr lang="en-GB" dirty="0"/>
          </a:p>
        </p:txBody>
      </p:sp>
      <p:pic>
        <p:nvPicPr>
          <p:cNvPr id="921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6016" y="1340768"/>
            <a:ext cx="403860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6295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31452"/>
            <a:ext cx="8229600" cy="1143000"/>
          </a:xfrm>
        </p:spPr>
        <p:txBody>
          <a:bodyPr/>
          <a:lstStyle/>
          <a:p>
            <a:r>
              <a:rPr lang="en-GB" dirty="0" smtClean="0"/>
              <a:t>The </a:t>
            </a:r>
            <a:r>
              <a:rPr lang="en-GB" i="1" dirty="0" err="1" smtClean="0"/>
              <a:t>Chaoskampf</a:t>
            </a:r>
            <a:endParaRPr lang="en-GB" i="1" dirty="0"/>
          </a:p>
        </p:txBody>
      </p:sp>
      <p:sp>
        <p:nvSpPr>
          <p:cNvPr id="6" name="Content Placeholder 5"/>
          <p:cNvSpPr>
            <a:spLocks noGrp="1"/>
          </p:cNvSpPr>
          <p:nvPr>
            <p:ph idx="1"/>
          </p:nvPr>
        </p:nvSpPr>
        <p:spPr/>
        <p:txBody>
          <a:bodyPr>
            <a:normAutofit/>
          </a:bodyPr>
          <a:lstStyle/>
          <a:p>
            <a:pPr algn="just"/>
            <a:r>
              <a:rPr lang="en-GB" sz="2800" dirty="0"/>
              <a:t>This idea that primordial chaos might take the form of </a:t>
            </a:r>
            <a:r>
              <a:rPr lang="en-GB" sz="2800" dirty="0" smtClean="0"/>
              <a:t>a divine monster </a:t>
            </a:r>
            <a:r>
              <a:rPr lang="en-GB" sz="2800" dirty="0"/>
              <a:t>(i.e. a ‘chaos god’ or ‘chaos monster’) which must then be defeated by another god in order to create life or maintain cosmic order is a pattern found throughout the mythology of the ancient Near </a:t>
            </a:r>
            <a:r>
              <a:rPr lang="en-GB" sz="2800" dirty="0" smtClean="0"/>
              <a:t>East.  </a:t>
            </a:r>
          </a:p>
          <a:p>
            <a:pPr algn="just"/>
            <a:endParaRPr lang="en-GB" sz="2800" dirty="0"/>
          </a:p>
          <a:p>
            <a:pPr algn="just"/>
            <a:r>
              <a:rPr lang="en-GB" sz="2800" dirty="0" smtClean="0"/>
              <a:t>This pattern </a:t>
            </a:r>
            <a:r>
              <a:rPr lang="en-GB" sz="2800" dirty="0"/>
              <a:t>is known as the </a:t>
            </a:r>
            <a:r>
              <a:rPr lang="en-GB" sz="2800" i="1" dirty="0" err="1" smtClean="0"/>
              <a:t>chaoskampf</a:t>
            </a:r>
            <a:r>
              <a:rPr lang="en-GB" sz="2800" i="1" dirty="0" smtClean="0"/>
              <a:t> </a:t>
            </a:r>
            <a:r>
              <a:rPr lang="en-GB" sz="2800" dirty="0" smtClean="0"/>
              <a:t>(‘struggle </a:t>
            </a:r>
            <a:r>
              <a:rPr lang="en-GB" sz="2800" dirty="0"/>
              <a:t>against chaos</a:t>
            </a:r>
            <a:r>
              <a:rPr lang="en-GB" sz="2800" dirty="0" smtClean="0"/>
              <a:t>’). </a:t>
            </a:r>
            <a:endParaRPr lang="en-GB" sz="2800" dirty="0"/>
          </a:p>
        </p:txBody>
      </p:sp>
    </p:spTree>
    <p:extLst>
      <p:ext uri="{BB962C8B-B14F-4D97-AF65-F5344CB8AC3E}">
        <p14:creationId xmlns:p14="http://schemas.microsoft.com/office/powerpoint/2010/main" val="624686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a:t>
            </a:r>
            <a:r>
              <a:rPr lang="en-GB" i="1" dirty="0" err="1" smtClean="0"/>
              <a:t>Chaoskampf</a:t>
            </a:r>
            <a:r>
              <a:rPr lang="en-GB" dirty="0" smtClean="0"/>
              <a:t> in the Hebrew Bible</a:t>
            </a:r>
            <a:endParaRPr lang="en-GB" dirty="0"/>
          </a:p>
        </p:txBody>
      </p:sp>
      <p:sp>
        <p:nvSpPr>
          <p:cNvPr id="3" name="Content Placeholder 2"/>
          <p:cNvSpPr>
            <a:spLocks noGrp="1"/>
          </p:cNvSpPr>
          <p:nvPr>
            <p:ph idx="1"/>
          </p:nvPr>
        </p:nvSpPr>
        <p:spPr>
          <a:xfrm>
            <a:off x="467544" y="1700808"/>
            <a:ext cx="8229600" cy="4525963"/>
          </a:xfrm>
        </p:spPr>
        <p:txBody>
          <a:bodyPr>
            <a:noAutofit/>
          </a:bodyPr>
          <a:lstStyle/>
          <a:p>
            <a:pPr algn="just"/>
            <a:r>
              <a:rPr lang="en-GB" dirty="0" smtClean="0"/>
              <a:t>‘On that day the LORD with his cruel and great and strong sword will punish Leviathan the fleeing serpent, Leviathan the twisting serpent, and he will kill the dragon that is in the sea’ (Isaiah 27:1). </a:t>
            </a:r>
          </a:p>
          <a:p>
            <a:pPr algn="just"/>
            <a:endParaRPr lang="en-GB" dirty="0"/>
          </a:p>
          <a:p>
            <a:pPr algn="just"/>
            <a:r>
              <a:rPr lang="en-GB" dirty="0"/>
              <a:t>In ancient literature, chaos is often represented as a snake, serpent, or </a:t>
            </a:r>
            <a:r>
              <a:rPr lang="en-GB" dirty="0" smtClean="0"/>
              <a:t>dragon (as evidenced in </a:t>
            </a:r>
            <a:r>
              <a:rPr lang="en-GB" dirty="0"/>
              <a:t>the biblical </a:t>
            </a:r>
            <a:r>
              <a:rPr lang="en-GB" dirty="0" smtClean="0"/>
              <a:t>material). </a:t>
            </a:r>
          </a:p>
          <a:p>
            <a:pPr algn="just"/>
            <a:endParaRPr lang="en-GB" dirty="0"/>
          </a:p>
          <a:p>
            <a:pPr algn="just"/>
            <a:r>
              <a:rPr lang="en-GB" dirty="0" smtClean="0"/>
              <a:t>In the Christian tradition, the Devil is the inducer of chaos and disorder. </a:t>
            </a:r>
            <a:endParaRPr lang="en-GB" dirty="0"/>
          </a:p>
        </p:txBody>
      </p:sp>
    </p:spTree>
    <p:extLst>
      <p:ext uri="{BB962C8B-B14F-4D97-AF65-F5344CB8AC3E}">
        <p14:creationId xmlns:p14="http://schemas.microsoft.com/office/powerpoint/2010/main" val="2968809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lstStyle/>
          <a:p>
            <a:r>
              <a:rPr lang="en-GB" dirty="0" smtClean="0"/>
              <a:t>God vs. Leviathan</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196752"/>
            <a:ext cx="5472608" cy="5112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4424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Creating Order from Chaos</a:t>
            </a:r>
            <a:endParaRPr lang="en-GB" dirty="0"/>
          </a:p>
        </p:txBody>
      </p:sp>
      <p:sp>
        <p:nvSpPr>
          <p:cNvPr id="3" name="Content Placeholder 2"/>
          <p:cNvSpPr>
            <a:spLocks noGrp="1"/>
          </p:cNvSpPr>
          <p:nvPr>
            <p:ph idx="1"/>
          </p:nvPr>
        </p:nvSpPr>
        <p:spPr/>
        <p:txBody>
          <a:bodyPr>
            <a:normAutofit/>
          </a:bodyPr>
          <a:lstStyle/>
          <a:p>
            <a:pPr algn="just"/>
            <a:r>
              <a:rPr lang="en-GB" sz="3200" dirty="0"/>
              <a:t>Creation out of chaos was a popular motif in the ancient </a:t>
            </a:r>
            <a:r>
              <a:rPr lang="en-GB" sz="3200" dirty="0" smtClean="0"/>
              <a:t>world. </a:t>
            </a:r>
          </a:p>
          <a:p>
            <a:pPr algn="just"/>
            <a:endParaRPr lang="en-GB" sz="3200" dirty="0"/>
          </a:p>
          <a:p>
            <a:pPr algn="just"/>
            <a:r>
              <a:rPr lang="en-GB" sz="3200" dirty="0" smtClean="0"/>
              <a:t>‘In the beginning when God created the heavens and the earth, the earth was a formless void and darkness covered the face of the deep, while a wind from God swept over the face of the waters’ (Genesis 1:1-2). </a:t>
            </a:r>
            <a:endParaRPr lang="en-GB" sz="3200" dirty="0"/>
          </a:p>
        </p:txBody>
      </p:sp>
    </p:spTree>
    <p:extLst>
      <p:ext uri="{BB962C8B-B14F-4D97-AF65-F5344CB8AC3E}">
        <p14:creationId xmlns:p14="http://schemas.microsoft.com/office/powerpoint/2010/main" val="265686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lstStyle/>
          <a:p>
            <a:r>
              <a:rPr lang="en-GB" dirty="0" smtClean="0"/>
              <a:t>Babylonian Demons</a:t>
            </a:r>
            <a:endParaRPr lang="en-GB" dirty="0"/>
          </a:p>
        </p:txBody>
      </p:sp>
      <p:sp>
        <p:nvSpPr>
          <p:cNvPr id="5" name="Content Placeholder 4"/>
          <p:cNvSpPr>
            <a:spLocks noGrp="1"/>
          </p:cNvSpPr>
          <p:nvPr>
            <p:ph sz="half" idx="2"/>
          </p:nvPr>
        </p:nvSpPr>
        <p:spPr/>
        <p:txBody>
          <a:bodyPr>
            <a:normAutofit fontScale="85000" lnSpcReduction="20000"/>
          </a:bodyPr>
          <a:lstStyle/>
          <a:p>
            <a:r>
              <a:rPr lang="en-GB" i="1" dirty="0" err="1" smtClean="0"/>
              <a:t>Annunaki</a:t>
            </a:r>
            <a:r>
              <a:rPr lang="en-GB" dirty="0" smtClean="0"/>
              <a:t>: the jailers of the dead in hell.  </a:t>
            </a:r>
          </a:p>
          <a:p>
            <a:endParaRPr lang="en-GB" dirty="0"/>
          </a:p>
          <a:p>
            <a:r>
              <a:rPr lang="en-GB" i="1" dirty="0" err="1" smtClean="0"/>
              <a:t>Utukku</a:t>
            </a:r>
            <a:r>
              <a:rPr lang="en-GB" dirty="0" smtClean="0"/>
              <a:t>: </a:t>
            </a:r>
            <a:r>
              <a:rPr lang="en-GB" dirty="0"/>
              <a:t>lived in desert places or graveyards. </a:t>
            </a:r>
          </a:p>
          <a:p>
            <a:endParaRPr lang="en-GB" dirty="0" smtClean="0"/>
          </a:p>
          <a:p>
            <a:r>
              <a:rPr lang="en-GB" i="1" dirty="0" err="1" smtClean="0"/>
              <a:t>Pazuzu</a:t>
            </a:r>
            <a:r>
              <a:rPr lang="en-GB" dirty="0" smtClean="0"/>
              <a:t>: </a:t>
            </a:r>
            <a:r>
              <a:rPr lang="en-GB" dirty="0"/>
              <a:t>god of </a:t>
            </a:r>
            <a:r>
              <a:rPr lang="en-GB" dirty="0" smtClean="0"/>
              <a:t>the </a:t>
            </a:r>
            <a:r>
              <a:rPr lang="en-GB" dirty="0"/>
              <a:t>north winds that withered the crops. </a:t>
            </a:r>
          </a:p>
          <a:p>
            <a:endParaRPr lang="en-GB" dirty="0" smtClean="0"/>
          </a:p>
          <a:p>
            <a:r>
              <a:rPr lang="en-GB" i="1" dirty="0" err="1" smtClean="0"/>
              <a:t>Lilitu</a:t>
            </a:r>
            <a:r>
              <a:rPr lang="en-GB" dirty="0"/>
              <a:t> </a:t>
            </a:r>
            <a:r>
              <a:rPr lang="en-GB" dirty="0" smtClean="0"/>
              <a:t>(the prototype </a:t>
            </a:r>
            <a:r>
              <a:rPr lang="en-GB" dirty="0"/>
              <a:t>of Lilith of Isaiah </a:t>
            </a:r>
            <a:r>
              <a:rPr lang="en-GB" dirty="0" smtClean="0"/>
              <a:t>34): a maiden of destruction. </a:t>
            </a:r>
            <a:endParaRPr lang="en-GB" dirty="0"/>
          </a:p>
        </p:txBody>
      </p:sp>
      <p:pic>
        <p:nvPicPr>
          <p:cNvPr id="10243" name="Picture 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67544" y="1484784"/>
            <a:ext cx="3816424"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7364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Canaan</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The high God of Canaan was El, the god of sky and sun, often portrayed as a bull. </a:t>
            </a:r>
            <a:endParaRPr lang="en-GB" dirty="0" smtClean="0"/>
          </a:p>
          <a:p>
            <a:endParaRPr lang="en-GB" dirty="0"/>
          </a:p>
          <a:p>
            <a:r>
              <a:rPr lang="en-GB" dirty="0" smtClean="0"/>
              <a:t>Baal (‘the Lord’), god </a:t>
            </a:r>
            <a:r>
              <a:rPr lang="en-GB" dirty="0"/>
              <a:t>of vegetation and </a:t>
            </a:r>
            <a:r>
              <a:rPr lang="en-GB" dirty="0" smtClean="0"/>
              <a:t>fertility, was the son of El. Baal often appears </a:t>
            </a:r>
            <a:r>
              <a:rPr lang="en-GB" dirty="0"/>
              <a:t>as a cloud-riding rain </a:t>
            </a:r>
            <a:r>
              <a:rPr lang="en-GB" dirty="0" smtClean="0"/>
              <a:t>god. His </a:t>
            </a:r>
            <a:r>
              <a:rPr lang="en-GB" dirty="0"/>
              <a:t>symbols were the bull and the crescent horns. </a:t>
            </a:r>
            <a:endParaRPr lang="en-GB" dirty="0" smtClean="0"/>
          </a:p>
          <a:p>
            <a:endParaRPr lang="en-GB" dirty="0"/>
          </a:p>
          <a:p>
            <a:r>
              <a:rPr lang="en-GB" dirty="0"/>
              <a:t>Baal &amp; </a:t>
            </a:r>
            <a:r>
              <a:rPr lang="en-GB" dirty="0" err="1"/>
              <a:t>Anath</a:t>
            </a:r>
            <a:r>
              <a:rPr lang="en-GB" dirty="0"/>
              <a:t> </a:t>
            </a:r>
            <a:r>
              <a:rPr lang="en-GB" dirty="0" smtClean="0"/>
              <a:t>(Baal’s sister) </a:t>
            </a:r>
            <a:r>
              <a:rPr lang="en-GB" dirty="0"/>
              <a:t>vs. </a:t>
            </a:r>
            <a:r>
              <a:rPr lang="en-GB"/>
              <a:t>Yam </a:t>
            </a:r>
            <a:r>
              <a:rPr lang="en-GB" smtClean="0"/>
              <a:t>(</a:t>
            </a:r>
            <a:r>
              <a:rPr lang="en-GB" dirty="0" err="1"/>
              <a:t>g</a:t>
            </a:r>
            <a:r>
              <a:rPr lang="en-GB" smtClean="0"/>
              <a:t>od </a:t>
            </a:r>
            <a:r>
              <a:rPr lang="en-GB" dirty="0" smtClean="0"/>
              <a:t>of the sea) </a:t>
            </a:r>
            <a:r>
              <a:rPr lang="en-GB" dirty="0"/>
              <a:t>&amp; Mot </a:t>
            </a:r>
            <a:r>
              <a:rPr lang="en-GB" dirty="0" smtClean="0"/>
              <a:t>(god of chaos and prince of sterility and death).</a:t>
            </a:r>
            <a:endParaRPr lang="en-GB" dirty="0"/>
          </a:p>
          <a:p>
            <a:endParaRPr lang="en-GB" dirty="0"/>
          </a:p>
        </p:txBody>
      </p:sp>
      <p:pic>
        <p:nvPicPr>
          <p:cNvPr id="1126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692696"/>
            <a:ext cx="3193011"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4347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0"/>
            <a:ext cx="8229600" cy="1143000"/>
          </a:xfrm>
        </p:spPr>
        <p:txBody>
          <a:bodyPr/>
          <a:lstStyle/>
          <a:p>
            <a:r>
              <a:rPr lang="en-GB" dirty="0" smtClean="0"/>
              <a:t>Baal vs. Mot</a:t>
            </a:r>
            <a:endParaRPr lang="en-GB" dirty="0"/>
          </a:p>
        </p:txBody>
      </p:sp>
      <p:sp>
        <p:nvSpPr>
          <p:cNvPr id="6" name="Content Placeholder 5"/>
          <p:cNvSpPr>
            <a:spLocks noGrp="1"/>
          </p:cNvSpPr>
          <p:nvPr>
            <p:ph idx="1"/>
          </p:nvPr>
        </p:nvSpPr>
        <p:spPr>
          <a:xfrm>
            <a:off x="395536" y="1340768"/>
            <a:ext cx="8229600" cy="4525963"/>
          </a:xfrm>
        </p:spPr>
        <p:txBody>
          <a:bodyPr/>
          <a:lstStyle/>
          <a:p>
            <a:r>
              <a:rPr lang="en-GB" dirty="0"/>
              <a:t>Baal and Mot are locked in eternal combat. </a:t>
            </a:r>
            <a:r>
              <a:rPr lang="en-GB" dirty="0" smtClean="0"/>
              <a:t>This conflict represents a universe in which good and evil, life and death, are forever entwined. </a:t>
            </a:r>
          </a:p>
        </p:txBody>
      </p:sp>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2708920"/>
            <a:ext cx="7372822"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080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015" y="0"/>
            <a:ext cx="8229600" cy="1143000"/>
          </a:xfrm>
        </p:spPr>
        <p:txBody>
          <a:bodyPr/>
          <a:lstStyle/>
          <a:p>
            <a:r>
              <a:rPr lang="en-GB" dirty="0" smtClean="0"/>
              <a:t>Greco-Roman (Pan)</a:t>
            </a:r>
            <a:endParaRPr lang="en-GB"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502" y="1461789"/>
            <a:ext cx="2829322"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1925588"/>
            <a:ext cx="2901950" cy="474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49379" y="1482997"/>
            <a:ext cx="2736850" cy="4256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66941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524" y="116632"/>
            <a:ext cx="8229600" cy="1143000"/>
          </a:xfrm>
        </p:spPr>
        <p:txBody>
          <a:bodyPr/>
          <a:lstStyle/>
          <a:p>
            <a:r>
              <a:rPr lang="en-GB" dirty="0" smtClean="0"/>
              <a:t>Greco-Roman (Hades &amp; </a:t>
            </a:r>
            <a:r>
              <a:rPr lang="en-GB" dirty="0" err="1" smtClean="0"/>
              <a:t>Charun</a:t>
            </a:r>
            <a:r>
              <a:rPr lang="en-GB" dirty="0" smtClean="0"/>
              <a:t>) </a:t>
            </a:r>
            <a:endParaRPr lang="en-GB" dirty="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605012"/>
            <a:ext cx="4999037" cy="3603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0557" y="1916832"/>
            <a:ext cx="3494087" cy="4608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0564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t>Zoroastrianism (Persia)</a:t>
            </a:r>
            <a:endParaRPr lang="en-GB" dirty="0"/>
          </a:p>
        </p:txBody>
      </p:sp>
      <p:sp>
        <p:nvSpPr>
          <p:cNvPr id="3" name="Content Placeholder 2"/>
          <p:cNvSpPr>
            <a:spLocks noGrp="1"/>
          </p:cNvSpPr>
          <p:nvPr>
            <p:ph idx="1"/>
          </p:nvPr>
        </p:nvSpPr>
        <p:spPr>
          <a:xfrm>
            <a:off x="467544" y="1772816"/>
            <a:ext cx="8229600" cy="4525963"/>
          </a:xfrm>
        </p:spPr>
        <p:txBody>
          <a:bodyPr>
            <a:normAutofit/>
          </a:bodyPr>
          <a:lstStyle/>
          <a:p>
            <a:pPr algn="just"/>
            <a:r>
              <a:rPr lang="en-GB" sz="2800" dirty="0" smtClean="0"/>
              <a:t>The theology of Zoroastrianism (also known as </a:t>
            </a:r>
            <a:r>
              <a:rPr lang="en-GB" sz="2800" dirty="0" err="1" smtClean="0"/>
              <a:t>Mazdaism</a:t>
            </a:r>
            <a:r>
              <a:rPr lang="en-GB" sz="2800" dirty="0" smtClean="0"/>
              <a:t>), with which the Jews came into contact during the Babylonian exile, is based </a:t>
            </a:r>
            <a:r>
              <a:rPr lang="en-GB" sz="2800" dirty="0"/>
              <a:t>on the opposing forces of good and evil. </a:t>
            </a:r>
            <a:endParaRPr lang="en-GB" sz="2800" dirty="0" smtClean="0"/>
          </a:p>
          <a:p>
            <a:pPr algn="just"/>
            <a:endParaRPr lang="en-GB" sz="2800" dirty="0"/>
          </a:p>
          <a:p>
            <a:pPr algn="just"/>
            <a:r>
              <a:rPr lang="en-GB" sz="2800" dirty="0" smtClean="0"/>
              <a:t>Evil </a:t>
            </a:r>
            <a:r>
              <a:rPr lang="en-GB" sz="2800" dirty="0"/>
              <a:t>is not an aspect of the good God but </a:t>
            </a:r>
            <a:r>
              <a:rPr lang="en-GB" sz="2800" dirty="0" smtClean="0"/>
              <a:t>is a </a:t>
            </a:r>
            <a:r>
              <a:rPr lang="en-GB" sz="2800" dirty="0"/>
              <a:t>completely separate principle. </a:t>
            </a:r>
            <a:r>
              <a:rPr lang="en-GB" sz="2800" dirty="0" smtClean="0"/>
              <a:t>This dualism had a powerful and lasting influence on Jewish religion. </a:t>
            </a:r>
            <a:endParaRPr lang="en-GB" sz="2800" dirty="0"/>
          </a:p>
        </p:txBody>
      </p:sp>
    </p:spTree>
    <p:extLst>
      <p:ext uri="{BB962C8B-B14F-4D97-AF65-F5344CB8AC3E}">
        <p14:creationId xmlns:p14="http://schemas.microsoft.com/office/powerpoint/2010/main" val="1429881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t>Zoroastrianism</a:t>
            </a:r>
            <a:endParaRPr lang="en-GB" dirty="0"/>
          </a:p>
        </p:txBody>
      </p:sp>
      <p:sp>
        <p:nvSpPr>
          <p:cNvPr id="3" name="Content Placeholder 2"/>
          <p:cNvSpPr>
            <a:spLocks noGrp="1"/>
          </p:cNvSpPr>
          <p:nvPr>
            <p:ph idx="1"/>
          </p:nvPr>
        </p:nvSpPr>
        <p:spPr>
          <a:xfrm>
            <a:off x="467544" y="1412776"/>
            <a:ext cx="8229600" cy="4525963"/>
          </a:xfrm>
        </p:spPr>
        <p:txBody>
          <a:bodyPr>
            <a:normAutofit/>
          </a:bodyPr>
          <a:lstStyle/>
          <a:p>
            <a:endParaRPr lang="en-GB" dirty="0"/>
          </a:p>
          <a:p>
            <a:pPr algn="just"/>
            <a:r>
              <a:rPr lang="en-GB" dirty="0"/>
              <a:t>F</a:t>
            </a:r>
            <a:r>
              <a:rPr lang="en-GB" dirty="0" smtClean="0"/>
              <a:t>ounded by the Iranian prophet Zarathustra (Zoroaster) around 1200 BCE. </a:t>
            </a:r>
          </a:p>
          <a:p>
            <a:pPr algn="just"/>
            <a:endParaRPr lang="en-GB" dirty="0"/>
          </a:p>
          <a:p>
            <a:pPr algn="just"/>
            <a:r>
              <a:rPr lang="en-GB" dirty="0" smtClean="0"/>
              <a:t>Zarathustra’s </a:t>
            </a:r>
            <a:r>
              <a:rPr lang="en-GB" dirty="0"/>
              <a:t>dualism </a:t>
            </a:r>
            <a:r>
              <a:rPr lang="en-GB" dirty="0" smtClean="0"/>
              <a:t>denied </a:t>
            </a:r>
            <a:r>
              <a:rPr lang="en-GB" dirty="0"/>
              <a:t>the unity of God in order to preserve his perfect goodness. </a:t>
            </a:r>
            <a:endParaRPr lang="en-GB" dirty="0" smtClean="0"/>
          </a:p>
          <a:p>
            <a:pPr algn="just"/>
            <a:endParaRPr lang="en-GB" dirty="0"/>
          </a:p>
          <a:p>
            <a:pPr algn="just"/>
            <a:r>
              <a:rPr lang="en-GB" dirty="0" err="1" smtClean="0"/>
              <a:t>Angra</a:t>
            </a:r>
            <a:r>
              <a:rPr lang="en-GB" dirty="0" smtClean="0"/>
              <a:t> </a:t>
            </a:r>
            <a:r>
              <a:rPr lang="en-GB" dirty="0" err="1"/>
              <a:t>Mainyu</a:t>
            </a:r>
            <a:r>
              <a:rPr lang="en-GB" dirty="0"/>
              <a:t> </a:t>
            </a:r>
            <a:r>
              <a:rPr lang="en-GB" dirty="0" smtClean="0"/>
              <a:t>(‘Destructive Spirit’, also known as Ahriman) is the personification of evil and </a:t>
            </a:r>
            <a:r>
              <a:rPr lang="en-GB" dirty="0"/>
              <a:t>the first real Devil in world religion. </a:t>
            </a:r>
          </a:p>
          <a:p>
            <a:endParaRPr lang="en-GB" dirty="0"/>
          </a:p>
        </p:txBody>
      </p:sp>
    </p:spTree>
    <p:extLst>
      <p:ext uri="{BB962C8B-B14F-4D97-AF65-F5344CB8AC3E}">
        <p14:creationId xmlns:p14="http://schemas.microsoft.com/office/powerpoint/2010/main" val="525233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Zoroastrianism</a:t>
            </a:r>
            <a:endParaRPr lang="en-GB" dirty="0"/>
          </a:p>
        </p:txBody>
      </p:sp>
      <p:sp>
        <p:nvSpPr>
          <p:cNvPr id="3" name="Content Placeholder 2"/>
          <p:cNvSpPr>
            <a:spLocks noGrp="1"/>
          </p:cNvSpPr>
          <p:nvPr>
            <p:ph sz="half" idx="1"/>
          </p:nvPr>
        </p:nvSpPr>
        <p:spPr>
          <a:xfrm>
            <a:off x="323528" y="1628800"/>
            <a:ext cx="4038600" cy="4525963"/>
          </a:xfrm>
        </p:spPr>
        <p:txBody>
          <a:bodyPr>
            <a:normAutofit fontScale="92500" lnSpcReduction="10000"/>
          </a:bodyPr>
          <a:lstStyle/>
          <a:p>
            <a:r>
              <a:rPr lang="en-GB" dirty="0"/>
              <a:t>Ahriman is darkness and evil, in contrast with the wise Lord, </a:t>
            </a:r>
            <a:r>
              <a:rPr lang="en-GB" dirty="0" err="1"/>
              <a:t>Ahura</a:t>
            </a:r>
            <a:r>
              <a:rPr lang="en-GB" dirty="0"/>
              <a:t> Mazda or Ormazd, </a:t>
            </a:r>
            <a:r>
              <a:rPr lang="en-GB" dirty="0" smtClean="0"/>
              <a:t>who </a:t>
            </a:r>
            <a:r>
              <a:rPr lang="en-GB" dirty="0"/>
              <a:t>is goodness and light. </a:t>
            </a:r>
            <a:endParaRPr lang="en-GB" dirty="0" smtClean="0"/>
          </a:p>
          <a:p>
            <a:endParaRPr lang="en-GB" dirty="0"/>
          </a:p>
          <a:p>
            <a:r>
              <a:rPr lang="en-GB" dirty="0" smtClean="0"/>
              <a:t>Ahriman </a:t>
            </a:r>
            <a:r>
              <a:rPr lang="en-GB" dirty="0"/>
              <a:t>was banished by the good spirit and now lives in Hell, from where he invades the world as the </a:t>
            </a:r>
            <a:r>
              <a:rPr lang="en-GB" dirty="0" smtClean="0"/>
              <a:t>personification </a:t>
            </a:r>
            <a:r>
              <a:rPr lang="en-GB" dirty="0"/>
              <a:t>of </a:t>
            </a:r>
            <a:r>
              <a:rPr lang="en-GB" dirty="0" smtClean="0"/>
              <a:t>evil.</a:t>
            </a:r>
          </a:p>
        </p:txBody>
      </p:sp>
      <p:pic>
        <p:nvPicPr>
          <p:cNvPr id="1536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8024" y="1844824"/>
            <a:ext cx="3857947" cy="38106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1542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err="1" smtClean="0"/>
              <a:t>Zorastrianism</a:t>
            </a:r>
            <a:endParaRPr lang="en-GB" dirty="0"/>
          </a:p>
        </p:txBody>
      </p:sp>
      <p:sp>
        <p:nvSpPr>
          <p:cNvPr id="3" name="Content Placeholder 2"/>
          <p:cNvSpPr>
            <a:spLocks noGrp="1"/>
          </p:cNvSpPr>
          <p:nvPr>
            <p:ph sz="half" idx="1"/>
          </p:nvPr>
        </p:nvSpPr>
        <p:spPr>
          <a:xfrm>
            <a:off x="4716016" y="1556792"/>
            <a:ext cx="4038600" cy="4525963"/>
          </a:xfrm>
        </p:spPr>
        <p:txBody>
          <a:bodyPr>
            <a:normAutofit lnSpcReduction="10000"/>
          </a:bodyPr>
          <a:lstStyle/>
          <a:p>
            <a:r>
              <a:rPr lang="en-GB" dirty="0" smtClean="0"/>
              <a:t>Humans </a:t>
            </a:r>
            <a:r>
              <a:rPr lang="en-GB" dirty="0"/>
              <a:t>have been given free will, which makes them susceptible to evil, </a:t>
            </a:r>
            <a:r>
              <a:rPr lang="en-GB" dirty="0" smtClean="0"/>
              <a:t>although </a:t>
            </a:r>
            <a:r>
              <a:rPr lang="en-GB" dirty="0"/>
              <a:t>they can call on Ormazd for help. </a:t>
            </a:r>
            <a:endParaRPr lang="en-GB" dirty="0" smtClean="0"/>
          </a:p>
          <a:p>
            <a:endParaRPr lang="en-GB" dirty="0"/>
          </a:p>
          <a:p>
            <a:r>
              <a:rPr lang="en-GB" dirty="0" smtClean="0"/>
              <a:t>At </a:t>
            </a:r>
            <a:r>
              <a:rPr lang="en-GB" dirty="0"/>
              <a:t>the end of the world, Ahriman will be </a:t>
            </a:r>
            <a:r>
              <a:rPr lang="en-GB" dirty="0" smtClean="0"/>
              <a:t>defeated </a:t>
            </a:r>
            <a:r>
              <a:rPr lang="en-GB" dirty="0"/>
              <a:t>and cast into the abyss of Hell forever</a:t>
            </a:r>
          </a:p>
        </p:txBody>
      </p:sp>
      <p:pic>
        <p:nvPicPr>
          <p:cNvPr id="1638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9552" y="1556792"/>
            <a:ext cx="3528391"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72465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16632"/>
            <a:ext cx="8229600" cy="1143000"/>
          </a:xfrm>
        </p:spPr>
        <p:txBody>
          <a:bodyPr/>
          <a:lstStyle/>
          <a:p>
            <a:r>
              <a:rPr lang="en-GB" dirty="0" smtClean="0"/>
              <a:t>Conclusion</a:t>
            </a:r>
            <a:endParaRPr lang="en-GB" dirty="0"/>
          </a:p>
        </p:txBody>
      </p:sp>
      <p:sp>
        <p:nvSpPr>
          <p:cNvPr id="6" name="Content Placeholder 5"/>
          <p:cNvSpPr>
            <a:spLocks noGrp="1"/>
          </p:cNvSpPr>
          <p:nvPr>
            <p:ph idx="1"/>
          </p:nvPr>
        </p:nvSpPr>
        <p:spPr>
          <a:xfrm>
            <a:off x="467544" y="1340768"/>
            <a:ext cx="8229600" cy="4525963"/>
          </a:xfrm>
        </p:spPr>
        <p:txBody>
          <a:bodyPr>
            <a:normAutofit lnSpcReduction="10000"/>
          </a:bodyPr>
          <a:lstStyle/>
          <a:p>
            <a:endParaRPr lang="en-GB" dirty="0"/>
          </a:p>
          <a:p>
            <a:pPr algn="just"/>
            <a:r>
              <a:rPr lang="en-GB" dirty="0"/>
              <a:t>‘These discussions of Mesopotamian, Canaanite, Egyptian, Persian, and Greek conceptions of underworld gods, divine-tricksters, cosmic combats, and realms of the dead provides us with a bird’s-eye view of the world that surrounded biblical Israel. We cannot draw straight lines between these foreign gods and ideas and Jewish and Christian ideas about Satan, </a:t>
            </a:r>
            <a:r>
              <a:rPr lang="en-GB" dirty="0" err="1"/>
              <a:t>Sheol</a:t>
            </a:r>
            <a:r>
              <a:rPr lang="en-GB" dirty="0"/>
              <a:t>, </a:t>
            </a:r>
            <a:r>
              <a:rPr lang="en-GB" dirty="0" err="1"/>
              <a:t>Gehenna</a:t>
            </a:r>
            <a:r>
              <a:rPr lang="en-GB" dirty="0"/>
              <a:t>, and Hell. However, we can infer that these foreign ideas were in the air that biblical writers and Jewish and Christian </a:t>
            </a:r>
            <a:r>
              <a:rPr lang="en-GB" dirty="0" err="1"/>
              <a:t>apocalypticists</a:t>
            </a:r>
            <a:r>
              <a:rPr lang="en-GB" dirty="0"/>
              <a:t> breathed. By circuitous paths, through direct or indirect means, over long periods of contact, these (and other) foreign ideas contributed to the development of the Jewish Satan’ (T.J. </a:t>
            </a:r>
            <a:r>
              <a:rPr lang="en-GB" dirty="0" smtClean="0"/>
              <a:t>Wray &amp; Gregory Mobley, p. 90). </a:t>
            </a:r>
            <a:endParaRPr lang="en-GB" dirty="0"/>
          </a:p>
          <a:p>
            <a:endParaRPr lang="en-GB" dirty="0"/>
          </a:p>
        </p:txBody>
      </p:sp>
    </p:spTree>
    <p:extLst>
      <p:ext uri="{BB962C8B-B14F-4D97-AF65-F5344CB8AC3E}">
        <p14:creationId xmlns:p14="http://schemas.microsoft.com/office/powerpoint/2010/main" val="184199324"/>
      </p:ext>
    </p:extLst>
  </p:cSld>
  <p:clrMapOvr>
    <a:masterClrMapping/>
  </p:clrMapOvr>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289</TotalTime>
  <Words>1163</Words>
  <Application>Microsoft Office PowerPoint</Application>
  <PresentationFormat>On-screen Show (4:3)</PresentationFormat>
  <Paragraphs>90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Thatch</vt:lpstr>
      <vt:lpstr>Analogues of Satan in the Ancient Near East</vt:lpstr>
      <vt:lpstr>Recap</vt:lpstr>
      <vt:lpstr>Analogues of Satan in the Ancient Near East</vt:lpstr>
      <vt:lpstr>The Ancient Near East</vt:lpstr>
      <vt:lpstr>Egypt</vt:lpstr>
      <vt:lpstr>Egypt</vt:lpstr>
      <vt:lpstr>Set vs. Horus</vt:lpstr>
      <vt:lpstr>Babylon</vt:lpstr>
      <vt:lpstr>Marduk vs. Tiamat</vt:lpstr>
      <vt:lpstr>The Chaoskampf</vt:lpstr>
      <vt:lpstr>The Chaoskampf in the Hebrew Bible</vt:lpstr>
      <vt:lpstr>God vs. Leviathan</vt:lpstr>
      <vt:lpstr>Creating Order from Chaos</vt:lpstr>
      <vt:lpstr>Babylonian Demons</vt:lpstr>
      <vt:lpstr>Canaan</vt:lpstr>
      <vt:lpstr>Baal vs. Mot</vt:lpstr>
      <vt:lpstr>Greco-Roman (Pan)</vt:lpstr>
      <vt:lpstr>Greco-Roman (Hades &amp; Charun) </vt:lpstr>
      <vt:lpstr>Zoroastrianism (Persia)</vt:lpstr>
      <vt:lpstr>Zoroastrianism</vt:lpstr>
      <vt:lpstr>Zoroastrianism</vt:lpstr>
      <vt:lpstr>Zorastrianism</vt:lpstr>
      <vt:lpstr>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The Roots of Satan</dc:title>
  <dc:creator>Rhodri Thomas</dc:creator>
  <cp:lastModifiedBy>Rhodri Thomas</cp:lastModifiedBy>
  <cp:revision>31</cp:revision>
  <dcterms:created xsi:type="dcterms:W3CDTF">2015-09-22T15:14:06Z</dcterms:created>
  <dcterms:modified xsi:type="dcterms:W3CDTF">2017-02-06T20:46:27Z</dcterms:modified>
</cp:coreProperties>
</file>