
<file path=[Content_Types].xml><?xml version="1.0" encoding="utf-8"?>
<Types xmlns="http://schemas.openxmlformats.org/package/2006/content-types">
  <Default ContentType="image/jpeg" Extension="jpeg"/>
  <Default ContentType="image/jpeg" Extension="jp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officedocument.presentationml.presProps+xml" PartName="/ppt/presProps.xml"/>
  <Override ContentType="application/vnd.openxmlformats-officedocument.presentationml.presentation.main+xml" PartName="/ppt/presentation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tableStyles+xml" PartName="/ppt/tableStyle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package.core-properties+xml" PartName="/docProps/core.xml"/>
</Types>
</file>

<file path=_rels/.rels><?xml version="1.0" encoding="UTF-8" standalone="yes"?><Relationships xmlns="http://schemas.openxmlformats.org/package/2006/relationships"><Relationship Id="rId4" Target="ppt/presentation.xml" Type="http://schemas.openxmlformats.org/officeDocument/2006/relationships/officeDocument"/><Relationship Id="rId3" Target="docProps/core.xml" Type="http://schemas.openxmlformats.org/package/2006/relationships/metadata/core-properties"/><Relationship Id="rId2" Target="docProps/app.xml" Type="http://schemas.openxmlformats.org/officeDocument/2006/relationships/extended-properties"/><Relationship Id="rId1" Target="docProps/thumbnail.jpeg" Type="http://schemas.openxmlformats.org/package/2006/relationships/metadata/thumbnai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5"/>
  </p:sldMasterIdLst>
  <p:sldIdLst>
    <p:sldId id="256" r:id="rId6"/>
    <p:sldId id="257" r:id="rId7"/>
    <p:sldId id="258" r:id="rId8"/>
    <p:sldId id="259" r:id="rId9"/>
  </p:sldIdLst>
  <p:sldSz cx="6858000" cy="9906000" type="A4"/>
  <p:notesSz cx="6858000" cy="9144000"/>
  <p:defaultTextStyle>
    <a:defPPr>
      <a:defRPr lang="en-US"/>
    </a:defPPr>
    <a:lvl1pPr algn="l" defTabSz="4572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4572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4572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4572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4572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4572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4572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4572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4572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5F9B"/>
    <a:srgbClr val="DA14BE"/>
    <a:srgbClr val="FD2376"/>
    <a:srgbClr val="FE98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cmpd="sng" w="12700">
              <a:solidFill>
                <a:schemeClr val="lt1"/>
              </a:solidFill>
            </a:ln>
          </a:left>
          <a:right>
            <a:ln cmpd="sng" w="12700">
              <a:solidFill>
                <a:schemeClr val="lt1"/>
              </a:solidFill>
            </a:ln>
          </a:right>
          <a:top>
            <a:ln cmpd="sng" w="12700">
              <a:solidFill>
                <a:schemeClr val="lt1"/>
              </a:solidFill>
            </a:ln>
          </a:top>
          <a:bottom>
            <a:ln cmpd="sng" w="12700">
              <a:solidFill>
                <a:schemeClr val="lt1"/>
              </a:solidFill>
            </a:ln>
          </a:bottom>
          <a:insideH>
            <a:ln cmpd="sng" w="12700">
              <a:solidFill>
                <a:schemeClr val="lt1"/>
              </a:solidFill>
            </a:ln>
          </a:insideH>
          <a:insideV>
            <a:ln cmpd="sng" w="12700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cmpd="sng" w="38100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cmpd="sng" w="38100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autoAdjust="0" sz="15987"/>
    <p:restoredTop sz="94660"/>
  </p:normalViewPr>
  <p:slideViewPr>
    <p:cSldViewPr snapToGrid="0">
      <p:cViewPr>
        <p:scale>
          <a:sx d="100" n="75"/>
          <a:sy d="100" n="75"/>
        </p:scale>
        <p:origin x="-1758" y="84"/>
      </p:cViewPr>
      <p:guideLst>
        <p:guide orient="horz" pos="3120"/>
        <p:guide pos="2160"/>
      </p:guideLst>
    </p:cSldViewPr>
  </p:slideViewPr>
  <p:notesTextViewPr>
    <p:cViewPr>
      <p:scale>
        <a:sx d="1" n="1"/>
        <a:sy d="1" n="1"/>
      </p:scale>
      <p:origin x="0" y="0"/>
    </p:cViewPr>
  </p:notesTextViewPr>
  <p:gridSpacing cx="76200" cy="76200"/>
</p:viewPr>
</file>

<file path=ppt/_rels/presentation.xml.rels><?xml version="1.0" encoding="UTF-8" standalone="yes"?><Relationships xmlns="http://schemas.openxmlformats.org/package/2006/relationships"><Relationship Id="rId9" Target="slides/slide4.xml" Type="http://schemas.openxmlformats.org/officeDocument/2006/relationships/slide"/><Relationship Id="rId8" Target="slides/slide3.xml" Type="http://schemas.openxmlformats.org/officeDocument/2006/relationships/slide"/><Relationship Id="rId7" Target="slides/slide2.xml" Type="http://schemas.openxmlformats.org/officeDocument/2006/relationships/slide"/><Relationship Id="rId6" Target="slides/slide1.xml" Type="http://schemas.openxmlformats.org/officeDocument/2006/relationships/slide"/><Relationship Id="rId5" Target="slideMasters/slideMaster1.xml" Type="http://schemas.openxmlformats.org/officeDocument/2006/relationships/slideMaster"/><Relationship Id="rId4" Target="tableStyles.xml" Type="http://schemas.openxmlformats.org/officeDocument/2006/relationships/tableStyles"/><Relationship Id="rId3" Target="presProps.xml" Type="http://schemas.openxmlformats.org/officeDocument/2006/relationships/presProps"/><Relationship Id="rId2" Target="viewProps.xml" Type="http://schemas.openxmlformats.org/officeDocument/2006/relationships/viewProps"/><Relationship Id="rId1" Target="theme/theme1.xml" Type="http://schemas.openxmlformats.org/officeDocument/2006/relationships/theme"/></Relationships>
</file>

<file path=ppt/slideLayouts/_rels/slideLayout1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 numCol="1"/>
          <a:lstStyle>
            <a:lvl1pPr algn="ctr">
              <a:defRPr sz="4500"/>
            </a:lvl1pPr>
          </a:lstStyle>
          <a:p>
            <a:r>
              <a:rPr altLang="en-GB" lang="en-GB"/>
              <a:t>Click to edit Master title style</a:t>
            </a:r>
            <a:endParaRPr dirty="0" lang="en-US"/>
          </a:p>
        </p:txBody>
      </p:sp>
      <p:sp>
        <p:nvSpPr>
          <p:cNvPr id="3" name="Subtitle 2"/>
          <p:cNvSpPr>
            <a:spLocks noGrp="1"/>
          </p:cNvSpPr>
          <p:nvPr>
            <p:ph idx="1" type="subTitle"/>
          </p:nvPr>
        </p:nvSpPr>
        <p:spPr>
          <a:xfrm>
            <a:off x="857250" y="5202944"/>
            <a:ext cx="5143500" cy="2391656"/>
          </a:xfrm>
        </p:spPr>
        <p:txBody>
          <a:bodyPr numCol="1"/>
          <a:lstStyle>
            <a:lvl1pPr algn="ctr" indent="0" marL="0">
              <a:buNone/>
              <a:defRPr sz="1800"/>
            </a:lvl1pPr>
            <a:lvl2pPr algn="ctr" indent="0" marL="342900">
              <a:buNone/>
              <a:defRPr sz="1500"/>
            </a:lvl2pPr>
            <a:lvl3pPr algn="ctr" indent="0" marL="685800">
              <a:buNone/>
              <a:defRPr sz="1350"/>
            </a:lvl3pPr>
            <a:lvl4pPr algn="ctr" indent="0" marL="1028700">
              <a:buNone/>
              <a:defRPr sz="1200"/>
            </a:lvl4pPr>
            <a:lvl5pPr algn="ctr" indent="0" marL="1371600">
              <a:buNone/>
              <a:defRPr sz="1200"/>
            </a:lvl5pPr>
            <a:lvl6pPr algn="ctr" indent="0" marL="1714500">
              <a:buNone/>
              <a:defRPr sz="1200"/>
            </a:lvl6pPr>
            <a:lvl7pPr algn="ctr" indent="0" marL="2057400">
              <a:buNone/>
              <a:defRPr sz="1200"/>
            </a:lvl7pPr>
            <a:lvl8pPr algn="ctr" indent="0" marL="2400300">
              <a:buNone/>
              <a:defRPr sz="1200"/>
            </a:lvl8pPr>
            <a:lvl9pPr algn="ctr" indent="0" marL="2743200">
              <a:buNone/>
              <a:defRPr sz="1200"/>
            </a:lvl9pPr>
          </a:lstStyle>
          <a:p>
            <a:r>
              <a:rPr altLang="en-GB" lang="en-GB"/>
              <a:t>Click to edit Master subtitle style</a:t>
            </a:r>
            <a:endParaRPr dirty="0" lang="en-US"/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052765E0-9432-4A5E-9A3A-BD7051FD9A7B}" type="datetimeFigureOut">
              <a:rPr altLang="en-GB" lang="en-GB" smtClean="0"/>
              <a:t>17/02/2023</a:t>
            </a:fld>
            <a:endParaRPr altLang="en-GB" lang="en-GB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4B0A273F-5C4B-4FC2-9853-1B8A0FE23E85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2808285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altLang="en-GB" lang="en-GB"/>
              <a:t>Click to edit Master title style</a:t>
            </a:r>
            <a:endParaRPr dirty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altLang="en-GB" lang="en-GB"/>
              <a:t>Click to edit Master text styles</a:t>
            </a:r>
          </a:p>
          <a:p>
            <a:pPr lvl="1"/>
            <a:r>
              <a:rPr altLang="en-GB" lang="en-GB"/>
              <a:t>Second level</a:t>
            </a:r>
          </a:p>
          <a:p>
            <a:pPr lvl="2"/>
            <a:r>
              <a:rPr altLang="en-GB" lang="en-GB"/>
              <a:t>Third level</a:t>
            </a:r>
          </a:p>
          <a:p>
            <a:pPr lvl="3"/>
            <a:r>
              <a:rPr altLang="en-GB" lang="en-GB"/>
              <a:t>Fourth level</a:t>
            </a:r>
          </a:p>
          <a:p>
            <a:pPr lvl="4"/>
            <a:r>
              <a:rPr altLang="en-GB" lang="en-GB"/>
              <a:t>Fifth level</a:t>
            </a:r>
            <a:endParaRPr dirty="0" lang="en-US"/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052765E0-9432-4A5E-9A3A-BD7051FD9A7B}" type="datetimeFigureOut">
              <a:rPr altLang="en-GB" lang="en-GB" smtClean="0"/>
              <a:t>17/02/2023</a:t>
            </a:fld>
            <a:endParaRPr altLang="en-GB" lang="en-GB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4B0A273F-5C4B-4FC2-9853-1B8A0FE23E85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2986767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 numCol="1"/>
          <a:lstStyle>
            <a:lvl1pPr>
              <a:defRPr sz="4500"/>
            </a:lvl1pPr>
          </a:lstStyle>
          <a:p>
            <a:r>
              <a:rPr altLang="en-GB" lang="en-GB"/>
              <a:t>Click to edit Master title style</a:t>
            </a:r>
            <a:endParaRPr dirty="0" lang="en-US"/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>
          <a:xfrm>
            <a:off x="467916" y="6629226"/>
            <a:ext cx="5915025" cy="2166937"/>
          </a:xfrm>
        </p:spPr>
        <p:txBody>
          <a:bodyPr numCol="1"/>
          <a:lstStyle>
            <a:lvl1pPr indent="0" marL="0">
              <a:buNone/>
              <a:defRPr sz="1800">
                <a:solidFill>
                  <a:schemeClr val="tx1"/>
                </a:solidFill>
              </a:defRPr>
            </a:lvl1pPr>
            <a:lvl2pPr indent="0" marL="34290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indent="0" marL="68580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indent="0" marL="102870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indent="0" marL="137160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indent="0" marL="171450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indent="0" marL="205740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indent="0" marL="240030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indent="0" marL="274320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altLang="en-GB"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052765E0-9432-4A5E-9A3A-BD7051FD9A7B}" type="datetimeFigureOut">
              <a:rPr altLang="en-GB" lang="en-GB" smtClean="0"/>
              <a:t>17/02/2023</a:t>
            </a:fld>
            <a:endParaRPr altLang="en-GB" lang="en-GB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4B0A273F-5C4B-4FC2-9853-1B8A0FE23E85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1592847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altLang="en-GB" lang="en-GB"/>
              <a:t>Click to edit Master title style</a:t>
            </a:r>
            <a:endParaRPr dirty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>
          <a:xfrm>
            <a:off x="471488" y="2637014"/>
            <a:ext cx="2914650" cy="6285266"/>
          </a:xfrm>
        </p:spPr>
        <p:txBody>
          <a:bodyPr numCol="1"/>
          <a:lstStyle/>
          <a:p>
            <a:pPr lvl="0"/>
            <a:r>
              <a:rPr altLang="en-GB" lang="en-GB"/>
              <a:t>Click to edit Master text styles</a:t>
            </a:r>
          </a:p>
          <a:p>
            <a:pPr lvl="1"/>
            <a:r>
              <a:rPr altLang="en-GB" lang="en-GB"/>
              <a:t>Second level</a:t>
            </a:r>
          </a:p>
          <a:p>
            <a:pPr lvl="2"/>
            <a:r>
              <a:rPr altLang="en-GB" lang="en-GB"/>
              <a:t>Third level</a:t>
            </a:r>
          </a:p>
          <a:p>
            <a:pPr lvl="3"/>
            <a:r>
              <a:rPr altLang="en-GB" lang="en-GB"/>
              <a:t>Fourth level</a:t>
            </a:r>
          </a:p>
          <a:p>
            <a:pPr lvl="4"/>
            <a:r>
              <a:rPr altLang="en-GB" lang="en-GB"/>
              <a:t>Fifth level</a:t>
            </a:r>
            <a:endParaRPr dirty="0" lang="en-US"/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>
          <a:xfrm>
            <a:off x="3471863" y="2637014"/>
            <a:ext cx="2914650" cy="6285266"/>
          </a:xfrm>
        </p:spPr>
        <p:txBody>
          <a:bodyPr numCol="1"/>
          <a:lstStyle/>
          <a:p>
            <a:pPr lvl="0"/>
            <a:r>
              <a:rPr altLang="en-GB" lang="en-GB"/>
              <a:t>Click to edit Master text styles</a:t>
            </a:r>
          </a:p>
          <a:p>
            <a:pPr lvl="1"/>
            <a:r>
              <a:rPr altLang="en-GB" lang="en-GB"/>
              <a:t>Second level</a:t>
            </a:r>
          </a:p>
          <a:p>
            <a:pPr lvl="2"/>
            <a:r>
              <a:rPr altLang="en-GB" lang="en-GB"/>
              <a:t>Third level</a:t>
            </a:r>
          </a:p>
          <a:p>
            <a:pPr lvl="3"/>
            <a:r>
              <a:rPr altLang="en-GB" lang="en-GB"/>
              <a:t>Fourth level</a:t>
            </a:r>
          </a:p>
          <a:p>
            <a:pPr lvl="4"/>
            <a:r>
              <a:rPr altLang="en-GB" lang="en-GB"/>
              <a:t>Fifth level</a:t>
            </a:r>
            <a:endParaRPr dirty="0" lang="en-US"/>
          </a:p>
        </p:txBody>
      </p:sp>
      <p:sp>
        <p:nvSpPr>
          <p:cNvPr id="5" name="Date Placeholder 4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052765E0-9432-4A5E-9A3A-BD7051FD9A7B}" type="datetimeFigureOut">
              <a:rPr altLang="en-GB" lang="en-GB" smtClean="0"/>
              <a:t>17/02/2023</a:t>
            </a:fld>
            <a:endParaRPr altLang="en-GB" lang="en-GB"/>
          </a:p>
        </p:txBody>
      </p:sp>
      <p:sp>
        <p:nvSpPr>
          <p:cNvPr id="6" name="Footer Placeholder 5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7" name="Slide Number Placeholder 6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4B0A273F-5C4B-4FC2-9853-1B8A0FE23E85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931068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 numCol="1"/>
          <a:lstStyle/>
          <a:p>
            <a:r>
              <a:rPr altLang="en-GB" lang="en-GB"/>
              <a:t>Click to edit Master title style</a:t>
            </a:r>
            <a:endParaRPr dirty="0" lang="en-US"/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>
          <a:xfrm>
            <a:off x="472381" y="2428347"/>
            <a:ext cx="2901255" cy="1190095"/>
          </a:xfrm>
        </p:spPr>
        <p:txBody>
          <a:bodyPr anchor="b" numCol="1"/>
          <a:lstStyle>
            <a:lvl1pPr indent="0" marL="0">
              <a:buNone/>
              <a:defRPr b="1" sz="1800"/>
            </a:lvl1pPr>
            <a:lvl2pPr indent="0" marL="342900">
              <a:buNone/>
              <a:defRPr b="1" sz="1500"/>
            </a:lvl2pPr>
            <a:lvl3pPr indent="0" marL="685800">
              <a:buNone/>
              <a:defRPr b="1" sz="1350"/>
            </a:lvl3pPr>
            <a:lvl4pPr indent="0" marL="1028700">
              <a:buNone/>
              <a:defRPr b="1" sz="1200"/>
            </a:lvl4pPr>
            <a:lvl5pPr indent="0" marL="1371600">
              <a:buNone/>
              <a:defRPr b="1" sz="1200"/>
            </a:lvl5pPr>
            <a:lvl6pPr indent="0" marL="1714500">
              <a:buNone/>
              <a:defRPr b="1" sz="1200"/>
            </a:lvl6pPr>
            <a:lvl7pPr indent="0" marL="2057400">
              <a:buNone/>
              <a:defRPr b="1" sz="1200"/>
            </a:lvl7pPr>
            <a:lvl8pPr indent="0" marL="2400300">
              <a:buNone/>
              <a:defRPr b="1" sz="1200"/>
            </a:lvl8pPr>
            <a:lvl9pPr indent="0" marL="2743200">
              <a:buNone/>
              <a:defRPr b="1" sz="1200"/>
            </a:lvl9pPr>
          </a:lstStyle>
          <a:p>
            <a:pPr lvl="0"/>
            <a:r>
              <a:rPr altLang="en-GB"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>
          <a:xfrm>
            <a:off x="472381" y="3618442"/>
            <a:ext cx="2901255" cy="5322183"/>
          </a:xfrm>
        </p:spPr>
        <p:txBody>
          <a:bodyPr numCol="1"/>
          <a:lstStyle/>
          <a:p>
            <a:pPr lvl="0"/>
            <a:r>
              <a:rPr altLang="en-GB" lang="en-GB"/>
              <a:t>Click to edit Master text styles</a:t>
            </a:r>
          </a:p>
          <a:p>
            <a:pPr lvl="1"/>
            <a:r>
              <a:rPr altLang="en-GB" lang="en-GB"/>
              <a:t>Second level</a:t>
            </a:r>
          </a:p>
          <a:p>
            <a:pPr lvl="2"/>
            <a:r>
              <a:rPr altLang="en-GB" lang="en-GB"/>
              <a:t>Third level</a:t>
            </a:r>
          </a:p>
          <a:p>
            <a:pPr lvl="3"/>
            <a:r>
              <a:rPr altLang="en-GB" lang="en-GB"/>
              <a:t>Fourth level</a:t>
            </a:r>
          </a:p>
          <a:p>
            <a:pPr lvl="4"/>
            <a:r>
              <a:rPr altLang="en-GB" lang="en-GB"/>
              <a:t>Fifth level</a:t>
            </a:r>
            <a:endParaRPr dirty="0" lang="en-US"/>
          </a:p>
        </p:txBody>
      </p:sp>
      <p:sp>
        <p:nvSpPr>
          <p:cNvPr id="5" name="Text Placeholder 4"/>
          <p:cNvSpPr>
            <a:spLocks noGrp="1"/>
          </p:cNvSpPr>
          <p:nvPr>
            <p:ph idx="3" sz="quarter" type="body"/>
          </p:nvPr>
        </p:nvSpPr>
        <p:spPr>
          <a:xfrm>
            <a:off x="3471863" y="2428347"/>
            <a:ext cx="2915543" cy="1190095"/>
          </a:xfrm>
        </p:spPr>
        <p:txBody>
          <a:bodyPr anchor="b" numCol="1"/>
          <a:lstStyle>
            <a:lvl1pPr indent="0" marL="0">
              <a:buNone/>
              <a:defRPr b="1" sz="1800"/>
            </a:lvl1pPr>
            <a:lvl2pPr indent="0" marL="342900">
              <a:buNone/>
              <a:defRPr b="1" sz="1500"/>
            </a:lvl2pPr>
            <a:lvl3pPr indent="0" marL="685800">
              <a:buNone/>
              <a:defRPr b="1" sz="1350"/>
            </a:lvl3pPr>
            <a:lvl4pPr indent="0" marL="1028700">
              <a:buNone/>
              <a:defRPr b="1" sz="1200"/>
            </a:lvl4pPr>
            <a:lvl5pPr indent="0" marL="1371600">
              <a:buNone/>
              <a:defRPr b="1" sz="1200"/>
            </a:lvl5pPr>
            <a:lvl6pPr indent="0" marL="1714500">
              <a:buNone/>
              <a:defRPr b="1" sz="1200"/>
            </a:lvl6pPr>
            <a:lvl7pPr indent="0" marL="2057400">
              <a:buNone/>
              <a:defRPr b="1" sz="1200"/>
            </a:lvl7pPr>
            <a:lvl8pPr indent="0" marL="2400300">
              <a:buNone/>
              <a:defRPr b="1" sz="1200"/>
            </a:lvl8pPr>
            <a:lvl9pPr indent="0" marL="2743200">
              <a:buNone/>
              <a:defRPr b="1" sz="1200"/>
            </a:lvl9pPr>
          </a:lstStyle>
          <a:p>
            <a:pPr lvl="0"/>
            <a:r>
              <a:rPr altLang="en-GB"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4" sz="quarter"/>
          </p:nvPr>
        </p:nvSpPr>
        <p:spPr>
          <a:xfrm>
            <a:off x="3471863" y="3618442"/>
            <a:ext cx="2915543" cy="5322183"/>
          </a:xfrm>
        </p:spPr>
        <p:txBody>
          <a:bodyPr numCol="1"/>
          <a:lstStyle/>
          <a:p>
            <a:pPr lvl="0"/>
            <a:r>
              <a:rPr altLang="en-GB" lang="en-GB"/>
              <a:t>Click to edit Master text styles</a:t>
            </a:r>
          </a:p>
          <a:p>
            <a:pPr lvl="1"/>
            <a:r>
              <a:rPr altLang="en-GB" lang="en-GB"/>
              <a:t>Second level</a:t>
            </a:r>
          </a:p>
          <a:p>
            <a:pPr lvl="2"/>
            <a:r>
              <a:rPr altLang="en-GB" lang="en-GB"/>
              <a:t>Third level</a:t>
            </a:r>
          </a:p>
          <a:p>
            <a:pPr lvl="3"/>
            <a:r>
              <a:rPr altLang="en-GB" lang="en-GB"/>
              <a:t>Fourth level</a:t>
            </a:r>
          </a:p>
          <a:p>
            <a:pPr lvl="4"/>
            <a:r>
              <a:rPr altLang="en-GB" lang="en-GB"/>
              <a:t>Fifth level</a:t>
            </a:r>
            <a:endParaRPr dirty="0" lang="en-US"/>
          </a:p>
        </p:txBody>
      </p:sp>
      <p:sp>
        <p:nvSpPr>
          <p:cNvPr id="7" name="Date Placeholder 6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052765E0-9432-4A5E-9A3A-BD7051FD9A7B}" type="datetimeFigureOut">
              <a:rPr altLang="en-GB" lang="en-GB" smtClean="0"/>
              <a:t>17/02/2023</a:t>
            </a:fld>
            <a:endParaRPr altLang="en-GB" lang="en-GB"/>
          </a:p>
        </p:txBody>
      </p:sp>
      <p:sp>
        <p:nvSpPr>
          <p:cNvPr id="8" name="Footer Placeholder 7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9" name="Slide Number Placeholder 8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4B0A273F-5C4B-4FC2-9853-1B8A0FE23E85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23638512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altLang="en-GB" lang="en-GB"/>
              <a:t>Click to edit Master title style</a:t>
            </a:r>
            <a:endParaRPr dirty="0" lang="en-US"/>
          </a:p>
        </p:txBody>
      </p:sp>
      <p:sp>
        <p:nvSpPr>
          <p:cNvPr id="3" name="Date Placeholder 2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052765E0-9432-4A5E-9A3A-BD7051FD9A7B}" type="datetimeFigureOut">
              <a:rPr altLang="en-GB" lang="en-GB" smtClean="0"/>
              <a:t>17/02/2023</a:t>
            </a:fld>
            <a:endParaRPr altLang="en-GB" lang="en-GB"/>
          </a:p>
        </p:txBody>
      </p:sp>
      <p:sp>
        <p:nvSpPr>
          <p:cNvPr id="4" name="Footer Placeholder 3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5" name="Slide Number Placeholder 4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4B0A273F-5C4B-4FC2-9853-1B8A0FE23E85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3266486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052765E0-9432-4A5E-9A3A-BD7051FD9A7B}" type="datetimeFigureOut">
              <a:rPr altLang="en-GB" lang="en-GB" smtClean="0"/>
              <a:t>17/02/2023</a:t>
            </a:fld>
            <a:endParaRPr altLang="en-GB" lang="en-GB"/>
          </a:p>
        </p:txBody>
      </p:sp>
      <p:sp>
        <p:nvSpPr>
          <p:cNvPr id="3" name="Footer Placeholder 2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4" name="Slide Number Placeholder 3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4B0A273F-5C4B-4FC2-9853-1B8A0FE23E85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1268621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 numCol="1"/>
          <a:lstStyle>
            <a:lvl1pPr>
              <a:defRPr sz="2400"/>
            </a:lvl1pPr>
          </a:lstStyle>
          <a:p>
            <a:r>
              <a:rPr altLang="en-GB" lang="en-GB"/>
              <a:t>Click to edit Master title style</a:t>
            </a:r>
            <a:endParaRPr dirty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 numCol="1"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altLang="en-GB" lang="en-GB"/>
              <a:t>Click to edit Master text styles</a:t>
            </a:r>
          </a:p>
          <a:p>
            <a:pPr lvl="1"/>
            <a:r>
              <a:rPr altLang="en-GB" lang="en-GB"/>
              <a:t>Second level</a:t>
            </a:r>
          </a:p>
          <a:p>
            <a:pPr lvl="2"/>
            <a:r>
              <a:rPr altLang="en-GB" lang="en-GB"/>
              <a:t>Third level</a:t>
            </a:r>
          </a:p>
          <a:p>
            <a:pPr lvl="3"/>
            <a:r>
              <a:rPr altLang="en-GB" lang="en-GB"/>
              <a:t>Fourth level</a:t>
            </a:r>
          </a:p>
          <a:p>
            <a:pPr lvl="4"/>
            <a:r>
              <a:rPr altLang="en-GB" lang="en-GB"/>
              <a:t>Fifth level</a:t>
            </a:r>
            <a:endParaRPr dirty="0" lang="en-US"/>
          </a:p>
        </p:txBody>
      </p:sp>
      <p:sp>
        <p:nvSpPr>
          <p:cNvPr id="4" name="Text Placeholder 3"/>
          <p:cNvSpPr>
            <a:spLocks noGrp="1"/>
          </p:cNvSpPr>
          <p:nvPr>
            <p:ph idx="2" sz="half" type="body"/>
          </p:nvPr>
        </p:nvSpPr>
        <p:spPr>
          <a:xfrm>
            <a:off x="472381" y="2971800"/>
            <a:ext cx="2211884" cy="5505627"/>
          </a:xfrm>
        </p:spPr>
        <p:txBody>
          <a:bodyPr numCol="1"/>
          <a:lstStyle>
            <a:lvl1pPr indent="0" marL="0">
              <a:buNone/>
              <a:defRPr sz="1200"/>
            </a:lvl1pPr>
            <a:lvl2pPr indent="0" marL="342900">
              <a:buNone/>
              <a:defRPr sz="1050"/>
            </a:lvl2pPr>
            <a:lvl3pPr indent="0" marL="685800">
              <a:buNone/>
              <a:defRPr sz="900"/>
            </a:lvl3pPr>
            <a:lvl4pPr indent="0" marL="1028700">
              <a:buNone/>
              <a:defRPr sz="750"/>
            </a:lvl4pPr>
            <a:lvl5pPr indent="0" marL="1371600">
              <a:buNone/>
              <a:defRPr sz="750"/>
            </a:lvl5pPr>
            <a:lvl6pPr indent="0" marL="1714500">
              <a:buNone/>
              <a:defRPr sz="750"/>
            </a:lvl6pPr>
            <a:lvl7pPr indent="0" marL="2057400">
              <a:buNone/>
              <a:defRPr sz="750"/>
            </a:lvl7pPr>
            <a:lvl8pPr indent="0" marL="2400300">
              <a:buNone/>
              <a:defRPr sz="750"/>
            </a:lvl8pPr>
            <a:lvl9pPr indent="0" marL="2743200">
              <a:buNone/>
              <a:defRPr sz="750"/>
            </a:lvl9pPr>
          </a:lstStyle>
          <a:p>
            <a:pPr lvl="0"/>
            <a:r>
              <a:rPr altLang="en-GB"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052765E0-9432-4A5E-9A3A-BD7051FD9A7B}" type="datetimeFigureOut">
              <a:rPr altLang="en-GB" lang="en-GB" smtClean="0"/>
              <a:t>17/02/2023</a:t>
            </a:fld>
            <a:endParaRPr altLang="en-GB" lang="en-GB"/>
          </a:p>
        </p:txBody>
      </p:sp>
      <p:sp>
        <p:nvSpPr>
          <p:cNvPr id="6" name="Footer Placeholder 5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7" name="Slide Number Placeholder 6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4B0A273F-5C4B-4FC2-9853-1B8A0FE23E85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64247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 numCol="1"/>
          <a:lstStyle>
            <a:lvl1pPr>
              <a:defRPr sz="2400"/>
            </a:lvl1pPr>
          </a:lstStyle>
          <a:p>
            <a:r>
              <a:rPr altLang="en-GB" lang="en-GB"/>
              <a:t>Click to edit Master title style</a:t>
            </a:r>
            <a:endParaRPr dirty="0" lang="en-US"/>
          </a:p>
        </p:txBody>
      </p:sp>
      <p:sp>
        <p:nvSpPr>
          <p:cNvPr id="3" name="Picture Placeholder 2"/>
          <p:cNvSpPr>
            <a:spLocks noChangeAspect="1" noGrp="1"/>
          </p:cNvSpPr>
          <p:nvPr>
            <p:ph idx="1" type="pic"/>
          </p:nvPr>
        </p:nvSpPr>
        <p:spPr>
          <a:xfrm>
            <a:off x="2915543" y="1426283"/>
            <a:ext cx="3471863" cy="7039681"/>
          </a:xfrm>
        </p:spPr>
        <p:txBody>
          <a:bodyPr anchor="t" numCol="1"/>
          <a:lstStyle>
            <a:lvl1pPr indent="0" marL="0">
              <a:buNone/>
              <a:defRPr sz="2400"/>
            </a:lvl1pPr>
            <a:lvl2pPr indent="0" marL="342900">
              <a:buNone/>
              <a:defRPr sz="2100"/>
            </a:lvl2pPr>
            <a:lvl3pPr indent="0" marL="685800">
              <a:buNone/>
              <a:defRPr sz="1800"/>
            </a:lvl3pPr>
            <a:lvl4pPr indent="0" marL="1028700">
              <a:buNone/>
              <a:defRPr sz="1500"/>
            </a:lvl4pPr>
            <a:lvl5pPr indent="0" marL="1371600">
              <a:buNone/>
              <a:defRPr sz="1500"/>
            </a:lvl5pPr>
            <a:lvl6pPr indent="0" marL="1714500">
              <a:buNone/>
              <a:defRPr sz="1500"/>
            </a:lvl6pPr>
            <a:lvl7pPr indent="0" marL="2057400">
              <a:buNone/>
              <a:defRPr sz="1500"/>
            </a:lvl7pPr>
            <a:lvl8pPr indent="0" marL="2400300">
              <a:buNone/>
              <a:defRPr sz="1500"/>
            </a:lvl8pPr>
            <a:lvl9pPr indent="0" marL="2743200">
              <a:buNone/>
              <a:defRPr sz="1500"/>
            </a:lvl9pPr>
          </a:lstStyle>
          <a:p>
            <a:r>
              <a:rPr altLang="en-GB" lang="en-GB"/>
              <a:t>Click icon to add picture</a:t>
            </a:r>
            <a:endParaRPr dirty="0" lang="en-US"/>
          </a:p>
        </p:txBody>
      </p:sp>
      <p:sp>
        <p:nvSpPr>
          <p:cNvPr id="4" name="Text Placeholder 3"/>
          <p:cNvSpPr>
            <a:spLocks noGrp="1"/>
          </p:cNvSpPr>
          <p:nvPr>
            <p:ph idx="2" sz="half" type="body"/>
          </p:nvPr>
        </p:nvSpPr>
        <p:spPr>
          <a:xfrm>
            <a:off x="472381" y="2971800"/>
            <a:ext cx="2211884" cy="5505627"/>
          </a:xfrm>
        </p:spPr>
        <p:txBody>
          <a:bodyPr numCol="1"/>
          <a:lstStyle>
            <a:lvl1pPr indent="0" marL="0">
              <a:buNone/>
              <a:defRPr sz="1200"/>
            </a:lvl1pPr>
            <a:lvl2pPr indent="0" marL="342900">
              <a:buNone/>
              <a:defRPr sz="1050"/>
            </a:lvl2pPr>
            <a:lvl3pPr indent="0" marL="685800">
              <a:buNone/>
              <a:defRPr sz="900"/>
            </a:lvl3pPr>
            <a:lvl4pPr indent="0" marL="1028700">
              <a:buNone/>
              <a:defRPr sz="750"/>
            </a:lvl4pPr>
            <a:lvl5pPr indent="0" marL="1371600">
              <a:buNone/>
              <a:defRPr sz="750"/>
            </a:lvl5pPr>
            <a:lvl6pPr indent="0" marL="1714500">
              <a:buNone/>
              <a:defRPr sz="750"/>
            </a:lvl6pPr>
            <a:lvl7pPr indent="0" marL="2057400">
              <a:buNone/>
              <a:defRPr sz="750"/>
            </a:lvl7pPr>
            <a:lvl8pPr indent="0" marL="2400300">
              <a:buNone/>
              <a:defRPr sz="750"/>
            </a:lvl8pPr>
            <a:lvl9pPr indent="0" marL="2743200">
              <a:buNone/>
              <a:defRPr sz="750"/>
            </a:lvl9pPr>
          </a:lstStyle>
          <a:p>
            <a:pPr lvl="0"/>
            <a:r>
              <a:rPr altLang="en-GB"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052765E0-9432-4A5E-9A3A-BD7051FD9A7B}" type="datetimeFigureOut">
              <a:rPr altLang="en-GB" lang="en-GB" smtClean="0"/>
              <a:t>17/02/2023</a:t>
            </a:fld>
            <a:endParaRPr altLang="en-GB" lang="en-GB"/>
          </a:p>
        </p:txBody>
      </p:sp>
      <p:sp>
        <p:nvSpPr>
          <p:cNvPr id="6" name="Footer Placeholder 5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7" name="Slide Number Placeholder 6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4B0A273F-5C4B-4FC2-9853-1B8A0FE23E85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1676450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altLang="en-GB" lang="en-GB"/>
              <a:t>Click to edit Master title style</a:t>
            </a:r>
            <a:endParaRPr dirty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idx="1" orient="vert" type="body"/>
          </p:nvPr>
        </p:nvSpPr>
        <p:spPr/>
        <p:txBody>
          <a:bodyPr numCol="1" vert="eaVert"/>
          <a:lstStyle/>
          <a:p>
            <a:pPr lvl="0"/>
            <a:r>
              <a:rPr altLang="en-GB" lang="en-GB"/>
              <a:t>Click to edit Master text styles</a:t>
            </a:r>
          </a:p>
          <a:p>
            <a:pPr lvl="1"/>
            <a:r>
              <a:rPr altLang="en-GB" lang="en-GB"/>
              <a:t>Second level</a:t>
            </a:r>
          </a:p>
          <a:p>
            <a:pPr lvl="2"/>
            <a:r>
              <a:rPr altLang="en-GB" lang="en-GB"/>
              <a:t>Third level</a:t>
            </a:r>
          </a:p>
          <a:p>
            <a:pPr lvl="3"/>
            <a:r>
              <a:rPr altLang="en-GB" lang="en-GB"/>
              <a:t>Fourth level</a:t>
            </a:r>
          </a:p>
          <a:p>
            <a:pPr lvl="4"/>
            <a:r>
              <a:rPr altLang="en-GB" lang="en-GB"/>
              <a:t>Fifth level</a:t>
            </a:r>
            <a:endParaRPr dirty="0" lang="en-US"/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052765E0-9432-4A5E-9A3A-BD7051FD9A7B}" type="datetimeFigureOut">
              <a:rPr altLang="en-GB" lang="en-GB" smtClean="0"/>
              <a:t>17/02/2023</a:t>
            </a:fld>
            <a:endParaRPr altLang="en-GB" lang="en-GB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4B0A273F-5C4B-4FC2-9853-1B8A0FE23E85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2151397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orient="vert" type="title"/>
          </p:nvPr>
        </p:nvSpPr>
        <p:spPr>
          <a:xfrm>
            <a:off x="4907757" y="527403"/>
            <a:ext cx="1478756" cy="8394877"/>
          </a:xfrm>
        </p:spPr>
        <p:txBody>
          <a:bodyPr numCol="1" vert="eaVert"/>
          <a:lstStyle/>
          <a:p>
            <a:r>
              <a:rPr altLang="en-GB" lang="en-GB"/>
              <a:t>Click to edit Master title style</a:t>
            </a:r>
            <a:endParaRPr dirty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idx="1" orient="vert" type="body"/>
          </p:nvPr>
        </p:nvSpPr>
        <p:spPr>
          <a:xfrm>
            <a:off x="471488" y="527403"/>
            <a:ext cx="4350544" cy="8394877"/>
          </a:xfrm>
        </p:spPr>
        <p:txBody>
          <a:bodyPr numCol="1" vert="eaVert"/>
          <a:lstStyle/>
          <a:p>
            <a:pPr lvl="0"/>
            <a:r>
              <a:rPr altLang="en-GB" lang="en-GB"/>
              <a:t>Click to edit Master text styles</a:t>
            </a:r>
          </a:p>
          <a:p>
            <a:pPr lvl="1"/>
            <a:r>
              <a:rPr altLang="en-GB" lang="en-GB"/>
              <a:t>Second level</a:t>
            </a:r>
          </a:p>
          <a:p>
            <a:pPr lvl="2"/>
            <a:r>
              <a:rPr altLang="en-GB" lang="en-GB"/>
              <a:t>Third level</a:t>
            </a:r>
          </a:p>
          <a:p>
            <a:pPr lvl="3"/>
            <a:r>
              <a:rPr altLang="en-GB" lang="en-GB"/>
              <a:t>Fourth level</a:t>
            </a:r>
          </a:p>
          <a:p>
            <a:pPr lvl="4"/>
            <a:r>
              <a:rPr altLang="en-GB" lang="en-GB"/>
              <a:t>Fifth level</a:t>
            </a:r>
            <a:endParaRPr dirty="0" lang="en-US"/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052765E0-9432-4A5E-9A3A-BD7051FD9A7B}" type="datetimeFigureOut">
              <a:rPr altLang="en-GB" lang="en-GB" smtClean="0"/>
              <a:t>17/02/2023</a:t>
            </a:fld>
            <a:endParaRPr altLang="en-GB" lang="en-GB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4B0A273F-5C4B-4FC2-9853-1B8A0FE23E85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773524284"/>
      </p:ext>
    </p:extLst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2" Target="../slideLayouts/slideLayout11.xml" Type="http://schemas.openxmlformats.org/officeDocument/2006/relationships/slideLayout"/><Relationship Id="rId11" Target="../slideLayouts/slideLayout10.xml" Type="http://schemas.openxmlformats.org/officeDocument/2006/relationships/slideLayout"/><Relationship Id="rId9" Target="../slideLayouts/slideLayout8.xml" Type="http://schemas.openxmlformats.org/officeDocument/2006/relationships/slideLayout"/><Relationship Id="rId10" Target="../slideLayouts/slideLayout9.xml" Type="http://schemas.openxmlformats.org/officeDocument/2006/relationships/slideLayout"/><Relationship Id="rId8" Target="../slideLayouts/slideLayout7.xml" Type="http://schemas.openxmlformats.org/officeDocument/2006/relationships/slideLayout"/><Relationship Id="rId7" Target="../slideLayouts/slideLayout6.xml" Type="http://schemas.openxmlformats.org/officeDocument/2006/relationships/slideLayout"/><Relationship Id="rId6" Target="../slideLayouts/slideLayout5.xml" Type="http://schemas.openxmlformats.org/officeDocument/2006/relationships/slideLayout"/><Relationship Id="rId5" Target="../slideLayouts/slideLayout4.xml" Type="http://schemas.openxmlformats.org/officeDocument/2006/relationships/slideLayout"/><Relationship Id="rId4" Target="../slideLayouts/slideLayout3.xml" Type="http://schemas.openxmlformats.org/officeDocument/2006/relationships/slideLayout"/><Relationship Id="rId3" Target="../slideLayouts/slideLayout2.xml" Type="http://schemas.openxmlformats.org/officeDocument/2006/relationships/slideLayout"/><Relationship Id="rId2" Target="../slideLayouts/slideLayout1.xml" Type="http://schemas.openxmlformats.org/officeDocument/2006/relationships/slideLayout"/><Relationship Id="rId1" Target="../theme/theme1.xml" Type="http://schemas.openxmlformats.org/officeDocument/2006/relationships/theme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anchor="ctr" bIns="45720" lIns="91440" numCol="1" rIns="91440" rtlCol="0" tIns="45720" vert="horz">
            <a:normAutofit/>
          </a:bodyPr>
          <a:lstStyle/>
          <a:p>
            <a:r>
              <a:rPr altLang="en-GB" lang="en-GB"/>
              <a:t>Click to edit Master title style</a:t>
            </a:r>
            <a:endParaRPr dirty="0" lang="en-US"/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bIns="45720" lIns="91440" numCol="1" rIns="91440" rtlCol="0" tIns="45720" vert="horz">
            <a:normAutofit/>
          </a:bodyPr>
          <a:lstStyle/>
          <a:p>
            <a:pPr lvl="0"/>
            <a:r>
              <a:rPr altLang="en-GB" lang="en-GB"/>
              <a:t>Click to edit Master text styles</a:t>
            </a:r>
          </a:p>
          <a:p>
            <a:pPr lvl="1"/>
            <a:r>
              <a:rPr altLang="en-GB" lang="en-GB"/>
              <a:t>Second level</a:t>
            </a:r>
          </a:p>
          <a:p>
            <a:pPr lvl="2"/>
            <a:r>
              <a:rPr altLang="en-GB" lang="en-GB"/>
              <a:t>Third level</a:t>
            </a:r>
          </a:p>
          <a:p>
            <a:pPr lvl="3"/>
            <a:r>
              <a:rPr altLang="en-GB" lang="en-GB"/>
              <a:t>Fourth level</a:t>
            </a:r>
          </a:p>
          <a:p>
            <a:pPr lvl="4"/>
            <a:r>
              <a:rPr altLang="en-GB" lang="en-GB"/>
              <a:t>Fifth level</a:t>
            </a:r>
            <a:endParaRPr dirty="0" lang="en-US"/>
          </a:p>
        </p:txBody>
      </p:sp>
      <p:sp>
        <p:nvSpPr>
          <p:cNvPr id="4" name="Date Placeholder 3"/>
          <p:cNvSpPr>
            <a:spLocks noGrp="1"/>
          </p:cNvSpPr>
          <p:nvPr>
            <p:ph idx="2" sz="half" type="dt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anchor="ctr" bIns="45720" lIns="91440" numCol="1" rIns="91440" rtlCol="0" tIns="45720" vert="horz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765E0-9432-4A5E-9A3A-BD7051FD9A7B}" type="datetimeFigureOut">
              <a:rPr altLang="en-GB" lang="en-GB" smtClean="0"/>
              <a:t>17/02/2023</a:t>
            </a:fld>
            <a:endParaRPr altLang="en-GB" lang="en-GB"/>
          </a:p>
        </p:txBody>
      </p:sp>
      <p:sp>
        <p:nvSpPr>
          <p:cNvPr id="5" name="Footer Placeholder 4"/>
          <p:cNvSpPr>
            <a:spLocks noGrp="1"/>
          </p:cNvSpPr>
          <p:nvPr>
            <p:ph idx="3" sz="quarter" type="ftr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anchor="ctr" bIns="45720" lIns="91440" numCol="1" rIns="91440" rtlCol="0" tIns="45720" vert="horz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altLang="en-GB" lang="en-GB"/>
          </a:p>
        </p:txBody>
      </p:sp>
      <p:sp>
        <p:nvSpPr>
          <p:cNvPr id="6" name="Slide Number Placeholder 5"/>
          <p:cNvSpPr>
            <a:spLocks noGrp="1"/>
          </p:cNvSpPr>
          <p:nvPr>
            <p:ph idx="4" sz="quarter" type="sldNum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anchor="ctr" bIns="45720" lIns="91440" numCol="1" rIns="91440" rtlCol="0" tIns="45720" vert="horz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0A273F-5C4B-4FC2-9853-1B8A0FE23E85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1360913095"/>
      </p:ext>
    </p:extLst>
  </p:cSld>
  <p:clrMap accent1="accent1" accent2="accent2" accent3="accent3" accent4="accent4" accent5="accent5" accent6="accent6" bg1="lt1" bg2="lt2" folHlink="folHlink" hlink="hlink" tx1="dk1" tx2="dk2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txStyles>
    <p:titleStyle>
      <a:lvl1pPr algn="l" defTabSz="685800" eaLnBrk="1" hangingPunct="1" latinLnBrk="0" rtl="0">
        <a:lnSpc>
          <a:spcPct val="90000"/>
        </a:lnSpc>
        <a:spcBef>
          <a:spcPct val="0"/>
        </a:spcBef>
        <a:buNone/>
        <a:defRPr kern="1200" sz="33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685800" eaLnBrk="1" hangingPunct="1" indent="-171450" latinLnBrk="0" marL="171450" rtl="0">
        <a:lnSpc>
          <a:spcPct val="90000"/>
        </a:lnSpc>
        <a:spcBef>
          <a:spcPts val="750"/>
        </a:spcBef>
        <a:buFont charset="0" panose="020B0604020202020204" pitchFamily="34" typeface="Arial"/>
        <a:buChar char="•"/>
        <a:defRPr kern="1200" sz="2100">
          <a:solidFill>
            <a:schemeClr val="tx1"/>
          </a:solidFill>
          <a:latin typeface="+mn-lt"/>
          <a:ea typeface="+mn-ea"/>
          <a:cs typeface="+mn-cs"/>
        </a:defRPr>
      </a:lvl1pPr>
      <a:lvl2pPr algn="l" defTabSz="685800" eaLnBrk="1" hangingPunct="1" indent="-171450" latinLnBrk="0" marL="514350" rtl="0">
        <a:lnSpc>
          <a:spcPct val="90000"/>
        </a:lnSpc>
        <a:spcBef>
          <a:spcPts val="375"/>
        </a:spcBef>
        <a:buFont charset="0" panose="020B0604020202020204" pitchFamily="34" typeface="Arial"/>
        <a:buChar char="•"/>
        <a:defRPr kern="1200" sz="1800">
          <a:solidFill>
            <a:schemeClr val="tx1"/>
          </a:solidFill>
          <a:latin typeface="+mn-lt"/>
          <a:ea typeface="+mn-ea"/>
          <a:cs typeface="+mn-cs"/>
        </a:defRPr>
      </a:lvl2pPr>
      <a:lvl3pPr algn="l" defTabSz="685800" eaLnBrk="1" hangingPunct="1" indent="-171450" latinLnBrk="0" marL="857250" rtl="0">
        <a:lnSpc>
          <a:spcPct val="90000"/>
        </a:lnSpc>
        <a:spcBef>
          <a:spcPts val="375"/>
        </a:spcBef>
        <a:buFont charset="0" panose="020B0604020202020204" pitchFamily="34" typeface="Arial"/>
        <a:buChar char="•"/>
        <a:defRPr kern="1200" sz="1500">
          <a:solidFill>
            <a:schemeClr val="tx1"/>
          </a:solidFill>
          <a:latin typeface="+mn-lt"/>
          <a:ea typeface="+mn-ea"/>
          <a:cs typeface="+mn-cs"/>
        </a:defRPr>
      </a:lvl3pPr>
      <a:lvl4pPr algn="l" defTabSz="685800" eaLnBrk="1" hangingPunct="1" indent="-171450" latinLnBrk="0" marL="1200150" rtl="0">
        <a:lnSpc>
          <a:spcPct val="90000"/>
        </a:lnSpc>
        <a:spcBef>
          <a:spcPts val="375"/>
        </a:spcBef>
        <a:buFont charset="0" panose="020B0604020202020204" pitchFamily="34" typeface="Arial"/>
        <a:buChar char="•"/>
        <a:defRPr kern="1200" sz="1350">
          <a:solidFill>
            <a:schemeClr val="tx1"/>
          </a:solidFill>
          <a:latin typeface="+mn-lt"/>
          <a:ea typeface="+mn-ea"/>
          <a:cs typeface="+mn-cs"/>
        </a:defRPr>
      </a:lvl4pPr>
      <a:lvl5pPr algn="l" defTabSz="685800" eaLnBrk="1" hangingPunct="1" indent="-171450" latinLnBrk="0" marL="1543050" rtl="0">
        <a:lnSpc>
          <a:spcPct val="90000"/>
        </a:lnSpc>
        <a:spcBef>
          <a:spcPts val="375"/>
        </a:spcBef>
        <a:buFont charset="0" panose="020B0604020202020204" pitchFamily="34" typeface="Arial"/>
        <a:buChar char="•"/>
        <a:defRPr kern="1200" sz="1350">
          <a:solidFill>
            <a:schemeClr val="tx1"/>
          </a:solidFill>
          <a:latin typeface="+mn-lt"/>
          <a:ea typeface="+mn-ea"/>
          <a:cs typeface="+mn-cs"/>
        </a:defRPr>
      </a:lvl5pPr>
      <a:lvl6pPr algn="l" defTabSz="685800" eaLnBrk="1" hangingPunct="1" indent="-171450" latinLnBrk="0" marL="1885950" rtl="0">
        <a:lnSpc>
          <a:spcPct val="90000"/>
        </a:lnSpc>
        <a:spcBef>
          <a:spcPts val="375"/>
        </a:spcBef>
        <a:buFont charset="0" panose="020B0604020202020204" pitchFamily="34" typeface="Arial"/>
        <a:buChar char="•"/>
        <a:defRPr kern="1200" sz="1350">
          <a:solidFill>
            <a:schemeClr val="tx1"/>
          </a:solidFill>
          <a:latin typeface="+mn-lt"/>
          <a:ea typeface="+mn-ea"/>
          <a:cs typeface="+mn-cs"/>
        </a:defRPr>
      </a:lvl6pPr>
      <a:lvl7pPr algn="l" defTabSz="685800" eaLnBrk="1" hangingPunct="1" indent="-171450" latinLnBrk="0" marL="2228850" rtl="0">
        <a:lnSpc>
          <a:spcPct val="90000"/>
        </a:lnSpc>
        <a:spcBef>
          <a:spcPts val="375"/>
        </a:spcBef>
        <a:buFont charset="0" panose="020B0604020202020204" pitchFamily="34" typeface="Arial"/>
        <a:buChar char="•"/>
        <a:defRPr kern="1200" sz="1350">
          <a:solidFill>
            <a:schemeClr val="tx1"/>
          </a:solidFill>
          <a:latin typeface="+mn-lt"/>
          <a:ea typeface="+mn-ea"/>
          <a:cs typeface="+mn-cs"/>
        </a:defRPr>
      </a:lvl7pPr>
      <a:lvl8pPr algn="l" defTabSz="685800" eaLnBrk="1" hangingPunct="1" indent="-171450" latinLnBrk="0" marL="2571750" rtl="0">
        <a:lnSpc>
          <a:spcPct val="90000"/>
        </a:lnSpc>
        <a:spcBef>
          <a:spcPts val="375"/>
        </a:spcBef>
        <a:buFont charset="0" panose="020B0604020202020204" pitchFamily="34" typeface="Arial"/>
        <a:buChar char="•"/>
        <a:defRPr kern="1200" sz="1350">
          <a:solidFill>
            <a:schemeClr val="tx1"/>
          </a:solidFill>
          <a:latin typeface="+mn-lt"/>
          <a:ea typeface="+mn-ea"/>
          <a:cs typeface="+mn-cs"/>
        </a:defRPr>
      </a:lvl8pPr>
      <a:lvl9pPr algn="l" defTabSz="685800" eaLnBrk="1" hangingPunct="1" indent="-171450" latinLnBrk="0" marL="2914650" rtl="0">
        <a:lnSpc>
          <a:spcPct val="90000"/>
        </a:lnSpc>
        <a:spcBef>
          <a:spcPts val="375"/>
        </a:spcBef>
        <a:buFont charset="0" panose="020B0604020202020204" pitchFamily="34" typeface="Arial"/>
        <a:buChar char="•"/>
        <a:defRPr kern="1200" sz="135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685800" eaLnBrk="1" hangingPunct="1" latinLnBrk="0" marL="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1pPr>
      <a:lvl2pPr algn="l" defTabSz="685800" eaLnBrk="1" hangingPunct="1" latinLnBrk="0" marL="3429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2pPr>
      <a:lvl3pPr algn="l" defTabSz="685800" eaLnBrk="1" hangingPunct="1" latinLnBrk="0" marL="6858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3pPr>
      <a:lvl4pPr algn="l" defTabSz="685800" eaLnBrk="1" hangingPunct="1" latinLnBrk="0" marL="10287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4pPr>
      <a:lvl5pPr algn="l" defTabSz="685800" eaLnBrk="1" hangingPunct="1" latinLnBrk="0" marL="13716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5pPr>
      <a:lvl6pPr algn="l" defTabSz="685800" eaLnBrk="1" hangingPunct="1" latinLnBrk="0" marL="17145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6pPr>
      <a:lvl7pPr algn="l" defTabSz="685800" eaLnBrk="1" hangingPunct="1" latinLnBrk="0" marL="20574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7pPr>
      <a:lvl8pPr algn="l" defTabSz="685800" eaLnBrk="1" hangingPunct="1" latinLnBrk="0" marL="24003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8pPr>
      <a:lvl9pPr algn="l" defTabSz="685800" eaLnBrk="1" hangingPunct="1" latinLnBrk="0" marL="2743200" rtl="0">
        <a:defRPr kern="1200" sz="135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2" Target="../media/image1.jp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2.xml.rels><?xml version="1.0" encoding="UTF-8" standalone="yes"?><Relationships xmlns="http://schemas.openxmlformats.org/package/2006/relationships"><Relationship Id="rId7" Target="../media/image6.jpg" Type="http://schemas.openxmlformats.org/officeDocument/2006/relationships/image"/><Relationship Id="rId6" Target="../media/image5.png" Type="http://schemas.openxmlformats.org/officeDocument/2006/relationships/image"/><Relationship Id="rId5" Target="../media/image4.png" Type="http://schemas.openxmlformats.org/officeDocument/2006/relationships/image"/><Relationship Id="rId4" Target="../media/image3.png" Type="http://schemas.openxmlformats.org/officeDocument/2006/relationships/image"/><Relationship Id="rId3" Target="../media/image2.png" Type="http://schemas.openxmlformats.org/officeDocument/2006/relationships/image"/><Relationship Id="rId2" Target="../media/image1.jp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3.xml.rels><?xml version="1.0" encoding="UTF-8" standalone="yes"?><Relationships xmlns="http://schemas.openxmlformats.org/package/2006/relationships"><Relationship Id="rId5" Target="../media/image8.jpeg" Type="http://schemas.openxmlformats.org/officeDocument/2006/relationships/image"/><Relationship Id="rId4" Target="../media/image3.png" Type="http://schemas.openxmlformats.org/officeDocument/2006/relationships/image"/><Relationship Id="rId3" Target="../media/image7.png" Type="http://schemas.openxmlformats.org/officeDocument/2006/relationships/image"/><Relationship Id="rId2" Target="../media/image1.jp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_rels/slide4.xml.rels><?xml version="1.0" encoding="UTF-8" standalone="yes"?><Relationships xmlns="http://schemas.openxmlformats.org/package/2006/relationships"><Relationship Id="rId2" Target="../media/image1.jpg" Type="http://schemas.openxmlformats.org/officeDocument/2006/relationships/image"/><Relationship Id="rId1" Target="../slideLayouts/slideLayout7.xml" Type="http://schemas.openxmlformats.org/officeDocument/2006/relationships/slideLayout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lum/>
          </a:blip>
          <a:srcRect/>
          <a:stretch>
            <a:fillRect b="-19000" t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E3E9DEA-95BF-4259-9E01-435606F92BD9}"/>
              </a:ext>
            </a:extLst>
          </p:cNvPr>
          <p:cNvSpPr txBox="1">
            <a:spLocks/>
          </p:cNvSpPr>
          <p:nvPr/>
        </p:nvSpPr>
        <p:spPr>
          <a:xfrm>
            <a:off x="3820363" y="1111964"/>
            <a:ext cx="2685795" cy="745629"/>
          </a:xfrm>
          <a:prstGeom prst="rect">
            <a:avLst/>
          </a:prstGeom>
        </p:spPr>
        <p:txBody>
          <a:bodyPr numCol="1"/>
          <a:lstStyle>
            <a:lvl1pPr algn="l" defTabSz="914400" eaLnBrk="1" hangingPunct="1" latinLnBrk="0" rtl="0">
              <a:lnSpc>
                <a:spcPct val="90000"/>
              </a:lnSpc>
              <a:spcBef>
                <a:spcPct val="0"/>
              </a:spcBef>
              <a:buNone/>
              <a:defRPr kern="1200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b="1" dirty="0" lang="en-US" sz="2475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20602080505020303" pitchFamily="18" typeface="Baskerville Old Face"/>
              </a:rPr>
              <a:t>Menu Engineering</a:t>
            </a:r>
            <a:endParaRPr altLang="en-GB" dirty="0" lang="en-GB" sz="2475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0598126-7327-4996-BCD2-EB81F3EDF149}"/>
              </a:ext>
            </a:extLst>
          </p:cNvPr>
          <p:cNvSpPr txBox="1">
            <a:spLocks/>
          </p:cNvSpPr>
          <p:nvPr/>
        </p:nvSpPr>
        <p:spPr>
          <a:xfrm>
            <a:off x="2934595" y="2046504"/>
            <a:ext cx="3922965" cy="1724504"/>
          </a:xfrm>
          <a:prstGeom prst="rect">
            <a:avLst/>
          </a:prstGeom>
        </p:spPr>
        <p:txBody>
          <a:bodyPr numCol="1"/>
          <a:lstStyle>
            <a:lvl1pPr algn="l" defTabSz="914400" eaLnBrk="1" hangingPunct="1" indent="-228600" latinLnBrk="0" marL="228600" rtl="0">
              <a:lnSpc>
                <a:spcPct val="90000"/>
              </a:lnSpc>
              <a:spcBef>
                <a:spcPts val="1000"/>
              </a:spcBef>
              <a:buFont charset="0" panose="020B0604020202020204" pitchFamily="34" typeface="Arial"/>
              <a:buChar char="•"/>
              <a:defRPr kern="1200"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-228600" latinLnBrk="0" marL="685800" rtl="0">
              <a:lnSpc>
                <a:spcPct val="90000"/>
              </a:lnSpc>
              <a:spcBef>
                <a:spcPts val="500"/>
              </a:spcBef>
              <a:buFont charset="0" panose="020B0604020202020204" pitchFamily="34" typeface="Arial"/>
              <a:buChar char="•"/>
              <a:defRPr kern="1200"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-228600" latinLnBrk="0" marL="1143000" rtl="0">
              <a:lnSpc>
                <a:spcPct val="90000"/>
              </a:lnSpc>
              <a:spcBef>
                <a:spcPts val="500"/>
              </a:spcBef>
              <a:buFont charset="0" panose="020B0604020202020204" pitchFamily="34" typeface="Arial"/>
              <a:buChar char="•"/>
              <a:defRPr kern="1200"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-228600" latinLnBrk="0" marL="1600200" rtl="0">
              <a:lnSpc>
                <a:spcPct val="90000"/>
              </a:lnSpc>
              <a:spcBef>
                <a:spcPts val="500"/>
              </a:spcBef>
              <a:buFont charset="0" panose="020B0604020202020204" pitchFamily="34" typeface="Arial"/>
              <a:buChar char="•"/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-228600" latinLnBrk="0" marL="2057400" rtl="0">
              <a:lnSpc>
                <a:spcPct val="90000"/>
              </a:lnSpc>
              <a:spcBef>
                <a:spcPts val="500"/>
              </a:spcBef>
              <a:buFont charset="0" panose="020B0604020202020204" pitchFamily="34" typeface="Arial"/>
              <a:buChar char="•"/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-228600" latinLnBrk="0" marL="2514600" rtl="0">
              <a:lnSpc>
                <a:spcPct val="90000"/>
              </a:lnSpc>
              <a:spcBef>
                <a:spcPts val="500"/>
              </a:spcBef>
              <a:buFont charset="0" panose="020B0604020202020204" pitchFamily="34" typeface="Arial"/>
              <a:buChar char="•"/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-228600" latinLnBrk="0" marL="2971800" rtl="0">
              <a:lnSpc>
                <a:spcPct val="90000"/>
              </a:lnSpc>
              <a:spcBef>
                <a:spcPts val="500"/>
              </a:spcBef>
              <a:buFont charset="0" panose="020B0604020202020204" pitchFamily="34" typeface="Arial"/>
              <a:buChar char="•"/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-228600" latinLnBrk="0" marL="3429000" rtl="0">
              <a:lnSpc>
                <a:spcPct val="90000"/>
              </a:lnSpc>
              <a:spcBef>
                <a:spcPts val="500"/>
              </a:spcBef>
              <a:buFont charset="0" panose="020B0604020202020204" pitchFamily="34" typeface="Arial"/>
              <a:buChar char="•"/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-228600" latinLnBrk="0" marL="3886200" rtl="0">
              <a:lnSpc>
                <a:spcPct val="90000"/>
              </a:lnSpc>
              <a:spcBef>
                <a:spcPts val="500"/>
              </a:spcBef>
              <a:buFont charset="0" panose="020B0604020202020204" pitchFamily="34" typeface="Arial"/>
              <a:buChar char="•"/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charset="2" panose="05000000000000000000" pitchFamily="2" typeface="Wingdings"/>
              <a:buChar char="q"/>
            </a:pPr>
            <a:r>
              <a:rPr b="1" dirty="0" lang="en-US" sz="1575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20602080505020303" pitchFamily="18" typeface="Baskerville Old Face"/>
              </a:rPr>
              <a:t>Student name</a:t>
            </a:r>
            <a:r>
              <a:rPr b="1" dirty="0" lang="en-US" smtClean="0" sz="1575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20602080505020303" pitchFamily="18" typeface="Baskerville Old Face"/>
              </a:rPr>
              <a:t>:  Baby Lima</a:t>
            </a:r>
            <a:endParaRPr b="1" dirty="0" lang="en-US" sz="1575">
              <a:solidFill>
                <a:srgbClr val="C0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20602080505020303" pitchFamily="18" typeface="Baskerville Old Face"/>
            </a:endParaRPr>
          </a:p>
          <a:p>
            <a:pPr>
              <a:buFont charset="2" panose="05000000000000000000" pitchFamily="2" typeface="Wingdings"/>
              <a:buChar char="q"/>
            </a:pPr>
            <a:r>
              <a:rPr b="1" dirty="0" lang="en-US" sz="1575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20602080505020303" pitchFamily="18" typeface="Baskerville Old Face"/>
              </a:rPr>
              <a:t>Student id:   </a:t>
            </a:r>
            <a:r>
              <a:rPr b="1" dirty="0" lang="en-US" smtClean="0" sz="1575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20602080505020303" pitchFamily="18" typeface="Baskerville Old Face"/>
              </a:rPr>
              <a:t>2133582       @</a:t>
            </a:r>
            <a:r>
              <a:rPr b="1" dirty="0" lang="en-US" sz="1575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20602080505020303" pitchFamily="18" typeface="Baskerville Old Face"/>
              </a:rPr>
              <a:t>student.uwtsd.ac.uk </a:t>
            </a:r>
          </a:p>
          <a:p>
            <a:pPr>
              <a:buFont charset="2" panose="05000000000000000000" pitchFamily="2" typeface="Wingdings"/>
              <a:buChar char="q"/>
            </a:pPr>
            <a:r>
              <a:rPr b="1" dirty="0" lang="en-US" sz="1575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20602080505020303" pitchFamily="18" typeface="Baskerville Old Face"/>
              </a:rPr>
              <a:t>Module: Food and beverages </a:t>
            </a:r>
            <a:r>
              <a:rPr b="1" dirty="0" lang="en-US" smtClean="0" sz="1575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20602080505020303" pitchFamily="18" typeface="Baskerville Old Face"/>
              </a:rPr>
              <a:t>BMIH4002</a:t>
            </a:r>
            <a:endParaRPr b="1" dirty="0" lang="en-US" sz="1575">
              <a:solidFill>
                <a:srgbClr val="C0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20602080505020303" pitchFamily="18" typeface="Baskerville Old Face"/>
            </a:endParaRPr>
          </a:p>
        </p:txBody>
      </p:sp>
    </p:spTree>
    <p:extLst>
      <p:ext uri="{BB962C8B-B14F-4D97-AF65-F5344CB8AC3E}">
        <p14:creationId xmlns:p14="http://schemas.microsoft.com/office/powerpoint/2010/main" val="2656051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lum/>
          </a:blip>
          <a:srcRect/>
          <a:stretch>
            <a:fillRect b="-19000" t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C5679260-AC76-49C4-B9E3-709CAFDC97E4}"/>
              </a:ext>
            </a:extLst>
          </p:cNvPr>
          <p:cNvSpPr/>
          <p:nvPr/>
        </p:nvSpPr>
        <p:spPr>
          <a:xfrm>
            <a:off x="3392355" y="1687362"/>
            <a:ext cx="3254977" cy="1569660"/>
          </a:xfrm>
          <a:prstGeom prst="rect">
            <a:avLst/>
          </a:prstGeom>
        </p:spPr>
        <p:txBody>
          <a:bodyPr numCol="1" wrap="square">
            <a:spAutoFit/>
          </a:bodyPr>
          <a:lstStyle/>
          <a:p>
            <a:pPr algn="ctr"/>
            <a:r>
              <a:rPr altLang="en-GB" dirty="0" lang="en-GB" sz="12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18" typeface="Times New Roman"/>
                <a:cs charset="0" pitchFamily="18" typeface="Times New Roman"/>
              </a:rPr>
              <a:t>STARTER</a:t>
            </a:r>
          </a:p>
          <a:p>
            <a:pPr algn="ctr"/>
            <a:r>
              <a:rPr altLang="en-GB" dirty="0" lang="en-GB" sz="10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 </a:t>
            </a:r>
          </a:p>
          <a:p>
            <a:pPr algn="ctr"/>
            <a:r>
              <a:rPr altLang="en-GB" b="1" dirty="0" lang="en-GB" sz="10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PESTO MARINATED MOZZARELLA</a:t>
            </a:r>
          </a:p>
          <a:p>
            <a:pPr algn="ctr"/>
            <a:r>
              <a:rPr altLang="en-GB" b="1" dirty="0" lang="en-GB" sz="10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with plum tomato confit, mixed greens,</a:t>
            </a:r>
          </a:p>
          <a:p>
            <a:pPr algn="ctr"/>
            <a:r>
              <a:rPr altLang="en-GB" b="1" dirty="0" lang="en-GB" sz="10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ciabatta crisps and creamy balsamic </a:t>
            </a:r>
            <a:r>
              <a:rPr altLang="en-GB" b="1" dirty="0" lang="en-GB" smtClean="0" sz="10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dressing</a:t>
            </a:r>
          </a:p>
          <a:p>
            <a:pPr algn="ctr"/>
            <a:endParaRPr altLang="en-GB" b="1" dirty="0" lang="en-GB" sz="1000">
              <a:solidFill>
                <a:srgbClr val="C00000"/>
              </a:solidFill>
              <a:latin charset="0" pitchFamily="18" typeface="Times New Roman"/>
              <a:cs charset="0" pitchFamily="18" typeface="Times New Roman"/>
            </a:endParaRPr>
          </a:p>
          <a:p>
            <a:pPr algn="ctr"/>
            <a:r>
              <a:rPr b="1" dirty="0" lang="en-US" sz="10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SPICED SWEET POTATO</a:t>
            </a:r>
          </a:p>
          <a:p>
            <a:pPr algn="ctr"/>
            <a:r>
              <a:rPr b="1" dirty="0" lang="en-US" sz="10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and red onion Soup,</a:t>
            </a:r>
            <a:r>
              <a:rPr altLang="en-GB" b="1" dirty="0" lang="en-GB" sz="105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/>
            </a:r>
            <a:br>
              <a:rPr altLang="en-GB" b="1" dirty="0" lang="en-GB" sz="105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</a:br>
            <a:endParaRPr altLang="en-GB" b="1" dirty="0" lang="en-GB" sz="1050">
              <a:solidFill>
                <a:srgbClr val="C00000"/>
              </a:solidFill>
              <a:latin charset="0" pitchFamily="18" typeface="Times New Roman"/>
              <a:cs charset="0" pitchFamily="18" typeface="Times New Roman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30180BA-9BE1-4EA7-85AA-6311E41AF1A1}"/>
              </a:ext>
            </a:extLst>
          </p:cNvPr>
          <p:cNvSpPr txBox="1"/>
          <p:nvPr/>
        </p:nvSpPr>
        <p:spPr>
          <a:xfrm>
            <a:off x="4553729" y="3283811"/>
            <a:ext cx="1053639" cy="276999"/>
          </a:xfrm>
          <a:prstGeom prst="rect">
            <a:avLst/>
          </a:prstGeom>
          <a:noFill/>
        </p:spPr>
        <p:txBody>
          <a:bodyPr numCol="1" rtlCol="0" wrap="square">
            <a:spAutoFit/>
          </a:bodyPr>
          <a:lstStyle/>
          <a:p>
            <a:pPr algn="ctr"/>
            <a:r>
              <a:rPr dirty="0" lang="en-US" sz="12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18" typeface="Times New Roman"/>
                <a:cs charset="0" pitchFamily="18" typeface="Times New Roman"/>
              </a:rPr>
              <a:t>Main Dish</a:t>
            </a:r>
            <a:endParaRPr altLang="en-GB" dirty="0" lang="en-GB" sz="1200">
              <a:solidFill>
                <a:srgbClr val="C0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18" typeface="Times New Roman"/>
              <a:cs charset="0" pitchFamily="18" typeface="Times New Roman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92A1F29E-5BDF-4FD3-B5DF-C093405D2BC2}"/>
              </a:ext>
            </a:extLst>
          </p:cNvPr>
          <p:cNvSpPr txBox="1"/>
          <p:nvPr/>
        </p:nvSpPr>
        <p:spPr>
          <a:xfrm>
            <a:off x="3459048" y="3604782"/>
            <a:ext cx="3060275" cy="1785104"/>
          </a:xfrm>
          <a:prstGeom prst="rect">
            <a:avLst/>
          </a:prstGeom>
          <a:noFill/>
        </p:spPr>
        <p:txBody>
          <a:bodyPr numCol="1" rtlCol="0" wrap="square">
            <a:spAutoFit/>
          </a:bodyPr>
          <a:lstStyle/>
          <a:p>
            <a:pPr algn="ctr"/>
            <a:r>
              <a:rPr b="1" dirty="0" lang="en-US" sz="10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SUPREME OF IRISH CHICKEN</a:t>
            </a:r>
          </a:p>
          <a:p>
            <a:pPr algn="ctr"/>
            <a:r>
              <a:rPr b="1" dirty="0" lang="en-US" sz="10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Creamed butternut squash, </a:t>
            </a:r>
            <a:r>
              <a:rPr b="1" dirty="0" err="1" lang="en-US" sz="10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Gubbeen</a:t>
            </a:r>
            <a:r>
              <a:rPr b="1" dirty="0" lang="en-US" sz="10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 chorizo gratin</a:t>
            </a:r>
            <a:endParaRPr altLang="en-GB" b="1" dirty="0" lang="en-GB" sz="1000">
              <a:solidFill>
                <a:srgbClr val="C00000"/>
              </a:solidFill>
              <a:latin charset="0" pitchFamily="18" typeface="Times New Roman"/>
              <a:cs charset="0" pitchFamily="18" typeface="Times New Roman"/>
            </a:endParaRPr>
          </a:p>
          <a:p>
            <a:pPr algn="ctr"/>
            <a:r>
              <a:rPr altLang="en-GB" b="1" dirty="0" lang="en-GB" sz="10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Or</a:t>
            </a:r>
          </a:p>
          <a:p>
            <a:pPr algn="ctr"/>
            <a:endParaRPr altLang="en-GB" b="1" dirty="0" lang="en-GB" sz="1000">
              <a:solidFill>
                <a:srgbClr val="C00000"/>
              </a:solidFill>
              <a:latin charset="0" pitchFamily="18" typeface="Times New Roman"/>
              <a:cs charset="0" pitchFamily="18" typeface="Times New Roman"/>
            </a:endParaRPr>
          </a:p>
          <a:p>
            <a:pPr algn="ctr"/>
            <a:r>
              <a:rPr b="1" dirty="0" lang="en-US" sz="10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SLOW COOKED BEEF FEATHER BLADE</a:t>
            </a:r>
          </a:p>
          <a:p>
            <a:pPr algn="ctr"/>
            <a:r>
              <a:rPr b="1" dirty="0" lang="en-US" sz="10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Button mushrooms and pearl onions, red wine and roast potato</a:t>
            </a:r>
            <a:r>
              <a:rPr altLang="en-GB" b="1" dirty="0" lang="en-GB" sz="10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/>
            </a:r>
            <a:br>
              <a:rPr altLang="en-GB" b="1" dirty="0" lang="en-GB" sz="10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</a:br>
            <a:endParaRPr altLang="en-GB" b="1" dirty="0" lang="en-GB" sz="1000">
              <a:solidFill>
                <a:srgbClr val="C00000"/>
              </a:solidFill>
              <a:latin charset="0" pitchFamily="18" typeface="Times New Roman"/>
              <a:cs charset="0" pitchFamily="18" typeface="Times New Roman"/>
            </a:endParaRPr>
          </a:p>
          <a:p>
            <a:pPr algn="ctr"/>
            <a:r>
              <a:rPr b="1" dirty="0" lang="en-US" sz="10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FILLET OF SEABASS</a:t>
            </a:r>
          </a:p>
          <a:p>
            <a:pPr algn="ctr"/>
            <a:r>
              <a:rPr b="1" dirty="0" lang="en-US" sz="10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Leek &amp; crab risotto, wilted chard, parmesan &amp; lemon crème fraiche</a:t>
            </a:r>
            <a:r>
              <a:rPr altLang="en-GB" dirty="0" lang="en-GB" sz="619">
                <a:latin charset="0" pitchFamily="18" typeface="Times New Roman"/>
                <a:cs charset="0" pitchFamily="18" typeface="Times New Roman"/>
              </a:rPr>
              <a:t>·</a:t>
            </a:r>
          </a:p>
        </p:txBody>
      </p:sp>
      <p:sp>
        <p:nvSpPr>
          <p:cNvPr id="6" name="Oval 5">
            <a:extLst>
              <a:ext uri="{FF2B5EF4-FFF2-40B4-BE49-F238E27FC236}">
                <a16:creationId xmlns="" xmlns:a16="http://schemas.microsoft.com/office/drawing/2014/main" id="{9125F435-F25B-472F-A220-CABEAB573CFB}"/>
              </a:ext>
            </a:extLst>
          </p:cNvPr>
          <p:cNvSpPr/>
          <p:nvPr/>
        </p:nvSpPr>
        <p:spPr>
          <a:xfrm>
            <a:off x="4748715" y="70150"/>
            <a:ext cx="2064867" cy="1030117"/>
          </a:xfrm>
          <a:prstGeom prst="ellipse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77000">
                <a:schemeClr val="accent4">
                  <a:lumMod val="75000"/>
                </a:schemeClr>
              </a:gs>
              <a:gs pos="83000">
                <a:schemeClr val="accent4">
                  <a:lumMod val="75000"/>
                </a:schemeClr>
              </a:gs>
              <a:gs pos="89902">
                <a:schemeClr val="accent4">
                  <a:lumMod val="75000"/>
                </a:schemeClr>
              </a:gs>
              <a:gs pos="100000">
                <a:schemeClr val="accent4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0">
            <a:scrgbClr b="0" g="0" r="0"/>
          </a:lnRef>
          <a:fillRef idx="0">
            <a:scrgbClr b="0" g="0" r="0"/>
          </a:fillRef>
          <a:effectRef idx="0">
            <a:scrgbClr b="0" g="0" r="0"/>
          </a:effectRef>
          <a:fontRef idx="minor">
            <a:schemeClr val="lt1"/>
          </a:fontRef>
        </p:style>
        <p:txBody>
          <a:bodyPr anchor="ctr" numCol="1" rtlCol="0"/>
          <a:lstStyle/>
          <a:p>
            <a:pPr algn="ctr"/>
            <a:r>
              <a:rPr b="1" dirty="0" lang="en-US" sz="12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20602080505020303" pitchFamily="18" typeface="Baskerville Old Face"/>
              </a:rPr>
              <a:t>LIVE MUSIC on every evening</a:t>
            </a:r>
            <a:endParaRPr altLang="en-GB" b="1" dirty="0" lang="en-GB" sz="1200">
              <a:solidFill>
                <a:srgbClr val="C0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20602080505020303" pitchFamily="18" typeface="Baskerville Old Face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="" xmlns:a16="http://schemas.microsoft.com/office/drawing/2014/main" id="{8954E1EA-066A-468C-975A-42D7C7C16CE8}"/>
              </a:ext>
            </a:extLst>
          </p:cNvPr>
          <p:cNvSpPr/>
          <p:nvPr/>
        </p:nvSpPr>
        <p:spPr>
          <a:xfrm>
            <a:off x="373365" y="6838501"/>
            <a:ext cx="2553723" cy="1201666"/>
          </a:xfrm>
          <a:prstGeom prst="roundRect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52000">
                <a:schemeClr val="accent2">
                  <a:lumMod val="75000"/>
                </a:schemeClr>
              </a:gs>
              <a:gs pos="75000">
                <a:schemeClr val="accent2">
                  <a:lumMod val="75000"/>
                </a:schemeClr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0">
            <a:scrgbClr b="0" g="0" r="0"/>
          </a:lnRef>
          <a:fillRef idx="1001">
            <a:schemeClr val="lt2"/>
          </a:fillRef>
          <a:effectRef idx="0">
            <a:scrgbClr b="0" g="0" r="0"/>
          </a:effectRef>
          <a:fontRef idx="minor">
            <a:schemeClr val="lt1"/>
          </a:fontRef>
        </p:style>
        <p:txBody>
          <a:bodyPr anchor="ctr" numCol="1" rtlCol="0"/>
          <a:lstStyle/>
          <a:p>
            <a:pPr algn="ctr"/>
            <a:endParaRPr b="1" dirty="0" lang="en-US" sz="1400">
              <a:solidFill>
                <a:srgbClr val="C0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20602080505020303" pitchFamily="18" typeface="Baskerville Old Face"/>
            </a:endParaRPr>
          </a:p>
          <a:p>
            <a:pPr algn="ctr"/>
            <a:r>
              <a:rPr dirty="0" lang="en-US" sz="14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8090404030B020404" pitchFamily="18" typeface="Cooper Black"/>
              </a:rPr>
              <a:t>Price:  </a:t>
            </a:r>
            <a:r>
              <a:rPr altLang="en-GB" dirty="0" lang="en-GB" sz="14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8090404030B020404" pitchFamily="18" typeface="Cooper Black"/>
              </a:rPr>
              <a:t>£ </a:t>
            </a:r>
            <a:r>
              <a:rPr dirty="0" lang="en-US" sz="14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8090404030B020404" pitchFamily="18" typeface="Cooper Black"/>
              </a:rPr>
              <a:t>34.95 per Guest</a:t>
            </a:r>
          </a:p>
          <a:p>
            <a:pPr algn="ctr"/>
            <a:endParaRPr dirty="0" lang="en-US" sz="1400">
              <a:solidFill>
                <a:srgbClr val="C0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8090404030B020404" pitchFamily="18" typeface="Cooper Black"/>
            </a:endParaRPr>
          </a:p>
          <a:p>
            <a:pPr algn="ctr"/>
            <a:r>
              <a:rPr dirty="0" lang="en-US" sz="14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8090404030B020404" pitchFamily="18" typeface="Cooper Black"/>
              </a:rPr>
              <a:t>20% Discount on Group Booking</a:t>
            </a:r>
            <a:endParaRPr altLang="en-GB" dirty="0" lang="en-GB" sz="1400">
              <a:solidFill>
                <a:srgbClr val="C0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8090404030B020404" pitchFamily="18" typeface="Cooper Black"/>
            </a:endParaRPr>
          </a:p>
          <a:p>
            <a:pPr algn="ctr"/>
            <a:endParaRPr altLang="en-GB" dirty="0" lang="en-GB" sz="619"/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CCB3582D-3522-43FC-97E4-0940160B8998}"/>
              </a:ext>
            </a:extLst>
          </p:cNvPr>
          <p:cNvPicPr>
            <a:picLocks noChangeAspect="1"/>
          </p:cNvPicPr>
          <p:nvPr/>
        </p:nvPicPr>
        <p:blipFill rotWithShape="1"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81" l="50080" r="2917" t="18820"/>
          <a:stretch/>
        </p:blipFill>
        <p:spPr>
          <a:xfrm>
            <a:off x="5607368" y="6920695"/>
            <a:ext cx="163137" cy="17786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E2AEB9C3-D7A8-49E3-AB57-0BD35364DB70}"/>
              </a:ext>
            </a:extLst>
          </p:cNvPr>
          <p:cNvPicPr>
            <a:picLocks noChangeAspect="1"/>
          </p:cNvPicPr>
          <p:nvPr/>
        </p:nvPicPr>
        <p:blipFill>
          <a:blip cstate="print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19323" y="6207999"/>
            <a:ext cx="182727" cy="18575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BA73B135-D122-4C77-89AC-D80E53D5C8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4705" y="156681"/>
            <a:ext cx="1338080" cy="668820"/>
          </a:xfrm>
          <a:prstGeom prst="roundRect">
            <a:avLst>
              <a:gd fmla="val 8594" name="adj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algn="bl" blurRad="12700" dir="5400000" dist="5000" endPos="28000" rotWithShape="0" stA="38000" sy="-100000"/>
          </a:effectLst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91037649-74F7-4BD3-AAA0-B591D3CF57AA}"/>
              </a:ext>
            </a:extLst>
          </p:cNvPr>
          <p:cNvSpPr txBox="1"/>
          <p:nvPr/>
        </p:nvSpPr>
        <p:spPr>
          <a:xfrm>
            <a:off x="3550411" y="5562514"/>
            <a:ext cx="3060274" cy="987835"/>
          </a:xfrm>
          <a:prstGeom prst="rect">
            <a:avLst/>
          </a:prstGeom>
          <a:noFill/>
        </p:spPr>
        <p:txBody>
          <a:bodyPr numCol="1" rtlCol="0" wrap="square">
            <a:spAutoFit/>
          </a:bodyPr>
          <a:lstStyle/>
          <a:p>
            <a:pPr algn="ctr"/>
            <a:r>
              <a:rPr altLang="en-GB" b="1" dirty="0" lang="en-GB" sz="12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SIDES</a:t>
            </a:r>
          </a:p>
          <a:p>
            <a:pPr algn="ctr"/>
            <a:endParaRPr altLang="en-GB" b="1" dirty="0" lang="en-GB" sz="1000">
              <a:solidFill>
                <a:srgbClr val="C00000"/>
              </a:solidFill>
              <a:latin charset="0" pitchFamily="18" typeface="Times New Roman"/>
              <a:cs charset="0" pitchFamily="18" typeface="Times New Roman"/>
            </a:endParaRPr>
          </a:p>
          <a:p>
            <a:pPr algn="ctr"/>
            <a:r>
              <a:rPr altLang="en-GB" b="1" dirty="0" lang="en-GB" sz="10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CREAMED SPINACH &amp; NUTMEG </a:t>
            </a:r>
          </a:p>
          <a:p>
            <a:pPr algn="ctr"/>
            <a:endParaRPr altLang="en-GB" b="1" dirty="0" lang="en-GB" sz="1000">
              <a:solidFill>
                <a:srgbClr val="C00000"/>
              </a:solidFill>
              <a:latin charset="0" pitchFamily="18" typeface="Times New Roman"/>
              <a:cs charset="0" pitchFamily="18" typeface="Times New Roman"/>
            </a:endParaRPr>
          </a:p>
          <a:p>
            <a:pPr algn="ctr"/>
            <a:r>
              <a:rPr altLang="en-GB" b="1" dirty="0" lang="en-GB" sz="100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PARMESAN &amp; TRUFFLE THICK-CUT CHIPS</a:t>
            </a:r>
          </a:p>
          <a:p>
            <a:pPr algn="ctr"/>
            <a:endParaRPr altLang="en-GB" b="1" dirty="0" lang="en-GB" sz="619"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20602080505020303" pitchFamily="18" typeface="Baskerville Old Face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="" xmlns:a16="http://schemas.microsoft.com/office/drawing/2014/main" id="{8ECA0493-CBD8-4682-8127-EA375EB2DD6F}"/>
              </a:ext>
            </a:extLst>
          </p:cNvPr>
          <p:cNvPicPr>
            <a:picLocks noChangeAspect="1"/>
          </p:cNvPicPr>
          <p:nvPr/>
        </p:nvPicPr>
        <p:blipFill rotWithShape="1">
          <a:blip cstate="print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81" l="50080" r="2917" t="18820"/>
          <a:stretch/>
        </p:blipFill>
        <p:spPr>
          <a:xfrm flipH="1">
            <a:off x="5858692" y="2647592"/>
            <a:ext cx="176696" cy="19264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2F63AAEB-8E8E-4896-8130-FDE4E33FE599}"/>
              </a:ext>
            </a:extLst>
          </p:cNvPr>
          <p:cNvSpPr txBox="1"/>
          <p:nvPr/>
        </p:nvSpPr>
        <p:spPr>
          <a:xfrm>
            <a:off x="3429000" y="6552454"/>
            <a:ext cx="3218332" cy="969496"/>
          </a:xfrm>
          <a:prstGeom prst="rect">
            <a:avLst/>
          </a:prstGeom>
          <a:noFill/>
        </p:spPr>
        <p:txBody>
          <a:bodyPr numCol="1" rtlCol="0" wrap="square">
            <a:spAutoFit/>
          </a:bodyPr>
          <a:lstStyle/>
          <a:p>
            <a:pPr algn="ctr"/>
            <a:r>
              <a:rPr altLang="en-GB" dirty="0" lang="en-GB" sz="12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itchFamily="18" typeface="Times New Roman"/>
                <a:cs charset="0" pitchFamily="18" typeface="Times New Roman"/>
              </a:rPr>
              <a:t>DESSERT</a:t>
            </a:r>
          </a:p>
          <a:p>
            <a:pPr algn="ctr"/>
            <a:endParaRPr altLang="en-GB" b="1" dirty="0" lang="en-GB" sz="1200">
              <a:solidFill>
                <a:srgbClr val="C0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itchFamily="18" typeface="Times New Roman"/>
              <a:cs charset="0" pitchFamily="18" typeface="Times New Roman"/>
            </a:endParaRPr>
          </a:p>
          <a:p>
            <a:pPr algn="ctr"/>
            <a:r>
              <a:rPr altLang="en-GB" b="1" dirty="0" lang="en-GB" sz="105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PAVLOVA</a:t>
            </a:r>
          </a:p>
          <a:p>
            <a:pPr algn="ctr"/>
            <a:r>
              <a:rPr altLang="en-GB" b="1" dirty="0" lang="en-GB" sz="1050">
                <a:solidFill>
                  <a:srgbClr val="C00000"/>
                </a:solidFill>
                <a:latin charset="0" pitchFamily="18" typeface="Times New Roman"/>
                <a:cs charset="0" pitchFamily="18" typeface="Times New Roman"/>
              </a:rPr>
              <a:t>topped with vanilla mascarpone and berry compote, lemon &amp; basil curd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="" xmlns:a16="http://schemas.microsoft.com/office/drawing/2014/main" id="{3E3F1BFC-DC03-D9FD-7FD8-369934CFF810}"/>
              </a:ext>
            </a:extLst>
          </p:cNvPr>
          <p:cNvSpPr/>
          <p:nvPr/>
        </p:nvSpPr>
        <p:spPr>
          <a:xfrm>
            <a:off x="3392355" y="7720585"/>
            <a:ext cx="3092280" cy="1286740"/>
          </a:xfrm>
          <a:prstGeom prst="roundRect">
            <a:avLst/>
          </a:prstGeom>
          <a:gradFill flip="none" rotWithShape="1">
            <a:gsLst>
              <a:gs pos="0">
                <a:srgbClr val="C00000"/>
              </a:gs>
              <a:gs pos="48000">
                <a:srgbClr val="C00000"/>
              </a:gs>
              <a:gs pos="100000">
                <a:srgbClr val="FF0000"/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b="0" g="0" r="0"/>
          </a:lnRef>
          <a:fillRef idx="0">
            <a:scrgbClr b="0" g="0" r="0"/>
          </a:fillRef>
          <a:effectRef idx="0">
            <a:scrgbClr b="0" g="0" r="0"/>
          </a:effectRef>
          <a:fontRef idx="minor">
            <a:schemeClr val="lt1"/>
          </a:fontRef>
        </p:style>
        <p:txBody>
          <a:bodyPr anchor="ctr" numCol="1" rtlCol="0"/>
          <a:lstStyle/>
          <a:p>
            <a:pPr algn="ctr"/>
            <a:r>
              <a:rPr b="1" dirty="0" lang="en-US" sz="1400">
                <a:solidFill>
                  <a:schemeClr val="accent2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20602080505020303" pitchFamily="18" typeface="Baskerville Old Face"/>
              </a:rPr>
              <a:t>Each guests will be served a glass of</a:t>
            </a:r>
          </a:p>
          <a:p>
            <a:pPr algn="ctr"/>
            <a:r>
              <a:rPr b="1" dirty="0" lang="en-US" sz="1400">
                <a:solidFill>
                  <a:schemeClr val="accent2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20602080505020303" pitchFamily="18" typeface="Baskerville Old Face"/>
              </a:rPr>
              <a:t>Chandon ‘S’ – handcrafted orange bitters infused sparkling wine, served over ice with an orange zest</a:t>
            </a:r>
          </a:p>
          <a:p>
            <a:pPr algn="ctr"/>
            <a:r>
              <a:rPr b="1" dirty="0" lang="en-US" sz="1400">
                <a:solidFill>
                  <a:schemeClr val="accent2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20602080505020303" pitchFamily="18" typeface="Baskerville Old Face"/>
              </a:rPr>
              <a:t>For Free</a:t>
            </a:r>
            <a:endParaRPr altLang="en-GB" dirty="0" lang="en-GB" sz="1400"/>
          </a:p>
        </p:txBody>
      </p:sp>
      <p:pic>
        <p:nvPicPr>
          <p:cNvPr id="21" name="Picture 20">
            <a:extLst>
              <a:ext uri="{FF2B5EF4-FFF2-40B4-BE49-F238E27FC236}">
                <a16:creationId xmlns="" xmlns:a16="http://schemas.microsoft.com/office/drawing/2014/main" id="{6491B38F-916F-993D-C040-57D1EC17CA0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088" y="156680"/>
            <a:ext cx="1621074" cy="852371"/>
          </a:xfrm>
          <a:prstGeom prst="roundRect">
            <a:avLst>
              <a:gd fmla="val 8594" name="adj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algn="bl" blurRad="12700" dir="5400000" dist="5000" endPos="28000" rotWithShape="0" stA="38000" sy="-100000"/>
          </a:effectLst>
        </p:spPr>
      </p:pic>
    </p:spTree>
    <p:extLst>
      <p:ext uri="{BB962C8B-B14F-4D97-AF65-F5344CB8AC3E}">
        <p14:creationId xmlns:p14="http://schemas.microsoft.com/office/powerpoint/2010/main" val="3568140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lum/>
          </a:blip>
          <a:srcRect/>
          <a:stretch>
            <a:fillRect b="-19000" t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="" xmlns:a16="http://schemas.microsoft.com/office/drawing/2014/main" id="{C2ED1E3F-EB27-436C-9855-7E6E1C51B655}"/>
              </a:ext>
            </a:extLst>
          </p:cNvPr>
          <p:cNvSpPr/>
          <p:nvPr/>
        </p:nvSpPr>
        <p:spPr>
          <a:xfrm>
            <a:off x="4286888" y="5443491"/>
            <a:ext cx="2449823" cy="1040980"/>
          </a:xfrm>
          <a:prstGeom prst="ellipse">
            <a:avLst/>
          </a:prstGeom>
          <a:solidFill>
            <a:srgbClr val="FE98BF"/>
          </a:solidFill>
          <a:ln>
            <a:noFill/>
          </a:ln>
        </p:spPr>
        <p:style>
          <a:lnRef idx="2">
            <a:schemeClr val="dk1"/>
          </a:lnRef>
          <a:fillRef idx="1002">
            <a:schemeClr val="lt2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 numCol="1" rtlCol="0"/>
          <a:lstStyle/>
          <a:p>
            <a:pPr algn="ctr"/>
            <a:r>
              <a:rPr dirty="0" lang="en-US" sz="11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8090404030B020404" pitchFamily="18" typeface="Cooper Black"/>
              </a:rPr>
              <a:t>Offer Valid</a:t>
            </a:r>
          </a:p>
          <a:p>
            <a:pPr algn="ctr"/>
            <a:r>
              <a:rPr dirty="0" lang="en-US" sz="11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8090404030B020404" pitchFamily="18" typeface="Cooper Black"/>
              </a:rPr>
              <a:t>From 11</a:t>
            </a:r>
            <a:r>
              <a:rPr baseline="30000" dirty="0" lang="en-US" sz="11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8090404030B020404" pitchFamily="18" typeface="Cooper Black"/>
              </a:rPr>
              <a:t>th</a:t>
            </a:r>
            <a:r>
              <a:rPr dirty="0" lang="en-US" sz="11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8090404030B020404" pitchFamily="18" typeface="Cooper Black"/>
              </a:rPr>
              <a:t> February to 17</a:t>
            </a:r>
            <a:r>
              <a:rPr baseline="30000" dirty="0" lang="en-US" sz="11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8090404030B020404" pitchFamily="18" typeface="Cooper Black"/>
              </a:rPr>
              <a:t>th</a:t>
            </a:r>
            <a:r>
              <a:rPr dirty="0" lang="en-US" sz="11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8090404030B020404" pitchFamily="18" typeface="Cooper Black"/>
              </a:rPr>
              <a:t> February </a:t>
            </a:r>
            <a:endParaRPr altLang="en-GB" dirty="0" lang="en-GB" sz="1100">
              <a:solidFill>
                <a:srgbClr val="C0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8090404030B020404" pitchFamily="18" typeface="Cooper Black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="" xmlns:a16="http://schemas.microsoft.com/office/drawing/2014/main" id="{91955DF7-83ED-4803-B163-039F468EFDF0}"/>
              </a:ext>
            </a:extLst>
          </p:cNvPr>
          <p:cNvSpPr/>
          <p:nvPr/>
        </p:nvSpPr>
        <p:spPr>
          <a:xfrm>
            <a:off x="723358" y="3266666"/>
            <a:ext cx="2016534" cy="684065"/>
          </a:xfrm>
          <a:prstGeom prst="ellipse">
            <a:avLst/>
          </a:prstGeom>
          <a:solidFill>
            <a:srgbClr val="FE98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numCol="1" rtlCol="0"/>
          <a:lstStyle/>
          <a:p>
            <a:pPr algn="ctr"/>
            <a:r>
              <a:rPr dirty="0" lang="en-US" sz="12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8090404030B020404" pitchFamily="18" typeface="Cooper Black"/>
              </a:rPr>
              <a:t>Starts @ 5 pm to 11 pm</a:t>
            </a:r>
            <a:endParaRPr altLang="en-GB" dirty="0" lang="en-GB" sz="1200">
              <a:solidFill>
                <a:srgbClr val="C0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8090404030B020404" pitchFamily="18" typeface="Cooper Black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095F250A-B781-4D39-BB8F-503FB9A1AC09}"/>
              </a:ext>
            </a:extLst>
          </p:cNvPr>
          <p:cNvSpPr txBox="1"/>
          <p:nvPr/>
        </p:nvSpPr>
        <p:spPr>
          <a:xfrm>
            <a:off x="1041720" y="7167674"/>
            <a:ext cx="1120909" cy="261610"/>
          </a:xfrm>
          <a:prstGeom prst="rect">
            <a:avLst/>
          </a:prstGeom>
          <a:noFill/>
        </p:spPr>
        <p:txBody>
          <a:bodyPr numCol="1" rtlCol="0" wrap="square">
            <a:spAutoFit/>
          </a:bodyPr>
          <a:lstStyle/>
          <a:p>
            <a:r>
              <a:rPr dirty="0" lang="en-US" sz="11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8090404030B020404" pitchFamily="18" typeface="Cooper Black"/>
              </a:rPr>
              <a:t>PAYMENT</a:t>
            </a:r>
            <a:endParaRPr altLang="en-GB" dirty="0" lang="en-GB" sz="1100">
              <a:solidFill>
                <a:srgbClr val="C0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8090404030B020404" pitchFamily="18" typeface="Cooper Black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E685279C-E79D-4046-8149-DBE2B45A0B91}"/>
              </a:ext>
            </a:extLst>
          </p:cNvPr>
          <p:cNvSpPr txBox="1"/>
          <p:nvPr/>
        </p:nvSpPr>
        <p:spPr>
          <a:xfrm>
            <a:off x="3625070" y="9212374"/>
            <a:ext cx="1886730" cy="338554"/>
          </a:xfrm>
          <a:prstGeom prst="rect">
            <a:avLst/>
          </a:prstGeom>
          <a:noFill/>
        </p:spPr>
        <p:txBody>
          <a:bodyPr numCol="1" rtlCol="0" wrap="square">
            <a:spAutoFit/>
          </a:bodyPr>
          <a:lstStyle/>
          <a:p>
            <a:r>
              <a:rPr dirty="0" lang="en-US" sz="1600">
                <a:solidFill>
                  <a:srgbClr val="C00000"/>
                </a:solidFill>
              </a:rPr>
              <a:t> </a:t>
            </a:r>
            <a:r>
              <a:rPr b="1" dirty="0" lang="en-US" sz="105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20602080505020303" pitchFamily="18" typeface="Baskerville Old Face"/>
              </a:rPr>
              <a:t>Vegan            Nut Added</a:t>
            </a:r>
            <a:endParaRPr altLang="en-GB" b="1" dirty="0" lang="en-GB" sz="1050">
              <a:solidFill>
                <a:srgbClr val="C0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20602080505020303" pitchFamily="18" typeface="Baskerville Old Face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11C7D196-1FFC-443F-8176-02A8F911CC40}"/>
              </a:ext>
            </a:extLst>
          </p:cNvPr>
          <p:cNvPicPr>
            <a:picLocks noChangeAspect="1"/>
          </p:cNvPicPr>
          <p:nvPr/>
        </p:nvPicPr>
        <p:blipFill rotWithShape="1">
          <a:blip cstate="print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81" l="50080" r="2917" t="18820"/>
          <a:stretch/>
        </p:blipFill>
        <p:spPr>
          <a:xfrm>
            <a:off x="3532662" y="9312094"/>
            <a:ext cx="184815" cy="20149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DE984549-33EC-4060-A115-06BCF894781F}"/>
              </a:ext>
            </a:extLst>
          </p:cNvPr>
          <p:cNvPicPr>
            <a:picLocks noChangeAspect="1"/>
          </p:cNvPicPr>
          <p:nvPr/>
        </p:nvPicPr>
        <p:blipFill>
          <a:blip cstate="print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79217" y="9322633"/>
            <a:ext cx="198214" cy="201494"/>
          </a:xfrm>
          <a:prstGeom prst="rect">
            <a:avLst/>
          </a:prstGeom>
        </p:spPr>
      </p:pic>
      <p:pic>
        <p:nvPicPr>
          <p:cNvPr descr="Rich and Intense - Styles of Red Wine | Wine-Searcher" id="13" name="Picture 12">
            <a:extLst>
              <a:ext uri="{FF2B5EF4-FFF2-40B4-BE49-F238E27FC236}">
                <a16:creationId xmlns="" xmlns:a16="http://schemas.microsoft.com/office/drawing/2014/main" id="{94C0424A-24AA-497C-B400-2A5437B5DBB5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13473" y="3479700"/>
            <a:ext cx="1023238" cy="9420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7" name="Table 16">
            <a:extLst>
              <a:ext uri="{FF2B5EF4-FFF2-40B4-BE49-F238E27FC236}">
                <a16:creationId xmlns="" xmlns:a16="http://schemas.microsoft.com/office/drawing/2014/main" id="{84BB7A26-3C2F-9AC2-052D-C7F77A12A3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317081"/>
              </p:ext>
            </p:extLst>
          </p:nvPr>
        </p:nvGraphicFramePr>
        <p:xfrm>
          <a:off x="2908905" y="593906"/>
          <a:ext cx="3796697" cy="2167596"/>
        </p:xfrm>
        <a:graphic>
          <a:graphicData uri="http://schemas.openxmlformats.org/drawingml/2006/table">
            <a:tbl>
              <a:tblPr bandRow="1" firstCol="1" firstRow="1"/>
              <a:tblGrid>
                <a:gridCol w="1816931">
                  <a:extLst>
                    <a:ext uri="{9D8B030D-6E8A-4147-A177-3AD203B41FA5}">
                      <a16:colId xmlns="" xmlns:a16="http://schemas.microsoft.com/office/drawing/2014/main" val="967656810"/>
                    </a:ext>
                  </a:extLst>
                </a:gridCol>
                <a:gridCol w="711831">
                  <a:extLst>
                    <a:ext uri="{9D8B030D-6E8A-4147-A177-3AD203B41FA5}">
                      <a16:colId xmlns="" xmlns:a16="http://schemas.microsoft.com/office/drawing/2014/main" val="2599400231"/>
                    </a:ext>
                  </a:extLst>
                </a:gridCol>
                <a:gridCol w="664156">
                  <a:extLst>
                    <a:ext uri="{9D8B030D-6E8A-4147-A177-3AD203B41FA5}">
                      <a16:colId xmlns="" xmlns:a16="http://schemas.microsoft.com/office/drawing/2014/main" val="1096998816"/>
                    </a:ext>
                  </a:extLst>
                </a:gridCol>
                <a:gridCol w="603779">
                  <a:extLst>
                    <a:ext uri="{9D8B030D-6E8A-4147-A177-3AD203B41FA5}">
                      <a16:colId xmlns="" xmlns:a16="http://schemas.microsoft.com/office/drawing/2014/main" val="2773267648"/>
                    </a:ext>
                  </a:extLst>
                </a:gridCol>
              </a:tblGrid>
              <a:tr h="369892">
                <a:tc>
                  <a:txBody>
                    <a:bodyPr numCol="1"/>
                    <a:lstStyle/>
                    <a:p>
                      <a:pPr algn="ctr"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altLang="en-GB" dirty="0" kern="1200" lang="en-GB" sz="1000">
                          <a:solidFill>
                            <a:srgbClr val="C00000"/>
                          </a:solidFill>
                          <a:effectLst/>
                          <a:latin charset="0" pitchFamily="18" typeface="Times New Roman"/>
                          <a:ea charset="0" panose="020F0502020204030204" pitchFamily="34" typeface="Calibri"/>
                          <a:cs charset="0" pitchFamily="18" typeface="Times New Roman"/>
                        </a:rPr>
                        <a:t/>
                      </a:r>
                      <a:br>
                        <a:rPr altLang="en-GB" dirty="0" kern="1200" lang="en-GB" sz="1000">
                          <a:solidFill>
                            <a:srgbClr val="C00000"/>
                          </a:solidFill>
                          <a:effectLst/>
                          <a:latin charset="0" pitchFamily="18" typeface="Times New Roman"/>
                          <a:ea charset="0" panose="020F0502020204030204" pitchFamily="34" typeface="Calibri"/>
                          <a:cs charset="0" pitchFamily="18" typeface="Times New Roman"/>
                        </a:rPr>
                      </a:br>
                      <a:r>
                        <a:rPr dirty="0" lang="en-US" sz="1000">
                          <a:solidFill>
                            <a:srgbClr val="C00000"/>
                          </a:solidFill>
                          <a:effectLst/>
                          <a:latin charset="0" pitchFamily="18" typeface="Times New Roman"/>
                          <a:ea charset="0" panose="02020603050405020304" pitchFamily="18" typeface="Times New Roman"/>
                          <a:cs charset="0" pitchFamily="18" typeface="Times New Roman"/>
                        </a:rPr>
                        <a:t>Beverage Package</a:t>
                      </a:r>
                      <a:endParaRPr dirty="0" lang="en-US" sz="1000">
                        <a:solidFill>
                          <a:srgbClr val="C00000"/>
                        </a:solidFill>
                        <a:effectLst/>
                        <a:latin charset="0" pitchFamily="18" typeface="Times New Roman"/>
                        <a:ea charset="0" panose="020F0502020204030204" pitchFamily="34" typeface="Calibri"/>
                        <a:cs charset="0" pitchFamily="18" typeface="Times New Roman"/>
                      </a:endParaRPr>
                    </a:p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altLang="en-GB" dirty="0" kern="1200" lang="en-GB" sz="1000">
                          <a:solidFill>
                            <a:srgbClr val="C00000"/>
                          </a:solidFill>
                          <a:effectLst/>
                          <a:latin charset="0" pitchFamily="18" typeface="Times New Roman"/>
                          <a:ea charset="0" panose="020F0502020204030204" pitchFamily="34" typeface="Calibri"/>
                          <a:cs charset="0" pitchFamily="18" typeface="Times New Roman"/>
                        </a:rPr>
                        <a:t> </a:t>
                      </a:r>
                      <a:endParaRPr dirty="0" lang="en-US" sz="1000">
                        <a:solidFill>
                          <a:srgbClr val="C00000"/>
                        </a:solidFill>
                        <a:effectLst/>
                        <a:latin charset="0" pitchFamily="18" typeface="Times New Roman"/>
                        <a:ea charset="0" panose="020F0502020204030204" pitchFamily="34" typeface="Calibri"/>
                        <a:cs charset="0" pitchFamily="18" typeface="Times New Roman"/>
                      </a:endParaRPr>
                    </a:p>
                  </a:txBody>
                  <a:tcPr anchor="ctr" marB="0" marL="47478" marR="47478" marT="6594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 numCol="1"/>
                    <a:lstStyle/>
                    <a:p>
                      <a:pPr algn="ctr"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altLang="en-GB" kern="1200" lang="en-GB" sz="1000">
                          <a:solidFill>
                            <a:srgbClr val="C00000"/>
                          </a:solidFill>
                          <a:effectLst/>
                          <a:latin charset="0" pitchFamily="18" typeface="Times New Roman"/>
                          <a:ea charset="0" panose="020F0502020204030204" pitchFamily="34" typeface="Calibri"/>
                          <a:cs charset="0" pitchFamily="18" typeface="Times New Roman"/>
                        </a:rPr>
                        <a:t>175ml</a:t>
                      </a:r>
                      <a:endParaRPr lang="en-US" sz="1000">
                        <a:solidFill>
                          <a:srgbClr val="C00000"/>
                        </a:solidFill>
                        <a:effectLst/>
                        <a:latin charset="0" pitchFamily="18" typeface="Times New Roman"/>
                        <a:ea charset="0" panose="020F0502020204030204" pitchFamily="34" typeface="Calibri"/>
                        <a:cs charset="0" pitchFamily="18" typeface="Times New Roman"/>
                      </a:endParaRPr>
                    </a:p>
                  </a:txBody>
                  <a:tcPr anchor="ctr" marB="0" marL="47478" marR="47478" marT="6594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 numCol="1"/>
                    <a:lstStyle/>
                    <a:p>
                      <a:pPr algn="ctr"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altLang="en-GB" kern="1200" lang="en-GB" sz="1000">
                          <a:solidFill>
                            <a:srgbClr val="C00000"/>
                          </a:solidFill>
                          <a:effectLst/>
                          <a:latin charset="0" pitchFamily="18" typeface="Times New Roman"/>
                          <a:ea charset="0" panose="020F0502020204030204" pitchFamily="34" typeface="Calibri"/>
                          <a:cs charset="0" pitchFamily="18" typeface="Times New Roman"/>
                        </a:rPr>
                        <a:t>250ml</a:t>
                      </a:r>
                      <a:endParaRPr lang="en-US" sz="1000">
                        <a:solidFill>
                          <a:srgbClr val="C00000"/>
                        </a:solidFill>
                        <a:effectLst/>
                        <a:latin charset="0" pitchFamily="18" typeface="Times New Roman"/>
                        <a:ea charset="0" panose="020F0502020204030204" pitchFamily="34" typeface="Calibri"/>
                        <a:cs charset="0" pitchFamily="18" typeface="Times New Roman"/>
                      </a:endParaRPr>
                    </a:p>
                  </a:txBody>
                  <a:tcPr anchor="ctr" marB="0" marL="0" marR="0" marT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 numCol="1"/>
                    <a:lstStyle/>
                    <a:p>
                      <a:pPr algn="ctr"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altLang="en-GB" kern="1200" lang="en-GB" sz="1000">
                          <a:solidFill>
                            <a:srgbClr val="C00000"/>
                          </a:solidFill>
                          <a:effectLst/>
                          <a:latin charset="0" pitchFamily="18" typeface="Times New Roman"/>
                          <a:ea charset="0" panose="020F0502020204030204" pitchFamily="34" typeface="Calibri"/>
                          <a:cs charset="0" pitchFamily="18" typeface="Times New Roman"/>
                        </a:rPr>
                        <a:t>75cl</a:t>
                      </a:r>
                      <a:endParaRPr lang="en-US" sz="1000">
                        <a:solidFill>
                          <a:srgbClr val="C00000"/>
                        </a:solidFill>
                        <a:effectLst/>
                        <a:latin charset="0" pitchFamily="18" typeface="Times New Roman"/>
                        <a:ea charset="0" panose="020F0502020204030204" pitchFamily="34" typeface="Calibri"/>
                        <a:cs charset="0" pitchFamily="18" typeface="Times New Roman"/>
                      </a:endParaRPr>
                    </a:p>
                  </a:txBody>
                  <a:tcPr anchor="ctr" marB="0" marL="47478" marR="47478" marT="6594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409848646"/>
                  </a:ext>
                </a:extLst>
              </a:tr>
              <a:tr h="257351">
                <a:tc>
                  <a:txBody>
                    <a:bodyPr numCol="1"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dirty="0" lang="en-US" sz="1000">
                          <a:solidFill>
                            <a:srgbClr val="C00000"/>
                          </a:solidFill>
                          <a:effectLst/>
                          <a:latin charset="0" pitchFamily="18" typeface="Times New Roman"/>
                          <a:ea charset="0" panose="020F0502020204030204" pitchFamily="34" typeface="Calibri"/>
                          <a:cs charset="0" pitchFamily="18" typeface="Times New Roman"/>
                        </a:rPr>
                        <a:t>LUISELLA PINOT GRIGIO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dirty="0" lang="en-US" sz="1000">
                          <a:solidFill>
                            <a:srgbClr val="C00000"/>
                          </a:solidFill>
                          <a:effectLst/>
                          <a:latin charset="0" pitchFamily="18" typeface="Times New Roman"/>
                          <a:ea charset="0" panose="020F0502020204030204" pitchFamily="34" typeface="Calibri"/>
                          <a:cs charset="0" pitchFamily="18" typeface="Times New Roman"/>
                        </a:rPr>
                        <a:t>Light, delicate, peach. Italy (12.0% vol.)</a:t>
                      </a:r>
                    </a:p>
                  </a:txBody>
                  <a:tcPr marB="0" marL="47478" marR="47478" marT="6594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 numCol="1"/>
                    <a:lstStyle/>
                    <a:p>
                      <a:pPr algn="ctr"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altLang="en-GB" dirty="0" kern="1200" lang="en-GB" sz="1000">
                          <a:solidFill>
                            <a:srgbClr val="C00000"/>
                          </a:solidFill>
                          <a:effectLst/>
                          <a:latin charset="0" pitchFamily="18" typeface="Times New Roman"/>
                          <a:ea charset="0" panose="020F0502020204030204" pitchFamily="34" typeface="Calibri"/>
                          <a:cs charset="0" pitchFamily="18" typeface="Times New Roman"/>
                        </a:rPr>
                        <a:t>£ 6.66</a:t>
                      </a:r>
                      <a:endParaRPr dirty="0" lang="en-US" sz="1000">
                        <a:solidFill>
                          <a:srgbClr val="C00000"/>
                        </a:solidFill>
                        <a:effectLst/>
                        <a:latin charset="0" pitchFamily="18" typeface="Times New Roman"/>
                        <a:ea charset="0" panose="020F0502020204030204" pitchFamily="34" typeface="Calibri"/>
                        <a:cs charset="0" pitchFamily="18" typeface="Times New Roman"/>
                      </a:endParaRPr>
                    </a:p>
                  </a:txBody>
                  <a:tcPr anchor="ctr" marB="0" marL="47478" marR="47478" marT="6594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 numCol="1"/>
                    <a:lstStyle/>
                    <a:p>
                      <a:pPr algn="ctr"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altLang="en-GB" dirty="0" kern="1200" lang="en-GB" sz="1000">
                          <a:solidFill>
                            <a:srgbClr val="C00000"/>
                          </a:solidFill>
                          <a:effectLst/>
                          <a:latin charset="0" pitchFamily="18" typeface="Times New Roman"/>
                          <a:ea charset="0" panose="020F0502020204030204" pitchFamily="34" typeface="Calibri"/>
                          <a:cs charset="0" pitchFamily="18" typeface="Times New Roman"/>
                        </a:rPr>
                        <a:t>£ 9.10</a:t>
                      </a:r>
                      <a:endParaRPr dirty="0" lang="en-US" sz="1000">
                        <a:solidFill>
                          <a:srgbClr val="C00000"/>
                        </a:solidFill>
                        <a:effectLst/>
                        <a:latin charset="0" pitchFamily="18" typeface="Times New Roman"/>
                        <a:ea charset="0" panose="020F0502020204030204" pitchFamily="34" typeface="Calibri"/>
                        <a:cs charset="0" pitchFamily="18" typeface="Times New Roman"/>
                      </a:endParaRPr>
                    </a:p>
                  </a:txBody>
                  <a:tcPr anchor="ctr" marB="0" marL="0" marR="0" marT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 numCol="1"/>
                    <a:lstStyle/>
                    <a:p>
                      <a:pPr algn="ctr"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altLang="en-GB" kern="1200" lang="en-GB" sz="1000">
                          <a:solidFill>
                            <a:srgbClr val="C00000"/>
                          </a:solidFill>
                          <a:effectLst/>
                          <a:latin charset="0" pitchFamily="18" typeface="Times New Roman"/>
                          <a:ea charset="0" panose="020F0502020204030204" pitchFamily="34" typeface="Calibri"/>
                          <a:cs charset="0" pitchFamily="18" typeface="Times New Roman"/>
                        </a:rPr>
                        <a:t>£ 24.50</a:t>
                      </a:r>
                      <a:endParaRPr lang="en-US" sz="1000">
                        <a:solidFill>
                          <a:srgbClr val="C00000"/>
                        </a:solidFill>
                        <a:effectLst/>
                        <a:latin charset="0" pitchFamily="18" typeface="Times New Roman"/>
                        <a:ea charset="0" panose="020F0502020204030204" pitchFamily="34" typeface="Calibri"/>
                        <a:cs charset="0" pitchFamily="18" typeface="Times New Roman"/>
                      </a:endParaRPr>
                    </a:p>
                  </a:txBody>
                  <a:tcPr anchor="ctr" marB="0" marL="47478" marR="47478" marT="6594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567400599"/>
                  </a:ext>
                </a:extLst>
              </a:tr>
              <a:tr h="246888">
                <a:tc>
                  <a:txBody>
                    <a:bodyPr numCol="1"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altLang="en-GB" dirty="0" kern="1200" lang="en-GB" sz="1000">
                          <a:solidFill>
                            <a:srgbClr val="C00000"/>
                          </a:solidFill>
                          <a:effectLst/>
                          <a:latin charset="0" pitchFamily="18" typeface="Times New Roman"/>
                          <a:ea charset="0" panose="020F0502020204030204" pitchFamily="34" typeface="Calibri"/>
                          <a:cs charset="0" pitchFamily="18" typeface="Times New Roman"/>
                        </a:rPr>
                        <a:t>TONDELUNA RIOJA</a:t>
                      </a:r>
                    </a:p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altLang="en-GB" dirty="0" kern="1200" lang="en-GB" sz="1000">
                          <a:solidFill>
                            <a:srgbClr val="C00000"/>
                          </a:solidFill>
                          <a:effectLst/>
                          <a:latin charset="0" pitchFamily="18" typeface="Times New Roman"/>
                          <a:ea charset="0" panose="020F0502020204030204" pitchFamily="34" typeface="Calibri"/>
                          <a:cs charset="0" pitchFamily="18" typeface="Times New Roman"/>
                        </a:rPr>
                        <a:t>Liquorice, red fruits, smooth. Spain (13.0% vol.)</a:t>
                      </a:r>
                      <a:endParaRPr dirty="0" lang="en-US" sz="1000">
                        <a:solidFill>
                          <a:srgbClr val="C00000"/>
                        </a:solidFill>
                        <a:effectLst/>
                        <a:latin charset="0" pitchFamily="18" typeface="Times New Roman"/>
                        <a:ea charset="0" panose="020F0502020204030204" pitchFamily="34" typeface="Calibri"/>
                        <a:cs charset="0" pitchFamily="18" typeface="Times New Roman"/>
                      </a:endParaRPr>
                    </a:p>
                  </a:txBody>
                  <a:tcPr marB="0" marL="47478" marR="47478" marT="6594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 numCol="1"/>
                    <a:lstStyle/>
                    <a:p>
                      <a:pPr algn="ctr"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altLang="en-GB" dirty="0" kern="1200" lang="en-GB" sz="1000">
                          <a:solidFill>
                            <a:srgbClr val="C00000"/>
                          </a:solidFill>
                          <a:effectLst/>
                          <a:latin charset="0" pitchFamily="18" typeface="Times New Roman"/>
                          <a:ea charset="0" panose="020F0502020204030204" pitchFamily="34" typeface="Calibri"/>
                          <a:cs charset="0" pitchFamily="18" typeface="Times New Roman"/>
                        </a:rPr>
                        <a:t>£ 6.75</a:t>
                      </a:r>
                      <a:endParaRPr dirty="0" lang="en-US" sz="1000">
                        <a:solidFill>
                          <a:srgbClr val="C00000"/>
                        </a:solidFill>
                        <a:effectLst/>
                        <a:latin charset="0" pitchFamily="18" typeface="Times New Roman"/>
                        <a:ea charset="0" panose="020F0502020204030204" pitchFamily="34" typeface="Calibri"/>
                        <a:cs charset="0" pitchFamily="18" typeface="Times New Roman"/>
                      </a:endParaRPr>
                    </a:p>
                  </a:txBody>
                  <a:tcPr anchor="ctr" marB="0" marL="47478" marR="47478" marT="6594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 numCol="1"/>
                    <a:lstStyle/>
                    <a:p>
                      <a:pPr algn="ctr"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altLang="en-GB" dirty="0" kern="1200" lang="en-GB" sz="1000">
                          <a:solidFill>
                            <a:srgbClr val="C00000"/>
                          </a:solidFill>
                          <a:effectLst/>
                          <a:latin charset="0" pitchFamily="18" typeface="Times New Roman"/>
                          <a:ea charset="0" panose="020F0502020204030204" pitchFamily="34" typeface="Calibri"/>
                          <a:cs charset="0" pitchFamily="18" typeface="Times New Roman"/>
                        </a:rPr>
                        <a:t>£ 9.25</a:t>
                      </a:r>
                      <a:endParaRPr dirty="0" lang="en-US" sz="1000">
                        <a:solidFill>
                          <a:srgbClr val="C00000"/>
                        </a:solidFill>
                        <a:effectLst/>
                        <a:latin charset="0" pitchFamily="18" typeface="Times New Roman"/>
                        <a:ea charset="0" panose="020F0502020204030204" pitchFamily="34" typeface="Calibri"/>
                        <a:cs charset="0" pitchFamily="18" typeface="Times New Roman"/>
                      </a:endParaRPr>
                    </a:p>
                  </a:txBody>
                  <a:tcPr anchor="ctr" marB="0" marL="0" marR="0" marT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 numCol="1"/>
                    <a:lstStyle/>
                    <a:p>
                      <a:pPr algn="ctr"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altLang="en-GB" kern="1200" lang="en-GB" sz="1000">
                          <a:solidFill>
                            <a:srgbClr val="C00000"/>
                          </a:solidFill>
                          <a:effectLst/>
                          <a:latin charset="0" pitchFamily="18" typeface="Times New Roman"/>
                          <a:ea charset="0" panose="020F0502020204030204" pitchFamily="34" typeface="Calibri"/>
                          <a:cs charset="0" pitchFamily="18" typeface="Times New Roman"/>
                        </a:rPr>
                        <a:t>£ 25</a:t>
                      </a:r>
                      <a:endParaRPr lang="en-US" sz="1000">
                        <a:solidFill>
                          <a:srgbClr val="C00000"/>
                        </a:solidFill>
                        <a:effectLst/>
                        <a:latin charset="0" pitchFamily="18" typeface="Times New Roman"/>
                        <a:ea charset="0" panose="020F0502020204030204" pitchFamily="34" typeface="Calibri"/>
                        <a:cs charset="0" pitchFamily="18" typeface="Times New Roman"/>
                      </a:endParaRPr>
                    </a:p>
                  </a:txBody>
                  <a:tcPr anchor="ctr" marB="0" marL="47478" marR="47478" marT="6594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456874302"/>
                  </a:ext>
                </a:extLst>
              </a:tr>
              <a:tr h="246888">
                <a:tc>
                  <a:txBody>
                    <a:bodyPr numCol="1"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altLang="en-GB" dirty="0" kern="1200" lang="en-GB" sz="1000">
                          <a:solidFill>
                            <a:srgbClr val="C00000"/>
                          </a:solidFill>
                          <a:effectLst/>
                          <a:latin charset="0" pitchFamily="18" typeface="Times New Roman"/>
                          <a:ea charset="0" panose="020F0502020204030204" pitchFamily="34" typeface="Calibri"/>
                          <a:cs charset="0" pitchFamily="18" typeface="Times New Roman"/>
                        </a:rPr>
                        <a:t>CUTFIELD &amp; HAWORTH ROSÉ</a:t>
                      </a:r>
                      <a:endParaRPr dirty="0" lang="en-US" sz="1000">
                        <a:solidFill>
                          <a:srgbClr val="C00000"/>
                        </a:solidFill>
                        <a:effectLst/>
                        <a:latin charset="0" pitchFamily="18" typeface="Times New Roman"/>
                        <a:ea charset="0" panose="020F0502020204030204" pitchFamily="34" typeface="Calibri"/>
                        <a:cs charset="0" pitchFamily="18" typeface="Times New Roman"/>
                      </a:endParaRPr>
                    </a:p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altLang="en-GB" dirty="0" kern="1200" lang="en-GB" sz="1000">
                          <a:solidFill>
                            <a:srgbClr val="C00000"/>
                          </a:solidFill>
                          <a:effectLst/>
                          <a:latin charset="0" pitchFamily="18" typeface="Times New Roman"/>
                          <a:ea charset="0" panose="020F0502020204030204" pitchFamily="34" typeface="Calibri"/>
                          <a:cs charset="0" pitchFamily="18" typeface="Times New Roman"/>
                        </a:rPr>
                        <a:t>Cherries, strawberry, fresh. South Africa (11.5% vol.)</a:t>
                      </a:r>
                      <a:endParaRPr dirty="0" lang="en-US" sz="1000">
                        <a:solidFill>
                          <a:srgbClr val="C00000"/>
                        </a:solidFill>
                        <a:effectLst/>
                        <a:latin charset="0" pitchFamily="18" typeface="Times New Roman"/>
                        <a:ea charset="0" panose="020F0502020204030204" pitchFamily="34" typeface="Calibri"/>
                        <a:cs charset="0" pitchFamily="18" typeface="Times New Roman"/>
                      </a:endParaRPr>
                    </a:p>
                  </a:txBody>
                  <a:tcPr marB="0" marL="47478" marR="47478" marT="6594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 numCol="1"/>
                    <a:lstStyle/>
                    <a:p>
                      <a:pPr algn="ctr"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altLang="en-GB" dirty="0" kern="1200" lang="en-GB" sz="1000">
                          <a:solidFill>
                            <a:srgbClr val="C00000"/>
                          </a:solidFill>
                          <a:effectLst/>
                          <a:latin charset="0" pitchFamily="18" typeface="Times New Roman"/>
                          <a:ea charset="0" panose="020F0502020204030204" pitchFamily="34" typeface="Calibri"/>
                          <a:cs charset="0" pitchFamily="18" typeface="Times New Roman"/>
                        </a:rPr>
                        <a:t>£ 6.90</a:t>
                      </a:r>
                      <a:endParaRPr dirty="0" lang="en-US" sz="1000">
                        <a:solidFill>
                          <a:srgbClr val="C00000"/>
                        </a:solidFill>
                        <a:effectLst/>
                        <a:latin charset="0" pitchFamily="18" typeface="Times New Roman"/>
                        <a:ea charset="0" panose="020F0502020204030204" pitchFamily="34" typeface="Calibri"/>
                        <a:cs charset="0" pitchFamily="18" typeface="Times New Roman"/>
                      </a:endParaRPr>
                    </a:p>
                  </a:txBody>
                  <a:tcPr anchor="ctr" marB="0" marL="47478" marR="47478" marT="6594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 numCol="1"/>
                    <a:lstStyle/>
                    <a:p>
                      <a:pPr algn="ctr"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altLang="en-GB" dirty="0" kern="1200" lang="en-GB" sz="1000">
                          <a:solidFill>
                            <a:srgbClr val="C00000"/>
                          </a:solidFill>
                          <a:effectLst/>
                          <a:latin charset="0" pitchFamily="18" typeface="Times New Roman"/>
                          <a:ea charset="0" panose="020F0502020204030204" pitchFamily="34" typeface="Calibri"/>
                          <a:cs charset="0" pitchFamily="18" typeface="Times New Roman"/>
                        </a:rPr>
                        <a:t>£ 9.25</a:t>
                      </a:r>
                      <a:endParaRPr dirty="0" lang="en-US" sz="1000">
                        <a:solidFill>
                          <a:srgbClr val="C00000"/>
                        </a:solidFill>
                        <a:effectLst/>
                        <a:latin charset="0" pitchFamily="18" typeface="Times New Roman"/>
                        <a:ea charset="0" panose="020F0502020204030204" pitchFamily="34" typeface="Calibri"/>
                        <a:cs charset="0" pitchFamily="18" typeface="Times New Roman"/>
                      </a:endParaRPr>
                    </a:p>
                  </a:txBody>
                  <a:tcPr anchor="ctr" marB="0" marL="0" marR="0" marT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 numCol="1"/>
                    <a:lstStyle/>
                    <a:p>
                      <a:pPr algn="ctr"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altLang="en-GB" dirty="0" kern="1200" lang="en-GB" sz="1000">
                          <a:solidFill>
                            <a:srgbClr val="C00000"/>
                          </a:solidFill>
                          <a:effectLst/>
                          <a:latin charset="0" pitchFamily="18" typeface="Times New Roman"/>
                          <a:ea charset="0" panose="020F0502020204030204" pitchFamily="34" typeface="Calibri"/>
                          <a:cs charset="0" pitchFamily="18" typeface="Times New Roman"/>
                        </a:rPr>
                        <a:t>£ 25.50</a:t>
                      </a:r>
                      <a:endParaRPr dirty="0" lang="en-US" sz="1000">
                        <a:solidFill>
                          <a:srgbClr val="C00000"/>
                        </a:solidFill>
                        <a:effectLst/>
                        <a:latin charset="0" pitchFamily="18" typeface="Times New Roman"/>
                        <a:ea charset="0" panose="020F0502020204030204" pitchFamily="34" typeface="Calibri"/>
                        <a:cs charset="0" pitchFamily="18" typeface="Times New Roman"/>
                      </a:endParaRPr>
                    </a:p>
                  </a:txBody>
                  <a:tcPr anchor="ctr" marB="0" marL="47478" marR="47478" marT="6594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254352486"/>
                  </a:ext>
                </a:extLst>
              </a:tr>
            </a:tbl>
          </a:graphicData>
        </a:graphic>
      </p:graphicFrame>
      <p:sp>
        <p:nvSpPr>
          <p:cNvPr id="18" name="Rectangle: Rounded Corners 17">
            <a:extLst>
              <a:ext uri="{FF2B5EF4-FFF2-40B4-BE49-F238E27FC236}">
                <a16:creationId xmlns="" xmlns:a16="http://schemas.microsoft.com/office/drawing/2014/main" id="{BCE067BB-65E3-369B-0459-6D353B54CA67}"/>
              </a:ext>
            </a:extLst>
          </p:cNvPr>
          <p:cNvSpPr/>
          <p:nvPr/>
        </p:nvSpPr>
        <p:spPr>
          <a:xfrm>
            <a:off x="3852324" y="7167674"/>
            <a:ext cx="2818228" cy="1506426"/>
          </a:xfrm>
          <a:prstGeom prst="roundRect">
            <a:avLst>
              <a:gd fmla="val 50000" name="adj"/>
            </a:avLst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48000">
                <a:schemeClr val="accent2">
                  <a:lumMod val="60000"/>
                  <a:lumOff val="40000"/>
                </a:schemeClr>
              </a:gs>
              <a:gs pos="100000">
                <a:schemeClr val="accent2"/>
              </a:gs>
            </a:gsLst>
            <a:lin ang="16200000" scaled="1"/>
          </a:gradFill>
          <a:ln>
            <a:noFill/>
          </a:ln>
        </p:spPr>
        <p:style>
          <a:lnRef idx="2">
            <a:schemeClr val="dk1"/>
          </a:lnRef>
          <a:fillRef idx="1001">
            <a:schemeClr val="lt2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 numCol="1" rtlCol="0"/>
          <a:lstStyle/>
          <a:p>
            <a:pPr algn="ctr"/>
            <a:r>
              <a:rPr b="1" dirty="0" lang="en-US" sz="105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20602080505020303" pitchFamily="18" typeface="Baskerville Old Face"/>
              </a:rPr>
              <a:t/>
            </a:r>
            <a:br>
              <a:rPr b="1" dirty="0" lang="en-US" sz="105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20602080505020303" pitchFamily="18" typeface="Baskerville Old Face"/>
              </a:rPr>
            </a:br>
            <a:r>
              <a:rPr b="1" dirty="0" lang="en-US" sz="105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20602080505020303" pitchFamily="18" typeface="Baskerville Old Face"/>
              </a:rPr>
              <a:t>For advance reservation please call</a:t>
            </a:r>
          </a:p>
          <a:p>
            <a:pPr algn="ctr"/>
            <a:r>
              <a:rPr b="1" dirty="0" lang="en-US" sz="12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20602080505020303" pitchFamily="18" typeface="Baskerville Old Face"/>
              </a:rPr>
              <a:t>529654679635</a:t>
            </a:r>
            <a:r>
              <a:rPr b="1" dirty="0" lang="en-US" sz="105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20602080505020303" pitchFamily="18" typeface="Baskerville Old Face"/>
              </a:rPr>
              <a:t> or email:</a:t>
            </a:r>
          </a:p>
          <a:p>
            <a:pPr algn="ctr"/>
            <a:r>
              <a:rPr b="1" dirty="0" lang="en-US" sz="12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20602080505020303" pitchFamily="18" typeface="Baskerville Old Face"/>
              </a:rPr>
              <a:t>ghjk@gmail.com</a:t>
            </a:r>
            <a:endParaRPr b="1" dirty="0" lang="en-US" sz="1050">
              <a:solidFill>
                <a:srgbClr val="C0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20602080505020303" pitchFamily="18" typeface="Baskerville Old Face"/>
            </a:endParaRPr>
          </a:p>
          <a:p>
            <a:pPr algn="ctr"/>
            <a:r>
              <a:rPr b="1" dirty="0" lang="en-US" sz="105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20602080505020303" pitchFamily="18" typeface="Baskerville Old Face"/>
              </a:rPr>
              <a:t>(Credit card details will be </a:t>
            </a:r>
            <a:r>
              <a:rPr b="1" dirty="0" lang="en-US" smtClean="0" sz="105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20602080505020303" pitchFamily="18" typeface="Baskerville Old Face"/>
              </a:rPr>
              <a:t>required for bookings</a:t>
            </a:r>
            <a:r>
              <a:rPr b="1" dirty="0" lang="en-US" sz="105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20602080505020303" pitchFamily="18" typeface="Baskerville Old Face"/>
              </a:rPr>
              <a:t>)</a:t>
            </a:r>
            <a:endParaRPr altLang="en-GB" b="1" dirty="0" lang="en-GB" sz="1050">
              <a:solidFill>
                <a:srgbClr val="C0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20602080505020303" pitchFamily="18" typeface="Baskerville Old Face"/>
            </a:endParaRPr>
          </a:p>
          <a:p>
            <a:pPr algn="ctr"/>
            <a:endParaRPr altLang="en-GB" dirty="0" lang="en-GB" sz="619"/>
          </a:p>
        </p:txBody>
      </p:sp>
      <p:sp>
        <p:nvSpPr>
          <p:cNvPr id="19" name="Rectangle: Rounded Corners 18">
            <a:extLst>
              <a:ext uri="{FF2B5EF4-FFF2-40B4-BE49-F238E27FC236}">
                <a16:creationId xmlns="" xmlns:a16="http://schemas.microsoft.com/office/drawing/2014/main" id="{D176F6D4-16ED-C34A-73B3-C31A0015B0CD}"/>
              </a:ext>
            </a:extLst>
          </p:cNvPr>
          <p:cNvSpPr/>
          <p:nvPr/>
        </p:nvSpPr>
        <p:spPr>
          <a:xfrm>
            <a:off x="476043" y="7578854"/>
            <a:ext cx="2016534" cy="684065"/>
          </a:xfrm>
          <a:prstGeom prst="roundRect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48000">
                <a:schemeClr val="accent2">
                  <a:lumMod val="60000"/>
                  <a:lumOff val="40000"/>
                </a:schemeClr>
              </a:gs>
              <a:gs pos="100000">
                <a:schemeClr val="accent2"/>
              </a:gs>
            </a:gsLst>
            <a:lin ang="16200000" scaled="1"/>
          </a:gradFill>
          <a:ln>
            <a:noFill/>
          </a:ln>
        </p:spPr>
        <p:style>
          <a:lnRef idx="2">
            <a:schemeClr val="dk1"/>
          </a:lnRef>
          <a:fillRef idx="1001">
            <a:schemeClr val="lt2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 numCol="1" rtlCol="0"/>
          <a:lstStyle/>
          <a:p>
            <a:pPr algn="ctr"/>
            <a:r>
              <a:rPr b="1" dirty="0" lang="en-US" sz="1400">
                <a:solidFill>
                  <a:srgbClr val="C00000"/>
                </a:solidFill>
                <a:effectLst>
                  <a:outerShdw algn="tl" blurRad="38100" dir="2700000" dist="38100">
                    <a:srgbClr val="000000">
                      <a:alpha val="43137"/>
                    </a:srgbClr>
                  </a:outerShdw>
                </a:effectLst>
                <a:latin charset="0" panose="02020602080505020303" pitchFamily="18" typeface="Baskerville Old Face"/>
              </a:rPr>
              <a:t>All types of credit cards are accepted</a:t>
            </a:r>
            <a:endParaRPr altLang="en-GB" b="1" dirty="0" lang="en-GB" sz="1400">
              <a:solidFill>
                <a:srgbClr val="C00000"/>
              </a:solidFill>
              <a:effectLst>
                <a:outerShdw algn="tl" blurRad="38100" dir="2700000" dist="38100">
                  <a:srgbClr val="000000">
                    <a:alpha val="43137"/>
                  </a:srgbClr>
                </a:outerShdw>
              </a:effectLst>
              <a:latin charset="0" panose="02020602080505020303" pitchFamily="18" typeface="Baskerville Old Face"/>
            </a:endParaRPr>
          </a:p>
          <a:p>
            <a:pPr algn="ctr"/>
            <a:endParaRPr altLang="en-GB" dirty="0" lang="en-GB" sz="619"/>
          </a:p>
        </p:txBody>
      </p:sp>
    </p:spTree>
    <p:extLst>
      <p:ext uri="{BB962C8B-B14F-4D97-AF65-F5344CB8AC3E}">
        <p14:creationId xmlns:p14="http://schemas.microsoft.com/office/powerpoint/2010/main" val="18090447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lum/>
          </a:blip>
          <a:srcRect/>
          <a:stretch>
            <a:fillRect l="-44000" r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8C0F4EE-8225-4ACE-868D-2F5709283C5C}"/>
              </a:ext>
            </a:extLst>
          </p:cNvPr>
          <p:cNvSpPr txBox="1">
            <a:spLocks/>
          </p:cNvSpPr>
          <p:nvPr/>
        </p:nvSpPr>
        <p:spPr>
          <a:xfrm>
            <a:off x="3048677" y="1050429"/>
            <a:ext cx="3544599" cy="1033508"/>
          </a:xfrm>
          <a:prstGeom prst="rect">
            <a:avLst/>
          </a:prstGeom>
        </p:spPr>
        <p:txBody>
          <a:bodyPr numCol="1"/>
          <a:lstStyle>
            <a:lvl1pPr algn="l" defTabSz="914400" eaLnBrk="1" hangingPunct="1" indent="-228600" latinLnBrk="0" marL="228600" rtl="0">
              <a:lnSpc>
                <a:spcPct val="90000"/>
              </a:lnSpc>
              <a:spcBef>
                <a:spcPts val="1000"/>
              </a:spcBef>
              <a:buFont charset="0" panose="020B0604020202020204" pitchFamily="34" typeface="Arial"/>
              <a:buChar char="•"/>
              <a:defRPr kern="1200"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indent="-228600" latinLnBrk="0" marL="685800" rtl="0">
              <a:lnSpc>
                <a:spcPct val="90000"/>
              </a:lnSpc>
              <a:spcBef>
                <a:spcPts val="500"/>
              </a:spcBef>
              <a:buFont charset="0" panose="020B0604020202020204" pitchFamily="34" typeface="Arial"/>
              <a:buChar char="•"/>
              <a:defRPr kern="1200"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indent="-228600" latinLnBrk="0" marL="1143000" rtl="0">
              <a:lnSpc>
                <a:spcPct val="90000"/>
              </a:lnSpc>
              <a:spcBef>
                <a:spcPts val="500"/>
              </a:spcBef>
              <a:buFont charset="0" panose="020B0604020202020204" pitchFamily="34" typeface="Arial"/>
              <a:buChar char="•"/>
              <a:defRPr kern="1200"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indent="-228600" latinLnBrk="0" marL="1600200" rtl="0">
              <a:lnSpc>
                <a:spcPct val="90000"/>
              </a:lnSpc>
              <a:spcBef>
                <a:spcPts val="500"/>
              </a:spcBef>
              <a:buFont charset="0" panose="020B0604020202020204" pitchFamily="34" typeface="Arial"/>
              <a:buChar char="•"/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indent="-228600" latinLnBrk="0" marL="2057400" rtl="0">
              <a:lnSpc>
                <a:spcPct val="90000"/>
              </a:lnSpc>
              <a:spcBef>
                <a:spcPts val="500"/>
              </a:spcBef>
              <a:buFont charset="0" panose="020B0604020202020204" pitchFamily="34" typeface="Arial"/>
              <a:buChar char="•"/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indent="-228600" latinLnBrk="0" marL="2514600" rtl="0">
              <a:lnSpc>
                <a:spcPct val="90000"/>
              </a:lnSpc>
              <a:spcBef>
                <a:spcPts val="500"/>
              </a:spcBef>
              <a:buFont charset="0" panose="020B0604020202020204" pitchFamily="34" typeface="Arial"/>
              <a:buChar char="•"/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indent="-228600" latinLnBrk="0" marL="2971800" rtl="0">
              <a:lnSpc>
                <a:spcPct val="90000"/>
              </a:lnSpc>
              <a:spcBef>
                <a:spcPts val="500"/>
              </a:spcBef>
              <a:buFont charset="0" panose="020B0604020202020204" pitchFamily="34" typeface="Arial"/>
              <a:buChar char="•"/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indent="-228600" latinLnBrk="0" marL="3429000" rtl="0">
              <a:lnSpc>
                <a:spcPct val="90000"/>
              </a:lnSpc>
              <a:spcBef>
                <a:spcPts val="500"/>
              </a:spcBef>
              <a:buFont charset="0" panose="020B0604020202020204" pitchFamily="34" typeface="Arial"/>
              <a:buChar char="•"/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indent="-228600" latinLnBrk="0" marL="3886200" rtl="0">
              <a:lnSpc>
                <a:spcPct val="90000"/>
              </a:lnSpc>
              <a:spcBef>
                <a:spcPts val="500"/>
              </a:spcBef>
              <a:buFont charset="0" panose="020B0604020202020204" pitchFamily="34" typeface="Arial"/>
              <a:buChar char="•"/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342900" lvl="0" marL="34290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charset="2" panose="05000000000000000000" pitchFamily="2" typeface="Wingdings"/>
              <a:buChar char=""/>
              <a:tabLst>
                <a:tab algn="l" pos="457200"/>
              </a:tabLst>
            </a:pPr>
            <a:r>
              <a:rPr dirty="0" err="1" lang="en-US" smtClean="0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Alina</a:t>
            </a:r>
            <a:r>
              <a:rPr dirty="0" lang="en-US" smtClean="0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 M. (2018). Food Processing for Increased Quality and Consumption. Academic Press.</a:t>
            </a:r>
          </a:p>
          <a:p>
            <a:pPr indent="-342900" lvl="0" marL="34290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charset="2" panose="05000000000000000000" pitchFamily="2" typeface="Wingdings"/>
              <a:buChar char=""/>
              <a:tabLst>
                <a:tab algn="l" pos="457200"/>
              </a:tabLst>
            </a:pPr>
            <a:r>
              <a:rPr dirty="0" lang="en-US" smtClean="0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Gupta, M., 2019. A Study on Impact of Online Food delivery app on Restaurant Business special reference to </a:t>
            </a:r>
            <a:r>
              <a:rPr dirty="0" err="1" lang="en-US" smtClean="0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zomato</a:t>
            </a:r>
            <a:r>
              <a:rPr dirty="0" lang="en-US" smtClean="0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 and </a:t>
            </a:r>
            <a:r>
              <a:rPr dirty="0" err="1" lang="en-US" smtClean="0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swiggy</a:t>
            </a:r>
            <a:r>
              <a:rPr dirty="0" lang="en-US" smtClean="0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. </a:t>
            </a:r>
            <a:r>
              <a:rPr dirty="0" i="1" lang="en-US" smtClean="0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International Journal of Research and Analytical Reviews</a:t>
            </a:r>
            <a:r>
              <a:rPr dirty="0" lang="en-US" smtClean="0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, </a:t>
            </a:r>
            <a:r>
              <a:rPr dirty="0" i="1" lang="en-US" smtClean="0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6</a:t>
            </a:r>
            <a:r>
              <a:rPr dirty="0" lang="en-US" smtClean="0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(1), pp.889-893.</a:t>
            </a:r>
          </a:p>
          <a:p>
            <a:pPr indent="-342900" lvl="0" marL="34290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charset="2" panose="05000000000000000000" pitchFamily="2" typeface="Wingdings"/>
              <a:buChar char=""/>
              <a:tabLst>
                <a:tab algn="l" pos="457200"/>
              </a:tabLst>
            </a:pPr>
            <a:r>
              <a:rPr dirty="0" err="1" lang="en-US" smtClean="0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Hitzmann</a:t>
            </a:r>
            <a:r>
              <a:rPr dirty="0" lang="en-US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, and Bernd, (2020). Measurement, Modeling and Automation in Advanced Food Processing. Springer.</a:t>
            </a:r>
          </a:p>
          <a:p>
            <a:pPr indent="-342900" lvl="0" marL="34290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charset="2" panose="05000000000000000000" pitchFamily="2" typeface="Wingdings"/>
              <a:buChar char=""/>
              <a:tabLst>
                <a:tab algn="l" pos="457200"/>
              </a:tabLst>
            </a:pPr>
            <a:r>
              <a:rPr dirty="0" lang="en-US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Hwang, J. and Zhao, J., 2010. Factors influencing customer satisfaction or dissatisfaction in the restaurant business using </a:t>
            </a:r>
            <a:r>
              <a:rPr dirty="0" err="1" lang="en-US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AnswerTree</a:t>
            </a:r>
            <a:r>
              <a:rPr dirty="0" lang="en-US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 methodology. </a:t>
            </a:r>
            <a:r>
              <a:rPr dirty="0" i="1" lang="en-US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Journal of Quality Assurance in Hospitality &amp; Tourism</a:t>
            </a:r>
            <a:r>
              <a:rPr dirty="0" lang="en-US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, </a:t>
            </a:r>
            <a:r>
              <a:rPr dirty="0" i="1" lang="en-US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11</a:t>
            </a:r>
            <a:r>
              <a:rPr dirty="0" lang="en-US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(2), pp.93-110</a:t>
            </a:r>
            <a:r>
              <a:rPr dirty="0" lang="en-US" smtClean="0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.</a:t>
            </a:r>
          </a:p>
          <a:p>
            <a:pPr indent="-342900" marL="34290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charset="2" panose="05000000000000000000" pitchFamily="2" typeface="Wingdings"/>
              <a:buChar char=""/>
              <a:tabLst>
                <a:tab algn="l" pos="457200"/>
              </a:tabLst>
            </a:pPr>
            <a:r>
              <a:rPr dirty="0" err="1" lang="en-US" sz="1100">
                <a:solidFill>
                  <a:srgbClr val="C00000"/>
                </a:solidFill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Kwong</a:t>
            </a:r>
            <a:r>
              <a:rPr dirty="0" lang="en-US" sz="1100">
                <a:solidFill>
                  <a:srgbClr val="C00000"/>
                </a:solidFill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, L.Y.L., 2005. The application of menu engineering and design in restaurants. International Journal of Hospitality Management, 24(1), pp.91-106</a:t>
            </a:r>
            <a:r>
              <a:rPr dirty="0" lang="en-US" smtClean="0" sz="1100">
                <a:solidFill>
                  <a:srgbClr val="C00000"/>
                </a:solidFill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.</a:t>
            </a:r>
            <a:endParaRPr dirty="0" lang="en-US" sz="1100">
              <a:solidFill>
                <a:srgbClr val="C00000"/>
              </a:solidFill>
              <a:effectLst/>
              <a:latin charset="0" pitchFamily="18" typeface="Times New Roman"/>
              <a:ea charset="0" panose="020F0502020204030204" pitchFamily="34" typeface="Calibri"/>
              <a:cs charset="0" pitchFamily="18" typeface="Times New Roman"/>
            </a:endParaRPr>
          </a:p>
          <a:p>
            <a:pPr indent="-342900" lvl="0" marL="34290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charset="2" panose="05000000000000000000" pitchFamily="2" typeface="Wingdings"/>
              <a:buChar char=""/>
              <a:tabLst>
                <a:tab algn="l" pos="457200"/>
              </a:tabLst>
            </a:pPr>
            <a:r>
              <a:rPr dirty="0" err="1" lang="en-US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Läikkö</a:t>
            </a:r>
            <a:r>
              <a:rPr dirty="0" lang="en-US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-Roto, T. and </a:t>
            </a:r>
            <a:r>
              <a:rPr dirty="0" err="1" lang="en-US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Nevas</a:t>
            </a:r>
            <a:r>
              <a:rPr dirty="0" lang="en-US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, M., 2014. Restaurant business operators' knowledge of food hygiene and their attitudes toward official food control affect the hygiene in their restaurants. </a:t>
            </a:r>
            <a:r>
              <a:rPr dirty="0" i="1" lang="en-US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Food Control</a:t>
            </a:r>
            <a:r>
              <a:rPr dirty="0" lang="en-US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, </a:t>
            </a:r>
            <a:r>
              <a:rPr dirty="0" i="1" lang="en-US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43</a:t>
            </a:r>
            <a:r>
              <a:rPr dirty="0" lang="en-US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, pp.65-73.</a:t>
            </a:r>
          </a:p>
          <a:p>
            <a:pPr indent="-342900" lvl="0" marL="34290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charset="2" panose="05000000000000000000" pitchFamily="2" typeface="Wingdings"/>
              <a:buChar char=""/>
              <a:tabLst>
                <a:tab algn="l" pos="457200"/>
              </a:tabLst>
            </a:pPr>
            <a:r>
              <a:rPr dirty="0" lang="en-US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Lundberg, D.E., 1989. </a:t>
            </a:r>
            <a:r>
              <a:rPr dirty="0" i="1" lang="en-US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The hotel and restaurant business</a:t>
            </a:r>
            <a:r>
              <a:rPr dirty="0" lang="en-US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 (No. Ed. 5). Van Nostrand Reinhold.</a:t>
            </a:r>
          </a:p>
          <a:p>
            <a:pPr indent="-342900" lvl="0" marL="34290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Font charset="2" panose="05000000000000000000" pitchFamily="2" typeface="Wingdings"/>
              <a:buChar char=""/>
              <a:tabLst>
                <a:tab algn="l" pos="457200"/>
              </a:tabLst>
            </a:pPr>
            <a:r>
              <a:rPr dirty="0" lang="en-US" smtClean="0" sz="1100">
                <a:solidFill>
                  <a:srgbClr val="C00000"/>
                </a:solidFill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Walker</a:t>
            </a:r>
            <a:r>
              <a:rPr dirty="0" lang="en-US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, J.R., 2021. </a:t>
            </a:r>
            <a:r>
              <a:rPr dirty="0" i="1" lang="en-US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The restaurant: from concept to operation</a:t>
            </a:r>
            <a:r>
              <a:rPr dirty="0" lang="en-US" sz="1100">
                <a:solidFill>
                  <a:srgbClr val="C00000"/>
                </a:solidFill>
                <a:effectLst/>
                <a:latin charset="0" pitchFamily="18" typeface="Times New Roman"/>
                <a:ea charset="0" panose="020F0502020204030204" pitchFamily="34" typeface="Calibri"/>
                <a:cs charset="0" pitchFamily="18" typeface="Times New Roman"/>
              </a:rPr>
              <a:t>. John Wiley &amp; Sons.</a:t>
            </a:r>
          </a:p>
          <a:p>
            <a:pPr>
              <a:buFont charset="2" panose="05000000000000000000" pitchFamily="2" typeface="Wingdings"/>
              <a:buChar char="q"/>
            </a:pPr>
            <a:endParaRPr dirty="0" lang="en-US" sz="1125">
              <a:solidFill>
                <a:srgbClr val="C00000"/>
              </a:solidFill>
              <a:latin charset="0" pitchFamily="18" typeface="Times New Roman"/>
              <a:cs charset="0" pitchFamily="18" typeface="Times New Roman"/>
            </a:endParaRPr>
          </a:p>
          <a:p>
            <a:endParaRPr dirty="0" lang="en-US" sz="1575">
              <a:latin charset="0" pitchFamily="18" typeface="Times New Roman"/>
              <a:cs charset="0" pitchFamily="18" typeface="Times New Roman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="" xmlns:a16="http://schemas.microsoft.com/office/drawing/2014/main" id="{DC45227D-C233-4087-A7D7-86B0B123940A}"/>
              </a:ext>
            </a:extLst>
          </p:cNvPr>
          <p:cNvSpPr txBox="1">
            <a:spLocks/>
          </p:cNvSpPr>
          <p:nvPr/>
        </p:nvSpPr>
        <p:spPr>
          <a:xfrm>
            <a:off x="2875901" y="304800"/>
            <a:ext cx="3717375" cy="745629"/>
          </a:xfrm>
          <a:prstGeom prst="rect">
            <a:avLst/>
          </a:prstGeom>
        </p:spPr>
        <p:txBody>
          <a:bodyPr numCol="1"/>
          <a:lstStyle>
            <a:lvl1pPr algn="l" defTabSz="914400" eaLnBrk="1" hangingPunct="1" latinLnBrk="0" rtl="0">
              <a:lnSpc>
                <a:spcPct val="90000"/>
              </a:lnSpc>
              <a:spcBef>
                <a:spcPct val="0"/>
              </a:spcBef>
              <a:buNone/>
              <a:defRPr kern="1200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altLang="en-GB" dirty="0" lang="en-GB" sz="2475">
                <a:solidFill>
                  <a:srgbClr val="C00000"/>
                </a:solidFill>
                <a:latin charset="0" panose="0208090404030B020404" pitchFamily="18" typeface="Cooper Black"/>
              </a:rPr>
              <a:t>REFERENCES</a:t>
            </a:r>
            <a:endParaRPr dirty="0" lang="en-US" sz="2475">
              <a:solidFill>
                <a:srgbClr val="C00000"/>
              </a:solidFill>
              <a:latin charset="0" panose="0208090404030B020404" pitchFamily="18" typeface="Cooper Black"/>
            </a:endParaRPr>
          </a:p>
        </p:txBody>
      </p:sp>
    </p:spTree>
    <p:extLst>
      <p:ext uri="{BB962C8B-B14F-4D97-AF65-F5344CB8AC3E}">
        <p14:creationId xmlns:p14="http://schemas.microsoft.com/office/powerpoint/2010/main" val="38662392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algn="ctr" cap="flat" cmpd="sng" w="6350">
          <a:solidFill>
            <a:schemeClr val="phClr"/>
          </a:solidFill>
          <a:prstDash val="solid"/>
          <a:miter lim="800000"/>
        </a:ln>
        <a:ln algn="ctr" cap="flat" cmpd="sng" w="12700">
          <a:solidFill>
            <a:schemeClr val="phClr"/>
          </a:solidFill>
          <a:prstDash val="solid"/>
          <a:miter lim="800000"/>
        </a:ln>
        <a:ln algn="ctr" cap="flat" cmpd="sng" w="19050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id="{62F939B6-93AF-4DB8-9C6B-D6C7DFDC589F}" name="Office Theme 2013 - 2022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Words>258</Words>
  <Paragraphs>77</Paragraphs>
  <Slides>4</Slides>
  <Notes>0</Notes>
  <TotalTime>267</TotalTime>
  <HiddenSlides>0</HiddenSlides>
  <MMClips>0</MMClips>
  <ScaleCrop>false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baseType="lpstr" size="5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lication>Microsoft Office PowerPoint</Application>
  <AppVersion>14.0000</AppVersion>
  <PresentationFormat>A4 Paper (210x297 mm)</PresentationFormat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2022-11-18T19:41:49Z</dcterms:created>
  <dc:creator>User</dc:creator>
  <cp:lastModifiedBy>s n</cp:lastModifiedBy>
  <dcterms:modified xsi:type="dcterms:W3CDTF">2023-02-16T18:54:22Z</dcterms:modified>
  <cp:revision>21</cp:revision>
  <dc:title>PowerPoint Presentation</dc:title>
</cp:coreProperties>
</file>