
<file path=[Content_Types].xml><?xml version="1.0" encoding="utf-8"?>
<Types xmlns="http://schemas.openxmlformats.org/package/2006/content-types">
  <Default Extension="jfif" ContentType="image/jpe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67"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useTimings="0">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8492" autoAdjust="0"/>
    <p:restoredTop sz="95417" autoAdjust="0"/>
  </p:normalViewPr>
  <p:slideViewPr>
    <p:cSldViewPr snapToGrid="0">
      <p:cViewPr varScale="1">
        <p:scale>
          <a:sx n="60" d="100"/>
          <a:sy n="60" d="100"/>
        </p:scale>
        <p:origin x="782" y="2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2514600"/>
            <a:ext cx="8915399" cy="2262781"/>
          </a:xfrm>
        </p:spPr>
        <p:txBody>
          <a:bodyPr anchor="b">
            <a:normAutofit/>
          </a:bodyPr>
          <a:lstStyle>
            <a:lvl1pPr>
              <a:defRPr sz="5400"/>
            </a:lvl1pPr>
          </a:lstStyle>
          <a:p>
            <a:r>
              <a:rPr lang="en-US"/>
              <a:t>Click to edit Master title style</a:t>
            </a:r>
            <a:endParaRPr lang="en-US" dirty="0"/>
          </a:p>
        </p:txBody>
      </p:sp>
      <p:sp>
        <p:nvSpPr>
          <p:cNvPr id="3" name="Subtitle 2"/>
          <p:cNvSpPr>
            <a:spLocks noGrp="1"/>
          </p:cNvSpPr>
          <p:nvPr>
            <p:ph type="subTitle" idx="1"/>
          </p:nvPr>
        </p:nvSpPr>
        <p:spPr>
          <a:xfrm>
            <a:off x="2589213" y="4777379"/>
            <a:ext cx="8915399"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5007D6EE-DB95-465B-A3E2-3FC7A30ACE33}" type="datetimeFigureOut">
              <a:rPr lang="en-GB" smtClean="0"/>
              <a:t>02/04/2024</a:t>
            </a:fld>
            <a:endParaRPr lang="en-GB"/>
          </a:p>
        </p:txBody>
      </p:sp>
      <p:sp>
        <p:nvSpPr>
          <p:cNvPr id="5" name="Footer Placeholder 4"/>
          <p:cNvSpPr>
            <a:spLocks noGrp="1"/>
          </p:cNvSpPr>
          <p:nvPr>
            <p:ph type="ftr" sz="quarter" idx="11"/>
          </p:nvPr>
        </p:nvSpPr>
        <p:spPr/>
        <p:txBody>
          <a:bodyPr/>
          <a:lstStyle/>
          <a:p>
            <a:endParaRPr lang="en-GB"/>
          </a:p>
        </p:txBody>
      </p:sp>
      <p:sp>
        <p:nvSpPr>
          <p:cNvPr id="7" name="Freeform 6"/>
          <p:cNvSpPr/>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sp>
      <p:sp>
        <p:nvSpPr>
          <p:cNvPr id="6" name="Slide Number Placeholder 5"/>
          <p:cNvSpPr>
            <a:spLocks noGrp="1"/>
          </p:cNvSpPr>
          <p:nvPr>
            <p:ph type="sldNum" sz="quarter" idx="12"/>
          </p:nvPr>
        </p:nvSpPr>
        <p:spPr>
          <a:xfrm>
            <a:off x="531812" y="4529540"/>
            <a:ext cx="779767" cy="365125"/>
          </a:xfrm>
        </p:spPr>
        <p:txBody>
          <a:bodyPr/>
          <a:lstStyle/>
          <a:p>
            <a:fld id="{68F8106D-E802-4382-8704-EBA5420BF50A}" type="slidenum">
              <a:rPr lang="en-GB" smtClean="0"/>
              <a:t>‹#›</a:t>
            </a:fld>
            <a:endParaRPr lang="en-GB"/>
          </a:p>
        </p:txBody>
      </p:sp>
    </p:spTree>
    <p:extLst>
      <p:ext uri="{BB962C8B-B14F-4D97-AF65-F5344CB8AC3E}">
        <p14:creationId xmlns:p14="http://schemas.microsoft.com/office/powerpoint/2010/main" val="164629342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a:lstStyle/>
          <a:p>
            <a:r>
              <a:rPr lang="en-US"/>
              <a:t>Click to edit Master title style</a:t>
            </a:r>
            <a:endParaRPr lang="en-US" dirty="0"/>
          </a:p>
        </p:txBody>
      </p:sp>
      <p:sp>
        <p:nvSpPr>
          <p:cNvPr id="3" name="Content Placeholder 2"/>
          <p:cNvSpPr>
            <a:spLocks noGrp="1"/>
          </p:cNvSpPr>
          <p:nvPr>
            <p:ph idx="1"/>
          </p:nvPr>
        </p:nvSpPr>
        <p:spPr>
          <a:xfrm>
            <a:off x="2589212" y="2133600"/>
            <a:ext cx="8915400" cy="37776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007D6EE-DB95-465B-A3E2-3FC7A30ACE33}" type="datetimeFigureOut">
              <a:rPr lang="en-GB" smtClean="0"/>
              <a:t>02/04/2024</a:t>
            </a:fld>
            <a:endParaRPr lang="en-GB"/>
          </a:p>
        </p:txBody>
      </p:sp>
      <p:sp>
        <p:nvSpPr>
          <p:cNvPr id="5" name="Footer Placeholder 4"/>
          <p:cNvSpPr>
            <a:spLocks noGrp="1"/>
          </p:cNvSpPr>
          <p:nvPr>
            <p:ph type="ftr" sz="quarter" idx="11"/>
          </p:nvPr>
        </p:nvSpPr>
        <p:spPr/>
        <p:txBody>
          <a:bodyPr/>
          <a:lstStyle/>
          <a:p>
            <a:endParaRPr lang="en-GB"/>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68F8106D-E802-4382-8704-EBA5420BF50A}" type="slidenum">
              <a:rPr lang="en-GB" smtClean="0"/>
              <a:t>‹#›</a:t>
            </a:fld>
            <a:endParaRPr lang="en-GB"/>
          </a:p>
        </p:txBody>
      </p:sp>
    </p:spTree>
    <p:extLst>
      <p:ext uri="{BB962C8B-B14F-4D97-AF65-F5344CB8AC3E}">
        <p14:creationId xmlns:p14="http://schemas.microsoft.com/office/powerpoint/2010/main" val="133999900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89212" y="2058750"/>
            <a:ext cx="8915399" cy="146880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3530129"/>
            <a:ext cx="8915399"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007D6EE-DB95-465B-A3E2-3FC7A30ACE33}" type="datetimeFigureOut">
              <a:rPr lang="en-GB" smtClean="0"/>
              <a:t>02/04/2024</a:t>
            </a:fld>
            <a:endParaRPr lang="en-GB"/>
          </a:p>
        </p:txBody>
      </p:sp>
      <p:sp>
        <p:nvSpPr>
          <p:cNvPr id="5" name="Footer Placeholder 4"/>
          <p:cNvSpPr>
            <a:spLocks noGrp="1"/>
          </p:cNvSpPr>
          <p:nvPr>
            <p:ph type="ftr" sz="quarter" idx="11"/>
          </p:nvPr>
        </p:nvSpPr>
        <p:spPr/>
        <p:txBody>
          <a:bodyPr/>
          <a:lstStyle/>
          <a:p>
            <a:endParaRPr lang="en-GB"/>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68F8106D-E802-4382-8704-EBA5420BF50A}" type="slidenum">
              <a:rPr lang="en-GB" smtClean="0"/>
              <a:t>‹#›</a:t>
            </a:fld>
            <a:endParaRPr lang="en-GB"/>
          </a:p>
        </p:txBody>
      </p:sp>
    </p:spTree>
    <p:extLst>
      <p:ext uri="{BB962C8B-B14F-4D97-AF65-F5344CB8AC3E}">
        <p14:creationId xmlns:p14="http://schemas.microsoft.com/office/powerpoint/2010/main" val="368553383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2589212" y="2133600"/>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7190747" y="2126222"/>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5007D6EE-DB95-465B-A3E2-3FC7A30ACE33}" type="datetimeFigureOut">
              <a:rPr lang="en-GB" smtClean="0"/>
              <a:t>02/04/2024</a:t>
            </a:fld>
            <a:endParaRPr lang="en-GB"/>
          </a:p>
        </p:txBody>
      </p:sp>
      <p:sp>
        <p:nvSpPr>
          <p:cNvPr id="6" name="Footer Placeholder 5"/>
          <p:cNvSpPr>
            <a:spLocks noGrp="1"/>
          </p:cNvSpPr>
          <p:nvPr>
            <p:ph type="ftr" sz="quarter" idx="11"/>
          </p:nvPr>
        </p:nvSpPr>
        <p:spPr/>
        <p:txBody>
          <a:bodyPr/>
          <a:lstStyle/>
          <a:p>
            <a:endParaRPr lang="en-GB"/>
          </a:p>
        </p:txBody>
      </p:sp>
      <p:sp>
        <p:nvSpPr>
          <p:cNvPr id="10"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1" name="Slide Number Placeholder 5"/>
          <p:cNvSpPr>
            <a:spLocks noGrp="1"/>
          </p:cNvSpPr>
          <p:nvPr>
            <p:ph type="sldNum" sz="quarter" idx="12"/>
          </p:nvPr>
        </p:nvSpPr>
        <p:spPr>
          <a:xfrm>
            <a:off x="531812" y="787782"/>
            <a:ext cx="779767" cy="365125"/>
          </a:xfrm>
        </p:spPr>
        <p:txBody>
          <a:bodyPr/>
          <a:lstStyle/>
          <a:p>
            <a:fld id="{68F8106D-E802-4382-8704-EBA5420BF50A}" type="slidenum">
              <a:rPr lang="en-GB" smtClean="0"/>
              <a:t>‹#›</a:t>
            </a:fld>
            <a:endParaRPr lang="en-GB"/>
          </a:p>
        </p:txBody>
      </p:sp>
    </p:spTree>
    <p:extLst>
      <p:ext uri="{BB962C8B-B14F-4D97-AF65-F5344CB8AC3E}">
        <p14:creationId xmlns:p14="http://schemas.microsoft.com/office/powerpoint/2010/main" val="272892964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2939373" y="1972703"/>
            <a:ext cx="399273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2589212" y="2548966"/>
            <a:ext cx="4342893"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7506629" y="1969475"/>
            <a:ext cx="3999001"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7166957" y="2545738"/>
            <a:ext cx="4338674"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5007D6EE-DB95-465B-A3E2-3FC7A30ACE33}" type="datetimeFigureOut">
              <a:rPr lang="en-GB" smtClean="0"/>
              <a:t>02/04/2024</a:t>
            </a:fld>
            <a:endParaRPr lang="en-GB"/>
          </a:p>
        </p:txBody>
      </p:sp>
      <p:sp>
        <p:nvSpPr>
          <p:cNvPr id="8" name="Footer Placeholder 7"/>
          <p:cNvSpPr>
            <a:spLocks noGrp="1"/>
          </p:cNvSpPr>
          <p:nvPr>
            <p:ph type="ftr" sz="quarter" idx="11"/>
          </p:nvPr>
        </p:nvSpPr>
        <p:spPr/>
        <p:txBody>
          <a:bodyPr/>
          <a:lstStyle/>
          <a:p>
            <a:endParaRPr lang="en-GB"/>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68F8106D-E802-4382-8704-EBA5420BF50A}" type="slidenum">
              <a:rPr lang="en-GB" smtClean="0"/>
              <a:t>‹#›</a:t>
            </a:fld>
            <a:endParaRPr lang="en-GB"/>
          </a:p>
        </p:txBody>
      </p:sp>
    </p:spTree>
    <p:extLst>
      <p:ext uri="{BB962C8B-B14F-4D97-AF65-F5344CB8AC3E}">
        <p14:creationId xmlns:p14="http://schemas.microsoft.com/office/powerpoint/2010/main" val="359060375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5007D6EE-DB95-465B-A3E2-3FC7A30ACE33}" type="datetimeFigureOut">
              <a:rPr lang="en-GB" smtClean="0"/>
              <a:t>02/04/2024</a:t>
            </a:fld>
            <a:endParaRPr lang="en-GB"/>
          </a:p>
        </p:txBody>
      </p:sp>
      <p:sp>
        <p:nvSpPr>
          <p:cNvPr id="4" name="Footer Placeholder 3"/>
          <p:cNvSpPr>
            <a:spLocks noGrp="1"/>
          </p:cNvSpPr>
          <p:nvPr>
            <p:ph type="ftr" sz="quarter" idx="11"/>
          </p:nvPr>
        </p:nvSpPr>
        <p:spPr/>
        <p:txBody>
          <a:bodyPr/>
          <a:lstStyle/>
          <a:p>
            <a:endParaRPr lang="en-GB"/>
          </a:p>
        </p:txBody>
      </p:sp>
      <p:sp>
        <p:nvSpPr>
          <p:cNvPr id="7"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68F8106D-E802-4382-8704-EBA5420BF50A}" type="slidenum">
              <a:rPr lang="en-GB" smtClean="0"/>
              <a:t>‹#›</a:t>
            </a:fld>
            <a:endParaRPr lang="en-GB"/>
          </a:p>
        </p:txBody>
      </p:sp>
    </p:spTree>
    <p:extLst>
      <p:ext uri="{BB962C8B-B14F-4D97-AF65-F5344CB8AC3E}">
        <p14:creationId xmlns:p14="http://schemas.microsoft.com/office/powerpoint/2010/main" val="193579254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007D6EE-DB95-465B-A3E2-3FC7A30ACE33}" type="datetimeFigureOut">
              <a:rPr lang="en-GB" smtClean="0"/>
              <a:t>02/04/2024</a:t>
            </a:fld>
            <a:endParaRPr lang="en-GB"/>
          </a:p>
        </p:txBody>
      </p:sp>
      <p:sp>
        <p:nvSpPr>
          <p:cNvPr id="3" name="Footer Placeholder 2"/>
          <p:cNvSpPr>
            <a:spLocks noGrp="1"/>
          </p:cNvSpPr>
          <p:nvPr>
            <p:ph type="ftr" sz="quarter" idx="11"/>
          </p:nvPr>
        </p:nvSpPr>
        <p:spPr/>
        <p:txBody>
          <a:bodyPr/>
          <a:lstStyle/>
          <a:p>
            <a:endParaRPr lang="en-GB"/>
          </a:p>
        </p:txBody>
      </p:sp>
      <p:sp>
        <p:nvSpPr>
          <p:cNvPr id="6"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68F8106D-E802-4382-8704-EBA5420BF50A}" type="slidenum">
              <a:rPr lang="en-GB" smtClean="0"/>
              <a:t>‹#›</a:t>
            </a:fld>
            <a:endParaRPr lang="en-GB"/>
          </a:p>
        </p:txBody>
      </p:sp>
    </p:spTree>
    <p:extLst>
      <p:ext uri="{BB962C8B-B14F-4D97-AF65-F5344CB8AC3E}">
        <p14:creationId xmlns:p14="http://schemas.microsoft.com/office/powerpoint/2010/main" val="90563081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446088"/>
            <a:ext cx="3505199" cy="976312"/>
          </a:xfrm>
        </p:spPr>
        <p:txBody>
          <a:bodyPr anchor="b"/>
          <a:lstStyle>
            <a:lvl1pPr algn="l">
              <a:defRPr sz="2000" b="0"/>
            </a:lvl1pPr>
          </a:lstStyle>
          <a:p>
            <a:r>
              <a:rPr lang="en-US"/>
              <a:t>Click to edit Master title style</a:t>
            </a:r>
            <a:endParaRPr lang="en-US" dirty="0"/>
          </a:p>
        </p:txBody>
      </p:sp>
      <p:sp>
        <p:nvSpPr>
          <p:cNvPr id="3" name="Content Placeholder 2"/>
          <p:cNvSpPr>
            <a:spLocks noGrp="1"/>
          </p:cNvSpPr>
          <p:nvPr>
            <p:ph idx="1"/>
          </p:nvPr>
        </p:nvSpPr>
        <p:spPr>
          <a:xfrm>
            <a:off x="6323012" y="446088"/>
            <a:ext cx="5181600" cy="5414963"/>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2589212" y="1598613"/>
            <a:ext cx="3505199"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007D6EE-DB95-465B-A3E2-3FC7A30ACE33}" type="datetimeFigureOut">
              <a:rPr lang="en-GB" smtClean="0"/>
              <a:t>02/04/2024</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68F8106D-E802-4382-8704-EBA5420BF50A}" type="slidenum">
              <a:rPr lang="en-GB" smtClean="0"/>
              <a:t>‹#›</a:t>
            </a:fld>
            <a:endParaRPr lang="en-GB"/>
          </a:p>
        </p:txBody>
      </p:sp>
    </p:spTree>
    <p:extLst>
      <p:ext uri="{BB962C8B-B14F-4D97-AF65-F5344CB8AC3E}">
        <p14:creationId xmlns:p14="http://schemas.microsoft.com/office/powerpoint/2010/main" val="319592013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3" y="4800600"/>
            <a:ext cx="8915400"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2589212" y="634965"/>
            <a:ext cx="8915400"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2589213" y="5367338"/>
            <a:ext cx="8915400"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007D6EE-DB95-465B-A3E2-3FC7A30ACE33}" type="datetimeFigureOut">
              <a:rPr lang="en-GB" smtClean="0"/>
              <a:t>02/04/2024</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68F8106D-E802-4382-8704-EBA5420BF50A}" type="slidenum">
              <a:rPr lang="en-GB" smtClean="0"/>
              <a:t>‹#›</a:t>
            </a:fld>
            <a:endParaRPr lang="en-GB"/>
          </a:p>
        </p:txBody>
      </p:sp>
    </p:spTree>
    <p:extLst>
      <p:ext uri="{BB962C8B-B14F-4D97-AF65-F5344CB8AC3E}">
        <p14:creationId xmlns:p14="http://schemas.microsoft.com/office/powerpoint/2010/main" val="3303641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609600"/>
            <a:ext cx="8915399" cy="3117040"/>
          </a:xfrm>
        </p:spPr>
        <p:txBody>
          <a:bodyPr anchor="ctr">
            <a:normAutofit/>
          </a:bodyPr>
          <a:lstStyle>
            <a:lvl1pPr algn="l">
              <a:defRPr sz="48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007D6EE-DB95-465B-A3E2-3FC7A30ACE33}" type="datetimeFigureOut">
              <a:rPr lang="en-GB" smtClean="0"/>
              <a:t>02/04/2024</a:t>
            </a:fld>
            <a:endParaRPr lang="en-GB"/>
          </a:p>
        </p:txBody>
      </p:sp>
      <p:sp>
        <p:nvSpPr>
          <p:cNvPr id="5" name="Footer Placeholder 4"/>
          <p:cNvSpPr>
            <a:spLocks noGrp="1"/>
          </p:cNvSpPr>
          <p:nvPr>
            <p:ph type="ftr" sz="quarter" idx="11"/>
          </p:nvPr>
        </p:nvSpPr>
        <p:spPr/>
        <p:txBody>
          <a:bodyPr/>
          <a:lstStyle/>
          <a:p>
            <a:endParaRPr lang="en-GB"/>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68F8106D-E802-4382-8704-EBA5420BF50A}" type="slidenum">
              <a:rPr lang="en-GB" smtClean="0"/>
              <a:t>‹#›</a:t>
            </a:fld>
            <a:endParaRPr lang="en-GB"/>
          </a:p>
        </p:txBody>
      </p:sp>
    </p:spTree>
    <p:extLst>
      <p:ext uri="{BB962C8B-B14F-4D97-AF65-F5344CB8AC3E}">
        <p14:creationId xmlns:p14="http://schemas.microsoft.com/office/powerpoint/2010/main" val="224211097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13" name="Text Placeholder 9"/>
          <p:cNvSpPr>
            <a:spLocks noGrp="1"/>
          </p:cNvSpPr>
          <p:nvPr>
            <p:ph type="body" sz="quarter" idx="13"/>
          </p:nvPr>
        </p:nvSpPr>
        <p:spPr>
          <a:xfrm>
            <a:off x="3275012" y="3505200"/>
            <a:ext cx="753655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007D6EE-DB95-465B-A3E2-3FC7A30ACE33}" type="datetimeFigureOut">
              <a:rPr lang="en-GB" smtClean="0"/>
              <a:t>02/04/2024</a:t>
            </a:fld>
            <a:endParaRPr lang="en-GB"/>
          </a:p>
        </p:txBody>
      </p:sp>
      <p:sp>
        <p:nvSpPr>
          <p:cNvPr id="5" name="Footer Placeholder 4"/>
          <p:cNvSpPr>
            <a:spLocks noGrp="1"/>
          </p:cNvSpPr>
          <p:nvPr>
            <p:ph type="ftr" sz="quarter" idx="11"/>
          </p:nvPr>
        </p:nvSpPr>
        <p:spPr/>
        <p:txBody>
          <a:bodyPr/>
          <a:lstStyle/>
          <a:p>
            <a:endParaRPr lang="en-GB"/>
          </a:p>
        </p:txBody>
      </p:sp>
      <p:sp>
        <p:nvSpPr>
          <p:cNvPr id="11"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68F8106D-E802-4382-8704-EBA5420BF50A}" type="slidenum">
              <a:rPr lang="en-GB" smtClean="0"/>
              <a:t>‹#›</a:t>
            </a:fld>
            <a:endParaRPr lang="en-GB"/>
          </a:p>
        </p:txBody>
      </p:sp>
      <p:sp>
        <p:nvSpPr>
          <p:cNvPr id="14" name="TextBox 13"/>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5" name="TextBox 14"/>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246194545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589213" y="2438400"/>
            <a:ext cx="8915400" cy="2724845"/>
          </a:xfrm>
        </p:spPr>
        <p:txBody>
          <a:bodyPr anchor="b">
            <a:normAutofit/>
          </a:bodyPr>
          <a:lstStyle>
            <a:lvl1pPr algn="l">
              <a:defRPr sz="4800" b="0"/>
            </a:lvl1pPr>
          </a:lstStyle>
          <a:p>
            <a:r>
              <a:rPr lang="en-US"/>
              <a:t>Click to edit Master title style</a:t>
            </a:r>
            <a:endParaRPr lang="en-US" dirty="0"/>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5007D6EE-DB95-465B-A3E2-3FC7A30ACE33}" type="datetimeFigureOut">
              <a:rPr lang="en-GB" smtClean="0"/>
              <a:t>02/04/2024</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68F8106D-E802-4382-8704-EBA5420BF50A}" type="slidenum">
              <a:rPr lang="en-GB" smtClean="0"/>
              <a:t>‹#›</a:t>
            </a:fld>
            <a:endParaRPr lang="en-GB"/>
          </a:p>
        </p:txBody>
      </p:sp>
    </p:spTree>
    <p:extLst>
      <p:ext uri="{BB962C8B-B14F-4D97-AF65-F5344CB8AC3E}">
        <p14:creationId xmlns:p14="http://schemas.microsoft.com/office/powerpoint/2010/main" val="189963255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5007D6EE-DB95-465B-A3E2-3FC7A30ACE33}" type="datetimeFigureOut">
              <a:rPr lang="en-GB" smtClean="0"/>
              <a:t>02/04/2024</a:t>
            </a:fld>
            <a:endParaRPr lang="en-GB"/>
          </a:p>
        </p:txBody>
      </p:sp>
      <p:sp>
        <p:nvSpPr>
          <p:cNvPr id="6" name="Footer Placeholder 5"/>
          <p:cNvSpPr>
            <a:spLocks noGrp="1"/>
          </p:cNvSpPr>
          <p:nvPr>
            <p:ph type="ftr" sz="quarter" idx="11"/>
          </p:nvPr>
        </p:nvSpPr>
        <p:spPr/>
        <p:txBody>
          <a:bodyPr/>
          <a:lstStyle/>
          <a:p>
            <a:endParaRPr lang="en-GB"/>
          </a:p>
        </p:txBody>
      </p:sp>
      <p:sp>
        <p:nvSpPr>
          <p:cNvPr id="11"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68F8106D-E802-4382-8704-EBA5420BF50A}" type="slidenum">
              <a:rPr lang="en-GB" smtClean="0"/>
              <a:t>‹#›</a:t>
            </a:fld>
            <a:endParaRPr lang="en-GB"/>
          </a:p>
        </p:txBody>
      </p:sp>
      <p:sp>
        <p:nvSpPr>
          <p:cNvPr id="17" name="TextBox 16"/>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8" name="TextBox 17"/>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105577132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589212" y="627407"/>
            <a:ext cx="8915399" cy="2880020"/>
          </a:xfrm>
        </p:spPr>
        <p:txBody>
          <a:bodyPr anchor="ctr">
            <a:normAutofit/>
          </a:bodyPr>
          <a:lstStyle>
            <a:lvl1pPr algn="l">
              <a:defRPr sz="4800" b="0"/>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5007D6EE-DB95-465B-A3E2-3FC7A30ACE33}" type="datetimeFigureOut">
              <a:rPr lang="en-GB" smtClean="0"/>
              <a:t>02/04/2024</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68F8106D-E802-4382-8704-EBA5420BF50A}" type="slidenum">
              <a:rPr lang="en-GB" smtClean="0"/>
              <a:t>‹#›</a:t>
            </a:fld>
            <a:endParaRPr lang="en-GB"/>
          </a:p>
        </p:txBody>
      </p:sp>
    </p:spTree>
    <p:extLst>
      <p:ext uri="{BB962C8B-B14F-4D97-AF65-F5344CB8AC3E}">
        <p14:creationId xmlns:p14="http://schemas.microsoft.com/office/powerpoint/2010/main" val="328351121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007D6EE-DB95-465B-A3E2-3FC7A30ACE33}" type="datetimeFigureOut">
              <a:rPr lang="en-GB" smtClean="0"/>
              <a:t>02/04/2024</a:t>
            </a:fld>
            <a:endParaRPr lang="en-GB"/>
          </a:p>
        </p:txBody>
      </p:sp>
      <p:sp>
        <p:nvSpPr>
          <p:cNvPr id="5" name="Footer Placeholder 4"/>
          <p:cNvSpPr>
            <a:spLocks noGrp="1"/>
          </p:cNvSpPr>
          <p:nvPr>
            <p:ph type="ftr" sz="quarter" idx="11"/>
          </p:nvPr>
        </p:nvSpPr>
        <p:spPr/>
        <p:txBody>
          <a:bodyPr/>
          <a:lstStyle/>
          <a:p>
            <a:endParaRPr lang="en-GB"/>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68F8106D-E802-4382-8704-EBA5420BF50A}" type="slidenum">
              <a:rPr lang="en-GB" smtClean="0"/>
              <a:t>‹#›</a:t>
            </a:fld>
            <a:endParaRPr lang="en-GB"/>
          </a:p>
        </p:txBody>
      </p:sp>
    </p:spTree>
    <p:extLst>
      <p:ext uri="{BB962C8B-B14F-4D97-AF65-F5344CB8AC3E}">
        <p14:creationId xmlns:p14="http://schemas.microsoft.com/office/powerpoint/2010/main" val="37325075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94812" y="627405"/>
            <a:ext cx="2207601" cy="5283817"/>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2589212" y="627405"/>
            <a:ext cx="6477000" cy="528381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007D6EE-DB95-465B-A3E2-3FC7A30ACE33}" type="datetimeFigureOut">
              <a:rPr lang="en-GB" smtClean="0"/>
              <a:t>02/04/2024</a:t>
            </a:fld>
            <a:endParaRPr lang="en-GB"/>
          </a:p>
        </p:txBody>
      </p:sp>
      <p:sp>
        <p:nvSpPr>
          <p:cNvPr id="5" name="Footer Placeholder 4"/>
          <p:cNvSpPr>
            <a:spLocks noGrp="1"/>
          </p:cNvSpPr>
          <p:nvPr>
            <p:ph type="ftr" sz="quarter" idx="11"/>
          </p:nvPr>
        </p:nvSpPr>
        <p:spPr/>
        <p:txBody>
          <a:bodyPr/>
          <a:lstStyle/>
          <a:p>
            <a:endParaRPr lang="en-GB"/>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68F8106D-E802-4382-8704-EBA5420BF50A}" type="slidenum">
              <a:rPr lang="en-GB" smtClean="0"/>
              <a:t>‹#›</a:t>
            </a:fld>
            <a:endParaRPr lang="en-GB"/>
          </a:p>
        </p:txBody>
      </p:sp>
    </p:spTree>
    <p:extLst>
      <p:ext uri="{BB962C8B-B14F-4D97-AF65-F5344CB8AC3E}">
        <p14:creationId xmlns:p14="http://schemas.microsoft.com/office/powerpoint/2010/main" val="18189009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23" name="Group 22"/>
          <p:cNvGrpSpPr/>
          <p:nvPr/>
        </p:nvGrpSpPr>
        <p:grpSpPr>
          <a:xfrm>
            <a:off x="1" y="228600"/>
            <a:ext cx="2851516" cy="6638628"/>
            <a:chOff x="2487613" y="285750"/>
            <a:chExt cx="2428875" cy="5654676"/>
          </a:xfrm>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10" name="Group 9"/>
          <p:cNvGrpSpPr/>
          <p:nvPr/>
        </p:nvGrpSpPr>
        <p:grpSpPr>
          <a:xfrm>
            <a:off x="27221" y="-786"/>
            <a:ext cx="2356674" cy="6854039"/>
            <a:chOff x="6627813" y="194833"/>
            <a:chExt cx="1952625" cy="5678918"/>
          </a:xfrm>
        </p:grpSpPr>
        <p:sp>
          <p:nvSpPr>
            <p:cNvPr id="11" name="Freeform 27"/>
            <p:cNvSpPr/>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7" name="Rectangle 6"/>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2592924" y="624110"/>
            <a:ext cx="8911687" cy="128089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2589212" y="2133600"/>
            <a:ext cx="8915400" cy="38862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361612" y="6130437"/>
            <a:ext cx="1146283" cy="370396"/>
          </a:xfrm>
          <a:prstGeom prst="rect">
            <a:avLst/>
          </a:prstGeom>
        </p:spPr>
        <p:txBody>
          <a:bodyPr vert="horz" lIns="91440" tIns="45720" rIns="91440" bIns="45720" rtlCol="0" anchor="ctr"/>
          <a:lstStyle>
            <a:lvl1pPr algn="r">
              <a:defRPr sz="900">
                <a:solidFill>
                  <a:schemeClr val="tx1">
                    <a:tint val="75000"/>
                  </a:schemeClr>
                </a:solidFill>
              </a:defRPr>
            </a:lvl1pPr>
          </a:lstStyle>
          <a:p>
            <a:fld id="{5007D6EE-DB95-465B-A3E2-3FC7A30ACE33}" type="datetimeFigureOut">
              <a:rPr lang="en-GB" smtClean="0"/>
              <a:t>02/04/2024</a:t>
            </a:fld>
            <a:endParaRPr lang="en-GB"/>
          </a:p>
        </p:txBody>
      </p:sp>
      <p:sp>
        <p:nvSpPr>
          <p:cNvPr id="5" name="Footer Placeholder 4"/>
          <p:cNvSpPr>
            <a:spLocks noGrp="1"/>
          </p:cNvSpPr>
          <p:nvPr>
            <p:ph type="ftr" sz="quarter" idx="3"/>
          </p:nvPr>
        </p:nvSpPr>
        <p:spPr>
          <a:xfrm>
            <a:off x="2589212" y="6135808"/>
            <a:ext cx="7619999"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531812" y="787782"/>
            <a:ext cx="779767" cy="365125"/>
          </a:xfrm>
          <a:prstGeom prst="rect">
            <a:avLst/>
          </a:prstGeom>
        </p:spPr>
        <p:txBody>
          <a:bodyPr vert="horz" lIns="91440" tIns="45720" rIns="91440" bIns="45720" rtlCol="0" anchor="ctr"/>
          <a:lstStyle>
            <a:lvl1pPr algn="r">
              <a:defRPr sz="2000">
                <a:solidFill>
                  <a:srgbClr val="FEFFFF"/>
                </a:solidFill>
              </a:defRPr>
            </a:lvl1pPr>
          </a:lstStyle>
          <a:p>
            <a:fld id="{68F8106D-E802-4382-8704-EBA5420BF50A}" type="slidenum">
              <a:rPr lang="en-GB" smtClean="0"/>
              <a:t>‹#›</a:t>
            </a:fld>
            <a:endParaRPr lang="en-GB"/>
          </a:p>
        </p:txBody>
      </p:sp>
    </p:spTree>
    <p:extLst>
      <p:ext uri="{BB962C8B-B14F-4D97-AF65-F5344CB8AC3E}">
        <p14:creationId xmlns:p14="http://schemas.microsoft.com/office/powerpoint/2010/main" val="107988327"/>
      </p:ext>
    </p:extLst>
  </p:cSld>
  <p:clrMap bg1="lt1" tx1="dk1" bg2="lt2" tx2="dk2" accent1="accent1" accent2="accent2" accent3="accent3" accent4="accent4" accent5="accent5" accent6="accent6" hlink="hlink" folHlink="folHlink"/>
  <p:sldLayoutIdLst>
    <p:sldLayoutId id="2147483768" r:id="rId1"/>
    <p:sldLayoutId id="2147483769" r:id="rId2"/>
    <p:sldLayoutId id="2147483770" r:id="rId3"/>
    <p:sldLayoutId id="2147483771" r:id="rId4"/>
    <p:sldLayoutId id="2147483772" r:id="rId5"/>
    <p:sldLayoutId id="2147483773" r:id="rId6"/>
    <p:sldLayoutId id="2147483774" r:id="rId7"/>
    <p:sldLayoutId id="2147483775" r:id="rId8"/>
    <p:sldLayoutId id="2147483776" r:id="rId9"/>
    <p:sldLayoutId id="2147483777" r:id="rId10"/>
    <p:sldLayoutId id="2147483778" r:id="rId11"/>
    <p:sldLayoutId id="2147483779" r:id="rId12"/>
    <p:sldLayoutId id="2147483780" r:id="rId13"/>
    <p:sldLayoutId id="2147483781" r:id="rId14"/>
    <p:sldLayoutId id="2147483782" r:id="rId15"/>
    <p:sldLayoutId id="2147483783" r:id="rId16"/>
  </p:sldLayoutIdLst>
  <p:txStyles>
    <p:title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fif"/><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8" Type="http://schemas.openxmlformats.org/officeDocument/2006/relationships/hyperlink" Target="https://welltraining.co.uk/how-well-transformed-people-development-at-caffe-nero/" TargetMode="External"/><Relationship Id="rId3" Type="http://schemas.openxmlformats.org/officeDocument/2006/relationships/hyperlink" Target="https://www.britannica.com/technology/technology" TargetMode="External"/><Relationship Id="rId7" Type="http://schemas.openxmlformats.org/officeDocument/2006/relationships/hyperlink" Target="fgg" TargetMode="External"/><Relationship Id="rId2" Type="http://schemas.openxmlformats.org/officeDocument/2006/relationships/hyperlink" Target="dfd" TargetMode="External"/><Relationship Id="rId1" Type="http://schemas.openxmlformats.org/officeDocument/2006/relationships/slideLayout" Target="../slideLayouts/slideLayout2.xml"/><Relationship Id="rId6" Type="http://schemas.openxmlformats.org/officeDocument/2006/relationships/hyperlink" Target="https://www.strivr.com/blog/8-vr-training-benefits/" TargetMode="External"/><Relationship Id="rId5" Type="http://schemas.openxmlformats.org/officeDocument/2006/relationships/hyperlink" Target="https://www.peoplehum.com/blog/the-importance-of-training-and-development-in-the-workplace#:~:text=The%20importance%20of%20training%20and%20development%20mostly%20revolves%20around%20programs" TargetMode="External"/><Relationship Id="rId4" Type="http://schemas.openxmlformats.org/officeDocument/2006/relationships/hyperlink" Target="https://www.upskilled.edu.au/skillstalk/online-training-for-employees" TargetMode="External"/></Relationships>
</file>

<file path=ppt/slides/_rels/slide15.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B07033-91AE-1E44-9B3B-F8E525D18E00}"/>
              </a:ext>
            </a:extLst>
          </p:cNvPr>
          <p:cNvSpPr>
            <a:spLocks noGrp="1"/>
          </p:cNvSpPr>
          <p:nvPr>
            <p:ph type="ctrTitle"/>
          </p:nvPr>
        </p:nvSpPr>
        <p:spPr>
          <a:xfrm>
            <a:off x="1332509" y="751352"/>
            <a:ext cx="8825658" cy="2677648"/>
          </a:xfrm>
        </p:spPr>
        <p:txBody>
          <a:bodyPr/>
          <a:lstStyle/>
          <a:p>
            <a:r>
              <a:rPr lang="en-US" sz="6000" dirty="0">
                <a:latin typeface="Bahnschrift Condensed" pitchFamily="34" charset="0"/>
              </a:rPr>
              <a:t>Individual Presentation</a:t>
            </a:r>
            <a:br>
              <a:rPr lang="en-US" sz="6000" dirty="0">
                <a:latin typeface="Bahnschrift Condensed" pitchFamily="34" charset="0"/>
              </a:rPr>
            </a:br>
            <a:r>
              <a:rPr lang="en-US" sz="6000" dirty="0">
                <a:latin typeface="Bahnschrift Condensed" pitchFamily="34" charset="0"/>
              </a:rPr>
              <a:t>Managing People (LCBB5004)</a:t>
            </a:r>
            <a:endParaRPr lang="en-GB" dirty="0"/>
          </a:p>
        </p:txBody>
      </p:sp>
      <p:sp>
        <p:nvSpPr>
          <p:cNvPr id="3" name="Subtitle 2">
            <a:extLst>
              <a:ext uri="{FF2B5EF4-FFF2-40B4-BE49-F238E27FC236}">
                <a16:creationId xmlns:a16="http://schemas.microsoft.com/office/drawing/2014/main" id="{05B7474D-2EF8-5BFE-6F8C-466324578FC4}"/>
              </a:ext>
            </a:extLst>
          </p:cNvPr>
          <p:cNvSpPr>
            <a:spLocks noGrp="1"/>
          </p:cNvSpPr>
          <p:nvPr>
            <p:ph type="subTitle" idx="1"/>
          </p:nvPr>
        </p:nvSpPr>
        <p:spPr/>
        <p:txBody>
          <a:bodyPr>
            <a:normAutofit/>
          </a:bodyPr>
          <a:lstStyle/>
          <a:p>
            <a:r>
              <a:rPr lang="en-GB" sz="2400" dirty="0">
                <a:solidFill>
                  <a:schemeClr val="accent1"/>
                </a:solidFill>
                <a:latin typeface="Amasis MT Pro Medium" panose="020F0502020204030204" pitchFamily="18" charset="0"/>
              </a:rPr>
              <a:t>STUDENT NAME : DIANA VERONICA NEGRU</a:t>
            </a:r>
          </a:p>
          <a:p>
            <a:r>
              <a:rPr lang="en-GB" sz="2400" dirty="0">
                <a:solidFill>
                  <a:schemeClr val="accent1"/>
                </a:solidFill>
                <a:latin typeface="Amasis MT Pro Medium" panose="020F0502020204030204" pitchFamily="18" charset="0"/>
              </a:rPr>
              <a:t>STUDENT ID : 2233646</a:t>
            </a:r>
          </a:p>
          <a:p>
            <a:pPr marL="0" lvl="0" indent="0" algn="ctr" rtl="0">
              <a:spcBef>
                <a:spcPts val="0"/>
              </a:spcBef>
              <a:spcAft>
                <a:spcPts val="0"/>
              </a:spcAft>
              <a:buNone/>
            </a:pPr>
            <a:endParaRPr lang="nl-NL" sz="2400" b="1" dirty="0">
              <a:solidFill>
                <a:srgbClr val="FFFFFF"/>
              </a:solidFill>
              <a:latin typeface="Times New Roman" panose="02020603050405020304" pitchFamily="18" charset="0"/>
              <a:ea typeface="Familjen Grotesk"/>
              <a:cs typeface="Times New Roman" panose="02020603050405020304" pitchFamily="18" charset="0"/>
              <a:sym typeface="Familjen Grotesk"/>
            </a:endParaRPr>
          </a:p>
        </p:txBody>
      </p:sp>
      <p:pic>
        <p:nvPicPr>
          <p:cNvPr id="5" name="Picture 4" descr="A black and yellow shield with yellow flowers&#10;&#10;Description automatically generated">
            <a:extLst>
              <a:ext uri="{FF2B5EF4-FFF2-40B4-BE49-F238E27FC236}">
                <a16:creationId xmlns:a16="http://schemas.microsoft.com/office/drawing/2014/main" id="{D801F7CA-36A7-FE3A-B4D3-44AD0B17D6CE}"/>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203224" y="308828"/>
            <a:ext cx="2601426" cy="2601426"/>
          </a:xfrm>
          <a:prstGeom prst="rect">
            <a:avLst/>
          </a:prstGeom>
        </p:spPr>
      </p:pic>
    </p:spTree>
    <p:extLst>
      <p:ext uri="{BB962C8B-B14F-4D97-AF65-F5344CB8AC3E}">
        <p14:creationId xmlns:p14="http://schemas.microsoft.com/office/powerpoint/2010/main" val="87191729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77214E-DF5C-C055-A307-C735350969F3}"/>
              </a:ext>
            </a:extLst>
          </p:cNvPr>
          <p:cNvSpPr>
            <a:spLocks noGrp="1"/>
          </p:cNvSpPr>
          <p:nvPr>
            <p:ph type="title"/>
          </p:nvPr>
        </p:nvSpPr>
        <p:spPr/>
        <p:txBody>
          <a:bodyPr/>
          <a:lstStyle/>
          <a:p>
            <a:r>
              <a:rPr lang="en-GB" b="1" dirty="0">
                <a:latin typeface="Arial" panose="020B0604020202020204" pitchFamily="34" charset="0"/>
                <a:cs typeface="Arial" panose="020B0604020202020204" pitchFamily="34" charset="0"/>
              </a:rPr>
              <a:t>INTRODUCTION : </a:t>
            </a:r>
          </a:p>
        </p:txBody>
      </p:sp>
      <p:sp>
        <p:nvSpPr>
          <p:cNvPr id="3" name="Content Placeholder 2">
            <a:extLst>
              <a:ext uri="{FF2B5EF4-FFF2-40B4-BE49-F238E27FC236}">
                <a16:creationId xmlns:a16="http://schemas.microsoft.com/office/drawing/2014/main" id="{0B321C8A-F6D2-64F2-9448-7E7723C9ED06}"/>
              </a:ext>
            </a:extLst>
          </p:cNvPr>
          <p:cNvSpPr>
            <a:spLocks noGrp="1"/>
          </p:cNvSpPr>
          <p:nvPr>
            <p:ph idx="1"/>
          </p:nvPr>
        </p:nvSpPr>
        <p:spPr>
          <a:xfrm>
            <a:off x="2918062" y="1571979"/>
            <a:ext cx="8911686" cy="4538675"/>
          </a:xfrm>
        </p:spPr>
        <p:txBody>
          <a:bodyPr>
            <a:normAutofit fontScale="47500" lnSpcReduction="20000"/>
          </a:bodyPr>
          <a:lstStyle/>
          <a:p>
            <a:pPr marL="0" indent="0" algn="just">
              <a:buNone/>
            </a:pPr>
            <a:endParaRPr lang="en-US" sz="5500" dirty="0"/>
          </a:p>
          <a:p>
            <a:pPr marL="285750" indent="-285750" algn="just">
              <a:buFont typeface="Arial" panose="020B0604020202020204" pitchFamily="34" charset="0"/>
              <a:buChar char="•"/>
            </a:pPr>
            <a:r>
              <a:rPr lang="en-US" sz="5500" dirty="0">
                <a:latin typeface="Times New Roman" panose="02020603050405020304" pitchFamily="18" charset="0"/>
                <a:cs typeface="Times New Roman" panose="02020603050405020304" pitchFamily="18" charset="0"/>
              </a:rPr>
              <a:t>Technology is the application of scientific knowledge in the practical lives of human beings with an aim to change and improve human environment (Britannica, 2018).</a:t>
            </a:r>
          </a:p>
          <a:p>
            <a:pPr marL="285750" indent="-285750" algn="just">
              <a:buFont typeface="Arial" panose="020B0604020202020204" pitchFamily="34" charset="0"/>
              <a:buChar char="•"/>
            </a:pPr>
            <a:r>
              <a:rPr lang="en-US" sz="5500" dirty="0">
                <a:latin typeface="Times New Roman" panose="02020603050405020304" pitchFamily="18" charset="0"/>
                <a:cs typeface="Times New Roman" panose="02020603050405020304" pitchFamily="18" charset="0"/>
              </a:rPr>
              <a:t>Systems for managing information are very helpful to businesses in tracking data, sales, productivity, and costs  (Them You &amp; Me, 2020).</a:t>
            </a:r>
          </a:p>
          <a:p>
            <a:pPr marL="285750" indent="-285750" algn="just">
              <a:buFont typeface="Arial" panose="020B0604020202020204" pitchFamily="34" charset="0"/>
              <a:buChar char="•"/>
            </a:pPr>
            <a:r>
              <a:rPr lang="en-US" sz="5500" dirty="0">
                <a:latin typeface="Times New Roman" panose="02020603050405020304" pitchFamily="18" charset="0"/>
                <a:cs typeface="Times New Roman" panose="02020603050405020304" pitchFamily="18" charset="0"/>
              </a:rPr>
              <a:t>The size of the global technology market was estimated at USD 802.07 million in 2021 and is anticipated to grow at a compound annual growth rate (CAGR) of 25.73%.</a:t>
            </a:r>
          </a:p>
          <a:p>
            <a:endParaRPr lang="en-GB" dirty="0"/>
          </a:p>
        </p:txBody>
      </p:sp>
    </p:spTree>
    <p:extLst>
      <p:ext uri="{BB962C8B-B14F-4D97-AF65-F5344CB8AC3E}">
        <p14:creationId xmlns:p14="http://schemas.microsoft.com/office/powerpoint/2010/main" val="121961852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406646-2B82-AAEC-C98E-D817FEBCB289}"/>
              </a:ext>
            </a:extLst>
          </p:cNvPr>
          <p:cNvSpPr>
            <a:spLocks noGrp="1"/>
          </p:cNvSpPr>
          <p:nvPr>
            <p:ph type="title"/>
          </p:nvPr>
        </p:nvSpPr>
        <p:spPr/>
        <p:txBody>
          <a:bodyPr/>
          <a:lstStyle/>
          <a:p>
            <a:r>
              <a:rPr lang="en-US" b="1" dirty="0">
                <a:latin typeface="Arial" panose="020B0604020202020204" pitchFamily="34" charset="0"/>
                <a:cs typeface="Arial" panose="020B0604020202020204" pitchFamily="34" charset="0"/>
              </a:rPr>
              <a:t>What Is Technology based Training and Development : </a:t>
            </a:r>
            <a:endParaRPr lang="en-GB" b="1"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E288AC5C-5709-080F-1230-A4B25B201942}"/>
              </a:ext>
            </a:extLst>
          </p:cNvPr>
          <p:cNvSpPr>
            <a:spLocks noGrp="1"/>
          </p:cNvSpPr>
          <p:nvPr>
            <p:ph idx="1"/>
          </p:nvPr>
        </p:nvSpPr>
        <p:spPr>
          <a:xfrm>
            <a:off x="2589211" y="2133600"/>
            <a:ext cx="9324365" cy="4381500"/>
          </a:xfrm>
        </p:spPr>
        <p:txBody>
          <a:bodyPr>
            <a:normAutofit/>
          </a:bodyPr>
          <a:lstStyle/>
          <a:p>
            <a:pPr marL="285750" indent="-285750">
              <a:lnSpc>
                <a:spcPct val="150000"/>
              </a:lnSpc>
              <a:buSzPts val="1100"/>
            </a:pPr>
            <a:r>
              <a:rPr lang="en-US" sz="2400" dirty="0">
                <a:latin typeface="Times New Roman" panose="02020603050405020304" pitchFamily="18" charset="0"/>
                <a:cs typeface="Times New Roman" panose="02020603050405020304" pitchFamily="18" charset="0"/>
              </a:rPr>
              <a:t>The term "training and development" describes instructional programs designed to improve workers' knowledge and abilities.</a:t>
            </a:r>
          </a:p>
          <a:p>
            <a:pPr marL="285750" indent="-285750">
              <a:lnSpc>
                <a:spcPct val="150000"/>
              </a:lnSpc>
              <a:buSzPts val="1100"/>
            </a:pPr>
            <a:r>
              <a:rPr lang="en-US" sz="2400" dirty="0">
                <a:latin typeface="Times New Roman" panose="02020603050405020304" pitchFamily="18" charset="0"/>
                <a:cs typeface="Times New Roman" panose="02020603050405020304" pitchFamily="18" charset="0"/>
              </a:rPr>
              <a:t>The primary focus of training and development programs is on imparting specific knowledge or skills (</a:t>
            </a:r>
            <a:r>
              <a:rPr lang="en-US" sz="2400" dirty="0" err="1">
                <a:latin typeface="Times New Roman" panose="02020603050405020304" pitchFamily="18" charset="0"/>
                <a:cs typeface="Times New Roman" panose="02020603050405020304" pitchFamily="18" charset="0"/>
              </a:rPr>
              <a:t>peoplehum</a:t>
            </a:r>
            <a:r>
              <a:rPr lang="en-US" sz="2400" dirty="0">
                <a:latin typeface="Times New Roman" panose="02020603050405020304" pitchFamily="18" charset="0"/>
                <a:cs typeface="Times New Roman" panose="02020603050405020304" pitchFamily="18" charset="0"/>
              </a:rPr>
              <a:t>, 2022).</a:t>
            </a:r>
          </a:p>
          <a:p>
            <a:pPr marL="285750" indent="-285750">
              <a:lnSpc>
                <a:spcPct val="150000"/>
              </a:lnSpc>
              <a:buSzPts val="1100"/>
            </a:pPr>
            <a:r>
              <a:rPr lang="en-US" sz="2400" dirty="0">
                <a:latin typeface="Times New Roman" panose="02020603050405020304" pitchFamily="18" charset="0"/>
                <a:cs typeface="Times New Roman" panose="02020603050405020304" pitchFamily="18" charset="0"/>
              </a:rPr>
              <a:t>Technology based training is </a:t>
            </a:r>
            <a:r>
              <a:rPr lang="en-US" sz="2400" dirty="0" err="1">
                <a:latin typeface="Times New Roman" panose="02020603050405020304" pitchFamily="18" charset="0"/>
                <a:cs typeface="Times New Roman" panose="02020603050405020304" pitchFamily="18" charset="0"/>
              </a:rPr>
              <a:t>evoluting</a:t>
            </a:r>
            <a:r>
              <a:rPr lang="en-US" sz="2400" dirty="0">
                <a:latin typeface="Times New Roman" panose="02020603050405020304" pitchFamily="18" charset="0"/>
                <a:cs typeface="Times New Roman" panose="02020603050405020304" pitchFamily="18" charset="0"/>
              </a:rPr>
              <a:t> due to technological changes and as this is a main external factor companies have to make sure they provided training using technological devices. </a:t>
            </a:r>
          </a:p>
          <a:p>
            <a:endParaRPr lang="en-GB" dirty="0"/>
          </a:p>
        </p:txBody>
      </p:sp>
    </p:spTree>
    <p:extLst>
      <p:ext uri="{BB962C8B-B14F-4D97-AF65-F5344CB8AC3E}">
        <p14:creationId xmlns:p14="http://schemas.microsoft.com/office/powerpoint/2010/main" val="375362546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C9FF42-611B-EB24-5131-98CC328F38EC}"/>
              </a:ext>
            </a:extLst>
          </p:cNvPr>
          <p:cNvSpPr>
            <a:spLocks noGrp="1"/>
          </p:cNvSpPr>
          <p:nvPr>
            <p:ph type="title"/>
          </p:nvPr>
        </p:nvSpPr>
        <p:spPr/>
        <p:txBody>
          <a:bodyPr>
            <a:normAutofit/>
          </a:bodyPr>
          <a:lstStyle/>
          <a:p>
            <a:r>
              <a:rPr lang="en-US" sz="3200" b="1" dirty="0">
                <a:latin typeface="Arial" panose="020B0604020202020204" pitchFamily="34" charset="0"/>
                <a:cs typeface="Arial" panose="020B0604020202020204" pitchFamily="34" charset="0"/>
              </a:rPr>
              <a:t>Importance of Training and Development : </a:t>
            </a:r>
            <a:endParaRPr lang="en-GB" sz="3200" b="1"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50E2D6CC-976D-E226-A293-1F4CA59880E0}"/>
              </a:ext>
            </a:extLst>
          </p:cNvPr>
          <p:cNvSpPr>
            <a:spLocks noGrp="1"/>
          </p:cNvSpPr>
          <p:nvPr>
            <p:ph idx="1"/>
          </p:nvPr>
        </p:nvSpPr>
        <p:spPr>
          <a:xfrm>
            <a:off x="2492496" y="1905000"/>
            <a:ext cx="9429873" cy="4566138"/>
          </a:xfrm>
        </p:spPr>
        <p:txBody>
          <a:bodyPr>
            <a:normAutofit fontScale="92500"/>
          </a:bodyPr>
          <a:lstStyle/>
          <a:p>
            <a:pPr marL="285750" indent="-285750">
              <a:lnSpc>
                <a:spcPct val="150000"/>
              </a:lnSpc>
              <a:buSzPts val="1100"/>
            </a:pPr>
            <a:r>
              <a:rPr lang="en-US" sz="2800" dirty="0">
                <a:latin typeface="Times New Roman" panose="02020603050405020304" pitchFamily="18" charset="0"/>
                <a:cs typeface="Times New Roman" panose="02020603050405020304" pitchFamily="18" charset="0"/>
              </a:rPr>
              <a:t>Programs for employee growth that focus more on long-term performance rather than short-term job role advancement are known as training and development initiatives.</a:t>
            </a:r>
          </a:p>
          <a:p>
            <a:pPr marL="285750" indent="-285750">
              <a:lnSpc>
                <a:spcPct val="150000"/>
              </a:lnSpc>
              <a:buSzPts val="1100"/>
            </a:pPr>
            <a:r>
              <a:rPr lang="en-US" sz="2800" dirty="0">
                <a:latin typeface="Times New Roman" panose="02020603050405020304" pitchFamily="18" charset="0"/>
                <a:cs typeface="Times New Roman" panose="02020603050405020304" pitchFamily="18" charset="0"/>
              </a:rPr>
              <a:t>Developing a more effective, competitive, and engaged staff is one of the main advantages of education and growth in the workplace.</a:t>
            </a:r>
          </a:p>
          <a:p>
            <a:pPr marL="285750" indent="-285750">
              <a:lnSpc>
                <a:spcPct val="150000"/>
              </a:lnSpc>
              <a:buSzPts val="1100"/>
            </a:pPr>
            <a:r>
              <a:rPr lang="en-US" sz="2800" dirty="0">
                <a:latin typeface="Times New Roman" panose="02020603050405020304" pitchFamily="18" charset="0"/>
                <a:cs typeface="Times New Roman" panose="02020603050405020304" pitchFamily="18" charset="0"/>
              </a:rPr>
              <a:t>Employee satisfaction with employers is higher among those who take part in training and development programs.</a:t>
            </a:r>
          </a:p>
          <a:p>
            <a:endParaRPr lang="en-GB" dirty="0"/>
          </a:p>
        </p:txBody>
      </p:sp>
    </p:spTree>
    <p:extLst>
      <p:ext uri="{BB962C8B-B14F-4D97-AF65-F5344CB8AC3E}">
        <p14:creationId xmlns:p14="http://schemas.microsoft.com/office/powerpoint/2010/main" val="288664437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DA9709-B169-BEC5-B52F-5DE06FA90EE1}"/>
              </a:ext>
            </a:extLst>
          </p:cNvPr>
          <p:cNvSpPr>
            <a:spLocks noGrp="1"/>
          </p:cNvSpPr>
          <p:nvPr>
            <p:ph type="title"/>
          </p:nvPr>
        </p:nvSpPr>
        <p:spPr/>
        <p:txBody>
          <a:bodyPr/>
          <a:lstStyle/>
          <a:p>
            <a:r>
              <a:rPr lang="en-US" b="1" dirty="0">
                <a:latin typeface="Arial" panose="020B0604020202020204" pitchFamily="34" charset="0"/>
                <a:cs typeface="Arial" panose="020B0604020202020204" pitchFamily="34" charset="0"/>
              </a:rPr>
              <a:t>Benefits of Technology-Based Training </a:t>
            </a:r>
            <a:r>
              <a:rPr lang="en-US" b="1" dirty="0" err="1">
                <a:latin typeface="Arial" panose="020B0604020202020204" pitchFamily="34" charset="0"/>
                <a:cs typeface="Arial" panose="020B0604020202020204" pitchFamily="34" charset="0"/>
              </a:rPr>
              <a:t>Programmes</a:t>
            </a:r>
            <a:r>
              <a:rPr lang="en-US" b="1" dirty="0">
                <a:latin typeface="Arial" panose="020B0604020202020204" pitchFamily="34" charset="0"/>
                <a:cs typeface="Arial" panose="020B0604020202020204" pitchFamily="34" charset="0"/>
              </a:rPr>
              <a:t> for Employees : </a:t>
            </a:r>
            <a:endParaRPr lang="en-GB" b="1"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89D1B1F5-1997-7E85-4E3B-D9DC6B762D55}"/>
              </a:ext>
            </a:extLst>
          </p:cNvPr>
          <p:cNvSpPr>
            <a:spLocks noGrp="1"/>
          </p:cNvSpPr>
          <p:nvPr>
            <p:ph idx="1"/>
          </p:nvPr>
        </p:nvSpPr>
        <p:spPr>
          <a:xfrm>
            <a:off x="2589211" y="2133600"/>
            <a:ext cx="9429874" cy="4451838"/>
          </a:xfrm>
        </p:spPr>
        <p:txBody>
          <a:bodyPr>
            <a:normAutofit/>
          </a:bodyPr>
          <a:lstStyle/>
          <a:p>
            <a:pPr marL="0" indent="0">
              <a:lnSpc>
                <a:spcPct val="150000"/>
              </a:lnSpc>
              <a:buSzPts val="1100"/>
            </a:pPr>
            <a:r>
              <a:rPr lang="en-US" sz="2000" dirty="0">
                <a:solidFill>
                  <a:schemeClr val="accent1"/>
                </a:solidFill>
                <a:latin typeface="Times New Roman" panose="02020603050405020304" pitchFamily="18" charset="0"/>
                <a:cs typeface="Times New Roman" panose="02020603050405020304" pitchFamily="18" charset="0"/>
              </a:rPr>
              <a:t>Costa Coffee </a:t>
            </a:r>
            <a:r>
              <a:rPr lang="en-US" sz="2000" dirty="0">
                <a:latin typeface="Times New Roman" panose="02020603050405020304" pitchFamily="18" charset="0"/>
                <a:cs typeface="Times New Roman" panose="02020603050405020304" pitchFamily="18" charset="0"/>
              </a:rPr>
              <a:t>has declared that its employees will receive training through its new virtual reality (VR) program. Some of the benefits from using VR technology and other technologies in </a:t>
            </a:r>
            <a:r>
              <a:rPr lang="en-US" sz="2000" dirty="0">
                <a:solidFill>
                  <a:schemeClr val="accent1"/>
                </a:solidFill>
                <a:latin typeface="Times New Roman" panose="02020603050405020304" pitchFamily="18" charset="0"/>
                <a:cs typeface="Times New Roman" panose="02020603050405020304" pitchFamily="18" charset="0"/>
              </a:rPr>
              <a:t>Costa Coffee </a:t>
            </a:r>
            <a:r>
              <a:rPr lang="en-US" sz="2000" dirty="0">
                <a:latin typeface="Times New Roman" panose="02020603050405020304" pitchFamily="18" charset="0"/>
                <a:cs typeface="Times New Roman" panose="02020603050405020304" pitchFamily="18" charset="0"/>
              </a:rPr>
              <a:t>are as follows:</a:t>
            </a:r>
          </a:p>
          <a:p>
            <a:pPr marL="0" indent="0">
              <a:lnSpc>
                <a:spcPct val="150000"/>
              </a:lnSpc>
              <a:buSzPts val="1100"/>
            </a:pPr>
            <a:endParaRPr lang="en-US" sz="2000" dirty="0">
              <a:latin typeface="Times New Roman" panose="02020603050405020304" pitchFamily="18" charset="0"/>
              <a:cs typeface="Times New Roman" panose="02020603050405020304" pitchFamily="18" charset="0"/>
            </a:endParaRPr>
          </a:p>
          <a:p>
            <a:pPr marL="285750" indent="-285750">
              <a:lnSpc>
                <a:spcPct val="150000"/>
              </a:lnSpc>
              <a:buSzPts val="1100"/>
              <a:buFont typeface="Arial" panose="020B0604020202020204" pitchFamily="34" charset="0"/>
              <a:buChar char="•"/>
            </a:pPr>
            <a:r>
              <a:rPr lang="en-US" sz="2000" dirty="0">
                <a:latin typeface="Times New Roman" panose="02020603050405020304" pitchFamily="18" charset="0"/>
                <a:cs typeface="Times New Roman" panose="02020603050405020304" pitchFamily="18" charset="0"/>
              </a:rPr>
              <a:t>Quicken your pace to become proficient  (STRIVR, 2021).
Cutting down on the time spent onboarding.
Boost security at work.
Reduce employee turnover rate. </a:t>
            </a:r>
          </a:p>
          <a:p>
            <a:endParaRPr lang="en-GB" dirty="0"/>
          </a:p>
        </p:txBody>
      </p:sp>
    </p:spTree>
    <p:extLst>
      <p:ext uri="{BB962C8B-B14F-4D97-AF65-F5344CB8AC3E}">
        <p14:creationId xmlns:p14="http://schemas.microsoft.com/office/powerpoint/2010/main" val="60503047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DC4AF9-DA38-580A-1E86-9DAE4D3341FA}"/>
              </a:ext>
            </a:extLst>
          </p:cNvPr>
          <p:cNvSpPr>
            <a:spLocks noGrp="1"/>
          </p:cNvSpPr>
          <p:nvPr>
            <p:ph type="title"/>
          </p:nvPr>
        </p:nvSpPr>
        <p:spPr/>
        <p:txBody>
          <a:bodyPr/>
          <a:lstStyle/>
          <a:p>
            <a:r>
              <a:rPr lang="en-US" b="1" dirty="0">
                <a:latin typeface="Arial" panose="020B0604020202020204" pitchFamily="34" charset="0"/>
                <a:cs typeface="Arial" panose="020B0604020202020204" pitchFamily="34" charset="0"/>
              </a:rPr>
              <a:t>Benefits of Technology-Based Training </a:t>
            </a:r>
            <a:r>
              <a:rPr lang="en-US" b="1" dirty="0" err="1">
                <a:latin typeface="Arial" panose="020B0604020202020204" pitchFamily="34" charset="0"/>
                <a:cs typeface="Arial" panose="020B0604020202020204" pitchFamily="34" charset="0"/>
              </a:rPr>
              <a:t>Programmes</a:t>
            </a:r>
            <a:r>
              <a:rPr lang="en-US" b="1" dirty="0">
                <a:latin typeface="Arial" panose="020B0604020202020204" pitchFamily="34" charset="0"/>
                <a:cs typeface="Arial" panose="020B0604020202020204" pitchFamily="34" charset="0"/>
              </a:rPr>
              <a:t> for Employees : </a:t>
            </a:r>
            <a:endParaRPr lang="en-GB" b="1"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B004C8E7-0038-6ABE-E960-6A5ADD97E55C}"/>
              </a:ext>
            </a:extLst>
          </p:cNvPr>
          <p:cNvSpPr>
            <a:spLocks noGrp="1"/>
          </p:cNvSpPr>
          <p:nvPr>
            <p:ph idx="1"/>
          </p:nvPr>
        </p:nvSpPr>
        <p:spPr>
          <a:xfrm>
            <a:off x="2589211" y="2133599"/>
            <a:ext cx="9210065" cy="4249615"/>
          </a:xfrm>
        </p:spPr>
        <p:txBody>
          <a:bodyPr>
            <a:normAutofit fontScale="92500" lnSpcReduction="20000"/>
          </a:bodyPr>
          <a:lstStyle/>
          <a:p>
            <a:r>
              <a:rPr lang="en-US" sz="2400" dirty="0">
                <a:latin typeface="Times New Roman" panose="02020603050405020304" pitchFamily="18" charset="0"/>
                <a:cs typeface="Times New Roman" panose="02020603050405020304" pitchFamily="18" charset="0"/>
              </a:rPr>
              <a:t>Some of the training programs undertaken by </a:t>
            </a:r>
            <a:r>
              <a:rPr lang="en-US" sz="2400" dirty="0">
                <a:solidFill>
                  <a:schemeClr val="accent1"/>
                </a:solidFill>
                <a:latin typeface="Times New Roman" panose="02020603050405020304" pitchFamily="18" charset="0"/>
                <a:cs typeface="Times New Roman" panose="02020603050405020304" pitchFamily="18" charset="0"/>
              </a:rPr>
              <a:t>Starbucks</a:t>
            </a:r>
            <a:r>
              <a:rPr lang="en-US" sz="2400" dirty="0">
                <a:latin typeface="Times New Roman" panose="02020603050405020304" pitchFamily="18" charset="0"/>
                <a:cs typeface="Times New Roman" panose="02020603050405020304" pitchFamily="18" charset="0"/>
              </a:rPr>
              <a:t> brand are- Barista Basics, Supervisor Training, Store Manager in training, coffee master programs etc. </a:t>
            </a:r>
          </a:p>
          <a:p>
            <a:pPr marL="0" indent="0">
              <a:buNone/>
            </a:pPr>
            <a:endParaRPr lang="en-US" sz="2400" dirty="0">
              <a:latin typeface="Times New Roman" panose="02020603050405020304" pitchFamily="18" charset="0"/>
              <a:cs typeface="Times New Roman" panose="02020603050405020304" pitchFamily="18" charset="0"/>
            </a:endParaRPr>
          </a:p>
          <a:p>
            <a:pPr marL="0" indent="0">
              <a:buNone/>
            </a:pPr>
            <a:r>
              <a:rPr lang="en-US" sz="2400" dirty="0">
                <a:latin typeface="Times New Roman" panose="02020603050405020304" pitchFamily="18" charset="0"/>
                <a:cs typeface="Times New Roman" panose="02020603050405020304" pitchFamily="18" charset="0"/>
              </a:rPr>
              <a:t>Benefits of those training programs are: 
</a:t>
            </a:r>
          </a:p>
          <a:p>
            <a:pPr>
              <a:buFont typeface="Arial" panose="020B0604020202020204" pitchFamily="34" charset="0"/>
              <a:buChar char="•"/>
            </a:pPr>
            <a:r>
              <a:rPr lang="en-US" sz="2400" dirty="0">
                <a:latin typeface="Times New Roman" panose="02020603050405020304" pitchFamily="18" charset="0"/>
                <a:cs typeface="Times New Roman" panose="02020603050405020304" pitchFamily="18" charset="0"/>
              </a:rPr>
              <a:t>Improving customer service.
Learning about different coffee varieties, roasting techniques of coffee making.
Building a strong culture where teamwork and communication are enhanced.
Conduct store operations efficiently.</a:t>
            </a:r>
          </a:p>
          <a:p>
            <a:endParaRPr lang="en-GB" dirty="0"/>
          </a:p>
        </p:txBody>
      </p:sp>
    </p:spTree>
    <p:extLst>
      <p:ext uri="{BB962C8B-B14F-4D97-AF65-F5344CB8AC3E}">
        <p14:creationId xmlns:p14="http://schemas.microsoft.com/office/powerpoint/2010/main" val="168823267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BE1093-D307-8847-A524-71731438EE5B}"/>
              </a:ext>
            </a:extLst>
          </p:cNvPr>
          <p:cNvSpPr>
            <a:spLocks noGrp="1"/>
          </p:cNvSpPr>
          <p:nvPr>
            <p:ph type="title"/>
          </p:nvPr>
        </p:nvSpPr>
        <p:spPr/>
        <p:txBody>
          <a:bodyPr/>
          <a:lstStyle/>
          <a:p>
            <a:r>
              <a:rPr lang="en-US" b="1" dirty="0">
                <a:latin typeface="Arial" panose="020B0604020202020204" pitchFamily="34" charset="0"/>
                <a:cs typeface="Arial" panose="020B0604020202020204" pitchFamily="34" charset="0"/>
              </a:rPr>
              <a:t>Benefits of Technology-Based Training </a:t>
            </a:r>
            <a:r>
              <a:rPr lang="en-US" b="1" dirty="0" err="1">
                <a:latin typeface="Arial" panose="020B0604020202020204" pitchFamily="34" charset="0"/>
                <a:cs typeface="Arial" panose="020B0604020202020204" pitchFamily="34" charset="0"/>
              </a:rPr>
              <a:t>Programmes</a:t>
            </a:r>
            <a:r>
              <a:rPr lang="en-US" b="1" dirty="0">
                <a:latin typeface="Arial" panose="020B0604020202020204" pitchFamily="34" charset="0"/>
                <a:cs typeface="Arial" panose="020B0604020202020204" pitchFamily="34" charset="0"/>
              </a:rPr>
              <a:t> for Employees : </a:t>
            </a:r>
            <a:endParaRPr lang="en-GB" b="1"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E9DD1C49-2831-773A-3A29-6A4F845E435A}"/>
              </a:ext>
            </a:extLst>
          </p:cNvPr>
          <p:cNvSpPr>
            <a:spLocks noGrp="1"/>
          </p:cNvSpPr>
          <p:nvPr>
            <p:ph idx="1"/>
          </p:nvPr>
        </p:nvSpPr>
        <p:spPr>
          <a:xfrm>
            <a:off x="2589212" y="2133600"/>
            <a:ext cx="9359534" cy="4724400"/>
          </a:xfrm>
        </p:spPr>
        <p:txBody>
          <a:bodyPr/>
          <a:lstStyle/>
          <a:p>
            <a:pPr marL="0" lvl="0" indent="0" algn="just" rtl="0">
              <a:spcBef>
                <a:spcPts val="0"/>
              </a:spcBef>
              <a:spcAft>
                <a:spcPts val="0"/>
              </a:spcAft>
              <a:buNone/>
            </a:pPr>
            <a:r>
              <a:rPr lang="en-US" sz="2800" dirty="0">
                <a:latin typeface="Times New Roman" pitchFamily="18" charset="0"/>
                <a:cs typeface="Times New Roman" pitchFamily="18" charset="0"/>
              </a:rPr>
              <a:t>By collaborating with WELL Training, </a:t>
            </a:r>
            <a:r>
              <a:rPr lang="en-US" sz="2800" dirty="0">
                <a:solidFill>
                  <a:schemeClr val="accent1"/>
                </a:solidFill>
                <a:latin typeface="Times New Roman" pitchFamily="18" charset="0"/>
                <a:cs typeface="Times New Roman" pitchFamily="18" charset="0"/>
              </a:rPr>
              <a:t>Caffè Nero </a:t>
            </a:r>
            <a:r>
              <a:rPr lang="en-US" sz="2800" dirty="0">
                <a:latin typeface="Times New Roman" pitchFamily="18" charset="0"/>
                <a:cs typeface="Times New Roman" pitchFamily="18" charset="0"/>
              </a:rPr>
              <a:t>has improved the abilities of colleagues at all levels, from store managers to senior leaders, and seen their people training initiatives recognized as award winners (Well Training, 2022).</a:t>
            </a:r>
          </a:p>
          <a:p>
            <a:pPr marL="0" lvl="0" indent="0" algn="just" rtl="0">
              <a:spcBef>
                <a:spcPts val="0"/>
              </a:spcBef>
              <a:spcAft>
                <a:spcPts val="0"/>
              </a:spcAft>
              <a:buNone/>
            </a:pPr>
            <a:r>
              <a:rPr lang="en-US" sz="2800" dirty="0">
                <a:latin typeface="Times New Roman" pitchFamily="18" charset="0"/>
                <a:cs typeface="Times New Roman" pitchFamily="18" charset="0"/>
              </a:rPr>
              <a:t>Benefits of those training initiatives are:</a:t>
            </a:r>
          </a:p>
          <a:p>
            <a:pPr marL="0" lvl="0" indent="0" algn="just" rtl="0">
              <a:spcBef>
                <a:spcPts val="0"/>
              </a:spcBef>
              <a:spcAft>
                <a:spcPts val="0"/>
              </a:spcAft>
              <a:buNone/>
            </a:pPr>
            <a:endParaRPr lang="en-US" sz="2800" dirty="0">
              <a:latin typeface="Times New Roman" pitchFamily="18" charset="0"/>
              <a:cs typeface="Times New Roman" pitchFamily="18" charset="0"/>
            </a:endParaRPr>
          </a:p>
          <a:p>
            <a:pPr marL="285750" lvl="0" indent="-285750" algn="just" rtl="0">
              <a:spcBef>
                <a:spcPts val="0"/>
              </a:spcBef>
              <a:spcAft>
                <a:spcPts val="0"/>
              </a:spcAft>
              <a:buFont typeface="Arial" panose="020B0604020202020204" pitchFamily="34" charset="0"/>
              <a:buChar char="•"/>
            </a:pPr>
            <a:r>
              <a:rPr lang="en-US" sz="2800" dirty="0">
                <a:latin typeface="Times New Roman" pitchFamily="18" charset="0"/>
                <a:cs typeface="Times New Roman" pitchFamily="18" charset="0"/>
              </a:rPr>
              <a:t>Employees get the access to real-time feedback.</a:t>
            </a:r>
          </a:p>
          <a:p>
            <a:pPr marL="285750" lvl="0" indent="-285750" algn="just" rtl="0">
              <a:spcBef>
                <a:spcPts val="0"/>
              </a:spcBef>
              <a:spcAft>
                <a:spcPts val="0"/>
              </a:spcAft>
              <a:buFont typeface="Arial" panose="020B0604020202020204" pitchFamily="34" charset="0"/>
              <a:buChar char="•"/>
            </a:pPr>
            <a:r>
              <a:rPr lang="en-US" sz="2800" dirty="0">
                <a:latin typeface="Times New Roman" pitchFamily="18" charset="0"/>
                <a:cs typeface="Times New Roman" pitchFamily="18" charset="0"/>
              </a:rPr>
              <a:t>Employees get the ongoing access to learning resources (Madden, 2017).</a:t>
            </a:r>
          </a:p>
          <a:p>
            <a:pPr marL="285750" lvl="0" indent="-285750" algn="just" rtl="0">
              <a:spcBef>
                <a:spcPts val="0"/>
              </a:spcBef>
              <a:spcAft>
                <a:spcPts val="0"/>
              </a:spcAft>
              <a:buFont typeface="Arial" panose="020B0604020202020204" pitchFamily="34" charset="0"/>
              <a:buChar char="•"/>
            </a:pPr>
            <a:r>
              <a:rPr lang="en-US" sz="2800" dirty="0">
                <a:latin typeface="Times New Roman" pitchFamily="18" charset="0"/>
                <a:cs typeface="Times New Roman" pitchFamily="18" charset="0"/>
              </a:rPr>
              <a:t>Employees get the experience to greater job confidence etc.</a:t>
            </a:r>
          </a:p>
          <a:p>
            <a:endParaRPr lang="en-GB" dirty="0"/>
          </a:p>
        </p:txBody>
      </p:sp>
    </p:spTree>
    <p:extLst>
      <p:ext uri="{BB962C8B-B14F-4D97-AF65-F5344CB8AC3E}">
        <p14:creationId xmlns:p14="http://schemas.microsoft.com/office/powerpoint/2010/main" val="355180491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361D86-C949-52E4-5D16-C1DEA8AD4C83}"/>
              </a:ext>
            </a:extLst>
          </p:cNvPr>
          <p:cNvSpPr>
            <a:spLocks noGrp="1"/>
          </p:cNvSpPr>
          <p:nvPr>
            <p:ph type="title"/>
          </p:nvPr>
        </p:nvSpPr>
        <p:spPr/>
        <p:txBody>
          <a:bodyPr/>
          <a:lstStyle/>
          <a:p>
            <a:r>
              <a:rPr lang="en-US" b="1" dirty="0">
                <a:latin typeface="Arial" panose="020B0604020202020204" pitchFamily="34" charset="0"/>
                <a:cs typeface="Arial" panose="020B0604020202020204" pitchFamily="34" charset="0"/>
              </a:rPr>
              <a:t>Benefits of Technology-Based Training </a:t>
            </a:r>
            <a:r>
              <a:rPr lang="en-US" b="1" dirty="0" err="1">
                <a:latin typeface="Arial" panose="020B0604020202020204" pitchFamily="34" charset="0"/>
                <a:cs typeface="Arial" panose="020B0604020202020204" pitchFamily="34" charset="0"/>
              </a:rPr>
              <a:t>Programmes</a:t>
            </a:r>
            <a:r>
              <a:rPr lang="en-US" b="1" dirty="0">
                <a:latin typeface="Arial" panose="020B0604020202020204" pitchFamily="34" charset="0"/>
                <a:cs typeface="Arial" panose="020B0604020202020204" pitchFamily="34" charset="0"/>
              </a:rPr>
              <a:t> for Employees : </a:t>
            </a:r>
            <a:endParaRPr lang="en-GB" b="1"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B8EAD680-B350-011F-1918-908F6E04689C}"/>
              </a:ext>
            </a:extLst>
          </p:cNvPr>
          <p:cNvSpPr>
            <a:spLocks noGrp="1"/>
          </p:cNvSpPr>
          <p:nvPr>
            <p:ph idx="1"/>
          </p:nvPr>
        </p:nvSpPr>
        <p:spPr/>
        <p:txBody>
          <a:bodyPr>
            <a:normAutofit fontScale="92500" lnSpcReduction="20000"/>
          </a:bodyPr>
          <a:lstStyle/>
          <a:p>
            <a:pPr marL="0" indent="0">
              <a:lnSpc>
                <a:spcPct val="150000"/>
              </a:lnSpc>
              <a:buSzPts val="1100"/>
            </a:pPr>
            <a:r>
              <a:rPr lang="en-US" sz="2800" dirty="0">
                <a:latin typeface="Times New Roman" panose="02020603050405020304" pitchFamily="18" charset="0"/>
                <a:cs typeface="Times New Roman" panose="02020603050405020304" pitchFamily="18" charset="0"/>
              </a:rPr>
              <a:t>Online training programs benefit </a:t>
            </a:r>
            <a:r>
              <a:rPr lang="en-US" sz="2800" dirty="0" err="1">
                <a:solidFill>
                  <a:schemeClr val="accent1"/>
                </a:solidFill>
                <a:latin typeface="Times New Roman" panose="02020603050405020304" pitchFamily="18" charset="0"/>
                <a:cs typeface="Times New Roman" panose="02020603050405020304" pitchFamily="18" charset="0"/>
              </a:rPr>
              <a:t>Pret</a:t>
            </a:r>
            <a:r>
              <a:rPr lang="en-US" sz="2800" dirty="0">
                <a:solidFill>
                  <a:schemeClr val="accent1"/>
                </a:solidFill>
                <a:latin typeface="Times New Roman" panose="02020603050405020304" pitchFamily="18" charset="0"/>
                <a:cs typeface="Times New Roman" panose="02020603050405020304" pitchFamily="18" charset="0"/>
              </a:rPr>
              <a:t> a Manger </a:t>
            </a:r>
            <a:r>
              <a:rPr lang="en-US" sz="2800" dirty="0">
                <a:latin typeface="Times New Roman" panose="02020603050405020304" pitchFamily="18" charset="0"/>
                <a:cs typeface="Times New Roman" panose="02020603050405020304" pitchFamily="18" charset="0"/>
              </a:rPr>
              <a:t>in different dimensions that are mentioned below:</a:t>
            </a:r>
          </a:p>
          <a:p>
            <a:pPr marL="285750" indent="-285750">
              <a:lnSpc>
                <a:spcPct val="150000"/>
              </a:lnSpc>
              <a:buSzPts val="1100"/>
              <a:buFont typeface="Arial" panose="020B0604020202020204" pitchFamily="34" charset="0"/>
              <a:buChar char="•"/>
            </a:pPr>
            <a:r>
              <a:rPr lang="en-US" sz="2800" dirty="0">
                <a:latin typeface="Times New Roman" panose="02020603050405020304" pitchFamily="18" charset="0"/>
                <a:cs typeface="Times New Roman" panose="02020603050405020304" pitchFamily="18" charset="0"/>
              </a:rPr>
              <a:t>Uplifting capability and confidence of the senior managers  (</a:t>
            </a:r>
            <a:r>
              <a:rPr lang="en-US" sz="2800" dirty="0" err="1">
                <a:latin typeface="Times New Roman" panose="02020603050405020304" pitchFamily="18" charset="0"/>
                <a:cs typeface="Times New Roman" panose="02020603050405020304" pitchFamily="18" charset="0"/>
              </a:rPr>
              <a:t>AdviserPlus</a:t>
            </a:r>
            <a:r>
              <a:rPr lang="en-US" sz="2800" dirty="0">
                <a:latin typeface="Times New Roman" panose="02020603050405020304" pitchFamily="18" charset="0"/>
                <a:cs typeface="Times New Roman" panose="02020603050405020304" pitchFamily="18" charset="0"/>
              </a:rPr>
              <a:t>, 2023).</a:t>
            </a:r>
          </a:p>
          <a:p>
            <a:pPr marL="285750" indent="-285750">
              <a:lnSpc>
                <a:spcPct val="150000"/>
              </a:lnSpc>
              <a:buSzPts val="1100"/>
              <a:buFont typeface="Arial" panose="020B0604020202020204" pitchFamily="34" charset="0"/>
              <a:buChar char="•"/>
            </a:pPr>
            <a:r>
              <a:rPr lang="en-US" sz="2800" dirty="0">
                <a:latin typeface="Times New Roman" panose="02020603050405020304" pitchFamily="18" charset="0"/>
                <a:cs typeface="Times New Roman" panose="02020603050405020304" pitchFamily="18" charset="0"/>
              </a:rPr>
              <a:t>Ensure flow of information for effective communication.</a:t>
            </a:r>
          </a:p>
          <a:p>
            <a:pPr marL="285750" indent="-285750">
              <a:lnSpc>
                <a:spcPct val="150000"/>
              </a:lnSpc>
              <a:buSzPts val="1100"/>
              <a:buFont typeface="Arial" panose="020B0604020202020204" pitchFamily="34" charset="0"/>
              <a:buChar char="•"/>
            </a:pPr>
            <a:r>
              <a:rPr lang="en-US" sz="2800" dirty="0">
                <a:latin typeface="Times New Roman" panose="02020603050405020304" pitchFamily="18" charset="0"/>
                <a:cs typeface="Times New Roman" panose="02020603050405020304" pitchFamily="18" charset="0"/>
              </a:rPr>
              <a:t>Refreshing knowledge of the employees as well as leaders.</a:t>
            </a:r>
          </a:p>
          <a:p>
            <a:endParaRPr lang="en-GB" dirty="0"/>
          </a:p>
        </p:txBody>
      </p:sp>
    </p:spTree>
    <p:extLst>
      <p:ext uri="{BB962C8B-B14F-4D97-AF65-F5344CB8AC3E}">
        <p14:creationId xmlns:p14="http://schemas.microsoft.com/office/powerpoint/2010/main" val="242231449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0787AC-216A-D3B3-D37D-1A6B6F28910B}"/>
              </a:ext>
            </a:extLst>
          </p:cNvPr>
          <p:cNvSpPr>
            <a:spLocks noGrp="1"/>
          </p:cNvSpPr>
          <p:nvPr>
            <p:ph type="title"/>
          </p:nvPr>
        </p:nvSpPr>
        <p:spPr/>
        <p:txBody>
          <a:bodyPr/>
          <a:lstStyle/>
          <a:p>
            <a:r>
              <a:rPr lang="en-US" sz="3600" b="1" dirty="0">
                <a:latin typeface="Arial" panose="020B0604020202020204" pitchFamily="34" charset="0"/>
                <a:cs typeface="Arial" panose="020B0604020202020204" pitchFamily="34" charset="0"/>
              </a:rPr>
              <a:t>Benefits of Technology-Based Training </a:t>
            </a:r>
            <a:r>
              <a:rPr lang="en-US" sz="3600" b="1" dirty="0" err="1">
                <a:latin typeface="Arial" panose="020B0604020202020204" pitchFamily="34" charset="0"/>
                <a:cs typeface="Arial" panose="020B0604020202020204" pitchFamily="34" charset="0"/>
              </a:rPr>
              <a:t>Programmes</a:t>
            </a:r>
            <a:r>
              <a:rPr lang="en-US" sz="3600" b="1" dirty="0">
                <a:latin typeface="Arial" panose="020B0604020202020204" pitchFamily="34" charset="0"/>
                <a:cs typeface="Arial" panose="020B0604020202020204" pitchFamily="34" charset="0"/>
              </a:rPr>
              <a:t> for Employers : </a:t>
            </a:r>
            <a:endParaRPr lang="en-GB" b="1"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8CB6890B-53E3-402E-DA15-C564ACB5F680}"/>
              </a:ext>
            </a:extLst>
          </p:cNvPr>
          <p:cNvSpPr>
            <a:spLocks noGrp="1"/>
          </p:cNvSpPr>
          <p:nvPr>
            <p:ph idx="1"/>
          </p:nvPr>
        </p:nvSpPr>
        <p:spPr/>
        <p:txBody>
          <a:bodyPr>
            <a:normAutofit fontScale="92500" lnSpcReduction="10000"/>
          </a:bodyPr>
          <a:lstStyle/>
          <a:p>
            <a:r>
              <a:rPr lang="en-US" sz="2800" dirty="0">
                <a:latin typeface="Times New Roman" panose="02020603050405020304" pitchFamily="18" charset="0"/>
                <a:cs typeface="Times New Roman" panose="02020603050405020304" pitchFamily="18" charset="0"/>
              </a:rPr>
              <a:t>From the implementation of technology based training programs, employers at </a:t>
            </a:r>
            <a:r>
              <a:rPr lang="en-US" sz="2800" dirty="0">
                <a:solidFill>
                  <a:srgbClr val="C00000"/>
                </a:solidFill>
                <a:latin typeface="Times New Roman" panose="02020603050405020304" pitchFamily="18" charset="0"/>
                <a:cs typeface="Times New Roman" panose="02020603050405020304" pitchFamily="18" charset="0"/>
              </a:rPr>
              <a:t>Caffe Nero </a:t>
            </a:r>
            <a:r>
              <a:rPr lang="en-US" sz="2800" dirty="0">
                <a:latin typeface="Times New Roman" panose="02020603050405020304" pitchFamily="18" charset="0"/>
                <a:cs typeface="Times New Roman" panose="02020603050405020304" pitchFamily="18" charset="0"/>
              </a:rPr>
              <a:t>can have the </a:t>
            </a:r>
            <a:r>
              <a:rPr lang="en-US" sz="2800" dirty="0" err="1">
                <a:latin typeface="Times New Roman" panose="02020603050405020304" pitchFamily="18" charset="0"/>
                <a:cs typeface="Times New Roman" panose="02020603050405020304" pitchFamily="18" charset="0"/>
              </a:rPr>
              <a:t>folowing</a:t>
            </a:r>
            <a:r>
              <a:rPr lang="en-US" sz="2800" dirty="0">
                <a:latin typeface="Times New Roman" panose="02020603050405020304" pitchFamily="18" charset="0"/>
                <a:cs typeface="Times New Roman" panose="02020603050405020304" pitchFamily="18" charset="0"/>
              </a:rPr>
              <a:t> benefits:</a:t>
            </a:r>
          </a:p>
          <a:p>
            <a:endParaRPr lang="en-US" sz="2800" dirty="0">
              <a:latin typeface="Times New Roman" panose="02020603050405020304" pitchFamily="18" charset="0"/>
              <a:cs typeface="Times New Roman" panose="02020603050405020304" pitchFamily="18" charset="0"/>
            </a:endParaRPr>
          </a:p>
          <a:p>
            <a:pPr marL="285750" indent="-285750">
              <a:buFont typeface="Arial" panose="020B0604020202020204" pitchFamily="34" charset="0"/>
              <a:buChar char="•"/>
            </a:pPr>
            <a:r>
              <a:rPr lang="en-US" sz="2800" dirty="0">
                <a:latin typeface="Times New Roman" panose="02020603050405020304" pitchFamily="18" charset="0"/>
                <a:cs typeface="Times New Roman" panose="02020603050405020304" pitchFamily="18" charset="0"/>
              </a:rPr>
              <a:t>Improve Productivity and Efficiency. </a:t>
            </a:r>
          </a:p>
          <a:p>
            <a:pPr marL="285750" indent="-285750">
              <a:buFont typeface="Arial" panose="020B0604020202020204" pitchFamily="34" charset="0"/>
              <a:buChar char="•"/>
            </a:pPr>
            <a:r>
              <a:rPr lang="en-US" sz="2800" dirty="0">
                <a:latin typeface="Times New Roman" panose="02020603050405020304" pitchFamily="18" charset="0"/>
                <a:cs typeface="Times New Roman" panose="02020603050405020304" pitchFamily="18" charset="0"/>
              </a:rPr>
              <a:t>Increase employee engagement with recurrent success rate.</a:t>
            </a:r>
          </a:p>
          <a:p>
            <a:pPr marL="285750" indent="-285750">
              <a:buFont typeface="Arial" panose="020B0604020202020204" pitchFamily="34" charset="0"/>
              <a:buChar char="•"/>
            </a:pPr>
            <a:r>
              <a:rPr lang="en-US" sz="2800" dirty="0">
                <a:latin typeface="Times New Roman" panose="02020603050405020304" pitchFamily="18" charset="0"/>
                <a:cs typeface="Times New Roman" panose="02020603050405020304" pitchFamily="18" charset="0"/>
              </a:rPr>
              <a:t>To gain competitive edge.</a:t>
            </a:r>
          </a:p>
          <a:p>
            <a:pPr marL="285750" indent="-285750">
              <a:buFont typeface="Arial" panose="020B0604020202020204" pitchFamily="34" charset="0"/>
              <a:buChar char="•"/>
            </a:pPr>
            <a:r>
              <a:rPr lang="en-US" sz="2800" dirty="0">
                <a:latin typeface="Times New Roman" panose="02020603050405020304" pitchFamily="18" charset="0"/>
                <a:cs typeface="Times New Roman" panose="02020603050405020304" pitchFamily="18" charset="0"/>
              </a:rPr>
              <a:t>To gain overall cost efficiency.</a:t>
            </a:r>
          </a:p>
          <a:p>
            <a:endParaRPr lang="en-GB" dirty="0"/>
          </a:p>
        </p:txBody>
      </p:sp>
    </p:spTree>
    <p:extLst>
      <p:ext uri="{BB962C8B-B14F-4D97-AF65-F5344CB8AC3E}">
        <p14:creationId xmlns:p14="http://schemas.microsoft.com/office/powerpoint/2010/main" val="351043020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A4C594-69D5-B29C-ED87-68F55F214283}"/>
              </a:ext>
            </a:extLst>
          </p:cNvPr>
          <p:cNvSpPr>
            <a:spLocks noGrp="1"/>
          </p:cNvSpPr>
          <p:nvPr>
            <p:ph type="title"/>
          </p:nvPr>
        </p:nvSpPr>
        <p:spPr/>
        <p:txBody>
          <a:bodyPr/>
          <a:lstStyle/>
          <a:p>
            <a:r>
              <a:rPr lang="en-US" sz="3600" b="1" dirty="0">
                <a:latin typeface="Arial" panose="020B0604020202020204" pitchFamily="34" charset="0"/>
                <a:cs typeface="Arial" panose="020B0604020202020204" pitchFamily="34" charset="0"/>
              </a:rPr>
              <a:t>Benefits of Technology-Based Training </a:t>
            </a:r>
            <a:r>
              <a:rPr lang="en-US" sz="3600" b="1" dirty="0" err="1">
                <a:latin typeface="Arial" panose="020B0604020202020204" pitchFamily="34" charset="0"/>
                <a:cs typeface="Arial" panose="020B0604020202020204" pitchFamily="34" charset="0"/>
              </a:rPr>
              <a:t>Programmes</a:t>
            </a:r>
            <a:r>
              <a:rPr lang="en-US" sz="3600" b="1" dirty="0">
                <a:latin typeface="Arial" panose="020B0604020202020204" pitchFamily="34" charset="0"/>
                <a:cs typeface="Arial" panose="020B0604020202020204" pitchFamily="34" charset="0"/>
              </a:rPr>
              <a:t> for Employers : </a:t>
            </a:r>
            <a:endParaRPr lang="en-GB" b="1"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91754DF2-573B-09CD-683C-6CE07DEF8F56}"/>
              </a:ext>
            </a:extLst>
          </p:cNvPr>
          <p:cNvSpPr>
            <a:spLocks noGrp="1"/>
          </p:cNvSpPr>
          <p:nvPr>
            <p:ph idx="1"/>
          </p:nvPr>
        </p:nvSpPr>
        <p:spPr/>
        <p:txBody>
          <a:bodyPr>
            <a:normAutofit fontScale="92500" lnSpcReduction="20000"/>
          </a:bodyPr>
          <a:lstStyle/>
          <a:p>
            <a:r>
              <a:rPr lang="en-US" sz="2800" dirty="0">
                <a:latin typeface="Times New Roman" panose="02020603050405020304" pitchFamily="18" charset="0"/>
                <a:cs typeface="Times New Roman" panose="02020603050405020304" pitchFamily="18" charset="0"/>
              </a:rPr>
              <a:t>Some of the benefits that may result from the implementation of technology based training programs from employers perspectives of </a:t>
            </a:r>
            <a:r>
              <a:rPr lang="en-US" sz="2800" dirty="0">
                <a:solidFill>
                  <a:schemeClr val="accent1"/>
                </a:solidFill>
                <a:latin typeface="Times New Roman" panose="02020603050405020304" pitchFamily="18" charset="0"/>
                <a:cs typeface="Times New Roman" panose="02020603050405020304" pitchFamily="18" charset="0"/>
              </a:rPr>
              <a:t>Starbucks</a:t>
            </a:r>
            <a:r>
              <a:rPr lang="en-US" sz="2800" dirty="0">
                <a:latin typeface="Times New Roman" panose="02020603050405020304" pitchFamily="18" charset="0"/>
                <a:cs typeface="Times New Roman" panose="02020603050405020304" pitchFamily="18" charset="0"/>
              </a:rPr>
              <a:t> are as follows : </a:t>
            </a:r>
          </a:p>
          <a:p>
            <a:endParaRPr lang="en-US" sz="2800" dirty="0">
              <a:latin typeface="Times New Roman" panose="02020603050405020304" pitchFamily="18" charset="0"/>
              <a:cs typeface="Times New Roman" panose="02020603050405020304" pitchFamily="18" charset="0"/>
            </a:endParaRPr>
          </a:p>
          <a:p>
            <a:pPr marL="285750" indent="-285750">
              <a:buFont typeface="Arial" panose="020B0604020202020204" pitchFamily="34" charset="0"/>
              <a:buChar char="•"/>
            </a:pPr>
            <a:r>
              <a:rPr lang="en-US" sz="2800" dirty="0">
                <a:latin typeface="Times New Roman" panose="02020603050405020304" pitchFamily="18" charset="0"/>
                <a:cs typeface="Times New Roman" panose="02020603050405020304" pitchFamily="18" charset="0"/>
              </a:rPr>
              <a:t>Improve overall employees retention. </a:t>
            </a:r>
          </a:p>
          <a:p>
            <a:pPr marL="285750" indent="-285750">
              <a:buFont typeface="Arial" panose="020B0604020202020204" pitchFamily="34" charset="0"/>
              <a:buChar char="•"/>
            </a:pPr>
            <a:r>
              <a:rPr lang="en-US" sz="2800" dirty="0">
                <a:latin typeface="Times New Roman" panose="02020603050405020304" pitchFamily="18" charset="0"/>
                <a:cs typeface="Times New Roman" panose="02020603050405020304" pitchFamily="18" charset="0"/>
              </a:rPr>
              <a:t>Lower employee turnover. </a:t>
            </a:r>
          </a:p>
          <a:p>
            <a:pPr marL="285750" indent="-285750">
              <a:buFont typeface="Arial" panose="020B0604020202020204" pitchFamily="34" charset="0"/>
              <a:buChar char="•"/>
            </a:pPr>
            <a:r>
              <a:rPr lang="en-US" sz="2800" dirty="0">
                <a:latin typeface="Times New Roman" panose="02020603050405020304" pitchFamily="18" charset="0"/>
                <a:cs typeface="Times New Roman" panose="02020603050405020304" pitchFamily="18" charset="0"/>
              </a:rPr>
              <a:t>Ensure high success rate.</a:t>
            </a:r>
          </a:p>
          <a:p>
            <a:pPr marL="285750" indent="-285750">
              <a:buFont typeface="Arial" panose="020B0604020202020204" pitchFamily="34" charset="0"/>
              <a:buChar char="•"/>
            </a:pPr>
            <a:r>
              <a:rPr lang="en-US" sz="2800" dirty="0">
                <a:latin typeface="Times New Roman" panose="02020603050405020304" pitchFamily="18" charset="0"/>
                <a:cs typeface="Times New Roman" panose="02020603050405020304" pitchFamily="18" charset="0"/>
              </a:rPr>
              <a:t>Ensure continuous learning and development </a:t>
            </a:r>
          </a:p>
          <a:p>
            <a:pPr marL="0" indent="0">
              <a:buNone/>
            </a:pPr>
            <a:r>
              <a:rPr lang="en-US" sz="2800" dirty="0">
                <a:latin typeface="Times New Roman" panose="02020603050405020304" pitchFamily="18" charset="0"/>
                <a:cs typeface="Times New Roman" panose="02020603050405020304" pitchFamily="18" charset="0"/>
              </a:rPr>
              <a:t>     while enhancing improved workflow.</a:t>
            </a:r>
          </a:p>
          <a:p>
            <a:endParaRPr lang="en-GB" dirty="0"/>
          </a:p>
        </p:txBody>
      </p:sp>
    </p:spTree>
    <p:extLst>
      <p:ext uri="{BB962C8B-B14F-4D97-AF65-F5344CB8AC3E}">
        <p14:creationId xmlns:p14="http://schemas.microsoft.com/office/powerpoint/2010/main" val="210242317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224D86-92B0-6404-30EB-42AE6B11A00E}"/>
              </a:ext>
            </a:extLst>
          </p:cNvPr>
          <p:cNvSpPr>
            <a:spLocks noGrp="1"/>
          </p:cNvSpPr>
          <p:nvPr>
            <p:ph type="title"/>
          </p:nvPr>
        </p:nvSpPr>
        <p:spPr/>
        <p:txBody>
          <a:bodyPr/>
          <a:lstStyle/>
          <a:p>
            <a:r>
              <a:rPr lang="en-US" sz="3600" b="1" dirty="0">
                <a:latin typeface="Arial" panose="020B0604020202020204" pitchFamily="34" charset="0"/>
                <a:cs typeface="Arial" panose="020B0604020202020204" pitchFamily="34" charset="0"/>
              </a:rPr>
              <a:t>Benefits of Technology-Based Training </a:t>
            </a:r>
            <a:r>
              <a:rPr lang="en-US" sz="3600" b="1" dirty="0" err="1">
                <a:latin typeface="Arial" panose="020B0604020202020204" pitchFamily="34" charset="0"/>
                <a:cs typeface="Arial" panose="020B0604020202020204" pitchFamily="34" charset="0"/>
              </a:rPr>
              <a:t>Programmes</a:t>
            </a:r>
            <a:r>
              <a:rPr lang="en-US" sz="3600" b="1" dirty="0">
                <a:latin typeface="Arial" panose="020B0604020202020204" pitchFamily="34" charset="0"/>
                <a:cs typeface="Arial" panose="020B0604020202020204" pitchFamily="34" charset="0"/>
              </a:rPr>
              <a:t> for Employers : </a:t>
            </a:r>
            <a:endParaRPr lang="en-GB" b="1"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9501B3A4-3891-924A-831B-4B5F7A78A1B7}"/>
              </a:ext>
            </a:extLst>
          </p:cNvPr>
          <p:cNvSpPr>
            <a:spLocks noGrp="1"/>
          </p:cNvSpPr>
          <p:nvPr>
            <p:ph idx="1"/>
          </p:nvPr>
        </p:nvSpPr>
        <p:spPr/>
        <p:txBody>
          <a:bodyPr/>
          <a:lstStyle/>
          <a:p>
            <a:r>
              <a:rPr lang="en-US" sz="2800" dirty="0">
                <a:latin typeface="Times New Roman" panose="02020603050405020304" pitchFamily="18" charset="0"/>
                <a:cs typeface="Times New Roman" panose="02020603050405020304" pitchFamily="18" charset="0"/>
              </a:rPr>
              <a:t>Some benefits that employers from </a:t>
            </a:r>
            <a:r>
              <a:rPr lang="en-US" sz="2800" dirty="0">
                <a:solidFill>
                  <a:schemeClr val="accent1"/>
                </a:solidFill>
                <a:latin typeface="Times New Roman" panose="02020603050405020304" pitchFamily="18" charset="0"/>
                <a:cs typeface="Times New Roman" panose="02020603050405020304" pitchFamily="18" charset="0"/>
              </a:rPr>
              <a:t>Costa Coffee </a:t>
            </a:r>
            <a:r>
              <a:rPr lang="en-US" sz="2800" dirty="0">
                <a:latin typeface="Times New Roman" panose="02020603050405020304" pitchFamily="18" charset="0"/>
                <a:cs typeface="Times New Roman" panose="02020603050405020304" pitchFamily="18" charset="0"/>
              </a:rPr>
              <a:t>can get from the implementation of training programs are :</a:t>
            </a:r>
          </a:p>
          <a:p>
            <a:endParaRPr lang="en-US" sz="2800" dirty="0">
              <a:latin typeface="Times New Roman" panose="02020603050405020304" pitchFamily="18" charset="0"/>
              <a:cs typeface="Times New Roman" panose="02020603050405020304" pitchFamily="18" charset="0"/>
            </a:endParaRPr>
          </a:p>
          <a:p>
            <a:pPr marL="285750" indent="-285750">
              <a:buFont typeface="Arial" panose="020B0604020202020204" pitchFamily="34" charset="0"/>
              <a:buChar char="•"/>
            </a:pPr>
            <a:r>
              <a:rPr lang="en-US" sz="2800" dirty="0">
                <a:latin typeface="Times New Roman" panose="02020603050405020304" pitchFamily="18" charset="0"/>
                <a:cs typeface="Times New Roman" panose="02020603050405020304" pitchFamily="18" charset="0"/>
              </a:rPr>
              <a:t>Ensure quicker adoption of new technologies.</a:t>
            </a:r>
          </a:p>
          <a:p>
            <a:pPr marL="285750" indent="-285750">
              <a:buFont typeface="Arial" panose="020B0604020202020204" pitchFamily="34" charset="0"/>
              <a:buChar char="•"/>
            </a:pPr>
            <a:r>
              <a:rPr lang="en-US" sz="2800" dirty="0">
                <a:latin typeface="Times New Roman" panose="02020603050405020304" pitchFamily="18" charset="0"/>
                <a:cs typeface="Times New Roman" panose="02020603050405020304" pitchFamily="18" charset="0"/>
              </a:rPr>
              <a:t>Improve security measures while reducing incidental costs.</a:t>
            </a:r>
          </a:p>
          <a:p>
            <a:pPr marL="285750" indent="-285750">
              <a:buFont typeface="Arial" panose="020B0604020202020204" pitchFamily="34" charset="0"/>
              <a:buChar char="•"/>
            </a:pPr>
            <a:r>
              <a:rPr lang="en-US" sz="2800" dirty="0">
                <a:latin typeface="Times New Roman" panose="02020603050405020304" pitchFamily="18" charset="0"/>
                <a:cs typeface="Times New Roman" panose="02020603050405020304" pitchFamily="18" charset="0"/>
              </a:rPr>
              <a:t>Get the access to experts.</a:t>
            </a:r>
          </a:p>
          <a:p>
            <a:pPr marL="285750" indent="-285750">
              <a:buFont typeface="Arial" panose="020B0604020202020204" pitchFamily="34" charset="0"/>
              <a:buChar char="•"/>
            </a:pPr>
            <a:r>
              <a:rPr lang="en-US" sz="2800" dirty="0">
                <a:latin typeface="Times New Roman" panose="02020603050405020304" pitchFamily="18" charset="0"/>
                <a:cs typeface="Times New Roman" panose="02020603050405020304" pitchFamily="18" charset="0"/>
              </a:rPr>
              <a:t>Ensure cost efficiency.</a:t>
            </a:r>
          </a:p>
          <a:p>
            <a:endParaRPr lang="en-GB" dirty="0"/>
          </a:p>
        </p:txBody>
      </p:sp>
    </p:spTree>
    <p:extLst>
      <p:ext uri="{BB962C8B-B14F-4D97-AF65-F5344CB8AC3E}">
        <p14:creationId xmlns:p14="http://schemas.microsoft.com/office/powerpoint/2010/main" val="392270558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9F7033-3603-E2CA-83FF-22A942936FC0}"/>
              </a:ext>
            </a:extLst>
          </p:cNvPr>
          <p:cNvSpPr>
            <a:spLocks noGrp="1"/>
          </p:cNvSpPr>
          <p:nvPr>
            <p:ph type="title"/>
          </p:nvPr>
        </p:nvSpPr>
        <p:spPr/>
        <p:txBody>
          <a:bodyPr/>
          <a:lstStyle/>
          <a:p>
            <a:r>
              <a:rPr lang="en-US" sz="3600" b="1" dirty="0">
                <a:latin typeface="Arial" panose="020B0604020202020204" pitchFamily="34" charset="0"/>
                <a:cs typeface="Arial" panose="020B0604020202020204" pitchFamily="34" charset="0"/>
              </a:rPr>
              <a:t>Benefits of Technology-Based Training </a:t>
            </a:r>
            <a:r>
              <a:rPr lang="en-US" sz="3600" b="1" dirty="0" err="1">
                <a:latin typeface="Arial" panose="020B0604020202020204" pitchFamily="34" charset="0"/>
                <a:cs typeface="Arial" panose="020B0604020202020204" pitchFamily="34" charset="0"/>
              </a:rPr>
              <a:t>Programmes</a:t>
            </a:r>
            <a:r>
              <a:rPr lang="en-US" sz="3600" b="1" dirty="0">
                <a:latin typeface="Arial" panose="020B0604020202020204" pitchFamily="34" charset="0"/>
                <a:cs typeface="Arial" panose="020B0604020202020204" pitchFamily="34" charset="0"/>
              </a:rPr>
              <a:t> for Employers :</a:t>
            </a:r>
            <a:endParaRPr lang="en-GB" b="1"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7D1A84C1-1A8D-8E2E-33CB-9FFCFF8C052B}"/>
              </a:ext>
            </a:extLst>
          </p:cNvPr>
          <p:cNvSpPr>
            <a:spLocks noGrp="1"/>
          </p:cNvSpPr>
          <p:nvPr>
            <p:ph idx="1"/>
          </p:nvPr>
        </p:nvSpPr>
        <p:spPr>
          <a:xfrm>
            <a:off x="2369000" y="1958162"/>
            <a:ext cx="9823000" cy="4713767"/>
          </a:xfrm>
        </p:spPr>
        <p:txBody>
          <a:bodyPr>
            <a:normAutofit fontScale="25000" lnSpcReduction="20000"/>
          </a:bodyPr>
          <a:lstStyle/>
          <a:p>
            <a:pPr>
              <a:lnSpc>
                <a:spcPct val="170000"/>
              </a:lnSpc>
            </a:pPr>
            <a:r>
              <a:rPr lang="en-US" sz="8600" dirty="0">
                <a:latin typeface="Times New Roman" panose="02020603050405020304" pitchFamily="18" charset="0"/>
                <a:cs typeface="Times New Roman" panose="02020603050405020304" pitchFamily="18" charset="0"/>
              </a:rPr>
              <a:t>Some of the benefits that employers of </a:t>
            </a:r>
            <a:r>
              <a:rPr lang="en-US" sz="8600" dirty="0" err="1">
                <a:solidFill>
                  <a:schemeClr val="accent1"/>
                </a:solidFill>
                <a:latin typeface="Times New Roman" panose="02020603050405020304" pitchFamily="18" charset="0"/>
                <a:cs typeface="Times New Roman" panose="02020603050405020304" pitchFamily="18" charset="0"/>
              </a:rPr>
              <a:t>Pret</a:t>
            </a:r>
            <a:r>
              <a:rPr lang="en-US" sz="8600" dirty="0">
                <a:solidFill>
                  <a:schemeClr val="accent1"/>
                </a:solidFill>
                <a:latin typeface="Times New Roman" panose="02020603050405020304" pitchFamily="18" charset="0"/>
                <a:cs typeface="Times New Roman" panose="02020603050405020304" pitchFamily="18" charset="0"/>
              </a:rPr>
              <a:t> a Manger </a:t>
            </a:r>
            <a:r>
              <a:rPr lang="en-US" sz="8600" dirty="0">
                <a:latin typeface="Times New Roman" panose="02020603050405020304" pitchFamily="18" charset="0"/>
                <a:cs typeface="Times New Roman" panose="02020603050405020304" pitchFamily="18" charset="0"/>
              </a:rPr>
              <a:t>can have from the implementation of technology-Based Training are as follows :</a:t>
            </a:r>
          </a:p>
          <a:p>
            <a:pPr>
              <a:lnSpc>
                <a:spcPct val="170000"/>
              </a:lnSpc>
            </a:pPr>
            <a:endParaRPr lang="en-US" sz="8600" dirty="0">
              <a:latin typeface="Times New Roman" panose="02020603050405020304" pitchFamily="18" charset="0"/>
              <a:cs typeface="Times New Roman" panose="02020603050405020304" pitchFamily="18" charset="0"/>
            </a:endParaRPr>
          </a:p>
          <a:p>
            <a:pPr marL="285750" indent="-285750">
              <a:lnSpc>
                <a:spcPct val="170000"/>
              </a:lnSpc>
              <a:buFont typeface="Arial" panose="020B0604020202020204" pitchFamily="34" charset="0"/>
              <a:buChar char="•"/>
            </a:pPr>
            <a:r>
              <a:rPr lang="en-US" sz="8600" dirty="0">
                <a:latin typeface="Times New Roman" panose="02020603050405020304" pitchFamily="18" charset="0"/>
                <a:cs typeface="Times New Roman" panose="02020603050405020304" pitchFamily="18" charset="0"/>
              </a:rPr>
              <a:t>Increase job satisfaction among employees. </a:t>
            </a:r>
          </a:p>
          <a:p>
            <a:pPr marL="285750" indent="-285750">
              <a:lnSpc>
                <a:spcPct val="170000"/>
              </a:lnSpc>
              <a:buFont typeface="Arial" panose="020B0604020202020204" pitchFamily="34" charset="0"/>
              <a:buChar char="•"/>
            </a:pPr>
            <a:r>
              <a:rPr lang="en-US" sz="8600" dirty="0">
                <a:latin typeface="Times New Roman" panose="02020603050405020304" pitchFamily="18" charset="0"/>
                <a:cs typeface="Times New Roman" panose="02020603050405020304" pitchFamily="18" charset="0"/>
              </a:rPr>
              <a:t>Ensure effective communication within the organization. </a:t>
            </a:r>
          </a:p>
          <a:p>
            <a:pPr marL="285750" indent="-285750">
              <a:lnSpc>
                <a:spcPct val="170000"/>
              </a:lnSpc>
              <a:buFont typeface="Arial" panose="020B0604020202020204" pitchFamily="34" charset="0"/>
              <a:buChar char="•"/>
            </a:pPr>
            <a:r>
              <a:rPr lang="en-US" sz="8600" dirty="0">
                <a:latin typeface="Times New Roman" panose="02020603050405020304" pitchFamily="18" charset="0"/>
                <a:cs typeface="Times New Roman" panose="02020603050405020304" pitchFamily="18" charset="0"/>
              </a:rPr>
              <a:t>Helping staff members acquire new skills.</a:t>
            </a:r>
          </a:p>
          <a:p>
            <a:pPr marL="285750" indent="-285750">
              <a:lnSpc>
                <a:spcPct val="170000"/>
              </a:lnSpc>
              <a:buFont typeface="Arial" panose="020B0604020202020204" pitchFamily="34" charset="0"/>
              <a:buChar char="•"/>
            </a:pPr>
            <a:r>
              <a:rPr lang="en-US" sz="8600" dirty="0">
                <a:latin typeface="Times New Roman" panose="02020603050405020304" pitchFamily="18" charset="0"/>
                <a:cs typeface="Times New Roman" panose="02020603050405020304" pitchFamily="18" charset="0"/>
              </a:rPr>
              <a:t>Helping employees to gain confidence in their use of IT.</a:t>
            </a:r>
          </a:p>
          <a:p>
            <a:endParaRPr lang="en-GB" dirty="0"/>
          </a:p>
        </p:txBody>
      </p:sp>
    </p:spTree>
    <p:extLst>
      <p:ext uri="{BB962C8B-B14F-4D97-AF65-F5344CB8AC3E}">
        <p14:creationId xmlns:p14="http://schemas.microsoft.com/office/powerpoint/2010/main" val="118614231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D404B4-2DE1-4BA0-82EA-BFE9BEE22565}"/>
              </a:ext>
            </a:extLst>
          </p:cNvPr>
          <p:cNvSpPr>
            <a:spLocks noGrp="1"/>
          </p:cNvSpPr>
          <p:nvPr>
            <p:ph type="title"/>
          </p:nvPr>
        </p:nvSpPr>
        <p:spPr/>
        <p:txBody>
          <a:bodyPr/>
          <a:lstStyle/>
          <a:p>
            <a:r>
              <a:rPr lang="en-GB" b="1" dirty="0">
                <a:latin typeface="Arial" panose="020B0604020202020204" pitchFamily="34" charset="0"/>
                <a:cs typeface="Arial" panose="020B0604020202020204" pitchFamily="34" charset="0"/>
              </a:rPr>
              <a:t>CONCLUSION : </a:t>
            </a:r>
          </a:p>
        </p:txBody>
      </p:sp>
      <p:sp>
        <p:nvSpPr>
          <p:cNvPr id="3" name="Content Placeholder 2">
            <a:extLst>
              <a:ext uri="{FF2B5EF4-FFF2-40B4-BE49-F238E27FC236}">
                <a16:creationId xmlns:a16="http://schemas.microsoft.com/office/drawing/2014/main" id="{B5B6FCE5-EC14-9F86-E5A2-B3E6978E75BC}"/>
              </a:ext>
            </a:extLst>
          </p:cNvPr>
          <p:cNvSpPr>
            <a:spLocks noGrp="1"/>
          </p:cNvSpPr>
          <p:nvPr>
            <p:ph idx="1"/>
          </p:nvPr>
        </p:nvSpPr>
        <p:spPr>
          <a:xfrm>
            <a:off x="2052266" y="1447799"/>
            <a:ext cx="9686077" cy="4586177"/>
          </a:xfrm>
        </p:spPr>
        <p:txBody>
          <a:bodyPr>
            <a:normAutofit fontScale="32500" lnSpcReduction="20000"/>
          </a:bodyPr>
          <a:lstStyle/>
          <a:p>
            <a:pPr algn="just">
              <a:lnSpc>
                <a:spcPct val="220000"/>
              </a:lnSpc>
            </a:pPr>
            <a:r>
              <a:rPr lang="en-US" sz="7000" dirty="0">
                <a:latin typeface="Times New Roman" panose="02020603050405020304" pitchFamily="18" charset="0"/>
                <a:cs typeface="Times New Roman" panose="02020603050405020304" pitchFamily="18" charset="0"/>
              </a:rPr>
              <a:t>So far, we have discussed the basic concept of technology and its overall impact on the business functionality. After that, we have seen the concept of training and development along with its importance within the organization. Finally, we have presented benefits of technology-based training </a:t>
            </a:r>
            <a:r>
              <a:rPr lang="en-US" sz="7000" dirty="0" err="1">
                <a:latin typeface="Times New Roman" panose="02020603050405020304" pitchFamily="18" charset="0"/>
                <a:cs typeface="Times New Roman" panose="02020603050405020304" pitchFamily="18" charset="0"/>
              </a:rPr>
              <a:t>programmes</a:t>
            </a:r>
            <a:r>
              <a:rPr lang="en-US" sz="7000" dirty="0">
                <a:latin typeface="Times New Roman" panose="02020603050405020304" pitchFamily="18" charset="0"/>
                <a:cs typeface="Times New Roman" panose="02020603050405020304" pitchFamily="18" charset="0"/>
              </a:rPr>
              <a:t> for employees and benefits of technology-based training </a:t>
            </a:r>
            <a:r>
              <a:rPr lang="en-US" sz="7000" dirty="0" err="1">
                <a:latin typeface="Times New Roman" panose="02020603050405020304" pitchFamily="18" charset="0"/>
                <a:cs typeface="Times New Roman" panose="02020603050405020304" pitchFamily="18" charset="0"/>
              </a:rPr>
              <a:t>programmes</a:t>
            </a:r>
            <a:r>
              <a:rPr lang="en-US" sz="7000" dirty="0">
                <a:latin typeface="Times New Roman" panose="02020603050405020304" pitchFamily="18" charset="0"/>
                <a:cs typeface="Times New Roman" panose="02020603050405020304" pitchFamily="18" charset="0"/>
              </a:rPr>
              <a:t> for employers for Costa coffee, Starbucks, Caffè Nero, </a:t>
            </a:r>
            <a:r>
              <a:rPr lang="en-US" sz="7000" dirty="0" err="1">
                <a:latin typeface="Times New Roman" panose="02020603050405020304" pitchFamily="18" charset="0"/>
                <a:cs typeface="Times New Roman" panose="02020603050405020304" pitchFamily="18" charset="0"/>
              </a:rPr>
              <a:t>Pret</a:t>
            </a:r>
            <a:r>
              <a:rPr lang="en-US" sz="7000" dirty="0">
                <a:latin typeface="Times New Roman" panose="02020603050405020304" pitchFamily="18" charset="0"/>
                <a:cs typeface="Times New Roman" panose="02020603050405020304" pitchFamily="18" charset="0"/>
              </a:rPr>
              <a:t> a Manger.</a:t>
            </a:r>
          </a:p>
          <a:p>
            <a:endParaRPr lang="en-GB" dirty="0"/>
          </a:p>
        </p:txBody>
      </p:sp>
    </p:spTree>
    <p:extLst>
      <p:ext uri="{BB962C8B-B14F-4D97-AF65-F5344CB8AC3E}">
        <p14:creationId xmlns:p14="http://schemas.microsoft.com/office/powerpoint/2010/main" val="334410536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7F6C41-34D6-D727-DF54-AE91A7A66AAB}"/>
              </a:ext>
            </a:extLst>
          </p:cNvPr>
          <p:cNvSpPr>
            <a:spLocks noGrp="1"/>
          </p:cNvSpPr>
          <p:nvPr>
            <p:ph type="title"/>
          </p:nvPr>
        </p:nvSpPr>
        <p:spPr/>
        <p:txBody>
          <a:bodyPr/>
          <a:lstStyle/>
          <a:p>
            <a:r>
              <a:rPr lang="en-GB" b="1" dirty="0">
                <a:latin typeface="Arial" panose="020B0604020202020204" pitchFamily="34" charset="0"/>
                <a:cs typeface="Arial" panose="020B0604020202020204" pitchFamily="34" charset="0"/>
              </a:rPr>
              <a:t>REFERENCE LIST : </a:t>
            </a:r>
          </a:p>
        </p:txBody>
      </p:sp>
      <p:sp>
        <p:nvSpPr>
          <p:cNvPr id="3" name="Content Placeholder 2">
            <a:extLst>
              <a:ext uri="{FF2B5EF4-FFF2-40B4-BE49-F238E27FC236}">
                <a16:creationId xmlns:a16="http://schemas.microsoft.com/office/drawing/2014/main" id="{C562CFDC-9A42-EC1A-1E84-75152FEE924A}"/>
              </a:ext>
            </a:extLst>
          </p:cNvPr>
          <p:cNvSpPr>
            <a:spLocks noGrp="1"/>
          </p:cNvSpPr>
          <p:nvPr>
            <p:ph idx="1"/>
          </p:nvPr>
        </p:nvSpPr>
        <p:spPr>
          <a:xfrm>
            <a:off x="2422157" y="1570892"/>
            <a:ext cx="9614511" cy="5111262"/>
          </a:xfrm>
        </p:spPr>
        <p:txBody>
          <a:bodyPr>
            <a:normAutofit fontScale="92500" lnSpcReduction="10000"/>
          </a:bodyPr>
          <a:lstStyle/>
          <a:p>
            <a:r>
              <a:rPr lang="en-US" dirty="0" err="1">
                <a:latin typeface="Times New Roman" panose="02020603050405020304" pitchFamily="18" charset="0"/>
                <a:cs typeface="Times New Roman" panose="02020603050405020304" pitchFamily="18" charset="0"/>
              </a:rPr>
              <a:t>AdviserPlus</a:t>
            </a:r>
            <a:r>
              <a:rPr lang="en-US" dirty="0">
                <a:latin typeface="Times New Roman" panose="02020603050405020304" pitchFamily="18" charset="0"/>
                <a:cs typeface="Times New Roman" panose="02020603050405020304" pitchFamily="18" charset="0"/>
              </a:rPr>
              <a:t>. (2023). Case Study - </a:t>
            </a:r>
            <a:r>
              <a:rPr lang="en-US" dirty="0" err="1">
                <a:latin typeface="Times New Roman" panose="02020603050405020304" pitchFamily="18" charset="0"/>
                <a:cs typeface="Times New Roman" panose="02020603050405020304" pitchFamily="18" charset="0"/>
              </a:rPr>
              <a:t>Pret</a:t>
            </a:r>
            <a:r>
              <a:rPr lang="en-US" dirty="0">
                <a:latin typeface="Times New Roman" panose="02020603050405020304" pitchFamily="18" charset="0"/>
                <a:cs typeface="Times New Roman" panose="02020603050405020304" pitchFamily="18" charset="0"/>
              </a:rPr>
              <a:t> A Manger | Tailored Manager Training. [online] Available at: </a:t>
            </a:r>
            <a:r>
              <a:rPr lang="en-US" dirty="0">
                <a:latin typeface="Times New Roman" panose="02020603050405020304" pitchFamily="18" charset="0"/>
                <a:cs typeface="Times New Roman" panose="02020603050405020304" pitchFamily="18" charset="0"/>
                <a:hlinkClick r:id="rId2" action="ppaction://hlinkfile"/>
              </a:rPr>
              <a:t>https://adviserplus.com/our-story/our-clients/case-study-pret-a-manger/  </a:t>
            </a:r>
            <a:r>
              <a:rPr lang="en-US" dirty="0">
                <a:latin typeface="Times New Roman" panose="02020603050405020304" pitchFamily="18" charset="0"/>
                <a:cs typeface="Times New Roman" panose="02020603050405020304" pitchFamily="18" charset="0"/>
              </a:rPr>
              <a:t>(Accessed 6 March 2024).</a:t>
            </a:r>
          </a:p>
          <a:p>
            <a:r>
              <a:rPr lang="en-US" dirty="0">
                <a:latin typeface="Times New Roman" panose="02020603050405020304" pitchFamily="18" charset="0"/>
                <a:cs typeface="Times New Roman" panose="02020603050405020304" pitchFamily="18" charset="0"/>
              </a:rPr>
              <a:t>Britannica (2018). Technology. In: </a:t>
            </a:r>
            <a:r>
              <a:rPr lang="en-US" dirty="0" err="1">
                <a:latin typeface="Times New Roman" panose="02020603050405020304" pitchFamily="18" charset="0"/>
                <a:cs typeface="Times New Roman" panose="02020603050405020304" pitchFamily="18" charset="0"/>
              </a:rPr>
              <a:t>Encyclopædia</a:t>
            </a:r>
            <a:r>
              <a:rPr lang="en-US" dirty="0">
                <a:latin typeface="Times New Roman" panose="02020603050405020304" pitchFamily="18" charset="0"/>
                <a:cs typeface="Times New Roman" panose="02020603050405020304" pitchFamily="18" charset="0"/>
              </a:rPr>
              <a:t> Britannica. [online] Available at: </a:t>
            </a:r>
            <a:r>
              <a:rPr lang="en-US" dirty="0">
                <a:latin typeface="Times New Roman" panose="02020603050405020304" pitchFamily="18" charset="0"/>
                <a:cs typeface="Times New Roman" panose="02020603050405020304" pitchFamily="18" charset="0"/>
                <a:hlinkClick r:id="rId3"/>
              </a:rPr>
              <a:t>https://www.britannica.com/technology/technology</a:t>
            </a:r>
            <a:r>
              <a:rPr lang="en-US" dirty="0">
                <a:latin typeface="Times New Roman" panose="02020603050405020304" pitchFamily="18" charset="0"/>
                <a:cs typeface="Times New Roman" panose="02020603050405020304" pitchFamily="18" charset="0"/>
              </a:rPr>
              <a:t> (Accessed 8 March 2024).</a:t>
            </a:r>
          </a:p>
          <a:p>
            <a:r>
              <a:rPr lang="en-US" dirty="0">
                <a:latin typeface="Times New Roman" panose="02020603050405020304" pitchFamily="18" charset="0"/>
                <a:cs typeface="Times New Roman" panose="02020603050405020304" pitchFamily="18" charset="0"/>
              </a:rPr>
              <a:t>Madden, B. (2017). The 7 benefits of online training for employees. [online] Upskilled.edu.au. Available at: </a:t>
            </a:r>
            <a:r>
              <a:rPr lang="en-US" dirty="0">
                <a:latin typeface="Times New Roman" panose="02020603050405020304" pitchFamily="18" charset="0"/>
                <a:cs typeface="Times New Roman" panose="02020603050405020304" pitchFamily="18" charset="0"/>
                <a:hlinkClick r:id="rId4"/>
              </a:rPr>
              <a:t>https://www.upskilled.edu.au/skillstalk/online-training-for-employees</a:t>
            </a:r>
            <a:r>
              <a:rPr lang="en-US" dirty="0">
                <a:latin typeface="Times New Roman" panose="02020603050405020304" pitchFamily="18" charset="0"/>
                <a:cs typeface="Times New Roman" panose="02020603050405020304" pitchFamily="18" charset="0"/>
              </a:rPr>
              <a:t> (Accessed 10 March 2024).</a:t>
            </a:r>
          </a:p>
          <a:p>
            <a:r>
              <a:rPr lang="en-US" dirty="0" err="1">
                <a:latin typeface="Times New Roman" panose="02020603050405020304" pitchFamily="18" charset="0"/>
                <a:cs typeface="Times New Roman" panose="02020603050405020304" pitchFamily="18" charset="0"/>
              </a:rPr>
              <a:t>peoplehum</a:t>
            </a:r>
            <a:r>
              <a:rPr lang="en-US" dirty="0">
                <a:latin typeface="Times New Roman" panose="02020603050405020304" pitchFamily="18" charset="0"/>
                <a:cs typeface="Times New Roman" panose="02020603050405020304" pitchFamily="18" charset="0"/>
              </a:rPr>
              <a:t>. (2022). The importance of training and development in the workplace. [online] Available at: </a:t>
            </a:r>
            <a:r>
              <a:rPr lang="en-US" dirty="0">
                <a:latin typeface="Times New Roman" panose="02020603050405020304" pitchFamily="18" charset="0"/>
                <a:cs typeface="Times New Roman" panose="02020603050405020304" pitchFamily="18" charset="0"/>
                <a:hlinkClick r:id="rId5"/>
              </a:rPr>
              <a:t>https://www.peoplehum.com/blog/the-importance-of-training-and-development-in-the-workplace#:~:text=The%20importance%20of%20training%20and%20development%20mostly%20revolves%20around%20programs</a:t>
            </a:r>
            <a:r>
              <a:rPr lang="en-US" dirty="0">
                <a:latin typeface="Times New Roman" panose="02020603050405020304" pitchFamily="18" charset="0"/>
                <a:cs typeface="Times New Roman" panose="02020603050405020304" pitchFamily="18" charset="0"/>
              </a:rPr>
              <a:t> (Accessed 12 March 2024).</a:t>
            </a:r>
          </a:p>
          <a:p>
            <a:r>
              <a:rPr lang="en-US" dirty="0">
                <a:latin typeface="Times New Roman" panose="02020603050405020304" pitchFamily="18" charset="0"/>
                <a:cs typeface="Times New Roman" panose="02020603050405020304" pitchFamily="18" charset="0"/>
              </a:rPr>
              <a:t>STRIVR (2021). 8 VR training benefits your organization can take advantage of - </a:t>
            </a:r>
            <a:r>
              <a:rPr lang="en-US" dirty="0" err="1">
                <a:latin typeface="Times New Roman" panose="02020603050405020304" pitchFamily="18" charset="0"/>
                <a:cs typeface="Times New Roman" panose="02020603050405020304" pitchFamily="18" charset="0"/>
              </a:rPr>
              <a:t>Strivr</a:t>
            </a:r>
            <a:r>
              <a:rPr lang="en-US" dirty="0">
                <a:latin typeface="Times New Roman" panose="02020603050405020304" pitchFamily="18" charset="0"/>
                <a:cs typeface="Times New Roman" panose="02020603050405020304" pitchFamily="18" charset="0"/>
              </a:rPr>
              <a:t> blog. [online] </a:t>
            </a:r>
            <a:r>
              <a:rPr lang="en-US" dirty="0" err="1">
                <a:latin typeface="Times New Roman" panose="02020603050405020304" pitchFamily="18" charset="0"/>
                <a:cs typeface="Times New Roman" panose="02020603050405020304" pitchFamily="18" charset="0"/>
              </a:rPr>
              <a:t>Strivr</a:t>
            </a:r>
            <a:r>
              <a:rPr lang="en-US" dirty="0">
                <a:latin typeface="Times New Roman" panose="02020603050405020304" pitchFamily="18" charset="0"/>
                <a:cs typeface="Times New Roman" panose="02020603050405020304" pitchFamily="18" charset="0"/>
              </a:rPr>
              <a:t>. Available at: </a:t>
            </a:r>
            <a:r>
              <a:rPr lang="en-US" dirty="0">
                <a:latin typeface="Times New Roman" panose="02020603050405020304" pitchFamily="18" charset="0"/>
                <a:cs typeface="Times New Roman" panose="02020603050405020304" pitchFamily="18" charset="0"/>
                <a:hlinkClick r:id="rId6"/>
              </a:rPr>
              <a:t>https://www.strivr.com/blog/8-vr-training-benefits/</a:t>
            </a:r>
            <a:r>
              <a:rPr lang="en-US" dirty="0">
                <a:latin typeface="Times New Roman" panose="02020603050405020304" pitchFamily="18" charset="0"/>
                <a:cs typeface="Times New Roman" panose="02020603050405020304" pitchFamily="18" charset="0"/>
              </a:rPr>
              <a:t> (Accessed 14 March 2024).</a:t>
            </a:r>
          </a:p>
          <a:p>
            <a:r>
              <a:rPr lang="en-US" dirty="0">
                <a:latin typeface="Times New Roman" panose="02020603050405020304" pitchFamily="18" charset="0"/>
                <a:cs typeface="Times New Roman" panose="02020603050405020304" pitchFamily="18" charset="0"/>
              </a:rPr>
              <a:t>Them You &amp; Me (2020). Importance of Technology in Business - Digital Marketing. [online] Them You &amp; Me. Available at: </a:t>
            </a:r>
            <a:r>
              <a:rPr lang="en-US" dirty="0">
                <a:latin typeface="Times New Roman" panose="02020603050405020304" pitchFamily="18" charset="0"/>
                <a:cs typeface="Times New Roman" panose="02020603050405020304" pitchFamily="18" charset="0"/>
                <a:hlinkClick r:id="rId7" action="ppaction://hlinkfile"/>
              </a:rPr>
              <a:t>https://themyouandme.com/blog/top-5-reasons-why-technology-is-important-in-business#:~:text=Technology%20helps%20increase%20the%20efficiency </a:t>
            </a:r>
            <a:r>
              <a:rPr lang="en-US" dirty="0">
                <a:latin typeface="Times New Roman" panose="02020603050405020304" pitchFamily="18" charset="0"/>
                <a:cs typeface="Times New Roman" panose="02020603050405020304" pitchFamily="18" charset="0"/>
              </a:rPr>
              <a:t>(Accessed 14 March 2024).</a:t>
            </a:r>
            <a:endParaRPr lang="en-US" dirty="0">
              <a:latin typeface="Times New Roman" panose="02020603050405020304" pitchFamily="18" charset="0"/>
              <a:cs typeface="Times New Roman" panose="02020603050405020304" pitchFamily="18" charset="0"/>
              <a:hlinkClick r:id="rId7" action="ppaction://hlinkfile"/>
            </a:endParaRPr>
          </a:p>
          <a:p>
            <a:r>
              <a:rPr lang="en-US" dirty="0">
                <a:latin typeface="Times New Roman" panose="02020603050405020304" pitchFamily="18" charset="0"/>
                <a:cs typeface="Times New Roman" panose="02020603050405020304" pitchFamily="18" charset="0"/>
              </a:rPr>
              <a:t>Well Training. (2022). How WELL transformed people development at Caffè Nero. [online] Available at :</a:t>
            </a:r>
            <a:r>
              <a:rPr lang="en-US" dirty="0">
                <a:latin typeface="Times New Roman" panose="02020603050405020304" pitchFamily="18" charset="0"/>
                <a:cs typeface="Times New Roman" panose="02020603050405020304" pitchFamily="18" charset="0"/>
                <a:hlinkClick r:id="rId8"/>
              </a:rPr>
              <a:t> https://welltraining.co.uk/how-well-transformed-people-development-at-caffe-nero/</a:t>
            </a:r>
            <a:r>
              <a:rPr lang="en-US" dirty="0">
                <a:latin typeface="Times New Roman" panose="02020603050405020304" pitchFamily="18" charset="0"/>
                <a:cs typeface="Times New Roman" panose="02020603050405020304" pitchFamily="18" charset="0"/>
              </a:rPr>
              <a:t> (Accessed 17 March 2024).</a:t>
            </a:r>
          </a:p>
          <a:p>
            <a:endParaRPr lang="en-US" dirty="0"/>
          </a:p>
        </p:txBody>
      </p:sp>
    </p:spTree>
    <p:extLst>
      <p:ext uri="{BB962C8B-B14F-4D97-AF65-F5344CB8AC3E}">
        <p14:creationId xmlns:p14="http://schemas.microsoft.com/office/powerpoint/2010/main" val="68897197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ACF905-1A5B-0F06-C45B-47F0B4FF10D8}"/>
              </a:ext>
            </a:extLst>
          </p:cNvPr>
          <p:cNvSpPr>
            <a:spLocks noGrp="1"/>
          </p:cNvSpPr>
          <p:nvPr>
            <p:ph type="title"/>
          </p:nvPr>
        </p:nvSpPr>
        <p:spPr>
          <a:xfrm>
            <a:off x="139873" y="6858000"/>
            <a:ext cx="2638498" cy="45719"/>
          </a:xfrm>
        </p:spPr>
        <p:txBody>
          <a:bodyPr>
            <a:normAutofit fontScale="90000"/>
          </a:bodyPr>
          <a:lstStyle/>
          <a:p>
            <a:endParaRPr lang="en-GB" sz="7200"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D3E36F3D-598C-C0A7-A5F5-F23AA4737AED}"/>
              </a:ext>
            </a:extLst>
          </p:cNvPr>
          <p:cNvSpPr>
            <a:spLocks noGrp="1"/>
          </p:cNvSpPr>
          <p:nvPr>
            <p:ph idx="1"/>
          </p:nvPr>
        </p:nvSpPr>
        <p:spPr>
          <a:xfrm>
            <a:off x="2147519" y="2561858"/>
            <a:ext cx="8130688" cy="3449515"/>
          </a:xfrm>
        </p:spPr>
        <p:txBody>
          <a:bodyPr>
            <a:normAutofit fontScale="92500" lnSpcReduction="20000"/>
          </a:bodyPr>
          <a:lstStyle/>
          <a:p>
            <a:pPr marL="0" indent="0">
              <a:buNone/>
            </a:pPr>
            <a:endParaRPr lang="en-GB" sz="3200" b="1" dirty="0">
              <a:latin typeface="Times New Roman" panose="02020603050405020304" pitchFamily="18" charset="0"/>
              <a:cs typeface="Times New Roman" panose="02020603050405020304" pitchFamily="18" charset="0"/>
            </a:endParaRPr>
          </a:p>
          <a:p>
            <a:pPr marL="0" indent="0">
              <a:buNone/>
            </a:pPr>
            <a:endParaRPr lang="en-GB" sz="3200" b="1" dirty="0">
              <a:latin typeface="Times New Roman" panose="02020603050405020304" pitchFamily="18" charset="0"/>
              <a:cs typeface="Times New Roman" panose="02020603050405020304" pitchFamily="18" charset="0"/>
            </a:endParaRPr>
          </a:p>
          <a:p>
            <a:pPr marL="0" indent="0">
              <a:buNone/>
            </a:pPr>
            <a:endParaRPr lang="en-GB" sz="3200" b="1" dirty="0">
              <a:latin typeface="Times New Roman" panose="02020603050405020304" pitchFamily="18" charset="0"/>
              <a:cs typeface="Times New Roman" panose="02020603050405020304" pitchFamily="18" charset="0"/>
            </a:endParaRPr>
          </a:p>
          <a:p>
            <a:pPr marL="0" indent="0">
              <a:buNone/>
            </a:pPr>
            <a:endParaRPr lang="en-GB" sz="3200" b="1" dirty="0">
              <a:latin typeface="Times New Roman" panose="02020603050405020304" pitchFamily="18" charset="0"/>
              <a:cs typeface="Times New Roman" panose="02020603050405020304" pitchFamily="18" charset="0"/>
            </a:endParaRPr>
          </a:p>
          <a:p>
            <a:pPr marL="0" indent="0">
              <a:buNone/>
            </a:pPr>
            <a:endParaRPr lang="en-GB" sz="3200" b="1" dirty="0">
              <a:latin typeface="Times New Roman" panose="02020603050405020304" pitchFamily="18" charset="0"/>
              <a:cs typeface="Times New Roman" panose="02020603050405020304" pitchFamily="18" charset="0"/>
            </a:endParaRPr>
          </a:p>
          <a:p>
            <a:pPr marL="0" indent="0" algn="ctr">
              <a:buNone/>
            </a:pPr>
            <a:r>
              <a:rPr lang="en-GB" sz="3200" b="1" dirty="0">
                <a:solidFill>
                  <a:schemeClr val="tx1">
                    <a:lumMod val="95000"/>
                    <a:lumOff val="5000"/>
                  </a:schemeClr>
                </a:solidFill>
                <a:latin typeface="Times New Roman" panose="02020603050405020304" pitchFamily="18" charset="0"/>
                <a:cs typeface="Times New Roman" panose="02020603050405020304" pitchFamily="18" charset="0"/>
              </a:rPr>
              <a:t>PREPARED BY : </a:t>
            </a:r>
          </a:p>
          <a:p>
            <a:pPr marL="0" indent="0" algn="ctr">
              <a:buNone/>
            </a:pPr>
            <a:r>
              <a:rPr lang="en-GB" sz="3200" b="1" dirty="0">
                <a:solidFill>
                  <a:schemeClr val="accent1"/>
                </a:solidFill>
                <a:latin typeface="Times New Roman" panose="02020603050405020304" pitchFamily="18" charset="0"/>
                <a:cs typeface="Times New Roman" panose="02020603050405020304" pitchFamily="18" charset="0"/>
              </a:rPr>
              <a:t>DIANA VERONICA NEGRU </a:t>
            </a:r>
          </a:p>
        </p:txBody>
      </p:sp>
      <p:pic>
        <p:nvPicPr>
          <p:cNvPr id="1026" name="Picture 2" descr="Thank You Images - Free Download on Freepik">
            <a:extLst>
              <a:ext uri="{FF2B5EF4-FFF2-40B4-BE49-F238E27FC236}">
                <a16:creationId xmlns:a16="http://schemas.microsoft.com/office/drawing/2014/main" id="{C6CBAE2A-91E5-EF21-7187-A94EC08A68AD}"/>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114675" y="452071"/>
            <a:ext cx="5962650" cy="421957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841291465"/>
      </p:ext>
    </p:extLst>
  </p:cSld>
  <p:clrMapOvr>
    <a:masterClrMapping/>
  </p:clrMapOvr>
</p:sld>
</file>

<file path=ppt/theme/theme1.xml><?xml version="1.0" encoding="utf-8"?>
<a:theme xmlns:a="http://schemas.openxmlformats.org/drawingml/2006/main" name="Wisp">
  <a:themeElements>
    <a:clrScheme name="Wisp">
      <a:dk1>
        <a:sysClr val="windowText" lastClr="000000"/>
      </a:dk1>
      <a:lt1>
        <a:sysClr val="window" lastClr="FFFFFF"/>
      </a:lt1>
      <a:dk2>
        <a:srgbClr val="766F54"/>
      </a:dk2>
      <a:lt2>
        <a:srgbClr val="E3EACF"/>
      </a:lt2>
      <a:accent1>
        <a:srgbClr val="A53010"/>
      </a:accent1>
      <a:accent2>
        <a:srgbClr val="DE7E18"/>
      </a:accent2>
      <a:accent3>
        <a:srgbClr val="9F8351"/>
      </a:accent3>
      <a:accent4>
        <a:srgbClr val="728653"/>
      </a:accent4>
      <a:accent5>
        <a:srgbClr val="92AA4C"/>
      </a:accent5>
      <a:accent6>
        <a:srgbClr val="6AAC91"/>
      </a:accent6>
      <a:hlink>
        <a:srgbClr val="FB4A18"/>
      </a:hlink>
      <a:folHlink>
        <a:srgbClr val="FB9318"/>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24B1A44C-C006-48B2-A4D7-E5549B3D8CD4}"/>
    </a:ext>
  </a:extLst>
</a:theme>
</file>

<file path=docProps/app.xml><?xml version="1.0" encoding="utf-8"?>
<Properties xmlns="http://schemas.openxmlformats.org/officeDocument/2006/extended-properties" xmlns:vt="http://schemas.openxmlformats.org/officeDocument/2006/docPropsVTypes">
  <Template/>
  <TotalTime>0</TotalTime>
  <Words>1169</Words>
  <Application>Microsoft Office PowerPoint</Application>
  <PresentationFormat>Widescreen</PresentationFormat>
  <Paragraphs>83</Paragraphs>
  <Slides>15</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15</vt:i4>
      </vt:variant>
    </vt:vector>
  </HeadingPairs>
  <TitlesOfParts>
    <vt:vector size="22" baseType="lpstr">
      <vt:lpstr>Amasis MT Pro Medium</vt:lpstr>
      <vt:lpstr>Arial</vt:lpstr>
      <vt:lpstr>Bahnschrift Condensed</vt:lpstr>
      <vt:lpstr>Century Gothic</vt:lpstr>
      <vt:lpstr>Times New Roman</vt:lpstr>
      <vt:lpstr>Wingdings 3</vt:lpstr>
      <vt:lpstr>Wisp</vt:lpstr>
      <vt:lpstr>Individual Presentation Managing People (LCBB5004)</vt:lpstr>
      <vt:lpstr>INTRODUCTION : </vt:lpstr>
      <vt:lpstr>What Is Technology based Training and Development : </vt:lpstr>
      <vt:lpstr>Importance of Training and Development : </vt:lpstr>
      <vt:lpstr>Benefits of Technology-Based Training Programmes for Employees : </vt:lpstr>
      <vt:lpstr>Benefits of Technology-Based Training Programmes for Employees : </vt:lpstr>
      <vt:lpstr>Benefits of Technology-Based Training Programmes for Employees : </vt:lpstr>
      <vt:lpstr>Benefits of Technology-Based Training Programmes for Employees : </vt:lpstr>
      <vt:lpstr>Benefits of Technology-Based Training Programmes for Employers : </vt:lpstr>
      <vt:lpstr>Benefits of Technology-Based Training Programmes for Employers : </vt:lpstr>
      <vt:lpstr>Benefits of Technology-Based Training Programmes for Employers : </vt:lpstr>
      <vt:lpstr>Benefits of Technology-Based Training Programmes for Employers :</vt:lpstr>
      <vt:lpstr>CONCLUSION : </vt:lpstr>
      <vt:lpstr>REFERENCE LIST : </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Individual Presentation Managing People (LCBB5004)</dc:title>
  <dc:creator>Diana-Veronica Negru (2233646)</dc:creator>
  <cp:lastModifiedBy>Diana si Catalin Negru</cp:lastModifiedBy>
  <cp:revision>5</cp:revision>
  <dcterms:created xsi:type="dcterms:W3CDTF">2024-03-16T12:13:35Z</dcterms:created>
  <dcterms:modified xsi:type="dcterms:W3CDTF">2024-04-02T08:39:38Z</dcterms:modified>
</cp:coreProperties>
</file>