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9" r:id="rId2"/>
    <p:sldId id="270" r:id="rId3"/>
    <p:sldId id="263" r:id="rId4"/>
    <p:sldId id="257" r:id="rId5"/>
    <p:sldId id="267" r:id="rId6"/>
    <p:sldId id="258" r:id="rId7"/>
    <p:sldId id="259" r:id="rId8"/>
    <p:sldId id="260" r:id="rId9"/>
    <p:sldId id="268" r:id="rId10"/>
    <p:sldId id="261" r:id="rId11"/>
    <p:sldId id="262"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A41FD3-4B2C-4E70-A073-444751EF8141}" v="2" dt="2023-02-07T14:49:23.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Rubina Begum (2125997)" userId="13743d87-59c7-4f33-8ff7-35994181cafc" providerId="ADAL" clId="{2FA41FD3-4B2C-4E70-A073-444751EF8141}"/>
    <pc:docChg chg="custSel addSld delSld modSld">
      <pc:chgData name="Syeda Rubina Begum (2125997)" userId="13743d87-59c7-4f33-8ff7-35994181cafc" providerId="ADAL" clId="{2FA41FD3-4B2C-4E70-A073-444751EF8141}" dt="2023-02-07T14:50:09.682" v="219" actId="20577"/>
      <pc:docMkLst>
        <pc:docMk/>
      </pc:docMkLst>
      <pc:sldChg chg="del">
        <pc:chgData name="Syeda Rubina Begum (2125997)" userId="13743d87-59c7-4f33-8ff7-35994181cafc" providerId="ADAL" clId="{2FA41FD3-4B2C-4E70-A073-444751EF8141}" dt="2023-02-07T14:49:31.022" v="201" actId="2696"/>
        <pc:sldMkLst>
          <pc:docMk/>
          <pc:sldMk cId="4244113945" sldId="256"/>
        </pc:sldMkLst>
      </pc:sldChg>
      <pc:sldChg chg="addSp delSp modSp new mod">
        <pc:chgData name="Syeda Rubina Begum (2125997)" userId="13743d87-59c7-4f33-8ff7-35994181cafc" providerId="ADAL" clId="{2FA41FD3-4B2C-4E70-A073-444751EF8141}" dt="2023-02-07T14:50:09.682" v="219" actId="20577"/>
        <pc:sldMkLst>
          <pc:docMk/>
          <pc:sldMk cId="3212538693" sldId="269"/>
        </pc:sldMkLst>
        <pc:spChg chg="mod">
          <ac:chgData name="Syeda Rubina Begum (2125997)" userId="13743d87-59c7-4f33-8ff7-35994181cafc" providerId="ADAL" clId="{2FA41FD3-4B2C-4E70-A073-444751EF8141}" dt="2023-02-07T14:48:09.828" v="197"/>
          <ac:spMkLst>
            <pc:docMk/>
            <pc:sldMk cId="3212538693" sldId="269"/>
            <ac:spMk id="2" creationId="{F42AF2AD-79C6-A926-5884-2AD39F80FBA5}"/>
          </ac:spMkLst>
        </pc:spChg>
        <pc:spChg chg="mod">
          <ac:chgData name="Syeda Rubina Begum (2125997)" userId="13743d87-59c7-4f33-8ff7-35994181cafc" providerId="ADAL" clId="{2FA41FD3-4B2C-4E70-A073-444751EF8141}" dt="2023-02-07T14:50:09.682" v="219" actId="20577"/>
          <ac:spMkLst>
            <pc:docMk/>
            <pc:sldMk cId="3212538693" sldId="269"/>
            <ac:spMk id="3" creationId="{5B876447-E8F7-53F2-5F54-85F01118CD7A}"/>
          </ac:spMkLst>
        </pc:spChg>
        <pc:spChg chg="add del mod">
          <ac:chgData name="Syeda Rubina Begum (2125997)" userId="13743d87-59c7-4f33-8ff7-35994181cafc" providerId="ADAL" clId="{2FA41FD3-4B2C-4E70-A073-444751EF8141}" dt="2023-02-07T14:48:09.828" v="197"/>
          <ac:spMkLst>
            <pc:docMk/>
            <pc:sldMk cId="3212538693" sldId="269"/>
            <ac:spMk id="4" creationId="{DF3EB1C5-D888-4306-1CCC-7259004DA536}"/>
          </ac:spMkLst>
        </pc:spChg>
        <pc:spChg chg="add del mod">
          <ac:chgData name="Syeda Rubina Begum (2125997)" userId="13743d87-59c7-4f33-8ff7-35994181cafc" providerId="ADAL" clId="{2FA41FD3-4B2C-4E70-A073-444751EF8141}" dt="2023-02-07T14:48:09.828" v="197"/>
          <ac:spMkLst>
            <pc:docMk/>
            <pc:sldMk cId="3212538693" sldId="269"/>
            <ac:spMk id="5" creationId="{EEF2213F-F21A-D83B-6531-4F72D1799773}"/>
          </ac:spMkLst>
        </pc:spChg>
      </pc:sldChg>
      <pc:sldChg chg="add">
        <pc:chgData name="Syeda Rubina Begum (2125997)" userId="13743d87-59c7-4f33-8ff7-35994181cafc" providerId="ADAL" clId="{2FA41FD3-4B2C-4E70-A073-444751EF8141}" dt="2023-02-07T14:49:23.087" v="200"/>
        <pc:sldMkLst>
          <pc:docMk/>
          <pc:sldMk cId="535845929" sldId="270"/>
        </pc:sldMkLst>
      </pc:sldChg>
      <pc:sldChg chg="new del">
        <pc:chgData name="Syeda Rubina Begum (2125997)" userId="13743d87-59c7-4f33-8ff7-35994181cafc" providerId="ADAL" clId="{2FA41FD3-4B2C-4E70-A073-444751EF8141}" dt="2023-02-07T14:48:55.471" v="199" actId="2696"/>
        <pc:sldMkLst>
          <pc:docMk/>
          <pc:sldMk cId="3335032262" sldId="27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F2AD-79C6-A926-5884-2AD39F80FBA5}"/>
              </a:ext>
            </a:extLst>
          </p:cNvPr>
          <p:cNvSpPr>
            <a:spLocks noGrp="1"/>
          </p:cNvSpPr>
          <p:nvPr>
            <p:ph type="title"/>
          </p:nvPr>
        </p:nvSpPr>
        <p:spPr/>
        <p:txBody>
          <a:bodyPr/>
          <a:lstStyle/>
          <a:p>
            <a:r>
              <a:rPr lang="en-GB" dirty="0"/>
              <a:t>Syeda Rubina Begum 2125997</a:t>
            </a:r>
          </a:p>
        </p:txBody>
      </p:sp>
      <p:sp>
        <p:nvSpPr>
          <p:cNvPr id="3" name="Content Placeholder 2">
            <a:extLst>
              <a:ext uri="{FF2B5EF4-FFF2-40B4-BE49-F238E27FC236}">
                <a16:creationId xmlns:a16="http://schemas.microsoft.com/office/drawing/2014/main" id="{5B876447-E8F7-53F2-5F54-85F01118CD7A}"/>
              </a:ext>
            </a:extLst>
          </p:cNvPr>
          <p:cNvSpPr>
            <a:spLocks noGrp="1"/>
          </p:cNvSpPr>
          <p:nvPr>
            <p:ph idx="1"/>
          </p:nvPr>
        </p:nvSpPr>
        <p:spPr/>
        <p:txBody>
          <a:bodyPr/>
          <a:lstStyle/>
          <a:p>
            <a:r>
              <a:rPr lang="en-GB" dirty="0"/>
              <a:t>Module : Hospitality and Guest Services BMIH4003 </a:t>
            </a:r>
          </a:p>
          <a:p>
            <a:r>
              <a:rPr lang="en-GB" dirty="0"/>
              <a:t>Lecturer : Charlotte Joyner</a:t>
            </a:r>
          </a:p>
          <a:p>
            <a:r>
              <a:rPr lang="en-GB" dirty="0"/>
              <a:t>Assignment 1 : Presentation – Hotel JW Marriott</a:t>
            </a:r>
          </a:p>
          <a:p>
            <a:r>
              <a:rPr lang="en-GB"/>
              <a:t>Date : 07/02/2023</a:t>
            </a:r>
            <a:endParaRPr lang="en-GB" dirty="0"/>
          </a:p>
          <a:p>
            <a:endParaRPr lang="en-GB" dirty="0"/>
          </a:p>
          <a:p>
            <a:endParaRPr lang="en-GB" dirty="0"/>
          </a:p>
        </p:txBody>
      </p:sp>
    </p:spTree>
    <p:extLst>
      <p:ext uri="{BB962C8B-B14F-4D97-AF65-F5344CB8AC3E}">
        <p14:creationId xmlns:p14="http://schemas.microsoft.com/office/powerpoint/2010/main" val="3212538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37982" y="791569"/>
            <a:ext cx="7902052" cy="2785962"/>
          </a:xfrm>
        </p:spPr>
        <p:txBody>
          <a:bodyPr>
            <a:normAutofit/>
          </a:bodyPr>
          <a:lstStyle/>
          <a:p>
            <a:r>
              <a:rPr lang="en-GB" b="1" dirty="0">
                <a:solidFill>
                  <a:srgbClr val="00B050"/>
                </a:solidFill>
                <a:latin typeface="Arial Black" panose="020B0A04020102020204" pitchFamily="34" charset="0"/>
              </a:rPr>
              <a:t>Welcome</a:t>
            </a:r>
            <a:br>
              <a:rPr lang="en-GB" dirty="0"/>
            </a:br>
            <a:r>
              <a:rPr lang="en-GB" dirty="0"/>
              <a:t>To The Presentation!</a:t>
            </a:r>
          </a:p>
        </p:txBody>
      </p:sp>
      <p:sp>
        <p:nvSpPr>
          <p:cNvPr id="3" name="Subtitle 2"/>
          <p:cNvSpPr>
            <a:spLocks noGrp="1"/>
          </p:cNvSpPr>
          <p:nvPr>
            <p:ph type="subTitle" idx="1"/>
          </p:nvPr>
        </p:nvSpPr>
        <p:spPr>
          <a:xfrm>
            <a:off x="1937982" y="4271749"/>
            <a:ext cx="8648452" cy="2045338"/>
          </a:xfrm>
        </p:spPr>
        <p:txBody>
          <a:bodyPr/>
          <a:lstStyle/>
          <a:p>
            <a:r>
              <a:rPr lang="en-GB" dirty="0"/>
              <a:t>Brand Name:</a:t>
            </a:r>
          </a:p>
          <a:p>
            <a:r>
              <a:rPr lang="en-GB" sz="3600" b="1" dirty="0">
                <a:solidFill>
                  <a:schemeClr val="accent6">
                    <a:lumMod val="75000"/>
                  </a:schemeClr>
                </a:solidFill>
                <a:latin typeface="Arial Black" panose="020B0A04020102020204" pitchFamily="34" charset="0"/>
              </a:rPr>
              <a:t>Marriott</a:t>
            </a:r>
            <a:r>
              <a:rPr lang="en-GB" sz="3600" b="1" dirty="0">
                <a:solidFill>
                  <a:schemeClr val="accent6">
                    <a:lumMod val="75000"/>
                  </a:schemeClr>
                </a:solidFill>
              </a:rPr>
              <a:t>® International.</a:t>
            </a:r>
          </a:p>
        </p:txBody>
      </p:sp>
    </p:spTree>
    <p:extLst>
      <p:ext uri="{BB962C8B-B14F-4D97-AF65-F5344CB8AC3E}">
        <p14:creationId xmlns:p14="http://schemas.microsoft.com/office/powerpoint/2010/main" val="535845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5921" y="592428"/>
            <a:ext cx="8928837" cy="1338329"/>
          </a:xfrm>
        </p:spPr>
        <p:txBody>
          <a:bodyPr>
            <a:normAutofit/>
          </a:bodyPr>
          <a:lstStyle/>
          <a:p>
            <a:r>
              <a:rPr lang="en-GB" sz="4400" b="1" dirty="0">
                <a:solidFill>
                  <a:schemeClr val="accent2">
                    <a:lumMod val="75000"/>
                  </a:schemeClr>
                </a:solidFill>
                <a:latin typeface="Arial Black" panose="020B0A04020102020204" pitchFamily="34" charset="0"/>
              </a:rPr>
              <a:t>Contents.</a:t>
            </a:r>
          </a:p>
        </p:txBody>
      </p:sp>
      <p:sp>
        <p:nvSpPr>
          <p:cNvPr id="3" name="Content Placeholder 2"/>
          <p:cNvSpPr>
            <a:spLocks noGrp="1"/>
          </p:cNvSpPr>
          <p:nvPr>
            <p:ph idx="1"/>
          </p:nvPr>
        </p:nvSpPr>
        <p:spPr>
          <a:xfrm>
            <a:off x="3002508" y="1930757"/>
            <a:ext cx="8679525" cy="4981432"/>
          </a:xfrm>
        </p:spPr>
        <p:txBody>
          <a:bodyPr>
            <a:normAutofit/>
          </a:bodyPr>
          <a:lstStyle/>
          <a:p>
            <a:pPr>
              <a:buFont typeface="+mj-lt"/>
              <a:buAutoNum type="arabicPeriod"/>
            </a:pPr>
            <a:r>
              <a:rPr lang="en-US" b="1" dirty="0">
                <a:latin typeface="Arial" panose="020B0604020202020204" pitchFamily="34" charset="0"/>
                <a:cs typeface="Arial" panose="020B0604020202020204" pitchFamily="34" charset="0"/>
              </a:rPr>
              <a:t>A Brief History of </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Marriott® International.</a:t>
            </a:r>
          </a:p>
          <a:p>
            <a:pPr>
              <a:buFont typeface="+mj-lt"/>
              <a:buAutoNum type="arabicPeriod"/>
            </a:pPr>
            <a:r>
              <a:rPr lang="en-GB" b="1" dirty="0">
                <a:latin typeface="Arial" panose="020B0604020202020204" pitchFamily="34" charset="0"/>
                <a:cs typeface="Arial" panose="020B0604020202020204" pitchFamily="34" charset="0"/>
              </a:rPr>
              <a:t>Customers of</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Marriott® International.</a:t>
            </a:r>
          </a:p>
          <a:p>
            <a:pPr>
              <a:buFont typeface="+mj-lt"/>
              <a:buAutoNum type="arabicPeriod"/>
            </a:pPr>
            <a:r>
              <a:rPr lang="en-GB" b="1" dirty="0">
                <a:latin typeface="Arial" panose="020B0604020202020204" pitchFamily="34" charset="0"/>
                <a:cs typeface="Arial" panose="020B0604020202020204" pitchFamily="34" charset="0"/>
              </a:rPr>
              <a:t>Nature of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Marriott® International.</a:t>
            </a:r>
          </a:p>
          <a:p>
            <a:pPr>
              <a:buFont typeface="+mj-lt"/>
              <a:buAutoNum type="arabicPeriod"/>
            </a:pPr>
            <a:r>
              <a:rPr lang="en-US" b="1" dirty="0">
                <a:latin typeface="Arial" panose="020B0604020202020204" pitchFamily="34" charset="0"/>
                <a:cs typeface="Arial" panose="020B0604020202020204" pitchFamily="34" charset="0"/>
              </a:rPr>
              <a:t>Scope And Role Of The Guest Services And Facilities</a:t>
            </a:r>
          </a:p>
          <a:p>
            <a:pPr>
              <a:buFont typeface="+mj-lt"/>
              <a:buAutoNum type="arabicPeriod"/>
            </a:pPr>
            <a:r>
              <a:rPr lang="en-US" b="1" dirty="0">
                <a:latin typeface="Arial" panose="020B0604020202020204" pitchFamily="34" charset="0"/>
                <a:cs typeface="Arial" panose="020B0604020202020204" pitchFamily="34" charset="0"/>
              </a:rPr>
              <a:t>Role and Function of Guest Services</a:t>
            </a:r>
          </a:p>
          <a:p>
            <a:pPr>
              <a:buFont typeface="+mj-lt"/>
              <a:buAutoNum type="arabicPeriod"/>
            </a:pPr>
            <a:r>
              <a:rPr lang="en-US" b="1" dirty="0">
                <a:latin typeface="Arial" panose="020B0604020202020204" pitchFamily="34" charset="0"/>
                <a:cs typeface="Arial" panose="020B0604020202020204" pitchFamily="34" charset="0"/>
              </a:rPr>
              <a:t>Importance of Hospitality</a:t>
            </a:r>
          </a:p>
          <a:p>
            <a:pPr>
              <a:buFont typeface="+mj-lt"/>
              <a:buAutoNum type="arabicPeriod"/>
            </a:pPr>
            <a:r>
              <a:rPr lang="en-GB" b="1" dirty="0">
                <a:latin typeface="Arial" panose="020B0604020202020204" pitchFamily="34" charset="0"/>
                <a:cs typeface="Arial" panose="020B0604020202020204" pitchFamily="34" charset="0"/>
              </a:rPr>
              <a:t>Meet/Exceed Guest Expectations</a:t>
            </a:r>
          </a:p>
          <a:p>
            <a:pPr>
              <a:buFont typeface="+mj-lt"/>
              <a:buAutoNum type="arabicPeriod"/>
            </a:pPr>
            <a:r>
              <a:rPr lang="en-GB" b="1" dirty="0">
                <a:latin typeface="Arial" panose="020B0604020202020204" pitchFamily="34" charset="0"/>
                <a:cs typeface="Arial" panose="020B0604020202020204" pitchFamily="34" charset="0"/>
              </a:rPr>
              <a:t>Conclusion</a:t>
            </a:r>
          </a:p>
          <a:p>
            <a:pPr>
              <a:buFont typeface="+mj-lt"/>
              <a:buAutoNum type="arabicPeriod"/>
            </a:pPr>
            <a:r>
              <a:rPr lang="en-GB" b="1" dirty="0">
                <a:latin typeface="Arial" panose="020B0604020202020204" pitchFamily="34" charset="0"/>
                <a:cs typeface="Arial" panose="020B0604020202020204" pitchFamily="34" charset="0"/>
              </a:rPr>
              <a:t>References</a:t>
            </a:r>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39785" y="5595582"/>
            <a:ext cx="1815921" cy="1021456"/>
          </a:xfrm>
          <a:prstGeom prst="rect">
            <a:avLst/>
          </a:prstGeom>
        </p:spPr>
      </p:pic>
    </p:spTree>
    <p:extLst>
      <p:ext uri="{BB962C8B-B14F-4D97-AF65-F5344CB8AC3E}">
        <p14:creationId xmlns:p14="http://schemas.microsoft.com/office/powerpoint/2010/main" val="408519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162" y="563786"/>
            <a:ext cx="9714449" cy="1518634"/>
          </a:xfrm>
        </p:spPr>
        <p:txBody>
          <a:bodyPr/>
          <a:lstStyle/>
          <a:p>
            <a:r>
              <a:rPr lang="en-GB" sz="4000" dirty="0">
                <a:solidFill>
                  <a:schemeClr val="accent2">
                    <a:lumMod val="75000"/>
                  </a:schemeClr>
                </a:solidFill>
                <a:latin typeface="Arial Black" panose="020B0A04020102020204" pitchFamily="34" charset="0"/>
              </a:rPr>
              <a:t>A Brief History of </a:t>
            </a:r>
            <a:br>
              <a:rPr lang="en-GB" dirty="0">
                <a:latin typeface="Arial Black" panose="020B0A04020102020204" pitchFamily="34" charset="0"/>
              </a:rPr>
            </a:br>
            <a:r>
              <a:rPr lang="en-GB" sz="2400" dirty="0">
                <a:solidFill>
                  <a:schemeClr val="accent6">
                    <a:lumMod val="75000"/>
                  </a:schemeClr>
                </a:solidFill>
                <a:latin typeface="Arial Black" panose="020B0A04020102020204" pitchFamily="34" charset="0"/>
              </a:rPr>
              <a:t>Marriott® International.</a:t>
            </a:r>
          </a:p>
        </p:txBody>
      </p:sp>
      <p:sp>
        <p:nvSpPr>
          <p:cNvPr id="3" name="Content Placeholder 2"/>
          <p:cNvSpPr>
            <a:spLocks noGrp="1"/>
          </p:cNvSpPr>
          <p:nvPr>
            <p:ph idx="1"/>
          </p:nvPr>
        </p:nvSpPr>
        <p:spPr>
          <a:xfrm>
            <a:off x="1501254" y="2593074"/>
            <a:ext cx="8529851" cy="2866031"/>
          </a:xfrm>
        </p:spPr>
        <p:txBody>
          <a:bodyPr>
            <a:noAutofit/>
          </a:bodyPr>
          <a:lstStyle/>
          <a:p>
            <a:r>
              <a:rPr lang="en-US" b="1" dirty="0">
                <a:latin typeface="Arial" panose="020B0604020202020204" pitchFamily="34" charset="0"/>
                <a:ea typeface="Arial Unicode MS" panose="020B0604020202020204" pitchFamily="34" charset="-128"/>
                <a:cs typeface="Arial" panose="020B0604020202020204" pitchFamily="34" charset="0"/>
              </a:rPr>
              <a:t>Marriott International was founded in 1927 by J. Willard Marriott and his wife Alice Sheets Marriott.</a:t>
            </a:r>
          </a:p>
          <a:p>
            <a:endParaRPr lang="en-US" b="1" dirty="0">
              <a:latin typeface="Arial" panose="020B0604020202020204" pitchFamily="34" charset="0"/>
              <a:ea typeface="Arial Unicode MS" panose="020B0604020202020204" pitchFamily="34" charset="-128"/>
              <a:cs typeface="Arial" panose="020B0604020202020204" pitchFamily="34" charset="0"/>
            </a:endParaRPr>
          </a:p>
          <a:p>
            <a:r>
              <a:rPr lang="en-US" b="1" dirty="0">
                <a:latin typeface="Arial" panose="020B0604020202020204" pitchFamily="34" charset="0"/>
                <a:ea typeface="Arial Unicode MS" panose="020B0604020202020204" pitchFamily="34" charset="-128"/>
                <a:cs typeface="Arial" panose="020B0604020202020204" pitchFamily="34" charset="0"/>
              </a:rPr>
              <a:t> Marriott International is a leading hospitality company that has been in business for over 90 years.</a:t>
            </a:r>
          </a:p>
          <a:p>
            <a:endParaRPr lang="en-US" b="1" dirty="0">
              <a:latin typeface="Arial" panose="020B0604020202020204" pitchFamily="34" charset="0"/>
              <a:ea typeface="Arial Unicode MS" panose="020B0604020202020204" pitchFamily="34" charset="-128"/>
              <a:cs typeface="Arial" panose="020B0604020202020204" pitchFamily="34" charset="0"/>
            </a:endParaRPr>
          </a:p>
          <a:p>
            <a:r>
              <a:rPr lang="en-US" b="1" dirty="0">
                <a:latin typeface="Arial" panose="020B0604020202020204" pitchFamily="34" charset="0"/>
                <a:ea typeface="Arial Unicode MS" panose="020B0604020202020204" pitchFamily="34" charset="-128"/>
                <a:cs typeface="Arial" panose="020B0604020202020204" pitchFamily="34" charset="0"/>
              </a:rPr>
              <a:t>The company has grown to become one of the world’s largest hotel chains with over 8,000 plus properties in 139 countries and territories(Marriott,2023).</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59390" y="5707574"/>
            <a:ext cx="1795547" cy="891589"/>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1305" y="663953"/>
            <a:ext cx="5571921" cy="1929121"/>
          </a:xfrm>
          <a:prstGeom prst="rect">
            <a:avLst/>
          </a:prstGeom>
        </p:spPr>
      </p:pic>
    </p:spTree>
    <p:extLst>
      <p:ext uri="{BB962C8B-B14F-4D97-AF65-F5344CB8AC3E}">
        <p14:creationId xmlns:p14="http://schemas.microsoft.com/office/powerpoint/2010/main" val="976967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8821" y="583121"/>
            <a:ext cx="9714449" cy="1518634"/>
          </a:xfrm>
        </p:spPr>
        <p:txBody>
          <a:bodyPr/>
          <a:lstStyle/>
          <a:p>
            <a:r>
              <a:rPr lang="en-GB" sz="4000" dirty="0">
                <a:solidFill>
                  <a:schemeClr val="accent2">
                    <a:lumMod val="75000"/>
                  </a:schemeClr>
                </a:solidFill>
                <a:latin typeface="Arial Black" panose="020B0A04020102020204" pitchFamily="34" charset="0"/>
              </a:rPr>
              <a:t>A Brief History of </a:t>
            </a:r>
            <a:br>
              <a:rPr lang="en-GB" sz="4000" dirty="0">
                <a:latin typeface="Arial Black" panose="020B0A04020102020204" pitchFamily="34" charset="0"/>
              </a:rPr>
            </a:br>
            <a:r>
              <a:rPr lang="en-GB" sz="2400" dirty="0">
                <a:solidFill>
                  <a:schemeClr val="accent6">
                    <a:lumMod val="75000"/>
                  </a:schemeClr>
                </a:solidFill>
                <a:latin typeface="Arial Black" panose="020B0A04020102020204" pitchFamily="34" charset="0"/>
              </a:rPr>
              <a:t>Marriott® International.</a:t>
            </a:r>
          </a:p>
        </p:txBody>
      </p:sp>
      <p:sp>
        <p:nvSpPr>
          <p:cNvPr id="3" name="Content Placeholder 2"/>
          <p:cNvSpPr>
            <a:spLocks noGrp="1"/>
          </p:cNvSpPr>
          <p:nvPr>
            <p:ph idx="1"/>
          </p:nvPr>
        </p:nvSpPr>
        <p:spPr>
          <a:xfrm>
            <a:off x="1769785" y="2101755"/>
            <a:ext cx="7729057" cy="3580867"/>
          </a:xfrm>
        </p:spPr>
        <p:txBody>
          <a:bodyPr>
            <a:noAutofit/>
          </a:bodyPr>
          <a:lstStyle/>
          <a:p>
            <a:r>
              <a:rPr lang="en-US" b="1" dirty="0">
                <a:latin typeface="Arial" panose="020B0604020202020204" pitchFamily="34" charset="0"/>
                <a:ea typeface="Arial Unicode MS" panose="020B0604020202020204" pitchFamily="34" charset="-128"/>
                <a:cs typeface="Arial" panose="020B0604020202020204" pitchFamily="34" charset="0"/>
              </a:rPr>
              <a:t>Marriott International is committed to providing exceptional customer service and creating memorable experiences for its guests. </a:t>
            </a:r>
          </a:p>
          <a:p>
            <a:endParaRPr lang="en-US" b="1" dirty="0">
              <a:latin typeface="Arial" panose="020B0604020202020204" pitchFamily="34" charset="0"/>
              <a:ea typeface="Arial Unicode MS" panose="020B0604020202020204" pitchFamily="34" charset="-128"/>
              <a:cs typeface="Arial" panose="020B0604020202020204" pitchFamily="34" charset="0"/>
            </a:endParaRPr>
          </a:p>
          <a:p>
            <a:r>
              <a:rPr lang="en-US" b="1" dirty="0">
                <a:latin typeface="Arial" panose="020B0604020202020204" pitchFamily="34" charset="0"/>
                <a:ea typeface="Arial Unicode MS" panose="020B0604020202020204" pitchFamily="34" charset="-128"/>
                <a:cs typeface="Arial" panose="020B0604020202020204" pitchFamily="34" charset="0"/>
              </a:rPr>
              <a:t>The company’s core values are rooted in its founder’s belief that “the golden rule is still the best rule” and that “we should treat others as we would like to be treated.”</a:t>
            </a:r>
          </a:p>
          <a:p>
            <a:endParaRPr lang="en-US" b="1" dirty="0">
              <a:latin typeface="Arial" panose="020B0604020202020204" pitchFamily="34" charset="0"/>
              <a:ea typeface="Arial Unicode MS" panose="020B0604020202020204" pitchFamily="34" charset="-128"/>
              <a:cs typeface="Arial" panose="020B0604020202020204" pitchFamily="34" charset="0"/>
            </a:endParaRPr>
          </a:p>
          <a:p>
            <a:r>
              <a:rPr lang="en-US" b="1" dirty="0">
                <a:latin typeface="Arial" panose="020B0604020202020204" pitchFamily="34" charset="0"/>
                <a:ea typeface="Arial Unicode MS" panose="020B0604020202020204" pitchFamily="34" charset="-128"/>
                <a:cs typeface="Arial" panose="020B0604020202020204" pitchFamily="34" charset="0"/>
              </a:rPr>
              <a:t>These values are reflected in the company’s commitment to providing quality service, creating a safe and secure environment for guests, and respecting the privacy of guests(cnbc,2021).</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00363" y="5682622"/>
            <a:ext cx="1791386" cy="889523"/>
          </a:xfrm>
          <a:prstGeom prst="rect">
            <a:avLst/>
          </a:prstGeom>
        </p:spPr>
      </p:pic>
    </p:spTree>
    <p:extLst>
      <p:ext uri="{BB962C8B-B14F-4D97-AF65-F5344CB8AC3E}">
        <p14:creationId xmlns:p14="http://schemas.microsoft.com/office/powerpoint/2010/main" val="1234513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3" y="522843"/>
            <a:ext cx="9856116" cy="1518634"/>
          </a:xfrm>
        </p:spPr>
        <p:txBody>
          <a:bodyPr/>
          <a:lstStyle/>
          <a:p>
            <a:r>
              <a:rPr lang="en-GB" sz="4000" b="1" dirty="0">
                <a:solidFill>
                  <a:schemeClr val="accent2">
                    <a:lumMod val="75000"/>
                  </a:schemeClr>
                </a:solidFill>
                <a:latin typeface="Arial Black" panose="020B0A04020102020204" pitchFamily="34" charset="0"/>
              </a:rPr>
              <a:t>Customers of</a:t>
            </a:r>
            <a:br>
              <a:rPr lang="en-GB" dirty="0"/>
            </a:br>
            <a:r>
              <a:rPr lang="en-GB" sz="2400" b="1" dirty="0">
                <a:solidFill>
                  <a:schemeClr val="accent6">
                    <a:lumMod val="75000"/>
                  </a:schemeClr>
                </a:solidFill>
                <a:latin typeface="Arial Black" panose="020B0A04020102020204" pitchFamily="34" charset="0"/>
                <a:ea typeface="Arial Unicode MS" panose="020B0604020202020204" pitchFamily="34" charset="-128"/>
                <a:cs typeface="Arial Unicode MS" panose="020B0604020202020204" pitchFamily="34" charset="-128"/>
              </a:rPr>
              <a:t>Marriott® International.</a:t>
            </a:r>
          </a:p>
        </p:txBody>
      </p:sp>
      <p:sp>
        <p:nvSpPr>
          <p:cNvPr id="3" name="Content Placeholder 2"/>
          <p:cNvSpPr>
            <a:spLocks noGrp="1"/>
          </p:cNvSpPr>
          <p:nvPr>
            <p:ph idx="1"/>
          </p:nvPr>
        </p:nvSpPr>
        <p:spPr>
          <a:xfrm>
            <a:off x="1880317" y="2403922"/>
            <a:ext cx="9353839" cy="3618783"/>
          </a:xfrm>
        </p:spPr>
        <p:txBody>
          <a:bodyPr/>
          <a:lstStyle/>
          <a:p>
            <a:r>
              <a:rPr lang="en-US" b="1" dirty="0">
                <a:latin typeface="Arial" panose="020B0604020202020204" pitchFamily="34" charset="0"/>
                <a:cs typeface="Arial" panose="020B0604020202020204" pitchFamily="34" charset="0"/>
              </a:rPr>
              <a:t>Marriott International is a global hospitality company that operates a portfolio of hotel brands.   </a:t>
            </a: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The company’s main customers are:</a:t>
            </a:r>
          </a:p>
          <a:p>
            <a:pPr marL="1200150" lvl="2" indent="-342900">
              <a:buFont typeface="+mj-lt"/>
              <a:buAutoNum type="arabicPeriod"/>
            </a:pPr>
            <a:r>
              <a:rPr lang="en-US" sz="2400" b="1" dirty="0">
                <a:solidFill>
                  <a:schemeClr val="accent6">
                    <a:lumMod val="75000"/>
                  </a:schemeClr>
                </a:solidFill>
              </a:rPr>
              <a:t>Business travelers,</a:t>
            </a:r>
          </a:p>
          <a:p>
            <a:pPr marL="1200150" lvl="2" indent="-342900">
              <a:buFont typeface="+mj-lt"/>
              <a:buAutoNum type="arabicPeriod"/>
            </a:pPr>
            <a:r>
              <a:rPr lang="en-US" sz="2400" b="1" dirty="0">
                <a:solidFill>
                  <a:schemeClr val="accent6">
                    <a:lumMod val="75000"/>
                  </a:schemeClr>
                </a:solidFill>
              </a:rPr>
              <a:t>Leisure travelers, </a:t>
            </a:r>
          </a:p>
          <a:p>
            <a:pPr marL="1200150" lvl="2" indent="-342900">
              <a:buFont typeface="+mj-lt"/>
              <a:buAutoNum type="arabicPeriod"/>
            </a:pPr>
            <a:r>
              <a:rPr lang="en-US" sz="2400" b="1" dirty="0">
                <a:solidFill>
                  <a:schemeClr val="accent6">
                    <a:lumMod val="75000"/>
                  </a:schemeClr>
                </a:solidFill>
              </a:rPr>
              <a:t>Groups and conventions</a:t>
            </a:r>
          </a:p>
          <a:p>
            <a:pPr marL="857250" lvl="2" indent="0">
              <a:buNone/>
            </a:pPr>
            <a:r>
              <a:rPr lang="en-US" sz="1600" b="1" dirty="0">
                <a:solidFill>
                  <a:schemeClr val="accent6">
                    <a:lumMod val="75000"/>
                  </a:schemeClr>
                </a:solidFill>
              </a:rPr>
              <a:t>(Researchgate,2017).</a:t>
            </a:r>
            <a:endParaRPr lang="en-GB" sz="1600" b="1" dirty="0">
              <a:solidFill>
                <a:schemeClr val="accent6">
                  <a:lumMod val="75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60761" y="5652336"/>
            <a:ext cx="1693926" cy="95283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8926" y="3013626"/>
            <a:ext cx="3203670" cy="2399373"/>
          </a:xfrm>
          <a:prstGeom prst="rect">
            <a:avLst/>
          </a:prstGeom>
          <a:ln>
            <a:noFill/>
          </a:ln>
          <a:effectLst>
            <a:softEdge rad="112500"/>
          </a:effectLst>
        </p:spPr>
      </p:pic>
    </p:spTree>
    <p:extLst>
      <p:ext uri="{BB962C8B-B14F-4D97-AF65-F5344CB8AC3E}">
        <p14:creationId xmlns:p14="http://schemas.microsoft.com/office/powerpoint/2010/main" val="1620179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5029" y="541647"/>
            <a:ext cx="8911687" cy="1280890"/>
          </a:xfrm>
        </p:spPr>
        <p:txBody>
          <a:bodyPr/>
          <a:lstStyle/>
          <a:p>
            <a:r>
              <a:rPr lang="en-GB" sz="4000" b="1" dirty="0">
                <a:solidFill>
                  <a:schemeClr val="accent2">
                    <a:lumMod val="75000"/>
                  </a:schemeClr>
                </a:solidFill>
                <a:latin typeface="Arial Black" panose="020B0A04020102020204" pitchFamily="34" charset="0"/>
              </a:rPr>
              <a:t>Nature of </a:t>
            </a:r>
            <a:br>
              <a:rPr lang="en-GB" sz="4000" dirty="0"/>
            </a:br>
            <a:r>
              <a:rPr lang="en-GB" sz="2400" b="1" dirty="0">
                <a:solidFill>
                  <a:schemeClr val="accent6">
                    <a:lumMod val="75000"/>
                  </a:schemeClr>
                </a:solidFill>
                <a:latin typeface="Arial Black" panose="020B0A04020102020204" pitchFamily="34" charset="0"/>
              </a:rPr>
              <a:t>Marriott® International.</a:t>
            </a:r>
          </a:p>
        </p:txBody>
      </p:sp>
      <p:sp>
        <p:nvSpPr>
          <p:cNvPr id="3" name="Content Placeholder 2"/>
          <p:cNvSpPr>
            <a:spLocks noGrp="1"/>
          </p:cNvSpPr>
          <p:nvPr>
            <p:ph idx="1"/>
          </p:nvPr>
        </p:nvSpPr>
        <p:spPr>
          <a:xfrm>
            <a:off x="1755029" y="3151249"/>
            <a:ext cx="6796410" cy="2266912"/>
          </a:xfrm>
        </p:spPr>
        <p:txBody>
          <a:bodyPr/>
          <a:lstStyle/>
          <a:p>
            <a:r>
              <a:rPr lang="en-US" b="1" dirty="0">
                <a:latin typeface="Arial" panose="020B0604020202020204" pitchFamily="34" charset="0"/>
                <a:cs typeface="Arial" panose="020B0604020202020204" pitchFamily="34" charset="0"/>
              </a:rPr>
              <a:t>Marriott International is also committed to providing its guests with unique experiences. </a:t>
            </a: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Each Marriott property is designed to reflect the local culture and provide guests with a taste of the destination they are visiting(forbes,2022).</a:t>
            </a:r>
            <a:endParaRPr lang="en-GB"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47785" y="5623888"/>
            <a:ext cx="1637861" cy="92129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0559" y="248269"/>
            <a:ext cx="4694451" cy="2004610"/>
          </a:xfrm>
          <a:prstGeom prst="rect">
            <a:avLst/>
          </a:prstGeom>
          <a:ln>
            <a:noFill/>
          </a:ln>
          <a:effectLst>
            <a:softEdge rad="112500"/>
          </a:effectLst>
        </p:spPr>
      </p:pic>
    </p:spTree>
    <p:extLst>
      <p:ext uri="{BB962C8B-B14F-4D97-AF65-F5344CB8AC3E}">
        <p14:creationId xmlns:p14="http://schemas.microsoft.com/office/powerpoint/2010/main" val="3684111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5769" y="340809"/>
            <a:ext cx="9778843" cy="1441361"/>
          </a:xfrm>
        </p:spPr>
        <p:txBody>
          <a:bodyPr>
            <a:normAutofit fontScale="90000"/>
          </a:bodyPr>
          <a:lstStyle/>
          <a:p>
            <a:r>
              <a:rPr lang="en-GB" sz="4400" b="1" dirty="0">
                <a:solidFill>
                  <a:schemeClr val="accent2">
                    <a:lumMod val="75000"/>
                  </a:schemeClr>
                </a:solidFill>
                <a:latin typeface="Arial Black" panose="020B0A04020102020204" pitchFamily="34" charset="0"/>
              </a:rPr>
              <a:t>Scope And Role Of The Guest Services And Facilities of</a:t>
            </a:r>
            <a:br>
              <a:rPr lang="en-GB" sz="4400" b="1" dirty="0">
                <a:latin typeface="Arial Black" panose="020B0A04020102020204" pitchFamily="34" charset="0"/>
              </a:rPr>
            </a:br>
            <a:r>
              <a:rPr lang="en-GB" sz="2700" dirty="0">
                <a:solidFill>
                  <a:schemeClr val="accent6">
                    <a:lumMod val="75000"/>
                  </a:schemeClr>
                </a:solidFill>
                <a:latin typeface="Arial Black" panose="020B0A04020102020204" pitchFamily="34" charset="0"/>
              </a:rPr>
              <a:t>Marriott</a:t>
            </a:r>
            <a:r>
              <a:rPr lang="en-GB" sz="2800" dirty="0">
                <a:solidFill>
                  <a:schemeClr val="accent6">
                    <a:lumMod val="75000"/>
                  </a:schemeClr>
                </a:solidFill>
                <a:latin typeface="Arial Black" panose="020B0A04020102020204" pitchFamily="34" charset="0"/>
              </a:rPr>
              <a:t>® International.</a:t>
            </a:r>
            <a:endParaRPr lang="en-GB" sz="3200" b="1" dirty="0">
              <a:latin typeface="Arial Black" panose="020B0A04020102020204" pitchFamily="34" charset="0"/>
            </a:endParaRPr>
          </a:p>
        </p:txBody>
      </p:sp>
      <p:sp>
        <p:nvSpPr>
          <p:cNvPr id="3" name="Content Placeholder 2"/>
          <p:cNvSpPr>
            <a:spLocks noGrp="1"/>
          </p:cNvSpPr>
          <p:nvPr>
            <p:ph idx="1"/>
          </p:nvPr>
        </p:nvSpPr>
        <p:spPr>
          <a:xfrm>
            <a:off x="1725769" y="2481393"/>
            <a:ext cx="6853290" cy="3811966"/>
          </a:xfrm>
        </p:spPr>
        <p:txBody>
          <a:bodyPr>
            <a:normAutofit lnSpcReduction="10000"/>
          </a:bodyPr>
          <a:lstStyle/>
          <a:p>
            <a:r>
              <a:rPr lang="en-US" dirty="0">
                <a:latin typeface="Arial Rounded MT Bold" panose="020F0704030504030204" pitchFamily="34" charset="0"/>
              </a:rPr>
              <a:t>Hotel Marriott International offers a wide range of amenities and facilities to its guests.</a:t>
            </a:r>
          </a:p>
          <a:p>
            <a:r>
              <a:rPr lang="en-US" dirty="0">
                <a:latin typeface="Arial Rounded MT Bold" panose="020F0704030504030204" pitchFamily="34" charset="0"/>
              </a:rPr>
              <a:t>These include: </a:t>
            </a:r>
          </a:p>
          <a:p>
            <a:pPr lvl="1">
              <a:buFont typeface="+mj-lt"/>
              <a:buAutoNum type="arabicPeriod"/>
            </a:pPr>
            <a:r>
              <a:rPr lang="en-US" sz="1900" dirty="0">
                <a:solidFill>
                  <a:srgbClr val="0070C0"/>
                </a:solidFill>
                <a:latin typeface="Arial Black" panose="020B0A04020102020204" pitchFamily="34" charset="0"/>
              </a:rPr>
              <a:t>Complimentary Wi-Fi, </a:t>
            </a:r>
          </a:p>
          <a:p>
            <a:pPr lvl="1">
              <a:buFont typeface="+mj-lt"/>
              <a:buAutoNum type="arabicPeriod"/>
            </a:pPr>
            <a:r>
              <a:rPr lang="en-US" sz="1900" dirty="0">
                <a:solidFill>
                  <a:srgbClr val="0070C0"/>
                </a:solidFill>
                <a:latin typeface="Arial Black" panose="020B0A04020102020204" pitchFamily="34" charset="0"/>
              </a:rPr>
              <a:t>24-hour room service, </a:t>
            </a:r>
          </a:p>
          <a:p>
            <a:pPr lvl="1">
              <a:buFont typeface="+mj-lt"/>
              <a:buAutoNum type="arabicPeriod"/>
            </a:pPr>
            <a:r>
              <a:rPr lang="en-US" sz="1900" dirty="0">
                <a:solidFill>
                  <a:srgbClr val="0070C0"/>
                </a:solidFill>
                <a:latin typeface="Arial Black" panose="020B0A04020102020204" pitchFamily="34" charset="0"/>
              </a:rPr>
              <a:t>Concierge services,</a:t>
            </a:r>
          </a:p>
          <a:p>
            <a:pPr lvl="1">
              <a:buFont typeface="+mj-lt"/>
              <a:buAutoNum type="arabicPeriod"/>
            </a:pPr>
            <a:r>
              <a:rPr lang="en-US" sz="1900" dirty="0">
                <a:solidFill>
                  <a:srgbClr val="0070C0"/>
                </a:solidFill>
                <a:latin typeface="Arial Black" panose="020B0A04020102020204" pitchFamily="34" charset="0"/>
              </a:rPr>
              <a:t>A variety of dining options.</a:t>
            </a:r>
          </a:p>
          <a:p>
            <a:pPr lvl="1">
              <a:buFont typeface="+mj-lt"/>
              <a:buAutoNum type="arabicPeriod"/>
            </a:pPr>
            <a:r>
              <a:rPr lang="en-US" sz="1900" dirty="0">
                <a:solidFill>
                  <a:srgbClr val="0070C0"/>
                </a:solidFill>
                <a:latin typeface="Arial Black" panose="020B0A04020102020204" pitchFamily="34" charset="0"/>
              </a:rPr>
              <a:t>Guests can also enjoy access to fitness centers,</a:t>
            </a:r>
          </a:p>
          <a:p>
            <a:pPr lvl="1">
              <a:buFont typeface="+mj-lt"/>
              <a:buAutoNum type="arabicPeriod"/>
            </a:pPr>
            <a:r>
              <a:rPr lang="en-US" sz="1900" dirty="0">
                <a:solidFill>
                  <a:srgbClr val="0070C0"/>
                </a:solidFill>
                <a:latin typeface="Arial Black" panose="020B0A04020102020204" pitchFamily="34" charset="0"/>
              </a:rPr>
              <a:t>Swimming pools, and spas.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25438" y="5524573"/>
            <a:ext cx="1842896" cy="1036629"/>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79059" y="1960907"/>
            <a:ext cx="2489275" cy="1594714"/>
          </a:xfrm>
          <a:prstGeom prst="rect">
            <a:avLst/>
          </a:prstGeom>
          <a:ln>
            <a:noFill/>
          </a:ln>
          <a:effectLst>
            <a:softEdge rad="112500"/>
          </a:effectLst>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79058" y="3890927"/>
            <a:ext cx="2489275" cy="1561218"/>
          </a:xfrm>
          <a:prstGeom prst="rect">
            <a:avLst/>
          </a:prstGeom>
          <a:ln>
            <a:noFill/>
          </a:ln>
          <a:effectLst>
            <a:softEdge rad="112500"/>
          </a:effectLst>
        </p:spPr>
      </p:pic>
    </p:spTree>
    <p:extLst>
      <p:ext uri="{BB962C8B-B14F-4D97-AF65-F5344CB8AC3E}">
        <p14:creationId xmlns:p14="http://schemas.microsoft.com/office/powerpoint/2010/main" val="930453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5769" y="395400"/>
            <a:ext cx="9778843" cy="1624469"/>
          </a:xfrm>
        </p:spPr>
        <p:txBody>
          <a:bodyPr>
            <a:normAutofit fontScale="90000"/>
          </a:bodyPr>
          <a:lstStyle/>
          <a:p>
            <a:r>
              <a:rPr lang="en-GB" sz="4400" b="1" dirty="0">
                <a:solidFill>
                  <a:schemeClr val="accent2">
                    <a:lumMod val="75000"/>
                  </a:schemeClr>
                </a:solidFill>
                <a:latin typeface="Arial Black" panose="020B0A04020102020204" pitchFamily="34" charset="0"/>
              </a:rPr>
              <a:t>Scope And Role Of The Guest Services And Facilities of</a:t>
            </a:r>
            <a:br>
              <a:rPr lang="en-GB" sz="4400" b="1" dirty="0">
                <a:latin typeface="Arial Black" panose="020B0A04020102020204" pitchFamily="34" charset="0"/>
              </a:rPr>
            </a:br>
            <a:r>
              <a:rPr lang="en-GB" sz="2700" dirty="0">
                <a:solidFill>
                  <a:schemeClr val="accent6">
                    <a:lumMod val="75000"/>
                  </a:schemeClr>
                </a:solidFill>
                <a:latin typeface="Arial Black" panose="020B0A04020102020204" pitchFamily="34" charset="0"/>
              </a:rPr>
              <a:t>Marriott</a:t>
            </a:r>
            <a:r>
              <a:rPr lang="en-GB" sz="2800" dirty="0">
                <a:solidFill>
                  <a:schemeClr val="accent6">
                    <a:lumMod val="75000"/>
                  </a:schemeClr>
                </a:solidFill>
                <a:latin typeface="Arial Black" panose="020B0A04020102020204" pitchFamily="34" charset="0"/>
              </a:rPr>
              <a:t>® International.</a:t>
            </a:r>
            <a:endParaRPr lang="en-GB" sz="3200" b="1" dirty="0">
              <a:latin typeface="Arial Black" panose="020B0A04020102020204" pitchFamily="34" charset="0"/>
            </a:endParaRPr>
          </a:p>
        </p:txBody>
      </p:sp>
      <p:sp>
        <p:nvSpPr>
          <p:cNvPr id="3" name="Content Placeholder 2"/>
          <p:cNvSpPr>
            <a:spLocks noGrp="1"/>
          </p:cNvSpPr>
          <p:nvPr>
            <p:ph idx="1"/>
          </p:nvPr>
        </p:nvSpPr>
        <p:spPr>
          <a:xfrm>
            <a:off x="1725769" y="2481393"/>
            <a:ext cx="6853290" cy="3811966"/>
          </a:xfrm>
        </p:spPr>
        <p:txBody>
          <a:bodyPr>
            <a:normAutofit/>
          </a:bodyPr>
          <a:lstStyle/>
          <a:p>
            <a:pPr marL="0" indent="0">
              <a:buNone/>
            </a:pPr>
            <a:r>
              <a:rPr lang="en-US" sz="1900" dirty="0">
                <a:solidFill>
                  <a:srgbClr val="0070C0"/>
                </a:solidFill>
                <a:latin typeface="Arial Black" panose="020B0A04020102020204" pitchFamily="34" charset="0"/>
              </a:rPr>
              <a:t>Additionally, the hotel offers a variety of recreational activities such as </a:t>
            </a:r>
          </a:p>
          <a:p>
            <a:pPr marL="857250" lvl="1" indent="-457200">
              <a:buFont typeface="+mj-lt"/>
              <a:buAutoNum type="arabicPeriod"/>
            </a:pPr>
            <a:r>
              <a:rPr lang="en-US" sz="1700" dirty="0">
                <a:solidFill>
                  <a:srgbClr val="0070C0"/>
                </a:solidFill>
                <a:latin typeface="Arial Black" panose="020B0A04020102020204" pitchFamily="34" charset="0"/>
              </a:rPr>
              <a:t>Golf, </a:t>
            </a:r>
          </a:p>
          <a:p>
            <a:pPr marL="857250" lvl="1" indent="-457200">
              <a:buFont typeface="+mj-lt"/>
              <a:buAutoNum type="arabicPeriod"/>
            </a:pPr>
            <a:r>
              <a:rPr lang="en-US" sz="1700" dirty="0">
                <a:solidFill>
                  <a:srgbClr val="0070C0"/>
                </a:solidFill>
                <a:latin typeface="Arial Black" panose="020B0A04020102020204" pitchFamily="34" charset="0"/>
              </a:rPr>
              <a:t>Tennis, </a:t>
            </a:r>
          </a:p>
          <a:p>
            <a:pPr marL="857250" lvl="1" indent="-457200">
              <a:buFont typeface="+mj-lt"/>
              <a:buAutoNum type="arabicPeriod"/>
            </a:pPr>
            <a:r>
              <a:rPr lang="en-US" sz="1700" dirty="0">
                <a:solidFill>
                  <a:srgbClr val="0070C0"/>
                </a:solidFill>
                <a:latin typeface="Arial Black" panose="020B0A04020102020204" pitchFamily="34" charset="0"/>
              </a:rPr>
              <a:t>And cycling.</a:t>
            </a:r>
          </a:p>
          <a:p>
            <a:pPr marL="400050" lvl="1" indent="0">
              <a:buNone/>
            </a:pPr>
            <a:r>
              <a:rPr lang="en-US" sz="1700" dirty="0">
                <a:solidFill>
                  <a:srgbClr val="0070C0"/>
                </a:solidFill>
                <a:latin typeface="Arial Black" panose="020B0A04020102020204" pitchFamily="34" charset="0"/>
              </a:rPr>
              <a:t> </a:t>
            </a:r>
          </a:p>
          <a:p>
            <a:pPr marL="0" indent="0">
              <a:buNone/>
            </a:pPr>
            <a:r>
              <a:rPr lang="en-US" sz="1900" dirty="0">
                <a:solidFill>
                  <a:srgbClr val="0070C0"/>
                </a:solidFill>
                <a:latin typeface="Arial Black" panose="020B0A04020102020204" pitchFamily="34" charset="0"/>
              </a:rPr>
              <a:t>All of these amenities are designed to provide guests with a comfortable and enjoyable stay.</a:t>
            </a:r>
          </a:p>
          <a:p>
            <a:pPr marL="0" indent="0">
              <a:buNone/>
            </a:pPr>
            <a:r>
              <a:rPr lang="en-US" sz="1600" dirty="0">
                <a:solidFill>
                  <a:srgbClr val="0070C0"/>
                </a:solidFill>
                <a:latin typeface="Arial Black" panose="020B0A04020102020204" pitchFamily="34" charset="0"/>
              </a:rPr>
              <a:t>(Marcos, C.M. ,2021)</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25438" y="5524573"/>
            <a:ext cx="1842896" cy="103662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7705" y="1692925"/>
            <a:ext cx="2358362" cy="1576935"/>
          </a:xfrm>
          <a:prstGeom prst="rect">
            <a:avLst/>
          </a:prstGeom>
          <a:ln>
            <a:noFill/>
          </a:ln>
          <a:effectLst>
            <a:softEdge rad="112500"/>
          </a:effectLst>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67705" y="3417332"/>
            <a:ext cx="2358361" cy="1714500"/>
          </a:xfrm>
          <a:prstGeom prst="rect">
            <a:avLst/>
          </a:prstGeom>
          <a:ln>
            <a:noFill/>
          </a:ln>
          <a:effectLst>
            <a:softEdge rad="112500"/>
          </a:effectLst>
        </p:spPr>
      </p:pic>
    </p:spTree>
    <p:extLst>
      <p:ext uri="{BB962C8B-B14F-4D97-AF65-F5344CB8AC3E}">
        <p14:creationId xmlns:p14="http://schemas.microsoft.com/office/powerpoint/2010/main" val="1626453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5952" y="405169"/>
            <a:ext cx="8585936" cy="1024386"/>
          </a:xfrm>
        </p:spPr>
        <p:txBody>
          <a:bodyPr>
            <a:normAutofit fontScale="90000"/>
          </a:bodyPr>
          <a:lstStyle/>
          <a:p>
            <a:r>
              <a:rPr lang="en-GB" sz="4400" b="1" dirty="0">
                <a:solidFill>
                  <a:schemeClr val="accent2">
                    <a:lumMod val="75000"/>
                  </a:schemeClr>
                </a:solidFill>
                <a:latin typeface="Arial Black" panose="020B0A04020102020204" pitchFamily="34" charset="0"/>
              </a:rPr>
              <a:t>Role and Function of Guest Services</a:t>
            </a:r>
            <a:br>
              <a:rPr lang="en-GB" b="1" dirty="0">
                <a:solidFill>
                  <a:schemeClr val="accent2">
                    <a:lumMod val="75000"/>
                  </a:schemeClr>
                </a:solidFill>
                <a:latin typeface="Arial Black" panose="020B0A04020102020204" pitchFamily="34" charset="0"/>
              </a:rPr>
            </a:br>
            <a:r>
              <a:rPr lang="en-GB" sz="2700" dirty="0">
                <a:solidFill>
                  <a:srgbClr val="6AAC91">
                    <a:lumMod val="75000"/>
                  </a:srgbClr>
                </a:solidFill>
                <a:latin typeface="Arial Black" panose="020B0A04020102020204" pitchFamily="34" charset="0"/>
              </a:rPr>
              <a:t>Marriott</a:t>
            </a:r>
            <a:r>
              <a:rPr lang="en-GB" sz="2800" dirty="0">
                <a:solidFill>
                  <a:srgbClr val="6AAC91">
                    <a:lumMod val="75000"/>
                  </a:srgbClr>
                </a:solidFill>
                <a:latin typeface="Arial Black" panose="020B0A04020102020204" pitchFamily="34" charset="0"/>
              </a:rPr>
              <a:t>® International.</a:t>
            </a:r>
            <a:endParaRPr lang="en-GB" b="1" dirty="0">
              <a:solidFill>
                <a:schemeClr val="accent2">
                  <a:lumMod val="75000"/>
                </a:schemeClr>
              </a:solidFill>
              <a:latin typeface="Arial Black" panose="020B0A04020102020204" pitchFamily="34" charset="0"/>
            </a:endParaRPr>
          </a:p>
        </p:txBody>
      </p:sp>
      <p:sp>
        <p:nvSpPr>
          <p:cNvPr id="3" name="Content Placeholder 2"/>
          <p:cNvSpPr>
            <a:spLocks noGrp="1"/>
          </p:cNvSpPr>
          <p:nvPr>
            <p:ph idx="1"/>
          </p:nvPr>
        </p:nvSpPr>
        <p:spPr>
          <a:xfrm>
            <a:off x="1223493" y="2459864"/>
            <a:ext cx="10281119" cy="3940936"/>
          </a:xfrm>
        </p:spPr>
        <p:txBody>
          <a:bodyPr/>
          <a:lstStyle/>
          <a:p>
            <a:r>
              <a:rPr lang="en-US" b="1" dirty="0">
                <a:latin typeface="Arial" panose="020B0604020202020204" pitchFamily="34" charset="0"/>
                <a:cs typeface="Arial" panose="020B0604020202020204" pitchFamily="34" charset="0"/>
              </a:rPr>
              <a:t>Guest services play an important role in the hospitality industry, as they are responsible for providing a positive customer experience. </a:t>
            </a:r>
          </a:p>
          <a:p>
            <a:r>
              <a:rPr lang="en-US" b="1" dirty="0">
                <a:latin typeface="Arial" panose="020B0604020202020204" pitchFamily="34" charset="0"/>
                <a:cs typeface="Arial" panose="020B0604020202020204" pitchFamily="34" charset="0"/>
              </a:rPr>
              <a:t>It is essential to consider the role and function of guest services when planning and managing hospitality operations. </a:t>
            </a:r>
          </a:p>
          <a:p>
            <a:r>
              <a:rPr lang="en-US" b="1" dirty="0">
                <a:latin typeface="Arial" panose="020B0604020202020204" pitchFamily="34" charset="0"/>
                <a:cs typeface="Arial" panose="020B0604020202020204" pitchFamily="34" charset="0"/>
              </a:rPr>
              <a:t>From the moment a guest arrives to the moment they leave, guest services staff are responsible for ensuring that the guest’s needs are met and that they have a pleasant stay. </a:t>
            </a:r>
          </a:p>
          <a:p>
            <a:r>
              <a:rPr lang="en-US" b="1" dirty="0">
                <a:latin typeface="Arial" panose="020B0604020202020204" pitchFamily="34" charset="0"/>
                <a:cs typeface="Arial" panose="020B0604020202020204" pitchFamily="34" charset="0"/>
              </a:rPr>
              <a:t>Therefore, it is important to provide them with proper training and development opportunities in order to ensure that they are able to provide a high level of service</a:t>
            </a:r>
            <a:r>
              <a:rPr lang="en-GB" b="1" dirty="0">
                <a:latin typeface="Arial" panose="020B0604020202020204" pitchFamily="34" charset="0"/>
                <a:cs typeface="Arial" panose="020B0604020202020204" pitchFamily="34" charset="0"/>
              </a:rPr>
              <a:t>(Hospitalityinsights,2022).</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91722" y="5679583"/>
            <a:ext cx="1712890" cy="963501"/>
          </a:xfrm>
          <a:prstGeom prst="rect">
            <a:avLst/>
          </a:prstGeom>
        </p:spPr>
      </p:pic>
    </p:spTree>
    <p:extLst>
      <p:ext uri="{BB962C8B-B14F-4D97-AF65-F5344CB8AC3E}">
        <p14:creationId xmlns:p14="http://schemas.microsoft.com/office/powerpoint/2010/main" val="2655790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9564" y="461875"/>
            <a:ext cx="8911687" cy="1280890"/>
          </a:xfrm>
        </p:spPr>
        <p:txBody>
          <a:bodyPr>
            <a:normAutofit/>
          </a:bodyPr>
          <a:lstStyle/>
          <a:p>
            <a:r>
              <a:rPr lang="en-GB" sz="4400" b="1" dirty="0">
                <a:solidFill>
                  <a:schemeClr val="accent2">
                    <a:lumMod val="75000"/>
                  </a:schemeClr>
                </a:solidFill>
                <a:latin typeface="Arial Black" panose="020B0A04020102020204" pitchFamily="34" charset="0"/>
              </a:rPr>
              <a:t>Importance of Hospitality</a:t>
            </a:r>
            <a:br>
              <a:rPr lang="en-GB" sz="4400" b="1" dirty="0">
                <a:solidFill>
                  <a:schemeClr val="accent2">
                    <a:lumMod val="75000"/>
                  </a:schemeClr>
                </a:solidFill>
                <a:latin typeface="Arial Black" panose="020B0A04020102020204" pitchFamily="34" charset="0"/>
              </a:rPr>
            </a:br>
            <a:r>
              <a:rPr lang="en-GB" sz="2700" dirty="0">
                <a:solidFill>
                  <a:srgbClr val="6AAC91">
                    <a:lumMod val="75000"/>
                  </a:srgbClr>
                </a:solidFill>
                <a:latin typeface="Arial Black" panose="020B0A04020102020204" pitchFamily="34" charset="0"/>
              </a:rPr>
              <a:t>Marriott</a:t>
            </a:r>
            <a:r>
              <a:rPr lang="en-GB" sz="2800" dirty="0">
                <a:solidFill>
                  <a:srgbClr val="6AAC91">
                    <a:lumMod val="75000"/>
                  </a:srgbClr>
                </a:solidFill>
                <a:latin typeface="Arial Black" panose="020B0A04020102020204" pitchFamily="34" charset="0"/>
              </a:rPr>
              <a:t>® International.</a:t>
            </a:r>
            <a:endParaRPr lang="en-GB" sz="4400" b="1" dirty="0">
              <a:solidFill>
                <a:schemeClr val="accent2">
                  <a:lumMod val="75000"/>
                </a:schemeClr>
              </a:solidFill>
              <a:latin typeface="Arial Black" panose="020B0A04020102020204" pitchFamily="34" charset="0"/>
            </a:endParaRPr>
          </a:p>
        </p:txBody>
      </p:sp>
      <p:sp>
        <p:nvSpPr>
          <p:cNvPr id="3" name="Content Placeholder 2"/>
          <p:cNvSpPr>
            <a:spLocks noGrp="1"/>
          </p:cNvSpPr>
          <p:nvPr>
            <p:ph idx="1"/>
          </p:nvPr>
        </p:nvSpPr>
        <p:spPr>
          <a:xfrm>
            <a:off x="1652767" y="2227262"/>
            <a:ext cx="7591460" cy="4630738"/>
          </a:xfrm>
        </p:spPr>
        <p:txBody>
          <a:bodyPr/>
          <a:lstStyle/>
          <a:p>
            <a:r>
              <a:rPr lang="en-US" b="1" dirty="0">
                <a:latin typeface="Arial" panose="020B0604020202020204" pitchFamily="34" charset="0"/>
                <a:cs typeface="Arial" panose="020B0604020202020204" pitchFamily="34" charset="0"/>
              </a:rPr>
              <a:t>Hospitality is a key factor in creating a positive experience for guests at Marriott International. By providing friendly and attentive service, Marriott International is able to create a welcoming atmosphere that encourages guests to return.</a:t>
            </a:r>
          </a:p>
          <a:p>
            <a:r>
              <a:rPr lang="en-US" b="1" dirty="0">
                <a:latin typeface="Arial" panose="020B0604020202020204" pitchFamily="34" charset="0"/>
                <a:cs typeface="Arial" panose="020B0604020202020204" pitchFamily="34" charset="0"/>
              </a:rPr>
              <a:t>Hospitality is an essential element of any successful hotel brand, and Marriott International is no exception.</a:t>
            </a:r>
          </a:p>
          <a:p>
            <a:r>
              <a:rPr lang="en-US" b="1" dirty="0">
                <a:latin typeface="Arial" panose="020B0604020202020204" pitchFamily="34" charset="0"/>
                <a:cs typeface="Arial" panose="020B0604020202020204" pitchFamily="34" charset="0"/>
              </a:rPr>
              <a:t>By providing friendly and attentive service, a variety of amenities, and competitive rates and special offers, Marriott International has been able to create a luxurious experience that guests will remember. This has allowed the company to build a loyal customer base and establish itself as a leader in the hospitality industry.</a:t>
            </a:r>
            <a:endParaRPr lang="en-GB"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26639" y="5807751"/>
            <a:ext cx="1447749" cy="814359"/>
          </a:xfrm>
          <a:prstGeom prst="rect">
            <a:avLst/>
          </a:prstGeom>
        </p:spPr>
      </p:pic>
    </p:spTree>
    <p:extLst>
      <p:ext uri="{BB962C8B-B14F-4D97-AF65-F5344CB8AC3E}">
        <p14:creationId xmlns:p14="http://schemas.microsoft.com/office/powerpoint/2010/main" val="1123743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4083" y="477671"/>
            <a:ext cx="9825937" cy="1263555"/>
          </a:xfrm>
        </p:spPr>
        <p:txBody>
          <a:bodyPr>
            <a:noAutofit/>
          </a:bodyPr>
          <a:lstStyle/>
          <a:p>
            <a:r>
              <a:rPr lang="en-GB" sz="4000" b="1" dirty="0">
                <a:solidFill>
                  <a:schemeClr val="accent2">
                    <a:lumMod val="75000"/>
                  </a:schemeClr>
                </a:solidFill>
                <a:latin typeface="Arial Black" panose="020B0A04020102020204" pitchFamily="34" charset="0"/>
              </a:rPr>
              <a:t>Meet/Exceed Guest Expectations</a:t>
            </a:r>
            <a:br>
              <a:rPr lang="en-GB" sz="4000" b="1" dirty="0">
                <a:solidFill>
                  <a:schemeClr val="accent2">
                    <a:lumMod val="75000"/>
                  </a:schemeClr>
                </a:solidFill>
                <a:latin typeface="Arial Black" panose="020B0A04020102020204" pitchFamily="34" charset="0"/>
              </a:rPr>
            </a:br>
            <a:r>
              <a:rPr lang="en-GB" sz="2400" dirty="0">
                <a:solidFill>
                  <a:srgbClr val="6AAC91">
                    <a:lumMod val="75000"/>
                  </a:srgbClr>
                </a:solidFill>
                <a:latin typeface="Arial Black" panose="020B0A04020102020204" pitchFamily="34" charset="0"/>
              </a:rPr>
              <a:t>Marriott</a:t>
            </a:r>
            <a:r>
              <a:rPr lang="en-GB" sz="2500" dirty="0">
                <a:solidFill>
                  <a:srgbClr val="6AAC91">
                    <a:lumMod val="75000"/>
                  </a:srgbClr>
                </a:solidFill>
                <a:latin typeface="Arial Black" panose="020B0A04020102020204" pitchFamily="34" charset="0"/>
              </a:rPr>
              <a:t>® International.</a:t>
            </a:r>
            <a:endParaRPr lang="en-GB" sz="4000" b="1" dirty="0">
              <a:solidFill>
                <a:schemeClr val="accent2">
                  <a:lumMod val="75000"/>
                </a:schemeClr>
              </a:solidFill>
              <a:latin typeface="Arial Black" panose="020B0A04020102020204" pitchFamily="34" charset="0"/>
            </a:endParaRPr>
          </a:p>
        </p:txBody>
      </p:sp>
      <p:sp>
        <p:nvSpPr>
          <p:cNvPr id="3" name="Content Placeholder 2"/>
          <p:cNvSpPr>
            <a:spLocks noGrp="1"/>
          </p:cNvSpPr>
          <p:nvPr>
            <p:ph idx="1"/>
          </p:nvPr>
        </p:nvSpPr>
        <p:spPr>
          <a:xfrm>
            <a:off x="1624083" y="2261512"/>
            <a:ext cx="7328849" cy="3777622"/>
          </a:xfrm>
        </p:spPr>
        <p:txBody>
          <a:bodyPr/>
          <a:lstStyle/>
          <a:p>
            <a:r>
              <a:rPr lang="en-US" b="1" dirty="0">
                <a:latin typeface="Arial" panose="020B0604020202020204" pitchFamily="34" charset="0"/>
                <a:cs typeface="Arial" panose="020B0604020202020204" pitchFamily="34" charset="0"/>
              </a:rPr>
              <a:t>Hotels strive to meet and exceed guest expectations by providing excellent customer service, offering a wide range of amenities, and ensuring a comfortable and safe stay.</a:t>
            </a:r>
          </a:p>
          <a:p>
            <a:pPr marL="0" indent="0">
              <a:buNone/>
            </a:pPr>
            <a:r>
              <a:rPr lang="en-US" b="1" dirty="0">
                <a:latin typeface="Arial" panose="020B0604020202020204" pitchFamily="34" charset="0"/>
                <a:cs typeface="Arial" panose="020B0604020202020204" pitchFamily="34" charset="0"/>
              </a:rPr>
              <a:t> </a:t>
            </a:r>
          </a:p>
          <a:p>
            <a:r>
              <a:rPr lang="en-US" b="1" dirty="0">
                <a:latin typeface="Arial" panose="020B0604020202020204" pitchFamily="34" charset="0"/>
                <a:cs typeface="Arial" panose="020B0604020202020204" pitchFamily="34" charset="0"/>
              </a:rPr>
              <a:t>By doing so, they create a memorable experience that guests will want to come back for again and again. </a:t>
            </a: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Hotels understand that providing an exceptional experience is essential to their success, and they take great care to ensure that all guests have a pleasant stay(Gupta, N. ,2020) .</a:t>
            </a:r>
            <a:endParaRPr lang="en-GB"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4127" y="5597714"/>
            <a:ext cx="1719616" cy="967284"/>
          </a:xfrm>
          <a:prstGeom prst="rect">
            <a:avLst/>
          </a:prstGeom>
        </p:spPr>
      </p:pic>
    </p:spTree>
    <p:extLst>
      <p:ext uri="{BB962C8B-B14F-4D97-AF65-F5344CB8AC3E}">
        <p14:creationId xmlns:p14="http://schemas.microsoft.com/office/powerpoint/2010/main" val="2382167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5946" y="610462"/>
            <a:ext cx="8911687" cy="1280890"/>
          </a:xfrm>
        </p:spPr>
        <p:txBody>
          <a:bodyPr>
            <a:normAutofit/>
          </a:bodyPr>
          <a:lstStyle/>
          <a:p>
            <a:r>
              <a:rPr lang="en-GB" sz="4400" b="1" dirty="0">
                <a:solidFill>
                  <a:schemeClr val="accent2">
                    <a:lumMod val="75000"/>
                  </a:schemeClr>
                </a:solidFill>
                <a:latin typeface="Arial Black" panose="020B0A04020102020204" pitchFamily="34" charset="0"/>
              </a:rPr>
              <a:t>Conclusion</a:t>
            </a:r>
          </a:p>
        </p:txBody>
      </p:sp>
      <p:sp>
        <p:nvSpPr>
          <p:cNvPr id="3" name="Content Placeholder 2"/>
          <p:cNvSpPr>
            <a:spLocks noGrp="1"/>
          </p:cNvSpPr>
          <p:nvPr>
            <p:ph idx="1"/>
          </p:nvPr>
        </p:nvSpPr>
        <p:spPr>
          <a:xfrm>
            <a:off x="1665027" y="2224586"/>
            <a:ext cx="7533564" cy="3439236"/>
          </a:xfrm>
        </p:spPr>
        <p:txBody>
          <a:bodyPr/>
          <a:lstStyle/>
          <a:p>
            <a:r>
              <a:rPr lang="en-US" b="1" dirty="0">
                <a:latin typeface="Arial" panose="020B0604020202020204" pitchFamily="34" charset="0"/>
                <a:cs typeface="Arial" panose="020B0604020202020204" pitchFamily="34" charset="0"/>
              </a:rPr>
              <a:t>In conclusion, Marriott International is a leading hospitality brand that offers a wide range of services and facilities to its customers. </a:t>
            </a:r>
          </a:p>
          <a:p>
            <a:r>
              <a:rPr lang="en-US" b="1" dirty="0">
                <a:latin typeface="Arial" panose="020B0604020202020204" pitchFamily="34" charset="0"/>
                <a:cs typeface="Arial" panose="020B0604020202020204" pitchFamily="34" charset="0"/>
              </a:rPr>
              <a:t>From luxurious hotels to comfortable resorts, Marriott International has something for everyone. With its commitment to providing excellent customer service and its dedication to providing a memorable experience, Marriott International is the perfect choice for travelers looking for a luxurious and comfortable stay.</a:t>
            </a:r>
          </a:p>
          <a:p>
            <a:endParaRPr lang="en-US" b="1"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98843" y="5663823"/>
            <a:ext cx="1869742" cy="1051730"/>
          </a:xfrm>
          <a:prstGeom prst="rect">
            <a:avLst/>
          </a:prstGeom>
        </p:spPr>
      </p:pic>
    </p:spTree>
    <p:extLst>
      <p:ext uri="{BB962C8B-B14F-4D97-AF65-F5344CB8AC3E}">
        <p14:creationId xmlns:p14="http://schemas.microsoft.com/office/powerpoint/2010/main" val="3451760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4059" y="651405"/>
            <a:ext cx="8911687" cy="1280890"/>
          </a:xfrm>
        </p:spPr>
        <p:txBody>
          <a:bodyPr>
            <a:normAutofit/>
          </a:bodyPr>
          <a:lstStyle/>
          <a:p>
            <a:r>
              <a:rPr lang="en-GB" sz="4000" b="1" dirty="0">
                <a:solidFill>
                  <a:schemeClr val="accent2">
                    <a:lumMod val="75000"/>
                  </a:schemeClr>
                </a:solidFill>
                <a:latin typeface="Arial Black" panose="020B0A04020102020204" pitchFamily="34" charset="0"/>
              </a:rPr>
              <a:t>References:</a:t>
            </a:r>
          </a:p>
        </p:txBody>
      </p:sp>
      <p:sp>
        <p:nvSpPr>
          <p:cNvPr id="3" name="Content Placeholder 2"/>
          <p:cNvSpPr>
            <a:spLocks noGrp="1"/>
          </p:cNvSpPr>
          <p:nvPr>
            <p:ph idx="1"/>
          </p:nvPr>
        </p:nvSpPr>
        <p:spPr>
          <a:xfrm>
            <a:off x="1013080" y="1425203"/>
            <a:ext cx="11273050" cy="4244454"/>
          </a:xfrm>
        </p:spPr>
        <p:txBody>
          <a:bodyPr>
            <a:noAutofit/>
          </a:bodyPr>
          <a:lstStyle/>
          <a:p>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Baldwin, S. (2021) The rise of Marriott and what's next for the hotel giant post-pandemic, CNBC. CNBC. Available at: https://www.cnbc.com/2021/08/10/how-marriott-became-the-worlds-biggest-hotel-chain.html (Accessed: February 2, 2023).</a:t>
            </a:r>
            <a:endParaRPr lang="en-GB" sz="1200"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Capuano, A., Sorenson, A. and Blog, A.S.· W. (2022) Marriott International, World Economic Forum. Available at: https://www.weforum.org/organizations/marriott-international-inc (Accessed: February 2, 2023).</a:t>
            </a:r>
            <a:endParaRPr lang="en-GB" sz="1200"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Gupta, N. (2020) A study of customer satisfaction towards Marriott Hotel, Jaipur, SSRN. Available at: https://papers.ssrn.com/sol3/papers.cfm?abstract_id=3711307 (Accessed: February 2, 2023).</a:t>
            </a:r>
          </a:p>
          <a:p>
            <a:r>
              <a:rPr lang="en-US" sz="1200" dirty="0" err="1">
                <a:latin typeface="Arial Unicode MS" panose="020B0604020202020204" pitchFamily="34" charset="-128"/>
                <a:ea typeface="Arial Unicode MS" panose="020B0604020202020204" pitchFamily="34" charset="-128"/>
                <a:cs typeface="Arial Unicode MS" panose="020B0604020202020204" pitchFamily="34" charset="-128"/>
              </a:rPr>
              <a:t>Hyken</a:t>
            </a:r>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 S. (2022) Customer Service the </a:t>
            </a:r>
            <a:r>
              <a:rPr lang="en-US" sz="1200" dirty="0" err="1">
                <a:latin typeface="Arial Unicode MS" panose="020B0604020202020204" pitchFamily="34" charset="-128"/>
                <a:ea typeface="Arial Unicode MS" panose="020B0604020202020204" pitchFamily="34" charset="-128"/>
                <a:cs typeface="Arial Unicode MS" panose="020B0604020202020204" pitchFamily="34" charset="-128"/>
              </a:rPr>
              <a:t>marriott</a:t>
            </a:r>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 way, Forbes. Forbes Magazine. Available at: https://www.forbes.com/sites/shephyken/2022/07/17/customer-service-the-marriott-way/?sh=120c7ccd7807 (Accessed: February 2, 2023).</a:t>
            </a:r>
          </a:p>
          <a:p>
            <a:r>
              <a:rPr lang="en-US" sz="1200" dirty="0" err="1">
                <a:latin typeface="Arial Unicode MS" panose="020B0604020202020204" pitchFamily="34" charset="-128"/>
                <a:ea typeface="Arial Unicode MS" panose="020B0604020202020204" pitchFamily="34" charset="-128"/>
                <a:cs typeface="Arial Unicode MS" panose="020B0604020202020204" pitchFamily="34" charset="-128"/>
              </a:rPr>
              <a:t>Hospitalityinsights</a:t>
            </a:r>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 (2022) 'consumers have permanently changed their travel </a:t>
            </a:r>
            <a:r>
              <a:rPr lang="en-US" sz="1200" dirty="0" err="1">
                <a:latin typeface="Arial Unicode MS" panose="020B0604020202020204" pitchFamily="34" charset="-128"/>
                <a:ea typeface="Arial Unicode MS" panose="020B0604020202020204" pitchFamily="34" charset="-128"/>
                <a:cs typeface="Arial Unicode MS" panose="020B0604020202020204" pitchFamily="34" charset="-128"/>
              </a:rPr>
              <a:t>behaviours</a:t>
            </a:r>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 says Marriott International's Jerome </a:t>
            </a:r>
            <a:r>
              <a:rPr lang="en-US" sz="1200" dirty="0" err="1">
                <a:latin typeface="Arial Unicode MS" panose="020B0604020202020204" pitchFamily="34" charset="-128"/>
                <a:ea typeface="Arial Unicode MS" panose="020B0604020202020204" pitchFamily="34" charset="-128"/>
                <a:cs typeface="Arial Unicode MS" panose="020B0604020202020204" pitchFamily="34" charset="-128"/>
              </a:rPr>
              <a:t>Briet</a:t>
            </a:r>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 Hospitality Insights. Available at: https://www.hospitalityinsights.com/sponsored/consumers-have-permanently-changed-their-travel-behaviours-says-marriott-internationals (Accessed: February 2, 2023).</a:t>
            </a:r>
          </a:p>
          <a:p>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Marriott (2023) We are Marriott International  Marriott International. Available at: https://www.marriott.com/marriott/aboutmarriott.mi (Accessed: February 2, 2023).</a:t>
            </a:r>
          </a:p>
          <a:p>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Marcos, C.M. (2021) Marriott reports a jump in lodging demand as tourism recovers., The New York Times. The New York Times. Available at: https://www.nytimes.com/2021/08/03/business/marriott-earnings-tourism-rebound.html (Accessed: February 2, 2023).</a:t>
            </a:r>
          </a:p>
          <a:p>
            <a:r>
              <a:rPr lang="en-US" sz="1200" dirty="0" err="1">
                <a:latin typeface="Arial Unicode MS" panose="020B0604020202020204" pitchFamily="34" charset="-128"/>
                <a:ea typeface="Arial Unicode MS" panose="020B0604020202020204" pitchFamily="34" charset="-128"/>
                <a:cs typeface="Arial Unicode MS" panose="020B0604020202020204" pitchFamily="34" charset="-128"/>
              </a:rPr>
              <a:t>Researchgate</a:t>
            </a:r>
            <a:r>
              <a:rPr lang="en-US" sz="1200" dirty="0">
                <a:latin typeface="Arial Unicode MS" panose="020B0604020202020204" pitchFamily="34" charset="-128"/>
                <a:ea typeface="Arial Unicode MS" panose="020B0604020202020204" pitchFamily="34" charset="-128"/>
                <a:cs typeface="Arial Unicode MS" panose="020B0604020202020204" pitchFamily="34" charset="-128"/>
              </a:rPr>
              <a:t> (2017) The role of internal customer in improving the quality of hotel .... Available at: https://www.researchgate.net/publication/321390289_The_Role_of_Internal_Customer_in_Improving_the_Quality_of_Hotel_Services_in_Jordan_A_Case_Study_of_the_Marriott_International_Hotel_in_Amman/fulltext/5a215d600f7e9b10b974aa06/321390289_The_Role_of_Internal_Customer_in_Improving_the_Quality_of_Hotel_Services_in_Jordan_A_Case_Study_of_the_Marriott_International_Hotel_in_Amman.pdf (Accessed: February 2, 2023).</a:t>
            </a:r>
          </a:p>
          <a:p>
            <a:endParaRPr lang="en-GB" sz="12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7246" y="5727527"/>
            <a:ext cx="1586624" cy="892476"/>
          </a:xfrm>
          <a:prstGeom prst="rect">
            <a:avLst/>
          </a:prstGeom>
        </p:spPr>
      </p:pic>
    </p:spTree>
    <p:extLst>
      <p:ext uri="{BB962C8B-B14F-4D97-AF65-F5344CB8AC3E}">
        <p14:creationId xmlns:p14="http://schemas.microsoft.com/office/powerpoint/2010/main" val="91804635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1181</TotalTime>
  <Words>1349</Words>
  <Application>Microsoft Office PowerPoint</Application>
  <PresentationFormat>Widescreen</PresentationFormat>
  <Paragraphs>87</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 Black</vt:lpstr>
      <vt:lpstr>Arial Rounded MT Bold</vt:lpstr>
      <vt:lpstr>Arial Unicode MS</vt:lpstr>
      <vt:lpstr>Century Gothic</vt:lpstr>
      <vt:lpstr>Wingdings 3</vt:lpstr>
      <vt:lpstr>Wisp</vt:lpstr>
      <vt:lpstr>Syeda Rubina Begum 2125997</vt:lpstr>
      <vt:lpstr>Welcome To The Presentation!</vt:lpstr>
      <vt:lpstr>Contents.</vt:lpstr>
      <vt:lpstr>A Brief History of  Marriott® International.</vt:lpstr>
      <vt:lpstr>A Brief History of  Marriott® International.</vt:lpstr>
      <vt:lpstr>Customers of Marriott® International.</vt:lpstr>
      <vt:lpstr>Nature of  Marriott® International.</vt:lpstr>
      <vt:lpstr>Scope And Role Of The Guest Services And Facilities of Marriott® International.</vt:lpstr>
      <vt:lpstr>Scope And Role Of The Guest Services And Facilities of Marriott® International.</vt:lpstr>
      <vt:lpstr>Role and Function of Guest Services Marriott® International.</vt:lpstr>
      <vt:lpstr>Importance of Hospitality Marriott® International.</vt:lpstr>
      <vt:lpstr>Meet/Exceed Guest Expectations Marriott® International.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cp:lastModifiedBy>Syeda Rubina Begum (2125997)</cp:lastModifiedBy>
  <cp:revision>1</cp:revision>
  <dcterms:created xsi:type="dcterms:W3CDTF">2023-02-01T17:43:08Z</dcterms:created>
  <dcterms:modified xsi:type="dcterms:W3CDTF">2023-02-07T14:50:12Z</dcterms:modified>
</cp:coreProperties>
</file>