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6" r:id="rId2"/>
    <p:sldId id="4824" r:id="rId3"/>
    <p:sldId id="348" r:id="rId4"/>
    <p:sldId id="340" r:id="rId5"/>
    <p:sldId id="342" r:id="rId6"/>
    <p:sldId id="4818" r:id="rId7"/>
    <p:sldId id="4819" r:id="rId8"/>
    <p:sldId id="490" r:id="rId9"/>
    <p:sldId id="491" r:id="rId10"/>
    <p:sldId id="492" r:id="rId11"/>
    <p:sldId id="349" r:id="rId12"/>
    <p:sldId id="4820" r:id="rId13"/>
    <p:sldId id="279" r:id="rId14"/>
    <p:sldId id="269" r:id="rId15"/>
    <p:sldId id="365" r:id="rId16"/>
    <p:sldId id="364" r:id="rId17"/>
    <p:sldId id="345" r:id="rId18"/>
    <p:sldId id="324" r:id="rId19"/>
    <p:sldId id="526" r:id="rId20"/>
    <p:sldId id="4813" r:id="rId21"/>
    <p:sldId id="528" r:id="rId22"/>
    <p:sldId id="4821" r:id="rId23"/>
    <p:sldId id="538" r:id="rId24"/>
    <p:sldId id="539" r:id="rId25"/>
    <p:sldId id="540" r:id="rId26"/>
    <p:sldId id="541" r:id="rId27"/>
    <p:sldId id="323" r:id="rId28"/>
    <p:sldId id="263" r:id="rId29"/>
    <p:sldId id="4816" r:id="rId30"/>
    <p:sldId id="4791" r:id="rId31"/>
    <p:sldId id="430" r:id="rId32"/>
    <p:sldId id="4790" r:id="rId33"/>
    <p:sldId id="346" r:id="rId34"/>
    <p:sldId id="347" r:id="rId35"/>
    <p:sldId id="368" r:id="rId36"/>
    <p:sldId id="356" r:id="rId37"/>
    <p:sldId id="341" r:id="rId38"/>
    <p:sldId id="367" r:id="rId39"/>
    <p:sldId id="357" r:id="rId40"/>
    <p:sldId id="351" r:id="rId41"/>
    <p:sldId id="360" r:id="rId42"/>
    <p:sldId id="4823" r:id="rId43"/>
    <p:sldId id="4822" r:id="rId44"/>
    <p:sldId id="361" r:id="rId45"/>
    <p:sldId id="273" r:id="rId46"/>
    <p:sldId id="4817" r:id="rId47"/>
    <p:sldId id="275" r:id="rId48"/>
    <p:sldId id="276" r:id="rId49"/>
    <p:sldId id="274" r:id="rId50"/>
    <p:sldId id="337" r:id="rId51"/>
    <p:sldId id="363" r:id="rId52"/>
    <p:sldId id="344" r:id="rId53"/>
    <p:sldId id="267" r:id="rId54"/>
    <p:sldId id="301"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4824"/>
            <p14:sldId id="348"/>
            <p14:sldId id="340"/>
            <p14:sldId id="342"/>
            <p14:sldId id="4818"/>
            <p14:sldId id="4819"/>
            <p14:sldId id="490"/>
            <p14:sldId id="491"/>
            <p14:sldId id="492"/>
            <p14:sldId id="349"/>
            <p14:sldId id="4820"/>
            <p14:sldId id="279"/>
            <p14:sldId id="269"/>
            <p14:sldId id="365"/>
            <p14:sldId id="364"/>
            <p14:sldId id="345"/>
            <p14:sldId id="324"/>
            <p14:sldId id="526"/>
            <p14:sldId id="4813"/>
            <p14:sldId id="528"/>
            <p14:sldId id="4821"/>
            <p14:sldId id="538"/>
            <p14:sldId id="539"/>
            <p14:sldId id="540"/>
            <p14:sldId id="541"/>
            <p14:sldId id="323"/>
            <p14:sldId id="263"/>
            <p14:sldId id="4816"/>
            <p14:sldId id="4791"/>
            <p14:sldId id="430"/>
            <p14:sldId id="4790"/>
            <p14:sldId id="346"/>
            <p14:sldId id="347"/>
            <p14:sldId id="368"/>
            <p14:sldId id="356"/>
            <p14:sldId id="341"/>
            <p14:sldId id="367"/>
            <p14:sldId id="357"/>
            <p14:sldId id="351"/>
            <p14:sldId id="360"/>
            <p14:sldId id="4823"/>
            <p14:sldId id="4822"/>
            <p14:sldId id="361"/>
            <p14:sldId id="273"/>
            <p14:sldId id="4817"/>
            <p14:sldId id="275"/>
            <p14:sldId id="276"/>
            <p14:sldId id="274"/>
            <p14:sldId id="337"/>
            <p14:sldId id="363"/>
            <p14:sldId id="344"/>
            <p14:sldId id="267"/>
          </p14:sldIdLst>
        </p14:section>
        <p14:section name="Untitled Section" id="{2F23D57F-683A-4C7F-9A13-0324F9C6B69D}">
          <p14:sldIdLst>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E8CCEE-B3A8-4940-8098-5B3C4F875296}" v="27" dt="2023-12-22T09:38:51.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564" autoAdjust="0"/>
  </p:normalViewPr>
  <p:slideViewPr>
    <p:cSldViewPr snapToGrid="0">
      <p:cViewPr varScale="1">
        <p:scale>
          <a:sx n="89" d="100"/>
          <a:sy n="89" d="100"/>
        </p:scale>
        <p:origin x="426"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sv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svg"/><Relationship Id="rId4" Type="http://schemas.openxmlformats.org/officeDocument/2006/relationships/image" Target="../media/image13.svg"/><Relationship Id="rId9"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B3DA7A-60FF-43CD-8150-FD2EF65CCFA6}"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C8860D2-AB8E-447F-AC1E-27173AF9BD03}">
      <dgm:prSet custT="1"/>
      <dgm:spPr/>
      <dgm:t>
        <a:bodyPr/>
        <a:lstStyle/>
        <a:p>
          <a:r>
            <a:rPr lang="en-GB" sz="1600" b="1" i="0" dirty="0"/>
            <a:t>It's essentially a non-directive form of development.</a:t>
          </a:r>
          <a:endParaRPr lang="en-US" sz="1600" dirty="0"/>
        </a:p>
      </dgm:t>
    </dgm:pt>
    <dgm:pt modelId="{3940AFD1-4112-414D-A8CB-FF5AF001DB5C}" type="parTrans" cxnId="{A1535880-89B0-4EFD-9066-FCBEE44AB193}">
      <dgm:prSet/>
      <dgm:spPr/>
      <dgm:t>
        <a:bodyPr/>
        <a:lstStyle/>
        <a:p>
          <a:endParaRPr lang="en-US"/>
        </a:p>
      </dgm:t>
    </dgm:pt>
    <dgm:pt modelId="{FB803FE0-BC4E-47B6-A390-7D7CCB3C49CA}" type="sibTrans" cxnId="{A1535880-89B0-4EFD-9066-FCBEE44AB193}">
      <dgm:prSet/>
      <dgm:spPr/>
      <dgm:t>
        <a:bodyPr/>
        <a:lstStyle/>
        <a:p>
          <a:endParaRPr lang="en-US"/>
        </a:p>
      </dgm:t>
    </dgm:pt>
    <dgm:pt modelId="{0B339E31-218B-4C34-B48A-8275DB636CC1}">
      <dgm:prSet custT="1"/>
      <dgm:spPr/>
      <dgm:t>
        <a:bodyPr/>
        <a:lstStyle/>
        <a:p>
          <a:r>
            <a:rPr lang="en-GB" sz="1600" b="1" i="0" dirty="0"/>
            <a:t>It focuses on improving performance and developing an individual.</a:t>
          </a:r>
          <a:endParaRPr lang="en-US" sz="1600" dirty="0"/>
        </a:p>
      </dgm:t>
    </dgm:pt>
    <dgm:pt modelId="{46970147-5DC8-43A2-9F22-010EE754BDFA}" type="parTrans" cxnId="{83605F83-AB0A-4D69-9327-7989E23004D9}">
      <dgm:prSet/>
      <dgm:spPr/>
      <dgm:t>
        <a:bodyPr/>
        <a:lstStyle/>
        <a:p>
          <a:endParaRPr lang="en-US"/>
        </a:p>
      </dgm:t>
    </dgm:pt>
    <dgm:pt modelId="{E62379E9-33AD-42DB-859B-545E188B9F7B}" type="sibTrans" cxnId="{83605F83-AB0A-4D69-9327-7989E23004D9}">
      <dgm:prSet/>
      <dgm:spPr/>
      <dgm:t>
        <a:bodyPr/>
        <a:lstStyle/>
        <a:p>
          <a:endParaRPr lang="en-US"/>
        </a:p>
      </dgm:t>
    </dgm:pt>
    <dgm:pt modelId="{08F21CA7-F50F-4597-910F-6F9D99BB0DC0}">
      <dgm:prSet custT="1"/>
      <dgm:spPr/>
      <dgm:t>
        <a:bodyPr/>
        <a:lstStyle/>
        <a:p>
          <a:r>
            <a:rPr lang="en-GB" sz="1600" b="1" i="0" dirty="0"/>
            <a:t>Personal factors may be included but the emphasis is on performance at work.</a:t>
          </a:r>
          <a:endParaRPr lang="en-US" sz="1600" dirty="0"/>
        </a:p>
      </dgm:t>
    </dgm:pt>
    <dgm:pt modelId="{9AC9AC2C-5D0E-4147-9E36-E519427658D9}" type="parTrans" cxnId="{24872D79-0A18-447B-9FBA-FD6767F6B30E}">
      <dgm:prSet/>
      <dgm:spPr/>
      <dgm:t>
        <a:bodyPr/>
        <a:lstStyle/>
        <a:p>
          <a:endParaRPr lang="en-US"/>
        </a:p>
      </dgm:t>
    </dgm:pt>
    <dgm:pt modelId="{78DEAB71-B4AC-4CD5-BDAD-2643DBE453B5}" type="sibTrans" cxnId="{24872D79-0A18-447B-9FBA-FD6767F6B30E}">
      <dgm:prSet/>
      <dgm:spPr/>
      <dgm:t>
        <a:bodyPr/>
        <a:lstStyle/>
        <a:p>
          <a:endParaRPr lang="en-US"/>
        </a:p>
      </dgm:t>
    </dgm:pt>
    <dgm:pt modelId="{A20B2A2F-B96E-4121-B3AF-FA6FF8A1B8DD}">
      <dgm:prSet custT="1"/>
      <dgm:spPr/>
      <dgm:t>
        <a:bodyPr/>
        <a:lstStyle/>
        <a:p>
          <a:r>
            <a:rPr lang="en-GB" sz="1600" b="1" i="0" dirty="0"/>
            <a:t>Coaching activities have both organisational and individual goals.</a:t>
          </a:r>
          <a:endParaRPr lang="en-US" sz="1600" dirty="0"/>
        </a:p>
      </dgm:t>
    </dgm:pt>
    <dgm:pt modelId="{EF550059-CB47-4A42-A8C3-F165F8B64602}" type="parTrans" cxnId="{38AF6392-943D-48AD-AC28-A904BA6D81C7}">
      <dgm:prSet/>
      <dgm:spPr/>
      <dgm:t>
        <a:bodyPr/>
        <a:lstStyle/>
        <a:p>
          <a:endParaRPr lang="en-US"/>
        </a:p>
      </dgm:t>
    </dgm:pt>
    <dgm:pt modelId="{839DAF06-FBBB-4F40-99F5-3A35D43C61F5}" type="sibTrans" cxnId="{38AF6392-943D-48AD-AC28-A904BA6D81C7}">
      <dgm:prSet/>
      <dgm:spPr/>
      <dgm:t>
        <a:bodyPr/>
        <a:lstStyle/>
        <a:p>
          <a:endParaRPr lang="en-US"/>
        </a:p>
      </dgm:t>
    </dgm:pt>
    <dgm:pt modelId="{3A384A4D-BA06-486F-A359-2014AB7EF78A}">
      <dgm:prSet custT="1"/>
      <dgm:spPr/>
      <dgm:t>
        <a:bodyPr/>
        <a:lstStyle/>
        <a:p>
          <a:r>
            <a:rPr lang="en-GB" sz="1600" b="1" i="0" dirty="0"/>
            <a:t>It provides people with the opportunity to better assess their strengths as well as their development areas.</a:t>
          </a:r>
          <a:endParaRPr lang="en-US" sz="1600" dirty="0"/>
        </a:p>
      </dgm:t>
    </dgm:pt>
    <dgm:pt modelId="{0284B1D2-8753-4B53-AE4F-6CAB7760E5AA}" type="parTrans" cxnId="{DEF8E5F4-153C-4BCA-AF83-D8C6EEB3C48A}">
      <dgm:prSet/>
      <dgm:spPr/>
      <dgm:t>
        <a:bodyPr/>
        <a:lstStyle/>
        <a:p>
          <a:endParaRPr lang="en-US"/>
        </a:p>
      </dgm:t>
    </dgm:pt>
    <dgm:pt modelId="{BBE55592-D272-48E3-8666-698C39E8C1D8}" type="sibTrans" cxnId="{DEF8E5F4-153C-4BCA-AF83-D8C6EEB3C48A}">
      <dgm:prSet/>
      <dgm:spPr/>
      <dgm:t>
        <a:bodyPr/>
        <a:lstStyle/>
        <a:p>
          <a:endParaRPr lang="en-US"/>
        </a:p>
      </dgm:t>
    </dgm:pt>
    <dgm:pt modelId="{13F0D274-C1DF-49A8-8411-58EC132EB322}">
      <dgm:prSet custT="1"/>
      <dgm:spPr/>
      <dgm:t>
        <a:bodyPr/>
        <a:lstStyle/>
        <a:p>
          <a:r>
            <a:rPr lang="en-GB" sz="1600" b="1" i="0" dirty="0"/>
            <a:t>It's a skilled activity, which should be delivered by people who are trained to do so. This can be line managers and others trained in coaching skills.</a:t>
          </a:r>
          <a:endParaRPr lang="en-US" sz="1600" dirty="0"/>
        </a:p>
      </dgm:t>
    </dgm:pt>
    <dgm:pt modelId="{113EC349-7D4E-4B26-AA9F-E175FDA304B7}" type="parTrans" cxnId="{046ECB9D-3451-4323-95CB-5BDF508BF49B}">
      <dgm:prSet/>
      <dgm:spPr/>
      <dgm:t>
        <a:bodyPr/>
        <a:lstStyle/>
        <a:p>
          <a:endParaRPr lang="en-US"/>
        </a:p>
      </dgm:t>
    </dgm:pt>
    <dgm:pt modelId="{2FF8008B-387B-49BD-8C83-A710949EF781}" type="sibTrans" cxnId="{046ECB9D-3451-4323-95CB-5BDF508BF49B}">
      <dgm:prSet/>
      <dgm:spPr/>
      <dgm:t>
        <a:bodyPr/>
        <a:lstStyle/>
        <a:p>
          <a:endParaRPr lang="en-US"/>
        </a:p>
      </dgm:t>
    </dgm:pt>
    <dgm:pt modelId="{2247E882-BABF-405C-A33D-E8E9A09E22D3}" type="pres">
      <dgm:prSet presAssocID="{BFB3DA7A-60FF-43CD-8150-FD2EF65CCFA6}" presName="root" presStyleCnt="0">
        <dgm:presLayoutVars>
          <dgm:dir/>
          <dgm:resizeHandles val="exact"/>
        </dgm:presLayoutVars>
      </dgm:prSet>
      <dgm:spPr/>
    </dgm:pt>
    <dgm:pt modelId="{405541C3-27AE-4EC5-81CF-08D438A711F1}" type="pres">
      <dgm:prSet presAssocID="{9C8860D2-AB8E-447F-AC1E-27173AF9BD03}" presName="compNode" presStyleCnt="0"/>
      <dgm:spPr/>
    </dgm:pt>
    <dgm:pt modelId="{ABC701ED-4F59-45DD-8EB9-F7C27AA27B8E}" type="pres">
      <dgm:prSet presAssocID="{9C8860D2-AB8E-447F-AC1E-27173AF9BD0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713DCE29-B36F-4E11-BD11-3DA6D25CBD63}" type="pres">
      <dgm:prSet presAssocID="{9C8860D2-AB8E-447F-AC1E-27173AF9BD03}" presName="spaceRect" presStyleCnt="0"/>
      <dgm:spPr/>
    </dgm:pt>
    <dgm:pt modelId="{C51BB3A6-F7E8-45D4-A04F-990B64042506}" type="pres">
      <dgm:prSet presAssocID="{9C8860D2-AB8E-447F-AC1E-27173AF9BD03}" presName="textRect" presStyleLbl="revTx" presStyleIdx="0" presStyleCnt="6">
        <dgm:presLayoutVars>
          <dgm:chMax val="1"/>
          <dgm:chPref val="1"/>
        </dgm:presLayoutVars>
      </dgm:prSet>
      <dgm:spPr/>
    </dgm:pt>
    <dgm:pt modelId="{86CF1735-5703-4FAD-A903-7AB869BA06F5}" type="pres">
      <dgm:prSet presAssocID="{FB803FE0-BC4E-47B6-A390-7D7CCB3C49CA}" presName="sibTrans" presStyleCnt="0"/>
      <dgm:spPr/>
    </dgm:pt>
    <dgm:pt modelId="{B4EB8F5B-24F3-4648-83A9-CB2A1A7B9347}" type="pres">
      <dgm:prSet presAssocID="{0B339E31-218B-4C34-B48A-8275DB636CC1}" presName="compNode" presStyleCnt="0"/>
      <dgm:spPr/>
    </dgm:pt>
    <dgm:pt modelId="{BC5D0528-7EAC-4AEF-9597-FB19D8D6D872}" type="pres">
      <dgm:prSet presAssocID="{0B339E31-218B-4C34-B48A-8275DB636CC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BCA22129-8C93-4287-9144-C07437D42013}" type="pres">
      <dgm:prSet presAssocID="{0B339E31-218B-4C34-B48A-8275DB636CC1}" presName="spaceRect" presStyleCnt="0"/>
      <dgm:spPr/>
    </dgm:pt>
    <dgm:pt modelId="{DA9939ED-AB00-4FF6-AD9C-09BE0B896B9F}" type="pres">
      <dgm:prSet presAssocID="{0B339E31-218B-4C34-B48A-8275DB636CC1}" presName="textRect" presStyleLbl="revTx" presStyleIdx="1" presStyleCnt="6">
        <dgm:presLayoutVars>
          <dgm:chMax val="1"/>
          <dgm:chPref val="1"/>
        </dgm:presLayoutVars>
      </dgm:prSet>
      <dgm:spPr/>
    </dgm:pt>
    <dgm:pt modelId="{5ECBF914-E104-4376-A107-6316386EB5F4}" type="pres">
      <dgm:prSet presAssocID="{E62379E9-33AD-42DB-859B-545E188B9F7B}" presName="sibTrans" presStyleCnt="0"/>
      <dgm:spPr/>
    </dgm:pt>
    <dgm:pt modelId="{06AF5136-F92E-42A3-87C2-40FBA9CD9BC9}" type="pres">
      <dgm:prSet presAssocID="{08F21CA7-F50F-4597-910F-6F9D99BB0DC0}" presName="compNode" presStyleCnt="0"/>
      <dgm:spPr/>
    </dgm:pt>
    <dgm:pt modelId="{FFF47CA8-D78B-4763-B6BF-CB91D61A65EF}" type="pres">
      <dgm:prSet presAssocID="{08F21CA7-F50F-4597-910F-6F9D99BB0DC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2745DB31-6E7D-4CEB-9D61-806420E69C1D}" type="pres">
      <dgm:prSet presAssocID="{08F21CA7-F50F-4597-910F-6F9D99BB0DC0}" presName="spaceRect" presStyleCnt="0"/>
      <dgm:spPr/>
    </dgm:pt>
    <dgm:pt modelId="{383E6E3A-D400-405E-8CFA-1ED8E769227F}" type="pres">
      <dgm:prSet presAssocID="{08F21CA7-F50F-4597-910F-6F9D99BB0DC0}" presName="textRect" presStyleLbl="revTx" presStyleIdx="2" presStyleCnt="6">
        <dgm:presLayoutVars>
          <dgm:chMax val="1"/>
          <dgm:chPref val="1"/>
        </dgm:presLayoutVars>
      </dgm:prSet>
      <dgm:spPr/>
    </dgm:pt>
    <dgm:pt modelId="{C21BB779-249E-48A9-A680-03A496DB1192}" type="pres">
      <dgm:prSet presAssocID="{78DEAB71-B4AC-4CD5-BDAD-2643DBE453B5}" presName="sibTrans" presStyleCnt="0"/>
      <dgm:spPr/>
    </dgm:pt>
    <dgm:pt modelId="{4945C516-7AA2-45B0-BEB7-CCB4734E4DFE}" type="pres">
      <dgm:prSet presAssocID="{A20B2A2F-B96E-4121-B3AF-FA6FF8A1B8DD}" presName="compNode" presStyleCnt="0"/>
      <dgm:spPr/>
    </dgm:pt>
    <dgm:pt modelId="{A32729F2-79CB-4627-9617-4B59265DA404}" type="pres">
      <dgm:prSet presAssocID="{A20B2A2F-B96E-4121-B3AF-FA6FF8A1B8D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4B401846-63C3-4007-B68B-CD9D21DADD09}" type="pres">
      <dgm:prSet presAssocID="{A20B2A2F-B96E-4121-B3AF-FA6FF8A1B8DD}" presName="spaceRect" presStyleCnt="0"/>
      <dgm:spPr/>
    </dgm:pt>
    <dgm:pt modelId="{E5343D97-9911-4631-A861-50950CB9AE02}" type="pres">
      <dgm:prSet presAssocID="{A20B2A2F-B96E-4121-B3AF-FA6FF8A1B8DD}" presName="textRect" presStyleLbl="revTx" presStyleIdx="3" presStyleCnt="6">
        <dgm:presLayoutVars>
          <dgm:chMax val="1"/>
          <dgm:chPref val="1"/>
        </dgm:presLayoutVars>
      </dgm:prSet>
      <dgm:spPr/>
    </dgm:pt>
    <dgm:pt modelId="{A45DB81D-FDB6-41D5-A253-EB7573BBCF9F}" type="pres">
      <dgm:prSet presAssocID="{839DAF06-FBBB-4F40-99F5-3A35D43C61F5}" presName="sibTrans" presStyleCnt="0"/>
      <dgm:spPr/>
    </dgm:pt>
    <dgm:pt modelId="{38070B88-7534-46E1-BA97-5126FF83C0BB}" type="pres">
      <dgm:prSet presAssocID="{3A384A4D-BA06-486F-A359-2014AB7EF78A}" presName="compNode" presStyleCnt="0"/>
      <dgm:spPr/>
    </dgm:pt>
    <dgm:pt modelId="{69B591B2-6413-403B-8E6E-6EA5500FB664}" type="pres">
      <dgm:prSet presAssocID="{3A384A4D-BA06-486F-A359-2014AB7EF78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239E1DA9-A0B5-40AC-A7DC-AC0BF9021264}" type="pres">
      <dgm:prSet presAssocID="{3A384A4D-BA06-486F-A359-2014AB7EF78A}" presName="spaceRect" presStyleCnt="0"/>
      <dgm:spPr/>
    </dgm:pt>
    <dgm:pt modelId="{34051E0F-13F7-4475-AA55-28475FAA344D}" type="pres">
      <dgm:prSet presAssocID="{3A384A4D-BA06-486F-A359-2014AB7EF78A}" presName="textRect" presStyleLbl="revTx" presStyleIdx="4" presStyleCnt="6">
        <dgm:presLayoutVars>
          <dgm:chMax val="1"/>
          <dgm:chPref val="1"/>
        </dgm:presLayoutVars>
      </dgm:prSet>
      <dgm:spPr/>
    </dgm:pt>
    <dgm:pt modelId="{EA86F22F-B91D-4735-9C79-86F160331D88}" type="pres">
      <dgm:prSet presAssocID="{BBE55592-D272-48E3-8666-698C39E8C1D8}" presName="sibTrans" presStyleCnt="0"/>
      <dgm:spPr/>
    </dgm:pt>
    <dgm:pt modelId="{B4467043-D38E-49AD-97E3-3ADA8DD118E3}" type="pres">
      <dgm:prSet presAssocID="{13F0D274-C1DF-49A8-8411-58EC132EB322}" presName="compNode" presStyleCnt="0"/>
      <dgm:spPr/>
    </dgm:pt>
    <dgm:pt modelId="{3109439E-5E65-45B8-A735-8066C5B386D8}" type="pres">
      <dgm:prSet presAssocID="{13F0D274-C1DF-49A8-8411-58EC132EB32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oup of People"/>
        </a:ext>
      </dgm:extLst>
    </dgm:pt>
    <dgm:pt modelId="{E47ED5B9-0C1D-4818-9116-74459632A3AA}" type="pres">
      <dgm:prSet presAssocID="{13F0D274-C1DF-49A8-8411-58EC132EB322}" presName="spaceRect" presStyleCnt="0"/>
      <dgm:spPr/>
    </dgm:pt>
    <dgm:pt modelId="{CF87A711-7F7F-45A6-AFDE-3EC232F401B3}" type="pres">
      <dgm:prSet presAssocID="{13F0D274-C1DF-49A8-8411-58EC132EB322}" presName="textRect" presStyleLbl="revTx" presStyleIdx="5" presStyleCnt="6" custScaleX="217365">
        <dgm:presLayoutVars>
          <dgm:chMax val="1"/>
          <dgm:chPref val="1"/>
        </dgm:presLayoutVars>
      </dgm:prSet>
      <dgm:spPr/>
    </dgm:pt>
  </dgm:ptLst>
  <dgm:cxnLst>
    <dgm:cxn modelId="{639A2405-9199-4CB4-9032-75CAADE43B2B}" type="presOf" srcId="{3A384A4D-BA06-486F-A359-2014AB7EF78A}" destId="{34051E0F-13F7-4475-AA55-28475FAA344D}" srcOrd="0" destOrd="0" presId="urn:microsoft.com/office/officeart/2018/2/layout/IconLabelList"/>
    <dgm:cxn modelId="{BEE49461-FC9A-4105-BB04-D354053CA154}" type="presOf" srcId="{08F21CA7-F50F-4597-910F-6F9D99BB0DC0}" destId="{383E6E3A-D400-405E-8CFA-1ED8E769227F}" srcOrd="0" destOrd="0" presId="urn:microsoft.com/office/officeart/2018/2/layout/IconLabelList"/>
    <dgm:cxn modelId="{0EB6C657-4678-4150-8F55-6426FEFDFB64}" type="presOf" srcId="{BFB3DA7A-60FF-43CD-8150-FD2EF65CCFA6}" destId="{2247E882-BABF-405C-A33D-E8E9A09E22D3}" srcOrd="0" destOrd="0" presId="urn:microsoft.com/office/officeart/2018/2/layout/IconLabelList"/>
    <dgm:cxn modelId="{24872D79-0A18-447B-9FBA-FD6767F6B30E}" srcId="{BFB3DA7A-60FF-43CD-8150-FD2EF65CCFA6}" destId="{08F21CA7-F50F-4597-910F-6F9D99BB0DC0}" srcOrd="2" destOrd="0" parTransId="{9AC9AC2C-5D0E-4147-9E36-E519427658D9}" sibTransId="{78DEAB71-B4AC-4CD5-BDAD-2643DBE453B5}"/>
    <dgm:cxn modelId="{A1535880-89B0-4EFD-9066-FCBEE44AB193}" srcId="{BFB3DA7A-60FF-43CD-8150-FD2EF65CCFA6}" destId="{9C8860D2-AB8E-447F-AC1E-27173AF9BD03}" srcOrd="0" destOrd="0" parTransId="{3940AFD1-4112-414D-A8CB-FF5AF001DB5C}" sibTransId="{FB803FE0-BC4E-47B6-A390-7D7CCB3C49CA}"/>
    <dgm:cxn modelId="{83605F83-AB0A-4D69-9327-7989E23004D9}" srcId="{BFB3DA7A-60FF-43CD-8150-FD2EF65CCFA6}" destId="{0B339E31-218B-4C34-B48A-8275DB636CC1}" srcOrd="1" destOrd="0" parTransId="{46970147-5DC8-43A2-9F22-010EE754BDFA}" sibTransId="{E62379E9-33AD-42DB-859B-545E188B9F7B}"/>
    <dgm:cxn modelId="{38AF6392-943D-48AD-AC28-A904BA6D81C7}" srcId="{BFB3DA7A-60FF-43CD-8150-FD2EF65CCFA6}" destId="{A20B2A2F-B96E-4121-B3AF-FA6FF8A1B8DD}" srcOrd="3" destOrd="0" parTransId="{EF550059-CB47-4A42-A8C3-F165F8B64602}" sibTransId="{839DAF06-FBBB-4F40-99F5-3A35D43C61F5}"/>
    <dgm:cxn modelId="{046ECB9D-3451-4323-95CB-5BDF508BF49B}" srcId="{BFB3DA7A-60FF-43CD-8150-FD2EF65CCFA6}" destId="{13F0D274-C1DF-49A8-8411-58EC132EB322}" srcOrd="5" destOrd="0" parTransId="{113EC349-7D4E-4B26-AA9F-E175FDA304B7}" sibTransId="{2FF8008B-387B-49BD-8C83-A710949EF781}"/>
    <dgm:cxn modelId="{20C0EEA7-0729-4B9C-A837-2E68EAF6F0A1}" type="presOf" srcId="{0B339E31-218B-4C34-B48A-8275DB636CC1}" destId="{DA9939ED-AB00-4FF6-AD9C-09BE0B896B9F}" srcOrd="0" destOrd="0" presId="urn:microsoft.com/office/officeart/2018/2/layout/IconLabelList"/>
    <dgm:cxn modelId="{9BC915CB-07AF-47C6-A62A-7722387D8305}" type="presOf" srcId="{13F0D274-C1DF-49A8-8411-58EC132EB322}" destId="{CF87A711-7F7F-45A6-AFDE-3EC232F401B3}" srcOrd="0" destOrd="0" presId="urn:microsoft.com/office/officeart/2018/2/layout/IconLabelList"/>
    <dgm:cxn modelId="{0DAD9FD8-844F-474C-BEC2-BDAD5D50F3A9}" type="presOf" srcId="{A20B2A2F-B96E-4121-B3AF-FA6FF8A1B8DD}" destId="{E5343D97-9911-4631-A861-50950CB9AE02}" srcOrd="0" destOrd="0" presId="urn:microsoft.com/office/officeart/2018/2/layout/IconLabelList"/>
    <dgm:cxn modelId="{DEF8E5F4-153C-4BCA-AF83-D8C6EEB3C48A}" srcId="{BFB3DA7A-60FF-43CD-8150-FD2EF65CCFA6}" destId="{3A384A4D-BA06-486F-A359-2014AB7EF78A}" srcOrd="4" destOrd="0" parTransId="{0284B1D2-8753-4B53-AE4F-6CAB7760E5AA}" sibTransId="{BBE55592-D272-48E3-8666-698C39E8C1D8}"/>
    <dgm:cxn modelId="{0A5725F5-FEE0-404C-995A-28038DB5EBA8}" type="presOf" srcId="{9C8860D2-AB8E-447F-AC1E-27173AF9BD03}" destId="{C51BB3A6-F7E8-45D4-A04F-990B64042506}" srcOrd="0" destOrd="0" presId="urn:microsoft.com/office/officeart/2018/2/layout/IconLabelList"/>
    <dgm:cxn modelId="{864C2EC8-8C5A-4E7A-883C-0A717760BB23}" type="presParOf" srcId="{2247E882-BABF-405C-A33D-E8E9A09E22D3}" destId="{405541C3-27AE-4EC5-81CF-08D438A711F1}" srcOrd="0" destOrd="0" presId="urn:microsoft.com/office/officeart/2018/2/layout/IconLabelList"/>
    <dgm:cxn modelId="{312B7FDD-7DEF-43BA-8E69-A8631AFD6A72}" type="presParOf" srcId="{405541C3-27AE-4EC5-81CF-08D438A711F1}" destId="{ABC701ED-4F59-45DD-8EB9-F7C27AA27B8E}" srcOrd="0" destOrd="0" presId="urn:microsoft.com/office/officeart/2018/2/layout/IconLabelList"/>
    <dgm:cxn modelId="{D3FFA4A1-B42E-4D8B-85A0-0C10E6E3E312}" type="presParOf" srcId="{405541C3-27AE-4EC5-81CF-08D438A711F1}" destId="{713DCE29-B36F-4E11-BD11-3DA6D25CBD63}" srcOrd="1" destOrd="0" presId="urn:microsoft.com/office/officeart/2018/2/layout/IconLabelList"/>
    <dgm:cxn modelId="{A753553E-FA9F-44E5-BF1E-0299E78C4C09}" type="presParOf" srcId="{405541C3-27AE-4EC5-81CF-08D438A711F1}" destId="{C51BB3A6-F7E8-45D4-A04F-990B64042506}" srcOrd="2" destOrd="0" presId="urn:microsoft.com/office/officeart/2018/2/layout/IconLabelList"/>
    <dgm:cxn modelId="{09621A16-970D-4173-A417-9EFCE5CACF19}" type="presParOf" srcId="{2247E882-BABF-405C-A33D-E8E9A09E22D3}" destId="{86CF1735-5703-4FAD-A903-7AB869BA06F5}" srcOrd="1" destOrd="0" presId="urn:microsoft.com/office/officeart/2018/2/layout/IconLabelList"/>
    <dgm:cxn modelId="{6D0F82E8-60EE-4ECA-89D6-27B68DFAD61E}" type="presParOf" srcId="{2247E882-BABF-405C-A33D-E8E9A09E22D3}" destId="{B4EB8F5B-24F3-4648-83A9-CB2A1A7B9347}" srcOrd="2" destOrd="0" presId="urn:microsoft.com/office/officeart/2018/2/layout/IconLabelList"/>
    <dgm:cxn modelId="{17898B00-1B6D-41E7-A1CD-A2C6B4B2CD13}" type="presParOf" srcId="{B4EB8F5B-24F3-4648-83A9-CB2A1A7B9347}" destId="{BC5D0528-7EAC-4AEF-9597-FB19D8D6D872}" srcOrd="0" destOrd="0" presId="urn:microsoft.com/office/officeart/2018/2/layout/IconLabelList"/>
    <dgm:cxn modelId="{05149F2D-2638-46B5-873D-306657E49745}" type="presParOf" srcId="{B4EB8F5B-24F3-4648-83A9-CB2A1A7B9347}" destId="{BCA22129-8C93-4287-9144-C07437D42013}" srcOrd="1" destOrd="0" presId="urn:microsoft.com/office/officeart/2018/2/layout/IconLabelList"/>
    <dgm:cxn modelId="{46546D2B-C759-4220-9515-9C556FDA224A}" type="presParOf" srcId="{B4EB8F5B-24F3-4648-83A9-CB2A1A7B9347}" destId="{DA9939ED-AB00-4FF6-AD9C-09BE0B896B9F}" srcOrd="2" destOrd="0" presId="urn:microsoft.com/office/officeart/2018/2/layout/IconLabelList"/>
    <dgm:cxn modelId="{762A0010-9DAF-4E0B-A9D4-1540A58F18FF}" type="presParOf" srcId="{2247E882-BABF-405C-A33D-E8E9A09E22D3}" destId="{5ECBF914-E104-4376-A107-6316386EB5F4}" srcOrd="3" destOrd="0" presId="urn:microsoft.com/office/officeart/2018/2/layout/IconLabelList"/>
    <dgm:cxn modelId="{F21BB5D2-9CA2-4143-9084-EB54BEDEA164}" type="presParOf" srcId="{2247E882-BABF-405C-A33D-E8E9A09E22D3}" destId="{06AF5136-F92E-42A3-87C2-40FBA9CD9BC9}" srcOrd="4" destOrd="0" presId="urn:microsoft.com/office/officeart/2018/2/layout/IconLabelList"/>
    <dgm:cxn modelId="{AD8402DE-7774-4FFB-AF63-4EDBBFBF83DF}" type="presParOf" srcId="{06AF5136-F92E-42A3-87C2-40FBA9CD9BC9}" destId="{FFF47CA8-D78B-4763-B6BF-CB91D61A65EF}" srcOrd="0" destOrd="0" presId="urn:microsoft.com/office/officeart/2018/2/layout/IconLabelList"/>
    <dgm:cxn modelId="{BA5020E0-B323-468C-9635-9465F0510CCE}" type="presParOf" srcId="{06AF5136-F92E-42A3-87C2-40FBA9CD9BC9}" destId="{2745DB31-6E7D-4CEB-9D61-806420E69C1D}" srcOrd="1" destOrd="0" presId="urn:microsoft.com/office/officeart/2018/2/layout/IconLabelList"/>
    <dgm:cxn modelId="{7F5643AC-D50B-4858-992D-3D1F56976244}" type="presParOf" srcId="{06AF5136-F92E-42A3-87C2-40FBA9CD9BC9}" destId="{383E6E3A-D400-405E-8CFA-1ED8E769227F}" srcOrd="2" destOrd="0" presId="urn:microsoft.com/office/officeart/2018/2/layout/IconLabelList"/>
    <dgm:cxn modelId="{DFB157B5-0E5B-4830-BE2D-9D6D34552BB6}" type="presParOf" srcId="{2247E882-BABF-405C-A33D-E8E9A09E22D3}" destId="{C21BB779-249E-48A9-A680-03A496DB1192}" srcOrd="5" destOrd="0" presId="urn:microsoft.com/office/officeart/2018/2/layout/IconLabelList"/>
    <dgm:cxn modelId="{D3E147D1-25FC-43A5-BD5A-43F4D8D81461}" type="presParOf" srcId="{2247E882-BABF-405C-A33D-E8E9A09E22D3}" destId="{4945C516-7AA2-45B0-BEB7-CCB4734E4DFE}" srcOrd="6" destOrd="0" presId="urn:microsoft.com/office/officeart/2018/2/layout/IconLabelList"/>
    <dgm:cxn modelId="{438E0311-E624-4783-B0B6-E7619B9584B3}" type="presParOf" srcId="{4945C516-7AA2-45B0-BEB7-CCB4734E4DFE}" destId="{A32729F2-79CB-4627-9617-4B59265DA404}" srcOrd="0" destOrd="0" presId="urn:microsoft.com/office/officeart/2018/2/layout/IconLabelList"/>
    <dgm:cxn modelId="{3BB4CF29-18D8-40DE-99D1-2D0E0A102056}" type="presParOf" srcId="{4945C516-7AA2-45B0-BEB7-CCB4734E4DFE}" destId="{4B401846-63C3-4007-B68B-CD9D21DADD09}" srcOrd="1" destOrd="0" presId="urn:microsoft.com/office/officeart/2018/2/layout/IconLabelList"/>
    <dgm:cxn modelId="{B0798AFB-4408-41DE-93EF-73E2CC6A449E}" type="presParOf" srcId="{4945C516-7AA2-45B0-BEB7-CCB4734E4DFE}" destId="{E5343D97-9911-4631-A861-50950CB9AE02}" srcOrd="2" destOrd="0" presId="urn:microsoft.com/office/officeart/2018/2/layout/IconLabelList"/>
    <dgm:cxn modelId="{888824AA-A786-4885-A216-DB57C5F58B63}" type="presParOf" srcId="{2247E882-BABF-405C-A33D-E8E9A09E22D3}" destId="{A45DB81D-FDB6-41D5-A253-EB7573BBCF9F}" srcOrd="7" destOrd="0" presId="urn:microsoft.com/office/officeart/2018/2/layout/IconLabelList"/>
    <dgm:cxn modelId="{AD6FF126-FBAF-4837-B1B2-515954FC363E}" type="presParOf" srcId="{2247E882-BABF-405C-A33D-E8E9A09E22D3}" destId="{38070B88-7534-46E1-BA97-5126FF83C0BB}" srcOrd="8" destOrd="0" presId="urn:microsoft.com/office/officeart/2018/2/layout/IconLabelList"/>
    <dgm:cxn modelId="{30EA5200-EC0D-4397-B2AA-999B392C0926}" type="presParOf" srcId="{38070B88-7534-46E1-BA97-5126FF83C0BB}" destId="{69B591B2-6413-403B-8E6E-6EA5500FB664}" srcOrd="0" destOrd="0" presId="urn:microsoft.com/office/officeart/2018/2/layout/IconLabelList"/>
    <dgm:cxn modelId="{126DB490-9A5F-442B-9AAA-BA405A24E2F0}" type="presParOf" srcId="{38070B88-7534-46E1-BA97-5126FF83C0BB}" destId="{239E1DA9-A0B5-40AC-A7DC-AC0BF9021264}" srcOrd="1" destOrd="0" presId="urn:microsoft.com/office/officeart/2018/2/layout/IconLabelList"/>
    <dgm:cxn modelId="{4243C2DD-CE5F-4F99-9BFF-BCBBEBD36E23}" type="presParOf" srcId="{38070B88-7534-46E1-BA97-5126FF83C0BB}" destId="{34051E0F-13F7-4475-AA55-28475FAA344D}" srcOrd="2" destOrd="0" presId="urn:microsoft.com/office/officeart/2018/2/layout/IconLabelList"/>
    <dgm:cxn modelId="{DD8F1BC6-1A8D-4A6D-82EA-8EC42C54F164}" type="presParOf" srcId="{2247E882-BABF-405C-A33D-E8E9A09E22D3}" destId="{EA86F22F-B91D-4735-9C79-86F160331D88}" srcOrd="9" destOrd="0" presId="urn:microsoft.com/office/officeart/2018/2/layout/IconLabelList"/>
    <dgm:cxn modelId="{C73392C4-5829-499F-879B-18D6E3D0F5BE}" type="presParOf" srcId="{2247E882-BABF-405C-A33D-E8E9A09E22D3}" destId="{B4467043-D38E-49AD-97E3-3ADA8DD118E3}" srcOrd="10" destOrd="0" presId="urn:microsoft.com/office/officeart/2018/2/layout/IconLabelList"/>
    <dgm:cxn modelId="{0240CB53-4C59-4A6E-8C8F-0C40763D9039}" type="presParOf" srcId="{B4467043-D38E-49AD-97E3-3ADA8DD118E3}" destId="{3109439E-5E65-45B8-A735-8066C5B386D8}" srcOrd="0" destOrd="0" presId="urn:microsoft.com/office/officeart/2018/2/layout/IconLabelList"/>
    <dgm:cxn modelId="{15971B33-977A-4182-9AE1-BD86A7073546}" type="presParOf" srcId="{B4467043-D38E-49AD-97E3-3ADA8DD118E3}" destId="{E47ED5B9-0C1D-4818-9116-74459632A3AA}" srcOrd="1" destOrd="0" presId="urn:microsoft.com/office/officeart/2018/2/layout/IconLabelList"/>
    <dgm:cxn modelId="{231FDFB3-B1AD-44F6-9C23-019E943423A0}" type="presParOf" srcId="{B4467043-D38E-49AD-97E3-3ADA8DD118E3}" destId="{CF87A711-7F7F-45A6-AFDE-3EC232F401B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572F59-DC93-4A83-B891-6A465B2DB269}" type="doc">
      <dgm:prSet loTypeId="urn:microsoft.com/office/officeart/2005/8/layout/hProcess9" loCatId="process" qsTypeId="urn:microsoft.com/office/officeart/2005/8/quickstyle/simple1" qsCatId="simple" csTypeId="urn:microsoft.com/office/officeart/2005/8/colors/accent1_2" csCatId="accent1" phldr="1"/>
      <dgm:spPr/>
    </dgm:pt>
    <dgm:pt modelId="{320C9FE2-BB3E-4D4B-9719-4270957A135B}">
      <dgm:prSet phldrT="[Text]" custT="1"/>
      <dgm:spPr/>
      <dgm:t>
        <a:bodyPr/>
        <a:lstStyle/>
        <a:p>
          <a:r>
            <a:rPr lang="en-GB" sz="2400" dirty="0"/>
            <a:t>Note to file</a:t>
          </a:r>
        </a:p>
      </dgm:t>
    </dgm:pt>
    <dgm:pt modelId="{2099FAD9-0571-4745-B35F-E771EF500288}" type="parTrans" cxnId="{B8D207B8-98DE-4B34-8E4E-EECA4486ED33}">
      <dgm:prSet/>
      <dgm:spPr/>
      <dgm:t>
        <a:bodyPr/>
        <a:lstStyle/>
        <a:p>
          <a:endParaRPr lang="en-GB"/>
        </a:p>
      </dgm:t>
    </dgm:pt>
    <dgm:pt modelId="{98258FCD-9527-43B0-A70F-DA405CD35E06}" type="sibTrans" cxnId="{B8D207B8-98DE-4B34-8E4E-EECA4486ED33}">
      <dgm:prSet/>
      <dgm:spPr/>
      <dgm:t>
        <a:bodyPr/>
        <a:lstStyle/>
        <a:p>
          <a:endParaRPr lang="en-GB"/>
        </a:p>
      </dgm:t>
    </dgm:pt>
    <dgm:pt modelId="{5014BCBC-1E25-471D-A640-F37ED7C9B195}">
      <dgm:prSet phldrT="[Text]" custT="1"/>
      <dgm:spPr/>
      <dgm:t>
        <a:bodyPr/>
        <a:lstStyle/>
        <a:p>
          <a:r>
            <a:rPr lang="en-GB" sz="2000" dirty="0"/>
            <a:t>Verbal Warning</a:t>
          </a:r>
        </a:p>
      </dgm:t>
    </dgm:pt>
    <dgm:pt modelId="{80D7C6E5-3A21-4FC2-876A-3116AEAC173C}" type="parTrans" cxnId="{536B0E4B-E6CC-4A48-B4B4-D2CFB362741E}">
      <dgm:prSet/>
      <dgm:spPr/>
      <dgm:t>
        <a:bodyPr/>
        <a:lstStyle/>
        <a:p>
          <a:endParaRPr lang="en-GB"/>
        </a:p>
      </dgm:t>
    </dgm:pt>
    <dgm:pt modelId="{284FB3C6-EDCC-4195-9A31-9FE44F8E4462}" type="sibTrans" cxnId="{536B0E4B-E6CC-4A48-B4B4-D2CFB362741E}">
      <dgm:prSet/>
      <dgm:spPr/>
      <dgm:t>
        <a:bodyPr/>
        <a:lstStyle/>
        <a:p>
          <a:endParaRPr lang="en-GB"/>
        </a:p>
      </dgm:t>
    </dgm:pt>
    <dgm:pt modelId="{235E498C-7225-4584-B975-5E0EC7EEA05D}">
      <dgm:prSet phldrT="[Text]" custT="1"/>
      <dgm:spPr/>
      <dgm:t>
        <a:bodyPr/>
        <a:lstStyle/>
        <a:p>
          <a:r>
            <a:rPr lang="en-GB" sz="2400" dirty="0"/>
            <a:t>First </a:t>
          </a:r>
          <a:r>
            <a:rPr lang="en-GB" sz="2000" dirty="0"/>
            <a:t>Written Warning</a:t>
          </a:r>
          <a:endParaRPr lang="en-GB" sz="2400" dirty="0"/>
        </a:p>
      </dgm:t>
    </dgm:pt>
    <dgm:pt modelId="{669EE710-F9A3-4962-8DB0-F40055AE377C}" type="parTrans" cxnId="{DCBB4DCF-5A5C-43B0-A216-8C256D8AD719}">
      <dgm:prSet/>
      <dgm:spPr/>
      <dgm:t>
        <a:bodyPr/>
        <a:lstStyle/>
        <a:p>
          <a:endParaRPr lang="en-GB"/>
        </a:p>
      </dgm:t>
    </dgm:pt>
    <dgm:pt modelId="{069F4159-DCC3-45D3-845B-F753B245D232}" type="sibTrans" cxnId="{DCBB4DCF-5A5C-43B0-A216-8C256D8AD719}">
      <dgm:prSet/>
      <dgm:spPr/>
      <dgm:t>
        <a:bodyPr/>
        <a:lstStyle/>
        <a:p>
          <a:endParaRPr lang="en-GB"/>
        </a:p>
      </dgm:t>
    </dgm:pt>
    <dgm:pt modelId="{3BF198C6-6C73-44D9-9676-6441AD2FF3BE}">
      <dgm:prSet custT="1"/>
      <dgm:spPr/>
      <dgm:t>
        <a:bodyPr/>
        <a:lstStyle/>
        <a:p>
          <a:r>
            <a:rPr lang="en-GB" sz="2400" dirty="0"/>
            <a:t>Final </a:t>
          </a:r>
          <a:r>
            <a:rPr lang="en-GB" sz="2000" dirty="0"/>
            <a:t>Written Warning</a:t>
          </a:r>
          <a:endParaRPr lang="en-GB" sz="2400" dirty="0"/>
        </a:p>
      </dgm:t>
    </dgm:pt>
    <dgm:pt modelId="{BC47EF20-DFF3-4AD5-B883-8F3AF5DD587E}" type="parTrans" cxnId="{EDBC6367-B868-4EE3-9717-E0FE17567CB9}">
      <dgm:prSet/>
      <dgm:spPr/>
      <dgm:t>
        <a:bodyPr/>
        <a:lstStyle/>
        <a:p>
          <a:endParaRPr lang="en-GB"/>
        </a:p>
      </dgm:t>
    </dgm:pt>
    <dgm:pt modelId="{8777FC16-B5A4-441D-9835-ECA3B22F50DA}" type="sibTrans" cxnId="{EDBC6367-B868-4EE3-9717-E0FE17567CB9}">
      <dgm:prSet/>
      <dgm:spPr/>
      <dgm:t>
        <a:bodyPr/>
        <a:lstStyle/>
        <a:p>
          <a:endParaRPr lang="en-GB"/>
        </a:p>
      </dgm:t>
    </dgm:pt>
    <dgm:pt modelId="{B09C6E3B-3232-49B3-B559-99D221B649BF}">
      <dgm:prSet custT="1"/>
      <dgm:spPr/>
      <dgm:t>
        <a:bodyPr/>
        <a:lstStyle/>
        <a:p>
          <a:r>
            <a:rPr lang="en-GB" sz="1800" dirty="0"/>
            <a:t>Dismissal</a:t>
          </a:r>
        </a:p>
      </dgm:t>
    </dgm:pt>
    <dgm:pt modelId="{929A9DBF-46B0-49D3-A71E-8A8DCD456D3F}" type="parTrans" cxnId="{C0234513-282A-4EAA-B9F3-AE829A3498D2}">
      <dgm:prSet/>
      <dgm:spPr/>
      <dgm:t>
        <a:bodyPr/>
        <a:lstStyle/>
        <a:p>
          <a:endParaRPr lang="en-GB"/>
        </a:p>
      </dgm:t>
    </dgm:pt>
    <dgm:pt modelId="{6C45B116-AE4C-4A6C-80DF-A59F2A904DC2}" type="sibTrans" cxnId="{C0234513-282A-4EAA-B9F3-AE829A3498D2}">
      <dgm:prSet/>
      <dgm:spPr/>
      <dgm:t>
        <a:bodyPr/>
        <a:lstStyle/>
        <a:p>
          <a:endParaRPr lang="en-GB"/>
        </a:p>
      </dgm:t>
    </dgm:pt>
    <dgm:pt modelId="{8386C62B-7CE8-4BF4-A2FA-29BE1A92D33A}">
      <dgm:prSet custT="1"/>
      <dgm:spPr/>
      <dgm:t>
        <a:bodyPr/>
        <a:lstStyle/>
        <a:p>
          <a:r>
            <a:rPr lang="en-GB" sz="1600" dirty="0"/>
            <a:t>Coaching/ </a:t>
          </a:r>
          <a:r>
            <a:rPr lang="en-GB" sz="1400" dirty="0"/>
            <a:t>counselling</a:t>
          </a:r>
          <a:endParaRPr lang="en-GB" sz="1600" dirty="0"/>
        </a:p>
      </dgm:t>
    </dgm:pt>
    <dgm:pt modelId="{32CD4137-503F-41E5-9A05-4BE6B210DA02}" type="parTrans" cxnId="{88EE5B9D-51DC-4E7B-A00F-BFC79E5D5380}">
      <dgm:prSet/>
      <dgm:spPr/>
      <dgm:t>
        <a:bodyPr/>
        <a:lstStyle/>
        <a:p>
          <a:endParaRPr lang="en-GB"/>
        </a:p>
      </dgm:t>
    </dgm:pt>
    <dgm:pt modelId="{27B7DB0A-FDED-4161-87D1-98BCC23E6FD1}" type="sibTrans" cxnId="{88EE5B9D-51DC-4E7B-A00F-BFC79E5D5380}">
      <dgm:prSet/>
      <dgm:spPr/>
      <dgm:t>
        <a:bodyPr/>
        <a:lstStyle/>
        <a:p>
          <a:endParaRPr lang="en-GB"/>
        </a:p>
      </dgm:t>
    </dgm:pt>
    <dgm:pt modelId="{656E76AB-0841-49C4-8B38-97A0BBACACC7}" type="pres">
      <dgm:prSet presAssocID="{8B572F59-DC93-4A83-B891-6A465B2DB269}" presName="CompostProcess" presStyleCnt="0">
        <dgm:presLayoutVars>
          <dgm:dir/>
          <dgm:resizeHandles val="exact"/>
        </dgm:presLayoutVars>
      </dgm:prSet>
      <dgm:spPr/>
    </dgm:pt>
    <dgm:pt modelId="{CA99F177-4B74-425B-AFAC-1B2E51144EF4}" type="pres">
      <dgm:prSet presAssocID="{8B572F59-DC93-4A83-B891-6A465B2DB269}" presName="arrow" presStyleLbl="bgShp" presStyleIdx="0" presStyleCnt="1"/>
      <dgm:spPr/>
    </dgm:pt>
    <dgm:pt modelId="{7894B333-1A17-4795-81CF-1E9ADF537EBC}" type="pres">
      <dgm:prSet presAssocID="{8B572F59-DC93-4A83-B891-6A465B2DB269}" presName="linearProcess" presStyleCnt="0"/>
      <dgm:spPr/>
    </dgm:pt>
    <dgm:pt modelId="{0878434C-6A03-4E86-A2AF-8718FD93AAF8}" type="pres">
      <dgm:prSet presAssocID="{8386C62B-7CE8-4BF4-A2FA-29BE1A92D33A}" presName="textNode" presStyleLbl="node1" presStyleIdx="0" presStyleCnt="6">
        <dgm:presLayoutVars>
          <dgm:bulletEnabled val="1"/>
        </dgm:presLayoutVars>
      </dgm:prSet>
      <dgm:spPr/>
    </dgm:pt>
    <dgm:pt modelId="{96CAD1CE-9B1F-4F38-99B5-22F4F1A19A6D}" type="pres">
      <dgm:prSet presAssocID="{27B7DB0A-FDED-4161-87D1-98BCC23E6FD1}" presName="sibTrans" presStyleCnt="0"/>
      <dgm:spPr/>
    </dgm:pt>
    <dgm:pt modelId="{9048B837-9F1A-4B85-ACAE-B4687114E274}" type="pres">
      <dgm:prSet presAssocID="{320C9FE2-BB3E-4D4B-9719-4270957A135B}" presName="textNode" presStyleLbl="node1" presStyleIdx="1" presStyleCnt="6" custLinFactNeighborX="17594" custLinFactNeighborY="-454">
        <dgm:presLayoutVars>
          <dgm:bulletEnabled val="1"/>
        </dgm:presLayoutVars>
      </dgm:prSet>
      <dgm:spPr/>
    </dgm:pt>
    <dgm:pt modelId="{BE883438-44FC-4C30-BFF1-4CB4ACCDA22E}" type="pres">
      <dgm:prSet presAssocID="{98258FCD-9527-43B0-A70F-DA405CD35E06}" presName="sibTrans" presStyleCnt="0"/>
      <dgm:spPr/>
    </dgm:pt>
    <dgm:pt modelId="{79673ED8-4BCE-42D0-A2B3-9B978C13BFE1}" type="pres">
      <dgm:prSet presAssocID="{5014BCBC-1E25-471D-A640-F37ED7C9B195}" presName="textNode" presStyleLbl="node1" presStyleIdx="2" presStyleCnt="6">
        <dgm:presLayoutVars>
          <dgm:bulletEnabled val="1"/>
        </dgm:presLayoutVars>
      </dgm:prSet>
      <dgm:spPr/>
    </dgm:pt>
    <dgm:pt modelId="{6E02C3E6-5ECC-4A1A-BEFD-505F91688A46}" type="pres">
      <dgm:prSet presAssocID="{284FB3C6-EDCC-4195-9A31-9FE44F8E4462}" presName="sibTrans" presStyleCnt="0"/>
      <dgm:spPr/>
    </dgm:pt>
    <dgm:pt modelId="{3FCBAEC3-6084-47B1-910B-CCA718A940B8}" type="pres">
      <dgm:prSet presAssocID="{235E498C-7225-4584-B975-5E0EC7EEA05D}" presName="textNode" presStyleLbl="node1" presStyleIdx="3" presStyleCnt="6">
        <dgm:presLayoutVars>
          <dgm:bulletEnabled val="1"/>
        </dgm:presLayoutVars>
      </dgm:prSet>
      <dgm:spPr/>
    </dgm:pt>
    <dgm:pt modelId="{E1B40CEF-8676-4839-9DAB-077DA760D68E}" type="pres">
      <dgm:prSet presAssocID="{069F4159-DCC3-45D3-845B-F753B245D232}" presName="sibTrans" presStyleCnt="0"/>
      <dgm:spPr/>
    </dgm:pt>
    <dgm:pt modelId="{61F41796-6DE1-435F-890C-F5564C779100}" type="pres">
      <dgm:prSet presAssocID="{3BF198C6-6C73-44D9-9676-6441AD2FF3BE}" presName="textNode" presStyleLbl="node1" presStyleIdx="4" presStyleCnt="6">
        <dgm:presLayoutVars>
          <dgm:bulletEnabled val="1"/>
        </dgm:presLayoutVars>
      </dgm:prSet>
      <dgm:spPr/>
    </dgm:pt>
    <dgm:pt modelId="{4057B1AB-735B-4313-BED8-6E0E32B00E78}" type="pres">
      <dgm:prSet presAssocID="{8777FC16-B5A4-441D-9835-ECA3B22F50DA}" presName="sibTrans" presStyleCnt="0"/>
      <dgm:spPr/>
    </dgm:pt>
    <dgm:pt modelId="{95384CBE-3333-4620-BCBB-C2389B4AAD4D}" type="pres">
      <dgm:prSet presAssocID="{B09C6E3B-3232-49B3-B559-99D221B649BF}" presName="textNode" presStyleLbl="node1" presStyleIdx="5" presStyleCnt="6">
        <dgm:presLayoutVars>
          <dgm:bulletEnabled val="1"/>
        </dgm:presLayoutVars>
      </dgm:prSet>
      <dgm:spPr/>
    </dgm:pt>
  </dgm:ptLst>
  <dgm:cxnLst>
    <dgm:cxn modelId="{C0234513-282A-4EAA-B9F3-AE829A3498D2}" srcId="{8B572F59-DC93-4A83-B891-6A465B2DB269}" destId="{B09C6E3B-3232-49B3-B559-99D221B649BF}" srcOrd="5" destOrd="0" parTransId="{929A9DBF-46B0-49D3-A71E-8A8DCD456D3F}" sibTransId="{6C45B116-AE4C-4A6C-80DF-A59F2A904DC2}"/>
    <dgm:cxn modelId="{49D6F43A-6EFC-494D-82FB-547ADE547268}" type="presOf" srcId="{235E498C-7225-4584-B975-5E0EC7EEA05D}" destId="{3FCBAEC3-6084-47B1-910B-CCA718A940B8}" srcOrd="0" destOrd="0" presId="urn:microsoft.com/office/officeart/2005/8/layout/hProcess9"/>
    <dgm:cxn modelId="{F9E8305F-F324-456A-A5CA-539F3A197A64}" type="presOf" srcId="{5014BCBC-1E25-471D-A640-F37ED7C9B195}" destId="{79673ED8-4BCE-42D0-A2B3-9B978C13BFE1}" srcOrd="0" destOrd="0" presId="urn:microsoft.com/office/officeart/2005/8/layout/hProcess9"/>
    <dgm:cxn modelId="{EDBC6367-B868-4EE3-9717-E0FE17567CB9}" srcId="{8B572F59-DC93-4A83-B891-6A465B2DB269}" destId="{3BF198C6-6C73-44D9-9676-6441AD2FF3BE}" srcOrd="4" destOrd="0" parTransId="{BC47EF20-DFF3-4AD5-B883-8F3AF5DD587E}" sibTransId="{8777FC16-B5A4-441D-9835-ECA3B22F50DA}"/>
    <dgm:cxn modelId="{536B0E4B-E6CC-4A48-B4B4-D2CFB362741E}" srcId="{8B572F59-DC93-4A83-B891-6A465B2DB269}" destId="{5014BCBC-1E25-471D-A640-F37ED7C9B195}" srcOrd="2" destOrd="0" parTransId="{80D7C6E5-3A21-4FC2-876A-3116AEAC173C}" sibTransId="{284FB3C6-EDCC-4195-9A31-9FE44F8E4462}"/>
    <dgm:cxn modelId="{2FA7147B-CAEE-486E-A72E-46A2D7587FEF}" type="presOf" srcId="{8386C62B-7CE8-4BF4-A2FA-29BE1A92D33A}" destId="{0878434C-6A03-4E86-A2AF-8718FD93AAF8}" srcOrd="0" destOrd="0" presId="urn:microsoft.com/office/officeart/2005/8/layout/hProcess9"/>
    <dgm:cxn modelId="{6C71AC97-1814-4FC2-8CC7-6B7A74A27DF9}" type="presOf" srcId="{B09C6E3B-3232-49B3-B559-99D221B649BF}" destId="{95384CBE-3333-4620-BCBB-C2389B4AAD4D}" srcOrd="0" destOrd="0" presId="urn:microsoft.com/office/officeart/2005/8/layout/hProcess9"/>
    <dgm:cxn modelId="{88EE5B9D-51DC-4E7B-A00F-BFC79E5D5380}" srcId="{8B572F59-DC93-4A83-B891-6A465B2DB269}" destId="{8386C62B-7CE8-4BF4-A2FA-29BE1A92D33A}" srcOrd="0" destOrd="0" parTransId="{32CD4137-503F-41E5-9A05-4BE6B210DA02}" sibTransId="{27B7DB0A-FDED-4161-87D1-98BCC23E6FD1}"/>
    <dgm:cxn modelId="{2237B7AA-CEA1-42A8-A0A9-D396CE3CB55E}" type="presOf" srcId="{320C9FE2-BB3E-4D4B-9719-4270957A135B}" destId="{9048B837-9F1A-4B85-ACAE-B4687114E274}" srcOrd="0" destOrd="0" presId="urn:microsoft.com/office/officeart/2005/8/layout/hProcess9"/>
    <dgm:cxn modelId="{B8D207B8-98DE-4B34-8E4E-EECA4486ED33}" srcId="{8B572F59-DC93-4A83-B891-6A465B2DB269}" destId="{320C9FE2-BB3E-4D4B-9719-4270957A135B}" srcOrd="1" destOrd="0" parTransId="{2099FAD9-0571-4745-B35F-E771EF500288}" sibTransId="{98258FCD-9527-43B0-A70F-DA405CD35E06}"/>
    <dgm:cxn modelId="{042427BC-EF64-43D1-9AAF-CA480EB7D5AB}" type="presOf" srcId="{3BF198C6-6C73-44D9-9676-6441AD2FF3BE}" destId="{61F41796-6DE1-435F-890C-F5564C779100}" srcOrd="0" destOrd="0" presId="urn:microsoft.com/office/officeart/2005/8/layout/hProcess9"/>
    <dgm:cxn modelId="{A6082CCB-BB55-4066-B3BE-AA04C7F7531C}" type="presOf" srcId="{8B572F59-DC93-4A83-B891-6A465B2DB269}" destId="{656E76AB-0841-49C4-8B38-97A0BBACACC7}" srcOrd="0" destOrd="0" presId="urn:microsoft.com/office/officeart/2005/8/layout/hProcess9"/>
    <dgm:cxn modelId="{DCBB4DCF-5A5C-43B0-A216-8C256D8AD719}" srcId="{8B572F59-DC93-4A83-B891-6A465B2DB269}" destId="{235E498C-7225-4584-B975-5E0EC7EEA05D}" srcOrd="3" destOrd="0" parTransId="{669EE710-F9A3-4962-8DB0-F40055AE377C}" sibTransId="{069F4159-DCC3-45D3-845B-F753B245D232}"/>
    <dgm:cxn modelId="{3BE0EB86-0A64-42E9-A8E2-D718D50D5B8F}" type="presParOf" srcId="{656E76AB-0841-49C4-8B38-97A0BBACACC7}" destId="{CA99F177-4B74-425B-AFAC-1B2E51144EF4}" srcOrd="0" destOrd="0" presId="urn:microsoft.com/office/officeart/2005/8/layout/hProcess9"/>
    <dgm:cxn modelId="{D013A3FD-D005-454E-9150-0B5AE2216BC9}" type="presParOf" srcId="{656E76AB-0841-49C4-8B38-97A0BBACACC7}" destId="{7894B333-1A17-4795-81CF-1E9ADF537EBC}" srcOrd="1" destOrd="0" presId="urn:microsoft.com/office/officeart/2005/8/layout/hProcess9"/>
    <dgm:cxn modelId="{666F26D4-C263-4128-B1EC-E073BA57A933}" type="presParOf" srcId="{7894B333-1A17-4795-81CF-1E9ADF537EBC}" destId="{0878434C-6A03-4E86-A2AF-8718FD93AAF8}" srcOrd="0" destOrd="0" presId="urn:microsoft.com/office/officeart/2005/8/layout/hProcess9"/>
    <dgm:cxn modelId="{7EDA5496-ADE9-4EFA-B536-E65C0EBD53A3}" type="presParOf" srcId="{7894B333-1A17-4795-81CF-1E9ADF537EBC}" destId="{96CAD1CE-9B1F-4F38-99B5-22F4F1A19A6D}" srcOrd="1" destOrd="0" presId="urn:microsoft.com/office/officeart/2005/8/layout/hProcess9"/>
    <dgm:cxn modelId="{AB7C888E-03D4-4B13-9F4C-5F37C2AAD430}" type="presParOf" srcId="{7894B333-1A17-4795-81CF-1E9ADF537EBC}" destId="{9048B837-9F1A-4B85-ACAE-B4687114E274}" srcOrd="2" destOrd="0" presId="urn:microsoft.com/office/officeart/2005/8/layout/hProcess9"/>
    <dgm:cxn modelId="{88047F2D-F160-4B10-B23F-DE313F706E6B}" type="presParOf" srcId="{7894B333-1A17-4795-81CF-1E9ADF537EBC}" destId="{BE883438-44FC-4C30-BFF1-4CB4ACCDA22E}" srcOrd="3" destOrd="0" presId="urn:microsoft.com/office/officeart/2005/8/layout/hProcess9"/>
    <dgm:cxn modelId="{FADFF975-2F01-471F-9241-6CE91A5BFE54}" type="presParOf" srcId="{7894B333-1A17-4795-81CF-1E9ADF537EBC}" destId="{79673ED8-4BCE-42D0-A2B3-9B978C13BFE1}" srcOrd="4" destOrd="0" presId="urn:microsoft.com/office/officeart/2005/8/layout/hProcess9"/>
    <dgm:cxn modelId="{EE251D12-EA23-4563-B502-0CAD0DE2377C}" type="presParOf" srcId="{7894B333-1A17-4795-81CF-1E9ADF537EBC}" destId="{6E02C3E6-5ECC-4A1A-BEFD-505F91688A46}" srcOrd="5" destOrd="0" presId="urn:microsoft.com/office/officeart/2005/8/layout/hProcess9"/>
    <dgm:cxn modelId="{DE28C192-2DE9-4AF7-9B02-28D865E7EBAC}" type="presParOf" srcId="{7894B333-1A17-4795-81CF-1E9ADF537EBC}" destId="{3FCBAEC3-6084-47B1-910B-CCA718A940B8}" srcOrd="6" destOrd="0" presId="urn:microsoft.com/office/officeart/2005/8/layout/hProcess9"/>
    <dgm:cxn modelId="{2A1F89F3-7BA6-4407-9E64-292A93D6E4B2}" type="presParOf" srcId="{7894B333-1A17-4795-81CF-1E9ADF537EBC}" destId="{E1B40CEF-8676-4839-9DAB-077DA760D68E}" srcOrd="7" destOrd="0" presId="urn:microsoft.com/office/officeart/2005/8/layout/hProcess9"/>
    <dgm:cxn modelId="{4D7524DD-7FD5-4275-87D9-2600B1208FC4}" type="presParOf" srcId="{7894B333-1A17-4795-81CF-1E9ADF537EBC}" destId="{61F41796-6DE1-435F-890C-F5564C779100}" srcOrd="8" destOrd="0" presId="urn:microsoft.com/office/officeart/2005/8/layout/hProcess9"/>
    <dgm:cxn modelId="{F1D82FF3-C347-494D-BFFE-532C9D16A7B3}" type="presParOf" srcId="{7894B333-1A17-4795-81CF-1E9ADF537EBC}" destId="{4057B1AB-735B-4313-BED8-6E0E32B00E78}" srcOrd="9" destOrd="0" presId="urn:microsoft.com/office/officeart/2005/8/layout/hProcess9"/>
    <dgm:cxn modelId="{A259558E-A937-4173-B027-30266310039D}" type="presParOf" srcId="{7894B333-1A17-4795-81CF-1E9ADF537EBC}" destId="{95384CBE-3333-4620-BCBB-C2389B4AAD4D}"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701ED-4F59-45DD-8EB9-F7C27AA27B8E}">
      <dsp:nvSpPr>
        <dsp:cNvPr id="0" name=""/>
        <dsp:cNvSpPr/>
      </dsp:nvSpPr>
      <dsp:spPr>
        <a:xfrm>
          <a:off x="527837" y="469876"/>
          <a:ext cx="759375" cy="759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1BB3A6-F7E8-45D4-A04F-990B64042506}">
      <dsp:nvSpPr>
        <dsp:cNvPr id="0" name=""/>
        <dsp:cNvSpPr/>
      </dsp:nvSpPr>
      <dsp:spPr>
        <a:xfrm>
          <a:off x="63774" y="1606400"/>
          <a:ext cx="1687500" cy="1325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i="0" kern="1200" dirty="0"/>
            <a:t>It's essentially a non-directive form of development.</a:t>
          </a:r>
          <a:endParaRPr lang="en-US" sz="1600" kern="1200" dirty="0"/>
        </a:p>
      </dsp:txBody>
      <dsp:txXfrm>
        <a:off x="63774" y="1606400"/>
        <a:ext cx="1687500" cy="1325569"/>
      </dsp:txXfrm>
    </dsp:sp>
    <dsp:sp modelId="{BC5D0528-7EAC-4AEF-9597-FB19D8D6D872}">
      <dsp:nvSpPr>
        <dsp:cNvPr id="0" name=""/>
        <dsp:cNvSpPr/>
      </dsp:nvSpPr>
      <dsp:spPr>
        <a:xfrm>
          <a:off x="2510649" y="469876"/>
          <a:ext cx="759375" cy="759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9939ED-AB00-4FF6-AD9C-09BE0B896B9F}">
      <dsp:nvSpPr>
        <dsp:cNvPr id="0" name=""/>
        <dsp:cNvSpPr/>
      </dsp:nvSpPr>
      <dsp:spPr>
        <a:xfrm>
          <a:off x="2046587" y="1606400"/>
          <a:ext cx="1687500" cy="1325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i="0" kern="1200" dirty="0"/>
            <a:t>It focuses on improving performance and developing an individual.</a:t>
          </a:r>
          <a:endParaRPr lang="en-US" sz="1600" kern="1200" dirty="0"/>
        </a:p>
      </dsp:txBody>
      <dsp:txXfrm>
        <a:off x="2046587" y="1606400"/>
        <a:ext cx="1687500" cy="1325569"/>
      </dsp:txXfrm>
    </dsp:sp>
    <dsp:sp modelId="{FFF47CA8-D78B-4763-B6BF-CB91D61A65EF}">
      <dsp:nvSpPr>
        <dsp:cNvPr id="0" name=""/>
        <dsp:cNvSpPr/>
      </dsp:nvSpPr>
      <dsp:spPr>
        <a:xfrm>
          <a:off x="4493462" y="469876"/>
          <a:ext cx="759375" cy="759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3E6E3A-D400-405E-8CFA-1ED8E769227F}">
      <dsp:nvSpPr>
        <dsp:cNvPr id="0" name=""/>
        <dsp:cNvSpPr/>
      </dsp:nvSpPr>
      <dsp:spPr>
        <a:xfrm>
          <a:off x="4029399" y="1606400"/>
          <a:ext cx="1687500" cy="1325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i="0" kern="1200" dirty="0"/>
            <a:t>Personal factors may be included but the emphasis is on performance at work.</a:t>
          </a:r>
          <a:endParaRPr lang="en-US" sz="1600" kern="1200" dirty="0"/>
        </a:p>
      </dsp:txBody>
      <dsp:txXfrm>
        <a:off x="4029399" y="1606400"/>
        <a:ext cx="1687500" cy="1325569"/>
      </dsp:txXfrm>
    </dsp:sp>
    <dsp:sp modelId="{A32729F2-79CB-4627-9617-4B59265DA404}">
      <dsp:nvSpPr>
        <dsp:cNvPr id="0" name=""/>
        <dsp:cNvSpPr/>
      </dsp:nvSpPr>
      <dsp:spPr>
        <a:xfrm>
          <a:off x="6476275" y="469876"/>
          <a:ext cx="759375" cy="7593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343D97-9911-4631-A861-50950CB9AE02}">
      <dsp:nvSpPr>
        <dsp:cNvPr id="0" name=""/>
        <dsp:cNvSpPr/>
      </dsp:nvSpPr>
      <dsp:spPr>
        <a:xfrm>
          <a:off x="6012212" y="1606400"/>
          <a:ext cx="1687500" cy="1325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i="0" kern="1200" dirty="0"/>
            <a:t>Coaching activities have both organisational and individual goals.</a:t>
          </a:r>
          <a:endParaRPr lang="en-US" sz="1600" kern="1200" dirty="0"/>
        </a:p>
      </dsp:txBody>
      <dsp:txXfrm>
        <a:off x="6012212" y="1606400"/>
        <a:ext cx="1687500" cy="1325569"/>
      </dsp:txXfrm>
    </dsp:sp>
    <dsp:sp modelId="{69B591B2-6413-403B-8E6E-6EA5500FB664}">
      <dsp:nvSpPr>
        <dsp:cNvPr id="0" name=""/>
        <dsp:cNvSpPr/>
      </dsp:nvSpPr>
      <dsp:spPr>
        <a:xfrm>
          <a:off x="8459087" y="469876"/>
          <a:ext cx="759375" cy="75937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051E0F-13F7-4475-AA55-28475FAA344D}">
      <dsp:nvSpPr>
        <dsp:cNvPr id="0" name=""/>
        <dsp:cNvSpPr/>
      </dsp:nvSpPr>
      <dsp:spPr>
        <a:xfrm>
          <a:off x="7995025" y="1606400"/>
          <a:ext cx="1687500" cy="1325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i="0" kern="1200" dirty="0"/>
            <a:t>It provides people with the opportunity to better assess their strengths as well as their development areas.</a:t>
          </a:r>
          <a:endParaRPr lang="en-US" sz="1600" kern="1200" dirty="0"/>
        </a:p>
      </dsp:txBody>
      <dsp:txXfrm>
        <a:off x="7995025" y="1606400"/>
        <a:ext cx="1687500" cy="1325569"/>
      </dsp:txXfrm>
    </dsp:sp>
    <dsp:sp modelId="{3109439E-5E65-45B8-A735-8066C5B386D8}">
      <dsp:nvSpPr>
        <dsp:cNvPr id="0" name=""/>
        <dsp:cNvSpPr/>
      </dsp:nvSpPr>
      <dsp:spPr>
        <a:xfrm>
          <a:off x="4493462" y="3353845"/>
          <a:ext cx="759375" cy="75937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87A711-7F7F-45A6-AFDE-3EC232F401B3}">
      <dsp:nvSpPr>
        <dsp:cNvPr id="0" name=""/>
        <dsp:cNvSpPr/>
      </dsp:nvSpPr>
      <dsp:spPr>
        <a:xfrm>
          <a:off x="3039132" y="4490368"/>
          <a:ext cx="3668034" cy="13255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GB" sz="1600" b="1" i="0" kern="1200" dirty="0"/>
            <a:t>It's a skilled activity, which should be delivered by people who are trained to do so. This can be line managers and others trained in coaching skills.</a:t>
          </a:r>
          <a:endParaRPr lang="en-US" sz="1600" kern="1200" dirty="0"/>
        </a:p>
      </dsp:txBody>
      <dsp:txXfrm>
        <a:off x="3039132" y="4490368"/>
        <a:ext cx="3668034" cy="13255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99F177-4B74-425B-AFAC-1B2E51144EF4}">
      <dsp:nvSpPr>
        <dsp:cNvPr id="0" name=""/>
        <dsp:cNvSpPr/>
      </dsp:nvSpPr>
      <dsp:spPr>
        <a:xfrm>
          <a:off x="653702" y="0"/>
          <a:ext cx="7408634" cy="3385317"/>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8434C-6A03-4E86-A2AF-8718FD93AAF8}">
      <dsp:nvSpPr>
        <dsp:cNvPr id="0" name=""/>
        <dsp:cNvSpPr/>
      </dsp:nvSpPr>
      <dsp:spPr>
        <a:xfrm>
          <a:off x="106" y="1015595"/>
          <a:ext cx="1275486" cy="13541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Coaching/ </a:t>
          </a:r>
          <a:r>
            <a:rPr lang="en-GB" sz="1400" kern="1200" dirty="0"/>
            <a:t>counselling</a:t>
          </a:r>
          <a:endParaRPr lang="en-GB" sz="1600" kern="1200" dirty="0"/>
        </a:p>
      </dsp:txBody>
      <dsp:txXfrm>
        <a:off x="62370" y="1077859"/>
        <a:ext cx="1150958" cy="1229598"/>
      </dsp:txXfrm>
    </dsp:sp>
    <dsp:sp modelId="{9048B837-9F1A-4B85-ACAE-B4687114E274}">
      <dsp:nvSpPr>
        <dsp:cNvPr id="0" name=""/>
        <dsp:cNvSpPr/>
      </dsp:nvSpPr>
      <dsp:spPr>
        <a:xfrm>
          <a:off x="1525575" y="1009447"/>
          <a:ext cx="1275486" cy="13541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Note to file</a:t>
          </a:r>
        </a:p>
      </dsp:txBody>
      <dsp:txXfrm>
        <a:off x="1587839" y="1071711"/>
        <a:ext cx="1150958" cy="1229598"/>
      </dsp:txXfrm>
    </dsp:sp>
    <dsp:sp modelId="{79673ED8-4BCE-42D0-A2B3-9B978C13BFE1}">
      <dsp:nvSpPr>
        <dsp:cNvPr id="0" name=""/>
        <dsp:cNvSpPr/>
      </dsp:nvSpPr>
      <dsp:spPr>
        <a:xfrm>
          <a:off x="2976242" y="1015595"/>
          <a:ext cx="1275486" cy="13541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Verbal Warning</a:t>
          </a:r>
        </a:p>
      </dsp:txBody>
      <dsp:txXfrm>
        <a:off x="3038506" y="1077859"/>
        <a:ext cx="1150958" cy="1229598"/>
      </dsp:txXfrm>
    </dsp:sp>
    <dsp:sp modelId="{3FCBAEC3-6084-47B1-910B-CCA718A940B8}">
      <dsp:nvSpPr>
        <dsp:cNvPr id="0" name=""/>
        <dsp:cNvSpPr/>
      </dsp:nvSpPr>
      <dsp:spPr>
        <a:xfrm>
          <a:off x="4464310" y="1015595"/>
          <a:ext cx="1275486" cy="13541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First </a:t>
          </a:r>
          <a:r>
            <a:rPr lang="en-GB" sz="2000" kern="1200" dirty="0"/>
            <a:t>Written Warning</a:t>
          </a:r>
          <a:endParaRPr lang="en-GB" sz="2400" kern="1200" dirty="0"/>
        </a:p>
      </dsp:txBody>
      <dsp:txXfrm>
        <a:off x="4526574" y="1077859"/>
        <a:ext cx="1150958" cy="1229598"/>
      </dsp:txXfrm>
    </dsp:sp>
    <dsp:sp modelId="{61F41796-6DE1-435F-890C-F5564C779100}">
      <dsp:nvSpPr>
        <dsp:cNvPr id="0" name=""/>
        <dsp:cNvSpPr/>
      </dsp:nvSpPr>
      <dsp:spPr>
        <a:xfrm>
          <a:off x="5952378" y="1015595"/>
          <a:ext cx="1275486" cy="13541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Final </a:t>
          </a:r>
          <a:r>
            <a:rPr lang="en-GB" sz="2000" kern="1200" dirty="0"/>
            <a:t>Written Warning</a:t>
          </a:r>
          <a:endParaRPr lang="en-GB" sz="2400" kern="1200" dirty="0"/>
        </a:p>
      </dsp:txBody>
      <dsp:txXfrm>
        <a:off x="6014642" y="1077859"/>
        <a:ext cx="1150958" cy="1229598"/>
      </dsp:txXfrm>
    </dsp:sp>
    <dsp:sp modelId="{95384CBE-3333-4620-BCBB-C2389B4AAD4D}">
      <dsp:nvSpPr>
        <dsp:cNvPr id="0" name=""/>
        <dsp:cNvSpPr/>
      </dsp:nvSpPr>
      <dsp:spPr>
        <a:xfrm>
          <a:off x="7440446" y="1015595"/>
          <a:ext cx="1275486" cy="13541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Dismissal</a:t>
          </a:r>
        </a:p>
      </dsp:txBody>
      <dsp:txXfrm>
        <a:off x="7502710" y="1077859"/>
        <a:ext cx="1150958" cy="122959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en.wikipedia.org/wiki/Kaizen"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1</a:t>
            </a:fld>
            <a:endParaRPr lang="en-GB"/>
          </a:p>
        </p:txBody>
      </p:sp>
    </p:spTree>
    <p:extLst>
      <p:ext uri="{BB962C8B-B14F-4D97-AF65-F5344CB8AC3E}">
        <p14:creationId xmlns:p14="http://schemas.microsoft.com/office/powerpoint/2010/main" val="7788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1" i="0" dirty="0">
                <a:solidFill>
                  <a:srgbClr val="58595B"/>
                </a:solidFill>
                <a:effectLst/>
                <a:latin typeface="Open Sans"/>
              </a:rPr>
              <a:t>What do you think these words mean?</a:t>
            </a:r>
          </a:p>
          <a:p>
            <a:pPr algn="l">
              <a:buFont typeface="Arial" panose="020B0604020202020204" pitchFamily="34" charset="0"/>
              <a:buChar char="•"/>
            </a:pPr>
            <a:endParaRPr lang="en-GB" b="1" i="0" dirty="0">
              <a:solidFill>
                <a:srgbClr val="58595B"/>
              </a:solidFill>
              <a:effectLst/>
              <a:latin typeface="Open Sans"/>
            </a:endParaRPr>
          </a:p>
          <a:p>
            <a:pPr algn="l">
              <a:buFont typeface="Arial" panose="020B0604020202020204" pitchFamily="34" charset="0"/>
              <a:buChar char="•"/>
            </a:pPr>
            <a:r>
              <a:rPr lang="en-GB" b="1" i="0" dirty="0">
                <a:solidFill>
                  <a:srgbClr val="58595B"/>
                </a:solidFill>
                <a:effectLst/>
                <a:latin typeface="Open Sans"/>
              </a:rPr>
              <a:t>Training is an instructor-led, content-based intervention designed to lead to skills or behaviour change.</a:t>
            </a:r>
          </a:p>
          <a:p>
            <a:pPr algn="l">
              <a:buFont typeface="Arial" panose="020B0604020202020204" pitchFamily="34" charset="0"/>
              <a:buChar char="•"/>
            </a:pPr>
            <a:r>
              <a:rPr lang="en-GB" b="1" i="0" dirty="0">
                <a:solidFill>
                  <a:srgbClr val="58595B"/>
                </a:solidFill>
                <a:effectLst/>
                <a:latin typeface="Open Sans"/>
              </a:rPr>
              <a:t>Learning is a self-directed, work-based process that leads to increased adaptive potential (as might be provided by coaching or mentoring opportunities or being part of an online community or personal learning network, for example).</a:t>
            </a:r>
          </a:p>
          <a:p>
            <a:pPr algn="l">
              <a:buFont typeface="Arial" panose="020B0604020202020204" pitchFamily="34" charset="0"/>
              <a:buChar char="•"/>
            </a:pPr>
            <a:r>
              <a:rPr lang="en-GB" b="1" i="0" dirty="0">
                <a:solidFill>
                  <a:srgbClr val="58595B"/>
                </a:solidFill>
                <a:effectLst/>
                <a:latin typeface="Open Sans"/>
              </a:rPr>
              <a:t>Development implies a longer-term or broader process – acquiring skills or knowledge by a range of different means such as coaching, formal and informal learning interventions, education or planned experience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a:t>
            </a:fld>
            <a:endParaRPr lang="en-GB"/>
          </a:p>
        </p:txBody>
      </p:sp>
    </p:spTree>
    <p:extLst>
      <p:ext uri="{BB962C8B-B14F-4D97-AF65-F5344CB8AC3E}">
        <p14:creationId xmlns:p14="http://schemas.microsoft.com/office/powerpoint/2010/main" val="33299568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a:t>
            </a:r>
          </a:p>
          <a:p>
            <a:endParaRPr lang="en-GB" dirty="0"/>
          </a:p>
          <a:p>
            <a:endParaRPr lang="en-GB" dirty="0"/>
          </a:p>
          <a:p>
            <a:r>
              <a:rPr lang="en-GB" dirty="0"/>
              <a:t>Why do you think I am asking this today/?</a:t>
            </a:r>
          </a:p>
          <a:p>
            <a:endParaRPr lang="en-GB" dirty="0"/>
          </a:p>
          <a:p>
            <a:r>
              <a:rPr lang="en-GB" dirty="0"/>
              <a:t>Why do you do it that way? </a:t>
            </a:r>
          </a:p>
          <a:p>
            <a:endParaRPr lang="en-GB" dirty="0"/>
          </a:p>
          <a:p>
            <a:r>
              <a:rPr lang="en-GB" dirty="0"/>
              <a:t>Learnt behaviours – we have learnt this from our parents/guardians.</a:t>
            </a:r>
          </a:p>
          <a:p>
            <a:endParaRPr lang="en-GB" dirty="0"/>
          </a:p>
          <a:p>
            <a:r>
              <a:rPr lang="en-GB" dirty="0"/>
              <a:t>Why do we drink caffeine to wake up?</a:t>
            </a:r>
          </a:p>
          <a:p>
            <a:endParaRPr lang="en-GB" dirty="0"/>
          </a:p>
          <a:p>
            <a:r>
              <a:rPr lang="en-GB" dirty="0"/>
              <a:t>We are conditioned to think that we need caffeine to wake us up. Lear behaviour</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5</a:t>
            </a:fld>
            <a:endParaRPr lang="en-GB"/>
          </a:p>
        </p:txBody>
      </p:sp>
    </p:spTree>
    <p:extLst>
      <p:ext uri="{BB962C8B-B14F-4D97-AF65-F5344CB8AC3E}">
        <p14:creationId xmlns:p14="http://schemas.microsoft.com/office/powerpoint/2010/main" val="1493718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6E71BF70-8FE7-FD1A-8A11-D8F384721C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Slide Number Placeholder 3">
            <a:extLst>
              <a:ext uri="{FF2B5EF4-FFF2-40B4-BE49-F238E27FC236}">
                <a16:creationId xmlns:a16="http://schemas.microsoft.com/office/drawing/2014/main" id="{BD6E1D2C-058B-B348-3D01-D7404E2CC8B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C43DC78-888B-45F7-8136-8900B47D7ADA}" type="slidenum">
              <a:rPr lang="en-US" altLang="en-US" sz="1200">
                <a:solidFill>
                  <a:srgbClr val="000000"/>
                </a:solidFill>
              </a:rPr>
              <a:pPr/>
              <a:t>8</a:t>
            </a:fld>
            <a:endParaRPr lang="en-US" altLang="en-US" sz="1200">
              <a:solidFill>
                <a:srgbClr val="000000"/>
              </a:solidFill>
            </a:endParaRPr>
          </a:p>
        </p:txBody>
      </p:sp>
      <p:sp>
        <p:nvSpPr>
          <p:cNvPr id="51204" name="Notes Placeholder 1">
            <a:extLst>
              <a:ext uri="{FF2B5EF4-FFF2-40B4-BE49-F238E27FC236}">
                <a16:creationId xmlns:a16="http://schemas.microsoft.com/office/drawing/2014/main" id="{BDA62B81-F3AE-24D1-78DB-0CFD338083A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 typeface="+mj-lt" charset="0"/>
              <a:buNone/>
            </a:pPr>
            <a:r>
              <a:rPr lang="en-US" altLang="zh-TW" b="1" dirty="0">
                <a:solidFill>
                  <a:srgbClr val="376092"/>
                </a:solidFill>
                <a:cs typeface="Geneva" charset="0"/>
              </a:rPr>
              <a:t>Training</a:t>
            </a:r>
            <a:r>
              <a:rPr lang="en-US" altLang="zh-TW" dirty="0">
                <a:solidFill>
                  <a:srgbClr val="376092"/>
                </a:solidFill>
                <a:cs typeface="Geneva" charset="0"/>
              </a:rPr>
              <a:t> facilitates employees</a:t>
            </a:r>
            <a:r>
              <a:rPr lang="ja-JP" altLang="en-US" dirty="0">
                <a:solidFill>
                  <a:srgbClr val="376092"/>
                </a:solidFill>
                <a:cs typeface="Geneva" charset="0"/>
              </a:rPr>
              <a:t>’</a:t>
            </a:r>
            <a:r>
              <a:rPr lang="en-US" altLang="ja-JP" dirty="0">
                <a:solidFill>
                  <a:srgbClr val="376092"/>
                </a:solidFill>
                <a:cs typeface="Geneva" charset="0"/>
              </a:rPr>
              <a:t> learning job-related knowledge, skills and behavior.</a:t>
            </a:r>
          </a:p>
          <a:p>
            <a:pPr eaLnBrk="1" hangingPunct="1">
              <a:spcBef>
                <a:spcPct val="0"/>
              </a:spcBef>
              <a:buFont typeface="Calibri" panose="020F0502020204030204" pitchFamily="34" charset="0"/>
              <a:buAutoNum type="arabicPeriod"/>
            </a:pPr>
            <a:r>
              <a:rPr lang="en-US" altLang="zh-TW" noProof="1">
                <a:cs typeface="Geneva" charset="0"/>
              </a:rPr>
              <a:t>Increase employees</a:t>
            </a:r>
            <a:r>
              <a:rPr lang="en-US" altLang="en-US" noProof="1">
                <a:cs typeface="Geneva" charset="0"/>
              </a:rPr>
              <a:t>’</a:t>
            </a:r>
            <a:r>
              <a:rPr lang="en-US" altLang="zh-TW" noProof="1">
                <a:cs typeface="Geneva" charset="0"/>
              </a:rPr>
              <a:t> knowledge of foreign competitors and cultures.</a:t>
            </a:r>
            <a:endParaRPr lang="en-US" altLang="zh-TW" dirty="0">
              <a:cs typeface="Geneva" charset="0"/>
            </a:endParaRPr>
          </a:p>
          <a:p>
            <a:pPr eaLnBrk="1" hangingPunct="1">
              <a:spcBef>
                <a:spcPct val="0"/>
              </a:spcBef>
              <a:buFont typeface="Calibri" panose="020F0502020204030204" pitchFamily="34" charset="0"/>
              <a:buAutoNum type="arabicPeriod"/>
            </a:pPr>
            <a:r>
              <a:rPr lang="en-US" altLang="zh-TW" dirty="0">
                <a:cs typeface="Geneva" charset="0"/>
              </a:rPr>
              <a:t>Help ensure that employees have skills to work with new technology.</a:t>
            </a:r>
          </a:p>
          <a:p>
            <a:pPr eaLnBrk="1" hangingPunct="1">
              <a:spcBef>
                <a:spcPct val="0"/>
              </a:spcBef>
              <a:buFont typeface="Calibri" panose="020F0502020204030204" pitchFamily="34" charset="0"/>
              <a:buAutoNum type="arabicPeriod"/>
            </a:pPr>
            <a:r>
              <a:rPr lang="en-US" altLang="zh-TW" dirty="0">
                <a:cs typeface="Geneva" charset="0"/>
              </a:rPr>
              <a:t>Help employees understand how to work effectively in teams to contribute to product and service quality.</a:t>
            </a:r>
          </a:p>
          <a:p>
            <a:pPr eaLnBrk="1" hangingPunct="1">
              <a:lnSpc>
                <a:spcPct val="90000"/>
              </a:lnSpc>
              <a:spcBef>
                <a:spcPct val="0"/>
              </a:spcBef>
              <a:buFont typeface="Calibri" panose="020F0502020204030204" pitchFamily="34" charset="0"/>
              <a:buAutoNum type="arabicPeriod"/>
            </a:pPr>
            <a:r>
              <a:rPr lang="en-US" altLang="zh-TW" dirty="0">
                <a:cs typeface="Geneva" charset="0"/>
              </a:rPr>
              <a:t>ensure the company</a:t>
            </a:r>
            <a:r>
              <a:rPr lang="ja-JP" altLang="en-US" dirty="0">
                <a:cs typeface="Geneva" charset="0"/>
              </a:rPr>
              <a:t>’</a:t>
            </a:r>
            <a:r>
              <a:rPr lang="en-US" altLang="ja-JP" dirty="0">
                <a:cs typeface="Geneva" charset="0"/>
              </a:rPr>
              <a:t>s culture emphasizes innovation, creativity, and learning.</a:t>
            </a:r>
          </a:p>
          <a:p>
            <a:pPr eaLnBrk="1" hangingPunct="1">
              <a:lnSpc>
                <a:spcPct val="90000"/>
              </a:lnSpc>
              <a:spcBef>
                <a:spcPct val="0"/>
              </a:spcBef>
              <a:buFont typeface="Calibri" panose="020F0502020204030204" pitchFamily="34" charset="0"/>
              <a:buAutoNum type="arabicPeriod"/>
            </a:pPr>
            <a:r>
              <a:rPr lang="en-US" altLang="zh-TW" dirty="0">
                <a:cs typeface="Geneva" charset="0"/>
              </a:rPr>
              <a:t>ensure employment security by providing new ways for employees to contribute when their jobs change or interests change or skills become obsolete. </a:t>
            </a:r>
          </a:p>
          <a:p>
            <a:pPr eaLnBrk="1" hangingPunct="1">
              <a:lnSpc>
                <a:spcPct val="90000"/>
              </a:lnSpc>
              <a:spcBef>
                <a:spcPct val="0"/>
              </a:spcBef>
              <a:buFont typeface="Calibri" panose="020F0502020204030204" pitchFamily="34" charset="0"/>
              <a:buAutoNum type="arabicPeriod"/>
            </a:pPr>
            <a:r>
              <a:rPr lang="en-US" altLang="zh-TW" dirty="0">
                <a:cs typeface="Geneva" charset="0"/>
              </a:rPr>
              <a:t>prepare employees to accept and work more effectively with each other, particularly with minorities and women.</a:t>
            </a:r>
          </a:p>
          <a:p>
            <a:pPr eaLnBrk="1" hangingPunct="1">
              <a:spcBef>
                <a:spcPct val="0"/>
              </a:spcBef>
              <a:buFont typeface="Calibri" panose="020F0502020204030204" pitchFamily="34" charset="0"/>
              <a:buAutoNum type="arabicPeriod"/>
            </a:pPr>
            <a:endParaRPr lang="en-US" altLang="zh-TW" dirty="0">
              <a:cs typeface="Geneva"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EE30F2D1-CB3C-8F10-251B-E052351FFCC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9FC71CC1-2E2D-7B7A-772B-E3EEDBF651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lnSpc>
                <a:spcPct val="90000"/>
              </a:lnSpc>
              <a:spcBef>
                <a:spcPct val="0"/>
              </a:spcBef>
              <a:buFontTx/>
              <a:buChar char="•"/>
            </a:pPr>
            <a:r>
              <a:rPr lang="en-US" altLang="zh-TW" b="1">
                <a:cs typeface="Geneva" charset="0"/>
              </a:rPr>
              <a:t>Training</a:t>
            </a:r>
            <a:r>
              <a:rPr lang="en-US" altLang="zh-TW">
                <a:cs typeface="Geneva" charset="0"/>
              </a:rPr>
              <a:t> is a well-planned effort to facilitate the learning of job-related knowledge, skills and behavior by employees.</a:t>
            </a:r>
          </a:p>
          <a:p>
            <a:pPr marL="171450" indent="-171450" eaLnBrk="1" hangingPunct="1">
              <a:lnSpc>
                <a:spcPct val="90000"/>
              </a:lnSpc>
              <a:spcBef>
                <a:spcPct val="0"/>
              </a:spcBef>
              <a:buFontTx/>
              <a:buChar char="•"/>
            </a:pPr>
            <a:r>
              <a:rPr lang="en-US" altLang="zh-TW" b="1">
                <a:cs typeface="Geneva" charset="0"/>
              </a:rPr>
              <a:t>Continuous learning </a:t>
            </a:r>
            <a:r>
              <a:rPr lang="en-US" altLang="zh-TW">
                <a:cs typeface="Geneva" charset="0"/>
              </a:rPr>
              <a:t>requires employees to understand the entire work process and expects them to acquire and apply new skills and share what they have learned with other employees.</a:t>
            </a:r>
          </a:p>
          <a:p>
            <a:pPr marL="171450" indent="-171450" eaLnBrk="1" hangingPunct="1">
              <a:lnSpc>
                <a:spcPct val="90000"/>
              </a:lnSpc>
              <a:spcBef>
                <a:spcPct val="0"/>
              </a:spcBef>
              <a:buFontTx/>
              <a:buChar char="•"/>
            </a:pPr>
            <a:r>
              <a:rPr lang="en-US" altLang="zh-TW" b="1">
                <a:cs typeface="Geneva" charset="0"/>
              </a:rPr>
              <a:t>High‑leverage training </a:t>
            </a:r>
            <a:r>
              <a:rPr lang="en-US" altLang="zh-TW">
                <a:cs typeface="Geneva" charset="0"/>
              </a:rPr>
              <a:t>links training to strategic business goals, has top management support, relies on an instructional design model, and is benchmarked to programs in other organizations.</a:t>
            </a:r>
          </a:p>
          <a:p>
            <a:pPr marL="171450" indent="-171450"/>
            <a:endParaRPr lang="en-US" altLang="zh-TW">
              <a:cs typeface="Geneva" charset="0"/>
            </a:endParaRPr>
          </a:p>
        </p:txBody>
      </p:sp>
      <p:sp>
        <p:nvSpPr>
          <p:cNvPr id="52228" name="Slide Number Placeholder 3">
            <a:extLst>
              <a:ext uri="{FF2B5EF4-FFF2-40B4-BE49-F238E27FC236}">
                <a16:creationId xmlns:a16="http://schemas.microsoft.com/office/drawing/2014/main" id="{BEAAC6EC-BFAE-208F-D8ED-E4E8D03625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19B8538-39B5-4933-93D7-AC0E00035BB1}" type="slidenum">
              <a:rPr lang="en-US" altLang="en-US" sz="1200"/>
              <a:pPr/>
              <a:t>9</a:t>
            </a:fld>
            <a:endParaRPr lang="en-US"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5930793E-87D6-21B1-9EB8-0BD1851E39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Slide Number Placeholder 3">
            <a:extLst>
              <a:ext uri="{FF2B5EF4-FFF2-40B4-BE49-F238E27FC236}">
                <a16:creationId xmlns:a16="http://schemas.microsoft.com/office/drawing/2014/main" id="{AF3366E5-6827-855A-10A0-3F7088614D7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E47B7E1-D256-4F61-8038-1B00AD257D0A}" type="slidenum">
              <a:rPr lang="en-US" altLang="en-US" sz="1200">
                <a:solidFill>
                  <a:srgbClr val="000000"/>
                </a:solidFill>
              </a:rPr>
              <a:pPr/>
              <a:t>10</a:t>
            </a:fld>
            <a:endParaRPr lang="en-US" altLang="en-US" sz="1200">
              <a:solidFill>
                <a:srgbClr val="000000"/>
              </a:solidFill>
            </a:endParaRPr>
          </a:p>
        </p:txBody>
      </p:sp>
      <p:sp>
        <p:nvSpPr>
          <p:cNvPr id="53252" name="Notes Placeholder 1">
            <a:extLst>
              <a:ext uri="{FF2B5EF4-FFF2-40B4-BE49-F238E27FC236}">
                <a16:creationId xmlns:a16="http://schemas.microsoft.com/office/drawing/2014/main" id="{87E16086-BE61-E4E5-71D5-85CEFF0F7B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Figure 7.1 shows that formal training and development, informal learning, and knowledge management are the key features of a continuous learning philosophy that focuses on performance and supports the business strategy.</a:t>
            </a:r>
          </a:p>
          <a:p>
            <a:r>
              <a:rPr lang="en-US" altLang="en-US" b="1">
                <a:solidFill>
                  <a:srgbClr val="4A452A"/>
                </a:solidFill>
                <a:cs typeface="Geneva" charset="0"/>
              </a:rPr>
              <a:t>Informal training </a:t>
            </a:r>
            <a:r>
              <a:rPr lang="en-US" altLang="en-US">
                <a:solidFill>
                  <a:srgbClr val="4A452A"/>
                </a:solidFill>
                <a:cs typeface="Geneva" charset="0"/>
              </a:rPr>
              <a:t>is learner initiated, involves action and doing, is motivated by an intent to develop and does not occur in a formal learning setting. </a:t>
            </a:r>
            <a:r>
              <a:rPr lang="en-US" altLang="en-US">
                <a:cs typeface="Geneva" charset="0"/>
              </a:rPr>
              <a:t>Informal learning may account for up to 75% of learning within organizations.</a:t>
            </a:r>
            <a:r>
              <a:rPr lang="en-US" altLang="en-US">
                <a:solidFill>
                  <a:srgbClr val="4A452A"/>
                </a:solidFill>
                <a:cs typeface="Geneva" charset="0"/>
              </a:rPr>
              <a:t> </a:t>
            </a:r>
            <a:r>
              <a:rPr lang="en-US" altLang="en-US" b="1">
                <a:solidFill>
                  <a:srgbClr val="4A452A"/>
                </a:solidFill>
                <a:cs typeface="Geneva" charset="0"/>
              </a:rPr>
              <a:t>Formal training </a:t>
            </a:r>
            <a:r>
              <a:rPr lang="en-US" altLang="en-US">
                <a:solidFill>
                  <a:srgbClr val="4A452A"/>
                </a:solidFill>
                <a:cs typeface="Geneva" charset="0"/>
              </a:rPr>
              <a:t>is instructor led and on-line programs, courses and events developed and organized by the company.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chemeClr val="hlink"/>
                </a:solidFill>
              </a:rPr>
              <a:t>What is training designed to achieve?</a:t>
            </a:r>
          </a:p>
          <a:p>
            <a:endParaRPr lang="en-GB" sz="1200" dirty="0">
              <a:solidFill>
                <a:schemeClr val="hlink"/>
              </a:solidFill>
            </a:endParaRPr>
          </a:p>
          <a:p>
            <a:pPr eaLnBrk="1" hangingPunct="1">
              <a:defRPr/>
            </a:pPr>
            <a:r>
              <a:rPr lang="en-GB" sz="1200" dirty="0"/>
              <a:t>Improved individual performance?</a:t>
            </a:r>
          </a:p>
          <a:p>
            <a:pPr eaLnBrk="1" hangingPunct="1">
              <a:defRPr/>
            </a:pPr>
            <a:r>
              <a:rPr lang="en-GB" sz="1200" dirty="0"/>
              <a:t>Improved organisational performance?</a:t>
            </a:r>
          </a:p>
          <a:p>
            <a:pPr eaLnBrk="1" hangingPunct="1">
              <a:defRPr/>
            </a:pPr>
            <a:r>
              <a:rPr lang="en-GB" sz="1200" dirty="0"/>
              <a:t>Compliance with legislation?</a:t>
            </a:r>
          </a:p>
          <a:p>
            <a:pPr eaLnBrk="1" hangingPunct="1">
              <a:defRPr/>
            </a:pPr>
            <a:r>
              <a:rPr lang="en-GB" sz="1200" dirty="0"/>
              <a:t>Improved work relationships?</a:t>
            </a:r>
          </a:p>
          <a:p>
            <a:pPr eaLnBrk="1" hangingPunct="1">
              <a:defRPr/>
            </a:pPr>
            <a:r>
              <a:rPr lang="en-GB" sz="1200" dirty="0"/>
              <a:t>Aid Succession planning?</a:t>
            </a:r>
          </a:p>
          <a:p>
            <a:pPr eaLnBrk="1" hangingPunct="1">
              <a:defRPr/>
            </a:pPr>
            <a:r>
              <a:rPr lang="en-GB" sz="1200" dirty="0"/>
              <a:t>Improve career/ promotion prospects?</a:t>
            </a:r>
          </a:p>
          <a:p>
            <a:pPr eaLnBrk="1" hangingPunct="1">
              <a:defRPr/>
            </a:pPr>
            <a:r>
              <a:rPr lang="en-GB" sz="1200" dirty="0"/>
              <a:t>To attract potential recruits?</a:t>
            </a:r>
          </a:p>
          <a:p>
            <a:endParaRPr lang="en-GB" dirty="0"/>
          </a:p>
          <a:p>
            <a:endParaRPr lang="en-GB" dirty="0"/>
          </a:p>
          <a:p>
            <a:r>
              <a:rPr lang="en-GB" dirty="0"/>
              <a:t>What are examples of day release training? – H&amp;S/ Manual Handling _ one thing to note on engagement. Companies with engaged employees are more likely to have a safer environment as the employees care more</a:t>
            </a:r>
          </a:p>
        </p:txBody>
      </p:sp>
      <p:sp>
        <p:nvSpPr>
          <p:cNvPr id="4" name="Slide Number Placeholder 3"/>
          <p:cNvSpPr>
            <a:spLocks noGrp="1"/>
          </p:cNvSpPr>
          <p:nvPr>
            <p:ph type="sldNum" sz="quarter" idx="5"/>
          </p:nvPr>
        </p:nvSpPr>
        <p:spPr/>
        <p:txBody>
          <a:bodyPr/>
          <a:lstStyle/>
          <a:p>
            <a:fld id="{15829D03-4EFF-4A4A-B663-173065EF01C9}" type="slidenum">
              <a:rPr lang="en-GB" smtClean="0"/>
              <a:t>13</a:t>
            </a:fld>
            <a:endParaRPr lang="en-GB"/>
          </a:p>
        </p:txBody>
      </p:sp>
    </p:spTree>
    <p:extLst>
      <p:ext uri="{BB962C8B-B14F-4D97-AF65-F5344CB8AC3E}">
        <p14:creationId xmlns:p14="http://schemas.microsoft.com/office/powerpoint/2010/main" val="1057679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are learning styles important?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type of learner are you? The way we build our classes we think about the different types of learners</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14</a:t>
            </a:fld>
            <a:endParaRPr lang="en-GB"/>
          </a:p>
        </p:txBody>
      </p:sp>
    </p:spTree>
    <p:extLst>
      <p:ext uri="{BB962C8B-B14F-4D97-AF65-F5344CB8AC3E}">
        <p14:creationId xmlns:p14="http://schemas.microsoft.com/office/powerpoint/2010/main" val="9091825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talk about optimal level and motivation.</a:t>
            </a:r>
          </a:p>
          <a:p>
            <a:br>
              <a:rPr lang="en-GB" dirty="0"/>
            </a:br>
            <a:r>
              <a:rPr lang="en-GB" dirty="0"/>
              <a:t>What do we mean by what’s on the screen?</a:t>
            </a:r>
          </a:p>
          <a:p>
            <a:endParaRPr lang="en-GB" dirty="0"/>
          </a:p>
          <a:p>
            <a:r>
              <a:rPr lang="en-GB" dirty="0"/>
              <a:t>We struggle with distractions, it ultimately dictates our performance output. If our mind is elsewhere, are we working at out optimal level?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15</a:t>
            </a:fld>
            <a:endParaRPr lang="en-GB"/>
          </a:p>
        </p:txBody>
      </p:sp>
    </p:spTree>
    <p:extLst>
      <p:ext uri="{BB962C8B-B14F-4D97-AF65-F5344CB8AC3E}">
        <p14:creationId xmlns:p14="http://schemas.microsoft.com/office/powerpoint/2010/main" val="33509263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 to performance……. Read screen</a:t>
            </a:r>
          </a:p>
          <a:p>
            <a:endParaRPr lang="en-GB" dirty="0"/>
          </a:p>
          <a:p>
            <a:r>
              <a:rPr lang="en-GB" dirty="0"/>
              <a:t>What are your interferences? In anything in life?</a:t>
            </a:r>
          </a:p>
          <a:p>
            <a:endParaRPr lang="en-GB" dirty="0"/>
          </a:p>
          <a:p>
            <a:r>
              <a:rPr lang="en-GB" dirty="0"/>
              <a:t>We get too comfortable</a:t>
            </a:r>
          </a:p>
          <a:p>
            <a:r>
              <a:rPr lang="en-GB" dirty="0"/>
              <a:t>Stress</a:t>
            </a:r>
          </a:p>
          <a:p>
            <a:r>
              <a:rPr lang="en-GB" dirty="0"/>
              <a:t>Phone - </a:t>
            </a:r>
          </a:p>
          <a:p>
            <a:r>
              <a:rPr lang="en-GB" dirty="0"/>
              <a:t>Children</a:t>
            </a:r>
          </a:p>
          <a:p>
            <a:endParaRPr lang="en-GB" dirty="0"/>
          </a:p>
          <a:p>
            <a:br>
              <a:rPr lang="en-GB" dirty="0"/>
            </a:br>
            <a:r>
              <a:rPr lang="en-GB" dirty="0"/>
              <a:t>The most internal interference that comes from within us is fear. Not just fear of physical harm, but fear of being judged, failing, rejection. Do you think fear impacts your performance? How much does fear impact your performance?</a:t>
            </a:r>
          </a:p>
          <a:p>
            <a:endParaRPr lang="en-GB" dirty="0"/>
          </a:p>
          <a:p>
            <a:r>
              <a:rPr lang="en-GB" dirty="0"/>
              <a:t>Why do you think children are fearless in comparison? Children don’t know the consequences. Adults will start catastrophising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16</a:t>
            </a:fld>
            <a:endParaRPr lang="en-GB"/>
          </a:p>
        </p:txBody>
      </p:sp>
    </p:spTree>
    <p:extLst>
      <p:ext uri="{BB962C8B-B14F-4D97-AF65-F5344CB8AC3E}">
        <p14:creationId xmlns:p14="http://schemas.microsoft.com/office/powerpoint/2010/main" val="4083284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we mean by managing performance or performance management?</a:t>
            </a:r>
          </a:p>
          <a:p>
            <a:endParaRPr lang="en-GB" dirty="0"/>
          </a:p>
          <a:p>
            <a:r>
              <a:rPr lang="en-GB" dirty="0"/>
              <a:t>How we actually manage people’s performance in the workplace and the steps we use to do that. It also comes form you as an individual. </a:t>
            </a:r>
          </a:p>
          <a:p>
            <a:endParaRPr lang="en-GB" dirty="0"/>
          </a:p>
          <a:p>
            <a:r>
              <a:rPr lang="en-GB" dirty="0"/>
              <a:t>Definition: </a:t>
            </a:r>
            <a:r>
              <a:rPr lang="en-GB" b="0" i="0" dirty="0">
                <a:solidFill>
                  <a:srgbClr val="000000"/>
                </a:solidFill>
                <a:effectLst/>
                <a:latin typeface="Roboto" panose="02000000000000000000" pitchFamily="2" charset="0"/>
              </a:rPr>
              <a:t>Performance management is a corporate management tool that helps managers monitor and evaluate employees' work. Performance management's goal is to create an environment where people can perform to the best of their abilities and produce the highest-quality work most efficiently and effectively</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It’s about looking at the business objectives and how you can help achieve those.</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Holistic approach – what do we mean by holistic? </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Approach everything as one.  Any care to give an example? Wellbeing for example. </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Manging performance is manged all the time. 121. Reviews. </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How many of you work at your optimal level all the time? Do you think this is possible? Why might you not? We are going to review this in a few weeks time. A lot of thing will impact your performance? </a:t>
            </a:r>
          </a:p>
          <a:p>
            <a:endParaRPr lang="en-GB" b="0" i="0" dirty="0">
              <a:solidFill>
                <a:srgbClr val="000000"/>
              </a:solidFill>
              <a:effectLst/>
              <a:latin typeface="Roboto" panose="02000000000000000000" pitchFamily="2" charset="0"/>
            </a:endParaRPr>
          </a:p>
          <a:p>
            <a:r>
              <a:rPr lang="en-GB" b="0" i="0" dirty="0">
                <a:solidFill>
                  <a:srgbClr val="000000"/>
                </a:solidFill>
                <a:effectLst/>
                <a:latin typeface="Roboto" panose="02000000000000000000" pitchFamily="2" charset="0"/>
              </a:rPr>
              <a:t>Performance Management aims to monitor, maintain and improve employee performance in line with an organisation’s objectives. It’s not a single activity, but rather a group of practices that should be approached </a:t>
            </a:r>
            <a:r>
              <a:rPr lang="en-GB" b="0" i="0" dirty="0" err="1">
                <a:solidFill>
                  <a:srgbClr val="000000"/>
                </a:solidFill>
                <a:effectLst/>
                <a:latin typeface="Roboto" panose="02000000000000000000" pitchFamily="2" charset="0"/>
              </a:rPr>
              <a:t>holisitically</a:t>
            </a:r>
            <a:r>
              <a:rPr lang="en-GB" b="0" i="0" dirty="0">
                <a:solidFill>
                  <a:srgbClr val="000000"/>
                </a:solidFill>
                <a:effectLst/>
                <a:latin typeface="Roboto" panose="02000000000000000000" pitchFamily="2" charset="0"/>
              </a:rPr>
              <a:t>. </a:t>
            </a:r>
          </a:p>
          <a:p>
            <a:endParaRPr lang="en-GB" b="0" i="0" dirty="0">
              <a:solidFill>
                <a:srgbClr val="000000"/>
              </a:solidFill>
              <a:effectLst/>
              <a:latin typeface="Roboto" panose="02000000000000000000" pitchFamily="2" charset="0"/>
            </a:endParaRP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29586871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ED6C9FC-9CB4-B321-4FD2-793327E717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Slide Number Placeholder 3">
            <a:extLst>
              <a:ext uri="{FF2B5EF4-FFF2-40B4-BE49-F238E27FC236}">
                <a16:creationId xmlns:a16="http://schemas.microsoft.com/office/drawing/2014/main" id="{164FF0A6-1B56-83C8-FF23-DA8B5B3A357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74C7203E-FD22-4603-85AA-B79080B2BB34}" type="slidenum">
              <a:rPr lang="en-US" altLang="en-US" sz="1200">
                <a:solidFill>
                  <a:srgbClr val="000000"/>
                </a:solidFill>
              </a:rPr>
              <a:pPr/>
              <a:t>19</a:t>
            </a:fld>
            <a:endParaRPr lang="en-US" altLang="en-US" sz="1200">
              <a:solidFill>
                <a:srgbClr val="000000"/>
              </a:solidFill>
            </a:endParaRPr>
          </a:p>
        </p:txBody>
      </p:sp>
      <p:sp>
        <p:nvSpPr>
          <p:cNvPr id="54276" name="Notes Placeholder 1">
            <a:extLst>
              <a:ext uri="{FF2B5EF4-FFF2-40B4-BE49-F238E27FC236}">
                <a16:creationId xmlns:a16="http://schemas.microsoft.com/office/drawing/2014/main" id="{2FABEAB0-1291-406E-2247-C5564115A9C6}"/>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a:defRPr/>
            </a:pPr>
            <a:r>
              <a:rPr lang="en-US" altLang="en-US" dirty="0">
                <a:cs typeface="Geneva" charset="0"/>
              </a:rPr>
              <a:t>SOURCE: Based on E. </a:t>
            </a:r>
            <a:r>
              <a:rPr lang="en-US" altLang="en-US" dirty="0" err="1">
                <a:cs typeface="Geneva" charset="0"/>
              </a:rPr>
              <a:t>Pulakos</a:t>
            </a:r>
            <a:r>
              <a:rPr lang="en-US" altLang="en-US" dirty="0">
                <a:cs typeface="Geneva" charset="0"/>
              </a:rPr>
              <a:t>, R. Mueller-Hanson, R. O’Leary, and M. </a:t>
            </a:r>
            <a:r>
              <a:rPr lang="en-US" altLang="en-US" dirty="0" err="1">
                <a:cs typeface="Geneva" charset="0"/>
              </a:rPr>
              <a:t>Meyrowitz</a:t>
            </a:r>
            <a:r>
              <a:rPr lang="en-US" altLang="en-US" dirty="0">
                <a:cs typeface="Geneva" charset="0"/>
              </a:rPr>
              <a:t>, </a:t>
            </a:r>
            <a:r>
              <a:rPr lang="en-US" altLang="en-US" i="1" dirty="0">
                <a:cs typeface="Geneva" charset="0"/>
              </a:rPr>
              <a:t>Building a High-Performance Culture: A Fresh Look at Performance Management </a:t>
            </a:r>
            <a:r>
              <a:rPr lang="en-US" altLang="en-US" dirty="0">
                <a:cs typeface="Geneva" charset="0"/>
              </a:rPr>
              <a:t>(Alexandria, VA: SHRM Foundation, 2012); H. </a:t>
            </a:r>
            <a:r>
              <a:rPr lang="en-US" altLang="en-US" dirty="0" err="1">
                <a:cs typeface="Geneva" charset="0"/>
              </a:rPr>
              <a:t>Aguinis</a:t>
            </a:r>
            <a:r>
              <a:rPr lang="en-US" altLang="en-US" dirty="0">
                <a:cs typeface="Geneva" charset="0"/>
              </a:rPr>
              <a:t>, “An Expanded View of Performance Management,” in J. W. Smith and M. London (eds.), </a:t>
            </a:r>
            <a:r>
              <a:rPr lang="en-US" altLang="en-US" i="1" dirty="0">
                <a:cs typeface="Geneva" charset="0"/>
              </a:rPr>
              <a:t>Performance Management </a:t>
            </a:r>
            <a:r>
              <a:rPr lang="en-US" altLang="en-US" dirty="0">
                <a:cs typeface="Geneva" charset="0"/>
              </a:rPr>
              <a:t>(San Francisco: Jossey-Bass, 2009), pp. 1–43; and J. Russell and L. Russell, “Talk Me through It: The Next Level of Performance Management,” </a:t>
            </a:r>
            <a:r>
              <a:rPr lang="en-US" altLang="en-US" i="1" dirty="0">
                <a:cs typeface="Geneva" charset="0"/>
              </a:rPr>
              <a:t>T </a:t>
            </a:r>
            <a:r>
              <a:rPr lang="en-US" altLang="en-US" dirty="0">
                <a:cs typeface="Geneva" charset="0"/>
              </a:rPr>
              <a:t>+ </a:t>
            </a:r>
            <a:r>
              <a:rPr lang="en-US" altLang="en-US" i="1" dirty="0">
                <a:cs typeface="Geneva" charset="0"/>
              </a:rPr>
              <a:t>D, </a:t>
            </a:r>
            <a:r>
              <a:rPr lang="en-US" altLang="en-US" dirty="0">
                <a:cs typeface="Geneva" charset="0"/>
              </a:rPr>
              <a:t>April 2010, pp. 42–48.</a:t>
            </a:r>
          </a:p>
          <a:p>
            <a:pPr>
              <a:defRPr/>
            </a:pPr>
            <a:r>
              <a:rPr lang="en-US" altLang="en-US" b="1" dirty="0">
                <a:cs typeface="Geneva" charset="0"/>
              </a:rPr>
              <a:t>Figure 8.1 </a:t>
            </a:r>
            <a:r>
              <a:rPr lang="en-US" altLang="en-US" dirty="0">
                <a:cs typeface="Geneva" charset="0"/>
              </a:rPr>
              <a:t>depicts Performance Management Process (PMP) and shows the objective results are measurable, tangible outputs of the work, and a consequence of the employee</a:t>
            </a:r>
            <a:r>
              <a:rPr lang="ja-JP" altLang="en-US" dirty="0">
                <a:cs typeface="Geneva" charset="0"/>
              </a:rPr>
              <a:t>’</a:t>
            </a:r>
            <a:r>
              <a:rPr lang="en-US" altLang="ja-JP" dirty="0">
                <a:cs typeface="Geneva" charset="0"/>
              </a:rPr>
              <a:t>s or group</a:t>
            </a:r>
            <a:r>
              <a:rPr lang="ja-JP" altLang="en-US" dirty="0">
                <a:cs typeface="Geneva" charset="0"/>
              </a:rPr>
              <a:t>’</a:t>
            </a:r>
            <a:r>
              <a:rPr lang="en-US" altLang="ja-JP" dirty="0">
                <a:cs typeface="Geneva" charset="0"/>
              </a:rPr>
              <a:t>s behavior. Effective performance management is a process, not an event. PMP ties formal performance appraisal process to the company</a:t>
            </a:r>
            <a:r>
              <a:rPr lang="ja-JP" altLang="en-US" dirty="0">
                <a:cs typeface="Geneva" charset="0"/>
              </a:rPr>
              <a:t>’</a:t>
            </a:r>
            <a:r>
              <a:rPr lang="en-US" altLang="ja-JP" dirty="0">
                <a:cs typeface="Geneva" charset="0"/>
              </a:rPr>
              <a:t>s strategies by specifying at the beginning of the evaluation period types and level of performance that must be accomplished to achieve the strategy. At the end of the evaluation period, individuals and groups are evaluated based on how closely their actual performance met the performance plan. Ideally, PMP would ensure that all activities support the organization</a:t>
            </a:r>
            <a:r>
              <a:rPr lang="ja-JP" altLang="en-US" dirty="0">
                <a:cs typeface="Geneva" charset="0"/>
              </a:rPr>
              <a:t>’</a:t>
            </a:r>
            <a:r>
              <a:rPr lang="en-US" altLang="ja-JP" dirty="0">
                <a:cs typeface="Geneva" charset="0"/>
              </a:rPr>
              <a:t>s strategic goals.</a:t>
            </a:r>
          </a:p>
          <a:p>
            <a:pPr eaLnBrk="1" hangingPunct="1">
              <a:lnSpc>
                <a:spcPct val="80000"/>
              </a:lnSpc>
              <a:spcBef>
                <a:spcPct val="0"/>
              </a:spcBef>
              <a:defRPr/>
            </a:pPr>
            <a:r>
              <a:rPr lang="en-US" altLang="ja-JP" dirty="0">
                <a:cs typeface="Geneva" charset="0"/>
              </a:rPr>
              <a:t>	 An employee may have the necessary skills and yet not exhibit the necessary behaviors. Work group norms often influence what the group</a:t>
            </a:r>
            <a:r>
              <a:rPr lang="ja-JP" altLang="en-US" dirty="0">
                <a:cs typeface="Geneva" charset="0"/>
              </a:rPr>
              <a:t>’</a:t>
            </a:r>
            <a:r>
              <a:rPr lang="en-US" altLang="ja-JP" dirty="0">
                <a:cs typeface="Geneva" charset="0"/>
              </a:rPr>
              <a:t>s members do and the results they produce. Some may not be motivated to exhibit the right behaviors if the employees do not believe their behaviors will be rewarded with pay raises, promotions, etc.</a:t>
            </a:r>
          </a:p>
          <a:p>
            <a:pPr eaLnBrk="1" hangingPunct="1">
              <a:lnSpc>
                <a:spcPct val="80000"/>
              </a:lnSpc>
              <a:spcBef>
                <a:spcPct val="0"/>
              </a:spcBef>
              <a:defRPr/>
            </a:pPr>
            <a:r>
              <a:rPr lang="en-US" altLang="ja-JP" dirty="0">
                <a:cs typeface="Geneva" charset="0"/>
              </a:rPr>
              <a:t>	Sometimes organizational culture discourages the employee from doing effective things. Work group norms often dictate what the group</a:t>
            </a:r>
            <a:r>
              <a:rPr lang="ja-JP" altLang="en-US" dirty="0">
                <a:cs typeface="Geneva" charset="0"/>
              </a:rPr>
              <a:t>’</a:t>
            </a:r>
            <a:r>
              <a:rPr lang="en-US" altLang="ja-JP" dirty="0">
                <a:cs typeface="Geneva" charset="0"/>
              </a:rPr>
              <a:t>s members do and the results they produce. Some are simply not motivated to exhibit the right behaviors if they do not believe their behaviors will be rewarded with pay raises, promotions, etc. </a:t>
            </a:r>
          </a:p>
          <a:p>
            <a:pPr eaLnBrk="1" hangingPunct="1">
              <a:lnSpc>
                <a:spcPct val="80000"/>
              </a:lnSpc>
              <a:spcBef>
                <a:spcPct val="0"/>
              </a:spcBef>
              <a:defRPr/>
            </a:pPr>
            <a:r>
              <a:rPr lang="en-US" altLang="ja-JP" dirty="0">
                <a:cs typeface="Geneva" charset="0"/>
              </a:rPr>
              <a:t>	To gain competitive advantage, the attributes, behaviors, and results must be tied to the company</a:t>
            </a:r>
            <a:r>
              <a:rPr lang="ja-JP" altLang="en-US" dirty="0">
                <a:cs typeface="Geneva" charset="0"/>
              </a:rPr>
              <a:t>’</a:t>
            </a:r>
            <a:r>
              <a:rPr lang="en-US" altLang="ja-JP" dirty="0">
                <a:cs typeface="Geneva" charset="0"/>
              </a:rPr>
              <a:t>s strategy. Effective PMP measures performance criteria as precisely as possible and serves a strategic function by linking performance criteria to internal and external customer requirements, include a process for changing the system based on situational constraints and have administrative and developmental purposes.</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future performance is usually dictated by your past performance. Unless you change the system (Atomic Habits) you will continue to struggle or do things in the same way. Your past performance is dictated. </a:t>
            </a:r>
          </a:p>
        </p:txBody>
      </p:sp>
      <p:sp>
        <p:nvSpPr>
          <p:cNvPr id="4" name="Slide Number Placeholder 3"/>
          <p:cNvSpPr>
            <a:spLocks noGrp="1"/>
          </p:cNvSpPr>
          <p:nvPr>
            <p:ph type="sldNum" sz="quarter" idx="5"/>
          </p:nvPr>
        </p:nvSpPr>
        <p:spPr/>
        <p:txBody>
          <a:bodyPr/>
          <a:lstStyle/>
          <a:p>
            <a:fld id="{15829D03-4EFF-4A4A-B663-173065EF01C9}" type="slidenum">
              <a:rPr lang="en-GB" smtClean="0"/>
              <a:t>20</a:t>
            </a:fld>
            <a:endParaRPr lang="en-GB"/>
          </a:p>
        </p:txBody>
      </p:sp>
    </p:spTree>
    <p:extLst>
      <p:ext uri="{BB962C8B-B14F-4D97-AF65-F5344CB8AC3E}">
        <p14:creationId xmlns:p14="http://schemas.microsoft.com/office/powerpoint/2010/main" val="40596251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8D0C134B-7370-29E7-9468-33398D3D65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98097079-1AD9-DCCD-58E5-22B0A30183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US" altLang="en-US" sz="1100">
                <a:cs typeface="Geneva" charset="0"/>
              </a:rPr>
              <a:t>This shows the the five criteria underlying job performance measures</a:t>
            </a:r>
            <a:r>
              <a:rPr lang="en-US" altLang="en-US" sz="1100" b="1">
                <a:cs typeface="Geneva" charset="0"/>
              </a:rPr>
              <a:t>: strategic congruence, validity, reliability, acceptability, and specificity.</a:t>
            </a:r>
          </a:p>
          <a:p>
            <a:pPr marL="685800" lvl="1" indent="-228600" eaLnBrk="1" hangingPunct="1">
              <a:lnSpc>
                <a:spcPct val="90000"/>
              </a:lnSpc>
              <a:spcBef>
                <a:spcPct val="0"/>
              </a:spcBef>
              <a:buFont typeface="Calibri" panose="020F0502020204030204" pitchFamily="34" charset="0"/>
              <a:buAutoNum type="arabicPeriod"/>
            </a:pPr>
            <a:r>
              <a:rPr lang="en-US" altLang="en-US" sz="1100" b="1">
                <a:ea typeface="ＭＳ Ｐゴシック" panose="020B0600070205080204" pitchFamily="34" charset="-128"/>
                <a:cs typeface="Geneva" charset="0"/>
              </a:rPr>
              <a:t>Strategic congruence </a:t>
            </a:r>
            <a:r>
              <a:rPr lang="en-US" altLang="en-US" sz="1100">
                <a:ea typeface="ＭＳ Ｐゴシック" panose="020B0600070205080204" pitchFamily="34" charset="-128"/>
                <a:cs typeface="Geneva" charset="0"/>
              </a:rPr>
              <a:t>- extent to which Performance Management System (PMS) elicits job performance that is congruent with the organization's strategy, goals, and culture. Strategic congruence emphasizes the need for the performance management system to guide employees in contributing to the organization</a:t>
            </a:r>
            <a:r>
              <a:rPr lang="ja-JP" altLang="en-US" sz="1100">
                <a:ea typeface="ＭＳ Ｐゴシック" panose="020B0600070205080204" pitchFamily="34" charset="-128"/>
                <a:cs typeface="Geneva" charset="0"/>
              </a:rPr>
              <a:t>’</a:t>
            </a:r>
            <a:r>
              <a:rPr lang="en-US" altLang="ja-JP" sz="1100">
                <a:ea typeface="ＭＳ Ｐゴシック" panose="020B0600070205080204" pitchFamily="34" charset="-128"/>
                <a:cs typeface="Geneva" charset="0"/>
              </a:rPr>
              <a:t>s success. </a:t>
            </a:r>
          </a:p>
          <a:p>
            <a:pPr marL="685800" lvl="1" indent="-228600" eaLnBrk="1" hangingPunct="1">
              <a:lnSpc>
                <a:spcPct val="90000"/>
              </a:lnSpc>
              <a:spcBef>
                <a:spcPct val="0"/>
              </a:spcBef>
              <a:buFont typeface="Calibri" panose="020F0502020204030204" pitchFamily="34" charset="0"/>
              <a:buAutoNum type="arabicPeriod"/>
            </a:pPr>
            <a:r>
              <a:rPr lang="en-US" altLang="en-US" sz="1100" b="1">
                <a:ea typeface="ＭＳ Ｐゴシック" panose="020B0600070205080204" pitchFamily="34" charset="-128"/>
                <a:cs typeface="Geneva" charset="0"/>
              </a:rPr>
              <a:t>Validity</a:t>
            </a:r>
            <a:r>
              <a:rPr lang="en-US" altLang="en-US" sz="1100">
                <a:ea typeface="ＭＳ Ｐゴシック" panose="020B0600070205080204" pitchFamily="34" charset="-128"/>
                <a:cs typeface="Geneva" charset="0"/>
              </a:rPr>
              <a:t>- extent to which the performance measure assesses all the relevant—and only the relevant—aspects of job performance. Validity is concerned with maximizing the overlap between actual job performance and the measure of job performance.</a:t>
            </a:r>
          </a:p>
          <a:p>
            <a:pPr marL="685800" lvl="1" indent="-228600" eaLnBrk="1" hangingPunct="1">
              <a:lnSpc>
                <a:spcPct val="90000"/>
              </a:lnSpc>
              <a:spcBef>
                <a:spcPct val="0"/>
              </a:spcBef>
              <a:buFont typeface="Calibri" panose="020F0502020204030204" pitchFamily="34" charset="0"/>
              <a:buAutoNum type="arabicPeriod"/>
            </a:pPr>
            <a:r>
              <a:rPr lang="en-US" altLang="en-US" sz="1100" b="1">
                <a:ea typeface="ＭＳ Ｐゴシック" panose="020B0600070205080204" pitchFamily="34" charset="-128"/>
                <a:cs typeface="Geneva" charset="0"/>
              </a:rPr>
              <a:t>Reliability</a:t>
            </a:r>
            <a:r>
              <a:rPr lang="en-US" altLang="en-US" sz="1100">
                <a:ea typeface="ＭＳ Ｐゴシック" panose="020B0600070205080204" pitchFamily="34" charset="-128"/>
                <a:cs typeface="Geneva" charset="0"/>
              </a:rPr>
              <a:t> - consistency of the performance measure; the degree to which a</a:t>
            </a:r>
          </a:p>
          <a:p>
            <a:pPr>
              <a:lnSpc>
                <a:spcPct val="90000"/>
              </a:lnSpc>
            </a:pPr>
            <a:r>
              <a:rPr lang="en-US" altLang="en-US" sz="1100">
                <a:cs typeface="Geneva" charset="0"/>
              </a:rPr>
              <a:t>performance measure is free from random error.</a:t>
            </a:r>
          </a:p>
          <a:p>
            <a:pPr>
              <a:lnSpc>
                <a:spcPct val="90000"/>
              </a:lnSpc>
            </a:pPr>
            <a:r>
              <a:rPr lang="en-US" altLang="en-US" sz="1100">
                <a:cs typeface="Geneva" charset="0"/>
              </a:rPr>
              <a:t>	4. </a:t>
            </a:r>
            <a:r>
              <a:rPr lang="en-US" altLang="en-US" sz="1100" b="1">
                <a:cs typeface="Geneva" charset="0"/>
              </a:rPr>
              <a:t>Acceptability</a:t>
            </a:r>
            <a:r>
              <a:rPr lang="en-US" altLang="en-US" sz="1100">
                <a:cs typeface="Geneva" charset="0"/>
              </a:rPr>
              <a:t> - whether the people who use the performance measure accept it.  Acceptability is affected by the extent to which employees believe the performance management system is fair.  Performance management systems that are perceived as unfair are likely to be legally challenged, be used incorrectly, and decrease employee motivation to improve.</a:t>
            </a:r>
          </a:p>
          <a:p>
            <a:pPr>
              <a:lnSpc>
                <a:spcPct val="90000"/>
              </a:lnSpc>
            </a:pPr>
            <a:r>
              <a:rPr lang="en-US" altLang="en-US" sz="1100" b="1">
                <a:cs typeface="Geneva" charset="0"/>
              </a:rPr>
              <a:t>	5. Specificity</a:t>
            </a:r>
            <a:r>
              <a:rPr lang="en-US" altLang="en-US" sz="1100">
                <a:cs typeface="Geneva" charset="0"/>
              </a:rPr>
              <a:t> -extent to which a performance measure gives specific guidance to employees about what is expected of them and how they can meet these expectations. </a:t>
            </a:r>
          </a:p>
        </p:txBody>
      </p:sp>
      <p:sp>
        <p:nvSpPr>
          <p:cNvPr id="36868" name="Slide Number Placeholder 3">
            <a:extLst>
              <a:ext uri="{FF2B5EF4-FFF2-40B4-BE49-F238E27FC236}">
                <a16:creationId xmlns:a16="http://schemas.microsoft.com/office/drawing/2014/main" id="{3AF491DC-CA97-0385-13E4-B115ACE376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7D53B72-46FC-4696-ADCD-08B87BB44797}" type="slidenum">
              <a:rPr lang="en-US" altLang="en-US" sz="1200">
                <a:solidFill>
                  <a:srgbClr val="000000"/>
                </a:solidFill>
              </a:rPr>
              <a:pPr/>
              <a:t>21</a:t>
            </a:fld>
            <a:endParaRPr lang="en-US" altLang="en-US" sz="1200">
              <a:solidFill>
                <a:srgbClr val="000000"/>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2BA1DCF1-0F50-70A5-A737-F89BE8E96FE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9CCE3F46-164F-FA97-D513-6C7BEDC3885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a:cs typeface="Geneva" charset="0"/>
              </a:rPr>
              <a:t>Kaizen</a:t>
            </a:r>
            <a:r>
              <a:rPr lang="en-US" altLang="en-US" dirty="0">
                <a:cs typeface="Geneva" charset="0"/>
              </a:rPr>
              <a:t>-  practices participated in by employees from all levels of the company that focus on continuous improvement of business processes The most effective way of measuring performance is to rely on a combination of two or more alternatives.</a:t>
            </a:r>
          </a:p>
          <a:p>
            <a:endParaRPr lang="en-US" altLang="en-US" dirty="0">
              <a:cs typeface="Geneva" charset="0"/>
            </a:endParaRPr>
          </a:p>
          <a:p>
            <a:r>
              <a:rPr lang="en-US" b="0" i="0" dirty="0">
                <a:solidFill>
                  <a:srgbClr val="4D5156"/>
                </a:solidFill>
                <a:effectLst/>
                <a:latin typeface="arial" panose="020B0604020202020204" pitchFamily="34" charset="0"/>
              </a:rPr>
              <a:t>Kaizen is a concept referring to business activities that continuously improve all functions and involve all employees from the CEO to the assembly line workers. Kaizen also applies to processes, such as purchasing and logistics, that cross organizational boundaries into the supply chain. </a:t>
            </a:r>
            <a:r>
              <a:rPr lang="en-US" b="0" i="0" u="none" strike="noStrike" dirty="0">
                <a:solidFill>
                  <a:srgbClr val="1A0DAB"/>
                </a:solidFill>
                <a:effectLst/>
                <a:latin typeface="arial" panose="020B0604020202020204" pitchFamily="34" charset="0"/>
                <a:hlinkClick r:id="rId3"/>
              </a:rPr>
              <a:t>Wikipedia</a:t>
            </a:r>
            <a:endParaRPr lang="en-US" altLang="en-US" dirty="0">
              <a:cs typeface="Geneva" charset="0"/>
            </a:endParaRPr>
          </a:p>
        </p:txBody>
      </p:sp>
      <p:sp>
        <p:nvSpPr>
          <p:cNvPr id="57348" name="Slide Number Placeholder 3">
            <a:extLst>
              <a:ext uri="{FF2B5EF4-FFF2-40B4-BE49-F238E27FC236}">
                <a16:creationId xmlns:a16="http://schemas.microsoft.com/office/drawing/2014/main" id="{EC05DB2F-598D-DFB6-7BC0-25393FC75D5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4FC9C74E-F949-43F2-B51C-4012D007D57C}" type="slidenum">
              <a:rPr lang="en-US" altLang="en-US" sz="1200">
                <a:solidFill>
                  <a:srgbClr val="000000"/>
                </a:solidFill>
              </a:rPr>
              <a:pPr/>
              <a:t>23</a:t>
            </a:fld>
            <a:endParaRPr lang="en-US" altLang="en-US" sz="1200">
              <a:solidFill>
                <a:srgbClr val="000000"/>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096F0139-BB18-8198-D863-838EC7C0173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765918A4-C87A-EB0B-A29F-9E21A3866C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cs typeface="Geneva" charset="0"/>
              </a:rPr>
              <a:t>Whatever approach to performance management is used, decide whom to use as the source of the performance measures. Each source has specific strengths and weaknesses. </a:t>
            </a:r>
            <a:r>
              <a:rPr lang="en-US" altLang="en-US" b="1" dirty="0">
                <a:cs typeface="Geneva" charset="0"/>
              </a:rPr>
              <a:t>Five primary sources include managers, peers, subordinates, self, and customers.</a:t>
            </a:r>
          </a:p>
          <a:p>
            <a:pPr marL="685800" lvl="1" indent="-228600" eaLnBrk="1" hangingPunct="1">
              <a:spcBef>
                <a:spcPct val="0"/>
              </a:spcBef>
              <a:buFont typeface="Calibri" panose="020F0502020204030204" pitchFamily="34" charset="0"/>
              <a:buAutoNum type="arabicPeriod"/>
            </a:pPr>
            <a:r>
              <a:rPr lang="en-US" altLang="en-US" b="1" dirty="0">
                <a:ea typeface="ＭＳ Ｐゴシック" panose="020B0600070205080204" pitchFamily="34" charset="-128"/>
                <a:cs typeface="Geneva" charset="0"/>
              </a:rPr>
              <a:t>Managers</a:t>
            </a:r>
            <a:r>
              <a:rPr lang="en-US" altLang="en-US" dirty="0">
                <a:ea typeface="ＭＳ Ｐゴシック" panose="020B0600070205080204" pitchFamily="34" charset="-128"/>
                <a:cs typeface="Geneva" charset="0"/>
              </a:rPr>
              <a:t> are the most frequently used source.</a:t>
            </a:r>
          </a:p>
          <a:p>
            <a:pPr marL="685800" lvl="1" indent="-228600" eaLnBrk="1" hangingPunct="1">
              <a:spcBef>
                <a:spcPct val="0"/>
              </a:spcBef>
              <a:buFont typeface="Calibri" panose="020F0502020204030204" pitchFamily="34" charset="0"/>
              <a:buAutoNum type="arabicPeriod"/>
            </a:pPr>
            <a:r>
              <a:rPr lang="en-US" altLang="en-US" b="1" dirty="0">
                <a:ea typeface="ＭＳ Ｐゴシック" panose="020B0600070205080204" pitchFamily="34" charset="-128"/>
                <a:cs typeface="Geneva" charset="0"/>
              </a:rPr>
              <a:t>Peers, or coworkers</a:t>
            </a:r>
            <a:r>
              <a:rPr lang="en-US" altLang="en-US" dirty="0">
                <a:ea typeface="ＭＳ Ｐゴシック" panose="020B0600070205080204" pitchFamily="34" charset="-128"/>
                <a:cs typeface="Geneva" charset="0"/>
              </a:rPr>
              <a:t>, are excellent sources of information when the supervisor does not always observe the employee.</a:t>
            </a:r>
          </a:p>
          <a:p>
            <a:pPr marL="685800" lvl="1" indent="-228600" eaLnBrk="1" hangingPunct="1">
              <a:spcBef>
                <a:spcPct val="0"/>
              </a:spcBef>
              <a:buFont typeface="Calibri" panose="020F0502020204030204" pitchFamily="34" charset="0"/>
              <a:buAutoNum type="arabicPeriod"/>
            </a:pPr>
            <a:r>
              <a:rPr lang="en-US" altLang="en-US" b="1" dirty="0">
                <a:ea typeface="ＭＳ Ｐゴシック" panose="020B0600070205080204" pitchFamily="34" charset="-128"/>
                <a:cs typeface="Geneva" charset="0"/>
              </a:rPr>
              <a:t>Subordinate</a:t>
            </a:r>
            <a:r>
              <a:rPr lang="en-US" altLang="en-US" dirty="0">
                <a:ea typeface="ＭＳ Ｐゴシック" panose="020B0600070205080204" pitchFamily="34" charset="-128"/>
                <a:cs typeface="Geneva" charset="0"/>
              </a:rPr>
              <a:t>s are a valuable source of performance information when managers are evaluated.  They often have the best opportunity to evaluate how well a manager treats employees.</a:t>
            </a:r>
          </a:p>
          <a:p>
            <a:pPr marL="685800" lvl="1" indent="-228600" eaLnBrk="1" hangingPunct="1">
              <a:spcBef>
                <a:spcPct val="0"/>
              </a:spcBef>
              <a:buFont typeface="Calibri" panose="020F0502020204030204" pitchFamily="34" charset="0"/>
              <a:buAutoNum type="arabicPeriod"/>
            </a:pPr>
            <a:r>
              <a:rPr lang="en-US" altLang="en-US" b="1" dirty="0">
                <a:ea typeface="ＭＳ Ｐゴシック" panose="020B0600070205080204" pitchFamily="34" charset="-128"/>
                <a:cs typeface="Geneva" charset="0"/>
              </a:rPr>
              <a:t>Self‑ratings </a:t>
            </a:r>
            <a:r>
              <a:rPr lang="en-US" altLang="en-US" dirty="0">
                <a:ea typeface="ＭＳ Ｐゴシック" panose="020B0600070205080204" pitchFamily="34" charset="-128"/>
                <a:cs typeface="Geneva" charset="0"/>
              </a:rPr>
              <a:t>can be valuable but are not usually used as the sole source of performance information.</a:t>
            </a:r>
          </a:p>
          <a:p>
            <a:pPr marL="685800" lvl="1" indent="-228600" eaLnBrk="1" hangingPunct="1">
              <a:spcBef>
                <a:spcPct val="0"/>
              </a:spcBef>
              <a:buFont typeface="Calibri" panose="020F0502020204030204" pitchFamily="34" charset="0"/>
              <a:buAutoNum type="arabicPeriod"/>
            </a:pPr>
            <a:r>
              <a:rPr lang="en-US" altLang="en-US" dirty="0">
                <a:ea typeface="ＭＳ Ｐゴシック" panose="020B0600070205080204" pitchFamily="34" charset="-128"/>
                <a:cs typeface="Geneva" charset="0"/>
              </a:rPr>
              <a:t>The </a:t>
            </a:r>
            <a:r>
              <a:rPr lang="en-US" altLang="en-US" b="1" dirty="0">
                <a:ea typeface="ＭＳ Ｐゴシック" panose="020B0600070205080204" pitchFamily="34" charset="-128"/>
                <a:cs typeface="Geneva" charset="0"/>
              </a:rPr>
              <a:t>customer</a:t>
            </a:r>
            <a:r>
              <a:rPr lang="en-US" altLang="en-US" dirty="0">
                <a:ea typeface="ＭＳ Ｐゴシック" panose="020B0600070205080204" pitchFamily="34" charset="-128"/>
                <a:cs typeface="Geneva" charset="0"/>
              </a:rPr>
              <a:t> is often the only person present to observe the employee's performance. </a:t>
            </a:r>
          </a:p>
          <a:p>
            <a:pPr eaLnBrk="1" hangingPunct="1">
              <a:spcBef>
                <a:spcPct val="0"/>
              </a:spcBef>
            </a:pPr>
            <a:r>
              <a:rPr lang="en-US" altLang="en-US" dirty="0">
                <a:cs typeface="Geneva" charset="0"/>
              </a:rPr>
              <a:t>	The </a:t>
            </a:r>
            <a:r>
              <a:rPr lang="en-US" altLang="en-US" b="1" dirty="0">
                <a:cs typeface="Geneva" charset="0"/>
              </a:rPr>
              <a:t>360</a:t>
            </a:r>
            <a:r>
              <a:rPr lang="en-US" altLang="en-US" dirty="0">
                <a:cs typeface="Geneva" charset="0"/>
              </a:rPr>
              <a:t> technique consists of having multiple raters (boss, peers, subordinates, customers) provide input into a manager’s evaluation. It provide a means for minimizing bias in an otherwise subjective evaluation technique.</a:t>
            </a:r>
          </a:p>
          <a:p>
            <a:pPr>
              <a:lnSpc>
                <a:spcPct val="90000"/>
              </a:lnSpc>
            </a:pPr>
            <a:r>
              <a:rPr lang="en-US" altLang="en-US" sz="1100" dirty="0">
                <a:cs typeface="Geneva" charset="0"/>
              </a:rPr>
              <a:t>. </a:t>
            </a:r>
          </a:p>
        </p:txBody>
      </p:sp>
      <p:sp>
        <p:nvSpPr>
          <p:cNvPr id="59396" name="Slide Number Placeholder 3">
            <a:extLst>
              <a:ext uri="{FF2B5EF4-FFF2-40B4-BE49-F238E27FC236}">
                <a16:creationId xmlns:a16="http://schemas.microsoft.com/office/drawing/2014/main" id="{72D50590-0B33-BD47-D352-4762CFD9A9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DD31BD4-18FB-4D4C-991E-37CE7840A25C}" type="slidenum">
              <a:rPr lang="en-US" altLang="en-US" sz="1200">
                <a:solidFill>
                  <a:srgbClr val="000000"/>
                </a:solidFill>
              </a:rPr>
              <a:pPr/>
              <a:t>24</a:t>
            </a:fld>
            <a:endParaRPr lang="en-US" altLang="en-US" sz="1200">
              <a:solidFill>
                <a:srgbClr val="000000"/>
              </a:solidFil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33B5083F-12DE-5AED-C1F7-1CA9CA5E3A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Slide Number Placeholder 3">
            <a:extLst>
              <a:ext uri="{FF2B5EF4-FFF2-40B4-BE49-F238E27FC236}">
                <a16:creationId xmlns:a16="http://schemas.microsoft.com/office/drawing/2014/main" id="{DFB5BDBB-E6AC-3986-B53D-07B699A468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45FD0C5-FA39-422F-9ACE-A0311501E561}" type="slidenum">
              <a:rPr lang="en-US" altLang="en-US" sz="1200">
                <a:solidFill>
                  <a:srgbClr val="000000"/>
                </a:solidFill>
              </a:rPr>
              <a:pPr/>
              <a:t>25</a:t>
            </a:fld>
            <a:endParaRPr lang="en-US" altLang="en-US" sz="1200">
              <a:solidFill>
                <a:srgbClr val="000000"/>
              </a:solidFill>
            </a:endParaRPr>
          </a:p>
        </p:txBody>
      </p:sp>
      <p:sp>
        <p:nvSpPr>
          <p:cNvPr id="61444" name="Notes Placeholder 1">
            <a:extLst>
              <a:ext uri="{FF2B5EF4-FFF2-40B4-BE49-F238E27FC236}">
                <a16:creationId xmlns:a16="http://schemas.microsoft.com/office/drawing/2014/main" id="{CB5BA139-4764-024E-5EBC-872C864AFB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cs typeface="Geneva" charset="0"/>
              </a:rPr>
              <a:t>Technology is influencing  performance management in many ways as companies move to web-based paperless PMS:</a:t>
            </a:r>
          </a:p>
          <a:p>
            <a:pPr marL="685800" lvl="1" indent="-228600">
              <a:buFont typeface="Calibri" panose="020F0502020204030204" pitchFamily="34" charset="0"/>
              <a:buAutoNum type="arabicPeriod"/>
            </a:pPr>
            <a:r>
              <a:rPr lang="en-US" altLang="en-US" b="1">
                <a:solidFill>
                  <a:srgbClr val="000000"/>
                </a:solidFill>
                <a:ea typeface="ＭＳ Ｐゴシック" panose="020B0600070205080204" pitchFamily="34" charset="-128"/>
                <a:cs typeface="Geneva" charset="0"/>
              </a:rPr>
              <a:t>Aligns performance goals across all levels</a:t>
            </a:r>
          </a:p>
          <a:p>
            <a:pPr marL="685800" lvl="1" indent="-228600">
              <a:buFont typeface="Calibri" panose="020F0502020204030204" pitchFamily="34" charset="0"/>
              <a:buAutoNum type="arabicPeriod"/>
            </a:pPr>
            <a:r>
              <a:rPr lang="en-US" altLang="en-US" b="1">
                <a:solidFill>
                  <a:srgbClr val="000000"/>
                </a:solidFill>
                <a:ea typeface="ＭＳ Ｐゴシック" panose="020B0600070205080204" pitchFamily="34" charset="-128"/>
                <a:cs typeface="Geneva" charset="0"/>
              </a:rPr>
              <a:t>Access to performance information, data and tools</a:t>
            </a:r>
          </a:p>
          <a:p>
            <a:pPr marL="685800" lvl="1" indent="-228600">
              <a:buFont typeface="Calibri" panose="020F0502020204030204" pitchFamily="34" charset="0"/>
              <a:buAutoNum type="arabicPeriod"/>
            </a:pPr>
            <a:r>
              <a:rPr lang="en-US" altLang="en-US" b="1">
                <a:solidFill>
                  <a:srgbClr val="000000"/>
                </a:solidFill>
                <a:ea typeface="ＭＳ Ｐゴシック" panose="020B0600070205080204" pitchFamily="34" charset="-128"/>
                <a:cs typeface="Geneva" charset="0"/>
              </a:rPr>
              <a:t>Improves efficiency of PMS. </a:t>
            </a:r>
            <a:r>
              <a:rPr lang="en-US" altLang="en-US">
                <a:solidFill>
                  <a:srgbClr val="000000"/>
                </a:solidFill>
                <a:ea typeface="ＭＳ Ｐゴシック" panose="020B0600070205080204" pitchFamily="34" charset="-128"/>
                <a:cs typeface="Geneva" charset="0"/>
              </a:rPr>
              <a:t>It can also make it easier to weight the relative values by setting up the online system to do so automatically.</a:t>
            </a:r>
          </a:p>
          <a:p>
            <a:r>
              <a:rPr lang="en-US" altLang="en-US" b="1">
                <a:cs typeface="Geneva" charset="0"/>
              </a:rPr>
              <a:t>	Social media</a:t>
            </a:r>
            <a:r>
              <a:rPr lang="en-US" altLang="en-US">
                <a:cs typeface="Geneva" charset="0"/>
              </a:rPr>
              <a:t> tools similar to Facebook and Twitter are increasingly being used to deliver timely feedback. </a:t>
            </a:r>
            <a:r>
              <a:rPr lang="en-US" altLang="en-US" b="1">
                <a:cs typeface="Geneva" charset="0"/>
              </a:rPr>
              <a:t>Social performance management </a:t>
            </a:r>
            <a:r>
              <a:rPr lang="en-US" altLang="en-US">
                <a:cs typeface="Geneva" charset="0"/>
              </a:rPr>
              <a:t>refers to systems similar to Facebook, LinkedIn, and Yammer that allow employees to quickly exchange information, talk to</a:t>
            </a:r>
          </a:p>
          <a:p>
            <a:r>
              <a:rPr lang="en-US" altLang="en-US">
                <a:cs typeface="Geneva" charset="0"/>
              </a:rPr>
              <a:t>each other, provide coaching, and receive recognition.</a:t>
            </a:r>
          </a:p>
          <a:p>
            <a:r>
              <a:rPr lang="en-US" altLang="en-US">
                <a:cs typeface="Geneva" charset="0"/>
              </a:rPr>
              <a:t>	Companies are starting to use gamification in performance management. </a:t>
            </a:r>
            <a:r>
              <a:rPr lang="en-US" altLang="en-US" b="1">
                <a:cs typeface="Geneva" charset="0"/>
              </a:rPr>
              <a:t>Gamification </a:t>
            </a:r>
            <a:r>
              <a:rPr lang="en-US" altLang="en-US">
                <a:cs typeface="Geneva" charset="0"/>
              </a:rPr>
              <a:t>means that game-based strategies are applied to performance management to make it a fun, effective, transparent, and inclusive process for employees and managers</a:t>
            </a:r>
            <a:endParaRPr lang="en-US" altLang="en-US">
              <a:solidFill>
                <a:srgbClr val="000000"/>
              </a:solidFill>
              <a:cs typeface="Geneva" charset="0"/>
            </a:endParaRPr>
          </a:p>
          <a:p>
            <a:pPr eaLnBrk="1" hangingPunct="1">
              <a:spcBef>
                <a:spcPct val="0"/>
              </a:spcBef>
            </a:pPr>
            <a:r>
              <a:rPr lang="en-US" altLang="en-US" b="1">
                <a:cs typeface="Geneva" charset="0"/>
              </a:rPr>
              <a:t>	Electronic tracking and monitoring systems </a:t>
            </a:r>
            <a:r>
              <a:rPr lang="en-US" altLang="en-US">
                <a:cs typeface="Geneva" charset="0"/>
              </a:rPr>
              <a:t>and software to ensure that employees are working when and how they should be and to block access to visiting certain websites (such as those containing pornographic images). These systems include hand and fingerprint recognition systems, global positioning systems (GPS), and systems that can track employees using cell phones and handheld computers.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75527512-DF5D-7062-475A-D62A9FBDDB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Slide Number Placeholder 3">
            <a:extLst>
              <a:ext uri="{FF2B5EF4-FFF2-40B4-BE49-F238E27FC236}">
                <a16:creationId xmlns:a16="http://schemas.microsoft.com/office/drawing/2014/main" id="{37D683DC-6F74-AE91-E39A-D6DF329F7F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F19D1684-3A87-4AF7-8890-5CF79C05E279}" type="slidenum">
              <a:rPr lang="en-US" altLang="en-US" sz="1200">
                <a:solidFill>
                  <a:srgbClr val="000000"/>
                </a:solidFill>
              </a:rPr>
              <a:pPr/>
              <a:t>26</a:t>
            </a:fld>
            <a:endParaRPr lang="en-US" altLang="en-US" sz="1200">
              <a:solidFill>
                <a:srgbClr val="000000"/>
              </a:solidFill>
            </a:endParaRPr>
          </a:p>
        </p:txBody>
      </p:sp>
      <p:sp>
        <p:nvSpPr>
          <p:cNvPr id="63492" name="Notes Placeholder 1">
            <a:extLst>
              <a:ext uri="{FF2B5EF4-FFF2-40B4-BE49-F238E27FC236}">
                <a16:creationId xmlns:a16="http://schemas.microsoft.com/office/drawing/2014/main" id="{F3C7DE9D-0A7E-44B0-6D23-B50B2CB1B6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spcBef>
                <a:spcPct val="0"/>
              </a:spcBef>
            </a:pPr>
            <a:r>
              <a:rPr lang="en-US" altLang="en-US">
                <a:cs typeface="Geneva" charset="0"/>
              </a:rPr>
              <a:t>Because humans have tremendous limitations in processing information, we often use </a:t>
            </a:r>
            <a:r>
              <a:rPr lang="ja-JP" altLang="en-US">
                <a:cs typeface="Geneva" charset="0"/>
              </a:rPr>
              <a:t>“</a:t>
            </a:r>
            <a:r>
              <a:rPr lang="en-US" altLang="ja-JP">
                <a:cs typeface="Geneva" charset="0"/>
              </a:rPr>
              <a:t>heuristics,</a:t>
            </a:r>
            <a:r>
              <a:rPr lang="ja-JP" altLang="en-US">
                <a:cs typeface="Geneva" charset="0"/>
              </a:rPr>
              <a:t>”</a:t>
            </a:r>
            <a:r>
              <a:rPr lang="en-US" altLang="ja-JP">
                <a:cs typeface="Geneva" charset="0"/>
              </a:rPr>
              <a:t> or simplifying mechanisms, to make judgments, whether about investments or about people.  These heuristics, which appear often in subjective measures of performance, can lead to rater errors. Performance evaluations may also be purposefully distorted to achieve personal on company goals (appraisal politics). </a:t>
            </a:r>
            <a:r>
              <a:rPr lang="en-US" altLang="ja-JP" b="1">
                <a:cs typeface="Geneva" charset="0"/>
              </a:rPr>
              <a:t>Typical  rater errors in performance management include:</a:t>
            </a:r>
          </a:p>
          <a:p>
            <a:pPr eaLnBrk="1" hangingPunct="1">
              <a:lnSpc>
                <a:spcPct val="80000"/>
              </a:lnSpc>
              <a:spcBef>
                <a:spcPct val="0"/>
              </a:spcBef>
            </a:pPr>
            <a:endParaRPr lang="en-US" altLang="en-US" b="1">
              <a:cs typeface="Geneva" charset="0"/>
            </a:endParaRPr>
          </a:p>
          <a:p>
            <a:pPr lvl="1" eaLnBrk="1" hangingPunct="1">
              <a:lnSpc>
                <a:spcPct val="80000"/>
              </a:lnSpc>
              <a:spcBef>
                <a:spcPct val="0"/>
              </a:spcBef>
              <a:buFont typeface="Calibri" panose="020F0502020204030204" pitchFamily="34" charset="0"/>
              <a:buAutoNum type="arabicPeriod"/>
            </a:pPr>
            <a:r>
              <a:rPr lang="ja-JP" altLang="en-US" b="1">
                <a:ea typeface="ＭＳ Ｐゴシック" panose="020B0600070205080204" pitchFamily="34" charset="-128"/>
                <a:cs typeface="Geneva" charset="0"/>
              </a:rPr>
              <a:t>“</a:t>
            </a:r>
            <a:r>
              <a:rPr lang="en-US" altLang="ja-JP" b="1">
                <a:ea typeface="ＭＳ Ｐゴシック" panose="020B0600070205080204" pitchFamily="34" charset="-128"/>
                <a:cs typeface="Geneva" charset="0"/>
              </a:rPr>
              <a:t>Similar to Me</a:t>
            </a:r>
            <a:r>
              <a:rPr lang="ja-JP" altLang="en-US" b="1">
                <a:ea typeface="ＭＳ Ｐゴシック" panose="020B0600070205080204" pitchFamily="34" charset="-128"/>
                <a:cs typeface="Geneva" charset="0"/>
              </a:rPr>
              <a:t>”</a:t>
            </a:r>
            <a:r>
              <a:rPr lang="en-US" altLang="ja-JP" b="1">
                <a:ea typeface="ＭＳ Ｐゴシック" panose="020B0600070205080204" pitchFamily="34" charset="-128"/>
                <a:cs typeface="Geneva" charset="0"/>
              </a:rPr>
              <a:t> </a:t>
            </a:r>
            <a:r>
              <a:rPr lang="en-US" altLang="ja-JP">
                <a:ea typeface="ＭＳ Ｐゴシック" panose="020B0600070205080204" pitchFamily="34" charset="-128"/>
                <a:cs typeface="Geneva" charset="0"/>
              </a:rPr>
              <a:t>is the error we make when we judge those who are similar to us more highly than those who are not. </a:t>
            </a:r>
          </a:p>
          <a:p>
            <a:pPr lvl="1" eaLnBrk="1" hangingPunct="1">
              <a:lnSpc>
                <a:spcPct val="80000"/>
              </a:lnSpc>
              <a:spcBef>
                <a:spcPct val="0"/>
              </a:spcBef>
              <a:buFont typeface="Calibri" panose="020F0502020204030204" pitchFamily="34" charset="0"/>
              <a:buAutoNum type="arabicPeriod"/>
            </a:pPr>
            <a:r>
              <a:rPr lang="en-US" altLang="en-US" b="1">
                <a:ea typeface="ＭＳ Ｐゴシック" panose="020B0600070205080204" pitchFamily="34" charset="-128"/>
                <a:cs typeface="Geneva" charset="0"/>
              </a:rPr>
              <a:t> Contrast errors </a:t>
            </a:r>
            <a:r>
              <a:rPr lang="en-US" altLang="en-US">
                <a:ea typeface="ＭＳ Ｐゴシック" panose="020B0600070205080204" pitchFamily="34" charset="-128"/>
                <a:cs typeface="Geneva" charset="0"/>
              </a:rPr>
              <a:t>occur when we compare individuals with one another instead of with an objective standard. </a:t>
            </a:r>
          </a:p>
          <a:p>
            <a:pPr lvl="1" eaLnBrk="1" hangingPunct="1">
              <a:lnSpc>
                <a:spcPct val="80000"/>
              </a:lnSpc>
              <a:spcBef>
                <a:spcPct val="0"/>
              </a:spcBef>
              <a:buFont typeface="Calibri" panose="020F0502020204030204" pitchFamily="34" charset="0"/>
              <a:buAutoNum type="arabicPeriod"/>
            </a:pPr>
            <a:r>
              <a:rPr lang="en-US" altLang="ja-JP">
                <a:ea typeface="ＭＳ Ｐゴシック" panose="020B0600070205080204" pitchFamily="34" charset="-128"/>
                <a:cs typeface="Geneva" charset="0"/>
              </a:rPr>
              <a:t> </a:t>
            </a:r>
            <a:r>
              <a:rPr lang="en-US" altLang="ja-JP" b="1">
                <a:ea typeface="ＭＳ Ｐゴシック" panose="020B0600070205080204" pitchFamily="34" charset="-128"/>
                <a:cs typeface="Geneva" charset="0"/>
              </a:rPr>
              <a:t>Leniency-</a:t>
            </a:r>
            <a:r>
              <a:rPr lang="en-US" altLang="ja-JP">
                <a:ea typeface="ＭＳ Ｐゴシック" panose="020B0600070205080204" pitchFamily="34" charset="-128"/>
                <a:cs typeface="Geneva" charset="0"/>
              </a:rPr>
              <a:t> Rater gives high ratings to all employees regardless of their performance.</a:t>
            </a:r>
          </a:p>
          <a:p>
            <a:pPr lvl="1" eaLnBrk="1" hangingPunct="1">
              <a:lnSpc>
                <a:spcPct val="80000"/>
              </a:lnSpc>
              <a:spcBef>
                <a:spcPct val="0"/>
              </a:spcBef>
            </a:pPr>
            <a:r>
              <a:rPr lang="en-US" altLang="en-US" b="1">
                <a:ea typeface="ＭＳ Ｐゴシック" panose="020B0600070205080204" pitchFamily="34" charset="-128"/>
                <a:cs typeface="Geneva" charset="0"/>
              </a:rPr>
              <a:t>4. Strictness- Rater gives low ratings to all employees regardless of their performance.</a:t>
            </a:r>
          </a:p>
          <a:p>
            <a:pPr lvl="1" eaLnBrk="1" hangingPunct="1">
              <a:lnSpc>
                <a:spcPct val="80000"/>
              </a:lnSpc>
              <a:spcBef>
                <a:spcPct val="0"/>
              </a:spcBef>
            </a:pPr>
            <a:r>
              <a:rPr lang="en-US" altLang="en-US" b="1">
                <a:ea typeface="ＭＳ Ｐゴシック" panose="020B0600070205080204" pitchFamily="34" charset="-128"/>
                <a:cs typeface="Geneva" charset="0"/>
              </a:rPr>
              <a:t>5. Central Tendency- </a:t>
            </a:r>
            <a:r>
              <a:rPr lang="en-US" altLang="en-US">
                <a:ea typeface="ＭＳ Ｐゴシック" panose="020B0600070205080204" pitchFamily="34" charset="-128"/>
                <a:cs typeface="Geneva" charset="0"/>
              </a:rPr>
              <a:t>Rater gives middle or average ratings to all employees despite their performance.</a:t>
            </a:r>
          </a:p>
          <a:p>
            <a:pPr lvl="1" eaLnBrk="1" hangingPunct="1">
              <a:lnSpc>
                <a:spcPct val="80000"/>
              </a:lnSpc>
              <a:spcBef>
                <a:spcPct val="0"/>
              </a:spcBef>
            </a:pPr>
            <a:r>
              <a:rPr lang="en-US" altLang="en-US" b="1">
                <a:ea typeface="ＭＳ Ｐゴシック" panose="020B0600070205080204" pitchFamily="34" charset="-128"/>
                <a:cs typeface="Geneva" charset="0"/>
              </a:rPr>
              <a:t>6. Halo errors </a:t>
            </a:r>
            <a:r>
              <a:rPr lang="en-US" altLang="en-US">
                <a:ea typeface="ＭＳ Ｐゴシック" panose="020B0600070205080204" pitchFamily="34" charset="-128"/>
                <a:cs typeface="Geneva" charset="0"/>
              </a:rPr>
              <a:t>occur when one positive performance aspect causes the rater to rate all other aspects of performance positively. Halo error leads to employees believing that no aspects of their performance need improvement</a:t>
            </a:r>
          </a:p>
          <a:p>
            <a:pPr lvl="1" eaLnBrk="1" hangingPunct="1">
              <a:lnSpc>
                <a:spcPct val="80000"/>
              </a:lnSpc>
              <a:spcBef>
                <a:spcPct val="0"/>
              </a:spcBef>
            </a:pPr>
            <a:r>
              <a:rPr lang="en-US" altLang="en-US" b="1">
                <a:ea typeface="ＭＳ Ｐゴシック" panose="020B0600070205080204" pitchFamily="34" charset="-128"/>
                <a:cs typeface="Geneva" charset="0"/>
              </a:rPr>
              <a:t>7. Horns error </a:t>
            </a:r>
            <a:r>
              <a:rPr lang="en-US" altLang="en-US">
                <a:ea typeface="ＭＳ Ｐゴシック" panose="020B0600070205080204" pitchFamily="34" charset="-128"/>
                <a:cs typeface="Geneva" charset="0"/>
              </a:rPr>
              <a:t>works in the opposite direction: one negative aspect results in the rater assigning low ratings to all the other aspects. Horns error makes employees frustrated and defensive.</a:t>
            </a:r>
          </a:p>
          <a:p>
            <a:pPr eaLnBrk="1" hangingPunct="1">
              <a:lnSpc>
                <a:spcPct val="80000"/>
              </a:lnSpc>
              <a:spcBef>
                <a:spcPct val="0"/>
              </a:spcBef>
            </a:pPr>
            <a:endParaRPr lang="en-US" altLang="en-US" sz="1100" b="1">
              <a:cs typeface="Geneva" charset="0"/>
            </a:endParaRPr>
          </a:p>
          <a:p>
            <a:endParaRPr lang="en-US" altLang="en-US">
              <a:cs typeface="Geneva"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performance reviews goes wrong. </a:t>
            </a:r>
          </a:p>
          <a:p>
            <a:endParaRPr lang="en-GB" dirty="0"/>
          </a:p>
          <a:p>
            <a:r>
              <a:rPr lang="en-GB" dirty="0"/>
              <a:t>Sometimes people are on different pages. Feedback not been given, they’re coming in expecting a promotion. We need to make sure that processes are being followed. It should be surprise. </a:t>
            </a:r>
          </a:p>
          <a:p>
            <a:endParaRPr lang="en-GB" dirty="0"/>
          </a:p>
          <a:p>
            <a:r>
              <a:rPr lang="en-GB" dirty="0"/>
              <a:t>What qualities does manager need int his instance?</a:t>
            </a:r>
          </a:p>
          <a:p>
            <a:endParaRPr lang="en-GB" dirty="0"/>
          </a:p>
          <a:p>
            <a:r>
              <a:rPr lang="en-GB" dirty="0"/>
              <a:t>Honesty</a:t>
            </a:r>
          </a:p>
          <a:p>
            <a:r>
              <a:rPr lang="en-GB" dirty="0"/>
              <a:t>Good listener</a:t>
            </a:r>
          </a:p>
          <a:p>
            <a:r>
              <a:rPr lang="en-GB" dirty="0"/>
              <a:t>Approachable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16610680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else can affect our performance levels?</a:t>
            </a:r>
          </a:p>
          <a:p>
            <a:endParaRPr lang="en-GB" dirty="0"/>
          </a:p>
          <a:p>
            <a:r>
              <a:rPr lang="en-GB" dirty="0"/>
              <a:t>Are you happy in your job? How do you think this might affect performance?</a:t>
            </a:r>
          </a:p>
          <a:p>
            <a:endParaRPr lang="en-GB" dirty="0"/>
          </a:p>
          <a:p>
            <a:r>
              <a:rPr lang="en-GB" dirty="0"/>
              <a:t>What else can affect performance?</a:t>
            </a:r>
          </a:p>
          <a:p>
            <a:endParaRPr lang="en-GB" dirty="0"/>
          </a:p>
          <a:p>
            <a:r>
              <a:rPr lang="en-GB" dirty="0"/>
              <a:t>How can we maintain performance?</a:t>
            </a:r>
          </a:p>
          <a:p>
            <a:endParaRPr lang="en-GB" dirty="0"/>
          </a:p>
          <a:p>
            <a:r>
              <a:rPr lang="en-GB" dirty="0"/>
              <a:t>Do you think everyone’s optimal performance levels are the same? </a:t>
            </a:r>
          </a:p>
          <a:p>
            <a:endParaRPr lang="en-GB" dirty="0"/>
          </a:p>
          <a:p>
            <a:r>
              <a:rPr lang="en-GB" dirty="0"/>
              <a:t>Why might it be difficult with all this information in mind to manage people?</a:t>
            </a:r>
          </a:p>
          <a:p>
            <a:endParaRPr lang="en-GB" dirty="0"/>
          </a:p>
          <a:p>
            <a:r>
              <a:rPr lang="en-GB" dirty="0"/>
              <a:t>It is hard isn’t it? Think about managing a diverse team, with different needs, whilst driving them all to a common goal. If you can understand how to drive performance in your team you are probably as strong leader. It’s identifying gaps/problems. </a:t>
            </a:r>
          </a:p>
          <a:p>
            <a:endParaRPr lang="en-GB" dirty="0"/>
          </a:p>
          <a:p>
            <a:pPr>
              <a:lnSpc>
                <a:spcPct val="90000"/>
              </a:lnSpc>
            </a:pPr>
            <a:r>
              <a:rPr lang="en-GB" dirty="0"/>
              <a:t>Last week we looked at </a:t>
            </a:r>
            <a:r>
              <a:rPr lang="en-GB" sz="1200" b="0" dirty="0"/>
              <a:t>10% of our time recruiting</a:t>
            </a:r>
          </a:p>
          <a:p>
            <a:pPr>
              <a:lnSpc>
                <a:spcPct val="90000"/>
              </a:lnSpc>
            </a:pPr>
            <a:r>
              <a:rPr lang="en-GB" sz="1200" b="0" dirty="0"/>
              <a:t>90% of our time making up for our mistakes in recruiting. This is linked. It’s about recruitment. Your looking for people who will work at an optimal level. You are looking the holistic approach. You are looking from individual and how they will fit for the team. Wil they be a team player? Will they help me achieve company goals? Lots of things to consider</a:t>
            </a:r>
            <a:endParaRPr lang="en-GB" b="0"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28</a:t>
            </a:fld>
            <a:endParaRPr lang="en-GB"/>
          </a:p>
        </p:txBody>
      </p:sp>
    </p:spTree>
    <p:extLst>
      <p:ext uri="{BB962C8B-B14F-4D97-AF65-F5344CB8AC3E}">
        <p14:creationId xmlns:p14="http://schemas.microsoft.com/office/powerpoint/2010/main" val="1485446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it’s about not letting people fail…………………. I</a:t>
            </a:r>
          </a:p>
          <a:p>
            <a:endParaRPr lang="en-GB" dirty="0"/>
          </a:p>
          <a:p>
            <a:r>
              <a:rPr lang="en-GB" dirty="0"/>
              <a:t>If they fail, you fail. You need t think about that if you decide to become a manager or a leader. </a:t>
            </a:r>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1221950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Anyone know what Gross misconduct is?</a:t>
            </a:r>
          </a:p>
          <a:p>
            <a:endParaRPr lang="en-GB" dirty="0"/>
          </a:p>
          <a:p>
            <a:endParaRPr lang="en-GB" dirty="0"/>
          </a:p>
          <a:p>
            <a:r>
              <a:rPr lang="en-GB" dirty="0"/>
              <a:t>Misconduct is when you have done something wrong according to the handbook. Poor attendance. Always late. A misconduct issue.</a:t>
            </a:r>
          </a:p>
          <a:p>
            <a:endParaRPr lang="en-GB" dirty="0"/>
          </a:p>
          <a:p>
            <a:r>
              <a:rPr lang="en-GB" dirty="0"/>
              <a:t>Terminated without notice</a:t>
            </a:r>
          </a:p>
          <a:p>
            <a:endParaRPr lang="en-GB" dirty="0"/>
          </a:p>
          <a:p>
            <a:r>
              <a:rPr lang="en-GB" dirty="0"/>
              <a:t>Talk through examples</a:t>
            </a:r>
          </a:p>
          <a:p>
            <a:endParaRPr lang="en-GB" dirty="0"/>
          </a:p>
          <a:p>
            <a:r>
              <a:rPr lang="en-GB" dirty="0"/>
              <a:t>Broken trust</a:t>
            </a:r>
          </a:p>
        </p:txBody>
      </p:sp>
      <p:sp>
        <p:nvSpPr>
          <p:cNvPr id="4" name="Slide Number Placeholder 3"/>
          <p:cNvSpPr>
            <a:spLocks noGrp="1"/>
          </p:cNvSpPr>
          <p:nvPr>
            <p:ph type="sldNum" sz="quarter" idx="5"/>
          </p:nvPr>
        </p:nvSpPr>
        <p:spPr/>
        <p:txBody>
          <a:bodyPr/>
          <a:lstStyle/>
          <a:p>
            <a:fld id="{15829D03-4EFF-4A4A-B663-173065EF01C9}" type="slidenum">
              <a:rPr lang="en-GB" smtClean="0"/>
              <a:t>30</a:t>
            </a:fld>
            <a:endParaRPr lang="en-GB"/>
          </a:p>
        </p:txBody>
      </p:sp>
    </p:spTree>
    <p:extLst>
      <p:ext uri="{BB962C8B-B14F-4D97-AF65-F5344CB8AC3E}">
        <p14:creationId xmlns:p14="http://schemas.microsoft.com/office/powerpoint/2010/main" val="21401075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dirty="0"/>
              <a:t>You may think this is private. No. It’s int eh public domain. You can google incidents where people have been caught out. </a:t>
            </a:r>
          </a:p>
          <a:p>
            <a:endParaRPr lang="en-GB" sz="1600" dirty="0"/>
          </a:p>
          <a:p>
            <a:r>
              <a:rPr lang="en-GB" sz="1600" dirty="0"/>
              <a:t>https://medium.com/repnup/5-social-media-mistakes-employees-make-that-will-cost-you-a-job-95d6b3bce69b </a:t>
            </a:r>
          </a:p>
          <a:p>
            <a:endParaRPr lang="en-GB" sz="1600" dirty="0"/>
          </a:p>
          <a:p>
            <a:r>
              <a:rPr lang="en-GB" sz="1600" dirty="0"/>
              <a:t>This could be an opportunity to accidentally (or purposefully) bring a company to disrepute</a:t>
            </a:r>
          </a:p>
          <a:p>
            <a:endParaRPr lang="en-GB" sz="1600" dirty="0"/>
          </a:p>
          <a:p>
            <a:endParaRPr lang="en-GB" sz="1600" dirty="0"/>
          </a:p>
        </p:txBody>
      </p:sp>
      <p:sp>
        <p:nvSpPr>
          <p:cNvPr id="4" name="Slide Number Placeholder 3"/>
          <p:cNvSpPr>
            <a:spLocks noGrp="1"/>
          </p:cNvSpPr>
          <p:nvPr>
            <p:ph type="sldNum" sz="quarter" idx="10"/>
          </p:nvPr>
        </p:nvSpPr>
        <p:spPr/>
        <p:txBody>
          <a:bodyPr/>
          <a:lstStyle/>
          <a:p>
            <a:fld id="{027BCCF2-4BFF-4656-8FFC-B4ACA3B25405}" type="slidenum">
              <a:rPr lang="en-GB" smtClean="0"/>
              <a:t>31</a:t>
            </a:fld>
            <a:endParaRPr lang="en-GB" dirty="0"/>
          </a:p>
        </p:txBody>
      </p:sp>
    </p:spTree>
    <p:extLst>
      <p:ext uri="{BB962C8B-B14F-4D97-AF65-F5344CB8AC3E}">
        <p14:creationId xmlns:p14="http://schemas.microsoft.com/office/powerpoint/2010/main" val="39604964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something goes wrong there will be disciplinary procedures. You should be aware of it and you should have it as part of your employee handbook. </a:t>
            </a:r>
          </a:p>
          <a:p>
            <a:endParaRPr lang="en-GB" dirty="0"/>
          </a:p>
          <a:p>
            <a:r>
              <a:rPr lang="en-GB" dirty="0"/>
              <a:t>Coaching/counselling – quick chat. Maybe you were late.  A behavioural change required. </a:t>
            </a:r>
          </a:p>
          <a:p>
            <a:endParaRPr lang="en-GB" dirty="0"/>
          </a:p>
          <a:p>
            <a:r>
              <a:rPr lang="en-GB" dirty="0"/>
              <a:t>If you are late a few times, all documented, the ‘note to file’ will happen.</a:t>
            </a:r>
          </a:p>
          <a:p>
            <a:endParaRPr lang="en-GB" dirty="0"/>
          </a:p>
          <a:p>
            <a:r>
              <a:rPr lang="en-GB" dirty="0"/>
              <a:t>It will then got to disciplinary. </a:t>
            </a:r>
          </a:p>
          <a:p>
            <a:endParaRPr lang="en-GB" dirty="0"/>
          </a:p>
          <a:p>
            <a:r>
              <a:rPr lang="en-GB" dirty="0"/>
              <a:t>There may be different procedures throughout. </a:t>
            </a:r>
          </a:p>
          <a:p>
            <a:endParaRPr lang="en-GB" dirty="0"/>
          </a:p>
          <a:p>
            <a:r>
              <a:rPr lang="en-GB" dirty="0"/>
              <a:t>Documentation and letter – formal letters. </a:t>
            </a:r>
          </a:p>
          <a:p>
            <a:endParaRPr lang="en-GB" dirty="0"/>
          </a:p>
          <a:p>
            <a:r>
              <a:rPr lang="en-GB" dirty="0"/>
              <a:t>Give examples and go through the procedure from start to finish</a:t>
            </a:r>
          </a:p>
        </p:txBody>
      </p:sp>
      <p:sp>
        <p:nvSpPr>
          <p:cNvPr id="4" name="Slide Number Placeholder 3"/>
          <p:cNvSpPr>
            <a:spLocks noGrp="1"/>
          </p:cNvSpPr>
          <p:nvPr>
            <p:ph type="sldNum" sz="quarter" idx="5"/>
          </p:nvPr>
        </p:nvSpPr>
        <p:spPr/>
        <p:txBody>
          <a:bodyPr/>
          <a:lstStyle/>
          <a:p>
            <a:fld id="{15829D03-4EFF-4A4A-B663-173065EF01C9}" type="slidenum">
              <a:rPr lang="en-GB" smtClean="0"/>
              <a:t>32</a:t>
            </a:fld>
            <a:endParaRPr lang="en-GB"/>
          </a:p>
        </p:txBody>
      </p:sp>
    </p:spTree>
    <p:extLst>
      <p:ext uri="{BB962C8B-B14F-4D97-AF65-F5344CB8AC3E}">
        <p14:creationId xmlns:p14="http://schemas.microsoft.com/office/powerpoint/2010/main" val="674663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also, what makes a good coach?</a:t>
            </a:r>
          </a:p>
          <a:p>
            <a:r>
              <a:rPr lang="en-GB" dirty="0"/>
              <a:t>Are our leaders in hotels coaches?</a:t>
            </a:r>
          </a:p>
          <a:p>
            <a:endParaRPr lang="en-GB" dirty="0"/>
          </a:p>
          <a:p>
            <a:r>
              <a:rPr lang="en-GB" b="1" i="0" dirty="0">
                <a:solidFill>
                  <a:srgbClr val="58595B"/>
                </a:solidFill>
                <a:effectLst/>
                <a:latin typeface="Open Sans" panose="020B0606030504020204" pitchFamily="34" charset="0"/>
              </a:rPr>
              <a:t>Sport is a fantastic metaphor where, you know can you imagine an Olympic athlete waiting a year for the feedback on how they’ve got on </a:t>
            </a:r>
            <a:r>
              <a:rPr lang="en-GB" b="1" i="0" dirty="0" err="1">
                <a:solidFill>
                  <a:srgbClr val="58595B"/>
                </a:solidFill>
                <a:effectLst/>
                <a:latin typeface="Open Sans" panose="020B0606030504020204" pitchFamily="34" charset="0"/>
              </a:rPr>
              <a:t>on</a:t>
            </a:r>
            <a:r>
              <a:rPr lang="en-GB" b="1" i="0" dirty="0">
                <a:solidFill>
                  <a:srgbClr val="58595B"/>
                </a:solidFill>
                <a:effectLst/>
                <a:latin typeface="Open Sans" panose="020B0606030504020204" pitchFamily="34" charset="0"/>
              </a:rPr>
              <a:t> the various training days or performance? We have these live feedback, there's live reinforcement of the good things that are going on. The coaches themselves are having hot debriefs right after those coaching sessions so that there's a very agile learning environment that's being created so that we can pivot between what we’ve just delivered and what might need to be relevant tomorrow.</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33</a:t>
            </a:fld>
            <a:endParaRPr lang="en-GB"/>
          </a:p>
        </p:txBody>
      </p:sp>
    </p:spTree>
    <p:extLst>
      <p:ext uri="{BB962C8B-B14F-4D97-AF65-F5344CB8AC3E}">
        <p14:creationId xmlns:p14="http://schemas.microsoft.com/office/powerpoint/2010/main" val="42512036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Vince Lombardi is said to be one of the greatest coaches of all time – he coached the Green Bay packers to 3 straight super bowls and 5 straight NFL conference finals. No other coach has achieved this. The NFL trophy is named after him. In sports winning can be quoted as ‘the Lombardi effect’ – some of his famous quotes:</a:t>
            </a:r>
          </a:p>
          <a:p>
            <a:r>
              <a:rPr lang="en-GB" dirty="0"/>
              <a:t>Winning isn’t everything, it’s the only thing</a:t>
            </a:r>
          </a:p>
          <a:p>
            <a:r>
              <a:rPr lang="en-GB" dirty="0"/>
              <a:t>Once you learn to quit, it becomes a habit</a:t>
            </a:r>
          </a:p>
          <a:p>
            <a:r>
              <a:rPr lang="en-GB" dirty="0"/>
              <a:t>Confidence is contagious, so is lack of confidence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34</a:t>
            </a:fld>
            <a:endParaRPr lang="en-GB"/>
          </a:p>
        </p:txBody>
      </p:sp>
    </p:spTree>
    <p:extLst>
      <p:ext uri="{BB962C8B-B14F-4D97-AF65-F5344CB8AC3E}">
        <p14:creationId xmlns:p14="http://schemas.microsoft.com/office/powerpoint/2010/main" val="28314172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Fear is what mainly gets in our way. Fear is what drives lack of confidence and hinders </a:t>
            </a:r>
            <a:r>
              <a:rPr lang="en-GB"/>
              <a:t>our performance</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35</a:t>
            </a:fld>
            <a:endParaRPr lang="en-GB"/>
          </a:p>
        </p:txBody>
      </p:sp>
    </p:spTree>
    <p:extLst>
      <p:ext uri="{BB962C8B-B14F-4D97-AF65-F5344CB8AC3E}">
        <p14:creationId xmlns:p14="http://schemas.microsoft.com/office/powerpoint/2010/main" val="31696274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about where and when?</a:t>
            </a:r>
          </a:p>
          <a:p>
            <a:r>
              <a:rPr lang="en-GB" dirty="0"/>
              <a:t>We struggle to give constructive feedback</a:t>
            </a:r>
          </a:p>
          <a:p>
            <a:r>
              <a:rPr lang="en-GB" dirty="0"/>
              <a:t>People wait for the right time – there is no right time </a:t>
            </a:r>
          </a:p>
          <a:p>
            <a:r>
              <a:rPr lang="en-GB" dirty="0"/>
              <a:t>What about cultural differences? British – may find it harder to give that direct feedback</a:t>
            </a:r>
          </a:p>
          <a:p>
            <a:r>
              <a:rPr lang="en-GB" dirty="0"/>
              <a:t>Feedback sandwich:</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36</a:t>
            </a:fld>
            <a:endParaRPr lang="en-GB"/>
          </a:p>
        </p:txBody>
      </p:sp>
    </p:spTree>
    <p:extLst>
      <p:ext uri="{BB962C8B-B14F-4D97-AF65-F5344CB8AC3E}">
        <p14:creationId xmlns:p14="http://schemas.microsoft.com/office/powerpoint/2010/main" val="15198745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coaching to feedback</a:t>
            </a:r>
          </a:p>
          <a:p>
            <a:r>
              <a:rPr lang="en-GB" dirty="0"/>
              <a:t>Discuss the past lesson on performance appraisals</a:t>
            </a:r>
          </a:p>
          <a:p>
            <a:endParaRPr lang="en-GB" dirty="0"/>
          </a:p>
          <a:p>
            <a:r>
              <a:rPr lang="en-GB" dirty="0"/>
              <a:t>We’ve talked a lot about feedback – examples?</a:t>
            </a:r>
          </a:p>
          <a:p>
            <a:endParaRPr lang="en-GB" dirty="0"/>
          </a:p>
          <a:p>
            <a:r>
              <a:rPr lang="en-GB" dirty="0"/>
              <a:t>Any one had feedback they don’t agree with?</a:t>
            </a:r>
          </a:p>
        </p:txBody>
      </p:sp>
      <p:sp>
        <p:nvSpPr>
          <p:cNvPr id="4" name="Slide Number Placeholder 3"/>
          <p:cNvSpPr>
            <a:spLocks noGrp="1"/>
          </p:cNvSpPr>
          <p:nvPr>
            <p:ph type="sldNum" sz="quarter" idx="5"/>
          </p:nvPr>
        </p:nvSpPr>
        <p:spPr/>
        <p:txBody>
          <a:bodyPr/>
          <a:lstStyle/>
          <a:p>
            <a:fld id="{15829D03-4EFF-4A4A-B663-173065EF01C9}" type="slidenum">
              <a:rPr lang="en-GB" smtClean="0"/>
              <a:t>37</a:t>
            </a:fld>
            <a:endParaRPr lang="en-GB"/>
          </a:p>
        </p:txBody>
      </p:sp>
    </p:spTree>
    <p:extLst>
      <p:ext uri="{BB962C8B-B14F-4D97-AF65-F5344CB8AC3E}">
        <p14:creationId xmlns:p14="http://schemas.microsoft.com/office/powerpoint/2010/main" val="4915473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and give examples</a:t>
            </a:r>
          </a:p>
          <a:p>
            <a:endParaRPr lang="en-GB" dirty="0"/>
          </a:p>
          <a:p>
            <a:r>
              <a:rPr lang="en-GB" dirty="0"/>
              <a:t>If you are you coaching, try and get the employees to think of the answer yourself. What do you think? </a:t>
            </a:r>
          </a:p>
        </p:txBody>
      </p:sp>
      <p:sp>
        <p:nvSpPr>
          <p:cNvPr id="4" name="Slide Number Placeholder 3"/>
          <p:cNvSpPr>
            <a:spLocks noGrp="1"/>
          </p:cNvSpPr>
          <p:nvPr>
            <p:ph type="sldNum" sz="quarter" idx="5"/>
          </p:nvPr>
        </p:nvSpPr>
        <p:spPr/>
        <p:txBody>
          <a:bodyPr/>
          <a:lstStyle/>
          <a:p>
            <a:fld id="{15829D03-4EFF-4A4A-B663-173065EF01C9}" type="slidenum">
              <a:rPr lang="en-GB" smtClean="0"/>
              <a:t>38</a:t>
            </a:fld>
            <a:endParaRPr lang="en-GB"/>
          </a:p>
        </p:txBody>
      </p:sp>
    </p:spTree>
    <p:extLst>
      <p:ext uri="{BB962C8B-B14F-4D97-AF65-F5344CB8AC3E}">
        <p14:creationId xmlns:p14="http://schemas.microsoft.com/office/powerpoint/2010/main" val="325632709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 this link in your own time</a:t>
            </a:r>
          </a:p>
        </p:txBody>
      </p:sp>
      <p:sp>
        <p:nvSpPr>
          <p:cNvPr id="4" name="Slide Number Placeholder 3"/>
          <p:cNvSpPr>
            <a:spLocks noGrp="1"/>
          </p:cNvSpPr>
          <p:nvPr>
            <p:ph type="sldNum" sz="quarter" idx="5"/>
          </p:nvPr>
        </p:nvSpPr>
        <p:spPr/>
        <p:txBody>
          <a:bodyPr/>
          <a:lstStyle/>
          <a:p>
            <a:fld id="{15829D03-4EFF-4A4A-B663-173065EF01C9}" type="slidenum">
              <a:rPr lang="en-GB" smtClean="0"/>
              <a:t>39</a:t>
            </a:fld>
            <a:endParaRPr lang="en-GB"/>
          </a:p>
        </p:txBody>
      </p:sp>
    </p:spTree>
    <p:extLst>
      <p:ext uri="{BB962C8B-B14F-4D97-AF65-F5344CB8AC3E}">
        <p14:creationId xmlns:p14="http://schemas.microsoft.com/office/powerpoint/2010/main" val="23825468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panose="020B0606030504020204" pitchFamily="34" charset="0"/>
              </a:rPr>
              <a:t>Mentoring in the workplace tends to describe a relationship in which a more experienced colleague shares their greater knowledge to support the development of an inexperienced member of staff. It calls on the skills of questioning, listening, clarifying and reframing that are also associated with coaching.</a:t>
            </a:r>
          </a:p>
          <a:p>
            <a:endParaRPr lang="en-GB" b="1" i="0" dirty="0">
              <a:solidFill>
                <a:srgbClr val="58595B"/>
              </a:solidFill>
              <a:effectLst/>
              <a:latin typeface="Open Sans" panose="020B0606030504020204" pitchFamily="34" charset="0"/>
            </a:endParaRPr>
          </a:p>
          <a:p>
            <a:r>
              <a:rPr lang="en-GB" b="1" i="0" dirty="0">
                <a:solidFill>
                  <a:srgbClr val="58595B"/>
                </a:solidFill>
                <a:effectLst/>
                <a:latin typeface="Open Sans" panose="020B0606030504020204" pitchFamily="34" charset="0"/>
              </a:rPr>
              <a:t>Two way communication</a:t>
            </a:r>
          </a:p>
          <a:p>
            <a:r>
              <a:rPr lang="en-GB" b="1" i="0" dirty="0">
                <a:solidFill>
                  <a:srgbClr val="58595B"/>
                </a:solidFill>
                <a:effectLst/>
                <a:latin typeface="Open Sans" panose="020B0606030504020204" pitchFamily="34" charset="0"/>
              </a:rPr>
              <a:t>Long term</a:t>
            </a:r>
          </a:p>
          <a:p>
            <a:r>
              <a:rPr lang="en-GB" b="1" i="0" dirty="0">
                <a:solidFill>
                  <a:srgbClr val="58595B"/>
                </a:solidFill>
                <a:effectLst/>
                <a:latin typeface="Open Sans" panose="020B0606030504020204" pitchFamily="34" charset="0"/>
              </a:rPr>
              <a:t>Mentor, long term connection</a:t>
            </a:r>
          </a:p>
          <a:p>
            <a:r>
              <a:rPr lang="en-GB" b="1" i="0" dirty="0">
                <a:solidFill>
                  <a:srgbClr val="58595B"/>
                </a:solidFill>
                <a:effectLst/>
                <a:latin typeface="Open Sans" panose="020B0606030504020204" pitchFamily="34" charset="0"/>
              </a:rPr>
              <a:t>You naturally build this up sometimes</a:t>
            </a:r>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40</a:t>
            </a:fld>
            <a:endParaRPr lang="en-GB"/>
          </a:p>
        </p:txBody>
      </p:sp>
    </p:spTree>
    <p:extLst>
      <p:ext uri="{BB962C8B-B14F-4D97-AF65-F5344CB8AC3E}">
        <p14:creationId xmlns:p14="http://schemas.microsoft.com/office/powerpoint/2010/main" val="227774567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Slides from here for the students to go through in their own time. If you would like to do an activity, and have time, </a:t>
            </a:r>
            <a:r>
              <a:rPr lang="en-GB"/>
              <a:t>please do`!</a:t>
            </a:r>
            <a:endParaRPr lang="en-GB" dirty="0"/>
          </a:p>
          <a:p>
            <a:endParaRPr lang="en-GB" dirty="0"/>
          </a:p>
          <a:p>
            <a:endParaRPr lang="en-GB" dirty="0"/>
          </a:p>
          <a:p>
            <a:r>
              <a:rPr lang="en-GB" dirty="0"/>
              <a:t>I am going to read some instructions, but you are not allowed to ask any questions. </a:t>
            </a:r>
          </a:p>
          <a:p>
            <a:endParaRPr lang="en-GB" dirty="0"/>
          </a:p>
          <a:p>
            <a:r>
              <a:rPr lang="en-GB" dirty="0"/>
              <a:t>Ask to repeat but that is it. </a:t>
            </a:r>
          </a:p>
          <a:p>
            <a:endParaRPr lang="en-GB" dirty="0"/>
          </a:p>
          <a:p>
            <a:r>
              <a:rPr lang="en-GB" dirty="0"/>
              <a:t>Start with a piece of paper and pen</a:t>
            </a:r>
          </a:p>
          <a:p>
            <a:endParaRPr lang="en-GB" dirty="0"/>
          </a:p>
          <a:p>
            <a:r>
              <a:rPr lang="en-GB" dirty="0"/>
              <a:t>Draw a horizontal line towards the bottom of the page</a:t>
            </a:r>
          </a:p>
          <a:p>
            <a:endParaRPr lang="en-GB" dirty="0"/>
          </a:p>
          <a:p>
            <a:r>
              <a:rPr lang="en-GB" dirty="0"/>
              <a:t>Above that line draw another line longer in length</a:t>
            </a:r>
          </a:p>
          <a:p>
            <a:endParaRPr lang="en-GB" dirty="0"/>
          </a:p>
          <a:p>
            <a:r>
              <a:rPr lang="en-GB" dirty="0"/>
              <a:t>to the left of the line you have just drawn, draw a 45 degree line down towards the first line, connecting them</a:t>
            </a:r>
          </a:p>
          <a:p>
            <a:endParaRPr lang="en-GB" dirty="0"/>
          </a:p>
          <a:p>
            <a:r>
              <a:rPr lang="en-GB" dirty="0"/>
              <a:t>Do the same on the other side</a:t>
            </a:r>
          </a:p>
          <a:p>
            <a:endParaRPr lang="en-GB" dirty="0"/>
          </a:p>
          <a:p>
            <a:r>
              <a:rPr lang="en-GB" dirty="0"/>
              <a:t>Go back to the second line that you drew. In the middle of that line draw a vertical line from it. </a:t>
            </a:r>
          </a:p>
          <a:p>
            <a:endParaRPr lang="en-GB" dirty="0"/>
          </a:p>
          <a:p>
            <a:r>
              <a:rPr lang="en-GB" dirty="0"/>
              <a:t>At the top of that line, draw a line at a 45 degree angle away from it about third in size</a:t>
            </a:r>
          </a:p>
          <a:p>
            <a:endParaRPr lang="en-GB" dirty="0"/>
          </a:p>
          <a:p>
            <a:r>
              <a:rPr lang="en-GB" dirty="0"/>
              <a:t>At the bottom of that line, draw a straight line to connect the two lines you have just drawn</a:t>
            </a:r>
          </a:p>
          <a:p>
            <a:endParaRPr lang="en-GB" dirty="0"/>
          </a:p>
          <a:p>
            <a:r>
              <a:rPr lang="en-GB" dirty="0"/>
              <a:t>Go back the first line and draw two squiggly over it from left to right</a:t>
            </a:r>
          </a:p>
        </p:txBody>
      </p:sp>
      <p:sp>
        <p:nvSpPr>
          <p:cNvPr id="4" name="Slide Number Placeholder 3"/>
          <p:cNvSpPr>
            <a:spLocks noGrp="1"/>
          </p:cNvSpPr>
          <p:nvPr>
            <p:ph type="sldNum" sz="quarter" idx="5"/>
          </p:nvPr>
        </p:nvSpPr>
        <p:spPr/>
        <p:txBody>
          <a:bodyPr/>
          <a:lstStyle/>
          <a:p>
            <a:fld id="{15829D03-4EFF-4A4A-B663-173065EF01C9}" type="slidenum">
              <a:rPr lang="en-GB" smtClean="0"/>
              <a:t>41</a:t>
            </a:fld>
            <a:endParaRPr lang="en-GB"/>
          </a:p>
        </p:txBody>
      </p:sp>
    </p:spTree>
    <p:extLst>
      <p:ext uri="{BB962C8B-B14F-4D97-AF65-F5344CB8AC3E}">
        <p14:creationId xmlns:p14="http://schemas.microsoft.com/office/powerpoint/2010/main" val="9463503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talk about the task:</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was it’s purpose?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How could it have been better?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 I had told you to draw a boat – how would you have done? You have the knowledge and capacity to create (perform!).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44</a:t>
            </a:fld>
            <a:endParaRPr lang="en-GB"/>
          </a:p>
        </p:txBody>
      </p:sp>
    </p:spTree>
    <p:extLst>
      <p:ext uri="{BB962C8B-B14F-4D97-AF65-F5344CB8AC3E}">
        <p14:creationId xmlns:p14="http://schemas.microsoft.com/office/powerpoint/2010/main" val="42848476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45</a:t>
            </a:fld>
            <a:endParaRPr lang="en-GB"/>
          </a:p>
        </p:txBody>
      </p:sp>
    </p:spTree>
    <p:extLst>
      <p:ext uri="{BB962C8B-B14F-4D97-AF65-F5344CB8AC3E}">
        <p14:creationId xmlns:p14="http://schemas.microsoft.com/office/powerpoint/2010/main" val="35327794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606060"/>
                </a:solidFill>
                <a:effectLst/>
                <a:latin typeface="Roboto"/>
              </a:rPr>
              <a:t>12,652,341 views</a:t>
            </a:r>
          </a:p>
          <a:p>
            <a:endParaRPr lang="en-GB" b="0" i="0" dirty="0">
              <a:solidFill>
                <a:srgbClr val="606060"/>
              </a:solidFill>
              <a:effectLst/>
              <a:latin typeface="Roboto"/>
            </a:endParaRPr>
          </a:p>
          <a:p>
            <a:r>
              <a:rPr lang="en-GB" b="0" i="0" dirty="0">
                <a:solidFill>
                  <a:srgbClr val="606060"/>
                </a:solidFill>
                <a:effectLst/>
                <a:latin typeface="Roboto"/>
              </a:rPr>
              <a:t>Simon Sinek change leader and does a lot of work on generations and is quite controversial.  </a:t>
            </a:r>
          </a:p>
          <a:p>
            <a:endParaRPr lang="en-GB" b="0" i="0">
              <a:solidFill>
                <a:srgbClr val="606060"/>
              </a:solidFill>
              <a:effectLst/>
              <a:latin typeface="Roboto"/>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50</a:t>
            </a:fld>
            <a:endParaRPr lang="en-GB"/>
          </a:p>
        </p:txBody>
      </p:sp>
    </p:spTree>
    <p:extLst>
      <p:ext uri="{BB962C8B-B14F-4D97-AF65-F5344CB8AC3E}">
        <p14:creationId xmlns:p14="http://schemas.microsoft.com/office/powerpoint/2010/main" val="10709857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view in their own time if you are running out of time</a:t>
            </a:r>
          </a:p>
        </p:txBody>
      </p:sp>
      <p:sp>
        <p:nvSpPr>
          <p:cNvPr id="4" name="Slide Number Placeholder 3"/>
          <p:cNvSpPr>
            <a:spLocks noGrp="1"/>
          </p:cNvSpPr>
          <p:nvPr>
            <p:ph type="sldNum" sz="quarter" idx="5"/>
          </p:nvPr>
        </p:nvSpPr>
        <p:spPr/>
        <p:txBody>
          <a:bodyPr/>
          <a:lstStyle/>
          <a:p>
            <a:fld id="{15829D03-4EFF-4A4A-B663-173065EF01C9}" type="slidenum">
              <a:rPr lang="en-GB" smtClean="0"/>
              <a:t>51</a:t>
            </a:fld>
            <a:endParaRPr lang="en-GB"/>
          </a:p>
        </p:txBody>
      </p:sp>
    </p:spTree>
    <p:extLst>
      <p:ext uri="{BB962C8B-B14F-4D97-AF65-F5344CB8AC3E}">
        <p14:creationId xmlns:p14="http://schemas.microsoft.com/office/powerpoint/2010/main" val="186914345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one know who this is?</a:t>
            </a:r>
          </a:p>
          <a:p>
            <a:endParaRPr lang="en-GB" dirty="0"/>
          </a:p>
          <a:p>
            <a:r>
              <a:rPr lang="en-GB" dirty="0"/>
              <a:t>Invented the light bulb</a:t>
            </a:r>
          </a:p>
          <a:p>
            <a:endParaRPr lang="en-GB" dirty="0"/>
          </a:p>
          <a:p>
            <a:r>
              <a:rPr lang="en-GB" dirty="0"/>
              <a:t>Read quote</a:t>
            </a:r>
          </a:p>
        </p:txBody>
      </p:sp>
      <p:sp>
        <p:nvSpPr>
          <p:cNvPr id="4" name="Slide Number Placeholder 3"/>
          <p:cNvSpPr>
            <a:spLocks noGrp="1"/>
          </p:cNvSpPr>
          <p:nvPr>
            <p:ph type="sldNum" sz="quarter" idx="5"/>
          </p:nvPr>
        </p:nvSpPr>
        <p:spPr/>
        <p:txBody>
          <a:bodyPr/>
          <a:lstStyle/>
          <a:p>
            <a:fld id="{15829D03-4EFF-4A4A-B663-173065EF01C9}" type="slidenum">
              <a:rPr lang="en-GB" smtClean="0"/>
              <a:t>52</a:t>
            </a:fld>
            <a:endParaRPr lang="en-GB"/>
          </a:p>
        </p:txBody>
      </p:sp>
    </p:spTree>
    <p:extLst>
      <p:ext uri="{BB962C8B-B14F-4D97-AF65-F5344CB8AC3E}">
        <p14:creationId xmlns:p14="http://schemas.microsoft.com/office/powerpoint/2010/main" val="60867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ection Page Full Photo">
    <p:spTree>
      <p:nvGrpSpPr>
        <p:cNvPr id="1" name=""/>
        <p:cNvGrpSpPr/>
        <p:nvPr/>
      </p:nvGrpSpPr>
      <p:grpSpPr>
        <a:xfrm>
          <a:off x="0" y="0"/>
          <a:ext cx="0" cy="0"/>
          <a:chOff x="0" y="0"/>
          <a:chExt cx="0" cy="0"/>
        </a:xfrm>
      </p:grpSpPr>
      <p:sp>
        <p:nvSpPr>
          <p:cNvPr id="22" name="Picture Placeholder 21"/>
          <p:cNvSpPr>
            <a:spLocks noGrp="1"/>
          </p:cNvSpPr>
          <p:nvPr>
            <p:ph type="pic" sz="quarter" idx="12" hasCustomPrompt="1"/>
          </p:nvPr>
        </p:nvSpPr>
        <p:spPr>
          <a:xfrm>
            <a:off x="1" y="0"/>
            <a:ext cx="12192000" cy="6858000"/>
          </a:xfrm>
          <a:prstGeom prst="rect">
            <a:avLst/>
          </a:prstGeom>
        </p:spPr>
        <p:txBody>
          <a:bodyPr anchor="t" anchorCtr="0"/>
          <a:lstStyle>
            <a:lvl1pPr marL="0" indent="0" algn="ctr">
              <a:buFontTx/>
              <a:buNone/>
              <a:defRPr sz="1600" b="0" i="0">
                <a:solidFill>
                  <a:schemeClr val="tx2"/>
                </a:solidFill>
                <a:latin typeface="Arial Regular"/>
              </a:defRPr>
            </a:lvl1pPr>
          </a:lstStyle>
          <a:p>
            <a:r>
              <a:rPr lang="en-US" dirty="0"/>
              <a:t>Click to Add Picture</a:t>
            </a:r>
          </a:p>
        </p:txBody>
      </p:sp>
      <p:pic>
        <p:nvPicPr>
          <p:cNvPr id="7" name="Picture 6">
            <a:extLst>
              <a:ext uri="{FF2B5EF4-FFF2-40B4-BE49-F238E27FC236}">
                <a16:creationId xmlns:a16="http://schemas.microsoft.com/office/drawing/2014/main" id="{2F2CFE86-C755-5344-95CE-80F3805AAC5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0306050" y="6125843"/>
            <a:ext cx="1276351" cy="404604"/>
          </a:xfrm>
          <a:prstGeom prst="rect">
            <a:avLst/>
          </a:prstGeom>
        </p:spPr>
      </p:pic>
      <p:sp>
        <p:nvSpPr>
          <p:cNvPr id="11" name="Text Placeholder 14">
            <a:extLst>
              <a:ext uri="{FF2B5EF4-FFF2-40B4-BE49-F238E27FC236}">
                <a16:creationId xmlns:a16="http://schemas.microsoft.com/office/drawing/2014/main" id="{53B4361F-ADAA-134D-B4F1-FCC013254F2F}"/>
              </a:ext>
            </a:extLst>
          </p:cNvPr>
          <p:cNvSpPr>
            <a:spLocks noGrp="1"/>
          </p:cNvSpPr>
          <p:nvPr>
            <p:ph type="body" sz="quarter" idx="14"/>
          </p:nvPr>
        </p:nvSpPr>
        <p:spPr>
          <a:xfrm>
            <a:off x="579865" y="4850650"/>
            <a:ext cx="11025500" cy="999616"/>
          </a:xfrm>
          <a:prstGeom prst="rect">
            <a:avLst/>
          </a:prstGeom>
        </p:spPr>
        <p:txBody>
          <a:bodyPr/>
          <a:lstStyle>
            <a:lvl1pPr marL="0" indent="0" algn="ctr">
              <a:buNone/>
              <a:defRPr/>
            </a:lvl1pPr>
          </a:lstStyle>
          <a:p>
            <a:r>
              <a:rPr lang="en-US" sz="3300" b="0" dirty="0">
                <a:solidFill>
                  <a:schemeClr val="bg2"/>
                </a:solidFill>
              </a:rPr>
              <a:t>FULL SCREEN </a:t>
            </a:r>
            <a:r>
              <a:rPr lang="en-US" sz="3300" dirty="0">
                <a:solidFill>
                  <a:schemeClr val="bg2"/>
                </a:solidFill>
              </a:rPr>
              <a:t>PHOTO TREATMENT</a:t>
            </a:r>
          </a:p>
        </p:txBody>
      </p:sp>
    </p:spTree>
    <p:extLst>
      <p:ext uri="{BB962C8B-B14F-4D97-AF65-F5344CB8AC3E}">
        <p14:creationId xmlns:p14="http://schemas.microsoft.com/office/powerpoint/2010/main" val="1748822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qcCtPgzlGTs?feature=oembed" TargetMode="External"/><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video" Target="https://www.youtube.com/embed/gdp4sPviV74?feature=oembed" TargetMode="External"/><Relationship Id="rId4" Type="http://schemas.openxmlformats.org/officeDocument/2006/relationships/image" Target="../media/image25.jpeg"/></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D6LUg-siJVs?feature=oembed" TargetMode="External"/><Relationship Id="rId4" Type="http://schemas.openxmlformats.org/officeDocument/2006/relationships/image" Target="../media/image27.jpeg"/></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video" Target="https://www.youtube.com/embed/Vc5W1v723sA?start=55&amp;feature=oembed" TargetMode="External"/><Relationship Id="rId4" Type="http://schemas.openxmlformats.org/officeDocument/2006/relationships/image" Target="../media/image32.jpeg"/></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mindtools.com/pages/article/coaching-skills-quiz.htm" TargetMode="External"/><Relationship Id="rId2" Type="http://schemas.openxmlformats.org/officeDocument/2006/relationships/notesSlide" Target="../notesSlides/notesSlide31.xml"/><Relationship Id="rId1" Type="http://schemas.openxmlformats.org/officeDocument/2006/relationships/slideLayout" Target="../slideLayouts/slideLayout4.xml"/><Relationship Id="rId4" Type="http://schemas.openxmlformats.org/officeDocument/2006/relationships/image" Target="../media/image36.png"/></Relationships>
</file>

<file path=ppt/slides/_rels/slide4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mint-hr.com/mumford.html" TargetMode="External"/><Relationship Id="rId2" Type="http://schemas.openxmlformats.org/officeDocument/2006/relationships/notesSlide" Target="../notesSlides/notesSlide35.xml"/><Relationship Id="rId1" Type="http://schemas.openxmlformats.org/officeDocument/2006/relationships/slideLayout" Target="../slideLayouts/slideLayout5.xml"/><Relationship Id="rId4" Type="http://schemas.openxmlformats.org/officeDocument/2006/relationships/image" Target="../media/image39.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2.xml"/><Relationship Id="rId1" Type="http://schemas.openxmlformats.org/officeDocument/2006/relationships/video" Target="https://www.youtube.com/embed/hER0Qp6QJNU?feature=oembed" TargetMode="External"/><Relationship Id="rId4" Type="http://schemas.openxmlformats.org/officeDocument/2006/relationships/image" Target="../media/image43.jpe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video" Target="https://www.youtube.com/embed/udCqSrTzHSU?feature=oembed" TargetMode="External"/><Relationship Id="rId4" Type="http://schemas.openxmlformats.org/officeDocument/2006/relationships/image" Target="../media/image44.jpeg"/></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hrmagazine.co.uk/content/features/is-engagement-fact-or-fiction" TargetMode="External"/><Relationship Id="rId2" Type="http://schemas.openxmlformats.org/officeDocument/2006/relationships/hyperlink" Target="https://www.peoplemanagement.co.uk/news/articles/businesses-must-embrace-brain-friendly-learning"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2964222"/>
            <a:ext cx="7146163" cy="2862322"/>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6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Learning &amp; Development, Mentoring Coaching and Performance Management</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4"/>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80383-2DEC-73F4-620D-921F89937F77}"/>
              </a:ext>
            </a:extLst>
          </p:cNvPr>
          <p:cNvSpPr>
            <a:spLocks noGrp="1"/>
          </p:cNvSpPr>
          <p:nvPr>
            <p:ph type="title"/>
          </p:nvPr>
        </p:nvSpPr>
        <p:spPr/>
        <p:txBody>
          <a:bodyPr/>
          <a:lstStyle/>
          <a:p>
            <a:r>
              <a:rPr lang="en-GB" dirty="0"/>
              <a:t>Content </a:t>
            </a:r>
          </a:p>
        </p:txBody>
      </p:sp>
      <p:sp>
        <p:nvSpPr>
          <p:cNvPr id="3" name="Content Placeholder 2">
            <a:extLst>
              <a:ext uri="{FF2B5EF4-FFF2-40B4-BE49-F238E27FC236}">
                <a16:creationId xmlns:a16="http://schemas.microsoft.com/office/drawing/2014/main" id="{39629CE6-280E-346D-FB83-8A3B296DBAE4}"/>
              </a:ext>
            </a:extLst>
          </p:cNvPr>
          <p:cNvSpPr>
            <a:spLocks noGrp="1"/>
          </p:cNvSpPr>
          <p:nvPr>
            <p:ph idx="1"/>
          </p:nvPr>
        </p:nvSpPr>
        <p:spPr>
          <a:xfrm>
            <a:off x="838200" y="1825625"/>
            <a:ext cx="10515600" cy="2105747"/>
          </a:xfrm>
        </p:spPr>
        <p:txBody>
          <a:bodyPr>
            <a:normAutofit fontScale="92500" lnSpcReduction="20000"/>
          </a:bodyPr>
          <a:lstStyle/>
          <a:p>
            <a:r>
              <a:rPr lang="en-GB" dirty="0"/>
              <a:t>Recap of last session</a:t>
            </a:r>
          </a:p>
          <a:p>
            <a:r>
              <a:rPr lang="en-GB" dirty="0"/>
              <a:t>Learning, Training and Development </a:t>
            </a:r>
          </a:p>
          <a:p>
            <a:r>
              <a:rPr lang="en-GB" dirty="0"/>
              <a:t>Performance Management </a:t>
            </a:r>
          </a:p>
          <a:p>
            <a:r>
              <a:rPr lang="en-GB" dirty="0"/>
              <a:t>Mentoring and Coaching </a:t>
            </a:r>
          </a:p>
          <a:p>
            <a:r>
              <a:rPr lang="en-GB" dirty="0"/>
              <a:t>Feedback Giving</a:t>
            </a:r>
          </a:p>
          <a:p>
            <a:endParaRPr lang="en-GB" dirty="0"/>
          </a:p>
        </p:txBody>
      </p:sp>
    </p:spTree>
    <p:extLst>
      <p:ext uri="{BB962C8B-B14F-4D97-AF65-F5344CB8AC3E}">
        <p14:creationId xmlns:p14="http://schemas.microsoft.com/office/powerpoint/2010/main" val="417660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9426" name="Rectangle 2">
            <a:extLst>
              <a:ext uri="{FF2B5EF4-FFF2-40B4-BE49-F238E27FC236}">
                <a16:creationId xmlns:a16="http://schemas.microsoft.com/office/drawing/2014/main" id="{8988298F-DAC5-0115-F086-B884FC5624D9}"/>
              </a:ext>
            </a:extLst>
          </p:cNvPr>
          <p:cNvSpPr>
            <a:spLocks noGrp="1" noChangeArrowheads="1"/>
          </p:cNvSpPr>
          <p:nvPr>
            <p:ph type="title"/>
          </p:nvPr>
        </p:nvSpPr>
        <p:spPr/>
        <p:txBody>
          <a:bodyPr/>
          <a:lstStyle/>
          <a:p>
            <a:pPr eaLnBrk="1" hangingPunct="1">
              <a:defRPr/>
            </a:pPr>
            <a:r>
              <a:rPr lang="en-GB">
                <a:solidFill>
                  <a:schemeClr val="hlink"/>
                </a:solidFill>
              </a:rPr>
              <a:t>Learning</a:t>
            </a:r>
          </a:p>
        </p:txBody>
      </p:sp>
      <p:sp>
        <p:nvSpPr>
          <p:cNvPr id="359427" name="Rectangle 3">
            <a:extLst>
              <a:ext uri="{FF2B5EF4-FFF2-40B4-BE49-F238E27FC236}">
                <a16:creationId xmlns:a16="http://schemas.microsoft.com/office/drawing/2014/main" id="{ADE8620C-EDDB-0EE5-7C9B-56BC59E4723C}"/>
              </a:ext>
            </a:extLst>
          </p:cNvPr>
          <p:cNvSpPr>
            <a:spLocks noGrp="1" noChangeArrowheads="1"/>
          </p:cNvSpPr>
          <p:nvPr>
            <p:ph type="body" idx="1"/>
          </p:nvPr>
        </p:nvSpPr>
        <p:spPr>
          <a:xfrm>
            <a:off x="1981200" y="2200276"/>
            <a:ext cx="8229600" cy="3895725"/>
          </a:xfrm>
        </p:spPr>
        <p:txBody>
          <a:bodyPr/>
          <a:lstStyle/>
          <a:p>
            <a:pPr algn="ctr" eaLnBrk="1" hangingPunct="1">
              <a:buFont typeface="Wingdings" panose="05000000000000000000" pitchFamily="2" charset="2"/>
              <a:buNone/>
              <a:defRPr/>
            </a:pPr>
            <a:r>
              <a:rPr lang="en-GB"/>
              <a:t>“</a:t>
            </a:r>
            <a:r>
              <a:rPr lang="en-GB" sz="3600"/>
              <a:t>Changed or new behaviour resulting from new or reinterpreted knowledge that has been derived from an external or internal experience” </a:t>
            </a:r>
          </a:p>
          <a:p>
            <a:pPr algn="r" eaLnBrk="1" hangingPunct="1">
              <a:buFont typeface="Wingdings" panose="05000000000000000000" pitchFamily="2" charset="2"/>
              <a:buNone/>
              <a:defRPr/>
            </a:pPr>
            <a:r>
              <a:rPr lang="en-GB" sz="2400"/>
              <a:t>(Torrington &amp; Hall, 2005 p. 385)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05065-448E-4CA2-BE6D-1C58BA8B147E}"/>
              </a:ext>
            </a:extLst>
          </p:cNvPr>
          <p:cNvSpPr>
            <a:spLocks noGrp="1"/>
          </p:cNvSpPr>
          <p:nvPr>
            <p:ph type="title"/>
          </p:nvPr>
        </p:nvSpPr>
        <p:spPr>
          <a:xfrm>
            <a:off x="2152650" y="365126"/>
            <a:ext cx="8191822" cy="1325563"/>
          </a:xfrm>
        </p:spPr>
        <p:txBody>
          <a:bodyPr>
            <a:normAutofit/>
          </a:bodyPr>
          <a:lstStyle/>
          <a:p>
            <a:r>
              <a:rPr lang="en-GB" dirty="0"/>
              <a:t>What is learning and development?</a:t>
            </a:r>
          </a:p>
        </p:txBody>
      </p:sp>
      <p:pic>
        <p:nvPicPr>
          <p:cNvPr id="4" name="Content Placeholder 3">
            <a:extLst>
              <a:ext uri="{FF2B5EF4-FFF2-40B4-BE49-F238E27FC236}">
                <a16:creationId xmlns:a16="http://schemas.microsoft.com/office/drawing/2014/main" id="{CF4A12EC-7322-43EA-ABCD-5DD99337482A}"/>
              </a:ext>
            </a:extLst>
          </p:cNvPr>
          <p:cNvPicPr>
            <a:picLocks noGrp="1" noChangeAspect="1"/>
          </p:cNvPicPr>
          <p:nvPr>
            <p:ph idx="1"/>
          </p:nvPr>
        </p:nvPicPr>
        <p:blipFill rotWithShape="1">
          <a:blip r:embed="rId3"/>
          <a:srcRect l="1494" t="1722"/>
          <a:stretch/>
        </p:blipFill>
        <p:spPr>
          <a:xfrm>
            <a:off x="3143672" y="1484784"/>
            <a:ext cx="5995588" cy="4109498"/>
          </a:xfrm>
          <a:prstGeom prst="rect">
            <a:avLst/>
          </a:prstGeom>
          <a:noFill/>
        </p:spPr>
      </p:pic>
    </p:spTree>
    <p:extLst>
      <p:ext uri="{BB962C8B-B14F-4D97-AF65-F5344CB8AC3E}">
        <p14:creationId xmlns:p14="http://schemas.microsoft.com/office/powerpoint/2010/main" val="863979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7F217-9B09-4382-8A23-E7E40E295036}"/>
              </a:ext>
            </a:extLst>
          </p:cNvPr>
          <p:cNvSpPr>
            <a:spLocks noGrp="1"/>
          </p:cNvSpPr>
          <p:nvPr>
            <p:ph type="title"/>
          </p:nvPr>
        </p:nvSpPr>
        <p:spPr/>
        <p:txBody>
          <a:bodyPr/>
          <a:lstStyle/>
          <a:p>
            <a:r>
              <a:rPr lang="en-GB" dirty="0"/>
              <a:t>How do you make a cup of tea?</a:t>
            </a:r>
          </a:p>
        </p:txBody>
      </p:sp>
      <p:pic>
        <p:nvPicPr>
          <p:cNvPr id="5" name="Content Placeholder 4">
            <a:extLst>
              <a:ext uri="{FF2B5EF4-FFF2-40B4-BE49-F238E27FC236}">
                <a16:creationId xmlns:a16="http://schemas.microsoft.com/office/drawing/2014/main" id="{72AA59B5-B62E-4844-B90A-D236797545A3}"/>
              </a:ext>
            </a:extLst>
          </p:cNvPr>
          <p:cNvPicPr>
            <a:picLocks noGrp="1" noChangeAspect="1"/>
          </p:cNvPicPr>
          <p:nvPr>
            <p:ph idx="1"/>
          </p:nvPr>
        </p:nvPicPr>
        <p:blipFill>
          <a:blip r:embed="rId3"/>
          <a:stretch>
            <a:fillRect/>
          </a:stretch>
        </p:blipFill>
        <p:spPr>
          <a:xfrm>
            <a:off x="4007769" y="1412776"/>
            <a:ext cx="4325071" cy="4351338"/>
          </a:xfrm>
        </p:spPr>
      </p:pic>
    </p:spTree>
    <p:extLst>
      <p:ext uri="{BB962C8B-B14F-4D97-AF65-F5344CB8AC3E}">
        <p14:creationId xmlns:p14="http://schemas.microsoft.com/office/powerpoint/2010/main" val="366718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8F1CA-C720-6BF8-168B-542FBBAF571B}"/>
              </a:ext>
            </a:extLst>
          </p:cNvPr>
          <p:cNvSpPr>
            <a:spLocks noGrp="1"/>
          </p:cNvSpPr>
          <p:nvPr>
            <p:ph type="title"/>
          </p:nvPr>
        </p:nvSpPr>
        <p:spPr>
          <a:xfrm>
            <a:off x="936523" y="1820299"/>
            <a:ext cx="10515600" cy="1325563"/>
          </a:xfrm>
        </p:spPr>
        <p:txBody>
          <a:bodyPr/>
          <a:lstStyle/>
          <a:p>
            <a:r>
              <a:rPr lang="en-HK" altLang="zh-TW" dirty="0"/>
              <a:t>Do you know how to make a cup of tea without Training and learning ?</a:t>
            </a:r>
            <a:endParaRPr lang="zh-TW" altLang="en-US" dirty="0"/>
          </a:p>
        </p:txBody>
      </p:sp>
    </p:spTree>
    <p:extLst>
      <p:ext uri="{BB962C8B-B14F-4D97-AF65-F5344CB8AC3E}">
        <p14:creationId xmlns:p14="http://schemas.microsoft.com/office/powerpoint/2010/main" val="25593539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A0838-6F0A-93AB-5EDC-73FB2D4A7753}"/>
              </a:ext>
            </a:extLst>
          </p:cNvPr>
          <p:cNvSpPr>
            <a:spLocks noGrp="1"/>
          </p:cNvSpPr>
          <p:nvPr>
            <p:ph type="title"/>
          </p:nvPr>
        </p:nvSpPr>
        <p:spPr>
          <a:xfrm>
            <a:off x="838200" y="2103437"/>
            <a:ext cx="10515600" cy="2386431"/>
          </a:xfrm>
        </p:spPr>
        <p:txBody>
          <a:bodyPr>
            <a:normAutofit/>
          </a:bodyPr>
          <a:lstStyle/>
          <a:p>
            <a:r>
              <a:rPr lang="en-HK" altLang="zh-TW" dirty="0"/>
              <a:t>Training helps </a:t>
            </a:r>
            <a:r>
              <a:rPr lang="en-US" altLang="zh-TW" dirty="0">
                <a:solidFill>
                  <a:srgbClr val="376092"/>
                </a:solidFill>
                <a:cs typeface="Geneva" charset="0"/>
              </a:rPr>
              <a:t>facilitate employees</a:t>
            </a:r>
            <a:r>
              <a:rPr lang="ja-JP" altLang="en-US" dirty="0">
                <a:solidFill>
                  <a:srgbClr val="376092"/>
                </a:solidFill>
                <a:cs typeface="Geneva" charset="0"/>
              </a:rPr>
              <a:t>’</a:t>
            </a:r>
            <a:r>
              <a:rPr lang="en-US" altLang="ja-JP" dirty="0">
                <a:solidFill>
                  <a:srgbClr val="376092"/>
                </a:solidFill>
                <a:cs typeface="Geneva" charset="0"/>
              </a:rPr>
              <a:t> learning job-related knowledge, skills and behavior.</a:t>
            </a:r>
            <a:br>
              <a:rPr lang="en-US" altLang="ja-JP" dirty="0">
                <a:solidFill>
                  <a:srgbClr val="376092"/>
                </a:solidFill>
                <a:cs typeface="Geneva" charset="0"/>
              </a:rPr>
            </a:br>
            <a:r>
              <a:rPr lang="en-HK" altLang="zh-TW" dirty="0"/>
              <a:t> </a:t>
            </a:r>
            <a:endParaRPr lang="zh-TW" altLang="en-US" dirty="0"/>
          </a:p>
        </p:txBody>
      </p:sp>
    </p:spTree>
    <p:extLst>
      <p:ext uri="{BB962C8B-B14F-4D97-AF65-F5344CB8AC3E}">
        <p14:creationId xmlns:p14="http://schemas.microsoft.com/office/powerpoint/2010/main" val="3484710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D06855F9-7B8F-4121-47CA-33E730DE322B}"/>
              </a:ext>
            </a:extLst>
          </p:cNvPr>
          <p:cNvSpPr>
            <a:spLocks noGrp="1"/>
          </p:cNvSpPr>
          <p:nvPr>
            <p:ph type="title"/>
          </p:nvPr>
        </p:nvSpPr>
        <p:spPr/>
        <p:txBody>
          <a:bodyPr/>
          <a:lstStyle/>
          <a:p>
            <a:pPr>
              <a:defRPr/>
            </a:pPr>
            <a:r>
              <a:rPr lang="en-US" sz="3200" dirty="0">
                <a:ea typeface="ＭＳ Ｐゴシック" charset="0"/>
              </a:rPr>
              <a:t>Aspects of Training</a:t>
            </a:r>
          </a:p>
        </p:txBody>
      </p:sp>
      <p:sp>
        <p:nvSpPr>
          <p:cNvPr id="2" name="Content Placeholder 1">
            <a:extLst>
              <a:ext uri="{FF2B5EF4-FFF2-40B4-BE49-F238E27FC236}">
                <a16:creationId xmlns:a16="http://schemas.microsoft.com/office/drawing/2014/main" id="{99B31257-7B47-327B-C3D2-69518AFAB5B9}"/>
              </a:ext>
            </a:extLst>
          </p:cNvPr>
          <p:cNvSpPr>
            <a:spLocks noGrp="1"/>
          </p:cNvSpPr>
          <p:nvPr>
            <p:ph idx="1"/>
          </p:nvPr>
        </p:nvSpPr>
        <p:spPr>
          <a:xfrm>
            <a:off x="1828800" y="1600201"/>
            <a:ext cx="8458200" cy="4525963"/>
          </a:xfrm>
        </p:spPr>
        <p:txBody>
          <a:bodyPr/>
          <a:lstStyle/>
          <a:p>
            <a:pPr>
              <a:buClr>
                <a:schemeClr val="accent6"/>
              </a:buClr>
              <a:buFont typeface="Wingdings" pitchFamily="2" charset="2"/>
              <a:buChar char="q"/>
              <a:defRPr/>
            </a:pPr>
            <a:r>
              <a:rPr lang="en-US" sz="2600" dirty="0">
                <a:solidFill>
                  <a:schemeClr val="accent1">
                    <a:lumMod val="75000"/>
                  </a:schemeClr>
                </a:solidFill>
              </a:rPr>
              <a:t>Increase knowledge of foreign competitors and cultures</a:t>
            </a:r>
          </a:p>
          <a:p>
            <a:pPr>
              <a:buClr>
                <a:schemeClr val="accent6"/>
              </a:buClr>
              <a:buFont typeface="Wingdings" pitchFamily="2" charset="2"/>
              <a:buChar char="q"/>
              <a:defRPr/>
            </a:pPr>
            <a:r>
              <a:rPr lang="en-US" sz="2600" dirty="0">
                <a:solidFill>
                  <a:schemeClr val="accent1">
                    <a:lumMod val="75000"/>
                  </a:schemeClr>
                </a:solidFill>
              </a:rPr>
              <a:t>Ensure basic skills to work with new technology</a:t>
            </a:r>
          </a:p>
          <a:p>
            <a:pPr>
              <a:buClr>
                <a:schemeClr val="accent6"/>
              </a:buClr>
              <a:buFont typeface="Wingdings" pitchFamily="2" charset="2"/>
              <a:buChar char="q"/>
              <a:defRPr/>
            </a:pPr>
            <a:r>
              <a:rPr lang="en-US" sz="2600" dirty="0">
                <a:solidFill>
                  <a:schemeClr val="accent1">
                    <a:lumMod val="75000"/>
                  </a:schemeClr>
                </a:solidFill>
              </a:rPr>
              <a:t>Increase understanding of working effectively in teams</a:t>
            </a:r>
          </a:p>
          <a:p>
            <a:pPr>
              <a:buClr>
                <a:schemeClr val="accent6"/>
              </a:buClr>
              <a:buFont typeface="Wingdings" pitchFamily="2" charset="2"/>
              <a:buChar char="q"/>
              <a:defRPr/>
            </a:pPr>
            <a:r>
              <a:rPr lang="en-US" sz="2600" dirty="0">
                <a:solidFill>
                  <a:schemeClr val="accent1">
                    <a:lumMod val="75000"/>
                  </a:schemeClr>
                </a:solidFill>
              </a:rPr>
              <a:t>Ensure that culture emphasizes innovation and learning</a:t>
            </a:r>
          </a:p>
          <a:p>
            <a:pPr>
              <a:buClr>
                <a:schemeClr val="accent6"/>
              </a:buClr>
              <a:buFont typeface="Wingdings" pitchFamily="2" charset="2"/>
              <a:buChar char="q"/>
              <a:defRPr/>
            </a:pPr>
            <a:r>
              <a:rPr lang="en-US" sz="2600" dirty="0">
                <a:solidFill>
                  <a:schemeClr val="accent1">
                    <a:lumMod val="75000"/>
                  </a:schemeClr>
                </a:solidFill>
              </a:rPr>
              <a:t>Ensure employment security</a:t>
            </a:r>
          </a:p>
          <a:p>
            <a:pPr>
              <a:buClr>
                <a:schemeClr val="accent6"/>
              </a:buClr>
              <a:buFont typeface="Wingdings" pitchFamily="2" charset="2"/>
              <a:buChar char="q"/>
              <a:defRPr/>
            </a:pPr>
            <a:r>
              <a:rPr lang="en-US" sz="2600" dirty="0">
                <a:solidFill>
                  <a:schemeClr val="accent1">
                    <a:lumMod val="75000"/>
                  </a:schemeClr>
                </a:solidFill>
              </a:rPr>
              <a:t>Prepare employees to accept and work with each other</a:t>
            </a:r>
          </a:p>
        </p:txBody>
      </p:sp>
      <p:sp>
        <p:nvSpPr>
          <p:cNvPr id="9220" name="Slide Number Placeholder 3">
            <a:extLst>
              <a:ext uri="{FF2B5EF4-FFF2-40B4-BE49-F238E27FC236}">
                <a16:creationId xmlns:a16="http://schemas.microsoft.com/office/drawing/2014/main" id="{CFFB8032-F0C7-8EE8-A384-EF06DBFBE73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84BC3EA1-401B-4943-838D-7D7D8C3D7283}" type="slidenum">
              <a:rPr lang="en-US" altLang="en-US" sz="1200">
                <a:solidFill>
                  <a:srgbClr val="000000"/>
                </a:solidFill>
              </a:rPr>
              <a:pPr/>
              <a:t>8</a:t>
            </a:fld>
            <a:endParaRPr lang="en-US" altLang="en-US" sz="1200">
              <a:solidFill>
                <a:srgbClr val="000000"/>
              </a:solidFill>
            </a:endParaRPr>
          </a:p>
        </p:txBody>
      </p:sp>
      <p:sp>
        <p:nvSpPr>
          <p:cNvPr id="9221" name="Rectangle 9">
            <a:extLst>
              <a:ext uri="{FF2B5EF4-FFF2-40B4-BE49-F238E27FC236}">
                <a16:creationId xmlns:a16="http://schemas.microsoft.com/office/drawing/2014/main" id="{FF3DBB65-E9C2-B064-7C31-85C642EE9A72}"/>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1200">
                <a:solidFill>
                  <a:srgbClr val="000000"/>
                </a:solidFill>
              </a:rPr>
              <a:t>Copyright © 2016 McGraw-Hill Education. All rights reserved. No reproduction or distribution without </a:t>
            </a:r>
          </a:p>
          <a:p>
            <a:pPr algn="ctr"/>
            <a:r>
              <a:rPr lang="en-US" altLang="en-US" sz="1200">
                <a:solidFill>
                  <a:srgbClr val="000000"/>
                </a:solidFill>
              </a:rPr>
              <a:t>the prior written consent of McGraw-Hill Education.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29D75E49-257A-915B-B29B-E9D5608427AA}"/>
              </a:ext>
            </a:extLst>
          </p:cNvPr>
          <p:cNvSpPr>
            <a:spLocks noGrp="1"/>
          </p:cNvSpPr>
          <p:nvPr>
            <p:ph type="title"/>
          </p:nvPr>
        </p:nvSpPr>
        <p:spPr/>
        <p:txBody>
          <a:bodyPr/>
          <a:lstStyle/>
          <a:p>
            <a:r>
              <a:rPr lang="en-US" altLang="en-US" sz="3200"/>
              <a:t>Continuous &amp; High-Leverage Training</a:t>
            </a:r>
          </a:p>
        </p:txBody>
      </p:sp>
      <p:sp>
        <p:nvSpPr>
          <p:cNvPr id="10243" name="Content Placeholder 2">
            <a:extLst>
              <a:ext uri="{FF2B5EF4-FFF2-40B4-BE49-F238E27FC236}">
                <a16:creationId xmlns:a16="http://schemas.microsoft.com/office/drawing/2014/main" id="{E3F41678-6DB4-2C0C-7C1E-055C687F59A6}"/>
              </a:ext>
            </a:extLst>
          </p:cNvPr>
          <p:cNvSpPr>
            <a:spLocks noGrp="1"/>
          </p:cNvSpPr>
          <p:nvPr>
            <p:ph idx="1"/>
          </p:nvPr>
        </p:nvSpPr>
        <p:spPr>
          <a:xfrm>
            <a:off x="838200" y="1461831"/>
            <a:ext cx="10515600" cy="4351338"/>
          </a:xfrm>
        </p:spPr>
        <p:txBody>
          <a:bodyPr/>
          <a:lstStyle/>
          <a:p>
            <a:pPr eaLnBrk="1" hangingPunct="1">
              <a:spcBef>
                <a:spcPct val="0"/>
              </a:spcBef>
            </a:pPr>
            <a:r>
              <a:rPr lang="en-US" altLang="en-US" b="1" dirty="0">
                <a:solidFill>
                  <a:srgbClr val="376092"/>
                </a:solidFill>
              </a:rPr>
              <a:t>Continuous learning </a:t>
            </a:r>
            <a:r>
              <a:rPr lang="en-US" altLang="en-US" dirty="0">
                <a:solidFill>
                  <a:srgbClr val="376092"/>
                </a:solidFill>
              </a:rPr>
              <a:t>requires employees to understand the entire work process, acquire and apply new skills and share what they have learned.</a:t>
            </a:r>
          </a:p>
          <a:p>
            <a:pPr eaLnBrk="1" hangingPunct="1">
              <a:spcBef>
                <a:spcPct val="0"/>
              </a:spcBef>
            </a:pPr>
            <a:endParaRPr lang="en-US" altLang="en-US" dirty="0">
              <a:solidFill>
                <a:srgbClr val="376092"/>
              </a:solidFill>
            </a:endParaRPr>
          </a:p>
          <a:p>
            <a:pPr eaLnBrk="1" hangingPunct="1">
              <a:lnSpc>
                <a:spcPct val="90000"/>
              </a:lnSpc>
            </a:pPr>
            <a:r>
              <a:rPr lang="en-US" altLang="en-US" b="1" noProof="1">
                <a:solidFill>
                  <a:srgbClr val="376092"/>
                </a:solidFill>
              </a:rPr>
              <a:t>High-leverage training is:</a:t>
            </a:r>
          </a:p>
          <a:p>
            <a:pPr lvl="1" eaLnBrk="1" hangingPunct="1">
              <a:lnSpc>
                <a:spcPct val="90000"/>
              </a:lnSpc>
              <a:buFont typeface="Wingdings" panose="05000000000000000000" pitchFamily="2" charset="2"/>
              <a:buChar char="§"/>
            </a:pPr>
            <a:r>
              <a:rPr lang="en-US" altLang="en-US" noProof="1">
                <a:solidFill>
                  <a:srgbClr val="376092"/>
                </a:solidFill>
              </a:rPr>
              <a:t>linked to strategic business goals and objectives, </a:t>
            </a:r>
          </a:p>
          <a:p>
            <a:pPr lvl="1" eaLnBrk="1" hangingPunct="1">
              <a:lnSpc>
                <a:spcPct val="90000"/>
              </a:lnSpc>
              <a:buFont typeface="Wingdings" panose="05000000000000000000" pitchFamily="2" charset="2"/>
              <a:buChar char="§"/>
            </a:pPr>
            <a:r>
              <a:rPr lang="en-US" altLang="en-US" dirty="0">
                <a:solidFill>
                  <a:srgbClr val="376092"/>
                </a:solidFill>
              </a:rPr>
              <a:t>supported by top management,</a:t>
            </a:r>
          </a:p>
          <a:p>
            <a:pPr lvl="1" eaLnBrk="1" hangingPunct="1">
              <a:lnSpc>
                <a:spcPct val="90000"/>
              </a:lnSpc>
              <a:buFont typeface="Wingdings" panose="05000000000000000000" pitchFamily="2" charset="2"/>
              <a:buChar char="§"/>
            </a:pPr>
            <a:r>
              <a:rPr lang="en-US" altLang="en-US" noProof="1">
                <a:solidFill>
                  <a:srgbClr val="376092"/>
                </a:solidFill>
              </a:rPr>
              <a:t>relies on an instructional design model, and is </a:t>
            </a:r>
          </a:p>
          <a:p>
            <a:pPr lvl="1" eaLnBrk="1" hangingPunct="1">
              <a:lnSpc>
                <a:spcPct val="90000"/>
              </a:lnSpc>
              <a:buFont typeface="Wingdings" panose="05000000000000000000" pitchFamily="2" charset="2"/>
              <a:buChar char="§"/>
            </a:pPr>
            <a:r>
              <a:rPr lang="en-US" altLang="en-US" noProof="1">
                <a:solidFill>
                  <a:srgbClr val="376092"/>
                </a:solidFill>
              </a:rPr>
              <a:t>benchmarked to programs in other organizations</a:t>
            </a:r>
            <a:r>
              <a:rPr lang="en-US" altLang="en-US" noProof="1">
                <a:solidFill>
                  <a:srgbClr val="376092"/>
                </a:solidFill>
                <a:latin typeface="News Gothic MT" panose="020B0504020203020204" pitchFamily="34" charset="0"/>
              </a:rPr>
              <a:t>.</a:t>
            </a:r>
          </a:p>
        </p:txBody>
      </p:sp>
      <p:sp>
        <p:nvSpPr>
          <p:cNvPr id="10244" name="Slide Number Placeholder 4">
            <a:extLst>
              <a:ext uri="{FF2B5EF4-FFF2-40B4-BE49-F238E27FC236}">
                <a16:creationId xmlns:a16="http://schemas.microsoft.com/office/drawing/2014/main" id="{95278540-6D1C-8EF0-2D50-2E361BA3EEE8}"/>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34E6BCCD-6C65-400E-A97F-14CCAE425376}" type="slidenum">
              <a:rPr lang="en-US" altLang="en-US" sz="1200"/>
              <a:pPr/>
              <a:t>9</a:t>
            </a:fld>
            <a:endParaRPr lang="en-US" altLang="en-US" sz="1200"/>
          </a:p>
        </p:txBody>
      </p:sp>
      <p:sp>
        <p:nvSpPr>
          <p:cNvPr id="10245" name="Rectangle 9">
            <a:extLst>
              <a:ext uri="{FF2B5EF4-FFF2-40B4-BE49-F238E27FC236}">
                <a16:creationId xmlns:a16="http://schemas.microsoft.com/office/drawing/2014/main" id="{B15C75D6-AFFF-9D8C-BDAC-4E2A3B6542AC}"/>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1200">
                <a:solidFill>
                  <a:srgbClr val="000000"/>
                </a:solidFill>
              </a:rPr>
              <a:t>Copyright © 2016 McGraw-Hill Education. All rights reserved. No reproduction or distribution without </a:t>
            </a:r>
          </a:p>
          <a:p>
            <a:pPr algn="ctr"/>
            <a:r>
              <a:rPr lang="en-US" altLang="en-US" sz="1200">
                <a:solidFill>
                  <a:srgbClr val="000000"/>
                </a:solidFill>
              </a:rPr>
              <a:t>the prior written consent of McGraw-Hill Education.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E20DF16B-7ADB-667A-06D0-34EEA421A7DA}"/>
              </a:ext>
            </a:extLst>
          </p:cNvPr>
          <p:cNvSpPr>
            <a:spLocks noGrp="1"/>
          </p:cNvSpPr>
          <p:nvPr>
            <p:ph type="title"/>
          </p:nvPr>
        </p:nvSpPr>
        <p:spPr>
          <a:xfrm>
            <a:off x="1981200" y="228600"/>
            <a:ext cx="8229600" cy="1143000"/>
          </a:xfrm>
        </p:spPr>
        <p:txBody>
          <a:bodyPr/>
          <a:lstStyle/>
          <a:p>
            <a:pPr>
              <a:defRPr/>
            </a:pPr>
            <a:r>
              <a:rPr lang="en-US" sz="3200" dirty="0">
                <a:ea typeface="ＭＳ Ｐゴシック" charset="0"/>
              </a:rPr>
              <a:t>Key Features of Continuous Learning</a:t>
            </a:r>
          </a:p>
        </p:txBody>
      </p:sp>
      <p:sp>
        <p:nvSpPr>
          <p:cNvPr id="11267" name="Slide Number Placeholder 3">
            <a:extLst>
              <a:ext uri="{FF2B5EF4-FFF2-40B4-BE49-F238E27FC236}">
                <a16:creationId xmlns:a16="http://schemas.microsoft.com/office/drawing/2014/main" id="{5D13151B-3868-A00F-109D-D0186750A20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E7428B45-4AF3-45EF-A05C-BAF811129105}" type="slidenum">
              <a:rPr lang="en-US" altLang="en-US" sz="1200">
                <a:solidFill>
                  <a:srgbClr val="000000"/>
                </a:solidFill>
              </a:rPr>
              <a:pPr/>
              <a:t>10</a:t>
            </a:fld>
            <a:endParaRPr lang="en-US" altLang="en-US" sz="1200">
              <a:solidFill>
                <a:srgbClr val="000000"/>
              </a:solidFill>
            </a:endParaRPr>
          </a:p>
        </p:txBody>
      </p:sp>
      <p:sp>
        <p:nvSpPr>
          <p:cNvPr id="11268" name="Rectangle 9">
            <a:extLst>
              <a:ext uri="{FF2B5EF4-FFF2-40B4-BE49-F238E27FC236}">
                <a16:creationId xmlns:a16="http://schemas.microsoft.com/office/drawing/2014/main" id="{EF561D3B-E455-DFAA-3782-D6B089EE10F6}"/>
              </a:ext>
            </a:extLst>
          </p:cNvPr>
          <p:cNvSpPr>
            <a:spLocks noChangeArrowheads="1"/>
          </p:cNvSpPr>
          <p:nvPr/>
        </p:nvSpPr>
        <p:spPr bwMode="auto">
          <a:xfrm>
            <a:off x="1981200" y="5346842"/>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r>
              <a:rPr lang="en-US" altLang="en-US" sz="1200" dirty="0">
                <a:solidFill>
                  <a:srgbClr val="000000"/>
                </a:solidFill>
              </a:rPr>
              <a:t>Copyright © 2016 McGraw-Hill Education. All rights reserved. No reproduction or distribution without </a:t>
            </a:r>
          </a:p>
          <a:p>
            <a:pPr algn="ctr"/>
            <a:r>
              <a:rPr lang="en-US" altLang="en-US" sz="1200" dirty="0">
                <a:solidFill>
                  <a:srgbClr val="000000"/>
                </a:solidFill>
              </a:rPr>
              <a:t>the prior written consent of McGraw-Hill Education. </a:t>
            </a:r>
          </a:p>
        </p:txBody>
      </p:sp>
      <p:pic>
        <p:nvPicPr>
          <p:cNvPr id="11269" name="Picture 2" descr="A circle graph shows that formal training and development, informal learning, and knowledge management are the key features of a continuous learning philosophy that focuses on performance and supports the business strategy.">
            <a:extLst>
              <a:ext uri="{FF2B5EF4-FFF2-40B4-BE49-F238E27FC236}">
                <a16:creationId xmlns:a16="http://schemas.microsoft.com/office/drawing/2014/main" id="{399A5440-B6A8-CA4D-9C23-02B41627BD1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305175" y="1115961"/>
            <a:ext cx="5225575" cy="4303347"/>
          </a:xfr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4306" name="Rectangle 2">
            <a:extLst>
              <a:ext uri="{FF2B5EF4-FFF2-40B4-BE49-F238E27FC236}">
                <a16:creationId xmlns:a16="http://schemas.microsoft.com/office/drawing/2014/main" id="{91E7EB98-8147-02E2-CB4F-8140381A6C3F}"/>
              </a:ext>
            </a:extLst>
          </p:cNvPr>
          <p:cNvSpPr>
            <a:spLocks noGrp="1" noChangeArrowheads="1"/>
          </p:cNvSpPr>
          <p:nvPr>
            <p:ph type="title"/>
          </p:nvPr>
        </p:nvSpPr>
        <p:spPr>
          <a:xfrm>
            <a:off x="2286000" y="285751"/>
            <a:ext cx="7772400" cy="942975"/>
          </a:xfrm>
        </p:spPr>
        <p:txBody>
          <a:bodyPr>
            <a:normAutofit fontScale="90000"/>
          </a:bodyPr>
          <a:lstStyle/>
          <a:p>
            <a:pPr eaLnBrk="1" hangingPunct="1">
              <a:defRPr/>
            </a:pPr>
            <a:r>
              <a:rPr lang="en-GB" sz="3600">
                <a:solidFill>
                  <a:schemeClr val="hlink"/>
                </a:solidFill>
              </a:rPr>
              <a:t>Differences between </a:t>
            </a:r>
            <a:br>
              <a:rPr lang="en-GB" sz="3600">
                <a:solidFill>
                  <a:schemeClr val="hlink"/>
                </a:solidFill>
              </a:rPr>
            </a:br>
            <a:r>
              <a:rPr lang="en-GB" sz="3600">
                <a:solidFill>
                  <a:schemeClr val="hlink"/>
                </a:solidFill>
              </a:rPr>
              <a:t>Training and Development?</a:t>
            </a:r>
          </a:p>
        </p:txBody>
      </p:sp>
      <p:sp>
        <p:nvSpPr>
          <p:cNvPr id="354307" name="Rectangle 3">
            <a:extLst>
              <a:ext uri="{FF2B5EF4-FFF2-40B4-BE49-F238E27FC236}">
                <a16:creationId xmlns:a16="http://schemas.microsoft.com/office/drawing/2014/main" id="{01F80E5E-34DA-C25F-D138-171870EF98A9}"/>
              </a:ext>
            </a:extLst>
          </p:cNvPr>
          <p:cNvSpPr>
            <a:spLocks noGrp="1" noChangeArrowheads="1"/>
          </p:cNvSpPr>
          <p:nvPr>
            <p:ph type="body" idx="1"/>
          </p:nvPr>
        </p:nvSpPr>
        <p:spPr>
          <a:xfrm>
            <a:off x="2057400" y="1676400"/>
            <a:ext cx="7772400" cy="4083050"/>
          </a:xfrm>
        </p:spPr>
        <p:txBody>
          <a:bodyPr/>
          <a:lstStyle/>
          <a:p>
            <a:pPr eaLnBrk="1" hangingPunct="1">
              <a:defRPr/>
            </a:pPr>
            <a:r>
              <a:rPr lang="en-GB"/>
              <a:t>Training 		(Organisation’s goals?)</a:t>
            </a:r>
          </a:p>
          <a:p>
            <a:pPr lvl="1" eaLnBrk="1" hangingPunct="1">
              <a:lnSpc>
                <a:spcPct val="80000"/>
              </a:lnSpc>
              <a:defRPr/>
            </a:pPr>
            <a:r>
              <a:rPr lang="en-GB"/>
              <a:t>	short term and job specific</a:t>
            </a:r>
          </a:p>
          <a:p>
            <a:pPr lvl="1" eaLnBrk="1" hangingPunct="1">
              <a:lnSpc>
                <a:spcPct val="80000"/>
              </a:lnSpc>
              <a:defRPr/>
            </a:pPr>
            <a:r>
              <a:rPr lang="en-GB"/>
              <a:t> legal compliance</a:t>
            </a:r>
          </a:p>
          <a:p>
            <a:pPr lvl="1" eaLnBrk="1" hangingPunct="1">
              <a:lnSpc>
                <a:spcPct val="80000"/>
              </a:lnSpc>
              <a:defRPr/>
            </a:pPr>
            <a:r>
              <a:rPr lang="en-GB"/>
              <a:t>  seen as cost to employer</a:t>
            </a:r>
          </a:p>
          <a:p>
            <a:pPr eaLnBrk="1" hangingPunct="1">
              <a:defRPr/>
            </a:pPr>
            <a:endParaRPr lang="en-GB"/>
          </a:p>
          <a:p>
            <a:pPr eaLnBrk="1" hangingPunct="1">
              <a:defRPr/>
            </a:pPr>
            <a:r>
              <a:rPr lang="en-GB"/>
              <a:t>Development 		(Employee’s goals?)</a:t>
            </a:r>
          </a:p>
          <a:p>
            <a:pPr lvl="1" eaLnBrk="1" hangingPunct="1">
              <a:lnSpc>
                <a:spcPct val="80000"/>
              </a:lnSpc>
              <a:defRPr/>
            </a:pPr>
            <a:r>
              <a:rPr lang="en-GB"/>
              <a:t>	longer term</a:t>
            </a:r>
          </a:p>
          <a:p>
            <a:pPr lvl="1" eaLnBrk="1" hangingPunct="1">
              <a:lnSpc>
                <a:spcPct val="80000"/>
              </a:lnSpc>
              <a:defRPr/>
            </a:pPr>
            <a:r>
              <a:rPr lang="en-GB"/>
              <a:t>	wider remit- ‘the learning organisation’</a:t>
            </a:r>
          </a:p>
          <a:p>
            <a:pPr lvl="1" eaLnBrk="1" hangingPunct="1">
              <a:lnSpc>
                <a:spcPct val="80000"/>
              </a:lnSpc>
              <a:defRPr/>
            </a:pPr>
            <a:r>
              <a:rPr lang="en-GB"/>
              <a:t>  seen as investment by employer         </a:t>
            </a:r>
          </a:p>
          <a:p>
            <a:pPr eaLnBrk="1" hangingPunct="1">
              <a:defRPr/>
            </a:pPr>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D9F46-184E-15E3-B96D-79E5242EA936}"/>
              </a:ext>
            </a:extLst>
          </p:cNvPr>
          <p:cNvSpPr>
            <a:spLocks noGrp="1"/>
          </p:cNvSpPr>
          <p:nvPr>
            <p:ph type="title"/>
          </p:nvPr>
        </p:nvSpPr>
        <p:spPr>
          <a:xfrm>
            <a:off x="1546123" y="2395944"/>
            <a:ext cx="2288458" cy="1685338"/>
          </a:xfrm>
        </p:spPr>
        <p:txBody>
          <a:bodyPr/>
          <a:lstStyle/>
          <a:p>
            <a:r>
              <a:rPr lang="en-HK" altLang="zh-TW" dirty="0"/>
              <a:t>Training </a:t>
            </a:r>
            <a:endParaRPr lang="zh-TW" altLang="en-US" dirty="0"/>
          </a:p>
        </p:txBody>
      </p:sp>
      <p:sp>
        <p:nvSpPr>
          <p:cNvPr id="4" name="Not Equal 3">
            <a:extLst>
              <a:ext uri="{FF2B5EF4-FFF2-40B4-BE49-F238E27FC236}">
                <a16:creationId xmlns:a16="http://schemas.microsoft.com/office/drawing/2014/main" id="{288F6011-8D1A-167C-8CCE-38C5B304A335}"/>
              </a:ext>
            </a:extLst>
          </p:cNvPr>
          <p:cNvSpPr/>
          <p:nvPr/>
        </p:nvSpPr>
        <p:spPr>
          <a:xfrm>
            <a:off x="4080386" y="2163097"/>
            <a:ext cx="2939845" cy="2025445"/>
          </a:xfrm>
          <a:prstGeom prst="mathNot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endParaRPr>
          </a:p>
        </p:txBody>
      </p:sp>
      <p:sp>
        <p:nvSpPr>
          <p:cNvPr id="5" name="Title 1">
            <a:extLst>
              <a:ext uri="{FF2B5EF4-FFF2-40B4-BE49-F238E27FC236}">
                <a16:creationId xmlns:a16="http://schemas.microsoft.com/office/drawing/2014/main" id="{43A8E011-B77D-F665-C0CF-0E5CFDEFBC30}"/>
              </a:ext>
            </a:extLst>
          </p:cNvPr>
          <p:cNvSpPr txBox="1">
            <a:spLocks/>
          </p:cNvSpPr>
          <p:nvPr/>
        </p:nvSpPr>
        <p:spPr>
          <a:xfrm>
            <a:off x="7165258" y="2395944"/>
            <a:ext cx="402385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HK" altLang="zh-TW" dirty="0"/>
              <a:t>Development</a:t>
            </a:r>
            <a:endParaRPr lang="zh-TW" altLang="en-US" dirty="0"/>
          </a:p>
        </p:txBody>
      </p:sp>
    </p:spTree>
    <p:extLst>
      <p:ext uri="{BB962C8B-B14F-4D97-AF65-F5344CB8AC3E}">
        <p14:creationId xmlns:p14="http://schemas.microsoft.com/office/powerpoint/2010/main" val="3922130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2498" name="Rectangle 2">
            <a:extLst>
              <a:ext uri="{FF2B5EF4-FFF2-40B4-BE49-F238E27FC236}">
                <a16:creationId xmlns:a16="http://schemas.microsoft.com/office/drawing/2014/main" id="{5ECBE3D2-264B-8E18-D208-3F5AF631CEA2}"/>
              </a:ext>
            </a:extLst>
          </p:cNvPr>
          <p:cNvSpPr>
            <a:spLocks noGrp="1" noChangeArrowheads="1"/>
          </p:cNvSpPr>
          <p:nvPr>
            <p:ph type="title"/>
          </p:nvPr>
        </p:nvSpPr>
        <p:spPr/>
        <p:txBody>
          <a:bodyPr/>
          <a:lstStyle/>
          <a:p>
            <a:pPr eaLnBrk="1" hangingPunct="1">
              <a:defRPr/>
            </a:pPr>
            <a:r>
              <a:rPr lang="en-GB" sz="3200">
                <a:solidFill>
                  <a:schemeClr val="hlink"/>
                </a:solidFill>
              </a:rPr>
              <a:t>What types of training may be found in organisations?</a:t>
            </a:r>
          </a:p>
        </p:txBody>
      </p:sp>
      <p:sp>
        <p:nvSpPr>
          <p:cNvPr id="362499" name="Rectangle 3">
            <a:extLst>
              <a:ext uri="{FF2B5EF4-FFF2-40B4-BE49-F238E27FC236}">
                <a16:creationId xmlns:a16="http://schemas.microsoft.com/office/drawing/2014/main" id="{AC6EA826-27FD-2502-C9BA-226FEC6594A9}"/>
              </a:ext>
            </a:extLst>
          </p:cNvPr>
          <p:cNvSpPr>
            <a:spLocks noGrp="1" noChangeArrowheads="1"/>
          </p:cNvSpPr>
          <p:nvPr>
            <p:ph type="body" idx="1"/>
          </p:nvPr>
        </p:nvSpPr>
        <p:spPr>
          <a:xfrm>
            <a:off x="1992313" y="1773238"/>
            <a:ext cx="3816350" cy="4824412"/>
          </a:xfrm>
        </p:spPr>
        <p:txBody>
          <a:bodyPr/>
          <a:lstStyle/>
          <a:p>
            <a:pPr eaLnBrk="1" hangingPunct="1">
              <a:lnSpc>
                <a:spcPct val="80000"/>
              </a:lnSpc>
              <a:buFont typeface="Wingdings" panose="05000000000000000000" pitchFamily="2" charset="2"/>
              <a:buNone/>
              <a:defRPr/>
            </a:pPr>
            <a:r>
              <a:rPr lang="en-GB" sz="2400" dirty="0"/>
              <a:t>External provider-</a:t>
            </a:r>
          </a:p>
          <a:p>
            <a:pPr lvl="1" eaLnBrk="1" hangingPunct="1">
              <a:lnSpc>
                <a:spcPct val="80000"/>
              </a:lnSpc>
              <a:defRPr/>
            </a:pPr>
            <a:r>
              <a:rPr lang="en-GB" sz="2000" dirty="0"/>
              <a:t>Day release</a:t>
            </a:r>
          </a:p>
          <a:p>
            <a:pPr lvl="1" eaLnBrk="1" hangingPunct="1">
              <a:lnSpc>
                <a:spcPct val="80000"/>
              </a:lnSpc>
              <a:defRPr/>
            </a:pPr>
            <a:r>
              <a:rPr lang="en-GB" sz="2000" dirty="0"/>
              <a:t>Formal education-e.g. NVQ, MBA</a:t>
            </a:r>
          </a:p>
          <a:p>
            <a:pPr lvl="1" eaLnBrk="1" hangingPunct="1">
              <a:lnSpc>
                <a:spcPct val="80000"/>
              </a:lnSpc>
              <a:defRPr/>
            </a:pPr>
            <a:r>
              <a:rPr lang="en-GB" sz="2000" dirty="0"/>
              <a:t>‘Outward Bound’</a:t>
            </a:r>
          </a:p>
          <a:p>
            <a:pPr lvl="1" eaLnBrk="1" hangingPunct="1">
              <a:lnSpc>
                <a:spcPct val="80000"/>
              </a:lnSpc>
              <a:defRPr/>
            </a:pPr>
            <a:endParaRPr lang="en-GB" sz="2000" dirty="0"/>
          </a:p>
          <a:p>
            <a:pPr lvl="1" eaLnBrk="1" hangingPunct="1">
              <a:lnSpc>
                <a:spcPct val="80000"/>
              </a:lnSpc>
              <a:defRPr/>
            </a:pPr>
            <a:endParaRPr lang="en-GB" dirty="0"/>
          </a:p>
          <a:p>
            <a:pPr eaLnBrk="1" hangingPunct="1">
              <a:lnSpc>
                <a:spcPct val="80000"/>
              </a:lnSpc>
              <a:defRPr/>
            </a:pPr>
            <a:r>
              <a:rPr lang="en-GB" sz="2400" dirty="0"/>
              <a:t>Weaknesses?</a:t>
            </a:r>
          </a:p>
          <a:p>
            <a:pPr lvl="1" eaLnBrk="1" hangingPunct="1">
              <a:lnSpc>
                <a:spcPct val="80000"/>
              </a:lnSpc>
              <a:defRPr/>
            </a:pPr>
            <a:r>
              <a:rPr lang="en-GB" sz="2000" dirty="0"/>
              <a:t>Inadequately focused on specific needs of org.</a:t>
            </a:r>
          </a:p>
          <a:p>
            <a:pPr lvl="1" eaLnBrk="1" hangingPunct="1">
              <a:lnSpc>
                <a:spcPct val="80000"/>
              </a:lnSpc>
              <a:defRPr/>
            </a:pPr>
            <a:r>
              <a:rPr lang="en-GB" sz="2000" dirty="0"/>
              <a:t>Difficulty of bringing learning back into workplace</a:t>
            </a:r>
          </a:p>
          <a:p>
            <a:pPr lvl="1" eaLnBrk="1" hangingPunct="1">
              <a:lnSpc>
                <a:spcPct val="80000"/>
              </a:lnSpc>
              <a:defRPr/>
            </a:pPr>
            <a:endParaRPr lang="en-GB" sz="2000" dirty="0"/>
          </a:p>
        </p:txBody>
      </p:sp>
      <p:sp>
        <p:nvSpPr>
          <p:cNvPr id="362500" name="Rectangle 4">
            <a:extLst>
              <a:ext uri="{FF2B5EF4-FFF2-40B4-BE49-F238E27FC236}">
                <a16:creationId xmlns:a16="http://schemas.microsoft.com/office/drawing/2014/main" id="{DA944A41-C014-6A95-E285-3ABA4CA40736}"/>
              </a:ext>
            </a:extLst>
          </p:cNvPr>
          <p:cNvSpPr>
            <a:spLocks noChangeArrowheads="1"/>
          </p:cNvSpPr>
          <p:nvPr/>
        </p:nvSpPr>
        <p:spPr bwMode="auto">
          <a:xfrm>
            <a:off x="6096000" y="1700214"/>
            <a:ext cx="4343400" cy="5157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342900" indent="-342900">
              <a:lnSpc>
                <a:spcPct val="90000"/>
              </a:lnSpc>
              <a:spcBef>
                <a:spcPct val="20000"/>
              </a:spcBef>
              <a:buClr>
                <a:schemeClr val="hlink"/>
              </a:buClr>
              <a:buSzPct val="80000"/>
              <a:defRPr/>
            </a:pPr>
            <a:r>
              <a:rPr lang="en-GB" sz="2400" dirty="0">
                <a:cs typeface="Arial" charset="0"/>
              </a:rPr>
              <a:t>Internal provider- </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on-the-job coaching </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in-house training/ videos/ courses</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cross-functional moves/ job rotations</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secondments</a:t>
            </a:r>
            <a:endParaRPr lang="en-GB" dirty="0">
              <a:cs typeface="Arial" charset="0"/>
            </a:endParaRP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mentoring/ shadowing</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 apprenticeships</a:t>
            </a:r>
          </a:p>
          <a:p>
            <a:pPr marL="742950" lvl="1" indent="-285750">
              <a:lnSpc>
                <a:spcPct val="90000"/>
              </a:lnSpc>
              <a:spcBef>
                <a:spcPct val="20000"/>
              </a:spcBef>
              <a:buClr>
                <a:schemeClr val="tx1"/>
              </a:buClr>
              <a:buFontTx/>
              <a:buChar char="–"/>
              <a:defRPr/>
            </a:pPr>
            <a:endParaRPr lang="en-GB" sz="2000" dirty="0">
              <a:cs typeface="Arial" charset="0"/>
            </a:endParaRPr>
          </a:p>
          <a:p>
            <a:pPr>
              <a:lnSpc>
                <a:spcPct val="90000"/>
              </a:lnSpc>
              <a:spcBef>
                <a:spcPct val="20000"/>
              </a:spcBef>
              <a:buClr>
                <a:schemeClr val="hlink"/>
              </a:buClr>
              <a:buSzPct val="80000"/>
              <a:defRPr/>
            </a:pPr>
            <a:r>
              <a:rPr lang="en-GB" sz="2400" dirty="0">
                <a:cs typeface="Arial" charset="0"/>
              </a:rPr>
              <a:t>Weaknesses? </a:t>
            </a:r>
          </a:p>
          <a:p>
            <a:pPr marL="800100" lvl="1" indent="-342900">
              <a:lnSpc>
                <a:spcPct val="90000"/>
              </a:lnSpc>
              <a:spcBef>
                <a:spcPct val="20000"/>
              </a:spcBef>
              <a:buClr>
                <a:schemeClr val="tx1"/>
              </a:buClr>
              <a:buFont typeface="Arial" panose="020B0604020202020204" pitchFamily="34" charset="0"/>
              <a:buChar char="•"/>
              <a:defRPr/>
            </a:pPr>
            <a:r>
              <a:rPr lang="en-GB" sz="2000" dirty="0">
                <a:cs typeface="Arial" charset="0"/>
              </a:rPr>
              <a:t>Cost, time and organisation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24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24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624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62499">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62499">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62499">
                                            <p:txEl>
                                              <p:pRg st="7" end="7"/>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62499">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62500">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62500">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62500">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62500">
                                            <p:txEl>
                                              <p:pRg st="3" end="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62500">
                                            <p:txEl>
                                              <p:pRg st="4" end="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62500">
                                            <p:txEl>
                                              <p:pRg st="5" end="5"/>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62500">
                                            <p:txEl>
                                              <p:pRg st="6" end="6"/>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62500">
                                            <p:txEl>
                                              <p:pRg st="8" end="8"/>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6250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249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2EAE5-0269-4A99-B154-2DAF1D8C3A18}"/>
              </a:ext>
            </a:extLst>
          </p:cNvPr>
          <p:cNvSpPr>
            <a:spLocks noGrp="1"/>
          </p:cNvSpPr>
          <p:nvPr>
            <p:ph type="title"/>
          </p:nvPr>
        </p:nvSpPr>
        <p:spPr>
          <a:xfrm>
            <a:off x="3647728" y="116633"/>
            <a:ext cx="5518174" cy="662781"/>
          </a:xfrm>
        </p:spPr>
        <p:txBody>
          <a:bodyPr>
            <a:normAutofit fontScale="90000"/>
          </a:bodyPr>
          <a:lstStyle/>
          <a:p>
            <a:r>
              <a:rPr lang="en-GB" dirty="0"/>
              <a:t>Types of Learners</a:t>
            </a:r>
          </a:p>
        </p:txBody>
      </p:sp>
      <p:pic>
        <p:nvPicPr>
          <p:cNvPr id="4" name="Online Media 3" title="What kind of learner are you? - The 4 different learning styles">
            <a:hlinkClick r:id="" action="ppaction://media"/>
            <a:extLst>
              <a:ext uri="{FF2B5EF4-FFF2-40B4-BE49-F238E27FC236}">
                <a16:creationId xmlns:a16="http://schemas.microsoft.com/office/drawing/2014/main" id="{04BE6BC4-17DF-455A-960E-9535C2A84DFB}"/>
              </a:ext>
            </a:extLst>
          </p:cNvPr>
          <p:cNvPicPr>
            <a:picLocks noGrp="1" noRot="1" noChangeAspect="1"/>
          </p:cNvPicPr>
          <p:nvPr>
            <p:ph idx="1"/>
            <a:videoFile r:link="rId1"/>
          </p:nvPr>
        </p:nvPicPr>
        <p:blipFill>
          <a:blip r:embed="rId4"/>
          <a:stretch>
            <a:fillRect/>
          </a:stretch>
        </p:blipFill>
        <p:spPr>
          <a:xfrm>
            <a:off x="1614250" y="779414"/>
            <a:ext cx="9108504" cy="5005200"/>
          </a:xfrm>
          <a:prstGeom prst="rect">
            <a:avLst/>
          </a:prstGeom>
        </p:spPr>
      </p:pic>
    </p:spTree>
    <p:extLst>
      <p:ext uri="{BB962C8B-B14F-4D97-AF65-F5344CB8AC3E}">
        <p14:creationId xmlns:p14="http://schemas.microsoft.com/office/powerpoint/2010/main" val="4222274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119A07-809D-4FE3-B6A4-BB108D8F31CD}"/>
              </a:ext>
            </a:extLst>
          </p:cNvPr>
          <p:cNvPicPr>
            <a:picLocks noChangeAspect="1"/>
          </p:cNvPicPr>
          <p:nvPr/>
        </p:nvPicPr>
        <p:blipFill rotWithShape="1">
          <a:blip r:embed="rId3"/>
          <a:srcRect l="19724" r="21057"/>
          <a:stretch/>
        </p:blipFill>
        <p:spPr>
          <a:xfrm>
            <a:off x="3415768" y="10"/>
            <a:ext cx="7252231" cy="5456893"/>
          </a:xfrm>
          <a:prstGeom prst="rect">
            <a:avLst/>
          </a:prstGeom>
          <a:noFill/>
        </p:spPr>
      </p:pic>
      <p:sp>
        <p:nvSpPr>
          <p:cNvPr id="2" name="Title 1">
            <a:extLst>
              <a:ext uri="{FF2B5EF4-FFF2-40B4-BE49-F238E27FC236}">
                <a16:creationId xmlns:a16="http://schemas.microsoft.com/office/drawing/2014/main" id="{D30A1B16-8399-4880-B54C-6E3EF2150822}"/>
              </a:ext>
            </a:extLst>
          </p:cNvPr>
          <p:cNvSpPr>
            <a:spLocks noGrp="1"/>
          </p:cNvSpPr>
          <p:nvPr>
            <p:ph type="title"/>
          </p:nvPr>
        </p:nvSpPr>
        <p:spPr>
          <a:xfrm>
            <a:off x="244957" y="459091"/>
            <a:ext cx="3072253" cy="1899912"/>
          </a:xfrm>
        </p:spPr>
        <p:txBody>
          <a:bodyPr vert="horz" lIns="91440" tIns="45720" rIns="91440" bIns="45720" rtlCol="0" anchor="ctr">
            <a:normAutofit fontScale="90000"/>
          </a:bodyPr>
          <a:lstStyle/>
          <a:p>
            <a:r>
              <a:rPr lang="en-US" sz="3500" dirty="0"/>
              <a:t>What do you think … affects our performance levels?	</a:t>
            </a:r>
          </a:p>
        </p:txBody>
      </p:sp>
      <p:sp>
        <p:nvSpPr>
          <p:cNvPr id="3" name="Content Placeholder 2">
            <a:extLst>
              <a:ext uri="{FF2B5EF4-FFF2-40B4-BE49-F238E27FC236}">
                <a16:creationId xmlns:a16="http://schemas.microsoft.com/office/drawing/2014/main" id="{7DAA84F9-848D-463B-84F1-6E6CA03D504E}"/>
              </a:ext>
            </a:extLst>
          </p:cNvPr>
          <p:cNvSpPr>
            <a:spLocks noGrp="1"/>
          </p:cNvSpPr>
          <p:nvPr>
            <p:ph sz="half" idx="1"/>
          </p:nvPr>
        </p:nvSpPr>
        <p:spPr>
          <a:xfrm>
            <a:off x="2152651" y="2434201"/>
            <a:ext cx="2866641" cy="3742762"/>
          </a:xfrm>
        </p:spPr>
        <p:txBody>
          <a:bodyPr vert="horz" lIns="91440" tIns="45720" rIns="91440" bIns="45720" rtlCol="0">
            <a:normAutofit/>
          </a:bodyPr>
          <a:lstStyle/>
          <a:p>
            <a:endParaRPr lang="en-US" sz="1700" i="1" dirty="0"/>
          </a:p>
          <a:p>
            <a:endParaRPr lang="en-US" sz="1700" i="1" dirty="0"/>
          </a:p>
        </p:txBody>
      </p:sp>
    </p:spTree>
    <p:extLst>
      <p:ext uri="{BB962C8B-B14F-4D97-AF65-F5344CB8AC3E}">
        <p14:creationId xmlns:p14="http://schemas.microsoft.com/office/powerpoint/2010/main" val="3285025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408E7-4780-4F68-A5F2-1C330E9C815A}"/>
              </a:ext>
            </a:extLst>
          </p:cNvPr>
          <p:cNvSpPr>
            <a:spLocks noGrp="1"/>
          </p:cNvSpPr>
          <p:nvPr>
            <p:ph type="title"/>
          </p:nvPr>
        </p:nvSpPr>
        <p:spPr/>
        <p:txBody>
          <a:bodyPr/>
          <a:lstStyle/>
          <a:p>
            <a:r>
              <a:rPr lang="en-GB" dirty="0"/>
              <a:t>Performance</a:t>
            </a:r>
          </a:p>
        </p:txBody>
      </p:sp>
      <p:sp>
        <p:nvSpPr>
          <p:cNvPr id="3" name="Content Placeholder 2">
            <a:extLst>
              <a:ext uri="{FF2B5EF4-FFF2-40B4-BE49-F238E27FC236}">
                <a16:creationId xmlns:a16="http://schemas.microsoft.com/office/drawing/2014/main" id="{45AD39DC-9BC4-46BC-9C99-D78EC15AF178}"/>
              </a:ext>
            </a:extLst>
          </p:cNvPr>
          <p:cNvSpPr>
            <a:spLocks noGrp="1"/>
          </p:cNvSpPr>
          <p:nvPr>
            <p:ph idx="1"/>
          </p:nvPr>
        </p:nvSpPr>
        <p:spPr/>
        <p:txBody>
          <a:bodyPr>
            <a:normAutofit/>
          </a:bodyPr>
          <a:lstStyle/>
          <a:p>
            <a:r>
              <a:rPr lang="en-GB" dirty="0">
                <a:solidFill>
                  <a:srgbClr val="7030A0"/>
                </a:solidFill>
              </a:rPr>
              <a:t>EVERYONE</a:t>
            </a:r>
            <a:r>
              <a:rPr lang="en-GB" dirty="0"/>
              <a:t> has the potential to perform better.</a:t>
            </a:r>
          </a:p>
          <a:p>
            <a:r>
              <a:rPr lang="en-GB" dirty="0"/>
              <a:t>That potential is blocked by interference.</a:t>
            </a:r>
          </a:p>
          <a:p>
            <a:r>
              <a:rPr lang="en-GB" dirty="0"/>
              <a:t>Interference can be reduced by focused attention.</a:t>
            </a:r>
          </a:p>
          <a:p>
            <a:r>
              <a:rPr lang="en-GB" dirty="0"/>
              <a:t>Focused attention can be simply and systematically increased</a:t>
            </a:r>
          </a:p>
          <a:p>
            <a:pPr algn="ctr"/>
            <a:r>
              <a:rPr lang="en-GB" b="1" dirty="0">
                <a:solidFill>
                  <a:srgbClr val="7030A0"/>
                </a:solidFill>
              </a:rPr>
              <a:t>What is your interference?</a:t>
            </a:r>
          </a:p>
        </p:txBody>
      </p:sp>
    </p:spTree>
    <p:extLst>
      <p:ext uri="{BB962C8B-B14F-4D97-AF65-F5344CB8AC3E}">
        <p14:creationId xmlns:p14="http://schemas.microsoft.com/office/powerpoint/2010/main" val="2581477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8491-7060-4F68-9DA9-1B1116E467E2}"/>
              </a:ext>
            </a:extLst>
          </p:cNvPr>
          <p:cNvSpPr>
            <a:spLocks noGrp="1"/>
          </p:cNvSpPr>
          <p:nvPr>
            <p:ph type="title"/>
          </p:nvPr>
        </p:nvSpPr>
        <p:spPr>
          <a:xfrm rot="16200000">
            <a:off x="529590" y="1947672"/>
            <a:ext cx="4471416" cy="2788920"/>
          </a:xfrm>
        </p:spPr>
        <p:txBody>
          <a:bodyPr anchor="ctr">
            <a:normAutofit/>
          </a:bodyPr>
          <a:lstStyle/>
          <a:p>
            <a:r>
              <a:rPr lang="en-GB" sz="4200">
                <a:solidFill>
                  <a:schemeClr val="bg1"/>
                </a:solidFill>
              </a:rPr>
              <a:t>Coaching Characteristics</a:t>
            </a:r>
          </a:p>
        </p:txBody>
      </p:sp>
      <p:graphicFrame>
        <p:nvGraphicFramePr>
          <p:cNvPr id="5" name="Content Placeholder 2">
            <a:extLst>
              <a:ext uri="{FF2B5EF4-FFF2-40B4-BE49-F238E27FC236}">
                <a16:creationId xmlns:a16="http://schemas.microsoft.com/office/drawing/2014/main" id="{C0BE1212-E369-45F9-AF35-A9960CC9C32D}"/>
              </a:ext>
            </a:extLst>
          </p:cNvPr>
          <p:cNvGraphicFramePr>
            <a:graphicFrameLocks noGrp="1"/>
          </p:cNvGraphicFramePr>
          <p:nvPr>
            <p:ph idx="1"/>
            <p:extLst>
              <p:ext uri="{D42A27DB-BD31-4B8C-83A1-F6EECF244321}">
                <p14:modId xmlns:p14="http://schemas.microsoft.com/office/powerpoint/2010/main" val="3491989398"/>
              </p:ext>
            </p:extLst>
          </p:nvPr>
        </p:nvGraphicFramePr>
        <p:xfrm>
          <a:off x="1845226" y="312100"/>
          <a:ext cx="9746300" cy="6285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DFDE0B1-4542-EC8A-21EB-A4B830A21D61}"/>
              </a:ext>
            </a:extLst>
          </p:cNvPr>
          <p:cNvSpPr txBox="1"/>
          <p:nvPr/>
        </p:nvSpPr>
        <p:spPr>
          <a:xfrm>
            <a:off x="409290" y="260084"/>
            <a:ext cx="3899888" cy="369332"/>
          </a:xfrm>
          <a:prstGeom prst="rect">
            <a:avLst/>
          </a:prstGeom>
          <a:noFill/>
        </p:spPr>
        <p:txBody>
          <a:bodyPr wrap="square">
            <a:spAutoFit/>
          </a:bodyPr>
          <a:lstStyle/>
          <a:p>
            <a:r>
              <a:rPr lang="en-GB" dirty="0"/>
              <a:t>What is Performance Management ?</a:t>
            </a:r>
          </a:p>
        </p:txBody>
      </p:sp>
    </p:spTree>
    <p:extLst>
      <p:ext uri="{BB962C8B-B14F-4D97-AF65-F5344CB8AC3E}">
        <p14:creationId xmlns:p14="http://schemas.microsoft.com/office/powerpoint/2010/main" val="3726117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EEC05-045C-491E-AEF2-C8C247FE0F76}"/>
              </a:ext>
            </a:extLst>
          </p:cNvPr>
          <p:cNvSpPr>
            <a:spLocks noGrp="1"/>
          </p:cNvSpPr>
          <p:nvPr>
            <p:ph type="title"/>
          </p:nvPr>
        </p:nvSpPr>
        <p:spPr>
          <a:xfrm>
            <a:off x="1631504" y="42787"/>
            <a:ext cx="9559974" cy="1325563"/>
          </a:xfrm>
        </p:spPr>
        <p:txBody>
          <a:bodyPr anchor="ctr">
            <a:normAutofit/>
          </a:bodyPr>
          <a:lstStyle/>
          <a:p>
            <a:pPr>
              <a:lnSpc>
                <a:spcPct val="90000"/>
              </a:lnSpc>
            </a:pPr>
            <a:r>
              <a:rPr lang="en-GB" sz="3700" dirty="0"/>
              <a:t>What do we mean by managing performance?</a:t>
            </a:r>
          </a:p>
        </p:txBody>
      </p:sp>
      <p:sp>
        <p:nvSpPr>
          <p:cNvPr id="10" name="Content Placeholder 3">
            <a:extLst>
              <a:ext uri="{FF2B5EF4-FFF2-40B4-BE49-F238E27FC236}">
                <a16:creationId xmlns:a16="http://schemas.microsoft.com/office/drawing/2014/main" id="{D8E27281-1685-416F-A47F-051CF5CF4E03}"/>
              </a:ext>
            </a:extLst>
          </p:cNvPr>
          <p:cNvSpPr>
            <a:spLocks noGrp="1"/>
          </p:cNvSpPr>
          <p:nvPr>
            <p:ph sz="half" idx="1"/>
          </p:nvPr>
        </p:nvSpPr>
        <p:spPr>
          <a:xfrm>
            <a:off x="6875491" y="2586608"/>
            <a:ext cx="3282455" cy="1684783"/>
          </a:xfrm>
        </p:spPr>
        <p:txBody>
          <a:bodyPr/>
          <a:lstStyle/>
          <a:p>
            <a:pPr marL="0" indent="0">
              <a:buNone/>
            </a:pPr>
            <a:r>
              <a:rPr lang="en-US" dirty="0"/>
              <a:t>Answer in the chat box….</a:t>
            </a:r>
          </a:p>
        </p:txBody>
      </p:sp>
      <p:pic>
        <p:nvPicPr>
          <p:cNvPr id="5" name="Picture 4">
            <a:extLst>
              <a:ext uri="{FF2B5EF4-FFF2-40B4-BE49-F238E27FC236}">
                <a16:creationId xmlns:a16="http://schemas.microsoft.com/office/drawing/2014/main" id="{0066D48C-9293-46D4-BC7B-3F3EF72F81A2}"/>
              </a:ext>
            </a:extLst>
          </p:cNvPr>
          <p:cNvPicPr>
            <a:picLocks noChangeAspect="1"/>
          </p:cNvPicPr>
          <p:nvPr/>
        </p:nvPicPr>
        <p:blipFill>
          <a:blip r:embed="rId3"/>
          <a:stretch>
            <a:fillRect/>
          </a:stretch>
        </p:blipFill>
        <p:spPr>
          <a:xfrm>
            <a:off x="1492725" y="1268761"/>
            <a:ext cx="5046384" cy="4306129"/>
          </a:xfrm>
          <a:prstGeom prst="rect">
            <a:avLst/>
          </a:prstGeom>
          <a:noFill/>
        </p:spPr>
      </p:pic>
    </p:spTree>
    <p:extLst>
      <p:ext uri="{BB962C8B-B14F-4D97-AF65-F5344CB8AC3E}">
        <p14:creationId xmlns:p14="http://schemas.microsoft.com/office/powerpoint/2010/main" val="3554568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0507F12F-9B60-A75D-DD37-E0FFF7F9997C}"/>
              </a:ext>
            </a:extLst>
          </p:cNvPr>
          <p:cNvSpPr>
            <a:spLocks noGrp="1"/>
          </p:cNvSpPr>
          <p:nvPr>
            <p:ph type="title"/>
          </p:nvPr>
        </p:nvSpPr>
        <p:spPr>
          <a:xfrm>
            <a:off x="1447800" y="127307"/>
            <a:ext cx="8686800" cy="875071"/>
          </a:xfrm>
        </p:spPr>
        <p:txBody>
          <a:bodyPr/>
          <a:lstStyle/>
          <a:p>
            <a:pPr>
              <a:defRPr/>
            </a:pPr>
            <a:r>
              <a:rPr lang="en-US" sz="3200" dirty="0">
                <a:ea typeface="ＭＳ Ｐゴシック" charset="0"/>
              </a:rPr>
              <a:t>Effective Performance Management Process Model</a:t>
            </a:r>
          </a:p>
        </p:txBody>
      </p:sp>
      <p:sp>
        <p:nvSpPr>
          <p:cNvPr id="31747" name="Slide Number Placeholder 3">
            <a:extLst>
              <a:ext uri="{FF2B5EF4-FFF2-40B4-BE49-F238E27FC236}">
                <a16:creationId xmlns:a16="http://schemas.microsoft.com/office/drawing/2014/main" id="{FD14588E-0CA5-0816-07D4-6E7244CFC8BE}"/>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BB536BE-66F4-4B14-B842-6764068AEBAA}" type="slidenum">
              <a:rPr lang="en-US" altLang="en-US" sz="1200">
                <a:solidFill>
                  <a:srgbClr val="000000"/>
                </a:solidFill>
                <a:latin typeface="Arial" panose="020B0604020202020204" pitchFamily="34" charset="0"/>
              </a:rPr>
              <a:pPr>
                <a:spcBef>
                  <a:spcPct val="0"/>
                </a:spcBef>
                <a:buFontTx/>
                <a:buNone/>
              </a:pPr>
              <a:t>19</a:t>
            </a:fld>
            <a:endParaRPr lang="en-US" altLang="en-US" sz="1200">
              <a:solidFill>
                <a:srgbClr val="000000"/>
              </a:solidFill>
              <a:latin typeface="Arial" panose="020B0604020202020204" pitchFamily="34" charset="0"/>
            </a:endParaRPr>
          </a:p>
        </p:txBody>
      </p:sp>
      <p:sp>
        <p:nvSpPr>
          <p:cNvPr id="31748" name="Rectangle 9">
            <a:extLst>
              <a:ext uri="{FF2B5EF4-FFF2-40B4-BE49-F238E27FC236}">
                <a16:creationId xmlns:a16="http://schemas.microsoft.com/office/drawing/2014/main" id="{0B641B2F-C29A-6837-49AF-5E2031D5DECF}"/>
              </a:ext>
            </a:extLst>
          </p:cNvPr>
          <p:cNvSpPr>
            <a:spLocks noChangeArrowheads="1"/>
          </p:cNvSpPr>
          <p:nvPr/>
        </p:nvSpPr>
        <p:spPr bwMode="auto">
          <a:xfrm>
            <a:off x="1752600" y="5283355"/>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pic>
        <p:nvPicPr>
          <p:cNvPr id="31749" name="Picture 2" descr="A model shows the six steps in the performance management process: Step 1 - Define performance&#10;outcomes for company division and department; Step 2 - Develop employee goals, behavior, and actions to achieve outcomes; Step 3 - Provide support and ongoing performance discussions; Step 3 - Evaluate performance; Step 5 - Identify improvements needed; Step 6 - Provide consequences for performance results.">
            <a:extLst>
              <a:ext uri="{FF2B5EF4-FFF2-40B4-BE49-F238E27FC236}">
                <a16:creationId xmlns:a16="http://schemas.microsoft.com/office/drawing/2014/main" id="{45F9FB78-24BE-9038-27F5-5273B831214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90800" y="947943"/>
            <a:ext cx="7010400" cy="4272986"/>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E112FD-0BF6-463B-9544-FEF467A9C72A}"/>
              </a:ext>
            </a:extLst>
          </p:cNvPr>
          <p:cNvSpPr>
            <a:spLocks noGrp="1"/>
          </p:cNvSpPr>
          <p:nvPr>
            <p:ph type="title"/>
          </p:nvPr>
        </p:nvSpPr>
        <p:spPr/>
        <p:txBody>
          <a:bodyPr/>
          <a:lstStyle/>
          <a:p>
            <a:r>
              <a:rPr lang="en-US" dirty="0"/>
              <a:t>Chain Reaction</a:t>
            </a:r>
          </a:p>
        </p:txBody>
      </p:sp>
      <p:pic>
        <p:nvPicPr>
          <p:cNvPr id="5" name="Picture 4">
            <a:extLst>
              <a:ext uri="{FF2B5EF4-FFF2-40B4-BE49-F238E27FC236}">
                <a16:creationId xmlns:a16="http://schemas.microsoft.com/office/drawing/2014/main" id="{2F080AD3-8FA5-4765-84C8-78D6C649CCD8}"/>
              </a:ext>
            </a:extLst>
          </p:cNvPr>
          <p:cNvPicPr>
            <a:picLocks noChangeAspect="1"/>
          </p:cNvPicPr>
          <p:nvPr/>
        </p:nvPicPr>
        <p:blipFill>
          <a:blip r:embed="rId3"/>
          <a:stretch>
            <a:fillRect/>
          </a:stretch>
        </p:blipFill>
        <p:spPr>
          <a:xfrm>
            <a:off x="741995" y="2018052"/>
            <a:ext cx="10368457" cy="2701432"/>
          </a:xfrm>
          <a:prstGeom prst="rect">
            <a:avLst/>
          </a:prstGeom>
          <a:noFill/>
        </p:spPr>
      </p:pic>
    </p:spTree>
    <p:extLst>
      <p:ext uri="{BB962C8B-B14F-4D97-AF65-F5344CB8AC3E}">
        <p14:creationId xmlns:p14="http://schemas.microsoft.com/office/powerpoint/2010/main" val="344335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C8A240E-9742-26F6-457B-31818460767F}"/>
              </a:ext>
            </a:extLst>
          </p:cNvPr>
          <p:cNvSpPr/>
          <p:nvPr/>
        </p:nvSpPr>
        <p:spPr>
          <a:xfrm>
            <a:off x="2971800" y="4800600"/>
            <a:ext cx="2971800" cy="838200"/>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6" name="Pentagon 5">
            <a:extLst>
              <a:ext uri="{FF2B5EF4-FFF2-40B4-BE49-F238E27FC236}">
                <a16:creationId xmlns:a16="http://schemas.microsoft.com/office/drawing/2014/main" id="{3C7DEC2D-4B65-9F27-4A4A-C2EB11D144FC}"/>
              </a:ext>
            </a:extLst>
          </p:cNvPr>
          <p:cNvSpPr/>
          <p:nvPr/>
        </p:nvSpPr>
        <p:spPr>
          <a:xfrm>
            <a:off x="2971800" y="1143000"/>
            <a:ext cx="2971800" cy="838200"/>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7" name="Pentagon 6">
            <a:extLst>
              <a:ext uri="{FF2B5EF4-FFF2-40B4-BE49-F238E27FC236}">
                <a16:creationId xmlns:a16="http://schemas.microsoft.com/office/drawing/2014/main" id="{BB597895-FAEF-9275-B18A-D0B101D3B98B}"/>
              </a:ext>
            </a:extLst>
          </p:cNvPr>
          <p:cNvSpPr/>
          <p:nvPr/>
        </p:nvSpPr>
        <p:spPr>
          <a:xfrm>
            <a:off x="2971800" y="2128838"/>
            <a:ext cx="2819400" cy="766762"/>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8" name="Pentagon 7">
            <a:extLst>
              <a:ext uri="{FF2B5EF4-FFF2-40B4-BE49-F238E27FC236}">
                <a16:creationId xmlns:a16="http://schemas.microsoft.com/office/drawing/2014/main" id="{70BF5DAD-6AF1-5BC8-60C4-17F73A0A3ED0}"/>
              </a:ext>
            </a:extLst>
          </p:cNvPr>
          <p:cNvSpPr/>
          <p:nvPr/>
        </p:nvSpPr>
        <p:spPr>
          <a:xfrm>
            <a:off x="2971800" y="2992438"/>
            <a:ext cx="2895600" cy="741362"/>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9" name="Pentagon 8">
            <a:extLst>
              <a:ext uri="{FF2B5EF4-FFF2-40B4-BE49-F238E27FC236}">
                <a16:creationId xmlns:a16="http://schemas.microsoft.com/office/drawing/2014/main" id="{131F5478-08F8-3ACD-210D-65D4E62B9946}"/>
              </a:ext>
            </a:extLst>
          </p:cNvPr>
          <p:cNvSpPr/>
          <p:nvPr/>
        </p:nvSpPr>
        <p:spPr>
          <a:xfrm>
            <a:off x="2971800" y="3886200"/>
            <a:ext cx="2895600" cy="762000"/>
          </a:xfrm>
          <a:prstGeom prst="homePlate">
            <a:avLst/>
          </a:prstGeom>
          <a:solidFill>
            <a:srgbClr val="F7FAFF"/>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27655" name="Title 1">
            <a:extLst>
              <a:ext uri="{FF2B5EF4-FFF2-40B4-BE49-F238E27FC236}">
                <a16:creationId xmlns:a16="http://schemas.microsoft.com/office/drawing/2014/main" id="{FA33167C-9915-57F5-5722-7FFB6C977E9B}"/>
              </a:ext>
            </a:extLst>
          </p:cNvPr>
          <p:cNvSpPr>
            <a:spLocks noGrp="1"/>
          </p:cNvSpPr>
          <p:nvPr>
            <p:ph type="title"/>
          </p:nvPr>
        </p:nvSpPr>
        <p:spPr>
          <a:xfrm>
            <a:off x="6019800" y="914400"/>
            <a:ext cx="4191000" cy="1143000"/>
          </a:xfrm>
        </p:spPr>
        <p:txBody>
          <a:bodyPr/>
          <a:lstStyle/>
          <a:p>
            <a:pPr>
              <a:defRPr/>
            </a:pPr>
            <a:r>
              <a:rPr lang="en-US" altLang="en-US" sz="3200" dirty="0">
                <a:solidFill>
                  <a:schemeClr val="accent1">
                    <a:lumMod val="75000"/>
                  </a:schemeClr>
                </a:solidFill>
              </a:rPr>
              <a:t>Performance Measures Criteria</a:t>
            </a:r>
            <a:endParaRPr lang="en-US" altLang="en-US" dirty="0">
              <a:solidFill>
                <a:schemeClr val="accent1">
                  <a:lumMod val="75000"/>
                </a:schemeClr>
              </a:solidFill>
            </a:endParaRPr>
          </a:p>
        </p:txBody>
      </p:sp>
      <p:sp>
        <p:nvSpPr>
          <p:cNvPr id="35848" name="Content Placeholder 2">
            <a:extLst>
              <a:ext uri="{FF2B5EF4-FFF2-40B4-BE49-F238E27FC236}">
                <a16:creationId xmlns:a16="http://schemas.microsoft.com/office/drawing/2014/main" id="{30C1A250-52BC-55A7-A103-0C6796B4CB6F}"/>
              </a:ext>
            </a:extLst>
          </p:cNvPr>
          <p:cNvSpPr>
            <a:spLocks noGrp="1"/>
          </p:cNvSpPr>
          <p:nvPr>
            <p:ph idx="1"/>
          </p:nvPr>
        </p:nvSpPr>
        <p:spPr>
          <a:xfrm>
            <a:off x="3011129" y="1219200"/>
            <a:ext cx="2895600" cy="4525963"/>
          </a:xfrm>
        </p:spPr>
        <p:txBody>
          <a:bodyPr/>
          <a:lstStyle/>
          <a:p>
            <a:pPr marL="0" lvl="4" indent="0">
              <a:buNone/>
            </a:pPr>
            <a:r>
              <a:rPr lang="en-US" altLang="en-US" sz="2400" b="1" dirty="0"/>
              <a:t>Congruence</a:t>
            </a:r>
          </a:p>
          <a:p>
            <a:pPr marL="0" lvl="4" indent="0">
              <a:buNone/>
            </a:pPr>
            <a:endParaRPr lang="en-US" altLang="en-US" sz="2400" dirty="0"/>
          </a:p>
          <a:p>
            <a:pPr marL="0" lvl="4" indent="0">
              <a:buNone/>
            </a:pPr>
            <a:endParaRPr lang="en-US" altLang="en-US" sz="2400" b="1" dirty="0"/>
          </a:p>
          <a:p>
            <a:pPr marL="0" lvl="4" indent="0">
              <a:buNone/>
            </a:pPr>
            <a:r>
              <a:rPr lang="en-US" altLang="en-US" sz="2400" b="1" dirty="0"/>
              <a:t>Validity</a:t>
            </a:r>
          </a:p>
          <a:p>
            <a:pPr marL="0" lvl="4" indent="0">
              <a:buNone/>
            </a:pPr>
            <a:r>
              <a:rPr lang="en-US" altLang="en-US" sz="2400" dirty="0"/>
              <a:t>                   </a:t>
            </a:r>
          </a:p>
          <a:p>
            <a:pPr marL="0" lvl="4" indent="0">
              <a:buNone/>
            </a:pPr>
            <a:r>
              <a:rPr lang="en-US" altLang="en-US" sz="2400" b="1" dirty="0"/>
              <a:t>Reliability</a:t>
            </a:r>
          </a:p>
          <a:p>
            <a:pPr marL="0" lvl="4" indent="0">
              <a:buNone/>
            </a:pPr>
            <a:r>
              <a:rPr lang="en-US" altLang="en-US" sz="2400" dirty="0"/>
              <a:t>                </a:t>
            </a:r>
          </a:p>
          <a:p>
            <a:pPr marL="0" lvl="4" indent="0">
              <a:buNone/>
            </a:pPr>
            <a:r>
              <a:rPr lang="en-US" altLang="en-US" sz="2400" b="1" dirty="0"/>
              <a:t>Acceptability</a:t>
            </a:r>
          </a:p>
          <a:p>
            <a:pPr marL="0" lvl="4" indent="0">
              <a:buNone/>
            </a:pPr>
            <a:endParaRPr lang="en-US" altLang="en-US" sz="2400" b="1" dirty="0"/>
          </a:p>
          <a:p>
            <a:pPr marL="0" lvl="4" indent="0">
              <a:buNone/>
            </a:pPr>
            <a:endParaRPr lang="en-US" altLang="en-US" sz="2400" b="1" dirty="0"/>
          </a:p>
          <a:p>
            <a:pPr marL="0" lvl="4" indent="0">
              <a:buNone/>
            </a:pPr>
            <a:r>
              <a:rPr lang="en-US" altLang="en-US" sz="2400" b="1" dirty="0"/>
              <a:t>Specificity</a:t>
            </a:r>
            <a:endParaRPr lang="en-US" altLang="en-US" sz="2400" dirty="0"/>
          </a:p>
        </p:txBody>
      </p:sp>
      <p:sp>
        <p:nvSpPr>
          <p:cNvPr id="35849" name="Slide Number Placeholder 4">
            <a:extLst>
              <a:ext uri="{FF2B5EF4-FFF2-40B4-BE49-F238E27FC236}">
                <a16:creationId xmlns:a16="http://schemas.microsoft.com/office/drawing/2014/main" id="{5DC40976-40E2-E78F-E865-4C15B3640E3B}"/>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35D95585-6F00-4C9A-AF32-3FC58342CFCE}" type="slidenum">
              <a:rPr lang="en-US" altLang="en-US" sz="1200">
                <a:solidFill>
                  <a:srgbClr val="000000"/>
                </a:solidFill>
                <a:latin typeface="Arial" panose="020B0604020202020204" pitchFamily="34" charset="0"/>
              </a:rPr>
              <a:pPr>
                <a:spcBef>
                  <a:spcPct val="0"/>
                </a:spcBef>
                <a:buFontTx/>
                <a:buNone/>
              </a:pPr>
              <a:t>21</a:t>
            </a:fld>
            <a:endParaRPr lang="en-US" altLang="en-US" sz="1200">
              <a:solidFill>
                <a:srgbClr val="000000"/>
              </a:solidFill>
              <a:latin typeface="Arial" panose="020B0604020202020204" pitchFamily="34" charset="0"/>
            </a:endParaRPr>
          </a:p>
        </p:txBody>
      </p:sp>
      <p:sp>
        <p:nvSpPr>
          <p:cNvPr id="35850" name="Rectangle 9">
            <a:extLst>
              <a:ext uri="{FF2B5EF4-FFF2-40B4-BE49-F238E27FC236}">
                <a16:creationId xmlns:a16="http://schemas.microsoft.com/office/drawing/2014/main" id="{298BEC2E-E8B3-2C5A-EDF2-1FF45A6F6C02}"/>
              </a:ext>
            </a:extLst>
          </p:cNvPr>
          <p:cNvSpPr>
            <a:spLocks noChangeArrowheads="1"/>
          </p:cNvSpPr>
          <p:nvPr/>
        </p:nvSpPr>
        <p:spPr bwMode="auto">
          <a:xfrm>
            <a:off x="6961238" y="4800600"/>
            <a:ext cx="490875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232FB-9BE3-30DD-7A0E-DCC420F1C283}"/>
              </a:ext>
            </a:extLst>
          </p:cNvPr>
          <p:cNvSpPr>
            <a:spLocks noGrp="1"/>
          </p:cNvSpPr>
          <p:nvPr>
            <p:ph type="title"/>
          </p:nvPr>
        </p:nvSpPr>
        <p:spPr/>
        <p:txBody>
          <a:bodyPr/>
          <a:lstStyle/>
          <a:p>
            <a:r>
              <a:rPr lang="en-HK" altLang="zh-TW" dirty="0"/>
              <a:t>Activity </a:t>
            </a:r>
            <a:endParaRPr lang="zh-TW" altLang="en-US" dirty="0"/>
          </a:p>
        </p:txBody>
      </p:sp>
      <p:sp>
        <p:nvSpPr>
          <p:cNvPr id="3" name="Content Placeholder 2">
            <a:extLst>
              <a:ext uri="{FF2B5EF4-FFF2-40B4-BE49-F238E27FC236}">
                <a16:creationId xmlns:a16="http://schemas.microsoft.com/office/drawing/2014/main" id="{271DA909-9087-A2CB-D3D4-113952E908EA}"/>
              </a:ext>
            </a:extLst>
          </p:cNvPr>
          <p:cNvSpPr>
            <a:spLocks noGrp="1"/>
          </p:cNvSpPr>
          <p:nvPr>
            <p:ph idx="1"/>
          </p:nvPr>
        </p:nvSpPr>
        <p:spPr>
          <a:xfrm>
            <a:off x="838200" y="1543664"/>
            <a:ext cx="10515600" cy="3935208"/>
          </a:xfrm>
        </p:spPr>
        <p:txBody>
          <a:bodyPr/>
          <a:lstStyle/>
          <a:p>
            <a:pPr marL="0" indent="0">
              <a:buNone/>
            </a:pPr>
            <a:r>
              <a:rPr lang="en-HK" altLang="zh-TW" dirty="0"/>
              <a:t>Spend 5 mins </a:t>
            </a:r>
          </a:p>
          <a:p>
            <a:pPr marL="0" indent="0">
              <a:buNone/>
            </a:pPr>
            <a:endParaRPr lang="en-HK" altLang="zh-TW" dirty="0"/>
          </a:p>
          <a:p>
            <a:pPr marL="0" indent="0">
              <a:buNone/>
            </a:pPr>
            <a:r>
              <a:rPr lang="en-HK" altLang="zh-TW" dirty="0"/>
              <a:t>Please list FIVE performance criteria for a frontline colleague (e.g. waiter/waitress) working in Food and Beverage Department of a hotel. </a:t>
            </a:r>
          </a:p>
          <a:p>
            <a:pPr marL="0" indent="0">
              <a:buNone/>
            </a:pPr>
            <a:endParaRPr lang="en-HK" altLang="zh-TW" dirty="0"/>
          </a:p>
          <a:p>
            <a:pPr marL="0" indent="0">
              <a:buNone/>
            </a:pPr>
            <a:r>
              <a:rPr lang="en-HK" altLang="zh-TW" dirty="0"/>
              <a:t>Write it in the </a:t>
            </a:r>
            <a:r>
              <a:rPr lang="en-HK" altLang="zh-TW" dirty="0" err="1"/>
              <a:t>Chatbox</a:t>
            </a:r>
            <a:r>
              <a:rPr lang="en-HK" altLang="zh-TW" dirty="0"/>
              <a:t> ! </a:t>
            </a:r>
            <a:endParaRPr lang="zh-TW" altLang="en-US" dirty="0"/>
          </a:p>
        </p:txBody>
      </p:sp>
    </p:spTree>
    <p:extLst>
      <p:ext uri="{BB962C8B-B14F-4D97-AF65-F5344CB8AC3E}">
        <p14:creationId xmlns:p14="http://schemas.microsoft.com/office/powerpoint/2010/main" val="24669963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a:extLst>
              <a:ext uri="{FF2B5EF4-FFF2-40B4-BE49-F238E27FC236}">
                <a16:creationId xmlns:a16="http://schemas.microsoft.com/office/drawing/2014/main" id="{6D90E43E-5040-A7A7-A7B7-264375A9CDDB}"/>
              </a:ext>
            </a:extLst>
          </p:cNvPr>
          <p:cNvSpPr>
            <a:spLocks noGrp="1" noChangeArrowheads="1"/>
          </p:cNvSpPr>
          <p:nvPr>
            <p:ph type="title"/>
          </p:nvPr>
        </p:nvSpPr>
        <p:spPr>
          <a:xfrm>
            <a:off x="839788" y="365126"/>
            <a:ext cx="10515600" cy="625474"/>
          </a:xfrm>
        </p:spPr>
        <p:txBody>
          <a:bodyPr>
            <a:normAutofit fontScale="90000"/>
          </a:bodyPr>
          <a:lstStyle/>
          <a:p>
            <a:pPr>
              <a:defRPr/>
            </a:pPr>
            <a:r>
              <a:rPr lang="en-US" b="0" dirty="0">
                <a:solidFill>
                  <a:schemeClr val="accent1">
                    <a:lumMod val="75000"/>
                  </a:schemeClr>
                </a:solidFill>
                <a:ea typeface="ＭＳ Ｐゴシック" charset="0"/>
              </a:rPr>
              <a:t>Kaizen</a:t>
            </a:r>
            <a:endParaRPr lang="en-US" sz="1600" dirty="0">
              <a:solidFill>
                <a:schemeClr val="accent1">
                  <a:lumMod val="75000"/>
                </a:schemeClr>
              </a:solidFill>
              <a:effectLst>
                <a:outerShdw blurRad="38100" dist="38100" dir="2700000" algn="tl">
                  <a:srgbClr val="000000"/>
                </a:outerShdw>
              </a:effectLst>
              <a:cs typeface="Calibri"/>
            </a:endParaRPr>
          </a:p>
        </p:txBody>
      </p:sp>
      <p:sp>
        <p:nvSpPr>
          <p:cNvPr id="103427" name="Rectangle 3">
            <a:extLst>
              <a:ext uri="{FF2B5EF4-FFF2-40B4-BE49-F238E27FC236}">
                <a16:creationId xmlns:a16="http://schemas.microsoft.com/office/drawing/2014/main" id="{7AE247F1-8B79-BA17-4DC8-653A302ADE03}"/>
              </a:ext>
            </a:extLst>
          </p:cNvPr>
          <p:cNvSpPr>
            <a:spLocks noGrp="1" noChangeArrowheads="1"/>
          </p:cNvSpPr>
          <p:nvPr>
            <p:ph sz="half" idx="2"/>
          </p:nvPr>
        </p:nvSpPr>
        <p:spPr>
          <a:xfrm>
            <a:off x="2209800" y="757084"/>
            <a:ext cx="8077200" cy="3549445"/>
          </a:xfrm>
          <a:solidFill>
            <a:srgbClr val="CCECFF"/>
          </a:solidFill>
          <a:ln>
            <a:noFill/>
          </a:ln>
          <a:extLst>
            <a:ext uri="{91240B29-F687-4F45-9708-019B960494DF}">
              <a14:hiddenLine xmlns:a14="http://schemas.microsoft.com/office/drawing/2010/main" w="9525">
                <a:solidFill>
                  <a:srgbClr val="000000"/>
                </a:solidFill>
                <a:miter lim="800000"/>
                <a:headEnd/>
                <a:tailEnd/>
              </a14:hiddenLine>
            </a:ext>
            <a:ext uri="{FAA26D3D-D897-4be2-8F04-BA451C77F1D7}"/>
          </a:extLst>
        </p:spPr>
        <p:style>
          <a:lnRef idx="1">
            <a:schemeClr val="accent2"/>
          </a:lnRef>
          <a:fillRef idx="2">
            <a:schemeClr val="accent2"/>
          </a:fillRef>
          <a:effectRef idx="1">
            <a:schemeClr val="accent2"/>
          </a:effectRef>
          <a:fontRef idx="minor">
            <a:schemeClr val="dk1"/>
          </a:fontRef>
        </p:style>
        <p:txBody>
          <a:bodyPr>
            <a:noAutofit/>
          </a:bodyPr>
          <a:lstStyle/>
          <a:p>
            <a:pPr marL="0" indent="0" defTabSz="809625">
              <a:buNone/>
              <a:defRPr/>
            </a:pPr>
            <a:endParaRPr lang="en-US" altLang="en-US" b="1" dirty="0">
              <a:solidFill>
                <a:srgbClr val="376092"/>
              </a:solidFill>
              <a:ea typeface="ＭＳ Ｐゴシック" pitchFamily="34" charset="-128"/>
            </a:endParaRPr>
          </a:p>
          <a:p>
            <a:pPr marL="0" indent="0" defTabSz="809625">
              <a:spcBef>
                <a:spcPct val="0"/>
              </a:spcBef>
              <a:buNone/>
              <a:defRPr/>
            </a:pPr>
            <a:r>
              <a:rPr lang="en-US" dirty="0">
                <a:solidFill>
                  <a:schemeClr val="tx1"/>
                </a:solidFill>
                <a:ea typeface="ＭＳ Ｐゴシック" pitchFamily="34" charset="-128"/>
              </a:rPr>
              <a:t>Practices participated in by employees from all levels of the company that focus on continuous improvement of business processes</a:t>
            </a:r>
          </a:p>
          <a:p>
            <a:pPr marL="0" indent="0" defTabSz="809625">
              <a:spcBef>
                <a:spcPct val="0"/>
              </a:spcBef>
              <a:buNone/>
              <a:defRPr/>
            </a:pPr>
            <a:endParaRPr lang="en-US" dirty="0">
              <a:solidFill>
                <a:schemeClr val="tx1"/>
              </a:solidFill>
              <a:ea typeface="ＭＳ Ｐゴシック" pitchFamily="34" charset="-128"/>
            </a:endParaRPr>
          </a:p>
          <a:p>
            <a:pPr marL="0" indent="0" defTabSz="809625">
              <a:spcBef>
                <a:spcPct val="0"/>
              </a:spcBef>
              <a:buNone/>
              <a:defRPr/>
            </a:pPr>
            <a:r>
              <a:rPr lang="en-US" dirty="0">
                <a:solidFill>
                  <a:schemeClr val="tx1"/>
                </a:solidFill>
                <a:ea typeface="ＭＳ Ｐゴシック" pitchFamily="34" charset="-128"/>
              </a:rPr>
              <a:t>The most effective way of measuring performance is to rely on a combination of two or more alternatives</a:t>
            </a:r>
          </a:p>
        </p:txBody>
      </p:sp>
      <p:sp>
        <p:nvSpPr>
          <p:cNvPr id="56324" name="Slide Number Placeholder 3">
            <a:extLst>
              <a:ext uri="{FF2B5EF4-FFF2-40B4-BE49-F238E27FC236}">
                <a16:creationId xmlns:a16="http://schemas.microsoft.com/office/drawing/2014/main" id="{C184DD55-122B-F080-DA8E-12927391AD95}"/>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2AE33BEF-915A-400E-863D-689707E87B9A}" type="slidenum">
              <a:rPr lang="en-US" altLang="en-US" sz="1200">
                <a:solidFill>
                  <a:srgbClr val="000000"/>
                </a:solidFill>
                <a:latin typeface="Arial" panose="020B0604020202020204" pitchFamily="34" charset="0"/>
              </a:rPr>
              <a:pPr>
                <a:spcBef>
                  <a:spcPct val="0"/>
                </a:spcBef>
                <a:buFontTx/>
                <a:buNone/>
              </a:pPr>
              <a:t>23</a:t>
            </a:fld>
            <a:endParaRPr lang="en-US" altLang="en-US" sz="1200">
              <a:solidFill>
                <a:srgbClr val="000000"/>
              </a:solidFill>
              <a:latin typeface="Arial" panose="020B0604020202020204" pitchFamily="34" charset="0"/>
            </a:endParaRPr>
          </a:p>
        </p:txBody>
      </p:sp>
      <p:sp>
        <p:nvSpPr>
          <p:cNvPr id="56325" name="Rectangle 9">
            <a:extLst>
              <a:ext uri="{FF2B5EF4-FFF2-40B4-BE49-F238E27FC236}">
                <a16:creationId xmlns:a16="http://schemas.microsoft.com/office/drawing/2014/main" id="{ADBDF623-07C9-11E9-5095-97A93E4A8A2F}"/>
              </a:ext>
            </a:extLst>
          </p:cNvPr>
          <p:cNvSpPr>
            <a:spLocks noChangeArrowheads="1"/>
          </p:cNvSpPr>
          <p:nvPr/>
        </p:nvSpPr>
        <p:spPr bwMode="auto">
          <a:xfrm>
            <a:off x="1905000" y="4989872"/>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F76A9A72-553E-D6BC-B05D-050148317927}"/>
              </a:ext>
            </a:extLst>
          </p:cNvPr>
          <p:cNvSpPr/>
          <p:nvPr/>
        </p:nvSpPr>
        <p:spPr>
          <a:xfrm>
            <a:off x="2971800" y="4800600"/>
            <a:ext cx="2971800" cy="838200"/>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6" name="Pentagon 5">
            <a:extLst>
              <a:ext uri="{FF2B5EF4-FFF2-40B4-BE49-F238E27FC236}">
                <a16:creationId xmlns:a16="http://schemas.microsoft.com/office/drawing/2014/main" id="{0FACAD67-B5FF-3284-6BBC-6EB0926DC45C}"/>
              </a:ext>
            </a:extLst>
          </p:cNvPr>
          <p:cNvSpPr/>
          <p:nvPr/>
        </p:nvSpPr>
        <p:spPr>
          <a:xfrm>
            <a:off x="2895600" y="1146007"/>
            <a:ext cx="2971800" cy="838200"/>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7" name="Pentagon 6">
            <a:extLst>
              <a:ext uri="{FF2B5EF4-FFF2-40B4-BE49-F238E27FC236}">
                <a16:creationId xmlns:a16="http://schemas.microsoft.com/office/drawing/2014/main" id="{A20835A7-1951-5228-FB2E-7D4120A51A9E}"/>
              </a:ext>
            </a:extLst>
          </p:cNvPr>
          <p:cNvSpPr/>
          <p:nvPr/>
        </p:nvSpPr>
        <p:spPr>
          <a:xfrm>
            <a:off x="2971800" y="2128838"/>
            <a:ext cx="2819400" cy="766762"/>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8" name="Pentagon 7">
            <a:extLst>
              <a:ext uri="{FF2B5EF4-FFF2-40B4-BE49-F238E27FC236}">
                <a16:creationId xmlns:a16="http://schemas.microsoft.com/office/drawing/2014/main" id="{8EEBD519-9513-A80A-50CD-3806EFBBF264}"/>
              </a:ext>
            </a:extLst>
          </p:cNvPr>
          <p:cNvSpPr/>
          <p:nvPr/>
        </p:nvSpPr>
        <p:spPr>
          <a:xfrm>
            <a:off x="2971800" y="2992438"/>
            <a:ext cx="2895600" cy="741362"/>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9" name="Pentagon 8">
            <a:extLst>
              <a:ext uri="{FF2B5EF4-FFF2-40B4-BE49-F238E27FC236}">
                <a16:creationId xmlns:a16="http://schemas.microsoft.com/office/drawing/2014/main" id="{1D0D906C-EE88-244E-35B0-C548A91F0A71}"/>
              </a:ext>
            </a:extLst>
          </p:cNvPr>
          <p:cNvSpPr/>
          <p:nvPr/>
        </p:nvSpPr>
        <p:spPr>
          <a:xfrm>
            <a:off x="2971800" y="3886200"/>
            <a:ext cx="2895600" cy="762000"/>
          </a:xfrm>
          <a:prstGeom prst="homePlate">
            <a:avLst/>
          </a:prstGeom>
          <a:solidFill>
            <a:schemeClr val="accent4">
              <a:lumMod val="20000"/>
              <a:lumOff val="80000"/>
            </a:schemeClr>
          </a:solidFill>
          <a:ln>
            <a:solidFill>
              <a:srgbClr val="0070C0"/>
            </a:solidFill>
          </a:ln>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solidFill>
                <a:prstClr val="white"/>
              </a:solidFill>
            </a:endParaRPr>
          </a:p>
        </p:txBody>
      </p:sp>
      <p:sp>
        <p:nvSpPr>
          <p:cNvPr id="27655" name="Title 1">
            <a:extLst>
              <a:ext uri="{FF2B5EF4-FFF2-40B4-BE49-F238E27FC236}">
                <a16:creationId xmlns:a16="http://schemas.microsoft.com/office/drawing/2014/main" id="{1062D28F-E79B-602E-EE21-0E75CB2435F1}"/>
              </a:ext>
            </a:extLst>
          </p:cNvPr>
          <p:cNvSpPr>
            <a:spLocks noGrp="1"/>
          </p:cNvSpPr>
          <p:nvPr>
            <p:ph type="title"/>
          </p:nvPr>
        </p:nvSpPr>
        <p:spPr>
          <a:xfrm>
            <a:off x="6019800" y="1219200"/>
            <a:ext cx="4191000" cy="1143000"/>
          </a:xfrm>
        </p:spPr>
        <p:txBody>
          <a:bodyPr>
            <a:normAutofit fontScale="90000"/>
          </a:bodyPr>
          <a:lstStyle/>
          <a:p>
            <a:pPr>
              <a:defRPr/>
            </a:pPr>
            <a:r>
              <a:rPr lang="en-US" altLang="en-US" sz="3200" dirty="0">
                <a:solidFill>
                  <a:schemeClr val="accent1">
                    <a:lumMod val="75000"/>
                  </a:schemeClr>
                </a:solidFill>
              </a:rPr>
              <a:t>Five Sources of Performance Information</a:t>
            </a:r>
            <a:endParaRPr lang="en-US" altLang="en-US" dirty="0">
              <a:solidFill>
                <a:schemeClr val="accent1">
                  <a:lumMod val="75000"/>
                </a:schemeClr>
              </a:solidFill>
            </a:endParaRPr>
          </a:p>
        </p:txBody>
      </p:sp>
      <p:sp>
        <p:nvSpPr>
          <p:cNvPr id="58376" name="Content Placeholder 2">
            <a:extLst>
              <a:ext uri="{FF2B5EF4-FFF2-40B4-BE49-F238E27FC236}">
                <a16:creationId xmlns:a16="http://schemas.microsoft.com/office/drawing/2014/main" id="{C43D8F45-B3C0-51D0-3A73-5EF521C47F7B}"/>
              </a:ext>
            </a:extLst>
          </p:cNvPr>
          <p:cNvSpPr>
            <a:spLocks noGrp="1"/>
          </p:cNvSpPr>
          <p:nvPr>
            <p:ph idx="1"/>
          </p:nvPr>
        </p:nvSpPr>
        <p:spPr>
          <a:xfrm>
            <a:off x="3040701" y="1497409"/>
            <a:ext cx="2971800" cy="4777581"/>
          </a:xfrm>
        </p:spPr>
        <p:txBody>
          <a:bodyPr/>
          <a:lstStyle/>
          <a:p>
            <a:pPr marL="0" lvl="4" indent="0">
              <a:buNone/>
            </a:pPr>
            <a:r>
              <a:rPr lang="en-US" altLang="en-US" sz="2400" b="1" dirty="0"/>
              <a:t>Managers</a:t>
            </a:r>
          </a:p>
          <a:p>
            <a:pPr marL="0" lvl="4" indent="0">
              <a:buNone/>
            </a:pPr>
            <a:endParaRPr lang="en-US" altLang="en-US" sz="2400" dirty="0"/>
          </a:p>
          <a:p>
            <a:pPr marL="0" lvl="4" indent="0">
              <a:buNone/>
            </a:pPr>
            <a:r>
              <a:rPr lang="en-US" altLang="en-US" sz="2400" b="1" dirty="0"/>
              <a:t>Peers</a:t>
            </a:r>
          </a:p>
          <a:p>
            <a:pPr marL="0" lvl="4" indent="0">
              <a:buNone/>
            </a:pPr>
            <a:r>
              <a:rPr lang="en-US" altLang="en-US" sz="2400" dirty="0"/>
              <a:t>                   </a:t>
            </a:r>
          </a:p>
          <a:p>
            <a:pPr marL="0" lvl="4" indent="0">
              <a:buNone/>
            </a:pPr>
            <a:r>
              <a:rPr lang="en-US" altLang="en-US" sz="2400" b="1" dirty="0"/>
              <a:t>Subordinates</a:t>
            </a:r>
          </a:p>
          <a:p>
            <a:pPr marL="0" lvl="4" indent="0">
              <a:buNone/>
            </a:pPr>
            <a:r>
              <a:rPr lang="en-US" altLang="en-US" sz="2400" dirty="0"/>
              <a:t>                </a:t>
            </a:r>
          </a:p>
          <a:p>
            <a:pPr marL="0" lvl="4" indent="0">
              <a:buNone/>
            </a:pPr>
            <a:endParaRPr lang="en-US" altLang="en-US" sz="2400" b="1" dirty="0"/>
          </a:p>
          <a:p>
            <a:pPr marL="0" lvl="4" indent="0">
              <a:buNone/>
            </a:pPr>
            <a:r>
              <a:rPr lang="en-US" altLang="en-US" sz="2400" b="1" dirty="0"/>
              <a:t>Self</a:t>
            </a:r>
          </a:p>
          <a:p>
            <a:pPr marL="0" lvl="4" indent="0">
              <a:buNone/>
            </a:pPr>
            <a:endParaRPr lang="en-US" altLang="en-US" sz="2400" b="1" dirty="0"/>
          </a:p>
          <a:p>
            <a:pPr marL="0" lvl="4" indent="0">
              <a:buNone/>
            </a:pPr>
            <a:r>
              <a:rPr lang="en-US" altLang="en-US" sz="2400" b="1" dirty="0"/>
              <a:t>Customers</a:t>
            </a:r>
            <a:endParaRPr lang="en-US" altLang="en-US" sz="2400" dirty="0"/>
          </a:p>
        </p:txBody>
      </p:sp>
      <p:sp>
        <p:nvSpPr>
          <p:cNvPr id="58377" name="Slide Number Placeholder 4">
            <a:extLst>
              <a:ext uri="{FF2B5EF4-FFF2-40B4-BE49-F238E27FC236}">
                <a16:creationId xmlns:a16="http://schemas.microsoft.com/office/drawing/2014/main" id="{85157A48-3CA4-88FC-3222-320FBDBEAD6D}"/>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8890B755-8583-48FA-8D67-80DF4091034B}" type="slidenum">
              <a:rPr lang="en-US" altLang="en-US" sz="1200">
                <a:solidFill>
                  <a:srgbClr val="000000"/>
                </a:solidFill>
                <a:latin typeface="Arial" panose="020B0604020202020204" pitchFamily="34" charset="0"/>
              </a:rPr>
              <a:pPr>
                <a:spcBef>
                  <a:spcPct val="0"/>
                </a:spcBef>
                <a:buFontTx/>
                <a:buNone/>
              </a:pPr>
              <a:t>24</a:t>
            </a:fld>
            <a:endParaRPr lang="en-US" altLang="en-US" sz="1200">
              <a:solidFill>
                <a:srgbClr val="000000"/>
              </a:solidFill>
              <a:latin typeface="Arial" panose="020B0604020202020204" pitchFamily="34" charset="0"/>
            </a:endParaRPr>
          </a:p>
        </p:txBody>
      </p:sp>
      <p:sp>
        <p:nvSpPr>
          <p:cNvPr id="58378" name="Rectangle 9">
            <a:extLst>
              <a:ext uri="{FF2B5EF4-FFF2-40B4-BE49-F238E27FC236}">
                <a16:creationId xmlns:a16="http://schemas.microsoft.com/office/drawing/2014/main" id="{D21857A7-E230-F8A5-5640-B0CD51AFFAE5}"/>
              </a:ext>
            </a:extLst>
          </p:cNvPr>
          <p:cNvSpPr>
            <a:spLocks noChangeArrowheads="1"/>
          </p:cNvSpPr>
          <p:nvPr/>
        </p:nvSpPr>
        <p:spPr bwMode="auto">
          <a:xfrm>
            <a:off x="7627300" y="4213224"/>
            <a:ext cx="3405729"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dirty="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dirty="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45BD2522-9EE5-C30E-66A2-B800D512B201}"/>
              </a:ext>
            </a:extLst>
          </p:cNvPr>
          <p:cNvSpPr>
            <a:spLocks noGrp="1"/>
          </p:cNvSpPr>
          <p:nvPr>
            <p:ph type="title"/>
          </p:nvPr>
        </p:nvSpPr>
        <p:spPr/>
        <p:txBody>
          <a:bodyPr/>
          <a:lstStyle/>
          <a:p>
            <a:pPr>
              <a:defRPr/>
            </a:pPr>
            <a:r>
              <a:rPr lang="en-US" sz="3200" dirty="0">
                <a:ea typeface="ＭＳ Ｐゴシック" charset="0"/>
              </a:rPr>
              <a:t>Technology in Performance Management</a:t>
            </a:r>
          </a:p>
        </p:txBody>
      </p:sp>
      <p:sp>
        <p:nvSpPr>
          <p:cNvPr id="2" name="Content Placeholder 1">
            <a:extLst>
              <a:ext uri="{FF2B5EF4-FFF2-40B4-BE49-F238E27FC236}">
                <a16:creationId xmlns:a16="http://schemas.microsoft.com/office/drawing/2014/main" id="{BE22B5F3-2560-3323-7D3F-A4C78E24BCB9}"/>
              </a:ext>
            </a:extLst>
          </p:cNvPr>
          <p:cNvSpPr>
            <a:spLocks noGrp="1"/>
          </p:cNvSpPr>
          <p:nvPr>
            <p:ph idx="1"/>
          </p:nvPr>
        </p:nvSpPr>
        <p:spPr>
          <a:xfrm>
            <a:off x="1981200" y="1524001"/>
            <a:ext cx="8229600" cy="4525963"/>
          </a:xfrm>
        </p:spPr>
        <p:txBody>
          <a:bodyPr/>
          <a:lstStyle/>
          <a:p>
            <a:pPr>
              <a:defRPr/>
            </a:pPr>
            <a:r>
              <a:rPr lang="en-US" sz="2400" dirty="0">
                <a:solidFill>
                  <a:schemeClr val="accent1">
                    <a:lumMod val="75000"/>
                  </a:schemeClr>
                </a:solidFill>
              </a:rPr>
              <a:t>Many companies moving to web-based online </a:t>
            </a:r>
            <a:r>
              <a:rPr lang="en-US" sz="2400" b="1" dirty="0">
                <a:solidFill>
                  <a:schemeClr val="accent1">
                    <a:lumMod val="75000"/>
                  </a:schemeClr>
                </a:solidFill>
              </a:rPr>
              <a:t>paperless</a:t>
            </a:r>
            <a:r>
              <a:rPr lang="en-US" sz="2400" dirty="0">
                <a:solidFill>
                  <a:schemeClr val="accent1">
                    <a:lumMod val="75000"/>
                  </a:schemeClr>
                </a:solidFill>
              </a:rPr>
              <a:t> performance management systems</a:t>
            </a:r>
            <a:r>
              <a:rPr lang="en-US" sz="2400" dirty="0">
                <a:solidFill>
                  <a:schemeClr val="accent1">
                    <a:lumMod val="75000"/>
                  </a:schemeClr>
                </a:solidFill>
                <a:cs typeface="Geneva" charset="0"/>
              </a:rPr>
              <a:t>.</a:t>
            </a:r>
          </a:p>
          <a:p>
            <a:pPr>
              <a:defRPr/>
            </a:pPr>
            <a:r>
              <a:rPr lang="en-US" sz="2400" dirty="0">
                <a:solidFill>
                  <a:schemeClr val="accent1">
                    <a:lumMod val="75000"/>
                  </a:schemeClr>
                </a:solidFill>
                <a:cs typeface="Geneva" charset="0"/>
              </a:rPr>
              <a:t>Social media tools being used to deliver </a:t>
            </a:r>
            <a:r>
              <a:rPr lang="en-US" sz="2400" b="1" dirty="0">
                <a:solidFill>
                  <a:schemeClr val="accent1">
                    <a:lumMod val="75000"/>
                  </a:schemeClr>
                </a:solidFill>
                <a:cs typeface="Geneva" charset="0"/>
              </a:rPr>
              <a:t>timely</a:t>
            </a:r>
            <a:r>
              <a:rPr lang="en-US" sz="2400" dirty="0">
                <a:solidFill>
                  <a:schemeClr val="accent1">
                    <a:lumMod val="75000"/>
                  </a:schemeClr>
                </a:solidFill>
                <a:cs typeface="Geneva" charset="0"/>
              </a:rPr>
              <a:t> feedback.</a:t>
            </a:r>
          </a:p>
          <a:p>
            <a:pPr lvl="1">
              <a:defRPr/>
            </a:pPr>
            <a:r>
              <a:rPr lang="en-US" dirty="0">
                <a:solidFill>
                  <a:schemeClr val="accent1">
                    <a:lumMod val="75000"/>
                  </a:schemeClr>
                </a:solidFill>
                <a:cs typeface="Geneva" charset="0"/>
              </a:rPr>
              <a:t>Social performance management</a:t>
            </a:r>
          </a:p>
          <a:p>
            <a:pPr>
              <a:defRPr/>
            </a:pPr>
            <a:r>
              <a:rPr lang="en-US" sz="2400" dirty="0">
                <a:solidFill>
                  <a:schemeClr val="accent1">
                    <a:lumMod val="75000"/>
                  </a:schemeClr>
                </a:solidFill>
                <a:cs typeface="Geneva" charset="0"/>
              </a:rPr>
              <a:t>Use of </a:t>
            </a:r>
            <a:r>
              <a:rPr lang="en-US" sz="2400" b="1" dirty="0" err="1">
                <a:solidFill>
                  <a:schemeClr val="accent1">
                    <a:lumMod val="75000"/>
                  </a:schemeClr>
                </a:solidFill>
                <a:cs typeface="Geneva" charset="0"/>
              </a:rPr>
              <a:t>gamification</a:t>
            </a:r>
            <a:r>
              <a:rPr lang="en-US" sz="2400" dirty="0">
                <a:solidFill>
                  <a:schemeClr val="accent1">
                    <a:lumMod val="75000"/>
                  </a:schemeClr>
                </a:solidFill>
                <a:cs typeface="Geneva" charset="0"/>
              </a:rPr>
              <a:t> to make process fun.</a:t>
            </a:r>
          </a:p>
          <a:p>
            <a:pPr>
              <a:defRPr/>
            </a:pPr>
            <a:r>
              <a:rPr lang="en-US" sz="2400" dirty="0">
                <a:solidFill>
                  <a:schemeClr val="accent1">
                    <a:lumMod val="75000"/>
                  </a:schemeClr>
                </a:solidFill>
                <a:cs typeface="Geneva" charset="0"/>
              </a:rPr>
              <a:t>Electronic tracking and </a:t>
            </a:r>
            <a:r>
              <a:rPr lang="en-US" sz="2400" b="1" dirty="0">
                <a:solidFill>
                  <a:schemeClr val="accent1">
                    <a:lumMod val="75000"/>
                  </a:schemeClr>
                </a:solidFill>
                <a:cs typeface="Geneva" charset="0"/>
              </a:rPr>
              <a:t>monitoring</a:t>
            </a:r>
            <a:r>
              <a:rPr lang="en-US" sz="2400" dirty="0">
                <a:solidFill>
                  <a:schemeClr val="accent1">
                    <a:lumMod val="75000"/>
                  </a:schemeClr>
                </a:solidFill>
                <a:cs typeface="Geneva" charset="0"/>
              </a:rPr>
              <a:t> systems to ensure performance.</a:t>
            </a:r>
          </a:p>
        </p:txBody>
      </p:sp>
      <p:sp>
        <p:nvSpPr>
          <p:cNvPr id="60420" name="Slide Number Placeholder 3">
            <a:extLst>
              <a:ext uri="{FF2B5EF4-FFF2-40B4-BE49-F238E27FC236}">
                <a16:creationId xmlns:a16="http://schemas.microsoft.com/office/drawing/2014/main" id="{C8667179-AFE9-13D7-1F89-DA866F710EF3}"/>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E3B6AA2C-0ECB-43D8-A045-9104B5D3725B}" type="slidenum">
              <a:rPr lang="en-US" altLang="en-US" sz="1200">
                <a:solidFill>
                  <a:srgbClr val="000000"/>
                </a:solidFill>
                <a:latin typeface="Arial" panose="020B0604020202020204" pitchFamily="34" charset="0"/>
              </a:rPr>
              <a:pPr>
                <a:spcBef>
                  <a:spcPct val="0"/>
                </a:spcBef>
                <a:buFontTx/>
                <a:buNone/>
              </a:pPr>
              <a:t>25</a:t>
            </a:fld>
            <a:endParaRPr lang="en-US" altLang="en-US" sz="1200">
              <a:solidFill>
                <a:srgbClr val="000000"/>
              </a:solidFill>
              <a:latin typeface="Arial" panose="020B0604020202020204" pitchFamily="34" charset="0"/>
            </a:endParaRPr>
          </a:p>
        </p:txBody>
      </p:sp>
      <p:sp>
        <p:nvSpPr>
          <p:cNvPr id="60421" name="Rectangle 9">
            <a:extLst>
              <a:ext uri="{FF2B5EF4-FFF2-40B4-BE49-F238E27FC236}">
                <a16:creationId xmlns:a16="http://schemas.microsoft.com/office/drawing/2014/main" id="{A59863C1-C162-F0A5-BE78-EEA49927D1E6}"/>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Title 1">
            <a:extLst>
              <a:ext uri="{FF2B5EF4-FFF2-40B4-BE49-F238E27FC236}">
                <a16:creationId xmlns:a16="http://schemas.microsoft.com/office/drawing/2014/main" id="{C47F341A-51AD-5395-45A8-8D6CCB52D446}"/>
              </a:ext>
            </a:extLst>
          </p:cNvPr>
          <p:cNvSpPr>
            <a:spLocks noGrp="1"/>
          </p:cNvSpPr>
          <p:nvPr>
            <p:ph type="title"/>
          </p:nvPr>
        </p:nvSpPr>
        <p:spPr/>
        <p:txBody>
          <a:bodyPr/>
          <a:lstStyle/>
          <a:p>
            <a:pPr>
              <a:defRPr/>
            </a:pPr>
            <a:r>
              <a:rPr lang="en-US" sz="3200" dirty="0">
                <a:ea typeface="ＭＳ Ｐゴシック" charset="0"/>
              </a:rPr>
              <a:t>Typical Rater Errors in Performance Evaluation</a:t>
            </a:r>
          </a:p>
        </p:txBody>
      </p:sp>
      <p:sp>
        <p:nvSpPr>
          <p:cNvPr id="2" name="Content Placeholder 1">
            <a:extLst>
              <a:ext uri="{FF2B5EF4-FFF2-40B4-BE49-F238E27FC236}">
                <a16:creationId xmlns:a16="http://schemas.microsoft.com/office/drawing/2014/main" id="{AE55CB73-80EF-01F6-14BC-77683909A6C5}"/>
              </a:ext>
            </a:extLst>
          </p:cNvPr>
          <p:cNvSpPr>
            <a:spLocks noGrp="1"/>
          </p:cNvSpPr>
          <p:nvPr>
            <p:ph idx="1"/>
          </p:nvPr>
        </p:nvSpPr>
        <p:spPr/>
        <p:txBody>
          <a:bodyPr/>
          <a:lstStyle/>
          <a:p>
            <a:pPr>
              <a:defRPr/>
            </a:pPr>
            <a:r>
              <a:rPr lang="en-US" dirty="0">
                <a:solidFill>
                  <a:schemeClr val="accent1">
                    <a:lumMod val="75000"/>
                  </a:schemeClr>
                </a:solidFill>
              </a:rPr>
              <a:t>Heuristics are simplifying mechanisms that help people make judgments and can lead to rater error.</a:t>
            </a:r>
          </a:p>
          <a:p>
            <a:pPr lvl="1">
              <a:buClr>
                <a:schemeClr val="accent6"/>
              </a:buClr>
              <a:buFont typeface="Wingdings" pitchFamily="2" charset="2"/>
              <a:buChar char="q"/>
              <a:defRPr/>
            </a:pPr>
            <a:r>
              <a:rPr lang="en-US" dirty="0">
                <a:solidFill>
                  <a:schemeClr val="accent1">
                    <a:lumMod val="75000"/>
                  </a:schemeClr>
                </a:solidFill>
              </a:rPr>
              <a:t>Similar to me</a:t>
            </a:r>
          </a:p>
          <a:p>
            <a:pPr lvl="1">
              <a:buClr>
                <a:schemeClr val="accent6"/>
              </a:buClr>
              <a:buFont typeface="Wingdings" pitchFamily="2" charset="2"/>
              <a:buChar char="q"/>
              <a:defRPr/>
            </a:pPr>
            <a:r>
              <a:rPr lang="en-US" dirty="0">
                <a:solidFill>
                  <a:schemeClr val="accent1">
                    <a:lumMod val="75000"/>
                  </a:schemeClr>
                </a:solidFill>
              </a:rPr>
              <a:t>Contrast</a:t>
            </a:r>
          </a:p>
          <a:p>
            <a:pPr lvl="1">
              <a:buClr>
                <a:schemeClr val="accent6"/>
              </a:buClr>
              <a:buFont typeface="Wingdings" pitchFamily="2" charset="2"/>
              <a:buChar char="q"/>
              <a:defRPr/>
            </a:pPr>
            <a:r>
              <a:rPr lang="en-US" dirty="0">
                <a:solidFill>
                  <a:schemeClr val="accent1">
                    <a:lumMod val="75000"/>
                  </a:schemeClr>
                </a:solidFill>
              </a:rPr>
              <a:t>Leniency</a:t>
            </a:r>
          </a:p>
          <a:p>
            <a:pPr lvl="1">
              <a:buClr>
                <a:schemeClr val="accent6"/>
              </a:buClr>
              <a:buFont typeface="Wingdings" pitchFamily="2" charset="2"/>
              <a:buChar char="q"/>
              <a:defRPr/>
            </a:pPr>
            <a:r>
              <a:rPr lang="en-US" dirty="0">
                <a:solidFill>
                  <a:schemeClr val="accent1">
                    <a:lumMod val="75000"/>
                  </a:schemeClr>
                </a:solidFill>
              </a:rPr>
              <a:t>Strictness</a:t>
            </a:r>
          </a:p>
          <a:p>
            <a:pPr lvl="1">
              <a:buClr>
                <a:schemeClr val="accent6"/>
              </a:buClr>
              <a:buFont typeface="Wingdings" pitchFamily="2" charset="2"/>
              <a:buChar char="q"/>
              <a:defRPr/>
            </a:pPr>
            <a:r>
              <a:rPr lang="en-US" dirty="0">
                <a:solidFill>
                  <a:schemeClr val="accent1">
                    <a:lumMod val="75000"/>
                  </a:schemeClr>
                </a:solidFill>
              </a:rPr>
              <a:t>Central tendency</a:t>
            </a:r>
          </a:p>
          <a:p>
            <a:pPr lvl="1">
              <a:buClr>
                <a:schemeClr val="accent6"/>
              </a:buClr>
              <a:buFont typeface="Wingdings" pitchFamily="2" charset="2"/>
              <a:buChar char="q"/>
              <a:defRPr/>
            </a:pPr>
            <a:r>
              <a:rPr lang="en-US" dirty="0">
                <a:solidFill>
                  <a:schemeClr val="accent1">
                    <a:lumMod val="75000"/>
                  </a:schemeClr>
                </a:solidFill>
              </a:rPr>
              <a:t>Halo</a:t>
            </a:r>
          </a:p>
          <a:p>
            <a:pPr lvl="1">
              <a:buClr>
                <a:schemeClr val="accent6"/>
              </a:buClr>
              <a:buFont typeface="Wingdings" pitchFamily="2" charset="2"/>
              <a:buChar char="q"/>
              <a:defRPr/>
            </a:pPr>
            <a:r>
              <a:rPr lang="en-US" dirty="0">
                <a:solidFill>
                  <a:schemeClr val="accent1">
                    <a:lumMod val="75000"/>
                  </a:schemeClr>
                </a:solidFill>
              </a:rPr>
              <a:t>Horns</a:t>
            </a:r>
          </a:p>
        </p:txBody>
      </p:sp>
      <p:sp>
        <p:nvSpPr>
          <p:cNvPr id="62468" name="Slide Number Placeholder 3">
            <a:extLst>
              <a:ext uri="{FF2B5EF4-FFF2-40B4-BE49-F238E27FC236}">
                <a16:creationId xmlns:a16="http://schemas.microsoft.com/office/drawing/2014/main" id="{E487EAE7-D564-F325-DEAF-7D9C60BA314A}"/>
              </a:ext>
            </a:extLst>
          </p:cNvPr>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spcBef>
                <a:spcPct val="0"/>
              </a:spcBef>
              <a:buFontTx/>
              <a:buNone/>
            </a:pPr>
            <a:fld id="{18711234-6AE4-4E9F-AE72-A7F4EB1044F6}" type="slidenum">
              <a:rPr lang="en-US" altLang="en-US" sz="1200">
                <a:solidFill>
                  <a:srgbClr val="000000"/>
                </a:solidFill>
                <a:latin typeface="Arial" panose="020B0604020202020204" pitchFamily="34" charset="0"/>
              </a:rPr>
              <a:pPr>
                <a:spcBef>
                  <a:spcPct val="0"/>
                </a:spcBef>
                <a:buFontTx/>
                <a:buNone/>
              </a:pPr>
              <a:t>26</a:t>
            </a:fld>
            <a:endParaRPr lang="en-US" altLang="en-US" sz="1200">
              <a:solidFill>
                <a:srgbClr val="000000"/>
              </a:solidFill>
              <a:latin typeface="Arial" panose="020B0604020202020204" pitchFamily="34" charset="0"/>
            </a:endParaRPr>
          </a:p>
        </p:txBody>
      </p:sp>
      <p:sp>
        <p:nvSpPr>
          <p:cNvPr id="62469" name="Rectangle 9">
            <a:extLst>
              <a:ext uri="{FF2B5EF4-FFF2-40B4-BE49-F238E27FC236}">
                <a16:creationId xmlns:a16="http://schemas.microsoft.com/office/drawing/2014/main" id="{7173B3EB-999A-AA04-8EC4-00D006577F3F}"/>
              </a:ext>
            </a:extLst>
          </p:cNvPr>
          <p:cNvSpPr>
            <a:spLocks noChangeArrowheads="1"/>
          </p:cNvSpPr>
          <p:nvPr/>
        </p:nvSpPr>
        <p:spPr bwMode="auto">
          <a:xfrm>
            <a:off x="1905000" y="6248401"/>
            <a:ext cx="8382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rgbClr val="215968"/>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rgbClr val="215968"/>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rgbClr val="215968"/>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rgbClr val="215968"/>
                </a:solidFill>
                <a:latin typeface="Calibri" panose="020F0502020204030204" pitchFamily="34" charset="0"/>
                <a:ea typeface="ＭＳ Ｐゴシック" panose="020B0600070205080204" pitchFamily="34" charset="-128"/>
              </a:defRPr>
            </a:lvl9pPr>
          </a:lstStyle>
          <a:p>
            <a:pPr algn="ctr">
              <a:spcBef>
                <a:spcPct val="0"/>
              </a:spcBef>
              <a:buFontTx/>
              <a:buNone/>
            </a:pPr>
            <a:r>
              <a:rPr lang="en-US" altLang="en-US" sz="1200">
                <a:solidFill>
                  <a:srgbClr val="000000"/>
                </a:solidFill>
                <a:latin typeface="Arial" panose="020B0604020202020204" pitchFamily="34" charset="0"/>
              </a:rPr>
              <a:t>Copyright © 2016 McGraw-Hill Education. All rights reserved. No reproduction or distribution without </a:t>
            </a:r>
          </a:p>
          <a:p>
            <a:pPr algn="ctr">
              <a:spcBef>
                <a:spcPct val="0"/>
              </a:spcBef>
              <a:buFontTx/>
              <a:buNone/>
            </a:pPr>
            <a:r>
              <a:rPr lang="en-US" altLang="en-US" sz="1200">
                <a:solidFill>
                  <a:srgbClr val="000000"/>
                </a:solidFill>
                <a:latin typeface="Arial" panose="020B0604020202020204" pitchFamily="34" charset="0"/>
              </a:rPr>
              <a:t>the prior written consent of McGraw-Hill Education.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wkward Performance Review">
            <a:hlinkClick r:id="" action="ppaction://media"/>
            <a:extLst>
              <a:ext uri="{FF2B5EF4-FFF2-40B4-BE49-F238E27FC236}">
                <a16:creationId xmlns:a16="http://schemas.microsoft.com/office/drawing/2014/main" id="{32C02E38-9650-4691-9D45-C3AE7D8C4837}"/>
              </a:ext>
            </a:extLst>
          </p:cNvPr>
          <p:cNvPicPr>
            <a:picLocks noRot="1" noChangeAspect="1"/>
          </p:cNvPicPr>
          <p:nvPr>
            <a:videoFile r:link="rId1"/>
          </p:nvPr>
        </p:nvPicPr>
        <p:blipFill>
          <a:blip r:embed="rId4"/>
          <a:stretch>
            <a:fillRect/>
          </a:stretch>
        </p:blipFill>
        <p:spPr>
          <a:xfrm>
            <a:off x="1570329" y="116632"/>
            <a:ext cx="9048794" cy="5544616"/>
          </a:xfrm>
          <a:prstGeom prst="rect">
            <a:avLst/>
          </a:prstGeom>
        </p:spPr>
      </p:pic>
    </p:spTree>
    <p:extLst>
      <p:ext uri="{BB962C8B-B14F-4D97-AF65-F5344CB8AC3E}">
        <p14:creationId xmlns:p14="http://schemas.microsoft.com/office/powerpoint/2010/main" val="2425597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F4C4D5-AD03-4351-92CC-0C8380354A68}"/>
              </a:ext>
            </a:extLst>
          </p:cNvPr>
          <p:cNvSpPr>
            <a:spLocks noGrp="1"/>
          </p:cNvSpPr>
          <p:nvPr>
            <p:ph type="title"/>
          </p:nvPr>
        </p:nvSpPr>
        <p:spPr/>
        <p:txBody>
          <a:bodyPr anchor="ctr">
            <a:normAutofit/>
          </a:bodyPr>
          <a:lstStyle/>
          <a:p>
            <a:pPr>
              <a:lnSpc>
                <a:spcPct val="90000"/>
              </a:lnSpc>
            </a:pPr>
            <a:r>
              <a:rPr lang="en-GB" sz="2800" b="1" dirty="0"/>
              <a:t>10% of our time recruiting</a:t>
            </a:r>
          </a:p>
          <a:p>
            <a:pPr>
              <a:lnSpc>
                <a:spcPct val="90000"/>
              </a:lnSpc>
            </a:pPr>
            <a:r>
              <a:rPr lang="en-GB" sz="2800" b="1" dirty="0"/>
              <a:t>90% of our time making up for our mistakes in recruiting.</a:t>
            </a:r>
          </a:p>
        </p:txBody>
      </p:sp>
      <p:pic>
        <p:nvPicPr>
          <p:cNvPr id="5" name="Picture 4">
            <a:extLst>
              <a:ext uri="{FF2B5EF4-FFF2-40B4-BE49-F238E27FC236}">
                <a16:creationId xmlns:a16="http://schemas.microsoft.com/office/drawing/2014/main" id="{2D4042AD-29C5-4E4C-816B-B2E1324E9CAF}"/>
              </a:ext>
            </a:extLst>
          </p:cNvPr>
          <p:cNvPicPr>
            <a:picLocks noChangeAspect="1"/>
          </p:cNvPicPr>
          <p:nvPr/>
        </p:nvPicPr>
        <p:blipFill>
          <a:blip r:embed="rId3"/>
          <a:stretch>
            <a:fillRect/>
          </a:stretch>
        </p:blipFill>
        <p:spPr>
          <a:xfrm>
            <a:off x="2711625" y="1556792"/>
            <a:ext cx="6871985" cy="3917032"/>
          </a:xfrm>
          <a:prstGeom prst="rect">
            <a:avLst/>
          </a:prstGeom>
          <a:noFill/>
        </p:spPr>
      </p:pic>
    </p:spTree>
    <p:extLst>
      <p:ext uri="{BB962C8B-B14F-4D97-AF65-F5344CB8AC3E}">
        <p14:creationId xmlns:p14="http://schemas.microsoft.com/office/powerpoint/2010/main" val="859088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274E4-D73B-4FCF-BD43-433F356259C2}"/>
              </a:ext>
            </a:extLst>
          </p:cNvPr>
          <p:cNvSpPr>
            <a:spLocks noGrp="1"/>
          </p:cNvSpPr>
          <p:nvPr>
            <p:ph type="title"/>
          </p:nvPr>
        </p:nvSpPr>
        <p:spPr>
          <a:xfrm>
            <a:off x="1981200" y="-99392"/>
            <a:ext cx="8229600" cy="1143000"/>
          </a:xfrm>
        </p:spPr>
        <p:txBody>
          <a:bodyPr/>
          <a:lstStyle/>
          <a:p>
            <a:r>
              <a:rPr lang="en-GB" dirty="0"/>
              <a:t>Don’t let people fail…</a:t>
            </a:r>
          </a:p>
        </p:txBody>
      </p:sp>
      <p:pic>
        <p:nvPicPr>
          <p:cNvPr id="4" name="Online Media 3" title="Company Culture.avi">
            <a:hlinkClick r:id="" action="ppaction://media"/>
            <a:extLst>
              <a:ext uri="{FF2B5EF4-FFF2-40B4-BE49-F238E27FC236}">
                <a16:creationId xmlns:a16="http://schemas.microsoft.com/office/drawing/2014/main" id="{CDE02E95-57D0-4396-8BDD-8F2A19038319}"/>
              </a:ext>
            </a:extLst>
          </p:cNvPr>
          <p:cNvPicPr>
            <a:picLocks noGrp="1" noRot="1" noChangeAspect="1"/>
          </p:cNvPicPr>
          <p:nvPr>
            <p:ph idx="1"/>
            <a:videoFile r:link="rId1"/>
          </p:nvPr>
        </p:nvPicPr>
        <p:blipFill>
          <a:blip r:embed="rId4"/>
          <a:stretch>
            <a:fillRect/>
          </a:stretch>
        </p:blipFill>
        <p:spPr>
          <a:xfrm>
            <a:off x="2495551" y="1296988"/>
            <a:ext cx="7561263" cy="4252912"/>
          </a:xfrm>
          <a:prstGeom prst="rect">
            <a:avLst/>
          </a:prstGeom>
        </p:spPr>
      </p:pic>
    </p:spTree>
    <p:extLst>
      <p:ext uri="{BB962C8B-B14F-4D97-AF65-F5344CB8AC3E}">
        <p14:creationId xmlns:p14="http://schemas.microsoft.com/office/powerpoint/2010/main" val="65212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2">
            <a:extLst>
              <a:ext uri="{FF2B5EF4-FFF2-40B4-BE49-F238E27FC236}">
                <a16:creationId xmlns:a16="http://schemas.microsoft.com/office/drawing/2014/main" id="{F09F951F-CB31-4CE6-9A7B-22C958B872BB}"/>
              </a:ext>
            </a:extLst>
          </p:cNvPr>
          <p:cNvSpPr txBox="1">
            <a:spLocks/>
          </p:cNvSpPr>
          <p:nvPr/>
        </p:nvSpPr>
        <p:spPr>
          <a:xfrm>
            <a:off x="2063553" y="271602"/>
            <a:ext cx="8269125" cy="749712"/>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itchFamily="34" charset="0"/>
              <a:buNone/>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b="1" dirty="0"/>
              <a:t>What is a ‘Gross Misconduct’?</a:t>
            </a:r>
          </a:p>
        </p:txBody>
      </p:sp>
      <p:sp>
        <p:nvSpPr>
          <p:cNvPr id="6" name="Text Placeholder 2">
            <a:extLst>
              <a:ext uri="{FF2B5EF4-FFF2-40B4-BE49-F238E27FC236}">
                <a16:creationId xmlns:a16="http://schemas.microsoft.com/office/drawing/2014/main" id="{AE4D30C8-2476-4BB2-98A8-3BF71389EBE2}"/>
              </a:ext>
            </a:extLst>
          </p:cNvPr>
          <p:cNvSpPr txBox="1">
            <a:spLocks/>
          </p:cNvSpPr>
          <p:nvPr/>
        </p:nvSpPr>
        <p:spPr>
          <a:xfrm>
            <a:off x="1859323" y="908720"/>
            <a:ext cx="4990484" cy="489986"/>
          </a:xfrm>
          <a:prstGeom prst="rect">
            <a:avLst/>
          </a:prstGeom>
        </p:spPr>
        <p:txBody>
          <a:bodyPr/>
          <a:lstStyle>
            <a:lvl1pPr marL="0" indent="0" algn="ctr" defTabSz="914377"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defTabSz="685783">
              <a:spcBef>
                <a:spcPts val="750"/>
              </a:spcBef>
            </a:pPr>
            <a:r>
              <a:rPr lang="en-GB" sz="1500" b="1" dirty="0">
                <a:latin typeface="Arial" panose="020B0604020202020204"/>
              </a:rPr>
              <a:t>Deemed as a gross misconduct and therefore summary dismissal (without notice)</a:t>
            </a:r>
          </a:p>
          <a:p>
            <a:pPr marL="257175" indent="-257175" algn="l" defTabSz="685783">
              <a:spcBef>
                <a:spcPts val="750"/>
              </a:spcBef>
              <a:buFont typeface="Arial" panose="020B0604020202020204" pitchFamily="34" charset="0"/>
              <a:buChar char="•"/>
            </a:pPr>
            <a:r>
              <a:rPr lang="en-GB" sz="1600" dirty="0">
                <a:latin typeface="Arial" panose="020B0604020202020204"/>
              </a:rPr>
              <a:t>Theft</a:t>
            </a:r>
          </a:p>
          <a:p>
            <a:pPr marL="257175" indent="-257175" algn="l" defTabSz="685783">
              <a:spcBef>
                <a:spcPts val="750"/>
              </a:spcBef>
              <a:buFont typeface="Arial" panose="020B0604020202020204" pitchFamily="34" charset="0"/>
              <a:buChar char="•"/>
            </a:pPr>
            <a:r>
              <a:rPr lang="en-GB" sz="1600" dirty="0">
                <a:latin typeface="Arial" panose="020B0604020202020204"/>
              </a:rPr>
              <a:t>Assault</a:t>
            </a:r>
          </a:p>
          <a:p>
            <a:pPr marL="257175" indent="-257175" algn="l" defTabSz="685783">
              <a:spcBef>
                <a:spcPts val="750"/>
              </a:spcBef>
              <a:buFont typeface="Arial" panose="020B0604020202020204" pitchFamily="34" charset="0"/>
              <a:buChar char="•"/>
            </a:pPr>
            <a:r>
              <a:rPr lang="en-GB" sz="1600" dirty="0">
                <a:latin typeface="Arial" panose="020B0604020202020204"/>
              </a:rPr>
              <a:t>Harassment </a:t>
            </a:r>
          </a:p>
          <a:p>
            <a:pPr marL="257175" indent="-257175" algn="l" defTabSz="685783">
              <a:spcBef>
                <a:spcPts val="750"/>
              </a:spcBef>
              <a:buFont typeface="Arial" panose="020B0604020202020204" pitchFamily="34" charset="0"/>
              <a:buChar char="•"/>
            </a:pPr>
            <a:r>
              <a:rPr lang="en-GB" sz="1600" dirty="0">
                <a:latin typeface="Arial" panose="020B0604020202020204"/>
              </a:rPr>
              <a:t>Under the influence of drugs/alcohol</a:t>
            </a:r>
          </a:p>
          <a:p>
            <a:pPr marL="257175" indent="-257175" algn="l" defTabSz="685783">
              <a:spcBef>
                <a:spcPts val="750"/>
              </a:spcBef>
              <a:buFont typeface="Arial" panose="020B0604020202020204" pitchFamily="34" charset="0"/>
              <a:buChar char="•"/>
            </a:pPr>
            <a:r>
              <a:rPr lang="en-GB" sz="1600" dirty="0">
                <a:latin typeface="Arial" panose="020B0604020202020204"/>
              </a:rPr>
              <a:t>Any act which jeopardises company license, reputation, profitability </a:t>
            </a:r>
          </a:p>
          <a:p>
            <a:pPr marL="257175" indent="-257175" algn="l" defTabSz="685783">
              <a:spcBef>
                <a:spcPts val="750"/>
              </a:spcBef>
              <a:buFont typeface="Arial" panose="020B0604020202020204" pitchFamily="34" charset="0"/>
              <a:buChar char="•"/>
            </a:pPr>
            <a:r>
              <a:rPr lang="en-GB" sz="1600" dirty="0">
                <a:latin typeface="Arial" panose="020B0604020202020204"/>
              </a:rPr>
              <a:t>Serious breach of H&amp;S rules</a:t>
            </a:r>
          </a:p>
          <a:p>
            <a:pPr marL="257175" indent="-257175" algn="l" defTabSz="685783">
              <a:spcBef>
                <a:spcPts val="750"/>
              </a:spcBef>
              <a:buFont typeface="Arial" panose="020B0604020202020204" pitchFamily="34" charset="0"/>
              <a:buChar char="•"/>
            </a:pPr>
            <a:r>
              <a:rPr lang="en-GB" sz="1600" dirty="0">
                <a:latin typeface="Arial" panose="020B0604020202020204"/>
              </a:rPr>
              <a:t>Cash/stock losses</a:t>
            </a:r>
          </a:p>
          <a:p>
            <a:pPr marL="257175" indent="-257175" algn="l" defTabSz="685783">
              <a:spcBef>
                <a:spcPts val="750"/>
              </a:spcBef>
              <a:buFont typeface="Arial" panose="020B0604020202020204" pitchFamily="34" charset="0"/>
              <a:buChar char="•"/>
            </a:pPr>
            <a:r>
              <a:rPr lang="en-GB" sz="1600" dirty="0">
                <a:latin typeface="Arial" panose="020B0604020202020204"/>
              </a:rPr>
              <a:t>Serious incident or aggressive/offensive behaviour</a:t>
            </a:r>
          </a:p>
          <a:p>
            <a:pPr marL="257175" indent="-257175" algn="l" defTabSz="685783">
              <a:spcBef>
                <a:spcPts val="750"/>
              </a:spcBef>
              <a:buFont typeface="Arial" panose="020B0604020202020204" pitchFamily="34" charset="0"/>
              <a:buChar char="•"/>
            </a:pPr>
            <a:r>
              <a:rPr lang="en-GB" sz="1600" dirty="0">
                <a:latin typeface="Arial" panose="020B0604020202020204"/>
              </a:rPr>
              <a:t>Abuse of payroll/timeclock/company leave policy</a:t>
            </a:r>
          </a:p>
          <a:p>
            <a:pPr marL="257175" indent="-257175" algn="l" defTabSz="685783">
              <a:spcBef>
                <a:spcPts val="750"/>
              </a:spcBef>
              <a:buFont typeface="Arial" panose="020B0604020202020204" pitchFamily="34" charset="0"/>
              <a:buChar char="•"/>
            </a:pPr>
            <a:r>
              <a:rPr lang="en-GB" sz="1600" dirty="0">
                <a:latin typeface="Arial" panose="020B0604020202020204"/>
              </a:rPr>
              <a:t>Mis-use of social media</a:t>
            </a:r>
          </a:p>
          <a:p>
            <a:pPr marL="257175" indent="-257175" algn="l" defTabSz="685783">
              <a:spcBef>
                <a:spcPts val="750"/>
              </a:spcBef>
              <a:buFont typeface="Arial" panose="020B0604020202020204" pitchFamily="34" charset="0"/>
              <a:buChar char="•"/>
            </a:pPr>
            <a:r>
              <a:rPr lang="en-GB" sz="1600" dirty="0">
                <a:latin typeface="Arial" panose="020B0604020202020204"/>
              </a:rPr>
              <a:t>Any act that puts the company into disrepute</a:t>
            </a:r>
          </a:p>
        </p:txBody>
      </p:sp>
      <p:pic>
        <p:nvPicPr>
          <p:cNvPr id="9" name="Picture 8">
            <a:extLst>
              <a:ext uri="{FF2B5EF4-FFF2-40B4-BE49-F238E27FC236}">
                <a16:creationId xmlns:a16="http://schemas.microsoft.com/office/drawing/2014/main" id="{DCD347E9-241C-493B-8C69-7E0BA1038545}"/>
              </a:ext>
            </a:extLst>
          </p:cNvPr>
          <p:cNvPicPr>
            <a:picLocks noChangeAspect="1"/>
          </p:cNvPicPr>
          <p:nvPr/>
        </p:nvPicPr>
        <p:blipFill>
          <a:blip r:embed="rId3"/>
          <a:stretch>
            <a:fillRect/>
          </a:stretch>
        </p:blipFill>
        <p:spPr>
          <a:xfrm>
            <a:off x="6421270" y="1556793"/>
            <a:ext cx="3936831" cy="2088232"/>
          </a:xfrm>
          <a:prstGeom prst="rect">
            <a:avLst/>
          </a:prstGeom>
        </p:spPr>
      </p:pic>
    </p:spTree>
    <p:extLst>
      <p:ext uri="{BB962C8B-B14F-4D97-AF65-F5344CB8AC3E}">
        <p14:creationId xmlns:p14="http://schemas.microsoft.com/office/powerpoint/2010/main" val="4292575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Media</a:t>
            </a:r>
          </a:p>
        </p:txBody>
      </p:sp>
      <p:pic>
        <p:nvPicPr>
          <p:cNvPr id="1026" name="Picture 2" descr="Image result for drunk photo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973244"/>
            <a:ext cx="2971800" cy="222571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drunk wome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05452" y="1276110"/>
            <a:ext cx="2857500" cy="213408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drunk british adult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88088" y="3717032"/>
            <a:ext cx="3266296" cy="245745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2072278-6E90-4570-B03A-E1000106BCF0}"/>
              </a:ext>
            </a:extLst>
          </p:cNvPr>
          <p:cNvSpPr txBox="1"/>
          <p:nvPr/>
        </p:nvSpPr>
        <p:spPr>
          <a:xfrm>
            <a:off x="1847528" y="4509121"/>
            <a:ext cx="4896544" cy="1015663"/>
          </a:xfrm>
          <a:prstGeom prst="rect">
            <a:avLst/>
          </a:prstGeom>
          <a:noFill/>
        </p:spPr>
        <p:txBody>
          <a:bodyPr wrap="square">
            <a:spAutoFit/>
          </a:bodyPr>
          <a:lstStyle/>
          <a:p>
            <a:pPr algn="l"/>
            <a:r>
              <a:rPr lang="en-GB" sz="2000" i="1" dirty="0">
                <a:solidFill>
                  <a:srgbClr val="575757"/>
                </a:solidFill>
                <a:latin typeface="ReithSerif"/>
              </a:rPr>
              <a:t>One in 10 job seekers between the ages of 16 and 34 have been rejected for a job because of something posted on their profiles.</a:t>
            </a:r>
          </a:p>
        </p:txBody>
      </p:sp>
    </p:spTree>
    <p:extLst>
      <p:ext uri="{BB962C8B-B14F-4D97-AF65-F5344CB8AC3E}">
        <p14:creationId xmlns:p14="http://schemas.microsoft.com/office/powerpoint/2010/main" val="357761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30"/>
                                        </p:tgtEl>
                                        <p:attrNameLst>
                                          <p:attrName>style.visibility</p:attrName>
                                        </p:attrNameLst>
                                      </p:cBhvr>
                                      <p:to>
                                        <p:strVal val="visible"/>
                                      </p:to>
                                    </p:set>
                                    <p:animEffect transition="in" filter="fade">
                                      <p:cBhvr>
                                        <p:cTn id="17" dur="500"/>
                                        <p:tgtEl>
                                          <p:spTgt spid="10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A78D3ABF-A2BE-487C-99DD-DDF4C0B57672}"/>
              </a:ext>
            </a:extLst>
          </p:cNvPr>
          <p:cNvGraphicFramePr/>
          <p:nvPr>
            <p:extLst>
              <p:ext uri="{D42A27DB-BD31-4B8C-83A1-F6EECF244321}">
                <p14:modId xmlns:p14="http://schemas.microsoft.com/office/powerpoint/2010/main" val="249314295"/>
              </p:ext>
            </p:extLst>
          </p:nvPr>
        </p:nvGraphicFramePr>
        <p:xfrm>
          <a:off x="1795130" y="2097097"/>
          <a:ext cx="8716040" cy="33853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ctangle: Rounded Corners 1">
            <a:extLst>
              <a:ext uri="{FF2B5EF4-FFF2-40B4-BE49-F238E27FC236}">
                <a16:creationId xmlns:a16="http://schemas.microsoft.com/office/drawing/2014/main" id="{EF257230-E5D7-1F12-7682-41F0AEF45FDB}"/>
              </a:ext>
            </a:extLst>
          </p:cNvPr>
          <p:cNvSpPr/>
          <p:nvPr/>
        </p:nvSpPr>
        <p:spPr>
          <a:xfrm>
            <a:off x="1095090" y="596823"/>
            <a:ext cx="9543708" cy="1363388"/>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Disciplinary procedures for employee with under-performance or misconduct behaviour</a:t>
            </a:r>
          </a:p>
        </p:txBody>
      </p:sp>
    </p:spTree>
    <p:extLst>
      <p:ext uri="{BB962C8B-B14F-4D97-AF65-F5344CB8AC3E}">
        <p14:creationId xmlns:p14="http://schemas.microsoft.com/office/powerpoint/2010/main" val="14044336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6321D-4AFD-4821-83B3-C53A4930934A}"/>
              </a:ext>
            </a:extLst>
          </p:cNvPr>
          <p:cNvSpPr>
            <a:spLocks noGrp="1"/>
          </p:cNvSpPr>
          <p:nvPr>
            <p:ph type="title"/>
          </p:nvPr>
        </p:nvSpPr>
        <p:spPr/>
        <p:txBody>
          <a:bodyPr/>
          <a:lstStyle/>
          <a:p>
            <a:r>
              <a:rPr lang="en-GB" dirty="0"/>
              <a:t>What do you think makes a good leader? </a:t>
            </a:r>
          </a:p>
        </p:txBody>
      </p:sp>
      <p:pic>
        <p:nvPicPr>
          <p:cNvPr id="6" name="Content Placeholder 3">
            <a:extLst>
              <a:ext uri="{FF2B5EF4-FFF2-40B4-BE49-F238E27FC236}">
                <a16:creationId xmlns:a16="http://schemas.microsoft.com/office/drawing/2014/main" id="{7EA42538-16F4-43A3-A59E-603F3306C8C3}"/>
              </a:ext>
            </a:extLst>
          </p:cNvPr>
          <p:cNvPicPr>
            <a:picLocks noGrp="1" noChangeAspect="1"/>
          </p:cNvPicPr>
          <p:nvPr>
            <p:ph idx="1"/>
          </p:nvPr>
        </p:nvPicPr>
        <p:blipFill rotWithShape="1">
          <a:blip r:embed="rId3"/>
          <a:srcRect l="1494" t="3594"/>
          <a:stretch/>
        </p:blipFill>
        <p:spPr>
          <a:xfrm>
            <a:off x="2898151" y="1601916"/>
            <a:ext cx="5995588" cy="4031199"/>
          </a:xfrm>
          <a:prstGeom prst="rect">
            <a:avLst/>
          </a:prstGeom>
          <a:noFill/>
        </p:spPr>
      </p:pic>
    </p:spTree>
    <p:extLst>
      <p:ext uri="{BB962C8B-B14F-4D97-AF65-F5344CB8AC3E}">
        <p14:creationId xmlns:p14="http://schemas.microsoft.com/office/powerpoint/2010/main" val="18714547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9FA7F-7CDF-4215-A484-E6557E0F2099}"/>
              </a:ext>
            </a:extLst>
          </p:cNvPr>
          <p:cNvSpPr>
            <a:spLocks noGrp="1"/>
          </p:cNvSpPr>
          <p:nvPr>
            <p:ph type="title"/>
          </p:nvPr>
        </p:nvSpPr>
        <p:spPr>
          <a:xfrm>
            <a:off x="2410528" y="193675"/>
            <a:ext cx="8229600" cy="1143000"/>
          </a:xfrm>
        </p:spPr>
        <p:txBody>
          <a:bodyPr/>
          <a:lstStyle/>
          <a:p>
            <a:r>
              <a:rPr lang="en-GB" dirty="0"/>
              <a:t>The Vince Lombardi Effect</a:t>
            </a:r>
          </a:p>
        </p:txBody>
      </p:sp>
      <p:pic>
        <p:nvPicPr>
          <p:cNvPr id="4" name="Online Media 3" title="Vince Lombardi Winning Is A Habit Motivational Speech">
            <a:hlinkClick r:id="" action="ppaction://media"/>
            <a:extLst>
              <a:ext uri="{FF2B5EF4-FFF2-40B4-BE49-F238E27FC236}">
                <a16:creationId xmlns:a16="http://schemas.microsoft.com/office/drawing/2014/main" id="{C1B2D6DD-C37A-4B82-9D62-5A7B6D05CE47}"/>
              </a:ext>
            </a:extLst>
          </p:cNvPr>
          <p:cNvPicPr>
            <a:picLocks noGrp="1" noRot="1" noChangeAspect="1"/>
          </p:cNvPicPr>
          <p:nvPr>
            <p:ph idx="1"/>
            <a:videoFile r:link="rId1"/>
          </p:nvPr>
        </p:nvPicPr>
        <p:blipFill>
          <a:blip r:embed="rId4"/>
          <a:stretch>
            <a:fillRect/>
          </a:stretch>
        </p:blipFill>
        <p:spPr>
          <a:xfrm>
            <a:off x="1674813" y="1221599"/>
            <a:ext cx="8019793" cy="4510864"/>
          </a:xfrm>
          <a:prstGeom prst="rect">
            <a:avLst/>
          </a:prstGeom>
        </p:spPr>
      </p:pic>
    </p:spTree>
    <p:extLst>
      <p:ext uri="{BB962C8B-B14F-4D97-AF65-F5344CB8AC3E}">
        <p14:creationId xmlns:p14="http://schemas.microsoft.com/office/powerpoint/2010/main" val="2848769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3DF8-CBD2-437A-A810-1CC5BA49B94C}"/>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15594632-F8AE-4B9B-8460-33C501671FEE}"/>
              </a:ext>
            </a:extLst>
          </p:cNvPr>
          <p:cNvPicPr>
            <a:picLocks noGrp="1" noChangeAspect="1"/>
          </p:cNvPicPr>
          <p:nvPr>
            <p:ph idx="1"/>
          </p:nvPr>
        </p:nvPicPr>
        <p:blipFill>
          <a:blip r:embed="rId3"/>
          <a:stretch>
            <a:fillRect/>
          </a:stretch>
        </p:blipFill>
        <p:spPr>
          <a:xfrm>
            <a:off x="1524000" y="-27384"/>
            <a:ext cx="9144000" cy="6048672"/>
          </a:xfrm>
          <a:prstGeom prst="rect">
            <a:avLst/>
          </a:prstGeom>
        </p:spPr>
      </p:pic>
    </p:spTree>
    <p:extLst>
      <p:ext uri="{BB962C8B-B14F-4D97-AF65-F5344CB8AC3E}">
        <p14:creationId xmlns:p14="http://schemas.microsoft.com/office/powerpoint/2010/main" val="150771625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C060A-51BE-4D37-9BD8-7DAE84A6CF45}"/>
              </a:ext>
            </a:extLst>
          </p:cNvPr>
          <p:cNvSpPr>
            <a:spLocks noGrp="1"/>
          </p:cNvSpPr>
          <p:nvPr>
            <p:ph type="title"/>
          </p:nvPr>
        </p:nvSpPr>
        <p:spPr>
          <a:xfrm>
            <a:off x="1981200" y="0"/>
            <a:ext cx="8229600" cy="1143000"/>
          </a:xfrm>
        </p:spPr>
        <p:txBody>
          <a:bodyPr anchor="ctr">
            <a:normAutofit/>
          </a:bodyPr>
          <a:lstStyle/>
          <a:p>
            <a:r>
              <a:rPr lang="en-GB" dirty="0"/>
              <a:t>How do we give feedback?</a:t>
            </a:r>
          </a:p>
        </p:txBody>
      </p:sp>
      <p:pic>
        <p:nvPicPr>
          <p:cNvPr id="5" name="Content Placeholder 4">
            <a:extLst>
              <a:ext uri="{FF2B5EF4-FFF2-40B4-BE49-F238E27FC236}">
                <a16:creationId xmlns:a16="http://schemas.microsoft.com/office/drawing/2014/main" id="{5035C5F6-3691-4CB8-93EF-2B9CEB06FD5E}"/>
              </a:ext>
            </a:extLst>
          </p:cNvPr>
          <p:cNvPicPr>
            <a:picLocks noGrp="1" noChangeAspect="1"/>
          </p:cNvPicPr>
          <p:nvPr>
            <p:ph idx="1"/>
          </p:nvPr>
        </p:nvPicPr>
        <p:blipFill>
          <a:blip r:embed="rId3"/>
          <a:stretch>
            <a:fillRect/>
          </a:stretch>
        </p:blipFill>
        <p:spPr>
          <a:xfrm>
            <a:off x="1514644" y="1268760"/>
            <a:ext cx="9144000" cy="4464496"/>
          </a:xfrm>
          <a:noFill/>
        </p:spPr>
      </p:pic>
    </p:spTree>
    <p:extLst>
      <p:ext uri="{BB962C8B-B14F-4D97-AF65-F5344CB8AC3E}">
        <p14:creationId xmlns:p14="http://schemas.microsoft.com/office/powerpoint/2010/main" val="19057377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48942-3B16-43AE-A525-CDA387BABDAC}"/>
              </a:ext>
            </a:extLst>
          </p:cNvPr>
          <p:cNvSpPr>
            <a:spLocks noGrp="1"/>
          </p:cNvSpPr>
          <p:nvPr>
            <p:ph type="title"/>
          </p:nvPr>
        </p:nvSpPr>
        <p:spPr/>
        <p:txBody>
          <a:bodyPr>
            <a:normAutofit/>
          </a:bodyPr>
          <a:lstStyle/>
          <a:p>
            <a:r>
              <a:rPr lang="en-GB" dirty="0"/>
              <a:t>What is Feedback?</a:t>
            </a:r>
          </a:p>
        </p:txBody>
      </p:sp>
      <p:pic>
        <p:nvPicPr>
          <p:cNvPr id="6" name="Content Placeholder 3">
            <a:extLst>
              <a:ext uri="{FF2B5EF4-FFF2-40B4-BE49-F238E27FC236}">
                <a16:creationId xmlns:a16="http://schemas.microsoft.com/office/drawing/2014/main" id="{5BC9C676-EE7E-4CF7-931A-9FE31B2B6DA9}"/>
              </a:ext>
            </a:extLst>
          </p:cNvPr>
          <p:cNvPicPr>
            <a:picLocks noChangeAspect="1"/>
          </p:cNvPicPr>
          <p:nvPr/>
        </p:nvPicPr>
        <p:blipFill rotWithShape="1">
          <a:blip r:embed="rId3"/>
          <a:srcRect l="1999" t="2569"/>
          <a:stretch/>
        </p:blipFill>
        <p:spPr>
          <a:xfrm>
            <a:off x="3359696" y="1700809"/>
            <a:ext cx="5586595" cy="3815755"/>
          </a:xfrm>
          <a:prstGeom prst="rect">
            <a:avLst/>
          </a:prstGeom>
          <a:noFill/>
        </p:spPr>
      </p:pic>
    </p:spTree>
    <p:extLst>
      <p:ext uri="{BB962C8B-B14F-4D97-AF65-F5344CB8AC3E}">
        <p14:creationId xmlns:p14="http://schemas.microsoft.com/office/powerpoint/2010/main" val="24554783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CD9B-D167-4820-9E53-B548C0636283}"/>
              </a:ext>
            </a:extLst>
          </p:cNvPr>
          <p:cNvSpPr>
            <a:spLocks noGrp="1"/>
          </p:cNvSpPr>
          <p:nvPr>
            <p:ph type="title"/>
          </p:nvPr>
        </p:nvSpPr>
        <p:spPr>
          <a:xfrm rot="16200000">
            <a:off x="-1191716" y="635596"/>
            <a:ext cx="8229600" cy="1143000"/>
          </a:xfrm>
        </p:spPr>
        <p:txBody>
          <a:bodyPr>
            <a:normAutofit/>
          </a:bodyPr>
          <a:lstStyle/>
          <a:p>
            <a:r>
              <a:rPr lang="en-GB" sz="3600" dirty="0"/>
              <a:t>Feedback Sandwich</a:t>
            </a:r>
          </a:p>
        </p:txBody>
      </p:sp>
      <p:pic>
        <p:nvPicPr>
          <p:cNvPr id="5" name="Content Placeholder 4">
            <a:extLst>
              <a:ext uri="{FF2B5EF4-FFF2-40B4-BE49-F238E27FC236}">
                <a16:creationId xmlns:a16="http://schemas.microsoft.com/office/drawing/2014/main" id="{996E132D-646A-4467-82B4-42299ABDDFA5}"/>
              </a:ext>
            </a:extLst>
          </p:cNvPr>
          <p:cNvPicPr>
            <a:picLocks noGrp="1" noChangeAspect="1"/>
          </p:cNvPicPr>
          <p:nvPr>
            <p:ph idx="1"/>
          </p:nvPr>
        </p:nvPicPr>
        <p:blipFill>
          <a:blip r:embed="rId3"/>
          <a:stretch>
            <a:fillRect/>
          </a:stretch>
        </p:blipFill>
        <p:spPr>
          <a:xfrm>
            <a:off x="5560609" y="167148"/>
            <a:ext cx="5195881" cy="5560142"/>
          </a:xfrm>
        </p:spPr>
      </p:pic>
    </p:spTree>
    <p:extLst>
      <p:ext uri="{BB962C8B-B14F-4D97-AF65-F5344CB8AC3E}">
        <p14:creationId xmlns:p14="http://schemas.microsoft.com/office/powerpoint/2010/main" val="22647199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59022-0751-4EBD-A333-9AAF42D3FFA0}"/>
              </a:ext>
            </a:extLst>
          </p:cNvPr>
          <p:cNvSpPr>
            <a:spLocks noGrp="1"/>
          </p:cNvSpPr>
          <p:nvPr>
            <p:ph type="title"/>
          </p:nvPr>
        </p:nvSpPr>
        <p:spPr>
          <a:xfrm>
            <a:off x="2457256" y="116633"/>
            <a:ext cx="7886700" cy="1325563"/>
          </a:xfrm>
        </p:spPr>
        <p:txBody>
          <a:bodyPr anchor="ctr">
            <a:normAutofit/>
          </a:bodyPr>
          <a:lstStyle/>
          <a:p>
            <a:r>
              <a:rPr lang="en-GB" dirty="0"/>
              <a:t>Are you a good coach?</a:t>
            </a:r>
          </a:p>
        </p:txBody>
      </p:sp>
      <p:sp>
        <p:nvSpPr>
          <p:cNvPr id="3" name="Content Placeholder 2">
            <a:extLst>
              <a:ext uri="{FF2B5EF4-FFF2-40B4-BE49-F238E27FC236}">
                <a16:creationId xmlns:a16="http://schemas.microsoft.com/office/drawing/2014/main" id="{03E162D3-67B6-46FE-8BB6-FD6C3B6FE784}"/>
              </a:ext>
            </a:extLst>
          </p:cNvPr>
          <p:cNvSpPr>
            <a:spLocks noGrp="1"/>
          </p:cNvSpPr>
          <p:nvPr>
            <p:ph sz="half" idx="1"/>
          </p:nvPr>
        </p:nvSpPr>
        <p:spPr>
          <a:xfrm>
            <a:off x="6521896" y="2204864"/>
            <a:ext cx="4038600" cy="3989040"/>
          </a:xfrm>
        </p:spPr>
        <p:txBody>
          <a:bodyPr>
            <a:normAutofit/>
          </a:bodyPr>
          <a:lstStyle/>
          <a:p>
            <a:pPr marL="0" indent="0">
              <a:buNone/>
            </a:pPr>
            <a:r>
              <a:rPr lang="en-GB" dirty="0">
                <a:hlinkClick r:id="rId3"/>
              </a:rPr>
              <a:t>How Good Are Your Coaching Skills? - Team Management Training From MindTools.com</a:t>
            </a:r>
            <a:endParaRPr lang="en-GB" dirty="0"/>
          </a:p>
        </p:txBody>
      </p:sp>
      <p:pic>
        <p:nvPicPr>
          <p:cNvPr id="5" name="Picture 4">
            <a:extLst>
              <a:ext uri="{FF2B5EF4-FFF2-40B4-BE49-F238E27FC236}">
                <a16:creationId xmlns:a16="http://schemas.microsoft.com/office/drawing/2014/main" id="{BD2B4798-2ECD-4C04-926E-7B48D976CBEC}"/>
              </a:ext>
            </a:extLst>
          </p:cNvPr>
          <p:cNvPicPr>
            <a:picLocks noChangeAspect="1"/>
          </p:cNvPicPr>
          <p:nvPr/>
        </p:nvPicPr>
        <p:blipFill>
          <a:blip r:embed="rId4"/>
          <a:stretch>
            <a:fillRect/>
          </a:stretch>
        </p:blipFill>
        <p:spPr>
          <a:xfrm>
            <a:off x="1631504" y="1196752"/>
            <a:ext cx="4648200" cy="4464496"/>
          </a:xfrm>
          <a:prstGeom prst="rect">
            <a:avLst/>
          </a:prstGeom>
          <a:noFill/>
        </p:spPr>
      </p:pic>
    </p:spTree>
    <p:extLst>
      <p:ext uri="{BB962C8B-B14F-4D97-AF65-F5344CB8AC3E}">
        <p14:creationId xmlns:p14="http://schemas.microsoft.com/office/powerpoint/2010/main" val="1589546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AC6AC-45DD-4A60-9682-D8059E6A4113}"/>
              </a:ext>
            </a:extLst>
          </p:cNvPr>
          <p:cNvSpPr>
            <a:spLocks noGrp="1"/>
          </p:cNvSpPr>
          <p:nvPr>
            <p:ph type="title"/>
          </p:nvPr>
        </p:nvSpPr>
        <p:spPr/>
        <p:txBody>
          <a:bodyPr/>
          <a:lstStyle/>
          <a:p>
            <a:r>
              <a:rPr lang="en-GB" dirty="0"/>
              <a:t>What is mentoring?</a:t>
            </a:r>
          </a:p>
        </p:txBody>
      </p:sp>
      <p:pic>
        <p:nvPicPr>
          <p:cNvPr id="4" name="Content Placeholder 3">
            <a:extLst>
              <a:ext uri="{FF2B5EF4-FFF2-40B4-BE49-F238E27FC236}">
                <a16:creationId xmlns:a16="http://schemas.microsoft.com/office/drawing/2014/main" id="{BDF49638-F4E0-4C01-937B-08B005C36EAD}"/>
              </a:ext>
            </a:extLst>
          </p:cNvPr>
          <p:cNvPicPr>
            <a:picLocks noGrp="1" noChangeAspect="1"/>
          </p:cNvPicPr>
          <p:nvPr>
            <p:ph idx="1"/>
          </p:nvPr>
        </p:nvPicPr>
        <p:blipFill rotWithShape="1">
          <a:blip r:embed="rId3"/>
          <a:srcRect l="1183" t="3444"/>
          <a:stretch/>
        </p:blipFill>
        <p:spPr>
          <a:xfrm>
            <a:off x="3071664" y="1340768"/>
            <a:ext cx="6014512" cy="4037490"/>
          </a:xfrm>
          <a:prstGeom prst="rect">
            <a:avLst/>
          </a:prstGeom>
          <a:noFill/>
        </p:spPr>
      </p:pic>
    </p:spTree>
    <p:extLst>
      <p:ext uri="{BB962C8B-B14F-4D97-AF65-F5344CB8AC3E}">
        <p14:creationId xmlns:p14="http://schemas.microsoft.com/office/powerpoint/2010/main" val="50133783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A12EF-236A-4B35-84AC-586223E9EEFB}"/>
              </a:ext>
            </a:extLst>
          </p:cNvPr>
          <p:cNvSpPr>
            <a:spLocks noGrp="1"/>
          </p:cNvSpPr>
          <p:nvPr>
            <p:ph type="title"/>
          </p:nvPr>
        </p:nvSpPr>
        <p:spPr/>
        <p:txBody>
          <a:bodyPr/>
          <a:lstStyle/>
          <a:p>
            <a:r>
              <a:rPr lang="en-GB" dirty="0"/>
              <a:t>Coaching Task	</a:t>
            </a:r>
          </a:p>
        </p:txBody>
      </p:sp>
      <p:sp>
        <p:nvSpPr>
          <p:cNvPr id="3" name="Content Placeholder 2">
            <a:extLst>
              <a:ext uri="{FF2B5EF4-FFF2-40B4-BE49-F238E27FC236}">
                <a16:creationId xmlns:a16="http://schemas.microsoft.com/office/drawing/2014/main" id="{79C26E4A-147E-4E18-A584-6D36D477C54E}"/>
              </a:ext>
            </a:extLst>
          </p:cNvPr>
          <p:cNvSpPr>
            <a:spLocks noGrp="1"/>
          </p:cNvSpPr>
          <p:nvPr>
            <p:ph idx="1"/>
          </p:nvPr>
        </p:nvSpPr>
        <p:spPr/>
        <p:txBody>
          <a:bodyPr/>
          <a:lstStyle/>
          <a:p>
            <a:r>
              <a:rPr lang="en-GB" dirty="0"/>
              <a:t>Grab your paper and pen</a:t>
            </a:r>
          </a:p>
          <a:p>
            <a:r>
              <a:rPr lang="en-GB" dirty="0"/>
              <a:t>You will listen to my instructions</a:t>
            </a:r>
          </a:p>
          <a:p>
            <a:r>
              <a:rPr lang="en-GB" dirty="0"/>
              <a:t>You cannot ask any questions, apart from to repeat what I have said</a:t>
            </a:r>
          </a:p>
        </p:txBody>
      </p:sp>
    </p:spTree>
    <p:extLst>
      <p:ext uri="{BB962C8B-B14F-4D97-AF65-F5344CB8AC3E}">
        <p14:creationId xmlns:p14="http://schemas.microsoft.com/office/powerpoint/2010/main" val="11911280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92AA2-0236-0B5F-9264-076050C17E33}"/>
              </a:ext>
            </a:extLst>
          </p:cNvPr>
          <p:cNvSpPr>
            <a:spLocks noGrp="1"/>
          </p:cNvSpPr>
          <p:nvPr>
            <p:ph type="title"/>
          </p:nvPr>
        </p:nvSpPr>
        <p:spPr>
          <a:xfrm>
            <a:off x="251871" y="365125"/>
            <a:ext cx="11870773" cy="1173475"/>
          </a:xfrm>
        </p:spPr>
        <p:txBody>
          <a:bodyPr>
            <a:normAutofit fontScale="90000"/>
          </a:bodyPr>
          <a:lstStyle/>
          <a:p>
            <a:r>
              <a:rPr lang="en-GB" dirty="0"/>
              <a:t>Coaching Task- </a:t>
            </a:r>
            <a:r>
              <a:rPr lang="en-US" b="1" dirty="0">
                <a:solidFill>
                  <a:srgbClr val="202124"/>
                </a:solidFill>
                <a:latin typeface="Google Sans"/>
              </a:rPr>
              <a:t>Directions to Draw a Step by Step Pumpkin</a:t>
            </a:r>
            <a:br>
              <a:rPr lang="en-US" dirty="0">
                <a:solidFill>
                  <a:srgbClr val="202124"/>
                </a:solidFill>
                <a:latin typeface="Google Sans"/>
              </a:rPr>
            </a:br>
            <a:endParaRPr lang="en-GB" dirty="0"/>
          </a:p>
        </p:txBody>
      </p:sp>
      <p:sp>
        <p:nvSpPr>
          <p:cNvPr id="3" name="Content Placeholder 2">
            <a:extLst>
              <a:ext uri="{FF2B5EF4-FFF2-40B4-BE49-F238E27FC236}">
                <a16:creationId xmlns:a16="http://schemas.microsoft.com/office/drawing/2014/main" id="{D1D6DE86-91A2-E111-B029-79FB9FC997FB}"/>
              </a:ext>
            </a:extLst>
          </p:cNvPr>
          <p:cNvSpPr>
            <a:spLocks noGrp="1"/>
          </p:cNvSpPr>
          <p:nvPr>
            <p:ph idx="1"/>
          </p:nvPr>
        </p:nvSpPr>
        <p:spPr>
          <a:xfrm>
            <a:off x="838200" y="1612082"/>
            <a:ext cx="10515600" cy="4351338"/>
          </a:xfrm>
        </p:spPr>
        <p:txBody>
          <a:bodyPr>
            <a:normAutofit/>
          </a:bodyPr>
          <a:lstStyle/>
          <a:p>
            <a:pPr algn="l">
              <a:buFont typeface="+mj-lt"/>
              <a:buAutoNum type="arabicPeriod"/>
            </a:pPr>
            <a:r>
              <a:rPr lang="en-US" b="0" i="0" dirty="0">
                <a:solidFill>
                  <a:srgbClr val="202124"/>
                </a:solidFill>
                <a:effectLst/>
                <a:latin typeface="Google Sans"/>
              </a:rPr>
              <a:t>Draw a center oval.</a:t>
            </a:r>
          </a:p>
          <a:p>
            <a:pPr algn="l">
              <a:buFont typeface="+mj-lt"/>
              <a:buAutoNum type="arabicPeriod"/>
            </a:pPr>
            <a:r>
              <a:rPr lang="en-US" b="0" i="0" dirty="0">
                <a:solidFill>
                  <a:srgbClr val="202124"/>
                </a:solidFill>
                <a:effectLst/>
                <a:latin typeface="Google Sans"/>
              </a:rPr>
              <a:t>Add a curved shape on the right.</a:t>
            </a:r>
          </a:p>
          <a:p>
            <a:pPr algn="l">
              <a:buFont typeface="+mj-lt"/>
              <a:buAutoNum type="arabicPeriod"/>
            </a:pPr>
            <a:r>
              <a:rPr lang="en-US" b="0" i="0" dirty="0">
                <a:solidFill>
                  <a:srgbClr val="202124"/>
                </a:solidFill>
                <a:effectLst/>
                <a:latin typeface="Google Sans"/>
              </a:rPr>
              <a:t>Draw a curved shape on the left.</a:t>
            </a:r>
          </a:p>
          <a:p>
            <a:pPr algn="l">
              <a:buFont typeface="+mj-lt"/>
              <a:buAutoNum type="arabicPeriod"/>
            </a:pPr>
            <a:r>
              <a:rPr lang="en-US" b="0" i="0" dirty="0">
                <a:solidFill>
                  <a:srgbClr val="202124"/>
                </a:solidFill>
                <a:effectLst/>
                <a:latin typeface="Google Sans"/>
              </a:rPr>
              <a:t>Add a curved shape on the right.</a:t>
            </a:r>
          </a:p>
          <a:p>
            <a:pPr algn="l">
              <a:buFont typeface="+mj-lt"/>
              <a:buAutoNum type="arabicPeriod"/>
            </a:pPr>
            <a:r>
              <a:rPr lang="en-US" b="0" i="0" dirty="0">
                <a:solidFill>
                  <a:srgbClr val="202124"/>
                </a:solidFill>
                <a:effectLst/>
                <a:latin typeface="Google Sans"/>
              </a:rPr>
              <a:t>Draw a curved shape on the left.</a:t>
            </a:r>
          </a:p>
          <a:p>
            <a:pPr algn="l">
              <a:buFont typeface="+mj-lt"/>
              <a:buAutoNum type="arabicPeriod"/>
            </a:pPr>
            <a:r>
              <a:rPr lang="en-US" b="0" i="0" dirty="0">
                <a:solidFill>
                  <a:srgbClr val="202124"/>
                </a:solidFill>
                <a:effectLst/>
                <a:latin typeface="Google Sans"/>
              </a:rPr>
              <a:t>Place a stem on the top.</a:t>
            </a:r>
          </a:p>
          <a:p>
            <a:pPr algn="l">
              <a:buFont typeface="+mj-lt"/>
              <a:buAutoNum type="arabicPeriod"/>
            </a:pPr>
            <a:r>
              <a:rPr lang="en-US" b="0" i="0" dirty="0">
                <a:solidFill>
                  <a:srgbClr val="202124"/>
                </a:solidFill>
                <a:effectLst/>
                <a:latin typeface="Google Sans"/>
              </a:rPr>
              <a:t>Draw a vine with leaves and a horizon line.</a:t>
            </a:r>
          </a:p>
          <a:p>
            <a:pPr algn="l">
              <a:buFont typeface="+mj-lt"/>
              <a:buAutoNum type="arabicPeriod"/>
            </a:pPr>
            <a:r>
              <a:rPr lang="en-US" b="0" i="0" dirty="0">
                <a:solidFill>
                  <a:srgbClr val="202124"/>
                </a:solidFill>
                <a:effectLst/>
                <a:latin typeface="Google Sans"/>
              </a:rPr>
              <a:t>Trace with a marker or pen.</a:t>
            </a:r>
          </a:p>
          <a:p>
            <a:pPr marL="0" indent="0">
              <a:buNone/>
            </a:pPr>
            <a:endParaRPr lang="en-GB" dirty="0"/>
          </a:p>
        </p:txBody>
      </p:sp>
    </p:spTree>
    <p:extLst>
      <p:ext uri="{BB962C8B-B14F-4D97-AF65-F5344CB8AC3E}">
        <p14:creationId xmlns:p14="http://schemas.microsoft.com/office/powerpoint/2010/main" val="18791600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906BE-8337-FC37-6E7F-E51C64115522}"/>
              </a:ext>
            </a:extLst>
          </p:cNvPr>
          <p:cNvSpPr>
            <a:spLocks noGrp="1"/>
          </p:cNvSpPr>
          <p:nvPr>
            <p:ph type="title"/>
          </p:nvPr>
        </p:nvSpPr>
        <p:spPr>
          <a:xfrm>
            <a:off x="838200" y="365125"/>
            <a:ext cx="3865211" cy="3938578"/>
          </a:xfrm>
        </p:spPr>
        <p:txBody>
          <a:bodyPr>
            <a:normAutofit/>
          </a:bodyPr>
          <a:lstStyle/>
          <a:p>
            <a:r>
              <a:rPr lang="en-GB" dirty="0"/>
              <a:t>Coaching Task- </a:t>
            </a:r>
            <a:br>
              <a:rPr lang="en-GB" dirty="0"/>
            </a:br>
            <a:r>
              <a:rPr lang="en-US" b="1" dirty="0">
                <a:solidFill>
                  <a:srgbClr val="202124"/>
                </a:solidFill>
                <a:latin typeface="Google Sans"/>
              </a:rPr>
              <a:t>Directions to Draw a </a:t>
            </a:r>
            <a:br>
              <a:rPr lang="en-US" b="1" dirty="0">
                <a:solidFill>
                  <a:srgbClr val="202124"/>
                </a:solidFill>
                <a:latin typeface="Google Sans"/>
              </a:rPr>
            </a:br>
            <a:r>
              <a:rPr lang="en-US" b="1" dirty="0">
                <a:solidFill>
                  <a:srgbClr val="202124"/>
                </a:solidFill>
                <a:latin typeface="Google Sans"/>
              </a:rPr>
              <a:t>Step by Step Pumpkin</a:t>
            </a:r>
            <a:endParaRPr lang="en-GB" dirty="0"/>
          </a:p>
        </p:txBody>
      </p:sp>
      <p:pic>
        <p:nvPicPr>
          <p:cNvPr id="1026" name="Picture 2" descr="How to Draw a Pumpkin: Easy Step-by-Step Art Lesson for Kids">
            <a:extLst>
              <a:ext uri="{FF2B5EF4-FFF2-40B4-BE49-F238E27FC236}">
                <a16:creationId xmlns:a16="http://schemas.microsoft.com/office/drawing/2014/main" id="{3DE55805-E286-BC7E-F88B-17697E0954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8257" y="629028"/>
            <a:ext cx="6138767" cy="47449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70041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D3D8038-2CDB-4704-91F9-9F0BAC3F1203}"/>
              </a:ext>
            </a:extLst>
          </p:cNvPr>
          <p:cNvSpPr>
            <a:spLocks noGrp="1"/>
          </p:cNvSpPr>
          <p:nvPr>
            <p:ph type="title"/>
          </p:nvPr>
        </p:nvSpPr>
        <p:spPr>
          <a:xfrm>
            <a:off x="2711624" y="0"/>
            <a:ext cx="8229600" cy="1143000"/>
          </a:xfrm>
        </p:spPr>
        <p:txBody>
          <a:bodyPr/>
          <a:lstStyle/>
          <a:p>
            <a:r>
              <a:rPr lang="en-US" dirty="0"/>
              <a:t>Show us your drawings!</a:t>
            </a:r>
          </a:p>
        </p:txBody>
      </p:sp>
      <p:pic>
        <p:nvPicPr>
          <p:cNvPr id="5" name="Picture 4">
            <a:extLst>
              <a:ext uri="{FF2B5EF4-FFF2-40B4-BE49-F238E27FC236}">
                <a16:creationId xmlns:a16="http://schemas.microsoft.com/office/drawing/2014/main" id="{2F49BCD6-717F-4F5D-864A-B4FD2900DE5B}"/>
              </a:ext>
            </a:extLst>
          </p:cNvPr>
          <p:cNvPicPr>
            <a:picLocks noChangeAspect="1"/>
          </p:cNvPicPr>
          <p:nvPr/>
        </p:nvPicPr>
        <p:blipFill>
          <a:blip r:embed="rId3"/>
          <a:stretch>
            <a:fillRect/>
          </a:stretch>
        </p:blipFill>
        <p:spPr>
          <a:xfrm>
            <a:off x="3143673" y="764705"/>
            <a:ext cx="6092985" cy="4752529"/>
          </a:xfrm>
          <a:prstGeom prst="rect">
            <a:avLst/>
          </a:prstGeom>
          <a:noFill/>
        </p:spPr>
      </p:pic>
    </p:spTree>
    <p:extLst>
      <p:ext uri="{BB962C8B-B14F-4D97-AF65-F5344CB8AC3E}">
        <p14:creationId xmlns:p14="http://schemas.microsoft.com/office/powerpoint/2010/main" val="650685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172E-03E6-4F38-AF7F-FB0D97F767EE}"/>
              </a:ext>
            </a:extLst>
          </p:cNvPr>
          <p:cNvSpPr>
            <a:spLocks noGrp="1"/>
          </p:cNvSpPr>
          <p:nvPr>
            <p:ph type="title"/>
          </p:nvPr>
        </p:nvSpPr>
        <p:spPr/>
        <p:txBody>
          <a:bodyPr anchor="ctr">
            <a:normAutofit/>
          </a:bodyPr>
          <a:lstStyle/>
          <a:p>
            <a:pPr>
              <a:lnSpc>
                <a:spcPct val="90000"/>
              </a:lnSpc>
            </a:pPr>
            <a:r>
              <a:rPr lang="en-GB" sz="3700"/>
              <a:t>Honey and Mumford Questionnaire</a:t>
            </a:r>
          </a:p>
        </p:txBody>
      </p:sp>
      <p:sp>
        <p:nvSpPr>
          <p:cNvPr id="12" name="Text Placeholder 4">
            <a:extLst>
              <a:ext uri="{FF2B5EF4-FFF2-40B4-BE49-F238E27FC236}">
                <a16:creationId xmlns:a16="http://schemas.microsoft.com/office/drawing/2014/main" id="{23A67E81-020C-4587-AB80-F956AD8F90F7}"/>
              </a:ext>
            </a:extLst>
          </p:cNvPr>
          <p:cNvSpPr>
            <a:spLocks noGrp="1"/>
          </p:cNvSpPr>
          <p:nvPr>
            <p:ph type="body" idx="1"/>
          </p:nvPr>
        </p:nvSpPr>
        <p:spPr>
          <a:xfrm>
            <a:off x="7104113" y="1479549"/>
            <a:ext cx="1655167" cy="639762"/>
          </a:xfrm>
        </p:spPr>
        <p:txBody>
          <a:bodyPr/>
          <a:lstStyle/>
          <a:p>
            <a:r>
              <a:rPr lang="en-US" dirty="0"/>
              <a:t>TASK</a:t>
            </a:r>
          </a:p>
        </p:txBody>
      </p:sp>
      <p:sp>
        <p:nvSpPr>
          <p:cNvPr id="3" name="Content Placeholder 2">
            <a:extLst>
              <a:ext uri="{FF2B5EF4-FFF2-40B4-BE49-F238E27FC236}">
                <a16:creationId xmlns:a16="http://schemas.microsoft.com/office/drawing/2014/main" id="{0376872E-598E-46C9-9304-D1025C05C4E3}"/>
              </a:ext>
            </a:extLst>
          </p:cNvPr>
          <p:cNvSpPr>
            <a:spLocks noGrp="1"/>
          </p:cNvSpPr>
          <p:nvPr>
            <p:ph sz="half" idx="2"/>
          </p:nvPr>
        </p:nvSpPr>
        <p:spPr>
          <a:xfrm>
            <a:off x="6130378" y="2174875"/>
            <a:ext cx="4041775" cy="3414365"/>
          </a:xfrm>
        </p:spPr>
        <p:txBody>
          <a:bodyPr>
            <a:normAutofit/>
          </a:bodyPr>
          <a:lstStyle/>
          <a:p>
            <a:r>
              <a:rPr lang="en-GB" dirty="0"/>
              <a:t>Complete the questionnaire found in here </a:t>
            </a:r>
          </a:p>
          <a:p>
            <a:r>
              <a:rPr lang="en-GB" dirty="0">
                <a:hlinkClick r:id="rId3"/>
              </a:rPr>
              <a:t>Free Online Mumford and Honey Learning Styles Questionnaire (mint-hr.com)</a:t>
            </a:r>
            <a:r>
              <a:rPr lang="en-GB" dirty="0"/>
              <a:t> </a:t>
            </a:r>
          </a:p>
        </p:txBody>
      </p:sp>
      <p:pic>
        <p:nvPicPr>
          <p:cNvPr id="5" name="Picture 4">
            <a:extLst>
              <a:ext uri="{FF2B5EF4-FFF2-40B4-BE49-F238E27FC236}">
                <a16:creationId xmlns:a16="http://schemas.microsoft.com/office/drawing/2014/main" id="{07900929-90F6-4D52-9DBA-1F90EFF74717}"/>
              </a:ext>
            </a:extLst>
          </p:cNvPr>
          <p:cNvPicPr>
            <a:picLocks noChangeAspect="1"/>
          </p:cNvPicPr>
          <p:nvPr/>
        </p:nvPicPr>
        <p:blipFill>
          <a:blip r:embed="rId4"/>
          <a:stretch>
            <a:fillRect/>
          </a:stretch>
        </p:blipFill>
        <p:spPr>
          <a:xfrm>
            <a:off x="2279577" y="1556793"/>
            <a:ext cx="3434449" cy="3414365"/>
          </a:xfrm>
          <a:prstGeom prst="rect">
            <a:avLst/>
          </a:prstGeom>
          <a:noFill/>
        </p:spPr>
      </p:pic>
    </p:spTree>
    <p:extLst>
      <p:ext uri="{BB962C8B-B14F-4D97-AF65-F5344CB8AC3E}">
        <p14:creationId xmlns:p14="http://schemas.microsoft.com/office/powerpoint/2010/main" val="36358947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A87CC-4C00-471E-9236-70560E4FBEBB}"/>
              </a:ext>
            </a:extLst>
          </p:cNvPr>
          <p:cNvSpPr>
            <a:spLocks noGrp="1"/>
          </p:cNvSpPr>
          <p:nvPr>
            <p:ph type="title"/>
          </p:nvPr>
        </p:nvSpPr>
        <p:spPr/>
        <p:txBody>
          <a:bodyPr/>
          <a:lstStyle/>
          <a:p>
            <a:r>
              <a:rPr lang="en-GB" dirty="0">
                <a:highlight>
                  <a:srgbClr val="FFFF00"/>
                </a:highlight>
              </a:rPr>
              <a:t>Submit</a:t>
            </a:r>
            <a:r>
              <a:rPr lang="en-GB" dirty="0"/>
              <a:t> the form </a:t>
            </a:r>
          </a:p>
        </p:txBody>
      </p:sp>
      <p:sp>
        <p:nvSpPr>
          <p:cNvPr id="3" name="Content Placeholder 2">
            <a:extLst>
              <a:ext uri="{FF2B5EF4-FFF2-40B4-BE49-F238E27FC236}">
                <a16:creationId xmlns:a16="http://schemas.microsoft.com/office/drawing/2014/main" id="{8DC3E1EA-5CF6-459B-85EE-E7C1A993F0F2}"/>
              </a:ext>
            </a:extLst>
          </p:cNvPr>
          <p:cNvSpPr>
            <a:spLocks noGrp="1"/>
          </p:cNvSpPr>
          <p:nvPr>
            <p:ph idx="1"/>
          </p:nvPr>
        </p:nvSpPr>
        <p:spPr/>
        <p:txBody>
          <a:bodyPr/>
          <a:lstStyle/>
          <a:p>
            <a:r>
              <a:rPr lang="en-GB" dirty="0"/>
              <a:t>When you have completed the questionnaire press SUBMIT</a:t>
            </a:r>
          </a:p>
          <a:p>
            <a:r>
              <a:rPr lang="en-GB" dirty="0"/>
              <a:t> The highest score is your learning type – </a:t>
            </a:r>
            <a:r>
              <a:rPr lang="en-GB" dirty="0" err="1"/>
              <a:t>e.g</a:t>
            </a:r>
            <a:r>
              <a:rPr lang="en-GB" dirty="0"/>
              <a:t> a Reflector</a:t>
            </a:r>
          </a:p>
          <a:p>
            <a:endParaRPr lang="en-GB" dirty="0"/>
          </a:p>
        </p:txBody>
      </p:sp>
    </p:spTree>
    <p:extLst>
      <p:ext uri="{BB962C8B-B14F-4D97-AF65-F5344CB8AC3E}">
        <p14:creationId xmlns:p14="http://schemas.microsoft.com/office/powerpoint/2010/main" val="186592478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AEAD3-A194-4765-9C22-52AFB6C68149}"/>
              </a:ext>
            </a:extLst>
          </p:cNvPr>
          <p:cNvSpPr>
            <a:spLocks noGrp="1"/>
          </p:cNvSpPr>
          <p:nvPr>
            <p:ph type="title"/>
          </p:nvPr>
        </p:nvSpPr>
        <p:spPr/>
        <p:txBody>
          <a:bodyPr/>
          <a:lstStyle/>
          <a:p>
            <a:r>
              <a:rPr lang="en-GB" dirty="0"/>
              <a:t>Breakdown of learning styles</a:t>
            </a:r>
          </a:p>
        </p:txBody>
      </p:sp>
      <p:pic>
        <p:nvPicPr>
          <p:cNvPr id="5" name="Content Placeholder 4">
            <a:extLst>
              <a:ext uri="{FF2B5EF4-FFF2-40B4-BE49-F238E27FC236}">
                <a16:creationId xmlns:a16="http://schemas.microsoft.com/office/drawing/2014/main" id="{19DD0D1E-5C0F-43D9-8BDF-B1E73CBEFA18}"/>
              </a:ext>
            </a:extLst>
          </p:cNvPr>
          <p:cNvPicPr>
            <a:picLocks noGrp="1" noChangeAspect="1"/>
          </p:cNvPicPr>
          <p:nvPr>
            <p:ph idx="1"/>
          </p:nvPr>
        </p:nvPicPr>
        <p:blipFill>
          <a:blip r:embed="rId2"/>
          <a:stretch>
            <a:fillRect/>
          </a:stretch>
        </p:blipFill>
        <p:spPr>
          <a:xfrm>
            <a:off x="2428848" y="1276335"/>
            <a:ext cx="7334304" cy="4305331"/>
          </a:xfrm>
        </p:spPr>
      </p:pic>
    </p:spTree>
    <p:extLst>
      <p:ext uri="{BB962C8B-B14F-4D97-AF65-F5344CB8AC3E}">
        <p14:creationId xmlns:p14="http://schemas.microsoft.com/office/powerpoint/2010/main" val="13333886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5969B-A54C-49B5-8BF6-E9192AD3AB8B}"/>
              </a:ext>
            </a:extLst>
          </p:cNvPr>
          <p:cNvSpPr>
            <a:spLocks noGrp="1"/>
          </p:cNvSpPr>
          <p:nvPr>
            <p:ph type="title"/>
          </p:nvPr>
        </p:nvSpPr>
        <p:spPr/>
        <p:txBody>
          <a:bodyPr/>
          <a:lstStyle/>
          <a:p>
            <a:r>
              <a:rPr lang="en-GB" dirty="0"/>
              <a:t>Breakdown of learning styles</a:t>
            </a:r>
          </a:p>
        </p:txBody>
      </p:sp>
      <p:pic>
        <p:nvPicPr>
          <p:cNvPr id="5" name="Content Placeholder 4">
            <a:extLst>
              <a:ext uri="{FF2B5EF4-FFF2-40B4-BE49-F238E27FC236}">
                <a16:creationId xmlns:a16="http://schemas.microsoft.com/office/drawing/2014/main" id="{32F8975D-31B6-45A4-B351-88457B5BF24B}"/>
              </a:ext>
            </a:extLst>
          </p:cNvPr>
          <p:cNvPicPr>
            <a:picLocks noGrp="1" noChangeAspect="1"/>
          </p:cNvPicPr>
          <p:nvPr>
            <p:ph idx="1"/>
          </p:nvPr>
        </p:nvPicPr>
        <p:blipFill>
          <a:blip r:embed="rId2"/>
          <a:stretch>
            <a:fillRect/>
          </a:stretch>
        </p:blipFill>
        <p:spPr>
          <a:xfrm>
            <a:off x="2567609" y="1772817"/>
            <a:ext cx="7220003" cy="3895753"/>
          </a:xfrm>
        </p:spPr>
      </p:pic>
    </p:spTree>
    <p:extLst>
      <p:ext uri="{BB962C8B-B14F-4D97-AF65-F5344CB8AC3E}">
        <p14:creationId xmlns:p14="http://schemas.microsoft.com/office/powerpoint/2010/main" val="15673985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C905-77E6-4025-832A-198EAC09A0D1}"/>
              </a:ext>
            </a:extLst>
          </p:cNvPr>
          <p:cNvSpPr>
            <a:spLocks noGrp="1"/>
          </p:cNvSpPr>
          <p:nvPr>
            <p:ph type="title"/>
          </p:nvPr>
        </p:nvSpPr>
        <p:spPr/>
        <p:txBody>
          <a:bodyPr/>
          <a:lstStyle/>
          <a:p>
            <a:r>
              <a:rPr lang="en-GB" dirty="0"/>
              <a:t>Honey and Mumford – Leaning Style Model</a:t>
            </a:r>
          </a:p>
        </p:txBody>
      </p:sp>
      <p:pic>
        <p:nvPicPr>
          <p:cNvPr id="5" name="Content Placeholder 4">
            <a:extLst>
              <a:ext uri="{FF2B5EF4-FFF2-40B4-BE49-F238E27FC236}">
                <a16:creationId xmlns:a16="http://schemas.microsoft.com/office/drawing/2014/main" id="{AFFACB2D-1C5E-44AD-BB0B-3EB6F7CB4A7F}"/>
              </a:ext>
            </a:extLst>
          </p:cNvPr>
          <p:cNvPicPr>
            <a:picLocks noGrp="1" noChangeAspect="1"/>
          </p:cNvPicPr>
          <p:nvPr>
            <p:ph idx="1"/>
          </p:nvPr>
        </p:nvPicPr>
        <p:blipFill>
          <a:blip r:embed="rId2"/>
          <a:stretch>
            <a:fillRect/>
          </a:stretch>
        </p:blipFill>
        <p:spPr>
          <a:xfrm>
            <a:off x="3596109" y="1417639"/>
            <a:ext cx="4999782" cy="3916363"/>
          </a:xfrm>
        </p:spPr>
      </p:pic>
    </p:spTree>
    <p:extLst>
      <p:ext uri="{BB962C8B-B14F-4D97-AF65-F5344CB8AC3E}">
        <p14:creationId xmlns:p14="http://schemas.microsoft.com/office/powerpoint/2010/main" val="25315916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54C2B-F539-4F43-9DC2-F856993A7AE7}"/>
              </a:ext>
            </a:extLst>
          </p:cNvPr>
          <p:cNvSpPr>
            <a:spLocks noGrp="1"/>
          </p:cNvSpPr>
          <p:nvPr>
            <p:ph type="title"/>
          </p:nvPr>
        </p:nvSpPr>
        <p:spPr>
          <a:xfrm>
            <a:off x="1631504" y="44625"/>
            <a:ext cx="10873208" cy="1325563"/>
          </a:xfrm>
        </p:spPr>
        <p:txBody>
          <a:bodyPr>
            <a:normAutofit/>
          </a:bodyPr>
          <a:lstStyle/>
          <a:p>
            <a:r>
              <a:rPr lang="en-GB" sz="4000" dirty="0"/>
              <a:t>Simon Sinek on Millennials in the workplace</a:t>
            </a:r>
          </a:p>
        </p:txBody>
      </p:sp>
      <p:pic>
        <p:nvPicPr>
          <p:cNvPr id="4" name="Online Media 3" title="Simon Sinek on Millennials in the Workplace">
            <a:hlinkClick r:id="" action="ppaction://media"/>
            <a:extLst>
              <a:ext uri="{FF2B5EF4-FFF2-40B4-BE49-F238E27FC236}">
                <a16:creationId xmlns:a16="http://schemas.microsoft.com/office/drawing/2014/main" id="{6CD73877-A202-48AE-843D-398114FFE7BE}"/>
              </a:ext>
            </a:extLst>
          </p:cNvPr>
          <p:cNvPicPr>
            <a:picLocks noGrp="1" noRot="1" noChangeAspect="1"/>
          </p:cNvPicPr>
          <p:nvPr>
            <p:ph idx="1"/>
            <a:videoFile r:link="rId1"/>
          </p:nvPr>
        </p:nvPicPr>
        <p:blipFill>
          <a:blip r:embed="rId4"/>
          <a:stretch>
            <a:fillRect/>
          </a:stretch>
        </p:blipFill>
        <p:spPr>
          <a:xfrm>
            <a:off x="1980287" y="1024759"/>
            <a:ext cx="8231425" cy="4659488"/>
          </a:xfrm>
          <a:prstGeom prst="rect">
            <a:avLst/>
          </a:prstGeom>
        </p:spPr>
      </p:pic>
    </p:spTree>
    <p:extLst>
      <p:ext uri="{BB962C8B-B14F-4D97-AF65-F5344CB8AC3E}">
        <p14:creationId xmlns:p14="http://schemas.microsoft.com/office/powerpoint/2010/main" val="2012182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7DDF4-BA7C-4A6E-AEF2-E86A4B312FEB}"/>
              </a:ext>
            </a:extLst>
          </p:cNvPr>
          <p:cNvSpPr>
            <a:spLocks noGrp="1"/>
          </p:cNvSpPr>
          <p:nvPr>
            <p:ph type="title"/>
          </p:nvPr>
        </p:nvSpPr>
        <p:spPr/>
        <p:txBody>
          <a:bodyPr/>
          <a:lstStyle/>
          <a:p>
            <a:endParaRPr lang="en-GB"/>
          </a:p>
        </p:txBody>
      </p:sp>
      <p:pic>
        <p:nvPicPr>
          <p:cNvPr id="4" name="Online Media 3" title="Why is Feedback Important?">
            <a:hlinkClick r:id="" action="ppaction://media"/>
            <a:extLst>
              <a:ext uri="{FF2B5EF4-FFF2-40B4-BE49-F238E27FC236}">
                <a16:creationId xmlns:a16="http://schemas.microsoft.com/office/drawing/2014/main" id="{7E9F8F4D-6F2C-469F-9784-E03C3B5AE033}"/>
              </a:ext>
            </a:extLst>
          </p:cNvPr>
          <p:cNvPicPr>
            <a:picLocks noGrp="1" noRot="1" noChangeAspect="1"/>
          </p:cNvPicPr>
          <p:nvPr>
            <p:ph idx="1"/>
            <a:videoFile r:link="rId1"/>
          </p:nvPr>
        </p:nvPicPr>
        <p:blipFill>
          <a:blip r:embed="rId4"/>
          <a:stretch>
            <a:fillRect/>
          </a:stretch>
        </p:blipFill>
        <p:spPr>
          <a:xfrm>
            <a:off x="1524001" y="285751"/>
            <a:ext cx="9134475" cy="5160963"/>
          </a:xfrm>
          <a:prstGeom prst="rect">
            <a:avLst/>
          </a:prstGeom>
        </p:spPr>
      </p:pic>
    </p:spTree>
    <p:extLst>
      <p:ext uri="{BB962C8B-B14F-4D97-AF65-F5344CB8AC3E}">
        <p14:creationId xmlns:p14="http://schemas.microsoft.com/office/powerpoint/2010/main" val="181246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FBE62A-BD89-4E6A-B80A-66EC0878AC5D}"/>
              </a:ext>
            </a:extLst>
          </p:cNvPr>
          <p:cNvSpPr>
            <a:spLocks noGrp="1"/>
          </p:cNvSpPr>
          <p:nvPr>
            <p:ph idx="1"/>
          </p:nvPr>
        </p:nvSpPr>
        <p:spPr>
          <a:xfrm>
            <a:off x="1872680" y="1124744"/>
            <a:ext cx="8795320" cy="3917032"/>
          </a:xfrm>
        </p:spPr>
        <p:txBody>
          <a:bodyPr>
            <a:normAutofit/>
          </a:bodyPr>
          <a:lstStyle/>
          <a:p>
            <a:pPr marL="0" indent="0">
              <a:buNone/>
            </a:pPr>
            <a:r>
              <a:rPr lang="en-GB" sz="4000" b="1" i="1" dirty="0">
                <a:solidFill>
                  <a:srgbClr val="7030A0"/>
                </a:solidFill>
              </a:rPr>
              <a:t>If we did the things we are capable of doing, we would literally astound ourselves</a:t>
            </a:r>
          </a:p>
          <a:p>
            <a:pPr marL="3657600" lvl="8" indent="0">
              <a:buNone/>
            </a:pPr>
            <a:r>
              <a:rPr lang="en-GB" sz="2800" b="1" dirty="0">
                <a:solidFill>
                  <a:srgbClr val="7030A0"/>
                </a:solidFill>
              </a:rPr>
              <a:t>        - Thomas A. Edison</a:t>
            </a:r>
          </a:p>
        </p:txBody>
      </p:sp>
    </p:spTree>
    <p:extLst>
      <p:ext uri="{BB962C8B-B14F-4D97-AF65-F5344CB8AC3E}">
        <p14:creationId xmlns:p14="http://schemas.microsoft.com/office/powerpoint/2010/main" val="31227173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7AD8-F94E-456C-ADDF-67BACAEA9C4C}"/>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FB9107A1-0C02-4140-9545-2CDE3671FE9A}"/>
              </a:ext>
            </a:extLst>
          </p:cNvPr>
          <p:cNvSpPr>
            <a:spLocks noGrp="1"/>
          </p:cNvSpPr>
          <p:nvPr>
            <p:ph idx="1"/>
          </p:nvPr>
        </p:nvSpPr>
        <p:spPr>
          <a:xfrm>
            <a:off x="838200" y="1353677"/>
            <a:ext cx="10515600" cy="4351338"/>
          </a:xfrm>
        </p:spPr>
        <p:txBody>
          <a:bodyPr>
            <a:normAutofit fontScale="92500" lnSpcReduction="10000"/>
          </a:bodyPr>
          <a:lstStyle/>
          <a:p>
            <a:r>
              <a:rPr lang="en-GB" i="0" dirty="0">
                <a:effectLst/>
              </a:rPr>
              <a:t>LANCASTER, A (2019) </a:t>
            </a:r>
            <a:r>
              <a:rPr lang="en-GB" i="1" dirty="0">
                <a:effectLst/>
              </a:rPr>
              <a:t>Driving performance through learning</a:t>
            </a:r>
            <a:r>
              <a:rPr lang="en-GB" i="0" dirty="0">
                <a:effectLst/>
              </a:rPr>
              <a:t>. London: Kogan Page</a:t>
            </a:r>
          </a:p>
          <a:p>
            <a:r>
              <a:rPr lang="en-GB" i="0" dirty="0">
                <a:effectLst/>
              </a:rPr>
              <a:t>KENNER, M. (2018) </a:t>
            </a:r>
            <a:r>
              <a:rPr lang="en-GB" i="0" u="sng" dirty="0">
                <a:solidFill>
                  <a:srgbClr val="0563C1"/>
                </a:solidFill>
                <a:effectLst/>
                <a:hlinkClick r:id="rId2" tooltip="People Management article">
                  <a:extLst>
                    <a:ext uri="{A12FA001-AC4F-418D-AE19-62706E023703}">
                      <ahyp:hlinkClr xmlns:ahyp="http://schemas.microsoft.com/office/drawing/2018/hyperlinkcolor" val="tx"/>
                    </a:ext>
                  </a:extLst>
                </a:hlinkClick>
              </a:rPr>
              <a:t>Businesses must embrace brain-friendly learning, says </a:t>
            </a:r>
            <a:r>
              <a:rPr lang="en-GB" i="0" u="sng" dirty="0" err="1">
                <a:solidFill>
                  <a:srgbClr val="0563C1"/>
                </a:solidFill>
                <a:effectLst/>
                <a:hlinkClick r:id="rId2" tooltip="People Management article">
                  <a:extLst>
                    <a:ext uri="{A12FA001-AC4F-418D-AE19-62706E023703}">
                      <ahyp:hlinkClr xmlns:ahyp="http://schemas.microsoft.com/office/drawing/2018/hyperlinkcolor" val="tx"/>
                    </a:ext>
                  </a:extLst>
                </a:hlinkClick>
              </a:rPr>
              <a:t>neuroleadership</a:t>
            </a:r>
            <a:r>
              <a:rPr lang="en-GB" i="0" u="sng" dirty="0">
                <a:effectLst/>
                <a:hlinkClick r:id="rId2" tooltip="People Management article">
                  <a:extLst>
                    <a:ext uri="{A12FA001-AC4F-418D-AE19-62706E023703}">
                      <ahyp:hlinkClr xmlns:ahyp="http://schemas.microsoft.com/office/drawing/2018/hyperlinkcolor" val="tx"/>
                    </a:ext>
                  </a:extLst>
                </a:hlinkClick>
              </a:rPr>
              <a:t> expert</a:t>
            </a:r>
            <a:r>
              <a:rPr lang="en-GB" i="0" dirty="0">
                <a:effectLst/>
              </a:rPr>
              <a:t>. </a:t>
            </a:r>
            <a:r>
              <a:rPr lang="en-GB" i="1" dirty="0">
                <a:effectLst/>
              </a:rPr>
              <a:t>People Management</a:t>
            </a:r>
            <a:r>
              <a:rPr lang="en-GB" i="0" dirty="0">
                <a:effectLst/>
              </a:rPr>
              <a:t> (online). 22 January</a:t>
            </a:r>
          </a:p>
          <a:p>
            <a:r>
              <a:rPr lang="en-GB" dirty="0">
                <a:hlinkClick r:id="rId3">
                  <a:extLst>
                    <a:ext uri="{A12FA001-AC4F-418D-AE19-62706E023703}">
                      <ahyp:hlinkClr xmlns:ahyp="http://schemas.microsoft.com/office/drawing/2018/hyperlinkcolor" val="tx"/>
                    </a:ext>
                  </a:extLst>
                </a:hlinkClick>
              </a:rPr>
              <a:t>HR Magazine - Is engagement fact or fiction?</a:t>
            </a:r>
            <a:endParaRPr lang="en-GB" dirty="0"/>
          </a:p>
          <a:p>
            <a:pPr>
              <a:defRPr/>
            </a:pPr>
            <a:r>
              <a:rPr lang="en-US" altLang="en-US" sz="2200" dirty="0">
                <a:cs typeface="Geneva" charset="0"/>
              </a:rPr>
              <a:t>E. </a:t>
            </a:r>
            <a:r>
              <a:rPr lang="en-US" altLang="en-US" sz="2200" dirty="0" err="1">
                <a:cs typeface="Geneva" charset="0"/>
              </a:rPr>
              <a:t>Pulakos</a:t>
            </a:r>
            <a:r>
              <a:rPr lang="en-US" altLang="en-US" sz="2200" dirty="0">
                <a:cs typeface="Geneva" charset="0"/>
              </a:rPr>
              <a:t>, R. Mueller-Hanson, R. O’Leary, and M. </a:t>
            </a:r>
            <a:r>
              <a:rPr lang="en-US" altLang="en-US" sz="2200" dirty="0" err="1">
                <a:cs typeface="Geneva" charset="0"/>
              </a:rPr>
              <a:t>Meyrowitz</a:t>
            </a:r>
            <a:r>
              <a:rPr lang="en-US" altLang="en-US" sz="2200" dirty="0">
                <a:cs typeface="Geneva" charset="0"/>
              </a:rPr>
              <a:t>, </a:t>
            </a:r>
            <a:r>
              <a:rPr lang="en-US" altLang="en-US" sz="2200" i="1" dirty="0">
                <a:cs typeface="Geneva" charset="0"/>
              </a:rPr>
              <a:t>Building a High-Performance Culture: A Fresh Look at Performance Management </a:t>
            </a:r>
            <a:r>
              <a:rPr lang="en-US" altLang="en-US" sz="2200" dirty="0">
                <a:cs typeface="Geneva" charset="0"/>
              </a:rPr>
              <a:t>(Alexandria, VA: SHRM Foundation, 2012); H. </a:t>
            </a:r>
            <a:r>
              <a:rPr lang="en-US" altLang="en-US" sz="2200" dirty="0" err="1">
                <a:cs typeface="Geneva" charset="0"/>
              </a:rPr>
              <a:t>Aguinis</a:t>
            </a:r>
            <a:r>
              <a:rPr lang="en-US" altLang="en-US" sz="2200" dirty="0">
                <a:cs typeface="Geneva" charset="0"/>
              </a:rPr>
              <a:t>, “An Expanded View of Performance Management,” in J. W. Smith and M. London (eds.), </a:t>
            </a:r>
            <a:r>
              <a:rPr lang="en-US" altLang="en-US" sz="2200" i="1" dirty="0">
                <a:cs typeface="Geneva" charset="0"/>
              </a:rPr>
              <a:t>Performance Management </a:t>
            </a:r>
            <a:r>
              <a:rPr lang="en-US" altLang="en-US" sz="2200" dirty="0">
                <a:cs typeface="Geneva" charset="0"/>
              </a:rPr>
              <a:t>(San Francisco: Jossey-Bass, 2009), pp. 1–43; and J. Russell and L. Russell, “Talk Me through It: The Next Level of Performance Management,” </a:t>
            </a:r>
            <a:r>
              <a:rPr lang="en-US" altLang="en-US" sz="2200" i="1" dirty="0">
                <a:cs typeface="Geneva" charset="0"/>
              </a:rPr>
              <a:t>T </a:t>
            </a:r>
            <a:r>
              <a:rPr lang="en-US" altLang="en-US" sz="2200" dirty="0">
                <a:cs typeface="Geneva" charset="0"/>
              </a:rPr>
              <a:t>+ </a:t>
            </a:r>
            <a:r>
              <a:rPr lang="en-US" altLang="en-US" sz="2200" i="1" dirty="0">
                <a:cs typeface="Geneva" charset="0"/>
              </a:rPr>
              <a:t>D, </a:t>
            </a:r>
            <a:r>
              <a:rPr lang="en-US" altLang="en-US" sz="2200" dirty="0">
                <a:cs typeface="Geneva" charset="0"/>
              </a:rPr>
              <a:t>April 2010, pp. 42–48. </a:t>
            </a:r>
          </a:p>
          <a:p>
            <a:pPr>
              <a:defRPr/>
            </a:pPr>
            <a:r>
              <a:rPr lang="en-US" altLang="zh-MO" sz="2400" dirty="0">
                <a:solidFill>
                  <a:schemeClr val="tx1"/>
                </a:solidFill>
              </a:rPr>
              <a:t>Hollenbeck, J.R., Gerhart, B. and Wright, P.M. (2018) Human Resource Management: Gaining Competitive Advantage. 13</a:t>
            </a:r>
            <a:r>
              <a:rPr lang="en-US" altLang="zh-MO" sz="2400" baseline="30000" dirty="0">
                <a:solidFill>
                  <a:schemeClr val="tx1"/>
                </a:solidFill>
              </a:rPr>
              <a:t>th</a:t>
            </a:r>
            <a:r>
              <a:rPr lang="en-US" altLang="zh-MO" sz="2400" dirty="0">
                <a:solidFill>
                  <a:schemeClr val="tx1"/>
                </a:solidFill>
              </a:rPr>
              <a:t>Edition, McGraw-Hill, Boston.</a:t>
            </a:r>
            <a:endParaRPr lang="en-US" altLang="en-US" sz="2200" dirty="0">
              <a:cs typeface="Geneva" charset="0"/>
            </a:endParaRPr>
          </a:p>
          <a:p>
            <a:endParaRPr lang="en-GB" dirty="0"/>
          </a:p>
        </p:txBody>
      </p:sp>
    </p:spTree>
    <p:extLst>
      <p:ext uri="{BB962C8B-B14F-4D97-AF65-F5344CB8AC3E}">
        <p14:creationId xmlns:p14="http://schemas.microsoft.com/office/powerpoint/2010/main" val="301710272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5032</Words>
  <Application>Microsoft Office PowerPoint</Application>
  <PresentationFormat>Widescreen</PresentationFormat>
  <Paragraphs>517</Paragraphs>
  <Slides>54</Slides>
  <Notes>38</Notes>
  <HiddenSlides>1</HiddenSlides>
  <MMClips>6</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54</vt:i4>
      </vt:variant>
    </vt:vector>
  </HeadingPairs>
  <TitlesOfParts>
    <vt:vector size="68" baseType="lpstr">
      <vt:lpstr>Arial Regular</vt:lpstr>
      <vt:lpstr>Geneva</vt:lpstr>
      <vt:lpstr>Google Sans</vt:lpstr>
      <vt:lpstr>ＭＳ Ｐゴシック</vt:lpstr>
      <vt:lpstr>ReithSerif</vt:lpstr>
      <vt:lpstr>Arial</vt:lpstr>
      <vt:lpstr>Arial</vt:lpstr>
      <vt:lpstr>Calibri</vt:lpstr>
      <vt:lpstr>Calibri Light</vt:lpstr>
      <vt:lpstr>News Gothic MT</vt:lpstr>
      <vt:lpstr>Open Sans</vt:lpstr>
      <vt:lpstr>Roboto</vt:lpstr>
      <vt:lpstr>Wingdings</vt:lpstr>
      <vt:lpstr>Office Theme</vt:lpstr>
      <vt:lpstr>PowerPoint Presentation</vt:lpstr>
      <vt:lpstr>Content </vt:lpstr>
      <vt:lpstr>Learning</vt:lpstr>
      <vt:lpstr>What is learning and development?</vt:lpstr>
      <vt:lpstr>How do you make a cup of tea?</vt:lpstr>
      <vt:lpstr>Do you know how to make a cup of tea without Training and learning ?</vt:lpstr>
      <vt:lpstr>Training helps facilitate employees’ learning job-related knowledge, skills and behavior.  </vt:lpstr>
      <vt:lpstr>Aspects of Training</vt:lpstr>
      <vt:lpstr>Continuous &amp; High-Leverage Training</vt:lpstr>
      <vt:lpstr>Key Features of Continuous Learning</vt:lpstr>
      <vt:lpstr>Differences between  Training and Development?</vt:lpstr>
      <vt:lpstr>Training </vt:lpstr>
      <vt:lpstr>What types of training may be found in organisations?</vt:lpstr>
      <vt:lpstr>Types of Learners</vt:lpstr>
      <vt:lpstr>What do you think … affects our performance levels? </vt:lpstr>
      <vt:lpstr>Performance</vt:lpstr>
      <vt:lpstr>Coaching Characteristics</vt:lpstr>
      <vt:lpstr>What do we mean by managing performance?</vt:lpstr>
      <vt:lpstr>Effective Performance Management Process Model</vt:lpstr>
      <vt:lpstr>Chain Reaction</vt:lpstr>
      <vt:lpstr>Performance Measures Criteria</vt:lpstr>
      <vt:lpstr>Activity </vt:lpstr>
      <vt:lpstr>Kaizen</vt:lpstr>
      <vt:lpstr>Five Sources of Performance Information</vt:lpstr>
      <vt:lpstr>Technology in Performance Management</vt:lpstr>
      <vt:lpstr>Typical Rater Errors in Performance Evaluation</vt:lpstr>
      <vt:lpstr>PowerPoint Presentation</vt:lpstr>
      <vt:lpstr>10% of our time recruiting 90% of our time making up for our mistakes in recruiting.</vt:lpstr>
      <vt:lpstr>Don’t let people fail…</vt:lpstr>
      <vt:lpstr>PowerPoint Presentation</vt:lpstr>
      <vt:lpstr>Social Media</vt:lpstr>
      <vt:lpstr>PowerPoint Presentation</vt:lpstr>
      <vt:lpstr>What do you think makes a good leader? </vt:lpstr>
      <vt:lpstr>The Vince Lombardi Effect</vt:lpstr>
      <vt:lpstr>PowerPoint Presentation</vt:lpstr>
      <vt:lpstr>How do we give feedback?</vt:lpstr>
      <vt:lpstr>What is Feedback?</vt:lpstr>
      <vt:lpstr>Feedback Sandwich</vt:lpstr>
      <vt:lpstr>Are you a good coach?</vt:lpstr>
      <vt:lpstr>What is mentoring?</vt:lpstr>
      <vt:lpstr>Coaching Task </vt:lpstr>
      <vt:lpstr>Coaching Task- Directions to Draw a Step by Step Pumpkin </vt:lpstr>
      <vt:lpstr>Coaching Task-  Directions to Draw a  Step by Step Pumpkin</vt:lpstr>
      <vt:lpstr>Show us your drawings!</vt:lpstr>
      <vt:lpstr>Honey and Mumford Questionnaire</vt:lpstr>
      <vt:lpstr>Submit the form </vt:lpstr>
      <vt:lpstr>Breakdown of learning styles</vt:lpstr>
      <vt:lpstr>Breakdown of learning styles</vt:lpstr>
      <vt:lpstr>Honey and Mumford – Leaning Style Model</vt:lpstr>
      <vt:lpstr>Simon Sinek on Millennials in the workplace</vt:lpstr>
      <vt:lpstr>PowerPoint Presentation</vt:lpstr>
      <vt:lpstr>PowerPoint Presentation</vt:lpstr>
      <vt:lpstr>Further Reading</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28</cp:revision>
  <dcterms:created xsi:type="dcterms:W3CDTF">2023-09-15T09:31:09Z</dcterms:created>
  <dcterms:modified xsi:type="dcterms:W3CDTF">2024-04-08T10:30:48Z</dcterms:modified>
</cp:coreProperties>
</file>