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4" r:id="rId9"/>
    <p:sldId id="265" r:id="rId10"/>
    <p:sldId id="266" r:id="rId11"/>
    <p:sldId id="267" r:id="rId12"/>
    <p:sldId id="268" r:id="rId13"/>
    <p:sldId id="269" r:id="rId14"/>
    <p:sldId id="270" r:id="rId15"/>
    <p:sldId id="271" r:id="rId16"/>
  </p:sldIdLst>
  <p:sldSz cx="18288000" cy="10287000"/>
  <p:notesSz cx="6858000" cy="9144000"/>
  <p:embeddedFontLst>
    <p:embeddedFont>
      <p:font typeface="Calibri" panose="020F0502020204030204" pitchFamily="34" charset="0"/>
      <p:regular r:id="rId18"/>
      <p:bold r:id="rId19"/>
      <p:italic r:id="rId20"/>
      <p:boldItalic r:id="rId21"/>
    </p:embeddedFont>
    <p:embeddedFont>
      <p:font typeface="TT Rounds Condensed Bold" panose="020B0604020202020204" charset="0"/>
      <p:regular r:id="rId2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85525" autoAdjust="0"/>
  </p:normalViewPr>
  <p:slideViewPr>
    <p:cSldViewPr>
      <p:cViewPr varScale="1">
        <p:scale>
          <a:sx n="41" d="100"/>
          <a:sy n="41" d="100"/>
        </p:scale>
        <p:origin x="1056" y="6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font" Target="fonts/font4.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5.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040CA0-B472-47BD-B93D-7BB588E9CCC5}" type="datetimeFigureOut">
              <a:rPr lang="en-US" smtClean="0"/>
              <a:t>4/17/2026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8C00D1E-ECCA-4D5D-825E-1C77EC421DAA}" type="slidenum">
              <a:rPr lang="en-US" smtClean="0"/>
              <a:t>‹#›</a:t>
            </a:fld>
            <a:endParaRPr lang="en-US"/>
          </a:p>
        </p:txBody>
      </p:sp>
    </p:spTree>
    <p:extLst>
      <p:ext uri="{BB962C8B-B14F-4D97-AF65-F5344CB8AC3E}">
        <p14:creationId xmlns:p14="http://schemas.microsoft.com/office/powerpoint/2010/main" val="31597660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In this presentation, the critical analysis of the community care and management of Type Two Diabetes Mellitus in the United Kingdom has been undertaken. It is explicitly designed to address Primary Care </a:t>
            </a:r>
            <a:r>
              <a:rPr lang="en-US" dirty="0" err="1"/>
              <a:t>Network,General</a:t>
            </a:r>
            <a:r>
              <a:rPr lang="en-US" dirty="0"/>
              <a:t> Practitioners. The </a:t>
            </a:r>
            <a:r>
              <a:rPr lang="en-US" dirty="0" err="1"/>
              <a:t>aetiology</a:t>
            </a:r>
            <a:r>
              <a:rPr lang="en-US" dirty="0"/>
              <a:t>, prevalence and socio-economic burden of the condition are thoroughly analyzed. Moreover, the existing diagnostic plans, management models, and evidence-based treatment options are studied in an organized manner. The discussion will finally lead to the critical synthesis of the </a:t>
            </a:r>
            <a:r>
              <a:rPr lang="en-US" dirty="0" err="1"/>
              <a:t>coproductive</a:t>
            </a:r>
            <a:r>
              <a:rPr lang="en-US" dirty="0"/>
              <a:t> care principles and application of the comprehensive </a:t>
            </a:r>
            <a:r>
              <a:rPr lang="en-US" dirty="0" err="1"/>
              <a:t>personalised</a:t>
            </a:r>
            <a:r>
              <a:rPr lang="en-US" dirty="0"/>
              <a:t> care model to </a:t>
            </a:r>
            <a:r>
              <a:rPr lang="en-US" dirty="0" err="1"/>
              <a:t>maximise</a:t>
            </a:r>
            <a:r>
              <a:rPr lang="en-US" dirty="0"/>
              <a:t> the outcomes.</a:t>
            </a:r>
          </a:p>
        </p:txBody>
      </p:sp>
      <p:sp>
        <p:nvSpPr>
          <p:cNvPr id="4" name="Slide Number Placeholder 3"/>
          <p:cNvSpPr>
            <a:spLocks noGrp="1"/>
          </p:cNvSpPr>
          <p:nvPr>
            <p:ph type="sldNum" sz="quarter" idx="5"/>
          </p:nvPr>
        </p:nvSpPr>
        <p:spPr/>
        <p:txBody>
          <a:bodyPr/>
          <a:lstStyle/>
          <a:p>
            <a:fld id="{18C00D1E-ECCA-4D5D-825E-1C77EC421DAA}" type="slidenum">
              <a:rPr lang="en-US" smtClean="0"/>
              <a:t>1</a:t>
            </a:fld>
            <a:endParaRPr lang="en-US"/>
          </a:p>
        </p:txBody>
      </p:sp>
    </p:spTree>
    <p:extLst>
      <p:ext uri="{BB962C8B-B14F-4D97-AF65-F5344CB8AC3E}">
        <p14:creationId xmlns:p14="http://schemas.microsoft.com/office/powerpoint/2010/main" val="38379466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The structure flow of this scholarly presentation is logical as it starts with the basic definitions and epidemiological information about Type Two Diabetes Mellitus. After this, the discussion is then moved to the deep economic and social costs of the disease. Diagnostic criteria and therapeutic interventions that are required by the National Institute of Health and Care Excellence are then assessed. The last sections critically discuss coproduction strategies with the six fundamental constituents of the </a:t>
            </a:r>
            <a:r>
              <a:rPr lang="en-US" dirty="0" err="1"/>
              <a:t>personalised</a:t>
            </a:r>
            <a:r>
              <a:rPr lang="en-US" dirty="0"/>
              <a:t> care model and finally makes sound recommendations aimed at improving patient-focused public health interventions and curbing clinical complications in the long term.</a:t>
            </a:r>
          </a:p>
        </p:txBody>
      </p:sp>
      <p:sp>
        <p:nvSpPr>
          <p:cNvPr id="4" name="Slide Number Placeholder 3"/>
          <p:cNvSpPr>
            <a:spLocks noGrp="1"/>
          </p:cNvSpPr>
          <p:nvPr>
            <p:ph type="sldNum" sz="quarter" idx="5"/>
          </p:nvPr>
        </p:nvSpPr>
        <p:spPr/>
        <p:txBody>
          <a:bodyPr/>
          <a:lstStyle/>
          <a:p>
            <a:fld id="{18C00D1E-ECCA-4D5D-825E-1C77EC421DAA}" type="slidenum">
              <a:rPr lang="en-US" smtClean="0"/>
              <a:t>2</a:t>
            </a:fld>
            <a:endParaRPr lang="en-US"/>
          </a:p>
        </p:txBody>
      </p:sp>
    </p:spTree>
    <p:extLst>
      <p:ext uri="{BB962C8B-B14F-4D97-AF65-F5344CB8AC3E}">
        <p14:creationId xmlns:p14="http://schemas.microsoft.com/office/powerpoint/2010/main" val="15103245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Diabetes Mellitus Type Two is a long-term metabolic disease that is </a:t>
            </a:r>
            <a:r>
              <a:rPr lang="en-US" dirty="0" err="1"/>
              <a:t>characterised</a:t>
            </a:r>
            <a:r>
              <a:rPr lang="en-US" dirty="0"/>
              <a:t> by continuous </a:t>
            </a:r>
            <a:r>
              <a:rPr lang="en-US" dirty="0" err="1"/>
              <a:t>hyperglycaemia</a:t>
            </a:r>
            <a:r>
              <a:rPr lang="en-US" dirty="0"/>
              <a:t> due to the severe insulin resistance (Galicia-Garcia et al., 2020). The main symptoms include polydipsia, polyuria, unaccounted weight loss, and severe weakness (</a:t>
            </a:r>
            <a:r>
              <a:rPr lang="en-US" dirty="0" err="1"/>
              <a:t>Petersmann</a:t>
            </a:r>
            <a:r>
              <a:rPr lang="en-US" dirty="0"/>
              <a:t> et al., 2019). Genetically predisposed and lifestyle choices, which are mainly central adiposity and obesogenic diets, heavily contribute to the </a:t>
            </a:r>
            <a:r>
              <a:rPr lang="en-US" dirty="0" err="1"/>
              <a:t>aetiology</a:t>
            </a:r>
            <a:r>
              <a:rPr lang="en-US" dirty="0"/>
              <a:t> of the condition (Zheng, Ley and Hu, 2018). In the case of primary care professionals, the identification of these multifaceted determinants is essential in the early stage of the disease and developing successful, holistic, and preventative management efforts (DeFronzo et al., 2015).</a:t>
            </a:r>
          </a:p>
        </p:txBody>
      </p:sp>
      <p:sp>
        <p:nvSpPr>
          <p:cNvPr id="4" name="Slide Number Placeholder 3"/>
          <p:cNvSpPr>
            <a:spLocks noGrp="1"/>
          </p:cNvSpPr>
          <p:nvPr>
            <p:ph type="sldNum" sz="quarter" idx="5"/>
          </p:nvPr>
        </p:nvSpPr>
        <p:spPr/>
        <p:txBody>
          <a:bodyPr/>
          <a:lstStyle/>
          <a:p>
            <a:fld id="{18C00D1E-ECCA-4D5D-825E-1C77EC421DAA}" type="slidenum">
              <a:rPr lang="en-US" smtClean="0"/>
              <a:t>3</a:t>
            </a:fld>
            <a:endParaRPr lang="en-US"/>
          </a:p>
        </p:txBody>
      </p:sp>
    </p:spTree>
    <p:extLst>
      <p:ext uri="{BB962C8B-B14F-4D97-AF65-F5344CB8AC3E}">
        <p14:creationId xmlns:p14="http://schemas.microsoft.com/office/powerpoint/2010/main" val="23659288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Epidemiological surveillance points to a drastic increase in the prevalence of diabetes in the world, with about five hundred million adults being impacted (Sun et al., 2022). At the national level, Diabetes UK states that more than four million people have already been diagnosed, which is a significant health crisis in the country (Diabetes UK, 2023). Importantly, minority ethnic groups and people living in socioeconomically disadvantaged areas are disproportionately prevalent (Holman et al., 2015). The above astounding statistics illustrate the unquestionable necessity of high-intensity, specific financial resource distribution in primary care networks that will enable effective alleviation of the ever-growing long-term clinical systemic operational needs (Goff, 2019).</a:t>
            </a:r>
          </a:p>
        </p:txBody>
      </p:sp>
      <p:sp>
        <p:nvSpPr>
          <p:cNvPr id="4" name="Slide Number Placeholder 3"/>
          <p:cNvSpPr>
            <a:spLocks noGrp="1"/>
          </p:cNvSpPr>
          <p:nvPr>
            <p:ph type="sldNum" sz="quarter" idx="5"/>
          </p:nvPr>
        </p:nvSpPr>
        <p:spPr/>
        <p:txBody>
          <a:bodyPr/>
          <a:lstStyle/>
          <a:p>
            <a:fld id="{18C00D1E-ECCA-4D5D-825E-1C77EC421DAA}" type="slidenum">
              <a:rPr lang="en-US" smtClean="0"/>
              <a:t>4</a:t>
            </a:fld>
            <a:endParaRPr lang="en-US"/>
          </a:p>
        </p:txBody>
      </p:sp>
    </p:spTree>
    <p:extLst>
      <p:ext uri="{BB962C8B-B14F-4D97-AF65-F5344CB8AC3E}">
        <p14:creationId xmlns:p14="http://schemas.microsoft.com/office/powerpoint/2010/main" val="32447307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socioeconomic cost of this condition is out of this world. The National Health Service spends about ten billion pounds in the management of diabetes every year, economically (Hex et al., 2012). The vast majority of these resources manage the prevention of macrovascular and microvascular complications, such as severe neuropathy (Rayman, 2015). On a social level, the disease has a significant negative effect on the general quality of life, which causes large-scale absenteeism and significantly amplified psychological suffering (Donald et al., 2013). Therefore, the practical preventative interventions are economically and ethically required to be proactive to effectively reduce the enormous burden on the healthcare institutions at the national level (Bommer et al., 2017).</a:t>
            </a:r>
          </a:p>
        </p:txBody>
      </p:sp>
      <p:sp>
        <p:nvSpPr>
          <p:cNvPr id="4" name="Slide Number Placeholder 3"/>
          <p:cNvSpPr>
            <a:spLocks noGrp="1"/>
          </p:cNvSpPr>
          <p:nvPr>
            <p:ph type="sldNum" sz="quarter" idx="5"/>
          </p:nvPr>
        </p:nvSpPr>
        <p:spPr/>
        <p:txBody>
          <a:bodyPr/>
          <a:lstStyle/>
          <a:p>
            <a:fld id="{18C00D1E-ECCA-4D5D-825E-1C77EC421DAA}" type="slidenum">
              <a:rPr lang="en-US" smtClean="0"/>
              <a:t>5</a:t>
            </a:fld>
            <a:endParaRPr lang="en-US"/>
          </a:p>
        </p:txBody>
      </p:sp>
    </p:spTree>
    <p:extLst>
      <p:ext uri="{BB962C8B-B14F-4D97-AF65-F5344CB8AC3E}">
        <p14:creationId xmlns:p14="http://schemas.microsoft.com/office/powerpoint/2010/main" val="38446153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Proper diagnosis requires accurate laboratory tests that are in tandem with clinical guidelines. A diabetes diagnosis is made when the level of fasting plasma glucose is seven point zero millimoles per </a:t>
            </a:r>
            <a:r>
              <a:rPr lang="en-US" dirty="0" err="1"/>
              <a:t>litre</a:t>
            </a:r>
            <a:r>
              <a:rPr lang="en-US" dirty="0"/>
              <a:t> or higher (ADA, 2023). In addition, glycated </a:t>
            </a:r>
            <a:r>
              <a:rPr lang="en-US" dirty="0" err="1"/>
              <a:t>haemoglobin</a:t>
            </a:r>
            <a:r>
              <a:rPr lang="en-US" dirty="0"/>
              <a:t> level of forty eight millimoles per mole is diagnostic confirmation (WHO, 2011). Primary holistic evaluations should be conducted to determine cardiovascular risk factors, urinary conditions, and peripheral neuropathy (Davies et al., 2018). These tests go beyond biological indicators and practitioners need to be very careful in taking into consideration psychosocial determinants so as to allow equal access to further educational </a:t>
            </a:r>
            <a:r>
              <a:rPr lang="en-US" dirty="0" err="1"/>
              <a:t>programmes</a:t>
            </a:r>
            <a:r>
              <a:rPr lang="en-US" dirty="0"/>
              <a:t> and </a:t>
            </a:r>
            <a:r>
              <a:rPr lang="en-US" dirty="0" err="1"/>
              <a:t>individualised</a:t>
            </a:r>
            <a:r>
              <a:rPr lang="en-US" dirty="0"/>
              <a:t> management (Schillinger et al., 2002).</a:t>
            </a:r>
          </a:p>
        </p:txBody>
      </p:sp>
      <p:sp>
        <p:nvSpPr>
          <p:cNvPr id="4" name="Slide Number Placeholder 3"/>
          <p:cNvSpPr>
            <a:spLocks noGrp="1"/>
          </p:cNvSpPr>
          <p:nvPr>
            <p:ph type="sldNum" sz="quarter" idx="5"/>
          </p:nvPr>
        </p:nvSpPr>
        <p:spPr/>
        <p:txBody>
          <a:bodyPr/>
          <a:lstStyle/>
          <a:p>
            <a:fld id="{18C00D1E-ECCA-4D5D-825E-1C77EC421DAA}" type="slidenum">
              <a:rPr lang="en-US" smtClean="0"/>
              <a:t>6</a:t>
            </a:fld>
            <a:endParaRPr lang="en-US"/>
          </a:p>
        </p:txBody>
      </p:sp>
    </p:spTree>
    <p:extLst>
      <p:ext uri="{BB962C8B-B14F-4D97-AF65-F5344CB8AC3E}">
        <p14:creationId xmlns:p14="http://schemas.microsoft.com/office/powerpoint/2010/main" val="34806420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Calibri" panose="020F0502020204030204" pitchFamily="34" charset="0"/>
                <a:ea typeface="Calibri" panose="020F0502020204030204" pitchFamily="34" charset="0"/>
                <a:cs typeface="Vrinda" panose="020B0502040204020203" pitchFamily="34" charset="0"/>
              </a:rPr>
              <a:t>The management frameworks mainly depend on management generated by the National Institute of Health and Care Excellence (NICE, 2022). The existing recommendations promote a systematic, gradual course of action with a major emphasis on strict </a:t>
            </a:r>
            <a:r>
              <a:rPr lang="en-US" sz="1800" kern="100" dirty="0" err="1">
                <a:effectLst/>
                <a:latin typeface="Calibri" panose="020F0502020204030204" pitchFamily="34" charset="0"/>
                <a:ea typeface="Calibri" panose="020F0502020204030204" pitchFamily="34" charset="0"/>
                <a:cs typeface="Vrinda" panose="020B0502040204020203" pitchFamily="34" charset="0"/>
              </a:rPr>
              <a:t>glycaemic</a:t>
            </a:r>
            <a:r>
              <a:rPr lang="en-US" sz="1800" kern="100" dirty="0">
                <a:effectLst/>
                <a:latin typeface="Calibri" panose="020F0502020204030204" pitchFamily="34" charset="0"/>
                <a:ea typeface="Calibri" panose="020F0502020204030204" pitchFamily="34" charset="0"/>
                <a:cs typeface="Vrinda" panose="020B0502040204020203" pitchFamily="34" charset="0"/>
              </a:rPr>
              <a:t> control, blood pressure, and lipid management (</a:t>
            </a:r>
            <a:r>
              <a:rPr lang="en-US" sz="1800" kern="100" dirty="0" err="1">
                <a:effectLst/>
                <a:latin typeface="Calibri" panose="020F0502020204030204" pitchFamily="34" charset="0"/>
                <a:ea typeface="Calibri" panose="020F0502020204030204" pitchFamily="34" charset="0"/>
                <a:cs typeface="Vrinda" panose="020B0502040204020203" pitchFamily="34" charset="0"/>
              </a:rPr>
              <a:t>Hippisley</a:t>
            </a:r>
            <a:r>
              <a:rPr lang="en-US" sz="1800" kern="100" dirty="0">
                <a:effectLst/>
                <a:latin typeface="Calibri" panose="020F0502020204030204" pitchFamily="34" charset="0"/>
                <a:ea typeface="Calibri" panose="020F0502020204030204" pitchFamily="34" charset="0"/>
                <a:cs typeface="Vrinda" panose="020B0502040204020203" pitchFamily="34" charset="0"/>
              </a:rPr>
              <a:t>-Cox et al., 2017). Clinical paths govern the immediate provision of structured education </a:t>
            </a:r>
            <a:r>
              <a:rPr lang="en-US" sz="1800" kern="100" dirty="0" err="1">
                <a:effectLst/>
                <a:latin typeface="Calibri" panose="020F0502020204030204" pitchFamily="34" charset="0"/>
                <a:ea typeface="Calibri" panose="020F0502020204030204" pitchFamily="34" charset="0"/>
                <a:cs typeface="Vrinda" panose="020B0502040204020203" pitchFamily="34" charset="0"/>
              </a:rPr>
              <a:t>programmes</a:t>
            </a:r>
            <a:r>
              <a:rPr lang="en-US" sz="1800" kern="100" dirty="0">
                <a:effectLst/>
                <a:latin typeface="Calibri" panose="020F0502020204030204" pitchFamily="34" charset="0"/>
                <a:ea typeface="Calibri" panose="020F0502020204030204" pitchFamily="34" charset="0"/>
                <a:cs typeface="Vrinda" panose="020B0502040204020203" pitchFamily="34" charset="0"/>
              </a:rPr>
              <a:t> on formal diagnosis (Davies et al., 2008). Importantly, the guidance highlights the move where the paternalistic models would be replaced by mutual decisions where healthcare professionals are legally obligated to consider personal preferences, and cultural backgrounds of the specific patients (Coulter and Collins, 2011).</a:t>
            </a:r>
          </a:p>
          <a:p>
            <a:endParaRPr lang="en-US" dirty="0"/>
          </a:p>
        </p:txBody>
      </p:sp>
      <p:sp>
        <p:nvSpPr>
          <p:cNvPr id="4" name="Slide Number Placeholder 3"/>
          <p:cNvSpPr>
            <a:spLocks noGrp="1"/>
          </p:cNvSpPr>
          <p:nvPr>
            <p:ph type="sldNum" sz="quarter" idx="5"/>
          </p:nvPr>
        </p:nvSpPr>
        <p:spPr/>
        <p:txBody>
          <a:bodyPr/>
          <a:lstStyle/>
          <a:p>
            <a:fld id="{18C00D1E-ECCA-4D5D-825E-1C77EC421DAA}" type="slidenum">
              <a:rPr lang="en-US" smtClean="0"/>
              <a:t>7</a:t>
            </a:fld>
            <a:endParaRPr lang="en-US"/>
          </a:p>
        </p:txBody>
      </p:sp>
    </p:spTree>
    <p:extLst>
      <p:ext uri="{BB962C8B-B14F-4D97-AF65-F5344CB8AC3E}">
        <p14:creationId xmlns:p14="http://schemas.microsoft.com/office/powerpoint/2010/main" val="3981217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Pharmacological treatment is one of the pillars of therapeutics. Metformin is the drug of first-line treatment as it is highly effective and its safety is well-established (Buse et al., 2020). In case monotherapy is not effective, clinical escalation can be dual or triple treatments with the use of sulfonylureas, or advanced sodium-glucose cotransporter two (Zinman et al., 2015). Also, glucagon-like peptide one receptor agonists are gaining more and more use to both </a:t>
            </a:r>
            <a:r>
              <a:rPr lang="en-US" dirty="0" err="1"/>
              <a:t>optimise</a:t>
            </a:r>
            <a:r>
              <a:rPr lang="en-US" dirty="0"/>
              <a:t> glycaemic indicators and achieve weight loss (Marso et al., 2016). The irreversible deterioration of the beta cells with time progressively requires complex exogenous insulin treatment to address the severe cases (Holman et al., 2008).</a:t>
            </a:r>
          </a:p>
        </p:txBody>
      </p:sp>
      <p:sp>
        <p:nvSpPr>
          <p:cNvPr id="4" name="Slide Number Placeholder 3"/>
          <p:cNvSpPr>
            <a:spLocks noGrp="1"/>
          </p:cNvSpPr>
          <p:nvPr>
            <p:ph type="sldNum" sz="quarter" idx="5"/>
          </p:nvPr>
        </p:nvSpPr>
        <p:spPr/>
        <p:txBody>
          <a:bodyPr/>
          <a:lstStyle/>
          <a:p>
            <a:fld id="{18C00D1E-ECCA-4D5D-825E-1C77EC421DAA}" type="slidenum">
              <a:rPr lang="en-US" smtClean="0"/>
              <a:t>8</a:t>
            </a:fld>
            <a:endParaRPr lang="en-US"/>
          </a:p>
        </p:txBody>
      </p:sp>
    </p:spTree>
    <p:extLst>
      <p:ext uri="{BB962C8B-B14F-4D97-AF65-F5344CB8AC3E}">
        <p14:creationId xmlns:p14="http://schemas.microsoft.com/office/powerpoint/2010/main" val="16391189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Calibri" panose="020F0502020204030204" pitchFamily="34" charset="0"/>
                <a:ea typeface="Calibri" panose="020F0502020204030204" pitchFamily="34" charset="0"/>
                <a:cs typeface="Vrinda" panose="020B0502040204020203" pitchFamily="34" charset="0"/>
              </a:rPr>
              <a:t>Multimorbidity presents a significant challenge to the general clinical disease management (Barnett et al., 2012). The comorbidity that is the most lethal is cardiovascular disease, which radically increases the mortality rates of this particular group of people (</a:t>
            </a:r>
            <a:r>
              <a:rPr lang="en-US" sz="1800" kern="100" dirty="0" err="1">
                <a:effectLst/>
                <a:latin typeface="Calibri" panose="020F0502020204030204" pitchFamily="34" charset="0"/>
                <a:ea typeface="Calibri" panose="020F0502020204030204" pitchFamily="34" charset="0"/>
                <a:cs typeface="Vrinda" panose="020B0502040204020203" pitchFamily="34" charset="0"/>
              </a:rPr>
              <a:t>Einarson</a:t>
            </a:r>
            <a:r>
              <a:rPr lang="en-US" sz="1800" kern="100" dirty="0">
                <a:effectLst/>
                <a:latin typeface="Calibri" panose="020F0502020204030204" pitchFamily="34" charset="0"/>
                <a:ea typeface="Calibri" panose="020F0502020204030204" pitchFamily="34" charset="0"/>
                <a:cs typeface="Vrinda" panose="020B0502040204020203" pitchFamily="34" charset="0"/>
              </a:rPr>
              <a:t> et al., 2018). Also, chronic kidney disease is not uncommon, and as time passes, it gradually leads to the need to use resource-consuming renal replacement therapies (</a:t>
            </a:r>
            <a:r>
              <a:rPr lang="en-US" sz="1800" kern="100" dirty="0" err="1">
                <a:effectLst/>
                <a:latin typeface="Calibri" panose="020F0502020204030204" pitchFamily="34" charset="0"/>
                <a:ea typeface="Calibri" panose="020F0502020204030204" pitchFamily="34" charset="0"/>
                <a:cs typeface="Vrinda" panose="020B0502040204020203" pitchFamily="34" charset="0"/>
              </a:rPr>
              <a:t>Alicic</a:t>
            </a:r>
            <a:r>
              <a:rPr lang="en-US" sz="1800" kern="100" dirty="0">
                <a:effectLst/>
                <a:latin typeface="Calibri" panose="020F0502020204030204" pitchFamily="34" charset="0"/>
                <a:ea typeface="Calibri" panose="020F0502020204030204" pitchFamily="34" charset="0"/>
                <a:cs typeface="Vrinda" panose="020B0502040204020203" pitchFamily="34" charset="0"/>
              </a:rPr>
              <a:t>, Rooney and Tuttle, 2017). In addition, psychological comorbidities especially the major depressive disorders are remarkably common but never properly diagnosed during the primary care (Nouwen et al., 2010). These psychiatric issues are severe determinants of physiological treatment compliance, and </a:t>
            </a:r>
            <a:r>
              <a:rPr lang="en-US" sz="1800" kern="100" dirty="0" err="1">
                <a:effectLst/>
                <a:latin typeface="Calibri" panose="020F0502020204030204" pitchFamily="34" charset="0"/>
                <a:ea typeface="Calibri" panose="020F0502020204030204" pitchFamily="34" charset="0"/>
                <a:cs typeface="Vrinda" panose="020B0502040204020203" pitchFamily="34" charset="0"/>
              </a:rPr>
              <a:t>emphasise</a:t>
            </a:r>
            <a:r>
              <a:rPr lang="en-US" sz="1800" kern="100" dirty="0">
                <a:effectLst/>
                <a:latin typeface="Calibri" panose="020F0502020204030204" pitchFamily="34" charset="0"/>
                <a:ea typeface="Calibri" panose="020F0502020204030204" pitchFamily="34" charset="0"/>
                <a:cs typeface="Vrinda" panose="020B0502040204020203" pitchFamily="34" charset="0"/>
              </a:rPr>
              <a:t> the need to adopt both biopsychosocial strategies (Roy and Lloyd, 2012).</a:t>
            </a:r>
          </a:p>
          <a:p>
            <a:endParaRPr lang="en-US" dirty="0"/>
          </a:p>
        </p:txBody>
      </p:sp>
      <p:sp>
        <p:nvSpPr>
          <p:cNvPr id="4" name="Slide Number Placeholder 3"/>
          <p:cNvSpPr>
            <a:spLocks noGrp="1"/>
          </p:cNvSpPr>
          <p:nvPr>
            <p:ph type="sldNum" sz="quarter" idx="5"/>
          </p:nvPr>
        </p:nvSpPr>
        <p:spPr/>
        <p:txBody>
          <a:bodyPr/>
          <a:lstStyle/>
          <a:p>
            <a:fld id="{18C00D1E-ECCA-4D5D-825E-1C77EC421DAA}" type="slidenum">
              <a:rPr lang="en-US" smtClean="0"/>
              <a:t>9</a:t>
            </a:fld>
            <a:endParaRPr lang="en-US"/>
          </a:p>
        </p:txBody>
      </p:sp>
    </p:spTree>
    <p:extLst>
      <p:ext uri="{BB962C8B-B14F-4D97-AF65-F5344CB8AC3E}">
        <p14:creationId xmlns:p14="http://schemas.microsoft.com/office/powerpoint/2010/main" val="7722628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Calibri" panose="020F0502020204030204" pitchFamily="34" charset="0"/>
                <a:ea typeface="Calibri" panose="020F0502020204030204" pitchFamily="34" charset="0"/>
                <a:cs typeface="Vrinda" panose="020B0502040204020203" pitchFamily="34" charset="0"/>
              </a:rPr>
              <a:t>Primary prevention is one of the crucial measures in the reduction of the incidence curve. It is proved that disease development can be prevented by structured interventions in the form of lifestyle changes (Penn et al., 2018). The National Health Service Diabetes Prevention </a:t>
            </a:r>
            <a:r>
              <a:rPr lang="en-US" sz="1800" kern="100" dirty="0" err="1">
                <a:effectLst/>
                <a:latin typeface="Calibri" panose="020F0502020204030204" pitchFamily="34" charset="0"/>
                <a:ea typeface="Calibri" panose="020F0502020204030204" pitchFamily="34" charset="0"/>
                <a:cs typeface="Vrinda" panose="020B0502040204020203" pitchFamily="34" charset="0"/>
              </a:rPr>
              <a:t>Programme</a:t>
            </a:r>
            <a:r>
              <a:rPr lang="en-US" sz="1800" kern="100" dirty="0">
                <a:effectLst/>
                <a:latin typeface="Calibri" panose="020F0502020204030204" pitchFamily="34" charset="0"/>
                <a:ea typeface="Calibri" panose="020F0502020204030204" pitchFamily="34" charset="0"/>
                <a:cs typeface="Vrinda" panose="020B0502040204020203" pitchFamily="34" charset="0"/>
              </a:rPr>
              <a:t> is one of the international leaders, and it provides customized nutritional education to prediabetic groups (Lean et al., 2018). Moreover, larger social health systems need to be more aggressive about structural obesogenic conditions by taking concrete legislative steps, including sugar taxes (Pell et al., 2021). </a:t>
            </a:r>
            <a:r>
              <a:rPr lang="en-US" sz="1800" kern="100" dirty="0" err="1">
                <a:effectLst/>
                <a:latin typeface="Calibri" panose="020F0502020204030204" pitchFamily="34" charset="0"/>
                <a:ea typeface="Calibri" panose="020F0502020204030204" pitchFamily="34" charset="0"/>
                <a:cs typeface="Vrinda" panose="020B0502040204020203" pitchFamily="34" charset="0"/>
              </a:rPr>
              <a:t>Individualised</a:t>
            </a:r>
            <a:r>
              <a:rPr lang="en-US" sz="1800" kern="100" dirty="0">
                <a:effectLst/>
                <a:latin typeface="Calibri" panose="020F0502020204030204" pitchFamily="34" charset="0"/>
                <a:ea typeface="Calibri" panose="020F0502020204030204" pitchFamily="34" charset="0"/>
                <a:cs typeface="Vrinda" panose="020B0502040204020203" pitchFamily="34" charset="0"/>
              </a:rPr>
              <a:t> </a:t>
            </a:r>
            <a:r>
              <a:rPr lang="en-US" sz="1800" kern="100" dirty="0" err="1">
                <a:effectLst/>
                <a:latin typeface="Calibri" panose="020F0502020204030204" pitchFamily="34" charset="0"/>
                <a:ea typeface="Calibri" panose="020F0502020204030204" pitchFamily="34" charset="0"/>
                <a:cs typeface="Vrinda" panose="020B0502040204020203" pitchFamily="34" charset="0"/>
              </a:rPr>
              <a:t>behavioural</a:t>
            </a:r>
            <a:r>
              <a:rPr lang="en-US" sz="1800" kern="100" dirty="0">
                <a:effectLst/>
                <a:latin typeface="Calibri" panose="020F0502020204030204" pitchFamily="34" charset="0"/>
                <a:ea typeface="Calibri" panose="020F0502020204030204" pitchFamily="34" charset="0"/>
                <a:cs typeface="Vrinda" panose="020B0502040204020203" pitchFamily="34" charset="0"/>
              </a:rPr>
              <a:t> change, coupled with systemic policy change, is the most useful as a preventive measure (Townshend and Lake, 2017).</a:t>
            </a:r>
          </a:p>
          <a:p>
            <a:endParaRPr lang="en-US" dirty="0"/>
          </a:p>
        </p:txBody>
      </p:sp>
      <p:sp>
        <p:nvSpPr>
          <p:cNvPr id="4" name="Slide Number Placeholder 3"/>
          <p:cNvSpPr>
            <a:spLocks noGrp="1"/>
          </p:cNvSpPr>
          <p:nvPr>
            <p:ph type="sldNum" sz="quarter" idx="5"/>
          </p:nvPr>
        </p:nvSpPr>
        <p:spPr/>
        <p:txBody>
          <a:bodyPr/>
          <a:lstStyle/>
          <a:p>
            <a:fld id="{18C00D1E-ECCA-4D5D-825E-1C77EC421DAA}" type="slidenum">
              <a:rPr lang="en-US" smtClean="0"/>
              <a:t>10</a:t>
            </a:fld>
            <a:endParaRPr lang="en-US"/>
          </a:p>
        </p:txBody>
      </p:sp>
    </p:spTree>
    <p:extLst>
      <p:ext uri="{BB962C8B-B14F-4D97-AF65-F5344CB8AC3E}">
        <p14:creationId xmlns:p14="http://schemas.microsoft.com/office/powerpoint/2010/main" val="6948246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Calibri" panose="020F0502020204030204" pitchFamily="34" charset="0"/>
                <a:ea typeface="Calibri" panose="020F0502020204030204" pitchFamily="34" charset="0"/>
                <a:cs typeface="Vrinda" panose="020B0502040204020203" pitchFamily="34" charset="0"/>
              </a:rPr>
              <a:t>The provision of effective </a:t>
            </a:r>
            <a:r>
              <a:rPr lang="en-US" sz="1800" kern="100" dirty="0" err="1">
                <a:effectLst/>
                <a:latin typeface="Calibri" panose="020F0502020204030204" pitchFamily="34" charset="0"/>
                <a:ea typeface="Calibri" panose="020F0502020204030204" pitchFamily="34" charset="0"/>
                <a:cs typeface="Vrinda" panose="020B0502040204020203" pitchFamily="34" charset="0"/>
              </a:rPr>
              <a:t>coproductive</a:t>
            </a:r>
            <a:r>
              <a:rPr lang="en-US" sz="1800" kern="100" dirty="0">
                <a:effectLst/>
                <a:latin typeface="Calibri" panose="020F0502020204030204" pitchFamily="34" charset="0"/>
                <a:ea typeface="Calibri" panose="020F0502020204030204" pitchFamily="34" charset="0"/>
                <a:cs typeface="Vrinda" panose="020B0502040204020203" pitchFamily="34" charset="0"/>
              </a:rPr>
              <a:t> care requires a paradigm shift with regard to the professional competence and habitual </a:t>
            </a:r>
            <a:r>
              <a:rPr lang="en-US" sz="1800" kern="100" dirty="0" err="1">
                <a:effectLst/>
                <a:latin typeface="Calibri" panose="020F0502020204030204" pitchFamily="34" charset="0"/>
                <a:ea typeface="Calibri" panose="020F0502020204030204" pitchFamily="34" charset="0"/>
                <a:cs typeface="Vrinda" panose="020B0502040204020203" pitchFamily="34" charset="0"/>
              </a:rPr>
              <a:t>behaviours</a:t>
            </a:r>
            <a:r>
              <a:rPr lang="en-US" sz="1800" kern="100" dirty="0">
                <a:effectLst/>
                <a:latin typeface="Calibri" panose="020F0502020204030204" pitchFamily="34" charset="0"/>
                <a:ea typeface="Calibri" panose="020F0502020204030204" pitchFamily="34" charset="0"/>
                <a:cs typeface="Vrinda" panose="020B0502040204020203" pitchFamily="34" charset="0"/>
              </a:rPr>
              <a:t> (</a:t>
            </a:r>
            <a:r>
              <a:rPr lang="en-US" sz="1800" kern="100" dirty="0" err="1">
                <a:effectLst/>
                <a:latin typeface="Calibri" panose="020F0502020204030204" pitchFamily="34" charset="0"/>
                <a:ea typeface="Calibri" panose="020F0502020204030204" pitchFamily="34" charset="0"/>
                <a:cs typeface="Vrinda" panose="020B0502040204020203" pitchFamily="34" charset="0"/>
              </a:rPr>
              <a:t>Realpe</a:t>
            </a:r>
            <a:r>
              <a:rPr lang="en-US" sz="1800" kern="100" dirty="0">
                <a:effectLst/>
                <a:latin typeface="Calibri" panose="020F0502020204030204" pitchFamily="34" charset="0"/>
                <a:ea typeface="Calibri" panose="020F0502020204030204" pitchFamily="34" charset="0"/>
                <a:cs typeface="Vrinda" panose="020B0502040204020203" pitchFamily="34" charset="0"/>
              </a:rPr>
              <a:t> and Wallace, 2010). The practitioners have to be proactive in breaking down the hierarchies that have long been in place and involve patients as equal partners that have the invaluable experience (</a:t>
            </a:r>
            <a:r>
              <a:rPr lang="en-US" sz="1800" kern="100" dirty="0" err="1">
                <a:effectLst/>
                <a:latin typeface="Calibri" panose="020F0502020204030204" pitchFamily="34" charset="0"/>
                <a:ea typeface="Calibri" panose="020F0502020204030204" pitchFamily="34" charset="0"/>
                <a:cs typeface="Vrinda" panose="020B0502040204020203" pitchFamily="34" charset="0"/>
              </a:rPr>
              <a:t>Batalden</a:t>
            </a:r>
            <a:r>
              <a:rPr lang="en-US" sz="1800" kern="100" dirty="0">
                <a:effectLst/>
                <a:latin typeface="Calibri" panose="020F0502020204030204" pitchFamily="34" charset="0"/>
                <a:ea typeface="Calibri" panose="020F0502020204030204" pitchFamily="34" charset="0"/>
                <a:cs typeface="Vrinda" panose="020B0502040204020203" pitchFamily="34" charset="0"/>
              </a:rPr>
              <a:t> et al., 2016). The necessary skills include advanced active listening and exceptionally high motivational interviewing skills (Rollnick, Miller and Butler, 2008). Moreover, professional values that represent an essential part of the core should be manifested in an ever-present empathy and uncompromising mutual respect (Needham and </a:t>
            </a:r>
            <a:r>
              <a:rPr lang="en-US" sz="1800" kern="100" dirty="0" err="1">
                <a:effectLst/>
                <a:latin typeface="Calibri" panose="020F0502020204030204" pitchFamily="34" charset="0"/>
                <a:ea typeface="Calibri" panose="020F0502020204030204" pitchFamily="34" charset="0"/>
                <a:cs typeface="Vrinda" panose="020B0502040204020203" pitchFamily="34" charset="0"/>
              </a:rPr>
              <a:t>Carr</a:t>
            </a:r>
            <a:r>
              <a:rPr lang="en-US" sz="1800" kern="100" dirty="0">
                <a:effectLst/>
                <a:latin typeface="Calibri" panose="020F0502020204030204" pitchFamily="34" charset="0"/>
                <a:ea typeface="Calibri" panose="020F0502020204030204" pitchFamily="34" charset="0"/>
                <a:cs typeface="Vrinda" panose="020B0502040204020203" pitchFamily="34" charset="0"/>
              </a:rPr>
              <a:t>, 2009). Due to the establishment of real working relationships, multidisciplinary teams enable individuals, which contributes greatly to intrinsic motivation and long-term adherence.</a:t>
            </a:r>
          </a:p>
          <a:p>
            <a:endParaRPr lang="en-US" dirty="0"/>
          </a:p>
        </p:txBody>
      </p:sp>
      <p:sp>
        <p:nvSpPr>
          <p:cNvPr id="4" name="Slide Number Placeholder 3"/>
          <p:cNvSpPr>
            <a:spLocks noGrp="1"/>
          </p:cNvSpPr>
          <p:nvPr>
            <p:ph type="sldNum" sz="quarter" idx="5"/>
          </p:nvPr>
        </p:nvSpPr>
        <p:spPr/>
        <p:txBody>
          <a:bodyPr/>
          <a:lstStyle/>
          <a:p>
            <a:fld id="{18C00D1E-ECCA-4D5D-825E-1C77EC421DAA}" type="slidenum">
              <a:rPr lang="en-US" smtClean="0"/>
              <a:t>11</a:t>
            </a:fld>
            <a:endParaRPr lang="en-US"/>
          </a:p>
        </p:txBody>
      </p:sp>
    </p:spTree>
    <p:extLst>
      <p:ext uri="{BB962C8B-B14F-4D97-AF65-F5344CB8AC3E}">
        <p14:creationId xmlns:p14="http://schemas.microsoft.com/office/powerpoint/2010/main" val="64352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Calibri" panose="020F0502020204030204" pitchFamily="34" charset="0"/>
                <a:ea typeface="Calibri" panose="020F0502020204030204" pitchFamily="34" charset="0"/>
                <a:cs typeface="Vrinda" panose="020B0502040204020203" pitchFamily="34" charset="0"/>
              </a:rPr>
              <a:t>The six detailed comprehensive </a:t>
            </a:r>
            <a:r>
              <a:rPr lang="en-US" sz="1800" kern="100" dirty="0" err="1">
                <a:effectLst/>
                <a:latin typeface="Calibri" panose="020F0502020204030204" pitchFamily="34" charset="0"/>
                <a:ea typeface="Calibri" panose="020F0502020204030204" pitchFamily="34" charset="0"/>
                <a:cs typeface="Vrinda" panose="020B0502040204020203" pitchFamily="34" charset="0"/>
              </a:rPr>
              <a:t>personalised</a:t>
            </a:r>
            <a:r>
              <a:rPr lang="en-US" sz="1800" kern="100" dirty="0">
                <a:effectLst/>
                <a:latin typeface="Calibri" panose="020F0502020204030204" pitchFamily="34" charset="0"/>
                <a:ea typeface="Calibri" panose="020F0502020204030204" pitchFamily="34" charset="0"/>
                <a:cs typeface="Vrinda" panose="020B0502040204020203" pitchFamily="34" charset="0"/>
              </a:rPr>
              <a:t> care model components are extensively applied in the recommendations on how to </a:t>
            </a:r>
            <a:r>
              <a:rPr lang="en-US" sz="1800" kern="100" dirty="0" err="1">
                <a:effectLst/>
                <a:latin typeface="Calibri" panose="020F0502020204030204" pitchFamily="34" charset="0"/>
                <a:ea typeface="Calibri" panose="020F0502020204030204" pitchFamily="34" charset="0"/>
                <a:cs typeface="Vrinda" panose="020B0502040204020203" pitchFamily="34" charset="0"/>
              </a:rPr>
              <a:t>optimise</a:t>
            </a:r>
            <a:r>
              <a:rPr lang="en-US" sz="1800" kern="100" dirty="0">
                <a:effectLst/>
                <a:latin typeface="Calibri" panose="020F0502020204030204" pitchFamily="34" charset="0"/>
                <a:ea typeface="Calibri" panose="020F0502020204030204" pitchFamily="34" charset="0"/>
                <a:cs typeface="Vrinda" panose="020B0502040204020203" pitchFamily="34" charset="0"/>
              </a:rPr>
              <a:t> practice (NHS England, 2019). Shared decision making is a concept whereby patients are guided to make decisions together on the direction of the treatment (Coulter and Collins, 2011). Individual care planning creates very </a:t>
            </a:r>
            <a:r>
              <a:rPr lang="en-US" sz="1800" kern="100" dirty="0" err="1">
                <a:effectLst/>
                <a:latin typeface="Calibri" panose="020F0502020204030204" pitchFamily="34" charset="0"/>
                <a:ea typeface="Calibri" panose="020F0502020204030204" pitchFamily="34" charset="0"/>
                <a:cs typeface="Vrinda" panose="020B0502040204020203" pitchFamily="34" charset="0"/>
              </a:rPr>
              <a:t>individualised</a:t>
            </a:r>
            <a:r>
              <a:rPr lang="en-US" sz="1800" kern="100" dirty="0">
                <a:effectLst/>
                <a:latin typeface="Calibri" panose="020F0502020204030204" pitchFamily="34" charset="0"/>
                <a:ea typeface="Calibri" panose="020F0502020204030204" pitchFamily="34" charset="0"/>
                <a:cs typeface="Vrinda" panose="020B0502040204020203" pitchFamily="34" charset="0"/>
              </a:rPr>
              <a:t> quantifiable clinical targets. The assisted self-management provides patients with the necessary daily coping skills. Social prescribing helps a person to be linked with useful resources in the locality, and this alleviates the negative effects of isolation (</a:t>
            </a:r>
            <a:r>
              <a:rPr lang="en-US" sz="1800" kern="100" dirty="0" err="1">
                <a:effectLst/>
                <a:latin typeface="Calibri" panose="020F0502020204030204" pitchFamily="34" charset="0"/>
                <a:ea typeface="Calibri" panose="020F0502020204030204" pitchFamily="34" charset="0"/>
                <a:cs typeface="Vrinda" panose="020B0502040204020203" pitchFamily="34" charset="0"/>
              </a:rPr>
              <a:t>Bickerdike</a:t>
            </a:r>
            <a:r>
              <a:rPr lang="en-US" sz="1800" kern="100" dirty="0">
                <a:effectLst/>
                <a:latin typeface="Calibri" panose="020F0502020204030204" pitchFamily="34" charset="0"/>
                <a:ea typeface="Calibri" panose="020F0502020204030204" pitchFamily="34" charset="0"/>
                <a:cs typeface="Vrinda" panose="020B0502040204020203" pitchFamily="34" charset="0"/>
              </a:rPr>
              <a:t> et al., 2017). Aided health budgets are those that give independent financial authority on distinct requirements. Lastly, proactive care coordination is a multi-disciplinary intervention that is thoroughly implemented to align the complex interventions, which in turn avoids risky fragmentation and significantly increases success.</a:t>
            </a:r>
          </a:p>
          <a:p>
            <a:endParaRPr lang="en-US" dirty="0"/>
          </a:p>
        </p:txBody>
      </p:sp>
      <p:sp>
        <p:nvSpPr>
          <p:cNvPr id="4" name="Slide Number Placeholder 3"/>
          <p:cNvSpPr>
            <a:spLocks noGrp="1"/>
          </p:cNvSpPr>
          <p:nvPr>
            <p:ph type="sldNum" sz="quarter" idx="5"/>
          </p:nvPr>
        </p:nvSpPr>
        <p:spPr/>
        <p:txBody>
          <a:bodyPr/>
          <a:lstStyle/>
          <a:p>
            <a:fld id="{18C00D1E-ECCA-4D5D-825E-1C77EC421DAA}" type="slidenum">
              <a:rPr lang="en-US" smtClean="0"/>
              <a:t>12</a:t>
            </a:fld>
            <a:endParaRPr lang="en-US"/>
          </a:p>
        </p:txBody>
      </p:sp>
    </p:spTree>
    <p:extLst>
      <p:ext uri="{BB962C8B-B14F-4D97-AF65-F5344CB8AC3E}">
        <p14:creationId xmlns:p14="http://schemas.microsoft.com/office/powerpoint/2010/main" val="153010740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Calibri" panose="020F0502020204030204" pitchFamily="34" charset="0"/>
                <a:ea typeface="Calibri" panose="020F0502020204030204" pitchFamily="34" charset="0"/>
                <a:cs typeface="Vrinda" panose="020B0502040204020203" pitchFamily="34" charset="0"/>
              </a:rPr>
              <a:t>The changes towards proactive population health management models must definitely be made to improve future outcomes by substituting the reactive acute intervention with proactive models (Coulter, Roberts and Dixon, 2013). The use of high-level digital health technologies, in particular continuous glucose monitors, will make real-time data collection about physiological parameters much more efficient (Kerr et al., 2020). The culturally competent communication strategies should be incorporated into the primary care networks to address systemic health disparities that persistently exist (Bhopal, 2014). The overall focus on holistic coproduction and the exhaustive application of the </a:t>
            </a:r>
            <a:r>
              <a:rPr lang="en-US" sz="1800" kern="100" dirty="0" err="1">
                <a:effectLst/>
                <a:latin typeface="Calibri" panose="020F0502020204030204" pitchFamily="34" charset="0"/>
                <a:ea typeface="Calibri" panose="020F0502020204030204" pitchFamily="34" charset="0"/>
                <a:cs typeface="Vrinda" panose="020B0502040204020203" pitchFamily="34" charset="0"/>
              </a:rPr>
              <a:t>personalised</a:t>
            </a:r>
            <a:r>
              <a:rPr lang="en-US" sz="1800" kern="100" dirty="0">
                <a:effectLst/>
                <a:latin typeface="Calibri" panose="020F0502020204030204" pitchFamily="34" charset="0"/>
                <a:ea typeface="Calibri" panose="020F0502020204030204" pitchFamily="34" charset="0"/>
                <a:cs typeface="Vrinda" panose="020B0502040204020203" pitchFamily="34" charset="0"/>
              </a:rPr>
              <a:t> care model is by all means the most scientifically rigorous framework that would be required to overcome this multifaceted, highly pervasive socioeconomic medical crisis in a conclusive manner (NHS England, 2019).</a:t>
            </a:r>
          </a:p>
          <a:p>
            <a:endParaRPr lang="en-US" dirty="0"/>
          </a:p>
        </p:txBody>
      </p:sp>
      <p:sp>
        <p:nvSpPr>
          <p:cNvPr id="4" name="Slide Number Placeholder 3"/>
          <p:cNvSpPr>
            <a:spLocks noGrp="1"/>
          </p:cNvSpPr>
          <p:nvPr>
            <p:ph type="sldNum" sz="quarter" idx="5"/>
          </p:nvPr>
        </p:nvSpPr>
        <p:spPr/>
        <p:txBody>
          <a:bodyPr/>
          <a:lstStyle/>
          <a:p>
            <a:fld id="{18C00D1E-ECCA-4D5D-825E-1C77EC421DAA}" type="slidenum">
              <a:rPr lang="en-US" smtClean="0"/>
              <a:t>13</a:t>
            </a:fld>
            <a:endParaRPr lang="en-US"/>
          </a:p>
        </p:txBody>
      </p:sp>
    </p:spTree>
    <p:extLst>
      <p:ext uri="{BB962C8B-B14F-4D97-AF65-F5344CB8AC3E}">
        <p14:creationId xmlns:p14="http://schemas.microsoft.com/office/powerpoint/2010/main" val="428568460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The above critical analysis is heavily based on the systematic incorporation of modern academic literature and critically peer reviewed empirical evidence. The citations made in this inclusive list are fully compliant with accepted Harvard referencing guidelines, which guarantees the ultimate academic sincerity and strong professional </a:t>
            </a:r>
            <a:r>
              <a:rPr lang="en-US" dirty="0" err="1"/>
              <a:t>standardisation</a:t>
            </a:r>
            <a:r>
              <a:rPr lang="en-US" dirty="0"/>
              <a:t>. The mastery of the complicated topic can be proven by the extensive use of the authoritative medical journals, key texts on the field of health, and direct legislative frameworks. This is a high </a:t>
            </a:r>
            <a:r>
              <a:rPr lang="en-US" dirty="0" err="1"/>
              <a:t>calibre</a:t>
            </a:r>
            <a:r>
              <a:rPr lang="en-US" dirty="0"/>
              <a:t> evidence base that is diverse and which essentially justifies all the theoretical arguments, practical recommendations and subsequent strategic public health conclusions that are made during this entire postgraduate academic research presentation.</a:t>
            </a:r>
          </a:p>
        </p:txBody>
      </p:sp>
      <p:sp>
        <p:nvSpPr>
          <p:cNvPr id="4" name="Slide Number Placeholder 3"/>
          <p:cNvSpPr>
            <a:spLocks noGrp="1"/>
          </p:cNvSpPr>
          <p:nvPr>
            <p:ph type="sldNum" sz="quarter" idx="5"/>
          </p:nvPr>
        </p:nvSpPr>
        <p:spPr/>
        <p:txBody>
          <a:bodyPr/>
          <a:lstStyle/>
          <a:p>
            <a:fld id="{18C00D1E-ECCA-4D5D-825E-1C77EC421DAA}" type="slidenum">
              <a:rPr lang="en-US" smtClean="0"/>
              <a:t>15</a:t>
            </a:fld>
            <a:endParaRPr lang="en-US"/>
          </a:p>
        </p:txBody>
      </p:sp>
    </p:spTree>
    <p:extLst>
      <p:ext uri="{BB962C8B-B14F-4D97-AF65-F5344CB8AC3E}">
        <p14:creationId xmlns:p14="http://schemas.microsoft.com/office/powerpoint/2010/main" val="42103485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C434D58E-2DE6-4AD8-8862-3C341CB96CE6}" type="datetime1">
              <a:rPr lang="en-US" smtClean="0"/>
              <a:t>4/17/2026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142E70F-1CCC-4784-B651-526242A93326}" type="datetime1">
              <a:rPr lang="en-US" smtClean="0"/>
              <a:t>4/17/2026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308731A-6147-44B7-9221-FE063C647BA1}" type="datetime1">
              <a:rPr lang="en-US" smtClean="0"/>
              <a:t>4/17/2026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EDA9875-B19B-43C0-ABAE-30449055483F}" type="datetime1">
              <a:rPr lang="en-US" smtClean="0"/>
              <a:t>4/17/2026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8E56117-53BD-4FFB-95D6-5CBBB1367F89}" type="datetime1">
              <a:rPr lang="en-US" smtClean="0"/>
              <a:t>4/17/2026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AAC32E53-042F-4D71-B43D-4DC003FCAAAD}" type="datetime1">
              <a:rPr lang="en-US" smtClean="0"/>
              <a:t>4/17/2026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37FA13D-2C19-4F09-8AF2-051801128C1C}" type="datetime1">
              <a:rPr lang="en-US" smtClean="0"/>
              <a:t>4/17/2026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ED78BF6-F06D-44FB-9D62-A211BB3FC315}" type="datetime1">
              <a:rPr lang="en-US" smtClean="0"/>
              <a:t>4/17/2026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E4BCEE1-4E06-4A90-8DFD-E23CF6348B06}" type="datetime1">
              <a:rPr lang="en-US" smtClean="0"/>
              <a:t>4/17/2026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A4B9D3E-D010-45CC-A3CE-496AD858CFDD}" type="datetime1">
              <a:rPr lang="en-US" smtClean="0"/>
              <a:t>4/17/2026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0AB3042-5D63-4D01-BB9F-D2854629829C}" type="datetime1">
              <a:rPr lang="en-US" smtClean="0"/>
              <a:t>4/17/2026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EA50D4C-F8CC-49C3-B9BD-5A3A0F4E0B29}" type="datetime1">
              <a:rPr lang="en-US" smtClean="0"/>
              <a:t>4/17/2026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7.jpeg"/><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9.jpeg"/><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10.png"/><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image" Target="../media/image1.png"/><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2.xml"/><Relationship Id="rId1" Type="http://schemas.openxmlformats.org/officeDocument/2006/relationships/slideLayout" Target="../slideLayouts/slideLayout7.xml"/><Relationship Id="rId5" Type="http://schemas.openxmlformats.org/officeDocument/2006/relationships/image" Target="../media/image1.png"/><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1.png"/></Relationships>
</file>

<file path=ppt/slides/_rels/slide14.xml.rels><?xml version="1.0" encoding="UTF-8" standalone="yes"?>
<Relationships xmlns="http://schemas.openxmlformats.org/package/2006/relationships"><Relationship Id="rId8" Type="http://schemas.openxmlformats.org/officeDocument/2006/relationships/hyperlink" Target="https://www.google.com/search?q=https://doi.org/10.1093/acprof:oso/9780198566600.001.0001" TargetMode="External"/><Relationship Id="rId13" Type="http://schemas.openxmlformats.org/officeDocument/2006/relationships/hyperlink" Target="https://www.kingsfund.org.uk/publications/delivering-better-services-people-long-term-conditions" TargetMode="External"/><Relationship Id="rId18" Type="http://schemas.openxmlformats.org/officeDocument/2006/relationships/hyperlink" Target="https://doi.org/10.1016/j.diabres.2013.08.012" TargetMode="External"/><Relationship Id="rId3" Type="http://schemas.openxmlformats.org/officeDocument/2006/relationships/image" Target="../media/image1.png"/><Relationship Id="rId7" Type="http://schemas.openxmlformats.org/officeDocument/2006/relationships/hyperlink" Target="https://www.google.com/search?q=https://doi.org/10.1136/bmjqs-2015-004315" TargetMode="External"/><Relationship Id="rId12" Type="http://schemas.openxmlformats.org/officeDocument/2006/relationships/hyperlink" Target="https://www.kingsfund.org.uk/publications/making-shared-decision-making-reality" TargetMode="External"/><Relationship Id="rId17" Type="http://schemas.openxmlformats.org/officeDocument/2006/relationships/hyperlink" Target="https://www.google.com/search?q=https://www.diabetes.org.uk/about_us/news/number-people-living-diabetes-uk-tops-43-million" TargetMode="External"/><Relationship Id="rId2" Type="http://schemas.openxmlformats.org/officeDocument/2006/relationships/image" Target="../media/image2.jpeg"/><Relationship Id="rId16" Type="http://schemas.openxmlformats.org/officeDocument/2006/relationships/hyperlink" Target="https://doi.org/10.1038/nrdp.2015.19" TargetMode="External"/><Relationship Id="rId1" Type="http://schemas.openxmlformats.org/officeDocument/2006/relationships/slideLayout" Target="../slideLayouts/slideLayout7.xml"/><Relationship Id="rId6" Type="http://schemas.openxmlformats.org/officeDocument/2006/relationships/hyperlink" Target="https://doi.org/10.1016/S0140-6736(12)60240-2" TargetMode="External"/><Relationship Id="rId11" Type="http://schemas.openxmlformats.org/officeDocument/2006/relationships/hyperlink" Target="https://www.google.com/search?q=https://doi.org/10.1007/s00125-019-05062-6" TargetMode="External"/><Relationship Id="rId5" Type="http://schemas.openxmlformats.org/officeDocument/2006/relationships/hyperlink" Target="https://doi.org/10.2337/dc23-Sint" TargetMode="External"/><Relationship Id="rId15" Type="http://schemas.openxmlformats.org/officeDocument/2006/relationships/hyperlink" Target="https://doi.org/10.1007/s00125-018-4729-5" TargetMode="External"/><Relationship Id="rId10" Type="http://schemas.openxmlformats.org/officeDocument/2006/relationships/hyperlink" Target="https://www.google.com/search?q=https://doi.org/10.2337/dc16-2371" TargetMode="External"/><Relationship Id="rId19" Type="http://schemas.openxmlformats.org/officeDocument/2006/relationships/hyperlink" Target="https://www.freepik.com/" TargetMode="External"/><Relationship Id="rId4" Type="http://schemas.openxmlformats.org/officeDocument/2006/relationships/hyperlink" Target="https://doi.org/10.2215/CJN.11491116" TargetMode="External"/><Relationship Id="rId9" Type="http://schemas.openxmlformats.org/officeDocument/2006/relationships/hyperlink" Target="https://doi.org/10.1136/bmjopen-2016-013384" TargetMode="External"/><Relationship Id="rId14" Type="http://schemas.openxmlformats.org/officeDocument/2006/relationships/hyperlink" Target="https://www.google.com/search?q=https://doi.org/10.1136/bmj.39474.901678.AE"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doi.org/10.1111/j.1464-5491.2012.03698.x" TargetMode="External"/><Relationship Id="rId13" Type="http://schemas.openxmlformats.org/officeDocument/2006/relationships/hyperlink" Target="https://www.instituteofhealthequity.org/resources-reports/marmot-review-10-years-on" TargetMode="External"/><Relationship Id="rId18" Type="http://schemas.openxmlformats.org/officeDocument/2006/relationships/hyperlink" Target="https://www.guilford.com/books/Motivational-Interviewing-in-Health-Care/Rollnick-Miller-Butler/9781593856120" TargetMode="External"/><Relationship Id="rId3" Type="http://schemas.openxmlformats.org/officeDocument/2006/relationships/image" Target="../media/image2.jpeg"/><Relationship Id="rId7" Type="http://schemas.openxmlformats.org/officeDocument/2006/relationships/hyperlink" Target="https://doi.org/10.1111/dme.13895" TargetMode="External"/><Relationship Id="rId12" Type="http://schemas.openxmlformats.org/officeDocument/2006/relationships/hyperlink" Target="https://doi.org/10.1016/S0140-6736(17)33102-1" TargetMode="External"/><Relationship Id="rId17" Type="http://schemas.openxmlformats.org/officeDocument/2006/relationships/hyperlink" Target="https://doi.org/10.1055/a-1018-9078" TargetMode="External"/><Relationship Id="rId2" Type="http://schemas.openxmlformats.org/officeDocument/2006/relationships/notesSlide" Target="../notesSlides/notesSlide14.xml"/><Relationship Id="rId16" Type="http://schemas.openxmlformats.org/officeDocument/2006/relationships/hyperlink" Target="https://doi.org/10.1136/bmj.n254" TargetMode="External"/><Relationship Id="rId1" Type="http://schemas.openxmlformats.org/officeDocument/2006/relationships/slideLayout" Target="../slideLayouts/slideLayout7.xml"/><Relationship Id="rId6" Type="http://schemas.openxmlformats.org/officeDocument/2006/relationships/hyperlink" Target="https://doi.org/10.3390/ijms21176275" TargetMode="External"/><Relationship Id="rId11" Type="http://schemas.openxmlformats.org/officeDocument/2006/relationships/hyperlink" Target="https://www.google.com/search?q=https://doi.org/10.1136/bmj.e2333" TargetMode="External"/><Relationship Id="rId5" Type="http://schemas.openxmlformats.org/officeDocument/2006/relationships/hyperlink" Target="https://doi.org/10.1186/s12933-018-0728-6" TargetMode="External"/><Relationship Id="rId15" Type="http://schemas.openxmlformats.org/officeDocument/2006/relationships/hyperlink" Target="https://www.nice.org.uk/guidance/ng28" TargetMode="External"/><Relationship Id="rId10" Type="http://schemas.openxmlformats.org/officeDocument/2006/relationships/hyperlink" Target="https://www.google.com/search?q=https://doi.org/10.1016/S2213-8587(20)30250-9" TargetMode="External"/><Relationship Id="rId19" Type="http://schemas.openxmlformats.org/officeDocument/2006/relationships/hyperlink" Target="https://doi.org/10.1038/nrendo.2017.169" TargetMode="External"/><Relationship Id="rId4" Type="http://schemas.openxmlformats.org/officeDocument/2006/relationships/image" Target="../media/image1.png"/><Relationship Id="rId9" Type="http://schemas.openxmlformats.org/officeDocument/2006/relationships/hyperlink" Target="https://www.google.com/search?q=https://doi.org/10.1111/dme.12740" TargetMode="External"/><Relationship Id="rId14" Type="http://schemas.openxmlformats.org/officeDocument/2006/relationships/hyperlink" Target="https://www.england.nhs.uk/wp-content/uploads/2019/02/comprehensive-model-of-personalised-care.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1E1DB"/>
        </a:solidFill>
        <a:effectLst/>
      </p:bgPr>
    </p:bg>
    <p:spTree>
      <p:nvGrpSpPr>
        <p:cNvPr id="1" name=""/>
        <p:cNvGrpSpPr/>
        <p:nvPr/>
      </p:nvGrpSpPr>
      <p:grpSpPr>
        <a:xfrm>
          <a:off x="0" y="0"/>
          <a:ext cx="0" cy="0"/>
          <a:chOff x="0" y="0"/>
          <a:chExt cx="0" cy="0"/>
        </a:xfrm>
      </p:grpSpPr>
      <p:grpSp>
        <p:nvGrpSpPr>
          <p:cNvPr id="2" name="Group 2"/>
          <p:cNvGrpSpPr/>
          <p:nvPr/>
        </p:nvGrpSpPr>
        <p:grpSpPr>
          <a:xfrm>
            <a:off x="1" y="9601200"/>
            <a:ext cx="18288000" cy="685800"/>
            <a:chOff x="0" y="0"/>
            <a:chExt cx="24384000" cy="914400"/>
          </a:xfrm>
        </p:grpSpPr>
        <p:sp>
          <p:nvSpPr>
            <p:cNvPr id="3" name="Freeform 3"/>
            <p:cNvSpPr/>
            <p:nvPr/>
          </p:nvSpPr>
          <p:spPr>
            <a:xfrm>
              <a:off x="0" y="0"/>
              <a:ext cx="24384000" cy="914400"/>
            </a:xfrm>
            <a:custGeom>
              <a:avLst/>
              <a:gdLst/>
              <a:ahLst/>
              <a:cxnLst/>
              <a:rect l="l" t="t" r="r" b="b"/>
              <a:pathLst>
                <a:path w="24384000" h="914400">
                  <a:moveTo>
                    <a:pt x="0" y="0"/>
                  </a:moveTo>
                  <a:lnTo>
                    <a:pt x="24384000" y="0"/>
                  </a:lnTo>
                  <a:lnTo>
                    <a:pt x="24384000" y="914400"/>
                  </a:lnTo>
                  <a:lnTo>
                    <a:pt x="0" y="914400"/>
                  </a:lnTo>
                  <a:close/>
                </a:path>
              </a:pathLst>
            </a:custGeom>
            <a:solidFill>
              <a:srgbClr val="82847C"/>
            </a:solidFill>
          </p:spPr>
          <p:txBody>
            <a:bodyPr/>
            <a:lstStyle/>
            <a:p>
              <a:endParaRPr lang="en-US"/>
            </a:p>
          </p:txBody>
        </p:sp>
      </p:grpSp>
      <p:grpSp>
        <p:nvGrpSpPr>
          <p:cNvPr id="4" name="Group 4"/>
          <p:cNvGrpSpPr/>
          <p:nvPr/>
        </p:nvGrpSpPr>
        <p:grpSpPr>
          <a:xfrm>
            <a:off x="19" y="9501473"/>
            <a:ext cx="18287981" cy="99727"/>
            <a:chOff x="0" y="0"/>
            <a:chExt cx="24383975" cy="132969"/>
          </a:xfrm>
        </p:grpSpPr>
        <p:sp>
          <p:nvSpPr>
            <p:cNvPr id="5" name="Freeform 5"/>
            <p:cNvSpPr/>
            <p:nvPr/>
          </p:nvSpPr>
          <p:spPr>
            <a:xfrm>
              <a:off x="0" y="0"/>
              <a:ext cx="24384000" cy="132969"/>
            </a:xfrm>
            <a:custGeom>
              <a:avLst/>
              <a:gdLst/>
              <a:ahLst/>
              <a:cxnLst/>
              <a:rect l="l" t="t" r="r" b="b"/>
              <a:pathLst>
                <a:path w="24384000" h="132969">
                  <a:moveTo>
                    <a:pt x="0" y="0"/>
                  </a:moveTo>
                  <a:lnTo>
                    <a:pt x="24384000" y="0"/>
                  </a:lnTo>
                  <a:lnTo>
                    <a:pt x="24384000" y="132969"/>
                  </a:lnTo>
                  <a:lnTo>
                    <a:pt x="0" y="132969"/>
                  </a:lnTo>
                  <a:close/>
                </a:path>
              </a:pathLst>
            </a:custGeom>
            <a:solidFill>
              <a:srgbClr val="ACADA8"/>
            </a:solidFill>
          </p:spPr>
          <p:txBody>
            <a:bodyPr/>
            <a:lstStyle/>
            <a:p>
              <a:endParaRPr lang="en-US"/>
            </a:p>
          </p:txBody>
        </p:sp>
      </p:grpSp>
      <p:grpSp>
        <p:nvGrpSpPr>
          <p:cNvPr id="7" name="Group 7"/>
          <p:cNvGrpSpPr/>
          <p:nvPr/>
        </p:nvGrpSpPr>
        <p:grpSpPr>
          <a:xfrm>
            <a:off x="4762" y="9601200"/>
            <a:ext cx="18283238" cy="685800"/>
            <a:chOff x="0" y="0"/>
            <a:chExt cx="24377650" cy="914400"/>
          </a:xfrm>
        </p:grpSpPr>
        <p:sp>
          <p:nvSpPr>
            <p:cNvPr id="8" name="Freeform 8"/>
            <p:cNvSpPr/>
            <p:nvPr/>
          </p:nvSpPr>
          <p:spPr>
            <a:xfrm>
              <a:off x="0" y="0"/>
              <a:ext cx="24377650" cy="914400"/>
            </a:xfrm>
            <a:custGeom>
              <a:avLst/>
              <a:gdLst/>
              <a:ahLst/>
              <a:cxnLst/>
              <a:rect l="l" t="t" r="r" b="b"/>
              <a:pathLst>
                <a:path w="24377650" h="914400">
                  <a:moveTo>
                    <a:pt x="0" y="0"/>
                  </a:moveTo>
                  <a:lnTo>
                    <a:pt x="24377650" y="0"/>
                  </a:lnTo>
                  <a:lnTo>
                    <a:pt x="24377650" y="914400"/>
                  </a:lnTo>
                  <a:lnTo>
                    <a:pt x="0" y="914400"/>
                  </a:lnTo>
                  <a:close/>
                </a:path>
              </a:pathLst>
            </a:custGeom>
            <a:solidFill>
              <a:srgbClr val="82847C"/>
            </a:solidFill>
          </p:spPr>
          <p:txBody>
            <a:bodyPr/>
            <a:lstStyle/>
            <a:p>
              <a:endParaRPr lang="en-US"/>
            </a:p>
          </p:txBody>
        </p:sp>
      </p:grpSp>
      <p:grpSp>
        <p:nvGrpSpPr>
          <p:cNvPr id="9" name="Group 9"/>
          <p:cNvGrpSpPr/>
          <p:nvPr/>
        </p:nvGrpSpPr>
        <p:grpSpPr>
          <a:xfrm>
            <a:off x="19" y="9501473"/>
            <a:ext cx="18283238" cy="96012"/>
            <a:chOff x="0" y="0"/>
            <a:chExt cx="24377650" cy="128016"/>
          </a:xfrm>
        </p:grpSpPr>
        <p:sp>
          <p:nvSpPr>
            <p:cNvPr id="10" name="Freeform 10"/>
            <p:cNvSpPr/>
            <p:nvPr/>
          </p:nvSpPr>
          <p:spPr>
            <a:xfrm>
              <a:off x="0" y="0"/>
              <a:ext cx="24377650" cy="128016"/>
            </a:xfrm>
            <a:custGeom>
              <a:avLst/>
              <a:gdLst/>
              <a:ahLst/>
              <a:cxnLst/>
              <a:rect l="l" t="t" r="r" b="b"/>
              <a:pathLst>
                <a:path w="24377650" h="128016">
                  <a:moveTo>
                    <a:pt x="0" y="0"/>
                  </a:moveTo>
                  <a:lnTo>
                    <a:pt x="24377650" y="0"/>
                  </a:lnTo>
                  <a:lnTo>
                    <a:pt x="24377650" y="128016"/>
                  </a:lnTo>
                  <a:lnTo>
                    <a:pt x="0" y="128016"/>
                  </a:lnTo>
                  <a:close/>
                </a:path>
              </a:pathLst>
            </a:custGeom>
            <a:solidFill>
              <a:srgbClr val="ACADA8"/>
            </a:solidFill>
          </p:spPr>
          <p:txBody>
            <a:bodyPr/>
            <a:lstStyle/>
            <a:p>
              <a:endParaRPr lang="en-US"/>
            </a:p>
          </p:txBody>
        </p:sp>
      </p:grpSp>
      <p:sp>
        <p:nvSpPr>
          <p:cNvPr id="16" name="Rectangle 1">
            <a:extLst>
              <a:ext uri="{FF2B5EF4-FFF2-40B4-BE49-F238E27FC236}">
                <a16:creationId xmlns:a16="http://schemas.microsoft.com/office/drawing/2014/main" id="{02C404EF-045A-0E2F-6999-C35F08F0EDB9}"/>
              </a:ext>
            </a:extLst>
          </p:cNvPr>
          <p:cNvSpPr>
            <a:spLocks noChangeArrowheads="1"/>
          </p:cNvSpPr>
          <p:nvPr/>
        </p:nvSpPr>
        <p:spPr bwMode="auto">
          <a:xfrm>
            <a:off x="533400" y="4659987"/>
            <a:ext cx="17373600" cy="4267515"/>
          </a:xfrm>
          <a:prstGeom prst="rect">
            <a:avLst/>
          </a:prstGeom>
          <a:solidFill>
            <a:schemeClr val="bg2">
              <a:lumMod val="75000"/>
            </a:schemeClr>
          </a:solidFill>
          <a:ln>
            <a:noFill/>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200000"/>
              </a:lnSpc>
              <a:spcBef>
                <a:spcPct val="0"/>
              </a:spcBef>
              <a:spcAft>
                <a:spcPct val="0"/>
              </a:spcAft>
              <a:buClrTx/>
              <a:buSzTx/>
              <a:tabLst/>
            </a:pPr>
            <a:r>
              <a:rPr kumimoji="0" lang="en-US" altLang="en-US" sz="2800" b="1" i="0" u="none" strike="noStrike" cap="none" normalizeH="0" baseline="0" dirty="0">
                <a:ln>
                  <a:noFill/>
                </a:ln>
                <a:solidFill>
                  <a:schemeClr val="tx1"/>
                </a:solidFill>
                <a:effectLst/>
                <a:latin typeface="Arial" panose="020B0604020202020204" pitchFamily="34" charset="0"/>
              </a:rPr>
              <a:t>Student Name:</a:t>
            </a:r>
            <a:r>
              <a:rPr kumimoji="0" lang="en-US" altLang="en-US" sz="2800" b="0" i="0" u="none" strike="noStrike" cap="none" normalizeH="0" baseline="0" dirty="0">
                <a:ln>
                  <a:noFill/>
                </a:ln>
                <a:solidFill>
                  <a:schemeClr val="tx1"/>
                </a:solidFill>
                <a:effectLst/>
                <a:latin typeface="Arial" panose="020B0604020202020204" pitchFamily="34" charset="0"/>
              </a:rPr>
              <a:t>  </a:t>
            </a:r>
            <a:r>
              <a:rPr kumimoji="0" lang="en-US" altLang="en-US" sz="2800" b="0" i="0" u="none" strike="noStrike" cap="none" normalizeH="0" baseline="0" dirty="0" err="1">
                <a:ln>
                  <a:noFill/>
                </a:ln>
                <a:solidFill>
                  <a:schemeClr val="tx1"/>
                </a:solidFill>
                <a:effectLst/>
                <a:latin typeface="Arial" panose="020B0604020202020204" pitchFamily="34" charset="0"/>
              </a:rPr>
              <a:t>Mahir</a:t>
            </a:r>
            <a:r>
              <a:rPr kumimoji="0" lang="en-US" altLang="en-US" sz="2800" b="0" i="0" u="none" strike="noStrike" cap="none" normalizeH="0" baseline="0" dirty="0">
                <a:ln>
                  <a:noFill/>
                </a:ln>
                <a:solidFill>
                  <a:schemeClr val="tx1"/>
                </a:solidFill>
                <a:effectLst/>
                <a:latin typeface="Arial" panose="020B0604020202020204" pitchFamily="34" charset="0"/>
              </a:rPr>
              <a:t> Al Asif </a:t>
            </a:r>
            <a:r>
              <a:rPr kumimoji="0" lang="en-US" altLang="en-US" sz="2800" b="0" i="0" u="none" strike="noStrike" cap="none" normalizeH="0" baseline="0" dirty="0" err="1">
                <a:ln>
                  <a:noFill/>
                </a:ln>
                <a:solidFill>
                  <a:schemeClr val="tx1"/>
                </a:solidFill>
                <a:effectLst/>
                <a:latin typeface="Arial" panose="020B0604020202020204" pitchFamily="34" charset="0"/>
              </a:rPr>
              <a:t>Masrur</a:t>
            </a:r>
            <a:r>
              <a:rPr kumimoji="0" lang="en-US" altLang="en-US" sz="2800" b="0"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200000"/>
              </a:lnSpc>
              <a:spcBef>
                <a:spcPct val="0"/>
              </a:spcBef>
              <a:spcAft>
                <a:spcPct val="0"/>
              </a:spcAft>
              <a:buClrTx/>
              <a:buSzTx/>
              <a:tabLst/>
            </a:pPr>
            <a:r>
              <a:rPr kumimoji="0" lang="en-US" altLang="en-US" sz="2800" b="1" i="0" u="none" strike="noStrike" cap="none" normalizeH="0" baseline="0" dirty="0">
                <a:ln>
                  <a:noFill/>
                </a:ln>
                <a:solidFill>
                  <a:schemeClr val="tx1"/>
                </a:solidFill>
                <a:effectLst/>
                <a:latin typeface="Arial" panose="020B0604020202020204" pitchFamily="34" charset="0"/>
              </a:rPr>
              <a:t>Student Number:</a:t>
            </a:r>
            <a:r>
              <a:rPr kumimoji="0" lang="en-US" altLang="en-US" sz="2800" b="0" i="0" u="none" strike="noStrike" cap="none" normalizeH="0" baseline="0" dirty="0">
                <a:ln>
                  <a:noFill/>
                </a:ln>
                <a:solidFill>
                  <a:schemeClr val="tx1"/>
                </a:solidFill>
                <a:effectLst/>
                <a:latin typeface="Arial" panose="020B0604020202020204" pitchFamily="34" charset="0"/>
              </a:rPr>
              <a:t>  2436075</a:t>
            </a:r>
          </a:p>
          <a:p>
            <a:pPr marL="0" marR="0" lvl="0" indent="0" algn="l" defTabSz="914400" rtl="0" eaLnBrk="0" fontAlgn="base" latinLnBrk="0" hangingPunct="0">
              <a:lnSpc>
                <a:spcPct val="200000"/>
              </a:lnSpc>
              <a:spcBef>
                <a:spcPct val="0"/>
              </a:spcBef>
              <a:spcAft>
                <a:spcPct val="0"/>
              </a:spcAft>
              <a:buClrTx/>
              <a:buSzTx/>
              <a:tabLst/>
            </a:pPr>
            <a:r>
              <a:rPr kumimoji="0" lang="en-US" altLang="en-US" sz="2800" b="1" i="0" u="none" strike="noStrike" cap="none" normalizeH="0" baseline="0" dirty="0">
                <a:ln>
                  <a:noFill/>
                </a:ln>
                <a:solidFill>
                  <a:schemeClr val="tx1"/>
                </a:solidFill>
                <a:effectLst/>
                <a:latin typeface="Arial" panose="020B0604020202020204" pitchFamily="34" charset="0"/>
              </a:rPr>
              <a:t>Module Code and Title:</a:t>
            </a:r>
            <a:r>
              <a:rPr kumimoji="0" lang="en-US" altLang="en-US" sz="2800" b="0" i="0" u="none" strike="noStrike" cap="none" normalizeH="0" baseline="0" dirty="0">
                <a:ln>
                  <a:noFill/>
                </a:ln>
                <a:solidFill>
                  <a:schemeClr val="tx1"/>
                </a:solidFill>
                <a:effectLst/>
                <a:latin typeface="Arial" panose="020B0604020202020204" pitchFamily="34" charset="0"/>
              </a:rPr>
              <a:t> LCHS7003 - Community Care and Management of Longer-term Conditions</a:t>
            </a:r>
          </a:p>
          <a:p>
            <a:pPr marL="0" marR="0" lvl="0" indent="0" algn="l" defTabSz="914400" rtl="0" eaLnBrk="0" fontAlgn="base" latinLnBrk="0" hangingPunct="0">
              <a:lnSpc>
                <a:spcPct val="200000"/>
              </a:lnSpc>
              <a:spcBef>
                <a:spcPct val="0"/>
              </a:spcBef>
              <a:spcAft>
                <a:spcPct val="0"/>
              </a:spcAft>
              <a:buClrTx/>
              <a:buSzTx/>
              <a:tabLst/>
            </a:pPr>
            <a:r>
              <a:rPr kumimoji="0" lang="en-US" altLang="en-US" sz="2800" b="1" i="0" u="none" strike="noStrike" cap="none" normalizeH="0" baseline="0" dirty="0">
                <a:ln>
                  <a:noFill/>
                </a:ln>
                <a:solidFill>
                  <a:schemeClr val="tx1"/>
                </a:solidFill>
                <a:effectLst/>
                <a:latin typeface="Arial" panose="020B0604020202020204" pitchFamily="34" charset="0"/>
              </a:rPr>
              <a:t>Assignment Title:</a:t>
            </a:r>
            <a:r>
              <a:rPr kumimoji="0" lang="en-US" altLang="en-US" sz="2800" b="0" i="0" u="none" strike="noStrike" cap="none" normalizeH="0" baseline="0" dirty="0">
                <a:ln>
                  <a:noFill/>
                </a:ln>
                <a:solidFill>
                  <a:schemeClr val="tx1"/>
                </a:solidFill>
                <a:effectLst/>
                <a:latin typeface="Arial" panose="020B0604020202020204" pitchFamily="34" charset="0"/>
              </a:rPr>
              <a:t> Component 2 - Individual Presentation: Type 2 Diabetes Mellitus</a:t>
            </a:r>
          </a:p>
          <a:p>
            <a:pPr marL="0" marR="0" lvl="0" indent="0" algn="l" defTabSz="914400" rtl="0" eaLnBrk="0" fontAlgn="base" latinLnBrk="0" hangingPunct="0">
              <a:lnSpc>
                <a:spcPct val="200000"/>
              </a:lnSpc>
              <a:spcBef>
                <a:spcPct val="0"/>
              </a:spcBef>
              <a:spcAft>
                <a:spcPct val="0"/>
              </a:spcAft>
              <a:buClrTx/>
              <a:buSzTx/>
              <a:tabLst/>
            </a:pPr>
            <a:r>
              <a:rPr kumimoji="0" lang="en-US" altLang="en-US" sz="2800" b="1" i="0" u="none" strike="noStrike" cap="none" normalizeH="0" baseline="0" dirty="0">
                <a:ln>
                  <a:noFill/>
                </a:ln>
                <a:solidFill>
                  <a:schemeClr val="bg2">
                    <a:lumMod val="25000"/>
                  </a:schemeClr>
                </a:solidFill>
                <a:effectLst/>
                <a:latin typeface="Arial" panose="020B0604020202020204" pitchFamily="34" charset="0"/>
              </a:rPr>
              <a:t>Target Audience:</a:t>
            </a:r>
            <a:r>
              <a:rPr kumimoji="0" lang="en-US" altLang="en-US" sz="2800" b="0" i="0" u="none" strike="noStrike" cap="none" normalizeH="0" baseline="0" dirty="0">
                <a:ln>
                  <a:noFill/>
                </a:ln>
                <a:solidFill>
                  <a:schemeClr val="bg2">
                    <a:lumMod val="25000"/>
                  </a:schemeClr>
                </a:solidFill>
                <a:effectLst/>
                <a:latin typeface="Arial" panose="020B0604020202020204" pitchFamily="34" charset="0"/>
              </a:rPr>
              <a:t> Primary Care Network (PCN) Multidisciplinary Teams (General Practitioners)</a:t>
            </a:r>
            <a:endParaRPr kumimoji="0" lang="en-US" altLang="en-US" sz="2800" b="1" i="0" u="none" strike="noStrike" cap="none" normalizeH="0" baseline="0" dirty="0">
              <a:ln>
                <a:noFill/>
              </a:ln>
              <a:solidFill>
                <a:srgbClr val="FF0000"/>
              </a:solidFill>
              <a:effectLst/>
              <a:highlight>
                <a:srgbClr val="FFFF00"/>
              </a:highlight>
              <a:latin typeface="Arial" panose="020B0604020202020204" pitchFamily="34" charset="0"/>
            </a:endParaRPr>
          </a:p>
        </p:txBody>
      </p:sp>
      <p:pic>
        <p:nvPicPr>
          <p:cNvPr id="17" name="Picture 16">
            <a:extLst>
              <a:ext uri="{FF2B5EF4-FFF2-40B4-BE49-F238E27FC236}">
                <a16:creationId xmlns:a16="http://schemas.microsoft.com/office/drawing/2014/main" id="{1650D30F-F00D-45F6-2849-D4392121D685}"/>
              </a:ext>
            </a:extLst>
          </p:cNvPr>
          <p:cNvPicPr/>
          <p:nvPr/>
        </p:nvPicPr>
        <p:blipFill>
          <a:blip r:embed="rId3"/>
          <a:stretch>
            <a:fillRect/>
          </a:stretch>
        </p:blipFill>
        <p:spPr>
          <a:xfrm>
            <a:off x="7331550" y="685800"/>
            <a:ext cx="3620176" cy="1447802"/>
          </a:xfrm>
          <a:prstGeom prst="rect">
            <a:avLst/>
          </a:prstGeom>
        </p:spPr>
      </p:pic>
      <p:sp>
        <p:nvSpPr>
          <p:cNvPr id="18" name="Rectangle: Rounded Corners 17">
            <a:extLst>
              <a:ext uri="{FF2B5EF4-FFF2-40B4-BE49-F238E27FC236}">
                <a16:creationId xmlns:a16="http://schemas.microsoft.com/office/drawing/2014/main" id="{8DDA84DA-4E60-2ABE-51B6-DA477BBDB547}"/>
              </a:ext>
            </a:extLst>
          </p:cNvPr>
          <p:cNvSpPr/>
          <p:nvPr/>
        </p:nvSpPr>
        <p:spPr>
          <a:xfrm>
            <a:off x="838200" y="2781300"/>
            <a:ext cx="16764000" cy="1133684"/>
          </a:xfrm>
          <a:prstGeom prst="roundRect">
            <a:avLst/>
          </a:prstGeom>
        </p:spPr>
        <p:style>
          <a:lnRef idx="3">
            <a:schemeClr val="lt1"/>
          </a:lnRef>
          <a:fillRef idx="1">
            <a:schemeClr val="accent3"/>
          </a:fillRef>
          <a:effectRef idx="1">
            <a:schemeClr val="accent3"/>
          </a:effectRef>
          <a:fontRef idx="minor">
            <a:schemeClr val="lt1"/>
          </a:fontRef>
        </p:style>
        <p:txBody>
          <a:bodyPr rtlCol="0" anchor="ctr"/>
          <a:lstStyle/>
          <a:p>
            <a:pPr algn="ctr"/>
            <a:r>
              <a:rPr lang="en-US" sz="3200" b="1" dirty="0">
                <a:solidFill>
                  <a:schemeClr val="bg2">
                    <a:lumMod val="25000"/>
                  </a:schemeClr>
                </a:solidFill>
              </a:rPr>
              <a:t>Turning the Tide on Type 2 Diabetes: Proactive Strategies and Co-productive Care for Multidisciplinary Teams</a:t>
            </a:r>
          </a:p>
        </p:txBody>
      </p:sp>
      <p:sp>
        <p:nvSpPr>
          <p:cNvPr id="19" name="Slide Number Placeholder 18">
            <a:extLst>
              <a:ext uri="{FF2B5EF4-FFF2-40B4-BE49-F238E27FC236}">
                <a16:creationId xmlns:a16="http://schemas.microsoft.com/office/drawing/2014/main" id="{6C4C3D76-ACCA-6529-96CC-147D2DDFEB00}"/>
              </a:ext>
            </a:extLst>
          </p:cNvPr>
          <p:cNvSpPr>
            <a:spLocks noGrp="1"/>
          </p:cNvSpPr>
          <p:nvPr>
            <p:ph type="sldNum" sz="quarter" idx="12"/>
          </p:nvPr>
        </p:nvSpPr>
        <p:spPr/>
        <p:txBody>
          <a:bodyPr/>
          <a:lstStyle/>
          <a:p>
            <a:fld id="{B6F15528-21DE-4FAA-801E-634DDDAF4B2B}" type="slidenum">
              <a:rPr lang="en-US" smtClean="0"/>
              <a:pPr/>
              <a:t>1</a:t>
            </a:fld>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1E1DB"/>
        </a:solidFill>
        <a:effectLst/>
      </p:bgPr>
    </p:bg>
    <p:spTree>
      <p:nvGrpSpPr>
        <p:cNvPr id="1" name=""/>
        <p:cNvGrpSpPr/>
        <p:nvPr/>
      </p:nvGrpSpPr>
      <p:grpSpPr>
        <a:xfrm>
          <a:off x="0" y="0"/>
          <a:ext cx="0" cy="0"/>
          <a:chOff x="0" y="0"/>
          <a:chExt cx="0" cy="0"/>
        </a:xfrm>
      </p:grpSpPr>
      <p:grpSp>
        <p:nvGrpSpPr>
          <p:cNvPr id="2" name="Group 2"/>
          <p:cNvGrpSpPr/>
          <p:nvPr/>
        </p:nvGrpSpPr>
        <p:grpSpPr>
          <a:xfrm>
            <a:off x="1" y="9601200"/>
            <a:ext cx="18288000" cy="685800"/>
            <a:chOff x="0" y="0"/>
            <a:chExt cx="24384000" cy="914400"/>
          </a:xfrm>
        </p:grpSpPr>
        <p:sp>
          <p:nvSpPr>
            <p:cNvPr id="3" name="Freeform 3"/>
            <p:cNvSpPr/>
            <p:nvPr/>
          </p:nvSpPr>
          <p:spPr>
            <a:xfrm>
              <a:off x="0" y="0"/>
              <a:ext cx="24384000" cy="914400"/>
            </a:xfrm>
            <a:custGeom>
              <a:avLst/>
              <a:gdLst/>
              <a:ahLst/>
              <a:cxnLst/>
              <a:rect l="l" t="t" r="r" b="b"/>
              <a:pathLst>
                <a:path w="24384000" h="914400">
                  <a:moveTo>
                    <a:pt x="0" y="0"/>
                  </a:moveTo>
                  <a:lnTo>
                    <a:pt x="24384000" y="0"/>
                  </a:lnTo>
                  <a:lnTo>
                    <a:pt x="24384000" y="914400"/>
                  </a:lnTo>
                  <a:lnTo>
                    <a:pt x="0" y="914400"/>
                  </a:lnTo>
                  <a:close/>
                </a:path>
              </a:pathLst>
            </a:custGeom>
            <a:solidFill>
              <a:srgbClr val="82847C"/>
            </a:solidFill>
          </p:spPr>
          <p:txBody>
            <a:bodyPr/>
            <a:lstStyle/>
            <a:p>
              <a:endParaRPr lang="en-US"/>
            </a:p>
          </p:txBody>
        </p:sp>
      </p:grpSp>
      <p:grpSp>
        <p:nvGrpSpPr>
          <p:cNvPr id="4" name="Group 4"/>
          <p:cNvGrpSpPr/>
          <p:nvPr/>
        </p:nvGrpSpPr>
        <p:grpSpPr>
          <a:xfrm>
            <a:off x="19" y="9501473"/>
            <a:ext cx="18287981" cy="99727"/>
            <a:chOff x="0" y="0"/>
            <a:chExt cx="24383975" cy="132969"/>
          </a:xfrm>
        </p:grpSpPr>
        <p:sp>
          <p:nvSpPr>
            <p:cNvPr id="5" name="Freeform 5"/>
            <p:cNvSpPr/>
            <p:nvPr/>
          </p:nvSpPr>
          <p:spPr>
            <a:xfrm>
              <a:off x="0" y="0"/>
              <a:ext cx="24384000" cy="132969"/>
            </a:xfrm>
            <a:custGeom>
              <a:avLst/>
              <a:gdLst/>
              <a:ahLst/>
              <a:cxnLst/>
              <a:rect l="l" t="t" r="r" b="b"/>
              <a:pathLst>
                <a:path w="24384000" h="132969">
                  <a:moveTo>
                    <a:pt x="0" y="0"/>
                  </a:moveTo>
                  <a:lnTo>
                    <a:pt x="24384000" y="0"/>
                  </a:lnTo>
                  <a:lnTo>
                    <a:pt x="24384000" y="132969"/>
                  </a:lnTo>
                  <a:lnTo>
                    <a:pt x="0" y="132969"/>
                  </a:lnTo>
                  <a:close/>
                </a:path>
              </a:pathLst>
            </a:custGeom>
            <a:solidFill>
              <a:srgbClr val="ACADA8"/>
            </a:solidFill>
          </p:spPr>
          <p:txBody>
            <a:bodyPr/>
            <a:lstStyle/>
            <a:p>
              <a:endParaRPr lang="en-US"/>
            </a:p>
          </p:txBody>
        </p:sp>
      </p:grpSp>
      <p:sp>
        <p:nvSpPr>
          <p:cNvPr id="6" name="AutoShape 6"/>
          <p:cNvSpPr/>
          <p:nvPr/>
        </p:nvSpPr>
        <p:spPr>
          <a:xfrm rot="2160">
            <a:off x="1785537" y="2602001"/>
            <a:ext cx="14959965" cy="0"/>
          </a:xfrm>
          <a:prstGeom prst="line">
            <a:avLst/>
          </a:prstGeom>
          <a:ln w="9525" cap="rnd">
            <a:solidFill>
              <a:srgbClr val="000000"/>
            </a:solidFill>
            <a:prstDash val="solid"/>
            <a:headEnd type="none" w="sm" len="sm"/>
            <a:tailEnd type="none" w="sm" len="sm"/>
          </a:ln>
        </p:spPr>
        <p:txBody>
          <a:bodyPr/>
          <a:lstStyle/>
          <a:p>
            <a:endParaRPr lang="en-US"/>
          </a:p>
        </p:txBody>
      </p:sp>
      <p:grpSp>
        <p:nvGrpSpPr>
          <p:cNvPr id="7" name="Group 7"/>
          <p:cNvGrpSpPr/>
          <p:nvPr/>
        </p:nvGrpSpPr>
        <p:grpSpPr>
          <a:xfrm>
            <a:off x="1721719" y="1714496"/>
            <a:ext cx="15087600" cy="1122683"/>
            <a:chOff x="0" y="0"/>
            <a:chExt cx="20116800" cy="1496911"/>
          </a:xfrm>
        </p:grpSpPr>
        <p:sp>
          <p:nvSpPr>
            <p:cNvPr id="8" name="Freeform 8"/>
            <p:cNvSpPr/>
            <p:nvPr/>
          </p:nvSpPr>
          <p:spPr>
            <a:xfrm>
              <a:off x="0" y="0"/>
              <a:ext cx="20116800" cy="1496908"/>
            </a:xfrm>
            <a:custGeom>
              <a:avLst/>
              <a:gdLst/>
              <a:ahLst/>
              <a:cxnLst/>
              <a:rect l="l" t="t" r="r" b="b"/>
              <a:pathLst>
                <a:path w="20116800" h="1496908">
                  <a:moveTo>
                    <a:pt x="0" y="0"/>
                  </a:moveTo>
                  <a:lnTo>
                    <a:pt x="20116800" y="0"/>
                  </a:lnTo>
                  <a:lnTo>
                    <a:pt x="20116800" y="1496908"/>
                  </a:lnTo>
                  <a:lnTo>
                    <a:pt x="0" y="1496908"/>
                  </a:lnTo>
                  <a:close/>
                </a:path>
              </a:pathLst>
            </a:custGeom>
            <a:blipFill>
              <a:blip r:embed="rId3">
                <a:alphaModFix amt="0"/>
              </a:blip>
              <a:stretch>
                <a:fillRect t="-211857" b="-211857"/>
              </a:stretch>
            </a:blipFill>
          </p:spPr>
          <p:txBody>
            <a:bodyPr/>
            <a:lstStyle/>
            <a:p>
              <a:r>
                <a:rPr lang="en-US" sz="4800" b="1" dirty="0"/>
                <a:t>Presentation Structure</a:t>
              </a:r>
              <a:endParaRPr lang="en-US" sz="4800" b="1" dirty="0">
                <a:solidFill>
                  <a:srgbClr val="FF0000"/>
                </a:solidFill>
                <a:highlight>
                  <a:srgbClr val="FFFF00"/>
                </a:highlight>
              </a:endParaRPr>
            </a:p>
          </p:txBody>
        </p:sp>
        <p:sp>
          <p:nvSpPr>
            <p:cNvPr id="9" name="TextBox 9"/>
            <p:cNvSpPr txBox="1"/>
            <p:nvPr/>
          </p:nvSpPr>
          <p:spPr>
            <a:xfrm>
              <a:off x="0" y="123825"/>
              <a:ext cx="20116800" cy="1373086"/>
            </a:xfrm>
            <a:prstGeom prst="rect">
              <a:avLst/>
            </a:prstGeom>
          </p:spPr>
          <p:txBody>
            <a:bodyPr lIns="0" tIns="0" rIns="0" bIns="0" rtlCol="0" anchor="b"/>
            <a:lstStyle/>
            <a:p>
              <a:pPr algn="l">
                <a:lnSpc>
                  <a:spcPts val="7344"/>
                </a:lnSpc>
              </a:pPr>
              <a:r>
                <a:rPr lang="en-US" sz="7200" b="1" spc="-118" dirty="0">
                  <a:solidFill>
                    <a:srgbClr val="404040"/>
                  </a:solidFill>
                  <a:latin typeface="TT Rounds Condensed Bold"/>
                  <a:ea typeface="TT Rounds Condensed Bold"/>
                  <a:cs typeface="TT Rounds Condensed Bold"/>
                  <a:sym typeface="TT Rounds Condensed Bold"/>
                </a:rPr>
                <a:t> </a:t>
              </a:r>
            </a:p>
          </p:txBody>
        </p:sp>
      </p:grpSp>
      <p:pic>
        <p:nvPicPr>
          <p:cNvPr id="11" name="Picture 10">
            <a:extLst>
              <a:ext uri="{FF2B5EF4-FFF2-40B4-BE49-F238E27FC236}">
                <a16:creationId xmlns:a16="http://schemas.microsoft.com/office/drawing/2014/main" id="{0213A86A-EA35-D3B3-5175-CECBBA2A4965}"/>
              </a:ext>
            </a:extLst>
          </p:cNvPr>
          <p:cNvPicPr/>
          <p:nvPr/>
        </p:nvPicPr>
        <p:blipFill>
          <a:blip r:embed="rId4"/>
          <a:stretch>
            <a:fillRect/>
          </a:stretch>
        </p:blipFill>
        <p:spPr>
          <a:xfrm>
            <a:off x="304800" y="51139"/>
            <a:ext cx="3173894" cy="1269322"/>
          </a:xfrm>
          <a:prstGeom prst="rect">
            <a:avLst/>
          </a:prstGeom>
        </p:spPr>
      </p:pic>
      <p:sp>
        <p:nvSpPr>
          <p:cNvPr id="12" name="Rectangle 1">
            <a:extLst>
              <a:ext uri="{FF2B5EF4-FFF2-40B4-BE49-F238E27FC236}">
                <a16:creationId xmlns:a16="http://schemas.microsoft.com/office/drawing/2014/main" id="{38E0F8AA-4EEE-CD3A-200D-3063C9F7720E}"/>
              </a:ext>
            </a:extLst>
          </p:cNvPr>
          <p:cNvSpPr>
            <a:spLocks noChangeArrowheads="1"/>
          </p:cNvSpPr>
          <p:nvPr/>
        </p:nvSpPr>
        <p:spPr bwMode="auto">
          <a:xfrm>
            <a:off x="4800600" y="3150839"/>
            <a:ext cx="8077200" cy="6036974"/>
          </a:xfrm>
          <a:prstGeom prst="rect">
            <a:avLst/>
          </a:prstGeom>
          <a:solidFill>
            <a:schemeClr val="bg2">
              <a:lumMod val="90000"/>
            </a:schemeClr>
          </a:solidFill>
          <a:ln w="9525">
            <a:solidFill>
              <a:schemeClr val="tx1"/>
            </a:solidFill>
            <a:miter lim="800000"/>
            <a:headEnd/>
            <a:tailEnd/>
          </a:ln>
          <a:effectLst/>
        </p:spPr>
        <p:txBody>
          <a:bodyPr vert="horz" wrap="square" lIns="91440" tIns="45720" rIns="91440" bIns="45720" numCol="2" anchor="ctr" anchorCtr="0" compatLnSpc="1">
            <a:prstTxWarp prst="textNoShape">
              <a:avLst/>
            </a:prstTxWarp>
            <a:spAutoFit/>
          </a:bodyPr>
          <a:lstStyle/>
          <a:p>
            <a:pPr marL="342900" marR="0" lvl="0" indent="-342900" algn="l" defTabSz="914400" rtl="0" eaLnBrk="0" fontAlgn="base" latinLnBrk="0" hangingPunct="0">
              <a:lnSpc>
                <a:spcPct val="150000"/>
              </a:lnSpc>
              <a:spcBef>
                <a:spcPct val="0"/>
              </a:spcBef>
              <a:spcAft>
                <a:spcPct val="0"/>
              </a:spcAft>
              <a:buClrTx/>
              <a:buSzTx/>
              <a:buFont typeface="Wingdings" panose="05000000000000000000" pitchFamily="2" charset="2"/>
              <a:buChar char="ü"/>
              <a:tabLst/>
            </a:pPr>
            <a:r>
              <a:rPr kumimoji="0" lang="en-US" altLang="en-US" sz="2000" b="1" i="0" u="none" strike="noStrike" cap="none" normalizeH="0" baseline="0" dirty="0">
                <a:ln>
                  <a:noFill/>
                </a:ln>
                <a:solidFill>
                  <a:schemeClr val="tx1"/>
                </a:solidFill>
                <a:effectLst/>
                <a:latin typeface="Arial" panose="020B0604020202020204" pitchFamily="34" charset="0"/>
              </a:rPr>
              <a:t>Target Audience &amp; Condition Overview</a:t>
            </a:r>
          </a:p>
          <a:p>
            <a:pPr marL="342900" marR="0" lvl="0" indent="-342900" algn="l" defTabSz="914400" rtl="0" eaLnBrk="0" fontAlgn="base" latinLnBrk="0" hangingPunct="0">
              <a:lnSpc>
                <a:spcPct val="150000"/>
              </a:lnSpc>
              <a:spcBef>
                <a:spcPct val="0"/>
              </a:spcBef>
              <a:spcAft>
                <a:spcPct val="0"/>
              </a:spcAft>
              <a:buClrTx/>
              <a:buSzTx/>
              <a:buFont typeface="Wingdings" panose="05000000000000000000" pitchFamily="2" charset="2"/>
              <a:buChar char="ü"/>
              <a:tabLst/>
            </a:pPr>
            <a:r>
              <a:rPr kumimoji="0" lang="en-US" altLang="en-US" sz="2000" b="1" i="0" u="none" strike="noStrike" cap="none" normalizeH="0" baseline="0" dirty="0">
                <a:ln>
                  <a:noFill/>
                </a:ln>
                <a:solidFill>
                  <a:schemeClr val="tx1"/>
                </a:solidFill>
                <a:effectLst/>
                <a:latin typeface="Arial" panose="020B0604020202020204" pitchFamily="34" charset="0"/>
              </a:rPr>
              <a:t>Aetiology &amp; Symptoms</a:t>
            </a:r>
          </a:p>
          <a:p>
            <a:pPr marL="342900" marR="0" lvl="0" indent="-342900" algn="l" defTabSz="914400" rtl="0" eaLnBrk="0" fontAlgn="base" latinLnBrk="0" hangingPunct="0">
              <a:lnSpc>
                <a:spcPct val="150000"/>
              </a:lnSpc>
              <a:spcBef>
                <a:spcPct val="0"/>
              </a:spcBef>
              <a:spcAft>
                <a:spcPct val="0"/>
              </a:spcAft>
              <a:buClrTx/>
              <a:buSzTx/>
              <a:buFont typeface="Wingdings" panose="05000000000000000000" pitchFamily="2" charset="2"/>
              <a:buChar char="ü"/>
              <a:tabLst/>
            </a:pPr>
            <a:r>
              <a:rPr kumimoji="0" lang="en-US" altLang="en-US" sz="2000" b="1" i="0" u="none" strike="noStrike" cap="none" normalizeH="0" baseline="0" dirty="0">
                <a:ln>
                  <a:noFill/>
                </a:ln>
                <a:solidFill>
                  <a:schemeClr val="tx1"/>
                </a:solidFill>
                <a:effectLst/>
                <a:latin typeface="Arial" panose="020B0604020202020204" pitchFamily="34" charset="0"/>
              </a:rPr>
              <a:t>Prevalence of T2DM (UK &amp; Global Data)</a:t>
            </a:r>
          </a:p>
          <a:p>
            <a:pPr marL="342900" marR="0" lvl="0" indent="-342900" algn="l" defTabSz="914400" rtl="0" eaLnBrk="0" fontAlgn="base" latinLnBrk="0" hangingPunct="0">
              <a:lnSpc>
                <a:spcPct val="150000"/>
              </a:lnSpc>
              <a:spcBef>
                <a:spcPct val="0"/>
              </a:spcBef>
              <a:spcAft>
                <a:spcPct val="0"/>
              </a:spcAft>
              <a:buClrTx/>
              <a:buSzTx/>
              <a:buFont typeface="Wingdings" panose="05000000000000000000" pitchFamily="2" charset="2"/>
              <a:buChar char="ü"/>
              <a:tabLst/>
            </a:pPr>
            <a:r>
              <a:rPr kumimoji="0" lang="en-US" altLang="en-US" sz="2000" b="1" i="0" u="none" strike="noStrike" cap="none" normalizeH="0" baseline="0" dirty="0">
                <a:ln>
                  <a:noFill/>
                </a:ln>
                <a:solidFill>
                  <a:schemeClr val="tx1"/>
                </a:solidFill>
                <a:effectLst/>
                <a:latin typeface="Arial" panose="020B0604020202020204" pitchFamily="34" charset="0"/>
              </a:rPr>
              <a:t>Economic &amp; Social Burden</a:t>
            </a:r>
          </a:p>
          <a:p>
            <a:pPr marL="342900" marR="0" lvl="0" indent="-342900" algn="l" defTabSz="914400" rtl="0" eaLnBrk="0" fontAlgn="base" latinLnBrk="0" hangingPunct="0">
              <a:lnSpc>
                <a:spcPct val="150000"/>
              </a:lnSpc>
              <a:spcBef>
                <a:spcPct val="0"/>
              </a:spcBef>
              <a:spcAft>
                <a:spcPct val="0"/>
              </a:spcAft>
              <a:buClrTx/>
              <a:buSzTx/>
              <a:buFont typeface="Wingdings" panose="05000000000000000000" pitchFamily="2" charset="2"/>
              <a:buChar char="ü"/>
              <a:tabLst/>
            </a:pPr>
            <a:r>
              <a:rPr kumimoji="0" lang="en-US" altLang="en-US" sz="2000" b="1" i="0" u="none" strike="noStrike" cap="none" normalizeH="0" baseline="0" dirty="0">
                <a:ln>
                  <a:noFill/>
                </a:ln>
                <a:solidFill>
                  <a:schemeClr val="tx1"/>
                </a:solidFill>
                <a:effectLst/>
                <a:latin typeface="Arial" panose="020B0604020202020204" pitchFamily="34" charset="0"/>
              </a:rPr>
              <a:t>Diagnosis &amp; Initial Assessment Protocols</a:t>
            </a:r>
          </a:p>
          <a:p>
            <a:pPr marL="342900" marR="0" lvl="0" indent="-342900" algn="l" defTabSz="914400" rtl="0" eaLnBrk="0" fontAlgn="base" latinLnBrk="0" hangingPunct="0">
              <a:lnSpc>
                <a:spcPct val="150000"/>
              </a:lnSpc>
              <a:spcBef>
                <a:spcPct val="0"/>
              </a:spcBef>
              <a:spcAft>
                <a:spcPct val="0"/>
              </a:spcAft>
              <a:buClrTx/>
              <a:buSzTx/>
              <a:buFont typeface="Wingdings" panose="05000000000000000000" pitchFamily="2" charset="2"/>
              <a:buChar char="ü"/>
              <a:tabLst/>
            </a:pPr>
            <a:r>
              <a:rPr kumimoji="0" lang="en-US" altLang="en-US" sz="2000" b="1" i="0" u="none" strike="noStrike" cap="none" normalizeH="0" baseline="0" dirty="0">
                <a:ln>
                  <a:noFill/>
                </a:ln>
                <a:solidFill>
                  <a:schemeClr val="tx1"/>
                </a:solidFill>
                <a:effectLst/>
                <a:latin typeface="Arial" panose="020B0604020202020204" pitchFamily="34" charset="0"/>
              </a:rPr>
              <a:t>UK Management Frameworks (NICE)</a:t>
            </a:r>
          </a:p>
          <a:p>
            <a:pPr marL="342900" marR="0" lvl="0" indent="-342900" algn="l" defTabSz="914400" rtl="0" eaLnBrk="0" fontAlgn="base" latinLnBrk="0" hangingPunct="0">
              <a:lnSpc>
                <a:spcPct val="150000"/>
              </a:lnSpc>
              <a:spcBef>
                <a:spcPct val="0"/>
              </a:spcBef>
              <a:spcAft>
                <a:spcPct val="0"/>
              </a:spcAft>
              <a:buClrTx/>
              <a:buSzTx/>
              <a:buFont typeface="Wingdings" panose="05000000000000000000" pitchFamily="2" charset="2"/>
              <a:buChar char="ü"/>
              <a:tabLst/>
            </a:pPr>
            <a:r>
              <a:rPr kumimoji="0" lang="en-US" altLang="en-US" sz="2000" b="1" i="0" u="none" strike="noStrike" cap="none" normalizeH="0" baseline="0" dirty="0">
                <a:ln>
                  <a:noFill/>
                </a:ln>
                <a:solidFill>
                  <a:schemeClr val="tx1"/>
                </a:solidFill>
                <a:effectLst/>
                <a:latin typeface="Arial" panose="020B0604020202020204" pitchFamily="34" charset="0"/>
              </a:rPr>
              <a:t>Treatment Options &amp; Pharmacology</a:t>
            </a:r>
          </a:p>
          <a:p>
            <a:pPr marL="342900" marR="0" lvl="0" indent="-342900" algn="l" defTabSz="914400" rtl="0" eaLnBrk="0" fontAlgn="base" latinLnBrk="0" hangingPunct="0">
              <a:lnSpc>
                <a:spcPct val="150000"/>
              </a:lnSpc>
              <a:spcBef>
                <a:spcPct val="0"/>
              </a:spcBef>
              <a:spcAft>
                <a:spcPct val="0"/>
              </a:spcAft>
              <a:buClrTx/>
              <a:buSzTx/>
              <a:buFont typeface="Wingdings" panose="05000000000000000000" pitchFamily="2" charset="2"/>
              <a:buChar char="ü"/>
              <a:tabLst/>
            </a:pPr>
            <a:r>
              <a:rPr kumimoji="0" lang="en-US" altLang="en-US" sz="2000" b="1" i="0" u="none" strike="noStrike" cap="none" normalizeH="0" baseline="0" dirty="0">
                <a:ln>
                  <a:noFill/>
                </a:ln>
                <a:solidFill>
                  <a:schemeClr val="tx1"/>
                </a:solidFill>
                <a:effectLst/>
                <a:latin typeface="Arial" panose="020B0604020202020204" pitchFamily="34" charset="0"/>
              </a:rPr>
              <a:t>Common Comorbidities</a:t>
            </a:r>
          </a:p>
          <a:p>
            <a:pPr marL="342900" marR="0" lvl="0" indent="-342900" algn="l" defTabSz="914400" rtl="0" eaLnBrk="0" fontAlgn="base" latinLnBrk="0" hangingPunct="0">
              <a:lnSpc>
                <a:spcPct val="150000"/>
              </a:lnSpc>
              <a:spcBef>
                <a:spcPct val="0"/>
              </a:spcBef>
              <a:spcAft>
                <a:spcPct val="0"/>
              </a:spcAft>
              <a:buClrTx/>
              <a:buSzTx/>
              <a:buFont typeface="Wingdings" panose="05000000000000000000" pitchFamily="2" charset="2"/>
              <a:buChar char="ü"/>
              <a:tabLst/>
            </a:pPr>
            <a:r>
              <a:rPr kumimoji="0" lang="en-US" altLang="en-US" sz="2000" b="1" i="0" u="none" strike="noStrike" cap="none" normalizeH="0" baseline="0" dirty="0">
                <a:ln>
                  <a:noFill/>
                </a:ln>
                <a:solidFill>
                  <a:schemeClr val="tx1"/>
                </a:solidFill>
                <a:effectLst/>
                <a:latin typeface="Arial" panose="020B0604020202020204" pitchFamily="34" charset="0"/>
              </a:rPr>
              <a:t>Prevention Strategies</a:t>
            </a:r>
          </a:p>
          <a:p>
            <a:pPr marL="342900" marR="0" lvl="0" indent="-342900" algn="l" defTabSz="914400" rtl="0" eaLnBrk="0" fontAlgn="base" latinLnBrk="0" hangingPunct="0">
              <a:lnSpc>
                <a:spcPct val="150000"/>
              </a:lnSpc>
              <a:spcBef>
                <a:spcPct val="0"/>
              </a:spcBef>
              <a:spcAft>
                <a:spcPct val="0"/>
              </a:spcAft>
              <a:buClrTx/>
              <a:buSzTx/>
              <a:buFont typeface="Wingdings" panose="05000000000000000000" pitchFamily="2" charset="2"/>
              <a:buChar char="ü"/>
              <a:tabLst/>
            </a:pPr>
            <a:r>
              <a:rPr kumimoji="0" lang="en-US" altLang="en-US" sz="2000" b="1" i="0" u="none" strike="noStrike" cap="none" normalizeH="0" baseline="0" dirty="0">
                <a:ln>
                  <a:noFill/>
                </a:ln>
                <a:solidFill>
                  <a:schemeClr val="tx1"/>
                </a:solidFill>
                <a:effectLst/>
                <a:latin typeface="Arial" panose="020B0604020202020204" pitchFamily="34" charset="0"/>
              </a:rPr>
              <a:t>Coproductive Care Implementation</a:t>
            </a:r>
          </a:p>
          <a:p>
            <a:pPr marL="342900" marR="0" lvl="0" indent="-342900" algn="l" defTabSz="914400" rtl="0" eaLnBrk="0" fontAlgn="base" latinLnBrk="0" hangingPunct="0">
              <a:lnSpc>
                <a:spcPct val="150000"/>
              </a:lnSpc>
              <a:spcBef>
                <a:spcPct val="0"/>
              </a:spcBef>
              <a:spcAft>
                <a:spcPct val="0"/>
              </a:spcAft>
              <a:buClrTx/>
              <a:buSzTx/>
              <a:buFont typeface="Wingdings" panose="05000000000000000000" pitchFamily="2" charset="2"/>
              <a:buChar char="ü"/>
              <a:tabLst/>
            </a:pPr>
            <a:r>
              <a:rPr kumimoji="0" lang="en-US" altLang="en-US" sz="2000" b="1" i="0" u="none" strike="noStrike" cap="none" normalizeH="0" baseline="0" dirty="0">
                <a:ln>
                  <a:noFill/>
                </a:ln>
                <a:solidFill>
                  <a:schemeClr val="tx1"/>
                </a:solidFill>
                <a:effectLst/>
                <a:latin typeface="Arial" panose="020B0604020202020204" pitchFamily="34" charset="0"/>
              </a:rPr>
              <a:t>The Comprehensive Personalized Care Model</a:t>
            </a:r>
          </a:p>
          <a:p>
            <a:pPr marL="342900" marR="0" lvl="0" indent="-342900" algn="l" defTabSz="914400" rtl="0" eaLnBrk="0" fontAlgn="base" latinLnBrk="0" hangingPunct="0">
              <a:lnSpc>
                <a:spcPct val="150000"/>
              </a:lnSpc>
              <a:spcBef>
                <a:spcPct val="0"/>
              </a:spcBef>
              <a:spcAft>
                <a:spcPct val="0"/>
              </a:spcAft>
              <a:buClrTx/>
              <a:buSzTx/>
              <a:buFont typeface="Wingdings" panose="05000000000000000000" pitchFamily="2" charset="2"/>
              <a:buChar char="ü"/>
              <a:tabLst/>
            </a:pPr>
            <a:r>
              <a:rPr kumimoji="0" lang="en-US" altLang="en-US" sz="2000" b="1" i="0" u="none" strike="noStrike" cap="none" normalizeH="0" baseline="0" dirty="0">
                <a:ln>
                  <a:noFill/>
                </a:ln>
                <a:solidFill>
                  <a:schemeClr val="tx1"/>
                </a:solidFill>
                <a:effectLst/>
                <a:latin typeface="Arial" panose="020B0604020202020204" pitchFamily="34" charset="0"/>
              </a:rPr>
              <a:t>Improving Outcomes &amp; Future Recommendations</a:t>
            </a:r>
          </a:p>
          <a:p>
            <a:pPr marL="342900" marR="0" lvl="0" indent="-342900" algn="l" defTabSz="914400" rtl="0" eaLnBrk="0" fontAlgn="base" latinLnBrk="0" hangingPunct="0">
              <a:lnSpc>
                <a:spcPct val="150000"/>
              </a:lnSpc>
              <a:spcBef>
                <a:spcPct val="0"/>
              </a:spcBef>
              <a:spcAft>
                <a:spcPct val="0"/>
              </a:spcAft>
              <a:buClrTx/>
              <a:buSzTx/>
              <a:buFont typeface="Wingdings" panose="05000000000000000000" pitchFamily="2" charset="2"/>
              <a:buChar char="ü"/>
              <a:tabLst/>
            </a:pPr>
            <a:r>
              <a:rPr kumimoji="0" lang="en-US" altLang="en-US" sz="2000" b="1" i="0" u="none" strike="noStrike" cap="none" normalizeH="0" baseline="0" dirty="0">
                <a:ln>
                  <a:noFill/>
                </a:ln>
                <a:solidFill>
                  <a:schemeClr val="tx1"/>
                </a:solidFill>
                <a:effectLst/>
                <a:latin typeface="Arial" panose="020B0604020202020204" pitchFamily="34" charset="0"/>
              </a:rPr>
              <a:t>References</a:t>
            </a:r>
          </a:p>
        </p:txBody>
      </p:sp>
      <p:sp>
        <p:nvSpPr>
          <p:cNvPr id="13" name="Slide Number Placeholder 12">
            <a:extLst>
              <a:ext uri="{FF2B5EF4-FFF2-40B4-BE49-F238E27FC236}">
                <a16:creationId xmlns:a16="http://schemas.microsoft.com/office/drawing/2014/main" id="{D14CA11D-09A0-9460-8D76-6B3BE17AF3F3}"/>
              </a:ext>
            </a:extLst>
          </p:cNvPr>
          <p:cNvSpPr>
            <a:spLocks noGrp="1"/>
          </p:cNvSpPr>
          <p:nvPr>
            <p:ph type="sldNum" sz="quarter" idx="12"/>
          </p:nvPr>
        </p:nvSpPr>
        <p:spPr/>
        <p:txBody>
          <a:bodyPr/>
          <a:lstStyle/>
          <a:p>
            <a:fld id="{B6F15528-21DE-4FAA-801E-634DDDAF4B2B}" type="slidenum">
              <a:rPr lang="en-US" smtClean="0"/>
              <a:pPr/>
              <a:t>2</a:t>
            </a:fld>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1E1DB"/>
        </a:solidFill>
        <a:effectLst/>
      </p:bgPr>
    </p:bg>
    <p:spTree>
      <p:nvGrpSpPr>
        <p:cNvPr id="1" name=""/>
        <p:cNvGrpSpPr/>
        <p:nvPr/>
      </p:nvGrpSpPr>
      <p:grpSpPr>
        <a:xfrm>
          <a:off x="0" y="0"/>
          <a:ext cx="0" cy="0"/>
          <a:chOff x="0" y="0"/>
          <a:chExt cx="0" cy="0"/>
        </a:xfrm>
      </p:grpSpPr>
      <p:grpSp>
        <p:nvGrpSpPr>
          <p:cNvPr id="2" name="Group 2"/>
          <p:cNvGrpSpPr/>
          <p:nvPr/>
        </p:nvGrpSpPr>
        <p:grpSpPr>
          <a:xfrm>
            <a:off x="1" y="9601200"/>
            <a:ext cx="18288000" cy="685800"/>
            <a:chOff x="0" y="0"/>
            <a:chExt cx="24384000" cy="914400"/>
          </a:xfrm>
        </p:grpSpPr>
        <p:sp>
          <p:nvSpPr>
            <p:cNvPr id="3" name="Freeform 3"/>
            <p:cNvSpPr/>
            <p:nvPr/>
          </p:nvSpPr>
          <p:spPr>
            <a:xfrm>
              <a:off x="0" y="0"/>
              <a:ext cx="24384000" cy="914400"/>
            </a:xfrm>
            <a:custGeom>
              <a:avLst/>
              <a:gdLst/>
              <a:ahLst/>
              <a:cxnLst/>
              <a:rect l="l" t="t" r="r" b="b"/>
              <a:pathLst>
                <a:path w="24384000" h="914400">
                  <a:moveTo>
                    <a:pt x="0" y="0"/>
                  </a:moveTo>
                  <a:lnTo>
                    <a:pt x="24384000" y="0"/>
                  </a:lnTo>
                  <a:lnTo>
                    <a:pt x="24384000" y="914400"/>
                  </a:lnTo>
                  <a:lnTo>
                    <a:pt x="0" y="914400"/>
                  </a:lnTo>
                  <a:close/>
                </a:path>
              </a:pathLst>
            </a:custGeom>
            <a:solidFill>
              <a:srgbClr val="82847C"/>
            </a:solidFill>
          </p:spPr>
          <p:txBody>
            <a:bodyPr/>
            <a:lstStyle/>
            <a:p>
              <a:endParaRPr lang="en-US"/>
            </a:p>
          </p:txBody>
        </p:sp>
      </p:grpSp>
      <p:grpSp>
        <p:nvGrpSpPr>
          <p:cNvPr id="4" name="Group 4"/>
          <p:cNvGrpSpPr/>
          <p:nvPr/>
        </p:nvGrpSpPr>
        <p:grpSpPr>
          <a:xfrm>
            <a:off x="19" y="9501473"/>
            <a:ext cx="18287981" cy="99727"/>
            <a:chOff x="0" y="0"/>
            <a:chExt cx="24383975" cy="132969"/>
          </a:xfrm>
        </p:grpSpPr>
        <p:sp>
          <p:nvSpPr>
            <p:cNvPr id="5" name="Freeform 5"/>
            <p:cNvSpPr/>
            <p:nvPr/>
          </p:nvSpPr>
          <p:spPr>
            <a:xfrm>
              <a:off x="0" y="0"/>
              <a:ext cx="24384000" cy="132969"/>
            </a:xfrm>
            <a:custGeom>
              <a:avLst/>
              <a:gdLst/>
              <a:ahLst/>
              <a:cxnLst/>
              <a:rect l="l" t="t" r="r" b="b"/>
              <a:pathLst>
                <a:path w="24384000" h="132969">
                  <a:moveTo>
                    <a:pt x="0" y="0"/>
                  </a:moveTo>
                  <a:lnTo>
                    <a:pt x="24384000" y="0"/>
                  </a:lnTo>
                  <a:lnTo>
                    <a:pt x="24384000" y="132969"/>
                  </a:lnTo>
                  <a:lnTo>
                    <a:pt x="0" y="132969"/>
                  </a:lnTo>
                  <a:close/>
                </a:path>
              </a:pathLst>
            </a:custGeom>
            <a:solidFill>
              <a:srgbClr val="ACADA8"/>
            </a:solidFill>
          </p:spPr>
          <p:txBody>
            <a:bodyPr/>
            <a:lstStyle/>
            <a:p>
              <a:endParaRPr lang="en-US"/>
            </a:p>
          </p:txBody>
        </p:sp>
      </p:grpSp>
      <p:sp>
        <p:nvSpPr>
          <p:cNvPr id="6" name="AutoShape 6"/>
          <p:cNvSpPr/>
          <p:nvPr/>
        </p:nvSpPr>
        <p:spPr>
          <a:xfrm rot="2160">
            <a:off x="1785537" y="2602001"/>
            <a:ext cx="14959965" cy="0"/>
          </a:xfrm>
          <a:prstGeom prst="line">
            <a:avLst/>
          </a:prstGeom>
          <a:ln w="9525" cap="rnd">
            <a:solidFill>
              <a:srgbClr val="000000"/>
            </a:solidFill>
            <a:prstDash val="solid"/>
            <a:headEnd type="none" w="sm" len="sm"/>
            <a:tailEnd type="none" w="sm" len="sm"/>
          </a:ln>
        </p:spPr>
        <p:txBody>
          <a:bodyPr/>
          <a:lstStyle/>
          <a:p>
            <a:endParaRPr lang="en-US"/>
          </a:p>
        </p:txBody>
      </p:sp>
      <p:grpSp>
        <p:nvGrpSpPr>
          <p:cNvPr id="7" name="Group 7"/>
          <p:cNvGrpSpPr/>
          <p:nvPr/>
        </p:nvGrpSpPr>
        <p:grpSpPr>
          <a:xfrm>
            <a:off x="1600200" y="831713"/>
            <a:ext cx="15094974" cy="1634010"/>
            <a:chOff x="0" y="0"/>
            <a:chExt cx="20126632" cy="2178679"/>
          </a:xfrm>
        </p:grpSpPr>
        <p:sp>
          <p:nvSpPr>
            <p:cNvPr id="8" name="Freeform 8"/>
            <p:cNvSpPr/>
            <p:nvPr/>
          </p:nvSpPr>
          <p:spPr>
            <a:xfrm>
              <a:off x="0" y="0"/>
              <a:ext cx="20116800" cy="1601748"/>
            </a:xfrm>
            <a:custGeom>
              <a:avLst/>
              <a:gdLst/>
              <a:ahLst/>
              <a:cxnLst/>
              <a:rect l="l" t="t" r="r" b="b"/>
              <a:pathLst>
                <a:path w="20116800" h="1601748">
                  <a:moveTo>
                    <a:pt x="0" y="0"/>
                  </a:moveTo>
                  <a:lnTo>
                    <a:pt x="20116800" y="0"/>
                  </a:lnTo>
                  <a:lnTo>
                    <a:pt x="20116800" y="1601748"/>
                  </a:lnTo>
                  <a:lnTo>
                    <a:pt x="0" y="1601748"/>
                  </a:lnTo>
                  <a:close/>
                </a:path>
              </a:pathLst>
            </a:custGeom>
            <a:blipFill>
              <a:blip r:embed="rId3">
                <a:alphaModFix amt="0"/>
              </a:blip>
              <a:stretch>
                <a:fillRect t="-194717" b="-194718"/>
              </a:stretch>
            </a:blipFill>
          </p:spPr>
          <p:txBody>
            <a:bodyPr/>
            <a:lstStyle/>
            <a:p>
              <a:endParaRPr lang="en-US" dirty="0"/>
            </a:p>
          </p:txBody>
        </p:sp>
        <p:sp>
          <p:nvSpPr>
            <p:cNvPr id="9" name="TextBox 9"/>
            <p:cNvSpPr txBox="1"/>
            <p:nvPr/>
          </p:nvSpPr>
          <p:spPr>
            <a:xfrm>
              <a:off x="9832" y="700755"/>
              <a:ext cx="20116800" cy="1477924"/>
            </a:xfrm>
            <a:prstGeom prst="rect">
              <a:avLst/>
            </a:prstGeom>
          </p:spPr>
          <p:txBody>
            <a:bodyPr lIns="0" tIns="0" rIns="0" bIns="0" rtlCol="0" anchor="b"/>
            <a:lstStyle/>
            <a:p>
              <a:pPr algn="l">
                <a:lnSpc>
                  <a:spcPts val="7344"/>
                </a:lnSpc>
              </a:pPr>
              <a:r>
                <a:rPr lang="en-US" sz="7200" b="1" spc="-118" dirty="0">
                  <a:solidFill>
                    <a:srgbClr val="404040"/>
                  </a:solidFill>
                  <a:latin typeface="TT Rounds Condensed Bold"/>
                  <a:ea typeface="TT Rounds Condensed Bold"/>
                  <a:cs typeface="TT Rounds Condensed Bold"/>
                  <a:sym typeface="TT Rounds Condensed Bold"/>
                </a:rPr>
                <a:t>Overview &amp; </a:t>
              </a:r>
              <a:r>
                <a:rPr lang="en-US" sz="7200" b="1" spc="-118" dirty="0" err="1">
                  <a:solidFill>
                    <a:srgbClr val="404040"/>
                  </a:solidFill>
                  <a:latin typeface="TT Rounds Condensed Bold"/>
                  <a:ea typeface="TT Rounds Condensed Bold"/>
                  <a:cs typeface="TT Rounds Condensed Bold"/>
                  <a:sym typeface="TT Rounds Condensed Bold"/>
                </a:rPr>
                <a:t>Aetiology</a:t>
              </a:r>
              <a:endParaRPr lang="en-US" sz="7200" b="1" spc="-118" dirty="0">
                <a:solidFill>
                  <a:srgbClr val="404040"/>
                </a:solidFill>
                <a:latin typeface="TT Rounds Condensed Bold"/>
                <a:ea typeface="TT Rounds Condensed Bold"/>
                <a:cs typeface="TT Rounds Condensed Bold"/>
                <a:sym typeface="TT Rounds Condensed Bold"/>
              </a:endParaRPr>
            </a:p>
          </p:txBody>
        </p:sp>
      </p:grpSp>
      <p:pic>
        <p:nvPicPr>
          <p:cNvPr id="43" name="Picture 42">
            <a:extLst>
              <a:ext uri="{FF2B5EF4-FFF2-40B4-BE49-F238E27FC236}">
                <a16:creationId xmlns:a16="http://schemas.microsoft.com/office/drawing/2014/main" id="{F18A1C95-D732-956C-3D66-205B7F7B57A4}"/>
              </a:ext>
            </a:extLst>
          </p:cNvPr>
          <p:cNvPicPr/>
          <p:nvPr/>
        </p:nvPicPr>
        <p:blipFill>
          <a:blip r:embed="rId4"/>
          <a:stretch>
            <a:fillRect/>
          </a:stretch>
        </p:blipFill>
        <p:spPr>
          <a:xfrm>
            <a:off x="304800" y="51139"/>
            <a:ext cx="3173894" cy="1269322"/>
          </a:xfrm>
          <a:prstGeom prst="rect">
            <a:avLst/>
          </a:prstGeom>
        </p:spPr>
      </p:pic>
      <p:sp>
        <p:nvSpPr>
          <p:cNvPr id="44" name="Slide Number Placeholder 43">
            <a:extLst>
              <a:ext uri="{FF2B5EF4-FFF2-40B4-BE49-F238E27FC236}">
                <a16:creationId xmlns:a16="http://schemas.microsoft.com/office/drawing/2014/main" id="{A0BE47BA-0E3A-ACF8-E681-FD8EC65A1AA4}"/>
              </a:ext>
            </a:extLst>
          </p:cNvPr>
          <p:cNvSpPr>
            <a:spLocks noGrp="1"/>
          </p:cNvSpPr>
          <p:nvPr>
            <p:ph type="sldNum" sz="quarter" idx="12"/>
          </p:nvPr>
        </p:nvSpPr>
        <p:spPr/>
        <p:txBody>
          <a:bodyPr/>
          <a:lstStyle/>
          <a:p>
            <a:fld id="{B6F15528-21DE-4FAA-801E-634DDDAF4B2B}" type="slidenum">
              <a:rPr lang="en-US" smtClean="0"/>
              <a:pPr/>
              <a:t>3</a:t>
            </a:fld>
            <a:endParaRPr lang="en-US"/>
          </a:p>
        </p:txBody>
      </p:sp>
      <p:graphicFrame>
        <p:nvGraphicFramePr>
          <p:cNvPr id="47" name="Table 46">
            <a:extLst>
              <a:ext uri="{FF2B5EF4-FFF2-40B4-BE49-F238E27FC236}">
                <a16:creationId xmlns:a16="http://schemas.microsoft.com/office/drawing/2014/main" id="{036844D4-5223-D45D-DC7A-5F8E8DAA39A2}"/>
              </a:ext>
            </a:extLst>
          </p:cNvPr>
          <p:cNvGraphicFramePr>
            <a:graphicFrameLocks noGrp="1"/>
          </p:cNvGraphicFramePr>
          <p:nvPr>
            <p:extLst>
              <p:ext uri="{D42A27DB-BD31-4B8C-83A1-F6EECF244321}">
                <p14:modId xmlns:p14="http://schemas.microsoft.com/office/powerpoint/2010/main" val="1697848504"/>
              </p:ext>
            </p:extLst>
          </p:nvPr>
        </p:nvGraphicFramePr>
        <p:xfrm>
          <a:off x="273919" y="4530600"/>
          <a:ext cx="8991600" cy="3853148"/>
        </p:xfrm>
        <a:graphic>
          <a:graphicData uri="http://schemas.openxmlformats.org/drawingml/2006/table">
            <a:tbl>
              <a:tblPr>
                <a:tableStyleId>{0505E3EF-67EA-436B-97B2-0124C06EBD24}</a:tableStyleId>
              </a:tblPr>
              <a:tblGrid>
                <a:gridCol w="2749425">
                  <a:extLst>
                    <a:ext uri="{9D8B030D-6E8A-4147-A177-3AD203B41FA5}">
                      <a16:colId xmlns:a16="http://schemas.microsoft.com/office/drawing/2014/main" val="1407154505"/>
                    </a:ext>
                  </a:extLst>
                </a:gridCol>
                <a:gridCol w="6242175">
                  <a:extLst>
                    <a:ext uri="{9D8B030D-6E8A-4147-A177-3AD203B41FA5}">
                      <a16:colId xmlns:a16="http://schemas.microsoft.com/office/drawing/2014/main" val="4046780412"/>
                    </a:ext>
                  </a:extLst>
                </a:gridCol>
              </a:tblGrid>
              <a:tr h="586970">
                <a:tc>
                  <a:txBody>
                    <a:bodyPr/>
                    <a:lstStyle/>
                    <a:p>
                      <a:pPr rtl="0">
                        <a:buNone/>
                      </a:pPr>
                      <a:r>
                        <a:rPr lang="en-US" sz="2800" b="1" dirty="0">
                          <a:solidFill>
                            <a:srgbClr val="1F1F1F"/>
                          </a:solidFill>
                          <a:effectLst/>
                        </a:rPr>
                        <a:t>Category</a:t>
                      </a:r>
                      <a:endParaRPr lang="en-US" sz="2800" dirty="0">
                        <a:solidFill>
                          <a:srgbClr val="1F1F1F"/>
                        </a:solidFill>
                        <a:effectLst/>
                        <a:latin typeface="Google Sans Text"/>
                      </a:endParaRPr>
                    </a:p>
                  </a:txBody>
                  <a:tcPr marT="121920" marB="121920" anchor="ctr">
                    <a:solidFill>
                      <a:schemeClr val="bg2">
                        <a:lumMod val="50000"/>
                      </a:schemeClr>
                    </a:solidFill>
                  </a:tcPr>
                </a:tc>
                <a:tc>
                  <a:txBody>
                    <a:bodyPr/>
                    <a:lstStyle/>
                    <a:p>
                      <a:pPr rtl="0">
                        <a:buNone/>
                      </a:pPr>
                      <a:r>
                        <a:rPr lang="en-US" sz="2800" b="1" dirty="0">
                          <a:solidFill>
                            <a:srgbClr val="1F1F1F"/>
                          </a:solidFill>
                          <a:effectLst/>
                        </a:rPr>
                        <a:t>Key Factors / Indicators</a:t>
                      </a:r>
                      <a:endParaRPr lang="en-US" sz="2800" dirty="0">
                        <a:solidFill>
                          <a:srgbClr val="1F1F1F"/>
                        </a:solidFill>
                        <a:effectLst/>
                        <a:latin typeface="Google Sans Text"/>
                      </a:endParaRPr>
                    </a:p>
                  </a:txBody>
                  <a:tcPr marT="121920" marB="121920" anchor="ctr">
                    <a:solidFill>
                      <a:schemeClr val="bg2">
                        <a:lumMod val="50000"/>
                      </a:schemeClr>
                    </a:solidFill>
                  </a:tcPr>
                </a:tc>
                <a:extLst>
                  <a:ext uri="{0D108BD9-81ED-4DB2-BD59-A6C34878D82A}">
                    <a16:rowId xmlns:a16="http://schemas.microsoft.com/office/drawing/2014/main" val="2250847394"/>
                  </a:ext>
                </a:extLst>
              </a:tr>
              <a:tr h="1591294">
                <a:tc>
                  <a:txBody>
                    <a:bodyPr/>
                    <a:lstStyle/>
                    <a:p>
                      <a:pPr rtl="0">
                        <a:buNone/>
                      </a:pPr>
                      <a:r>
                        <a:rPr lang="en-US" sz="2800" b="1" dirty="0">
                          <a:solidFill>
                            <a:srgbClr val="1F1F1F"/>
                          </a:solidFill>
                          <a:effectLst/>
                        </a:rPr>
                        <a:t>Aetiology</a:t>
                      </a:r>
                      <a:endParaRPr lang="en-US" sz="2800" dirty="0">
                        <a:solidFill>
                          <a:srgbClr val="1F1F1F"/>
                        </a:solidFill>
                        <a:effectLst/>
                        <a:latin typeface="Google Sans Text"/>
                      </a:endParaRPr>
                    </a:p>
                  </a:txBody>
                  <a:tcPr marT="121920" marB="121920" anchor="ctr"/>
                </a:tc>
                <a:tc>
                  <a:txBody>
                    <a:bodyPr/>
                    <a:lstStyle/>
                    <a:p>
                      <a:pPr rtl="0">
                        <a:buNone/>
                      </a:pPr>
                      <a:r>
                        <a:rPr lang="en-US" sz="2800" dirty="0">
                          <a:solidFill>
                            <a:srgbClr val="1F1F1F"/>
                          </a:solidFill>
                          <a:effectLst/>
                        </a:rPr>
                        <a:t>Genetic predisposition, visceral adiposity, physical inactivity, obesogenic diets (Zheng, Ley and Hu, 2018; Taylor, 2013).</a:t>
                      </a:r>
                      <a:endParaRPr lang="en-US" sz="2800" dirty="0">
                        <a:solidFill>
                          <a:srgbClr val="1F1F1F"/>
                        </a:solidFill>
                        <a:effectLst/>
                        <a:latin typeface="Google Sans Text"/>
                      </a:endParaRPr>
                    </a:p>
                  </a:txBody>
                  <a:tcPr marT="121920" marB="121920" anchor="ctr"/>
                </a:tc>
                <a:extLst>
                  <a:ext uri="{0D108BD9-81ED-4DB2-BD59-A6C34878D82A}">
                    <a16:rowId xmlns:a16="http://schemas.microsoft.com/office/drawing/2014/main" val="3322711209"/>
                  </a:ext>
                </a:extLst>
              </a:tr>
              <a:tr h="1591294">
                <a:tc>
                  <a:txBody>
                    <a:bodyPr/>
                    <a:lstStyle/>
                    <a:p>
                      <a:pPr rtl="0">
                        <a:buNone/>
                      </a:pPr>
                      <a:r>
                        <a:rPr lang="en-US" sz="2800" b="1">
                          <a:solidFill>
                            <a:srgbClr val="1F1F1F"/>
                          </a:solidFill>
                          <a:effectLst/>
                        </a:rPr>
                        <a:t>Symptoms</a:t>
                      </a:r>
                      <a:endParaRPr lang="en-US" sz="2800">
                        <a:solidFill>
                          <a:srgbClr val="1F1F1F"/>
                        </a:solidFill>
                        <a:effectLst/>
                        <a:latin typeface="Google Sans Text"/>
                      </a:endParaRPr>
                    </a:p>
                  </a:txBody>
                  <a:tcPr marT="121920" marB="121920" anchor="ctr"/>
                </a:tc>
                <a:tc>
                  <a:txBody>
                    <a:bodyPr/>
                    <a:lstStyle/>
                    <a:p>
                      <a:pPr rtl="0">
                        <a:buNone/>
                      </a:pPr>
                      <a:r>
                        <a:rPr lang="en-US" sz="2800" dirty="0">
                          <a:solidFill>
                            <a:srgbClr val="1F1F1F"/>
                          </a:solidFill>
                          <a:effectLst/>
                        </a:rPr>
                        <a:t>Polydipsia, polyuria, recurrent infections, unexplained weight loss, severe fatigue (</a:t>
                      </a:r>
                      <a:r>
                        <a:rPr lang="en-US" sz="2800" dirty="0" err="1">
                          <a:solidFill>
                            <a:srgbClr val="1F1F1F"/>
                          </a:solidFill>
                          <a:effectLst/>
                        </a:rPr>
                        <a:t>Petersmann</a:t>
                      </a:r>
                      <a:r>
                        <a:rPr lang="en-US" sz="2800" dirty="0">
                          <a:solidFill>
                            <a:srgbClr val="1F1F1F"/>
                          </a:solidFill>
                          <a:effectLst/>
                        </a:rPr>
                        <a:t> et al., 2019).</a:t>
                      </a:r>
                      <a:endParaRPr lang="en-US" sz="2800" dirty="0">
                        <a:solidFill>
                          <a:srgbClr val="1F1F1F"/>
                        </a:solidFill>
                        <a:effectLst/>
                        <a:latin typeface="Google Sans Text"/>
                      </a:endParaRPr>
                    </a:p>
                  </a:txBody>
                  <a:tcPr marT="121920" marB="121920" anchor="ctr"/>
                </a:tc>
                <a:extLst>
                  <a:ext uri="{0D108BD9-81ED-4DB2-BD59-A6C34878D82A}">
                    <a16:rowId xmlns:a16="http://schemas.microsoft.com/office/drawing/2014/main" val="1560749093"/>
                  </a:ext>
                </a:extLst>
              </a:tr>
            </a:tbl>
          </a:graphicData>
        </a:graphic>
      </p:graphicFrame>
      <p:sp>
        <p:nvSpPr>
          <p:cNvPr id="10" name="AutoShape 2" descr="Symptoms of Diabetes">
            <a:extLst>
              <a:ext uri="{FF2B5EF4-FFF2-40B4-BE49-F238E27FC236}">
                <a16:creationId xmlns:a16="http://schemas.microsoft.com/office/drawing/2014/main" id="{A574564D-A533-235E-3588-A0C9368ABAA5}"/>
              </a:ext>
            </a:extLst>
          </p:cNvPr>
          <p:cNvSpPr>
            <a:spLocks noChangeAspect="1" noChangeArrowheads="1"/>
          </p:cNvSpPr>
          <p:nvPr/>
        </p:nvSpPr>
        <p:spPr bwMode="auto">
          <a:xfrm>
            <a:off x="8991600" y="49911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11" name="Picture 10">
            <a:extLst>
              <a:ext uri="{FF2B5EF4-FFF2-40B4-BE49-F238E27FC236}">
                <a16:creationId xmlns:a16="http://schemas.microsoft.com/office/drawing/2014/main" id="{796EBD44-54E3-3DE1-1F73-73B09B583A37}"/>
              </a:ext>
            </a:extLst>
          </p:cNvPr>
          <p:cNvPicPr>
            <a:picLocks noChangeAspect="1"/>
          </p:cNvPicPr>
          <p:nvPr/>
        </p:nvPicPr>
        <p:blipFill>
          <a:blip r:embed="rId5"/>
          <a:stretch>
            <a:fillRect/>
          </a:stretch>
        </p:blipFill>
        <p:spPr>
          <a:xfrm>
            <a:off x="9316065" y="4526923"/>
            <a:ext cx="8701799" cy="3853148"/>
          </a:xfrm>
          <a:prstGeom prst="rect">
            <a:avLst/>
          </a:prstGeom>
        </p:spPr>
      </p:pic>
      <p:sp>
        <p:nvSpPr>
          <p:cNvPr id="13" name="TextBox 12">
            <a:extLst>
              <a:ext uri="{FF2B5EF4-FFF2-40B4-BE49-F238E27FC236}">
                <a16:creationId xmlns:a16="http://schemas.microsoft.com/office/drawing/2014/main" id="{18EAA520-EFD6-BD6A-3A22-132A7E04ABE3}"/>
              </a:ext>
            </a:extLst>
          </p:cNvPr>
          <p:cNvSpPr txBox="1"/>
          <p:nvPr/>
        </p:nvSpPr>
        <p:spPr>
          <a:xfrm>
            <a:off x="199030" y="2941105"/>
            <a:ext cx="17818834" cy="1318181"/>
          </a:xfrm>
          <a:prstGeom prst="rect">
            <a:avLst/>
          </a:prstGeom>
          <a:noFill/>
        </p:spPr>
        <p:txBody>
          <a:bodyPr wrap="square">
            <a:spAutoFit/>
          </a:bodyPr>
          <a:lstStyle/>
          <a:p>
            <a:pPr marL="457200" marR="0" indent="-457200" algn="just">
              <a:lnSpc>
                <a:spcPct val="150000"/>
              </a:lnSpc>
              <a:spcAft>
                <a:spcPts val="800"/>
              </a:spcAft>
              <a:buFont typeface="Wingdings" panose="05000000000000000000" pitchFamily="2" charset="2"/>
              <a:buChar char="ü"/>
            </a:pPr>
            <a:r>
              <a:rPr lang="en-US" sz="2800" b="1" kern="100" dirty="0">
                <a:effectLst/>
                <a:latin typeface="Calibri" panose="020F0502020204030204" pitchFamily="34" charset="0"/>
                <a:ea typeface="Calibri" panose="020F0502020204030204" pitchFamily="34" charset="0"/>
                <a:cs typeface="Vrinda" panose="020B0502040204020203" pitchFamily="34" charset="0"/>
              </a:rPr>
              <a:t>Condition Overview: </a:t>
            </a:r>
            <a:r>
              <a:rPr lang="en-US" sz="2800" kern="100" dirty="0">
                <a:effectLst/>
                <a:latin typeface="Calibri" panose="020F0502020204030204" pitchFamily="34" charset="0"/>
                <a:ea typeface="Calibri" panose="020F0502020204030204" pitchFamily="34" charset="0"/>
                <a:cs typeface="Vrinda" panose="020B0502040204020203" pitchFamily="34" charset="0"/>
              </a:rPr>
              <a:t>Type 2 Diabetes Mellitus (T2DM) is a long-term metabolic disorder that is caused by the insulin resistance (DeFronzo et al., 2015).</a:t>
            </a:r>
          </a:p>
        </p:txBody>
      </p:sp>
      <p:sp>
        <p:nvSpPr>
          <p:cNvPr id="15" name="TextBox 14">
            <a:extLst>
              <a:ext uri="{FF2B5EF4-FFF2-40B4-BE49-F238E27FC236}">
                <a16:creationId xmlns:a16="http://schemas.microsoft.com/office/drawing/2014/main" id="{469CF8F4-7C3D-7888-620D-22566601BE14}"/>
              </a:ext>
            </a:extLst>
          </p:cNvPr>
          <p:cNvSpPr txBox="1"/>
          <p:nvPr/>
        </p:nvSpPr>
        <p:spPr>
          <a:xfrm>
            <a:off x="1371600" y="8450766"/>
            <a:ext cx="16717370" cy="1077218"/>
          </a:xfrm>
          <a:prstGeom prst="rect">
            <a:avLst/>
          </a:prstGeom>
          <a:noFill/>
          <a:ln>
            <a:solidFill>
              <a:schemeClr val="accent1"/>
            </a:solidFill>
          </a:ln>
        </p:spPr>
        <p:txBody>
          <a:bodyPr wrap="square">
            <a:spAutoFit/>
          </a:bodyPr>
          <a:lstStyle/>
          <a:p>
            <a:r>
              <a:rPr lang="en-US" sz="3200" b="1" dirty="0"/>
              <a:t>Pathophysiology:</a:t>
            </a:r>
            <a:r>
              <a:rPr lang="en-US" sz="3200" dirty="0"/>
              <a:t> Dysfunction of the beta-cells and insulin resistance of the tissues (Galicia-Garcia et al., 2020).</a:t>
            </a:r>
          </a:p>
        </p:txBody>
      </p:sp>
      <p:pic>
        <p:nvPicPr>
          <p:cNvPr id="16" name="Picture 15">
            <a:extLst>
              <a:ext uri="{FF2B5EF4-FFF2-40B4-BE49-F238E27FC236}">
                <a16:creationId xmlns:a16="http://schemas.microsoft.com/office/drawing/2014/main" id="{468BA2A4-56BB-5798-0570-713AECD65B05}"/>
              </a:ext>
            </a:extLst>
          </p:cNvPr>
          <p:cNvPicPr>
            <a:picLocks noChangeAspect="1"/>
          </p:cNvPicPr>
          <p:nvPr/>
        </p:nvPicPr>
        <p:blipFill>
          <a:blip r:embed="rId6"/>
          <a:stretch>
            <a:fillRect/>
          </a:stretch>
        </p:blipFill>
        <p:spPr>
          <a:xfrm>
            <a:off x="199030" y="8380071"/>
            <a:ext cx="1172570" cy="1172570"/>
          </a:xfrm>
          <a:prstGeom prst="rect">
            <a:avLst/>
          </a:prstGeom>
        </p:spPr>
      </p:pic>
      <p:sp>
        <p:nvSpPr>
          <p:cNvPr id="18" name="TextBox 17">
            <a:extLst>
              <a:ext uri="{FF2B5EF4-FFF2-40B4-BE49-F238E27FC236}">
                <a16:creationId xmlns:a16="http://schemas.microsoft.com/office/drawing/2014/main" id="{E247B50B-FE80-D35B-61AE-2666DB8A13D1}"/>
              </a:ext>
            </a:extLst>
          </p:cNvPr>
          <p:cNvSpPr txBox="1"/>
          <p:nvPr/>
        </p:nvSpPr>
        <p:spPr>
          <a:xfrm>
            <a:off x="12496800" y="7967347"/>
            <a:ext cx="2438400" cy="369332"/>
          </a:xfrm>
          <a:prstGeom prst="rect">
            <a:avLst/>
          </a:prstGeom>
          <a:noFill/>
        </p:spPr>
        <p:txBody>
          <a:bodyPr wrap="square">
            <a:spAutoFit/>
          </a:bodyPr>
          <a:lstStyle/>
          <a:p>
            <a:r>
              <a:rPr lang="en-GB" b="1" dirty="0"/>
              <a:t>(Apollo Spectra, 2024).</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1E1DB"/>
        </a:solidFill>
        <a:effectLst/>
      </p:bgPr>
    </p:bg>
    <p:spTree>
      <p:nvGrpSpPr>
        <p:cNvPr id="1" name=""/>
        <p:cNvGrpSpPr/>
        <p:nvPr/>
      </p:nvGrpSpPr>
      <p:grpSpPr>
        <a:xfrm>
          <a:off x="0" y="0"/>
          <a:ext cx="0" cy="0"/>
          <a:chOff x="0" y="0"/>
          <a:chExt cx="0" cy="0"/>
        </a:xfrm>
      </p:grpSpPr>
      <p:grpSp>
        <p:nvGrpSpPr>
          <p:cNvPr id="2" name="Group 2"/>
          <p:cNvGrpSpPr/>
          <p:nvPr/>
        </p:nvGrpSpPr>
        <p:grpSpPr>
          <a:xfrm>
            <a:off x="1" y="9601200"/>
            <a:ext cx="18288000" cy="685800"/>
            <a:chOff x="0" y="0"/>
            <a:chExt cx="24384000" cy="914400"/>
          </a:xfrm>
        </p:grpSpPr>
        <p:sp>
          <p:nvSpPr>
            <p:cNvPr id="3" name="Freeform 3"/>
            <p:cNvSpPr/>
            <p:nvPr/>
          </p:nvSpPr>
          <p:spPr>
            <a:xfrm>
              <a:off x="0" y="0"/>
              <a:ext cx="24384000" cy="914400"/>
            </a:xfrm>
            <a:custGeom>
              <a:avLst/>
              <a:gdLst/>
              <a:ahLst/>
              <a:cxnLst/>
              <a:rect l="l" t="t" r="r" b="b"/>
              <a:pathLst>
                <a:path w="24384000" h="914400">
                  <a:moveTo>
                    <a:pt x="0" y="0"/>
                  </a:moveTo>
                  <a:lnTo>
                    <a:pt x="24384000" y="0"/>
                  </a:lnTo>
                  <a:lnTo>
                    <a:pt x="24384000" y="914400"/>
                  </a:lnTo>
                  <a:lnTo>
                    <a:pt x="0" y="914400"/>
                  </a:lnTo>
                  <a:close/>
                </a:path>
              </a:pathLst>
            </a:custGeom>
            <a:solidFill>
              <a:srgbClr val="82847C"/>
            </a:solidFill>
          </p:spPr>
          <p:txBody>
            <a:bodyPr/>
            <a:lstStyle/>
            <a:p>
              <a:endParaRPr lang="en-US"/>
            </a:p>
          </p:txBody>
        </p:sp>
      </p:grpSp>
      <p:grpSp>
        <p:nvGrpSpPr>
          <p:cNvPr id="4" name="Group 4"/>
          <p:cNvGrpSpPr/>
          <p:nvPr/>
        </p:nvGrpSpPr>
        <p:grpSpPr>
          <a:xfrm>
            <a:off x="19" y="9501473"/>
            <a:ext cx="18287981" cy="99727"/>
            <a:chOff x="0" y="0"/>
            <a:chExt cx="24383975" cy="132969"/>
          </a:xfrm>
        </p:grpSpPr>
        <p:sp>
          <p:nvSpPr>
            <p:cNvPr id="5" name="Freeform 5"/>
            <p:cNvSpPr/>
            <p:nvPr/>
          </p:nvSpPr>
          <p:spPr>
            <a:xfrm>
              <a:off x="0" y="0"/>
              <a:ext cx="24384000" cy="132969"/>
            </a:xfrm>
            <a:custGeom>
              <a:avLst/>
              <a:gdLst/>
              <a:ahLst/>
              <a:cxnLst/>
              <a:rect l="l" t="t" r="r" b="b"/>
              <a:pathLst>
                <a:path w="24384000" h="132969">
                  <a:moveTo>
                    <a:pt x="0" y="0"/>
                  </a:moveTo>
                  <a:lnTo>
                    <a:pt x="24384000" y="0"/>
                  </a:lnTo>
                  <a:lnTo>
                    <a:pt x="24384000" y="132969"/>
                  </a:lnTo>
                  <a:lnTo>
                    <a:pt x="0" y="132969"/>
                  </a:lnTo>
                  <a:close/>
                </a:path>
              </a:pathLst>
            </a:custGeom>
            <a:solidFill>
              <a:srgbClr val="ACADA8"/>
            </a:solidFill>
          </p:spPr>
          <p:txBody>
            <a:bodyPr/>
            <a:lstStyle/>
            <a:p>
              <a:endParaRPr lang="en-US"/>
            </a:p>
          </p:txBody>
        </p:sp>
      </p:grpSp>
      <p:sp>
        <p:nvSpPr>
          <p:cNvPr id="6" name="AutoShape 6"/>
          <p:cNvSpPr/>
          <p:nvPr/>
        </p:nvSpPr>
        <p:spPr>
          <a:xfrm rot="2160">
            <a:off x="1785537" y="2602001"/>
            <a:ext cx="14959965" cy="0"/>
          </a:xfrm>
          <a:prstGeom prst="line">
            <a:avLst/>
          </a:prstGeom>
          <a:ln w="9525" cap="rnd">
            <a:solidFill>
              <a:srgbClr val="000000"/>
            </a:solidFill>
            <a:prstDash val="solid"/>
            <a:headEnd type="none" w="sm" len="sm"/>
            <a:tailEnd type="none" w="sm" len="sm"/>
          </a:ln>
        </p:spPr>
        <p:txBody>
          <a:bodyPr/>
          <a:lstStyle/>
          <a:p>
            <a:endParaRPr lang="en-US"/>
          </a:p>
        </p:txBody>
      </p:sp>
      <p:grpSp>
        <p:nvGrpSpPr>
          <p:cNvPr id="7" name="Group 7"/>
          <p:cNvGrpSpPr/>
          <p:nvPr/>
        </p:nvGrpSpPr>
        <p:grpSpPr>
          <a:xfrm>
            <a:off x="1645920" y="386401"/>
            <a:ext cx="17023080" cy="2176139"/>
            <a:chOff x="0" y="0"/>
            <a:chExt cx="20116800" cy="2901518"/>
          </a:xfrm>
        </p:grpSpPr>
        <p:sp>
          <p:nvSpPr>
            <p:cNvPr id="8" name="Freeform 8"/>
            <p:cNvSpPr/>
            <p:nvPr/>
          </p:nvSpPr>
          <p:spPr>
            <a:xfrm>
              <a:off x="0" y="0"/>
              <a:ext cx="20116800" cy="2901514"/>
            </a:xfrm>
            <a:custGeom>
              <a:avLst/>
              <a:gdLst/>
              <a:ahLst/>
              <a:cxnLst/>
              <a:rect l="l" t="t" r="r" b="b"/>
              <a:pathLst>
                <a:path w="20116800" h="2901514">
                  <a:moveTo>
                    <a:pt x="0" y="0"/>
                  </a:moveTo>
                  <a:lnTo>
                    <a:pt x="20116800" y="0"/>
                  </a:lnTo>
                  <a:lnTo>
                    <a:pt x="20116800" y="2901514"/>
                  </a:lnTo>
                  <a:lnTo>
                    <a:pt x="0" y="2901514"/>
                  </a:lnTo>
                  <a:close/>
                </a:path>
              </a:pathLst>
            </a:custGeom>
            <a:blipFill>
              <a:blip r:embed="rId3">
                <a:alphaModFix amt="0"/>
              </a:blip>
              <a:stretch>
                <a:fillRect t="-85093" b="-85093"/>
              </a:stretch>
            </a:blipFill>
          </p:spPr>
          <p:txBody>
            <a:bodyPr/>
            <a:lstStyle/>
            <a:p>
              <a:endParaRPr lang="en-US" dirty="0"/>
            </a:p>
          </p:txBody>
        </p:sp>
        <p:sp>
          <p:nvSpPr>
            <p:cNvPr id="9" name="TextBox 9"/>
            <p:cNvSpPr txBox="1"/>
            <p:nvPr/>
          </p:nvSpPr>
          <p:spPr>
            <a:xfrm>
              <a:off x="0" y="123825"/>
              <a:ext cx="20116800" cy="2777693"/>
            </a:xfrm>
            <a:prstGeom prst="rect">
              <a:avLst/>
            </a:prstGeom>
          </p:spPr>
          <p:txBody>
            <a:bodyPr lIns="0" tIns="0" rIns="0" bIns="0" rtlCol="0" anchor="b"/>
            <a:lstStyle/>
            <a:p>
              <a:pPr algn="l">
                <a:lnSpc>
                  <a:spcPts val="7344"/>
                </a:lnSpc>
              </a:pPr>
              <a:r>
                <a:rPr lang="en-US" sz="7200" b="1" spc="-118" dirty="0">
                  <a:solidFill>
                    <a:srgbClr val="404040"/>
                  </a:solidFill>
                  <a:latin typeface="TT Rounds Condensed Bold"/>
                  <a:ea typeface="TT Rounds Condensed Bold"/>
                  <a:cs typeface="TT Rounds Condensed Bold"/>
                  <a:sym typeface="TT Rounds Condensed Bold"/>
                </a:rPr>
                <a:t>Global and UK Prevalence of Diabates type 2</a:t>
              </a:r>
            </a:p>
          </p:txBody>
        </p:sp>
      </p:grpSp>
      <p:pic>
        <p:nvPicPr>
          <p:cNvPr id="57" name="Picture 56">
            <a:extLst>
              <a:ext uri="{FF2B5EF4-FFF2-40B4-BE49-F238E27FC236}">
                <a16:creationId xmlns:a16="http://schemas.microsoft.com/office/drawing/2014/main" id="{B43626FE-BBF2-B247-7929-6ECE60680997}"/>
              </a:ext>
            </a:extLst>
          </p:cNvPr>
          <p:cNvPicPr/>
          <p:nvPr/>
        </p:nvPicPr>
        <p:blipFill>
          <a:blip r:embed="rId4"/>
          <a:stretch>
            <a:fillRect/>
          </a:stretch>
        </p:blipFill>
        <p:spPr>
          <a:xfrm>
            <a:off x="304800" y="51139"/>
            <a:ext cx="3173894" cy="1269322"/>
          </a:xfrm>
          <a:prstGeom prst="rect">
            <a:avLst/>
          </a:prstGeom>
        </p:spPr>
      </p:pic>
      <p:sp>
        <p:nvSpPr>
          <p:cNvPr id="58" name="Slide Number Placeholder 57">
            <a:extLst>
              <a:ext uri="{FF2B5EF4-FFF2-40B4-BE49-F238E27FC236}">
                <a16:creationId xmlns:a16="http://schemas.microsoft.com/office/drawing/2014/main" id="{D72D2FC0-9330-7917-7A8D-CB06560CC9ED}"/>
              </a:ext>
            </a:extLst>
          </p:cNvPr>
          <p:cNvSpPr>
            <a:spLocks noGrp="1"/>
          </p:cNvSpPr>
          <p:nvPr>
            <p:ph type="sldNum" sz="quarter" idx="12"/>
          </p:nvPr>
        </p:nvSpPr>
        <p:spPr/>
        <p:txBody>
          <a:bodyPr/>
          <a:lstStyle/>
          <a:p>
            <a:fld id="{B6F15528-21DE-4FAA-801E-634DDDAF4B2B}" type="slidenum">
              <a:rPr lang="en-US" smtClean="0"/>
              <a:pPr/>
              <a:t>4</a:t>
            </a:fld>
            <a:endParaRPr lang="en-US"/>
          </a:p>
        </p:txBody>
      </p:sp>
      <p:pic>
        <p:nvPicPr>
          <p:cNvPr id="12" name="Picture 11">
            <a:extLst>
              <a:ext uri="{FF2B5EF4-FFF2-40B4-BE49-F238E27FC236}">
                <a16:creationId xmlns:a16="http://schemas.microsoft.com/office/drawing/2014/main" id="{158D9710-03E7-31E2-DDAD-455AA9595B7A}"/>
              </a:ext>
            </a:extLst>
          </p:cNvPr>
          <p:cNvPicPr>
            <a:picLocks noChangeAspect="1"/>
          </p:cNvPicPr>
          <p:nvPr/>
        </p:nvPicPr>
        <p:blipFill>
          <a:blip r:embed="rId5"/>
          <a:stretch>
            <a:fillRect/>
          </a:stretch>
        </p:blipFill>
        <p:spPr>
          <a:xfrm>
            <a:off x="533400" y="2719947"/>
            <a:ext cx="4969592" cy="2795153"/>
          </a:xfrm>
          <a:prstGeom prst="rect">
            <a:avLst/>
          </a:prstGeom>
        </p:spPr>
      </p:pic>
      <p:pic>
        <p:nvPicPr>
          <p:cNvPr id="2050" name="Picture 2" descr="Graphical representation of the estimated number of AD and Diabetes patients worldwide. It shows a steady increase in the number of AD patients along with the huge increase in diabetic patients every year, indicating a strong correlation between them. The numbers for 2030 and 2040 are extrapolated from the current statistics. (Sources: IDF (International Diabetes Federation), ADI (Alzheimer's Disease International) and WHO (World Health Organization). Data points are the estimates reported in the websites of these organizations, and they are compiled and represented as a histogram for comparison)">
            <a:extLst>
              <a:ext uri="{FF2B5EF4-FFF2-40B4-BE49-F238E27FC236}">
                <a16:creationId xmlns:a16="http://schemas.microsoft.com/office/drawing/2014/main" id="{DAB14D31-1108-67E6-CD8E-CF0F48AE20D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03903" y="5972175"/>
            <a:ext cx="4972050" cy="2647950"/>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3B43A7BB-98BC-A024-F1E9-8CFCF533A570}"/>
              </a:ext>
            </a:extLst>
          </p:cNvPr>
          <p:cNvSpPr txBox="1"/>
          <p:nvPr/>
        </p:nvSpPr>
        <p:spPr>
          <a:xfrm>
            <a:off x="5715000" y="6356350"/>
            <a:ext cx="5088808" cy="1891287"/>
          </a:xfrm>
          <a:prstGeom prst="rect">
            <a:avLst/>
          </a:prstGeom>
          <a:noFill/>
          <a:ln>
            <a:solidFill>
              <a:schemeClr val="accent6">
                <a:lumMod val="50000"/>
              </a:schemeClr>
            </a:solidFill>
          </a:ln>
        </p:spPr>
        <p:txBody>
          <a:bodyPr wrap="square">
            <a:spAutoFit/>
          </a:bodyPr>
          <a:lstStyle/>
          <a:p>
            <a:pPr marL="0" marR="0" algn="just">
              <a:lnSpc>
                <a:spcPct val="150000"/>
              </a:lnSpc>
              <a:spcAft>
                <a:spcPts val="800"/>
              </a:spcAft>
              <a:buNone/>
            </a:pPr>
            <a:r>
              <a:rPr lang="en-US" sz="2000" b="1" kern="100" dirty="0">
                <a:effectLst/>
                <a:latin typeface="Calibri" panose="020F0502020204030204" pitchFamily="34" charset="0"/>
                <a:ea typeface="Calibri" panose="020F0502020204030204" pitchFamily="34" charset="0"/>
                <a:cs typeface="Vrinda" panose="020B0502040204020203" pitchFamily="34" charset="0"/>
              </a:rPr>
              <a:t>Worldwide: </a:t>
            </a:r>
            <a:r>
              <a:rPr lang="en-US" sz="2000" kern="100" dirty="0">
                <a:effectLst/>
                <a:latin typeface="Calibri" panose="020F0502020204030204" pitchFamily="34" charset="0"/>
                <a:ea typeface="Calibri" panose="020F0502020204030204" pitchFamily="34" charset="0"/>
                <a:cs typeface="Vrinda" panose="020B0502040204020203" pitchFamily="34" charset="0"/>
              </a:rPr>
              <a:t>approximately 537 million adults have diabetes; it is projected that the number will be </a:t>
            </a:r>
            <a:r>
              <a:rPr lang="en-US" sz="2000" kern="100" dirty="0">
                <a:latin typeface="Calibri" panose="020F0502020204030204" pitchFamily="34" charset="0"/>
                <a:ea typeface="Calibri" panose="020F0502020204030204" pitchFamily="34" charset="0"/>
                <a:cs typeface="Vrinda" panose="020B0502040204020203" pitchFamily="34" charset="0"/>
              </a:rPr>
              <a:t>642</a:t>
            </a:r>
            <a:r>
              <a:rPr lang="en-US" sz="2000" kern="100" dirty="0">
                <a:effectLst/>
                <a:latin typeface="Calibri" panose="020F0502020204030204" pitchFamily="34" charset="0"/>
                <a:ea typeface="Calibri" panose="020F0502020204030204" pitchFamily="34" charset="0"/>
                <a:cs typeface="Vrinda" panose="020B0502040204020203" pitchFamily="34" charset="0"/>
              </a:rPr>
              <a:t> million by 204o (International Diabetes Federation, 2021; Sun et al., 2022).</a:t>
            </a:r>
          </a:p>
        </p:txBody>
      </p:sp>
      <p:sp>
        <p:nvSpPr>
          <p:cNvPr id="16" name="TextBox 15">
            <a:extLst>
              <a:ext uri="{FF2B5EF4-FFF2-40B4-BE49-F238E27FC236}">
                <a16:creationId xmlns:a16="http://schemas.microsoft.com/office/drawing/2014/main" id="{718EC6F9-7905-E119-F18A-04AED8577D20}"/>
              </a:ext>
            </a:extLst>
          </p:cNvPr>
          <p:cNvSpPr txBox="1"/>
          <p:nvPr/>
        </p:nvSpPr>
        <p:spPr>
          <a:xfrm>
            <a:off x="907026" y="8676303"/>
            <a:ext cx="5638800" cy="369332"/>
          </a:xfrm>
          <a:prstGeom prst="rect">
            <a:avLst/>
          </a:prstGeom>
          <a:noFill/>
        </p:spPr>
        <p:txBody>
          <a:bodyPr wrap="square">
            <a:spAutoFit/>
          </a:bodyPr>
          <a:lstStyle/>
          <a:p>
            <a:r>
              <a:rPr lang="en-US" sz="1800" kern="100" dirty="0">
                <a:effectLst/>
                <a:latin typeface="Calibri" panose="020F0502020204030204" pitchFamily="34" charset="0"/>
                <a:ea typeface="Calibri" panose="020F0502020204030204" pitchFamily="34" charset="0"/>
                <a:cs typeface="Vrinda" panose="020B0502040204020203" pitchFamily="34" charset="0"/>
              </a:rPr>
              <a:t>(</a:t>
            </a:r>
            <a:r>
              <a:rPr lang="en-US" sz="1800" b="1" kern="100" dirty="0">
                <a:effectLst/>
                <a:latin typeface="Calibri" panose="020F0502020204030204" pitchFamily="34" charset="0"/>
                <a:ea typeface="Calibri" panose="020F0502020204030204" pitchFamily="34" charset="0"/>
                <a:cs typeface="Vrinda" panose="020B0502040204020203" pitchFamily="34" charset="0"/>
              </a:rPr>
              <a:t>International Diabetes Federation,2021)</a:t>
            </a:r>
            <a:endParaRPr lang="en-US" b="1" dirty="0"/>
          </a:p>
        </p:txBody>
      </p:sp>
      <p:sp>
        <p:nvSpPr>
          <p:cNvPr id="17" name="TextBox 16">
            <a:extLst>
              <a:ext uri="{FF2B5EF4-FFF2-40B4-BE49-F238E27FC236}">
                <a16:creationId xmlns:a16="http://schemas.microsoft.com/office/drawing/2014/main" id="{5E0B7561-FDDF-8D22-118D-2DC4D55695B2}"/>
              </a:ext>
            </a:extLst>
          </p:cNvPr>
          <p:cNvSpPr txBox="1"/>
          <p:nvPr/>
        </p:nvSpPr>
        <p:spPr>
          <a:xfrm>
            <a:off x="5685380" y="3468408"/>
            <a:ext cx="5088808" cy="1429622"/>
          </a:xfrm>
          <a:prstGeom prst="rect">
            <a:avLst/>
          </a:prstGeom>
          <a:noFill/>
          <a:ln>
            <a:solidFill>
              <a:schemeClr val="accent6">
                <a:lumMod val="50000"/>
              </a:schemeClr>
            </a:solidFill>
          </a:ln>
        </p:spPr>
        <p:txBody>
          <a:bodyPr wrap="square">
            <a:spAutoFit/>
          </a:bodyPr>
          <a:lstStyle/>
          <a:p>
            <a:pPr marL="0" marR="0" algn="just">
              <a:lnSpc>
                <a:spcPct val="150000"/>
              </a:lnSpc>
              <a:spcAft>
                <a:spcPts val="800"/>
              </a:spcAft>
              <a:buNone/>
            </a:pPr>
            <a:r>
              <a:rPr lang="en-US" sz="2000" b="1" kern="100" dirty="0">
                <a:effectLst/>
                <a:latin typeface="Calibri" panose="020F0502020204030204" pitchFamily="34" charset="0"/>
                <a:ea typeface="Calibri" panose="020F0502020204030204" pitchFamily="34" charset="0"/>
                <a:cs typeface="Vrinda" panose="020B0502040204020203" pitchFamily="34" charset="0"/>
              </a:rPr>
              <a:t>United Kingdom: </a:t>
            </a:r>
            <a:r>
              <a:rPr lang="en-US" sz="2000" kern="100" dirty="0">
                <a:effectLst/>
                <a:latin typeface="Calibri" panose="020F0502020204030204" pitchFamily="34" charset="0"/>
                <a:ea typeface="Calibri" panose="020F0502020204030204" pitchFamily="34" charset="0"/>
                <a:cs typeface="Vrinda" panose="020B0502040204020203" pitchFamily="34" charset="0"/>
              </a:rPr>
              <a:t>The number of diagnosed cases is approximately 4.3 million (Diabetes UK, 2023).</a:t>
            </a:r>
          </a:p>
        </p:txBody>
      </p:sp>
      <p:sp>
        <p:nvSpPr>
          <p:cNvPr id="19" name="TextBox 18">
            <a:extLst>
              <a:ext uri="{FF2B5EF4-FFF2-40B4-BE49-F238E27FC236}">
                <a16:creationId xmlns:a16="http://schemas.microsoft.com/office/drawing/2014/main" id="{FFFE00BA-BBD1-FAF8-875B-01AA0C470EC3}"/>
              </a:ext>
            </a:extLst>
          </p:cNvPr>
          <p:cNvSpPr txBox="1"/>
          <p:nvPr/>
        </p:nvSpPr>
        <p:spPr>
          <a:xfrm>
            <a:off x="1812577" y="5500089"/>
            <a:ext cx="9144000" cy="369332"/>
          </a:xfrm>
          <a:prstGeom prst="rect">
            <a:avLst/>
          </a:prstGeom>
          <a:noFill/>
        </p:spPr>
        <p:txBody>
          <a:bodyPr wrap="square">
            <a:spAutoFit/>
          </a:bodyPr>
          <a:lstStyle/>
          <a:p>
            <a:r>
              <a:rPr lang="en-US" sz="1800" b="1" kern="100" dirty="0">
                <a:effectLst/>
                <a:latin typeface="Calibri" panose="020F0502020204030204" pitchFamily="34" charset="0"/>
                <a:ea typeface="Calibri" panose="020F0502020204030204" pitchFamily="34" charset="0"/>
                <a:cs typeface="Vrinda" panose="020B0502040204020203" pitchFamily="34" charset="0"/>
              </a:rPr>
              <a:t>(Diabetes UK, 2023)</a:t>
            </a:r>
            <a:endParaRPr lang="en-US" b="1" dirty="0"/>
          </a:p>
        </p:txBody>
      </p:sp>
      <p:graphicFrame>
        <p:nvGraphicFramePr>
          <p:cNvPr id="20" name="Table 19">
            <a:extLst>
              <a:ext uri="{FF2B5EF4-FFF2-40B4-BE49-F238E27FC236}">
                <a16:creationId xmlns:a16="http://schemas.microsoft.com/office/drawing/2014/main" id="{31F8844C-2165-6CA3-8685-EDC75EA2398C}"/>
              </a:ext>
            </a:extLst>
          </p:cNvPr>
          <p:cNvGraphicFramePr>
            <a:graphicFrameLocks noGrp="1"/>
          </p:cNvGraphicFramePr>
          <p:nvPr>
            <p:extLst>
              <p:ext uri="{D42A27DB-BD31-4B8C-83A1-F6EECF244321}">
                <p14:modId xmlns:p14="http://schemas.microsoft.com/office/powerpoint/2010/main" val="620460233"/>
              </p:ext>
            </p:extLst>
          </p:nvPr>
        </p:nvGraphicFramePr>
        <p:xfrm>
          <a:off x="11353800" y="3728323"/>
          <a:ext cx="5989812" cy="4149983"/>
        </p:xfrm>
        <a:graphic>
          <a:graphicData uri="http://schemas.openxmlformats.org/drawingml/2006/table">
            <a:tbl>
              <a:tblPr>
                <a:tableStyleId>{8A107856-5554-42FB-B03E-39F5DBC370BA}</a:tableStyleId>
              </a:tblPr>
              <a:tblGrid>
                <a:gridCol w="2256012">
                  <a:extLst>
                    <a:ext uri="{9D8B030D-6E8A-4147-A177-3AD203B41FA5}">
                      <a16:colId xmlns:a16="http://schemas.microsoft.com/office/drawing/2014/main" val="3311177205"/>
                    </a:ext>
                  </a:extLst>
                </a:gridCol>
                <a:gridCol w="3733800">
                  <a:extLst>
                    <a:ext uri="{9D8B030D-6E8A-4147-A177-3AD203B41FA5}">
                      <a16:colId xmlns:a16="http://schemas.microsoft.com/office/drawing/2014/main" val="1481326511"/>
                    </a:ext>
                  </a:extLst>
                </a:gridCol>
              </a:tblGrid>
              <a:tr h="573575">
                <a:tc>
                  <a:txBody>
                    <a:bodyPr/>
                    <a:lstStyle/>
                    <a:p>
                      <a:pPr rtl="0">
                        <a:buNone/>
                      </a:pPr>
                      <a:r>
                        <a:rPr lang="en-US" b="1" dirty="0">
                          <a:solidFill>
                            <a:srgbClr val="1F1F1F"/>
                          </a:solidFill>
                          <a:effectLst/>
                        </a:rPr>
                        <a:t>Demographic Impact</a:t>
                      </a:r>
                      <a:endParaRPr lang="en-US" dirty="0">
                        <a:solidFill>
                          <a:srgbClr val="1F1F1F"/>
                        </a:solidFill>
                        <a:effectLst/>
                        <a:latin typeface="Google Sans Text"/>
                      </a:endParaRPr>
                    </a:p>
                  </a:txBody>
                  <a:tcPr marT="121920" marB="121920" anchor="ctr">
                    <a:solidFill>
                      <a:schemeClr val="accent2"/>
                    </a:solidFill>
                  </a:tcPr>
                </a:tc>
                <a:tc>
                  <a:txBody>
                    <a:bodyPr/>
                    <a:lstStyle/>
                    <a:p>
                      <a:pPr rtl="0">
                        <a:buNone/>
                      </a:pPr>
                      <a:r>
                        <a:rPr lang="en-US" b="1" dirty="0">
                          <a:solidFill>
                            <a:srgbClr val="1F1F1F"/>
                          </a:solidFill>
                          <a:effectLst/>
                        </a:rPr>
                        <a:t>Evidence Base</a:t>
                      </a:r>
                      <a:endParaRPr lang="en-US" dirty="0">
                        <a:solidFill>
                          <a:srgbClr val="1F1F1F"/>
                        </a:solidFill>
                        <a:effectLst/>
                        <a:latin typeface="Google Sans Text"/>
                      </a:endParaRPr>
                    </a:p>
                  </a:txBody>
                  <a:tcPr marT="121920" marB="121920" anchor="ctr">
                    <a:solidFill>
                      <a:schemeClr val="accent2"/>
                    </a:solidFill>
                  </a:tcPr>
                </a:tc>
                <a:extLst>
                  <a:ext uri="{0D108BD9-81ED-4DB2-BD59-A6C34878D82A}">
                    <a16:rowId xmlns:a16="http://schemas.microsoft.com/office/drawing/2014/main" val="2433747326"/>
                  </a:ext>
                </a:extLst>
              </a:tr>
              <a:tr h="1788204">
                <a:tc>
                  <a:txBody>
                    <a:bodyPr/>
                    <a:lstStyle/>
                    <a:p>
                      <a:pPr rtl="0">
                        <a:buNone/>
                      </a:pPr>
                      <a:r>
                        <a:rPr lang="en-US" b="1" dirty="0">
                          <a:solidFill>
                            <a:srgbClr val="1F1F1F"/>
                          </a:solidFill>
                          <a:effectLst/>
                        </a:rPr>
                        <a:t>Socioeconomic Deprivation</a:t>
                      </a:r>
                      <a:endParaRPr lang="en-US" dirty="0">
                        <a:solidFill>
                          <a:srgbClr val="1F1F1F"/>
                        </a:solidFill>
                        <a:effectLst/>
                        <a:latin typeface="Google Sans Text"/>
                      </a:endParaRPr>
                    </a:p>
                  </a:txBody>
                  <a:tcPr marT="121920" marB="121920" anchor="ctr"/>
                </a:tc>
                <a:tc>
                  <a:txBody>
                    <a:bodyPr/>
                    <a:lstStyle/>
                    <a:p>
                      <a:pPr rtl="0">
                        <a:buNone/>
                      </a:pPr>
                      <a:r>
                        <a:rPr lang="en-US" dirty="0">
                          <a:solidFill>
                            <a:srgbClr val="1F1F1F"/>
                          </a:solidFill>
                          <a:effectLst/>
                        </a:rPr>
                        <a:t>Individuals in the most deprived quintile are 2.5 times more likely to develop T2DM (Marmot et al., 2020; Holman et al., 2015).</a:t>
                      </a:r>
                      <a:endParaRPr lang="en-US" dirty="0">
                        <a:solidFill>
                          <a:srgbClr val="1F1F1F"/>
                        </a:solidFill>
                        <a:effectLst/>
                        <a:latin typeface="Google Sans Text"/>
                      </a:endParaRPr>
                    </a:p>
                  </a:txBody>
                  <a:tcPr marT="121920" marB="121920" anchor="ctr"/>
                </a:tc>
                <a:extLst>
                  <a:ext uri="{0D108BD9-81ED-4DB2-BD59-A6C34878D82A}">
                    <a16:rowId xmlns:a16="http://schemas.microsoft.com/office/drawing/2014/main" val="4000653899"/>
                  </a:ext>
                </a:extLst>
              </a:tr>
              <a:tr h="1788204">
                <a:tc>
                  <a:txBody>
                    <a:bodyPr/>
                    <a:lstStyle/>
                    <a:p>
                      <a:pPr rtl="0">
                        <a:buNone/>
                      </a:pPr>
                      <a:r>
                        <a:rPr lang="en-US" b="1">
                          <a:solidFill>
                            <a:srgbClr val="1F1F1F"/>
                          </a:solidFill>
                          <a:effectLst/>
                        </a:rPr>
                        <a:t>Ethnicity</a:t>
                      </a:r>
                      <a:endParaRPr lang="en-US">
                        <a:solidFill>
                          <a:srgbClr val="1F1F1F"/>
                        </a:solidFill>
                        <a:effectLst/>
                        <a:latin typeface="Google Sans Text"/>
                      </a:endParaRPr>
                    </a:p>
                  </a:txBody>
                  <a:tcPr marT="121920" marB="121920" anchor="ctr"/>
                </a:tc>
                <a:tc>
                  <a:txBody>
                    <a:bodyPr/>
                    <a:lstStyle/>
                    <a:p>
                      <a:pPr rtl="0">
                        <a:buNone/>
                      </a:pPr>
                      <a:r>
                        <a:rPr lang="en-US" dirty="0">
                          <a:solidFill>
                            <a:srgbClr val="1F1F1F"/>
                          </a:solidFill>
                          <a:effectLst/>
                        </a:rPr>
                        <a:t>South Asian and Afro-Caribbean populations face up to 4 times higher risk (Goff, 2019; </a:t>
                      </a:r>
                      <a:r>
                        <a:rPr lang="en-US" dirty="0" err="1">
                          <a:solidFill>
                            <a:srgbClr val="1F1F1F"/>
                          </a:solidFill>
                          <a:effectLst/>
                        </a:rPr>
                        <a:t>Tillin</a:t>
                      </a:r>
                      <a:r>
                        <a:rPr lang="en-US" dirty="0">
                          <a:solidFill>
                            <a:srgbClr val="1F1F1F"/>
                          </a:solidFill>
                          <a:effectLst/>
                        </a:rPr>
                        <a:t> et al., 2013).</a:t>
                      </a:r>
                      <a:endParaRPr lang="en-US" dirty="0">
                        <a:solidFill>
                          <a:srgbClr val="1F1F1F"/>
                        </a:solidFill>
                        <a:effectLst/>
                        <a:latin typeface="Google Sans Text"/>
                      </a:endParaRPr>
                    </a:p>
                  </a:txBody>
                  <a:tcPr marT="121920" marB="121920" anchor="ctr"/>
                </a:tc>
                <a:extLst>
                  <a:ext uri="{0D108BD9-81ED-4DB2-BD59-A6C34878D82A}">
                    <a16:rowId xmlns:a16="http://schemas.microsoft.com/office/drawing/2014/main" val="1270807903"/>
                  </a:ext>
                </a:extLst>
              </a:tr>
            </a:tbl>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E1E1DB"/>
        </a:solidFill>
        <a:effectLst/>
      </p:bgPr>
    </p:bg>
    <p:spTree>
      <p:nvGrpSpPr>
        <p:cNvPr id="1" name=""/>
        <p:cNvGrpSpPr/>
        <p:nvPr/>
      </p:nvGrpSpPr>
      <p:grpSpPr>
        <a:xfrm>
          <a:off x="0" y="0"/>
          <a:ext cx="0" cy="0"/>
          <a:chOff x="0" y="0"/>
          <a:chExt cx="0" cy="0"/>
        </a:xfrm>
      </p:grpSpPr>
      <p:grpSp>
        <p:nvGrpSpPr>
          <p:cNvPr id="2" name="Group 2"/>
          <p:cNvGrpSpPr/>
          <p:nvPr/>
        </p:nvGrpSpPr>
        <p:grpSpPr>
          <a:xfrm>
            <a:off x="1" y="9601200"/>
            <a:ext cx="18288000" cy="685800"/>
            <a:chOff x="0" y="0"/>
            <a:chExt cx="24384000" cy="914400"/>
          </a:xfrm>
        </p:grpSpPr>
        <p:sp>
          <p:nvSpPr>
            <p:cNvPr id="3" name="Freeform 3"/>
            <p:cNvSpPr/>
            <p:nvPr/>
          </p:nvSpPr>
          <p:spPr>
            <a:xfrm>
              <a:off x="0" y="0"/>
              <a:ext cx="24384000" cy="914400"/>
            </a:xfrm>
            <a:custGeom>
              <a:avLst/>
              <a:gdLst/>
              <a:ahLst/>
              <a:cxnLst/>
              <a:rect l="l" t="t" r="r" b="b"/>
              <a:pathLst>
                <a:path w="24384000" h="914400">
                  <a:moveTo>
                    <a:pt x="0" y="0"/>
                  </a:moveTo>
                  <a:lnTo>
                    <a:pt x="24384000" y="0"/>
                  </a:lnTo>
                  <a:lnTo>
                    <a:pt x="24384000" y="914400"/>
                  </a:lnTo>
                  <a:lnTo>
                    <a:pt x="0" y="914400"/>
                  </a:lnTo>
                  <a:close/>
                </a:path>
              </a:pathLst>
            </a:custGeom>
            <a:solidFill>
              <a:srgbClr val="82847C"/>
            </a:solidFill>
          </p:spPr>
          <p:txBody>
            <a:bodyPr/>
            <a:lstStyle/>
            <a:p>
              <a:endParaRPr lang="en-US"/>
            </a:p>
          </p:txBody>
        </p:sp>
      </p:grpSp>
      <p:grpSp>
        <p:nvGrpSpPr>
          <p:cNvPr id="4" name="Group 4"/>
          <p:cNvGrpSpPr/>
          <p:nvPr/>
        </p:nvGrpSpPr>
        <p:grpSpPr>
          <a:xfrm>
            <a:off x="19" y="9501473"/>
            <a:ext cx="18287981" cy="99727"/>
            <a:chOff x="0" y="0"/>
            <a:chExt cx="24383975" cy="132969"/>
          </a:xfrm>
        </p:grpSpPr>
        <p:sp>
          <p:nvSpPr>
            <p:cNvPr id="5" name="Freeform 5"/>
            <p:cNvSpPr/>
            <p:nvPr/>
          </p:nvSpPr>
          <p:spPr>
            <a:xfrm>
              <a:off x="0" y="0"/>
              <a:ext cx="24384000" cy="132969"/>
            </a:xfrm>
            <a:custGeom>
              <a:avLst/>
              <a:gdLst/>
              <a:ahLst/>
              <a:cxnLst/>
              <a:rect l="l" t="t" r="r" b="b"/>
              <a:pathLst>
                <a:path w="24384000" h="132969">
                  <a:moveTo>
                    <a:pt x="0" y="0"/>
                  </a:moveTo>
                  <a:lnTo>
                    <a:pt x="24384000" y="0"/>
                  </a:lnTo>
                  <a:lnTo>
                    <a:pt x="24384000" y="132969"/>
                  </a:lnTo>
                  <a:lnTo>
                    <a:pt x="0" y="132969"/>
                  </a:lnTo>
                  <a:close/>
                </a:path>
              </a:pathLst>
            </a:custGeom>
            <a:solidFill>
              <a:srgbClr val="ACADA8"/>
            </a:solidFill>
          </p:spPr>
          <p:txBody>
            <a:bodyPr/>
            <a:lstStyle/>
            <a:p>
              <a:endParaRPr lang="en-US"/>
            </a:p>
          </p:txBody>
        </p:sp>
      </p:grpSp>
      <p:sp>
        <p:nvSpPr>
          <p:cNvPr id="6" name="AutoShape 6"/>
          <p:cNvSpPr/>
          <p:nvPr/>
        </p:nvSpPr>
        <p:spPr>
          <a:xfrm rot="2160">
            <a:off x="1785537" y="2602001"/>
            <a:ext cx="14959965" cy="0"/>
          </a:xfrm>
          <a:prstGeom prst="line">
            <a:avLst/>
          </a:prstGeom>
          <a:ln w="9525" cap="rnd">
            <a:solidFill>
              <a:srgbClr val="000000"/>
            </a:solidFill>
            <a:prstDash val="solid"/>
            <a:headEnd type="none" w="sm" len="sm"/>
            <a:tailEnd type="none" w="sm" len="sm"/>
          </a:ln>
        </p:spPr>
        <p:txBody>
          <a:bodyPr/>
          <a:lstStyle/>
          <a:p>
            <a:endParaRPr lang="en-US"/>
          </a:p>
        </p:txBody>
      </p:sp>
      <p:grpSp>
        <p:nvGrpSpPr>
          <p:cNvPr id="7" name="Group 7"/>
          <p:cNvGrpSpPr/>
          <p:nvPr/>
        </p:nvGrpSpPr>
        <p:grpSpPr>
          <a:xfrm>
            <a:off x="1645920" y="424072"/>
            <a:ext cx="15087600" cy="2176139"/>
            <a:chOff x="0" y="0"/>
            <a:chExt cx="20116800" cy="2901518"/>
          </a:xfrm>
        </p:grpSpPr>
        <p:sp>
          <p:nvSpPr>
            <p:cNvPr id="8" name="Freeform 8"/>
            <p:cNvSpPr/>
            <p:nvPr/>
          </p:nvSpPr>
          <p:spPr>
            <a:xfrm>
              <a:off x="0" y="0"/>
              <a:ext cx="20116800" cy="2901514"/>
            </a:xfrm>
            <a:custGeom>
              <a:avLst/>
              <a:gdLst/>
              <a:ahLst/>
              <a:cxnLst/>
              <a:rect l="l" t="t" r="r" b="b"/>
              <a:pathLst>
                <a:path w="20116800" h="2901514">
                  <a:moveTo>
                    <a:pt x="0" y="0"/>
                  </a:moveTo>
                  <a:lnTo>
                    <a:pt x="20116800" y="0"/>
                  </a:lnTo>
                  <a:lnTo>
                    <a:pt x="20116800" y="2901514"/>
                  </a:lnTo>
                  <a:lnTo>
                    <a:pt x="0" y="2901514"/>
                  </a:lnTo>
                  <a:close/>
                </a:path>
              </a:pathLst>
            </a:custGeom>
            <a:blipFill>
              <a:blip r:embed="rId3">
                <a:alphaModFix amt="0"/>
              </a:blip>
              <a:stretch>
                <a:fillRect t="-85093" b="-85093"/>
              </a:stretch>
            </a:blipFill>
          </p:spPr>
          <p:txBody>
            <a:bodyPr/>
            <a:lstStyle/>
            <a:p>
              <a:endParaRPr lang="en-US"/>
            </a:p>
          </p:txBody>
        </p:sp>
        <p:sp>
          <p:nvSpPr>
            <p:cNvPr id="9" name="TextBox 9"/>
            <p:cNvSpPr txBox="1"/>
            <p:nvPr/>
          </p:nvSpPr>
          <p:spPr>
            <a:xfrm>
              <a:off x="0" y="123825"/>
              <a:ext cx="20116800" cy="2777693"/>
            </a:xfrm>
            <a:prstGeom prst="rect">
              <a:avLst/>
            </a:prstGeom>
          </p:spPr>
          <p:txBody>
            <a:bodyPr lIns="0" tIns="0" rIns="0" bIns="0" rtlCol="0" anchor="b"/>
            <a:lstStyle/>
            <a:p>
              <a:pPr algn="l">
                <a:lnSpc>
                  <a:spcPts val="7344"/>
                </a:lnSpc>
              </a:pPr>
              <a:r>
                <a:rPr lang="en-US" sz="7200" b="1" spc="-118">
                  <a:solidFill>
                    <a:srgbClr val="404040"/>
                  </a:solidFill>
                  <a:latin typeface="TT Rounds Condensed Bold"/>
                  <a:ea typeface="TT Rounds Condensed Bold"/>
                  <a:cs typeface="TT Rounds Condensed Bold"/>
                  <a:sym typeface="TT Rounds Condensed Bold"/>
                </a:rPr>
                <a:t>Economic and Social Burden</a:t>
              </a:r>
            </a:p>
          </p:txBody>
        </p:sp>
      </p:grpSp>
      <p:pic>
        <p:nvPicPr>
          <p:cNvPr id="42" name="Picture 41">
            <a:extLst>
              <a:ext uri="{FF2B5EF4-FFF2-40B4-BE49-F238E27FC236}">
                <a16:creationId xmlns:a16="http://schemas.microsoft.com/office/drawing/2014/main" id="{720FFFAF-1CE9-8542-CEA8-7AB5E4332FB7}"/>
              </a:ext>
            </a:extLst>
          </p:cNvPr>
          <p:cNvPicPr/>
          <p:nvPr/>
        </p:nvPicPr>
        <p:blipFill>
          <a:blip r:embed="rId4"/>
          <a:stretch>
            <a:fillRect/>
          </a:stretch>
        </p:blipFill>
        <p:spPr>
          <a:xfrm>
            <a:off x="304800" y="51139"/>
            <a:ext cx="3173894" cy="1269322"/>
          </a:xfrm>
          <a:prstGeom prst="rect">
            <a:avLst/>
          </a:prstGeom>
        </p:spPr>
      </p:pic>
      <p:sp>
        <p:nvSpPr>
          <p:cNvPr id="43" name="Slide Number Placeholder 42">
            <a:extLst>
              <a:ext uri="{FF2B5EF4-FFF2-40B4-BE49-F238E27FC236}">
                <a16:creationId xmlns:a16="http://schemas.microsoft.com/office/drawing/2014/main" id="{0CE5EBBF-9BE3-005D-BD35-6446AD8709C4}"/>
              </a:ext>
            </a:extLst>
          </p:cNvPr>
          <p:cNvSpPr>
            <a:spLocks noGrp="1"/>
          </p:cNvSpPr>
          <p:nvPr>
            <p:ph type="sldNum" sz="quarter" idx="12"/>
          </p:nvPr>
        </p:nvSpPr>
        <p:spPr/>
        <p:txBody>
          <a:bodyPr/>
          <a:lstStyle/>
          <a:p>
            <a:fld id="{B6F15528-21DE-4FAA-801E-634DDDAF4B2B}" type="slidenum">
              <a:rPr lang="en-US" smtClean="0"/>
              <a:pPr/>
              <a:t>5</a:t>
            </a:fld>
            <a:endParaRPr lang="en-US"/>
          </a:p>
        </p:txBody>
      </p:sp>
      <p:grpSp>
        <p:nvGrpSpPr>
          <p:cNvPr id="11" name="Group 10">
            <a:extLst>
              <a:ext uri="{FF2B5EF4-FFF2-40B4-BE49-F238E27FC236}">
                <a16:creationId xmlns:a16="http://schemas.microsoft.com/office/drawing/2014/main" id="{4F7C7894-38BD-B309-72BD-5D0E71C1E88F}"/>
              </a:ext>
            </a:extLst>
          </p:cNvPr>
          <p:cNvGrpSpPr/>
          <p:nvPr/>
        </p:nvGrpSpPr>
        <p:grpSpPr>
          <a:xfrm>
            <a:off x="535214" y="2973141"/>
            <a:ext cx="12266273" cy="5302570"/>
            <a:chOff x="2973670" y="1079500"/>
            <a:chExt cx="12266273" cy="5302570"/>
          </a:xfrm>
        </p:grpSpPr>
        <p:sp>
          <p:nvSpPr>
            <p:cNvPr id="12" name="Rectangle 11">
              <a:extLst>
                <a:ext uri="{FF2B5EF4-FFF2-40B4-BE49-F238E27FC236}">
                  <a16:creationId xmlns:a16="http://schemas.microsoft.com/office/drawing/2014/main" id="{541376EA-1A91-5F92-955E-A95C130FC70A}"/>
                </a:ext>
              </a:extLst>
            </p:cNvPr>
            <p:cNvSpPr/>
            <p:nvPr/>
          </p:nvSpPr>
          <p:spPr>
            <a:xfrm>
              <a:off x="3048056" y="2336415"/>
              <a:ext cx="5947262" cy="699677"/>
            </a:xfrm>
            <a:prstGeom prst="rect">
              <a:avLst/>
            </a:prstGeom>
          </p:spPr>
          <p:style>
            <a:lnRef idx="2">
              <a:schemeClr val="accent2">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a:lstStyle/>
            <a:p>
              <a:endParaRPr lang="en-US" dirty="0"/>
            </a:p>
          </p:txBody>
        </p:sp>
        <p:sp>
          <p:nvSpPr>
            <p:cNvPr id="13" name="Rectangle 12">
              <a:extLst>
                <a:ext uri="{FF2B5EF4-FFF2-40B4-BE49-F238E27FC236}">
                  <a16:creationId xmlns:a16="http://schemas.microsoft.com/office/drawing/2014/main" id="{99AA9805-F293-160D-42B5-CA334AB7F275}"/>
                </a:ext>
              </a:extLst>
            </p:cNvPr>
            <p:cNvSpPr/>
            <p:nvPr/>
          </p:nvSpPr>
          <p:spPr>
            <a:xfrm>
              <a:off x="3048056" y="2599186"/>
              <a:ext cx="436907" cy="436907"/>
            </a:xfrm>
            <a:prstGeom prst="rect">
              <a:avLst/>
            </a:prstGeom>
          </p:spPr>
          <p:style>
            <a:lnRef idx="2">
              <a:schemeClr val="accent2">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4" name="Freeform: Shape 13">
              <a:extLst>
                <a:ext uri="{FF2B5EF4-FFF2-40B4-BE49-F238E27FC236}">
                  <a16:creationId xmlns:a16="http://schemas.microsoft.com/office/drawing/2014/main" id="{634C64E7-E976-BFAA-AF3C-36A4CA6D4477}"/>
                </a:ext>
              </a:extLst>
            </p:cNvPr>
            <p:cNvSpPr/>
            <p:nvPr/>
          </p:nvSpPr>
          <p:spPr>
            <a:xfrm>
              <a:off x="3048056" y="1079500"/>
              <a:ext cx="5947262" cy="1256915"/>
            </a:xfrm>
            <a:custGeom>
              <a:avLst/>
              <a:gdLst>
                <a:gd name="csX0" fmla="*/ 0 w 5947262"/>
                <a:gd name="csY0" fmla="*/ 0 h 1256915"/>
                <a:gd name="csX1" fmla="*/ 5947262 w 5947262"/>
                <a:gd name="csY1" fmla="*/ 0 h 1256915"/>
                <a:gd name="csX2" fmla="*/ 5947262 w 5947262"/>
                <a:gd name="csY2" fmla="*/ 1256915 h 1256915"/>
                <a:gd name="csX3" fmla="*/ 0 w 5947262"/>
                <a:gd name="csY3" fmla="*/ 1256915 h 1256915"/>
                <a:gd name="csX4" fmla="*/ 0 w 5947262"/>
                <a:gd name="csY4" fmla="*/ 0 h 1256915"/>
              </a:gdLst>
              <a:ahLst/>
              <a:cxnLst>
                <a:cxn ang="0">
                  <a:pos x="csX0" y="csY0"/>
                </a:cxn>
                <a:cxn ang="0">
                  <a:pos x="csX1" y="csY1"/>
                </a:cxn>
                <a:cxn ang="0">
                  <a:pos x="csX2" y="csY2"/>
                </a:cxn>
                <a:cxn ang="0">
                  <a:pos x="csX3" y="csY3"/>
                </a:cxn>
                <a:cxn ang="0">
                  <a:pos x="csX4" y="csY4"/>
                </a:cxn>
              </a:cxnLst>
              <a:rect l="l" t="t" r="r" b="b"/>
              <a:pathLst>
                <a:path w="5947262" h="1256915">
                  <a:moveTo>
                    <a:pt x="0" y="0"/>
                  </a:moveTo>
                  <a:lnTo>
                    <a:pt x="5947262" y="0"/>
                  </a:lnTo>
                  <a:lnTo>
                    <a:pt x="5947262" y="1256915"/>
                  </a:lnTo>
                  <a:lnTo>
                    <a:pt x="0" y="125691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23825" tIns="82550" rIns="123825" bIns="82550" numCol="1" spcCol="1270" anchor="ctr" anchorCtr="0">
              <a:noAutofit/>
            </a:bodyPr>
            <a:lstStyle/>
            <a:p>
              <a:pPr marL="0" lvl="0" indent="0" algn="l" defTabSz="2889250">
                <a:lnSpc>
                  <a:spcPct val="90000"/>
                </a:lnSpc>
                <a:spcBef>
                  <a:spcPct val="0"/>
                </a:spcBef>
                <a:spcAft>
                  <a:spcPct val="35000"/>
                </a:spcAft>
                <a:buNone/>
              </a:pPr>
              <a:endParaRPr lang="en-US" sz="6500" kern="1200"/>
            </a:p>
          </p:txBody>
        </p:sp>
        <p:sp>
          <p:nvSpPr>
            <p:cNvPr id="15" name="Rectangle 14">
              <a:extLst>
                <a:ext uri="{FF2B5EF4-FFF2-40B4-BE49-F238E27FC236}">
                  <a16:creationId xmlns:a16="http://schemas.microsoft.com/office/drawing/2014/main" id="{79D886CD-4894-6A13-6694-86BC0C3F1088}"/>
                </a:ext>
              </a:extLst>
            </p:cNvPr>
            <p:cNvSpPr/>
            <p:nvPr/>
          </p:nvSpPr>
          <p:spPr>
            <a:xfrm>
              <a:off x="3048056" y="3617604"/>
              <a:ext cx="436896" cy="436896"/>
            </a:xfrm>
            <a:prstGeom prst="rect">
              <a:avLst/>
            </a:prstGeom>
          </p:spPr>
          <p:style>
            <a:lnRef idx="2">
              <a:schemeClr val="accent2">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6" name="Freeform: Shape 15">
              <a:extLst>
                <a:ext uri="{FF2B5EF4-FFF2-40B4-BE49-F238E27FC236}">
                  <a16:creationId xmlns:a16="http://schemas.microsoft.com/office/drawing/2014/main" id="{0023DC7B-AC5D-0562-63DB-3367920A0C25}"/>
                </a:ext>
              </a:extLst>
            </p:cNvPr>
            <p:cNvSpPr/>
            <p:nvPr/>
          </p:nvSpPr>
          <p:spPr>
            <a:xfrm>
              <a:off x="3464364" y="3326848"/>
              <a:ext cx="5530953" cy="1018407"/>
            </a:xfrm>
            <a:custGeom>
              <a:avLst/>
              <a:gdLst>
                <a:gd name="csX0" fmla="*/ 0 w 5530953"/>
                <a:gd name="csY0" fmla="*/ 0 h 1018407"/>
                <a:gd name="csX1" fmla="*/ 5530953 w 5530953"/>
                <a:gd name="csY1" fmla="*/ 0 h 1018407"/>
                <a:gd name="csX2" fmla="*/ 5530953 w 5530953"/>
                <a:gd name="csY2" fmla="*/ 1018407 h 1018407"/>
                <a:gd name="csX3" fmla="*/ 0 w 5530953"/>
                <a:gd name="csY3" fmla="*/ 1018407 h 1018407"/>
                <a:gd name="csX4" fmla="*/ 0 w 5530953"/>
                <a:gd name="csY4" fmla="*/ 0 h 1018407"/>
              </a:gdLst>
              <a:ahLst/>
              <a:cxnLst>
                <a:cxn ang="0">
                  <a:pos x="csX0" y="csY0"/>
                </a:cxn>
                <a:cxn ang="0">
                  <a:pos x="csX1" y="csY1"/>
                </a:cxn>
                <a:cxn ang="0">
                  <a:pos x="csX2" y="csY2"/>
                </a:cxn>
                <a:cxn ang="0">
                  <a:pos x="csX3" y="csY3"/>
                </a:cxn>
                <a:cxn ang="0">
                  <a:pos x="csX4" y="csY4"/>
                </a:cxn>
              </a:cxnLst>
              <a:rect l="l" t="t" r="r" b="b"/>
              <a:pathLst>
                <a:path w="5530953" h="1018407">
                  <a:moveTo>
                    <a:pt x="0" y="0"/>
                  </a:moveTo>
                  <a:lnTo>
                    <a:pt x="5530953" y="0"/>
                  </a:lnTo>
                  <a:lnTo>
                    <a:pt x="5530953" y="1018407"/>
                  </a:lnTo>
                  <a:lnTo>
                    <a:pt x="0" y="101840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56032" tIns="256032" rIns="256032" bIns="256032" numCol="1" spcCol="1270" anchor="ctr" anchorCtr="0">
              <a:noAutofit/>
            </a:bodyPr>
            <a:lstStyle/>
            <a:p>
              <a:pPr marL="0" lvl="0" indent="0" algn="l" defTabSz="1600200">
                <a:lnSpc>
                  <a:spcPct val="90000"/>
                </a:lnSpc>
                <a:spcBef>
                  <a:spcPct val="0"/>
                </a:spcBef>
                <a:spcAft>
                  <a:spcPct val="35000"/>
                </a:spcAft>
                <a:buNone/>
              </a:pPr>
              <a:endParaRPr lang="en-US" sz="3600" kern="1200"/>
            </a:p>
          </p:txBody>
        </p:sp>
        <p:sp>
          <p:nvSpPr>
            <p:cNvPr id="18" name="Freeform: Shape 17">
              <a:extLst>
                <a:ext uri="{FF2B5EF4-FFF2-40B4-BE49-F238E27FC236}">
                  <a16:creationId xmlns:a16="http://schemas.microsoft.com/office/drawing/2014/main" id="{78EAB47D-FAC3-FF7D-0FA9-6A96D8BDF2E5}"/>
                </a:ext>
              </a:extLst>
            </p:cNvPr>
            <p:cNvSpPr/>
            <p:nvPr/>
          </p:nvSpPr>
          <p:spPr>
            <a:xfrm>
              <a:off x="3464364" y="4345256"/>
              <a:ext cx="5530953" cy="1018407"/>
            </a:xfrm>
            <a:custGeom>
              <a:avLst/>
              <a:gdLst>
                <a:gd name="csX0" fmla="*/ 0 w 5530953"/>
                <a:gd name="csY0" fmla="*/ 0 h 1018407"/>
                <a:gd name="csX1" fmla="*/ 5530953 w 5530953"/>
                <a:gd name="csY1" fmla="*/ 0 h 1018407"/>
                <a:gd name="csX2" fmla="*/ 5530953 w 5530953"/>
                <a:gd name="csY2" fmla="*/ 1018407 h 1018407"/>
                <a:gd name="csX3" fmla="*/ 0 w 5530953"/>
                <a:gd name="csY3" fmla="*/ 1018407 h 1018407"/>
                <a:gd name="csX4" fmla="*/ 0 w 5530953"/>
                <a:gd name="csY4" fmla="*/ 0 h 1018407"/>
              </a:gdLst>
              <a:ahLst/>
              <a:cxnLst>
                <a:cxn ang="0">
                  <a:pos x="csX0" y="csY0"/>
                </a:cxn>
                <a:cxn ang="0">
                  <a:pos x="csX1" y="csY1"/>
                </a:cxn>
                <a:cxn ang="0">
                  <a:pos x="csX2" y="csY2"/>
                </a:cxn>
                <a:cxn ang="0">
                  <a:pos x="csX3" y="csY3"/>
                </a:cxn>
                <a:cxn ang="0">
                  <a:pos x="csX4" y="csY4"/>
                </a:cxn>
              </a:cxnLst>
              <a:rect l="l" t="t" r="r" b="b"/>
              <a:pathLst>
                <a:path w="5530953" h="1018407">
                  <a:moveTo>
                    <a:pt x="0" y="0"/>
                  </a:moveTo>
                  <a:lnTo>
                    <a:pt x="5530953" y="0"/>
                  </a:lnTo>
                  <a:lnTo>
                    <a:pt x="5530953" y="1018407"/>
                  </a:lnTo>
                  <a:lnTo>
                    <a:pt x="0" y="101840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56032" tIns="256032" rIns="256032" bIns="256032" numCol="1" spcCol="1270" anchor="ctr" anchorCtr="0">
              <a:noAutofit/>
            </a:bodyPr>
            <a:lstStyle/>
            <a:p>
              <a:pPr marL="0" lvl="0" indent="0" algn="l" defTabSz="1600200">
                <a:lnSpc>
                  <a:spcPct val="90000"/>
                </a:lnSpc>
                <a:spcBef>
                  <a:spcPct val="0"/>
                </a:spcBef>
                <a:spcAft>
                  <a:spcPct val="35000"/>
                </a:spcAft>
                <a:buNone/>
              </a:pPr>
              <a:endParaRPr lang="en-US" sz="3600" kern="1200"/>
            </a:p>
          </p:txBody>
        </p:sp>
        <p:sp>
          <p:nvSpPr>
            <p:cNvPr id="19" name="Rectangle 18">
              <a:extLst>
                <a:ext uri="{FF2B5EF4-FFF2-40B4-BE49-F238E27FC236}">
                  <a16:creationId xmlns:a16="http://schemas.microsoft.com/office/drawing/2014/main" id="{3F213F3C-2451-890C-692F-A37BEFB5FE71}"/>
                </a:ext>
              </a:extLst>
            </p:cNvPr>
            <p:cNvSpPr/>
            <p:nvPr/>
          </p:nvSpPr>
          <p:spPr>
            <a:xfrm>
              <a:off x="2973670" y="5026494"/>
              <a:ext cx="436896" cy="436896"/>
            </a:xfrm>
            <a:prstGeom prst="rect">
              <a:avLst/>
            </a:prstGeom>
          </p:spPr>
          <p:style>
            <a:lnRef idx="2">
              <a:schemeClr val="accent2">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US" dirty="0"/>
            </a:p>
          </p:txBody>
        </p:sp>
        <p:sp>
          <p:nvSpPr>
            <p:cNvPr id="20" name="Freeform: Shape 19">
              <a:extLst>
                <a:ext uri="{FF2B5EF4-FFF2-40B4-BE49-F238E27FC236}">
                  <a16:creationId xmlns:a16="http://schemas.microsoft.com/office/drawing/2014/main" id="{3272F98C-1396-999B-CC36-C0E4DBB75E5A}"/>
                </a:ext>
              </a:extLst>
            </p:cNvPr>
            <p:cNvSpPr/>
            <p:nvPr/>
          </p:nvSpPr>
          <p:spPr>
            <a:xfrm>
              <a:off x="3464364" y="5363663"/>
              <a:ext cx="5530953" cy="1018407"/>
            </a:xfrm>
            <a:custGeom>
              <a:avLst/>
              <a:gdLst>
                <a:gd name="csX0" fmla="*/ 0 w 5530953"/>
                <a:gd name="csY0" fmla="*/ 0 h 1018407"/>
                <a:gd name="csX1" fmla="*/ 5530953 w 5530953"/>
                <a:gd name="csY1" fmla="*/ 0 h 1018407"/>
                <a:gd name="csX2" fmla="*/ 5530953 w 5530953"/>
                <a:gd name="csY2" fmla="*/ 1018407 h 1018407"/>
                <a:gd name="csX3" fmla="*/ 0 w 5530953"/>
                <a:gd name="csY3" fmla="*/ 1018407 h 1018407"/>
                <a:gd name="csX4" fmla="*/ 0 w 5530953"/>
                <a:gd name="csY4" fmla="*/ 0 h 1018407"/>
              </a:gdLst>
              <a:ahLst/>
              <a:cxnLst>
                <a:cxn ang="0">
                  <a:pos x="csX0" y="csY0"/>
                </a:cxn>
                <a:cxn ang="0">
                  <a:pos x="csX1" y="csY1"/>
                </a:cxn>
                <a:cxn ang="0">
                  <a:pos x="csX2" y="csY2"/>
                </a:cxn>
                <a:cxn ang="0">
                  <a:pos x="csX3" y="csY3"/>
                </a:cxn>
                <a:cxn ang="0">
                  <a:pos x="csX4" y="csY4"/>
                </a:cxn>
              </a:cxnLst>
              <a:rect l="l" t="t" r="r" b="b"/>
              <a:pathLst>
                <a:path w="5530953" h="1018407">
                  <a:moveTo>
                    <a:pt x="0" y="0"/>
                  </a:moveTo>
                  <a:lnTo>
                    <a:pt x="5530953" y="0"/>
                  </a:lnTo>
                  <a:lnTo>
                    <a:pt x="5530953" y="1018407"/>
                  </a:lnTo>
                  <a:lnTo>
                    <a:pt x="0" y="101840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56032" tIns="256032" rIns="256032" bIns="256032" numCol="1" spcCol="1270" anchor="ctr" anchorCtr="0">
              <a:noAutofit/>
            </a:bodyPr>
            <a:lstStyle/>
            <a:p>
              <a:pPr marL="0" lvl="0" indent="0" algn="l" defTabSz="1600200">
                <a:lnSpc>
                  <a:spcPct val="90000"/>
                </a:lnSpc>
                <a:spcBef>
                  <a:spcPct val="0"/>
                </a:spcBef>
                <a:spcAft>
                  <a:spcPct val="35000"/>
                </a:spcAft>
                <a:buNone/>
              </a:pPr>
              <a:endParaRPr lang="en-US" sz="3600" kern="1200"/>
            </a:p>
          </p:txBody>
        </p:sp>
        <p:sp>
          <p:nvSpPr>
            <p:cNvPr id="21" name="Rectangle 20">
              <a:extLst>
                <a:ext uri="{FF2B5EF4-FFF2-40B4-BE49-F238E27FC236}">
                  <a16:creationId xmlns:a16="http://schemas.microsoft.com/office/drawing/2014/main" id="{ADAAFF71-DB1A-1717-EB8E-81C22D3734D8}"/>
                </a:ext>
              </a:extLst>
            </p:cNvPr>
            <p:cNvSpPr/>
            <p:nvPr/>
          </p:nvSpPr>
          <p:spPr>
            <a:xfrm>
              <a:off x="9292681" y="2336415"/>
              <a:ext cx="5947262" cy="699677"/>
            </a:xfrm>
            <a:prstGeom prst="rect">
              <a:avLst/>
            </a:prstGeom>
          </p:spPr>
          <p:style>
            <a:lnRef idx="2">
              <a:schemeClr val="accent2">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BC110AAF-BB47-83F4-6EA8-6170C63BF1F4}"/>
                </a:ext>
              </a:extLst>
            </p:cNvPr>
            <p:cNvSpPr/>
            <p:nvPr/>
          </p:nvSpPr>
          <p:spPr>
            <a:xfrm>
              <a:off x="9292681" y="2599186"/>
              <a:ext cx="436907" cy="436907"/>
            </a:xfrm>
            <a:prstGeom prst="rect">
              <a:avLst/>
            </a:prstGeom>
          </p:spPr>
          <p:style>
            <a:lnRef idx="2">
              <a:schemeClr val="accent2">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23" name="Freeform: Shape 22">
              <a:extLst>
                <a:ext uri="{FF2B5EF4-FFF2-40B4-BE49-F238E27FC236}">
                  <a16:creationId xmlns:a16="http://schemas.microsoft.com/office/drawing/2014/main" id="{33A3F515-E762-B15B-6FD6-3D51403B3F9E}"/>
                </a:ext>
              </a:extLst>
            </p:cNvPr>
            <p:cNvSpPr/>
            <p:nvPr/>
          </p:nvSpPr>
          <p:spPr>
            <a:xfrm>
              <a:off x="9292681" y="1079500"/>
              <a:ext cx="5947262" cy="1256915"/>
            </a:xfrm>
            <a:custGeom>
              <a:avLst/>
              <a:gdLst>
                <a:gd name="csX0" fmla="*/ 0 w 5947262"/>
                <a:gd name="csY0" fmla="*/ 0 h 1256915"/>
                <a:gd name="csX1" fmla="*/ 5947262 w 5947262"/>
                <a:gd name="csY1" fmla="*/ 0 h 1256915"/>
                <a:gd name="csX2" fmla="*/ 5947262 w 5947262"/>
                <a:gd name="csY2" fmla="*/ 1256915 h 1256915"/>
                <a:gd name="csX3" fmla="*/ 0 w 5947262"/>
                <a:gd name="csY3" fmla="*/ 1256915 h 1256915"/>
                <a:gd name="csX4" fmla="*/ 0 w 5947262"/>
                <a:gd name="csY4" fmla="*/ 0 h 1256915"/>
              </a:gdLst>
              <a:ahLst/>
              <a:cxnLst>
                <a:cxn ang="0">
                  <a:pos x="csX0" y="csY0"/>
                </a:cxn>
                <a:cxn ang="0">
                  <a:pos x="csX1" y="csY1"/>
                </a:cxn>
                <a:cxn ang="0">
                  <a:pos x="csX2" y="csY2"/>
                </a:cxn>
                <a:cxn ang="0">
                  <a:pos x="csX3" y="csY3"/>
                </a:cxn>
                <a:cxn ang="0">
                  <a:pos x="csX4" y="csY4"/>
                </a:cxn>
              </a:cxnLst>
              <a:rect l="l" t="t" r="r" b="b"/>
              <a:pathLst>
                <a:path w="5947262" h="1256915">
                  <a:moveTo>
                    <a:pt x="0" y="0"/>
                  </a:moveTo>
                  <a:lnTo>
                    <a:pt x="5947262" y="0"/>
                  </a:lnTo>
                  <a:lnTo>
                    <a:pt x="5947262" y="1256915"/>
                  </a:lnTo>
                  <a:lnTo>
                    <a:pt x="0" y="125691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23825" tIns="82550" rIns="123825" bIns="82550" numCol="1" spcCol="1270" anchor="ctr" anchorCtr="0">
              <a:noAutofit/>
            </a:bodyPr>
            <a:lstStyle/>
            <a:p>
              <a:pPr marL="0" lvl="0" indent="0" algn="l" defTabSz="2889250">
                <a:lnSpc>
                  <a:spcPct val="90000"/>
                </a:lnSpc>
                <a:spcBef>
                  <a:spcPct val="0"/>
                </a:spcBef>
                <a:spcAft>
                  <a:spcPct val="35000"/>
                </a:spcAft>
                <a:buNone/>
              </a:pPr>
              <a:endParaRPr lang="en-US" sz="6500" kern="1200"/>
            </a:p>
          </p:txBody>
        </p:sp>
        <p:sp>
          <p:nvSpPr>
            <p:cNvPr id="24" name="Rectangle 23">
              <a:extLst>
                <a:ext uri="{FF2B5EF4-FFF2-40B4-BE49-F238E27FC236}">
                  <a16:creationId xmlns:a16="http://schemas.microsoft.com/office/drawing/2014/main" id="{C08106C1-659C-7193-15AE-BBFE35942310}"/>
                </a:ext>
              </a:extLst>
            </p:cNvPr>
            <p:cNvSpPr/>
            <p:nvPr/>
          </p:nvSpPr>
          <p:spPr>
            <a:xfrm>
              <a:off x="9292681" y="3617604"/>
              <a:ext cx="436896" cy="436896"/>
            </a:xfrm>
            <a:prstGeom prst="rect">
              <a:avLst/>
            </a:prstGeom>
          </p:spPr>
          <p:style>
            <a:lnRef idx="2">
              <a:schemeClr val="accent2">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25" name="Freeform: Shape 24">
              <a:extLst>
                <a:ext uri="{FF2B5EF4-FFF2-40B4-BE49-F238E27FC236}">
                  <a16:creationId xmlns:a16="http://schemas.microsoft.com/office/drawing/2014/main" id="{B72C878F-4162-5605-B72E-D47BFAEAAAAB}"/>
                </a:ext>
              </a:extLst>
            </p:cNvPr>
            <p:cNvSpPr/>
            <p:nvPr/>
          </p:nvSpPr>
          <p:spPr>
            <a:xfrm>
              <a:off x="9708989" y="3326848"/>
              <a:ext cx="5530953" cy="1018407"/>
            </a:xfrm>
            <a:custGeom>
              <a:avLst/>
              <a:gdLst>
                <a:gd name="csX0" fmla="*/ 0 w 5530953"/>
                <a:gd name="csY0" fmla="*/ 0 h 1018407"/>
                <a:gd name="csX1" fmla="*/ 5530953 w 5530953"/>
                <a:gd name="csY1" fmla="*/ 0 h 1018407"/>
                <a:gd name="csX2" fmla="*/ 5530953 w 5530953"/>
                <a:gd name="csY2" fmla="*/ 1018407 h 1018407"/>
                <a:gd name="csX3" fmla="*/ 0 w 5530953"/>
                <a:gd name="csY3" fmla="*/ 1018407 h 1018407"/>
                <a:gd name="csX4" fmla="*/ 0 w 5530953"/>
                <a:gd name="csY4" fmla="*/ 0 h 1018407"/>
              </a:gdLst>
              <a:ahLst/>
              <a:cxnLst>
                <a:cxn ang="0">
                  <a:pos x="csX0" y="csY0"/>
                </a:cxn>
                <a:cxn ang="0">
                  <a:pos x="csX1" y="csY1"/>
                </a:cxn>
                <a:cxn ang="0">
                  <a:pos x="csX2" y="csY2"/>
                </a:cxn>
                <a:cxn ang="0">
                  <a:pos x="csX3" y="csY3"/>
                </a:cxn>
                <a:cxn ang="0">
                  <a:pos x="csX4" y="csY4"/>
                </a:cxn>
              </a:cxnLst>
              <a:rect l="l" t="t" r="r" b="b"/>
              <a:pathLst>
                <a:path w="5530953" h="1018407">
                  <a:moveTo>
                    <a:pt x="0" y="0"/>
                  </a:moveTo>
                  <a:lnTo>
                    <a:pt x="5530953" y="0"/>
                  </a:lnTo>
                  <a:lnTo>
                    <a:pt x="5530953" y="1018407"/>
                  </a:lnTo>
                  <a:lnTo>
                    <a:pt x="0" y="101840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56032" tIns="256032" rIns="256032" bIns="256032" numCol="1" spcCol="1270" anchor="ctr" anchorCtr="0">
              <a:noAutofit/>
            </a:bodyPr>
            <a:lstStyle/>
            <a:p>
              <a:pPr marL="0" lvl="0" indent="0" algn="l" defTabSz="1600200">
                <a:lnSpc>
                  <a:spcPct val="90000"/>
                </a:lnSpc>
                <a:spcBef>
                  <a:spcPct val="0"/>
                </a:spcBef>
                <a:spcAft>
                  <a:spcPct val="35000"/>
                </a:spcAft>
                <a:buNone/>
              </a:pPr>
              <a:endParaRPr lang="en-US" sz="3600" kern="1200"/>
            </a:p>
          </p:txBody>
        </p:sp>
        <p:sp>
          <p:nvSpPr>
            <p:cNvPr id="26" name="Rectangle 25">
              <a:extLst>
                <a:ext uri="{FF2B5EF4-FFF2-40B4-BE49-F238E27FC236}">
                  <a16:creationId xmlns:a16="http://schemas.microsoft.com/office/drawing/2014/main" id="{B9DD1407-F821-3C4A-156F-A74C1D1C3775}"/>
                </a:ext>
              </a:extLst>
            </p:cNvPr>
            <p:cNvSpPr/>
            <p:nvPr/>
          </p:nvSpPr>
          <p:spPr>
            <a:xfrm>
              <a:off x="9292681" y="4636011"/>
              <a:ext cx="436896" cy="436896"/>
            </a:xfrm>
            <a:prstGeom prst="rect">
              <a:avLst/>
            </a:prstGeom>
          </p:spPr>
          <p:style>
            <a:lnRef idx="2">
              <a:schemeClr val="accent2">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27" name="Freeform: Shape 26">
              <a:extLst>
                <a:ext uri="{FF2B5EF4-FFF2-40B4-BE49-F238E27FC236}">
                  <a16:creationId xmlns:a16="http://schemas.microsoft.com/office/drawing/2014/main" id="{7AC10D99-D932-6587-251A-CD104E466873}"/>
                </a:ext>
              </a:extLst>
            </p:cNvPr>
            <p:cNvSpPr/>
            <p:nvPr/>
          </p:nvSpPr>
          <p:spPr>
            <a:xfrm>
              <a:off x="9708989" y="4345256"/>
              <a:ext cx="5530953" cy="1018407"/>
            </a:xfrm>
            <a:custGeom>
              <a:avLst/>
              <a:gdLst>
                <a:gd name="csX0" fmla="*/ 0 w 5530953"/>
                <a:gd name="csY0" fmla="*/ 0 h 1018407"/>
                <a:gd name="csX1" fmla="*/ 5530953 w 5530953"/>
                <a:gd name="csY1" fmla="*/ 0 h 1018407"/>
                <a:gd name="csX2" fmla="*/ 5530953 w 5530953"/>
                <a:gd name="csY2" fmla="*/ 1018407 h 1018407"/>
                <a:gd name="csX3" fmla="*/ 0 w 5530953"/>
                <a:gd name="csY3" fmla="*/ 1018407 h 1018407"/>
                <a:gd name="csX4" fmla="*/ 0 w 5530953"/>
                <a:gd name="csY4" fmla="*/ 0 h 1018407"/>
              </a:gdLst>
              <a:ahLst/>
              <a:cxnLst>
                <a:cxn ang="0">
                  <a:pos x="csX0" y="csY0"/>
                </a:cxn>
                <a:cxn ang="0">
                  <a:pos x="csX1" y="csY1"/>
                </a:cxn>
                <a:cxn ang="0">
                  <a:pos x="csX2" y="csY2"/>
                </a:cxn>
                <a:cxn ang="0">
                  <a:pos x="csX3" y="csY3"/>
                </a:cxn>
                <a:cxn ang="0">
                  <a:pos x="csX4" y="csY4"/>
                </a:cxn>
              </a:cxnLst>
              <a:rect l="l" t="t" r="r" b="b"/>
              <a:pathLst>
                <a:path w="5530953" h="1018407">
                  <a:moveTo>
                    <a:pt x="0" y="0"/>
                  </a:moveTo>
                  <a:lnTo>
                    <a:pt x="5530953" y="0"/>
                  </a:lnTo>
                  <a:lnTo>
                    <a:pt x="5530953" y="1018407"/>
                  </a:lnTo>
                  <a:lnTo>
                    <a:pt x="0" y="101840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56032" tIns="256032" rIns="256032" bIns="256032" numCol="1" spcCol="1270" anchor="ctr" anchorCtr="0">
              <a:noAutofit/>
            </a:bodyPr>
            <a:lstStyle/>
            <a:p>
              <a:pPr marL="0" lvl="0" indent="0" algn="l" defTabSz="1600200">
                <a:lnSpc>
                  <a:spcPct val="90000"/>
                </a:lnSpc>
                <a:spcBef>
                  <a:spcPct val="0"/>
                </a:spcBef>
                <a:spcAft>
                  <a:spcPct val="35000"/>
                </a:spcAft>
                <a:buNone/>
              </a:pPr>
              <a:endParaRPr lang="en-US" sz="3600" kern="1200"/>
            </a:p>
          </p:txBody>
        </p:sp>
        <p:sp>
          <p:nvSpPr>
            <p:cNvPr id="28" name="Rectangle 27">
              <a:extLst>
                <a:ext uri="{FF2B5EF4-FFF2-40B4-BE49-F238E27FC236}">
                  <a16:creationId xmlns:a16="http://schemas.microsoft.com/office/drawing/2014/main" id="{63C6E1C8-039F-A322-77A8-2E0C795B9D60}"/>
                </a:ext>
              </a:extLst>
            </p:cNvPr>
            <p:cNvSpPr/>
            <p:nvPr/>
          </p:nvSpPr>
          <p:spPr>
            <a:xfrm>
              <a:off x="9292681" y="5654418"/>
              <a:ext cx="436896" cy="436896"/>
            </a:xfrm>
            <a:prstGeom prst="rect">
              <a:avLst/>
            </a:prstGeom>
          </p:spPr>
          <p:style>
            <a:lnRef idx="2">
              <a:schemeClr val="accent2">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29" name="Freeform: Shape 28">
              <a:extLst>
                <a:ext uri="{FF2B5EF4-FFF2-40B4-BE49-F238E27FC236}">
                  <a16:creationId xmlns:a16="http://schemas.microsoft.com/office/drawing/2014/main" id="{097C788F-9FCC-6122-6D16-912FD8F741E1}"/>
                </a:ext>
              </a:extLst>
            </p:cNvPr>
            <p:cNvSpPr/>
            <p:nvPr/>
          </p:nvSpPr>
          <p:spPr>
            <a:xfrm>
              <a:off x="9708989" y="5363663"/>
              <a:ext cx="5530953" cy="1018407"/>
            </a:xfrm>
            <a:custGeom>
              <a:avLst/>
              <a:gdLst>
                <a:gd name="csX0" fmla="*/ 0 w 5530953"/>
                <a:gd name="csY0" fmla="*/ 0 h 1018407"/>
                <a:gd name="csX1" fmla="*/ 5530953 w 5530953"/>
                <a:gd name="csY1" fmla="*/ 0 h 1018407"/>
                <a:gd name="csX2" fmla="*/ 5530953 w 5530953"/>
                <a:gd name="csY2" fmla="*/ 1018407 h 1018407"/>
                <a:gd name="csX3" fmla="*/ 0 w 5530953"/>
                <a:gd name="csY3" fmla="*/ 1018407 h 1018407"/>
                <a:gd name="csX4" fmla="*/ 0 w 5530953"/>
                <a:gd name="csY4" fmla="*/ 0 h 1018407"/>
              </a:gdLst>
              <a:ahLst/>
              <a:cxnLst>
                <a:cxn ang="0">
                  <a:pos x="csX0" y="csY0"/>
                </a:cxn>
                <a:cxn ang="0">
                  <a:pos x="csX1" y="csY1"/>
                </a:cxn>
                <a:cxn ang="0">
                  <a:pos x="csX2" y="csY2"/>
                </a:cxn>
                <a:cxn ang="0">
                  <a:pos x="csX3" y="csY3"/>
                </a:cxn>
                <a:cxn ang="0">
                  <a:pos x="csX4" y="csY4"/>
                </a:cxn>
              </a:cxnLst>
              <a:rect l="l" t="t" r="r" b="b"/>
              <a:pathLst>
                <a:path w="5530953" h="1018407">
                  <a:moveTo>
                    <a:pt x="0" y="0"/>
                  </a:moveTo>
                  <a:lnTo>
                    <a:pt x="5530953" y="0"/>
                  </a:lnTo>
                  <a:lnTo>
                    <a:pt x="5530953" y="1018407"/>
                  </a:lnTo>
                  <a:lnTo>
                    <a:pt x="0" y="101840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56032" tIns="256032" rIns="256032" bIns="256032" numCol="1" spcCol="1270" anchor="ctr" anchorCtr="0">
              <a:noAutofit/>
            </a:bodyPr>
            <a:lstStyle/>
            <a:p>
              <a:pPr marL="0" lvl="0" indent="0" algn="l" defTabSz="1600200">
                <a:lnSpc>
                  <a:spcPct val="90000"/>
                </a:lnSpc>
                <a:spcBef>
                  <a:spcPct val="0"/>
                </a:spcBef>
                <a:spcAft>
                  <a:spcPct val="35000"/>
                </a:spcAft>
                <a:buNone/>
              </a:pPr>
              <a:endParaRPr lang="en-US" sz="3600" kern="1200"/>
            </a:p>
          </p:txBody>
        </p:sp>
      </p:grpSp>
      <p:pic>
        <p:nvPicPr>
          <p:cNvPr id="3074" name="Picture 2" descr="The psychological impact of diabetes on mental health - Diabetes Research &amp;  Wellness Foundation">
            <a:extLst>
              <a:ext uri="{FF2B5EF4-FFF2-40B4-BE49-F238E27FC236}">
                <a16:creationId xmlns:a16="http://schemas.microsoft.com/office/drawing/2014/main" id="{FCE5DC67-94BA-5811-01F4-5972963D88E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3515158" y="4230056"/>
            <a:ext cx="4572000" cy="3914775"/>
          </a:xfrm>
          <a:prstGeom prst="rect">
            <a:avLst/>
          </a:prstGeom>
          <a:noFill/>
          <a:extLst>
            <a:ext uri="{909E8E84-426E-40DD-AFC4-6F175D3DCCD1}">
              <a14:hiddenFill xmlns:a14="http://schemas.microsoft.com/office/drawing/2010/main">
                <a:solidFill>
                  <a:srgbClr val="FFFFFF"/>
                </a:solidFill>
              </a14:hiddenFill>
            </a:ext>
          </a:extLst>
        </p:spPr>
      </p:pic>
      <p:sp>
        <p:nvSpPr>
          <p:cNvPr id="31" name="TextBox 30">
            <a:extLst>
              <a:ext uri="{FF2B5EF4-FFF2-40B4-BE49-F238E27FC236}">
                <a16:creationId xmlns:a16="http://schemas.microsoft.com/office/drawing/2014/main" id="{B4171235-8891-27AD-AAA2-EF74731B10FD}"/>
              </a:ext>
            </a:extLst>
          </p:cNvPr>
          <p:cNvSpPr txBox="1"/>
          <p:nvPr/>
        </p:nvSpPr>
        <p:spPr>
          <a:xfrm>
            <a:off x="1104844" y="4328381"/>
            <a:ext cx="3733800" cy="523220"/>
          </a:xfrm>
          <a:prstGeom prst="rect">
            <a:avLst/>
          </a:prstGeom>
          <a:noFill/>
        </p:spPr>
        <p:txBody>
          <a:bodyPr wrap="square">
            <a:spAutoFit/>
          </a:bodyPr>
          <a:lstStyle/>
          <a:p>
            <a:r>
              <a:rPr lang="en-US" sz="2800" b="1" dirty="0">
                <a:effectLst/>
                <a:latin typeface="Calibri" panose="020F0502020204030204" pitchFamily="34" charset="0"/>
                <a:ea typeface="Calibri" panose="020F0502020204030204" pitchFamily="34" charset="0"/>
                <a:cs typeface="Vrinda" panose="020B0502040204020203" pitchFamily="34" charset="0"/>
              </a:rPr>
              <a:t>The Cost of T2DM</a:t>
            </a:r>
            <a:endParaRPr lang="en-US" sz="2800" b="1" dirty="0"/>
          </a:p>
        </p:txBody>
      </p:sp>
      <p:sp>
        <p:nvSpPr>
          <p:cNvPr id="32" name="TextBox 31">
            <a:extLst>
              <a:ext uri="{FF2B5EF4-FFF2-40B4-BE49-F238E27FC236}">
                <a16:creationId xmlns:a16="http://schemas.microsoft.com/office/drawing/2014/main" id="{BBC440FB-64B4-5836-2000-2D9297DE64E9}"/>
              </a:ext>
            </a:extLst>
          </p:cNvPr>
          <p:cNvSpPr txBox="1"/>
          <p:nvPr/>
        </p:nvSpPr>
        <p:spPr>
          <a:xfrm>
            <a:off x="7349049" y="4361418"/>
            <a:ext cx="3733800" cy="523220"/>
          </a:xfrm>
          <a:prstGeom prst="rect">
            <a:avLst/>
          </a:prstGeom>
          <a:noFill/>
        </p:spPr>
        <p:txBody>
          <a:bodyPr wrap="square">
            <a:spAutoFit/>
          </a:bodyPr>
          <a:lstStyle/>
          <a:p>
            <a:r>
              <a:rPr lang="en-US" sz="2800" b="1">
                <a:effectLst/>
                <a:latin typeface="Calibri" panose="020F0502020204030204" pitchFamily="34" charset="0"/>
                <a:ea typeface="Calibri" panose="020F0502020204030204" pitchFamily="34" charset="0"/>
                <a:cs typeface="Vrinda" panose="020B0502040204020203" pitchFamily="34" charset="0"/>
              </a:rPr>
              <a:t>Social Burden</a:t>
            </a:r>
            <a:endParaRPr lang="en-US" sz="2800" b="1" dirty="0"/>
          </a:p>
        </p:txBody>
      </p:sp>
      <p:sp>
        <p:nvSpPr>
          <p:cNvPr id="34" name="TextBox 33">
            <a:extLst>
              <a:ext uri="{FF2B5EF4-FFF2-40B4-BE49-F238E27FC236}">
                <a16:creationId xmlns:a16="http://schemas.microsoft.com/office/drawing/2014/main" id="{66B55C85-2D17-7D16-2C45-D97DD55590C8}"/>
              </a:ext>
            </a:extLst>
          </p:cNvPr>
          <p:cNvSpPr txBox="1"/>
          <p:nvPr/>
        </p:nvSpPr>
        <p:spPr>
          <a:xfrm>
            <a:off x="1162303" y="5430185"/>
            <a:ext cx="5448356" cy="1200329"/>
          </a:xfrm>
          <a:prstGeom prst="rect">
            <a:avLst/>
          </a:prstGeom>
          <a:noFill/>
        </p:spPr>
        <p:txBody>
          <a:bodyPr wrap="square">
            <a:spAutoFit/>
          </a:bodyPr>
          <a:lstStyle/>
          <a:p>
            <a:pPr algn="just"/>
            <a:r>
              <a:rPr lang="en-US" sz="2400" b="1" dirty="0"/>
              <a:t>NHS Expenditure:</a:t>
            </a:r>
            <a:r>
              <a:rPr lang="en-US" sz="2400" dirty="0"/>
              <a:t> £10 billion annually (about 10% of total NHS budget) (Hex et al., 2012; Kanavos et al., 2012).</a:t>
            </a:r>
          </a:p>
        </p:txBody>
      </p:sp>
      <p:sp>
        <p:nvSpPr>
          <p:cNvPr id="35" name="TextBox 34">
            <a:extLst>
              <a:ext uri="{FF2B5EF4-FFF2-40B4-BE49-F238E27FC236}">
                <a16:creationId xmlns:a16="http://schemas.microsoft.com/office/drawing/2014/main" id="{2660A7E0-AD26-7EE5-F316-47B73EDD9183}"/>
              </a:ext>
            </a:extLst>
          </p:cNvPr>
          <p:cNvSpPr txBox="1"/>
          <p:nvPr/>
        </p:nvSpPr>
        <p:spPr>
          <a:xfrm>
            <a:off x="1046496" y="6840210"/>
            <a:ext cx="5448356" cy="1938992"/>
          </a:xfrm>
          <a:prstGeom prst="rect">
            <a:avLst/>
          </a:prstGeom>
          <a:noFill/>
        </p:spPr>
        <p:txBody>
          <a:bodyPr wrap="square">
            <a:spAutoFit/>
          </a:bodyPr>
          <a:lstStyle/>
          <a:p>
            <a:pPr algn="just"/>
            <a:r>
              <a:rPr lang="en-US" sz="2400" b="1" dirty="0"/>
              <a:t>Complication Costs</a:t>
            </a:r>
            <a:r>
              <a:rPr lang="en-US" sz="2400" dirty="0"/>
              <a:t>: This budget is used on 80% of complications that are preventable (e.g., neuropathy, nephropathy, amputations) (Rayman, 2015).</a:t>
            </a:r>
          </a:p>
        </p:txBody>
      </p:sp>
      <p:sp>
        <p:nvSpPr>
          <p:cNvPr id="37" name="TextBox 36">
            <a:extLst>
              <a:ext uri="{FF2B5EF4-FFF2-40B4-BE49-F238E27FC236}">
                <a16:creationId xmlns:a16="http://schemas.microsoft.com/office/drawing/2014/main" id="{E2F5A836-DC7B-CCB9-1A7C-88D1EE6B62B3}"/>
              </a:ext>
            </a:extLst>
          </p:cNvPr>
          <p:cNvSpPr txBox="1"/>
          <p:nvPr/>
        </p:nvSpPr>
        <p:spPr>
          <a:xfrm>
            <a:off x="7324330" y="5343297"/>
            <a:ext cx="5947262" cy="967957"/>
          </a:xfrm>
          <a:prstGeom prst="rect">
            <a:avLst/>
          </a:prstGeom>
          <a:noFill/>
        </p:spPr>
        <p:txBody>
          <a:bodyPr wrap="square">
            <a:spAutoFit/>
          </a:bodyPr>
          <a:lstStyle/>
          <a:p>
            <a:pPr marL="0" marR="0" algn="just">
              <a:lnSpc>
                <a:spcPct val="150000"/>
              </a:lnSpc>
              <a:spcAft>
                <a:spcPts val="800"/>
              </a:spcAft>
              <a:buNone/>
            </a:pPr>
            <a:r>
              <a:rPr lang="en-US" sz="2000" b="1" kern="100" dirty="0">
                <a:effectLst/>
                <a:latin typeface="Calibri" panose="020F0502020204030204" pitchFamily="34" charset="0"/>
                <a:ea typeface="Calibri" panose="020F0502020204030204" pitchFamily="34" charset="0"/>
                <a:cs typeface="Vrinda" panose="020B0502040204020203" pitchFamily="34" charset="0"/>
              </a:rPr>
              <a:t>Stress increases absenteeism and premature retirement at the workplace (Bommer et al., 2017).</a:t>
            </a:r>
          </a:p>
        </p:txBody>
      </p:sp>
      <p:sp>
        <p:nvSpPr>
          <p:cNvPr id="38" name="TextBox 37">
            <a:extLst>
              <a:ext uri="{FF2B5EF4-FFF2-40B4-BE49-F238E27FC236}">
                <a16:creationId xmlns:a16="http://schemas.microsoft.com/office/drawing/2014/main" id="{6887D466-397F-5F13-4C37-8B8061E9BAEB}"/>
              </a:ext>
            </a:extLst>
          </p:cNvPr>
          <p:cNvSpPr txBox="1"/>
          <p:nvPr/>
        </p:nvSpPr>
        <p:spPr>
          <a:xfrm>
            <a:off x="7429514" y="6424824"/>
            <a:ext cx="5947262" cy="967957"/>
          </a:xfrm>
          <a:prstGeom prst="rect">
            <a:avLst/>
          </a:prstGeom>
          <a:noFill/>
        </p:spPr>
        <p:txBody>
          <a:bodyPr wrap="square">
            <a:spAutoFit/>
          </a:bodyPr>
          <a:lstStyle/>
          <a:p>
            <a:pPr marL="0" marR="0" algn="just">
              <a:lnSpc>
                <a:spcPct val="150000"/>
              </a:lnSpc>
              <a:spcAft>
                <a:spcPts val="800"/>
              </a:spcAft>
              <a:buNone/>
            </a:pPr>
            <a:r>
              <a:rPr lang="en-US" sz="2000" b="1" kern="100">
                <a:effectLst/>
                <a:latin typeface="Calibri" panose="020F0502020204030204" pitchFamily="34" charset="0"/>
                <a:ea typeface="Calibri" panose="020F0502020204030204" pitchFamily="34" charset="0"/>
                <a:cs typeface="Vrinda" panose="020B0502040204020203" pitchFamily="34" charset="0"/>
              </a:rPr>
              <a:t>Major decrease in Health- Related Quality of Life (HRQoL) (Donald et al., 2013).</a:t>
            </a:r>
            <a:endParaRPr lang="en-US" sz="2000" b="1" kern="100" dirty="0">
              <a:effectLst/>
              <a:latin typeface="Calibri" panose="020F0502020204030204" pitchFamily="34" charset="0"/>
              <a:ea typeface="Calibri" panose="020F0502020204030204" pitchFamily="34" charset="0"/>
              <a:cs typeface="Vrinda" panose="020B0502040204020203" pitchFamily="34" charset="0"/>
            </a:endParaRPr>
          </a:p>
        </p:txBody>
      </p:sp>
      <p:sp>
        <p:nvSpPr>
          <p:cNvPr id="39" name="TextBox 38">
            <a:extLst>
              <a:ext uri="{FF2B5EF4-FFF2-40B4-BE49-F238E27FC236}">
                <a16:creationId xmlns:a16="http://schemas.microsoft.com/office/drawing/2014/main" id="{CF099E54-29E3-C7F2-4C9F-1C1EA2FDAB3F}"/>
              </a:ext>
            </a:extLst>
          </p:cNvPr>
          <p:cNvSpPr txBox="1"/>
          <p:nvPr/>
        </p:nvSpPr>
        <p:spPr>
          <a:xfrm>
            <a:off x="7336620" y="7492633"/>
            <a:ext cx="5947262" cy="967957"/>
          </a:xfrm>
          <a:prstGeom prst="rect">
            <a:avLst/>
          </a:prstGeom>
          <a:noFill/>
        </p:spPr>
        <p:txBody>
          <a:bodyPr wrap="square">
            <a:spAutoFit/>
          </a:bodyPr>
          <a:lstStyle/>
          <a:p>
            <a:pPr marL="0" marR="0" algn="just">
              <a:lnSpc>
                <a:spcPct val="150000"/>
              </a:lnSpc>
              <a:spcAft>
                <a:spcPts val="800"/>
              </a:spcAft>
              <a:buNone/>
            </a:pPr>
            <a:r>
              <a:rPr lang="en-US" sz="2000" b="1" kern="100">
                <a:effectLst/>
                <a:latin typeface="Calibri" panose="020F0502020204030204" pitchFamily="34" charset="0"/>
                <a:ea typeface="Calibri" panose="020F0502020204030204" pitchFamily="34" charset="0"/>
                <a:cs typeface="Vrinda" panose="020B0502040204020203" pitchFamily="34" charset="0"/>
              </a:rPr>
              <a:t>The level of psychological distress, which is called diabetes distress (Skinner et al., 2020).</a:t>
            </a:r>
            <a:endParaRPr lang="en-US" sz="2000" b="1" kern="100" dirty="0">
              <a:effectLst/>
              <a:latin typeface="Calibri" panose="020F0502020204030204" pitchFamily="34" charset="0"/>
              <a:ea typeface="Calibri" panose="020F0502020204030204" pitchFamily="34" charset="0"/>
              <a:cs typeface="Vrinda" panose="020B0502040204020203" pitchFamily="34" charset="0"/>
            </a:endParaRPr>
          </a:p>
        </p:txBody>
      </p:sp>
      <p:sp>
        <p:nvSpPr>
          <p:cNvPr id="30" name="TextBox 29">
            <a:extLst>
              <a:ext uri="{FF2B5EF4-FFF2-40B4-BE49-F238E27FC236}">
                <a16:creationId xmlns:a16="http://schemas.microsoft.com/office/drawing/2014/main" id="{60F46D32-13E9-55B0-2E26-A330B0468869}"/>
              </a:ext>
            </a:extLst>
          </p:cNvPr>
          <p:cNvSpPr txBox="1"/>
          <p:nvPr/>
        </p:nvSpPr>
        <p:spPr>
          <a:xfrm>
            <a:off x="13383703" y="8181546"/>
            <a:ext cx="5191249" cy="369332"/>
          </a:xfrm>
          <a:prstGeom prst="rect">
            <a:avLst/>
          </a:prstGeom>
          <a:noFill/>
        </p:spPr>
        <p:txBody>
          <a:bodyPr wrap="square">
            <a:spAutoFit/>
          </a:bodyPr>
          <a:lstStyle/>
          <a:p>
            <a:r>
              <a:rPr lang="en-US" b="1" dirty="0"/>
              <a:t>(Diabetes Research &amp; Wellness Foundation, 2019)</a:t>
            </a:r>
            <a:endParaRPr lang="en-GB" b="1"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E1E1DB"/>
        </a:solidFill>
        <a:effectLst/>
      </p:bgPr>
    </p:bg>
    <p:spTree>
      <p:nvGrpSpPr>
        <p:cNvPr id="1" name=""/>
        <p:cNvGrpSpPr/>
        <p:nvPr/>
      </p:nvGrpSpPr>
      <p:grpSpPr>
        <a:xfrm>
          <a:off x="0" y="0"/>
          <a:ext cx="0" cy="0"/>
          <a:chOff x="0" y="0"/>
          <a:chExt cx="0" cy="0"/>
        </a:xfrm>
      </p:grpSpPr>
      <p:grpSp>
        <p:nvGrpSpPr>
          <p:cNvPr id="2" name="Group 2"/>
          <p:cNvGrpSpPr/>
          <p:nvPr/>
        </p:nvGrpSpPr>
        <p:grpSpPr>
          <a:xfrm>
            <a:off x="1" y="9601200"/>
            <a:ext cx="18288000" cy="685800"/>
            <a:chOff x="0" y="0"/>
            <a:chExt cx="24384000" cy="914400"/>
          </a:xfrm>
        </p:grpSpPr>
        <p:sp>
          <p:nvSpPr>
            <p:cNvPr id="3" name="Freeform 3"/>
            <p:cNvSpPr/>
            <p:nvPr/>
          </p:nvSpPr>
          <p:spPr>
            <a:xfrm>
              <a:off x="0" y="0"/>
              <a:ext cx="24384000" cy="914400"/>
            </a:xfrm>
            <a:custGeom>
              <a:avLst/>
              <a:gdLst/>
              <a:ahLst/>
              <a:cxnLst/>
              <a:rect l="l" t="t" r="r" b="b"/>
              <a:pathLst>
                <a:path w="24384000" h="914400">
                  <a:moveTo>
                    <a:pt x="0" y="0"/>
                  </a:moveTo>
                  <a:lnTo>
                    <a:pt x="24384000" y="0"/>
                  </a:lnTo>
                  <a:lnTo>
                    <a:pt x="24384000" y="914400"/>
                  </a:lnTo>
                  <a:lnTo>
                    <a:pt x="0" y="914400"/>
                  </a:lnTo>
                  <a:close/>
                </a:path>
              </a:pathLst>
            </a:custGeom>
            <a:solidFill>
              <a:srgbClr val="82847C"/>
            </a:solidFill>
          </p:spPr>
          <p:txBody>
            <a:bodyPr/>
            <a:lstStyle/>
            <a:p>
              <a:endParaRPr lang="en-US"/>
            </a:p>
          </p:txBody>
        </p:sp>
      </p:grpSp>
      <p:grpSp>
        <p:nvGrpSpPr>
          <p:cNvPr id="4" name="Group 4"/>
          <p:cNvGrpSpPr/>
          <p:nvPr/>
        </p:nvGrpSpPr>
        <p:grpSpPr>
          <a:xfrm>
            <a:off x="19" y="9501473"/>
            <a:ext cx="18287981" cy="99727"/>
            <a:chOff x="0" y="0"/>
            <a:chExt cx="24383975" cy="132969"/>
          </a:xfrm>
        </p:grpSpPr>
        <p:sp>
          <p:nvSpPr>
            <p:cNvPr id="5" name="Freeform 5"/>
            <p:cNvSpPr/>
            <p:nvPr/>
          </p:nvSpPr>
          <p:spPr>
            <a:xfrm>
              <a:off x="0" y="0"/>
              <a:ext cx="24384000" cy="132969"/>
            </a:xfrm>
            <a:custGeom>
              <a:avLst/>
              <a:gdLst/>
              <a:ahLst/>
              <a:cxnLst/>
              <a:rect l="l" t="t" r="r" b="b"/>
              <a:pathLst>
                <a:path w="24384000" h="132969">
                  <a:moveTo>
                    <a:pt x="0" y="0"/>
                  </a:moveTo>
                  <a:lnTo>
                    <a:pt x="24384000" y="0"/>
                  </a:lnTo>
                  <a:lnTo>
                    <a:pt x="24384000" y="132969"/>
                  </a:lnTo>
                  <a:lnTo>
                    <a:pt x="0" y="132969"/>
                  </a:lnTo>
                  <a:close/>
                </a:path>
              </a:pathLst>
            </a:custGeom>
            <a:solidFill>
              <a:srgbClr val="ACADA8"/>
            </a:solidFill>
          </p:spPr>
          <p:txBody>
            <a:bodyPr/>
            <a:lstStyle/>
            <a:p>
              <a:endParaRPr lang="en-US"/>
            </a:p>
          </p:txBody>
        </p:sp>
      </p:grpSp>
      <p:sp>
        <p:nvSpPr>
          <p:cNvPr id="6" name="AutoShape 6"/>
          <p:cNvSpPr/>
          <p:nvPr/>
        </p:nvSpPr>
        <p:spPr>
          <a:xfrm rot="2160">
            <a:off x="1785537" y="2602001"/>
            <a:ext cx="14959965" cy="0"/>
          </a:xfrm>
          <a:prstGeom prst="line">
            <a:avLst/>
          </a:prstGeom>
          <a:ln w="9525" cap="rnd">
            <a:solidFill>
              <a:srgbClr val="000000"/>
            </a:solidFill>
            <a:prstDash val="solid"/>
            <a:headEnd type="none" w="sm" len="sm"/>
            <a:tailEnd type="none" w="sm" len="sm"/>
          </a:ln>
        </p:spPr>
        <p:txBody>
          <a:bodyPr/>
          <a:lstStyle/>
          <a:p>
            <a:endParaRPr lang="en-US"/>
          </a:p>
        </p:txBody>
      </p:sp>
      <p:grpSp>
        <p:nvGrpSpPr>
          <p:cNvPr id="7" name="Group 7"/>
          <p:cNvGrpSpPr/>
          <p:nvPr/>
        </p:nvGrpSpPr>
        <p:grpSpPr>
          <a:xfrm>
            <a:off x="1645920" y="429901"/>
            <a:ext cx="15087600" cy="2176139"/>
            <a:chOff x="0" y="0"/>
            <a:chExt cx="20116800" cy="2901518"/>
          </a:xfrm>
        </p:grpSpPr>
        <p:sp>
          <p:nvSpPr>
            <p:cNvPr id="8" name="Freeform 8"/>
            <p:cNvSpPr/>
            <p:nvPr/>
          </p:nvSpPr>
          <p:spPr>
            <a:xfrm>
              <a:off x="0" y="0"/>
              <a:ext cx="20116800" cy="2901514"/>
            </a:xfrm>
            <a:custGeom>
              <a:avLst/>
              <a:gdLst/>
              <a:ahLst/>
              <a:cxnLst/>
              <a:rect l="l" t="t" r="r" b="b"/>
              <a:pathLst>
                <a:path w="20116800" h="2901514">
                  <a:moveTo>
                    <a:pt x="0" y="0"/>
                  </a:moveTo>
                  <a:lnTo>
                    <a:pt x="20116800" y="0"/>
                  </a:lnTo>
                  <a:lnTo>
                    <a:pt x="20116800" y="2901514"/>
                  </a:lnTo>
                  <a:lnTo>
                    <a:pt x="0" y="2901514"/>
                  </a:lnTo>
                  <a:close/>
                </a:path>
              </a:pathLst>
            </a:custGeom>
            <a:blipFill>
              <a:blip r:embed="rId3">
                <a:alphaModFix amt="0"/>
              </a:blip>
              <a:stretch>
                <a:fillRect t="-85093" b="-85093"/>
              </a:stretch>
            </a:blipFill>
          </p:spPr>
          <p:txBody>
            <a:bodyPr/>
            <a:lstStyle/>
            <a:p>
              <a:endParaRPr lang="en-US"/>
            </a:p>
          </p:txBody>
        </p:sp>
        <p:sp>
          <p:nvSpPr>
            <p:cNvPr id="9" name="TextBox 9"/>
            <p:cNvSpPr txBox="1"/>
            <p:nvPr/>
          </p:nvSpPr>
          <p:spPr>
            <a:xfrm>
              <a:off x="0" y="123825"/>
              <a:ext cx="20116800" cy="2777693"/>
            </a:xfrm>
            <a:prstGeom prst="rect">
              <a:avLst/>
            </a:prstGeom>
          </p:spPr>
          <p:txBody>
            <a:bodyPr lIns="0" tIns="0" rIns="0" bIns="0" rtlCol="0" anchor="b"/>
            <a:lstStyle/>
            <a:p>
              <a:pPr algn="l">
                <a:lnSpc>
                  <a:spcPts val="7344"/>
                </a:lnSpc>
              </a:pPr>
              <a:r>
                <a:rPr lang="en-US" sz="7200" b="1" spc="-118" dirty="0">
                  <a:solidFill>
                    <a:srgbClr val="404040"/>
                  </a:solidFill>
                  <a:latin typeface="TT Rounds Condensed Bold"/>
                  <a:ea typeface="TT Rounds Condensed Bold"/>
                  <a:cs typeface="TT Rounds Condensed Bold"/>
                  <a:sym typeface="TT Rounds Condensed Bold"/>
                </a:rPr>
                <a:t>Diagnosis and Initial Assessment</a:t>
              </a:r>
            </a:p>
          </p:txBody>
        </p:sp>
      </p:grpSp>
      <p:grpSp>
        <p:nvGrpSpPr>
          <p:cNvPr id="13" name="Group 13"/>
          <p:cNvGrpSpPr/>
          <p:nvPr/>
        </p:nvGrpSpPr>
        <p:grpSpPr>
          <a:xfrm>
            <a:off x="2019300" y="3871132"/>
            <a:ext cx="5295900" cy="3958781"/>
            <a:chOff x="0" y="0"/>
            <a:chExt cx="3145396" cy="3136964"/>
          </a:xfrm>
        </p:grpSpPr>
        <p:sp>
          <p:nvSpPr>
            <p:cNvPr id="14" name="Freeform 14"/>
            <p:cNvSpPr/>
            <p:nvPr/>
          </p:nvSpPr>
          <p:spPr>
            <a:xfrm>
              <a:off x="15875" y="15875"/>
              <a:ext cx="3113659" cy="3105150"/>
            </a:xfrm>
            <a:custGeom>
              <a:avLst/>
              <a:gdLst/>
              <a:ahLst/>
              <a:cxnLst/>
              <a:rect l="l" t="t" r="r" b="b"/>
              <a:pathLst>
                <a:path w="3113659" h="3105150">
                  <a:moveTo>
                    <a:pt x="0" y="517525"/>
                  </a:moveTo>
                  <a:cubicBezTo>
                    <a:pt x="0" y="231775"/>
                    <a:pt x="231775" y="0"/>
                    <a:pt x="517525" y="0"/>
                  </a:cubicBezTo>
                  <a:lnTo>
                    <a:pt x="2596134" y="0"/>
                  </a:lnTo>
                  <a:cubicBezTo>
                    <a:pt x="2882011" y="0"/>
                    <a:pt x="3113659" y="231775"/>
                    <a:pt x="3113659" y="517525"/>
                  </a:cubicBezTo>
                  <a:lnTo>
                    <a:pt x="3113659" y="2587625"/>
                  </a:lnTo>
                  <a:cubicBezTo>
                    <a:pt x="3113659" y="2873502"/>
                    <a:pt x="2881884" y="3105150"/>
                    <a:pt x="2596134" y="3105150"/>
                  </a:cubicBezTo>
                  <a:lnTo>
                    <a:pt x="517525" y="3105150"/>
                  </a:lnTo>
                  <a:cubicBezTo>
                    <a:pt x="231775" y="3105150"/>
                    <a:pt x="0" y="2873502"/>
                    <a:pt x="0" y="2587625"/>
                  </a:cubicBezTo>
                  <a:close/>
                </a:path>
              </a:pathLst>
            </a:custGeom>
            <a:solidFill>
              <a:srgbClr val="DB8631"/>
            </a:solidFill>
          </p:spPr>
          <p:txBody>
            <a:bodyPr/>
            <a:lstStyle/>
            <a:p>
              <a:endParaRPr lang="en-US"/>
            </a:p>
          </p:txBody>
        </p:sp>
        <p:sp>
          <p:nvSpPr>
            <p:cNvPr id="15" name="Freeform 15"/>
            <p:cNvSpPr/>
            <p:nvPr/>
          </p:nvSpPr>
          <p:spPr>
            <a:xfrm>
              <a:off x="0" y="0"/>
              <a:ext cx="3145409" cy="3136900"/>
            </a:xfrm>
            <a:custGeom>
              <a:avLst/>
              <a:gdLst/>
              <a:ahLst/>
              <a:cxnLst/>
              <a:rect l="l" t="t" r="r" b="b"/>
              <a:pathLst>
                <a:path w="3145409" h="3136900">
                  <a:moveTo>
                    <a:pt x="0" y="533400"/>
                  </a:moveTo>
                  <a:cubicBezTo>
                    <a:pt x="0" y="238760"/>
                    <a:pt x="238887" y="0"/>
                    <a:pt x="533400" y="0"/>
                  </a:cubicBezTo>
                  <a:lnTo>
                    <a:pt x="2612009" y="0"/>
                  </a:lnTo>
                  <a:lnTo>
                    <a:pt x="2612009" y="15875"/>
                  </a:lnTo>
                  <a:lnTo>
                    <a:pt x="2612009" y="0"/>
                  </a:lnTo>
                  <a:cubicBezTo>
                    <a:pt x="2906649" y="0"/>
                    <a:pt x="3145409" y="238760"/>
                    <a:pt x="3145409" y="533400"/>
                  </a:cubicBezTo>
                  <a:lnTo>
                    <a:pt x="3129534" y="533400"/>
                  </a:lnTo>
                  <a:lnTo>
                    <a:pt x="3145409" y="533400"/>
                  </a:lnTo>
                  <a:lnTo>
                    <a:pt x="3145409" y="2603500"/>
                  </a:lnTo>
                  <a:lnTo>
                    <a:pt x="3129534" y="2603500"/>
                  </a:lnTo>
                  <a:lnTo>
                    <a:pt x="3145409" y="2603500"/>
                  </a:lnTo>
                  <a:cubicBezTo>
                    <a:pt x="3145409" y="2898140"/>
                    <a:pt x="2906522" y="3136900"/>
                    <a:pt x="2612009" y="3136900"/>
                  </a:cubicBezTo>
                  <a:lnTo>
                    <a:pt x="2612009" y="3121025"/>
                  </a:lnTo>
                  <a:lnTo>
                    <a:pt x="2612009" y="3136900"/>
                  </a:lnTo>
                  <a:lnTo>
                    <a:pt x="533400" y="3136900"/>
                  </a:lnTo>
                  <a:lnTo>
                    <a:pt x="533400" y="3121025"/>
                  </a:lnTo>
                  <a:lnTo>
                    <a:pt x="533400" y="3136900"/>
                  </a:lnTo>
                  <a:cubicBezTo>
                    <a:pt x="238760" y="3136900"/>
                    <a:pt x="0" y="2898140"/>
                    <a:pt x="0" y="2603500"/>
                  </a:cubicBezTo>
                  <a:lnTo>
                    <a:pt x="0" y="533400"/>
                  </a:lnTo>
                  <a:lnTo>
                    <a:pt x="15875" y="533400"/>
                  </a:lnTo>
                  <a:lnTo>
                    <a:pt x="0" y="533400"/>
                  </a:lnTo>
                  <a:moveTo>
                    <a:pt x="31750" y="533400"/>
                  </a:moveTo>
                  <a:lnTo>
                    <a:pt x="31750" y="2603500"/>
                  </a:lnTo>
                  <a:lnTo>
                    <a:pt x="15875" y="2603500"/>
                  </a:lnTo>
                  <a:lnTo>
                    <a:pt x="31750" y="2603500"/>
                  </a:lnTo>
                  <a:cubicBezTo>
                    <a:pt x="31750" y="2880614"/>
                    <a:pt x="256413" y="3105150"/>
                    <a:pt x="533400" y="3105150"/>
                  </a:cubicBezTo>
                  <a:lnTo>
                    <a:pt x="2612009" y="3105150"/>
                  </a:lnTo>
                  <a:cubicBezTo>
                    <a:pt x="2889123" y="3105150"/>
                    <a:pt x="3113659" y="2880487"/>
                    <a:pt x="3113659" y="2603500"/>
                  </a:cubicBezTo>
                  <a:lnTo>
                    <a:pt x="3113659" y="533400"/>
                  </a:lnTo>
                  <a:cubicBezTo>
                    <a:pt x="3113659" y="256286"/>
                    <a:pt x="2888996" y="31750"/>
                    <a:pt x="2612009" y="31750"/>
                  </a:cubicBezTo>
                  <a:lnTo>
                    <a:pt x="533400" y="31750"/>
                  </a:lnTo>
                  <a:lnTo>
                    <a:pt x="533400" y="15875"/>
                  </a:lnTo>
                  <a:lnTo>
                    <a:pt x="533400" y="31750"/>
                  </a:lnTo>
                  <a:cubicBezTo>
                    <a:pt x="256413" y="31750"/>
                    <a:pt x="31750" y="256413"/>
                    <a:pt x="31750" y="533400"/>
                  </a:cubicBezTo>
                  <a:close/>
                </a:path>
              </a:pathLst>
            </a:custGeom>
            <a:solidFill>
              <a:srgbClr val="FFFFFF"/>
            </a:solidFill>
          </p:spPr>
          <p:txBody>
            <a:bodyPr/>
            <a:lstStyle/>
            <a:p>
              <a:endParaRPr lang="en-US"/>
            </a:p>
          </p:txBody>
        </p:sp>
      </p:grpSp>
      <p:pic>
        <p:nvPicPr>
          <p:cNvPr id="35" name="Picture 34">
            <a:extLst>
              <a:ext uri="{FF2B5EF4-FFF2-40B4-BE49-F238E27FC236}">
                <a16:creationId xmlns:a16="http://schemas.microsoft.com/office/drawing/2014/main" id="{3DE24D14-833F-FA12-204F-D8024495C27F}"/>
              </a:ext>
            </a:extLst>
          </p:cNvPr>
          <p:cNvPicPr/>
          <p:nvPr/>
        </p:nvPicPr>
        <p:blipFill>
          <a:blip r:embed="rId4"/>
          <a:stretch>
            <a:fillRect/>
          </a:stretch>
        </p:blipFill>
        <p:spPr>
          <a:xfrm>
            <a:off x="304800" y="51139"/>
            <a:ext cx="3173894" cy="1269322"/>
          </a:xfrm>
          <a:prstGeom prst="rect">
            <a:avLst/>
          </a:prstGeom>
        </p:spPr>
      </p:pic>
      <p:sp>
        <p:nvSpPr>
          <p:cNvPr id="36" name="Slide Number Placeholder 35">
            <a:extLst>
              <a:ext uri="{FF2B5EF4-FFF2-40B4-BE49-F238E27FC236}">
                <a16:creationId xmlns:a16="http://schemas.microsoft.com/office/drawing/2014/main" id="{0330C2E4-E319-C56D-88A6-E8D6387D5F48}"/>
              </a:ext>
            </a:extLst>
          </p:cNvPr>
          <p:cNvSpPr>
            <a:spLocks noGrp="1"/>
          </p:cNvSpPr>
          <p:nvPr>
            <p:ph type="sldNum" sz="quarter" idx="12"/>
          </p:nvPr>
        </p:nvSpPr>
        <p:spPr/>
        <p:txBody>
          <a:bodyPr/>
          <a:lstStyle/>
          <a:p>
            <a:fld id="{B6F15528-21DE-4FAA-801E-634DDDAF4B2B}" type="slidenum">
              <a:rPr lang="en-US" smtClean="0"/>
              <a:pPr/>
              <a:t>6</a:t>
            </a:fld>
            <a:endParaRPr lang="en-US"/>
          </a:p>
        </p:txBody>
      </p:sp>
      <p:graphicFrame>
        <p:nvGraphicFramePr>
          <p:cNvPr id="37" name="Table 36">
            <a:extLst>
              <a:ext uri="{FF2B5EF4-FFF2-40B4-BE49-F238E27FC236}">
                <a16:creationId xmlns:a16="http://schemas.microsoft.com/office/drawing/2014/main" id="{7F58D362-3AF9-3A8F-D8A2-5C18BA1CEB7A}"/>
              </a:ext>
            </a:extLst>
          </p:cNvPr>
          <p:cNvGraphicFramePr>
            <a:graphicFrameLocks noGrp="1"/>
          </p:cNvGraphicFramePr>
          <p:nvPr>
            <p:extLst>
              <p:ext uri="{D42A27DB-BD31-4B8C-83A1-F6EECF244321}">
                <p14:modId xmlns:p14="http://schemas.microsoft.com/office/powerpoint/2010/main" val="3932808999"/>
              </p:ext>
            </p:extLst>
          </p:nvPr>
        </p:nvGraphicFramePr>
        <p:xfrm>
          <a:off x="7615660" y="3693712"/>
          <a:ext cx="8653040" cy="4313540"/>
        </p:xfrm>
        <a:graphic>
          <a:graphicData uri="http://schemas.openxmlformats.org/drawingml/2006/table">
            <a:tbl>
              <a:tblPr>
                <a:tableStyleId>{8A107856-5554-42FB-B03E-39F5DBC370BA}</a:tableStyleId>
              </a:tblPr>
              <a:tblGrid>
                <a:gridCol w="2923828">
                  <a:extLst>
                    <a:ext uri="{9D8B030D-6E8A-4147-A177-3AD203B41FA5}">
                      <a16:colId xmlns:a16="http://schemas.microsoft.com/office/drawing/2014/main" val="1645466170"/>
                    </a:ext>
                  </a:extLst>
                </a:gridCol>
                <a:gridCol w="5729212">
                  <a:extLst>
                    <a:ext uri="{9D8B030D-6E8A-4147-A177-3AD203B41FA5}">
                      <a16:colId xmlns:a16="http://schemas.microsoft.com/office/drawing/2014/main" val="88554612"/>
                    </a:ext>
                  </a:extLst>
                </a:gridCol>
              </a:tblGrid>
              <a:tr h="1119739">
                <a:tc>
                  <a:txBody>
                    <a:bodyPr/>
                    <a:lstStyle/>
                    <a:p>
                      <a:pPr rtl="0">
                        <a:buNone/>
                      </a:pPr>
                      <a:r>
                        <a:rPr lang="en-US" sz="2000" b="1" dirty="0">
                          <a:solidFill>
                            <a:srgbClr val="1F1F1F"/>
                          </a:solidFill>
                          <a:effectLst/>
                        </a:rPr>
                        <a:t>Assessment Domain</a:t>
                      </a:r>
                      <a:endParaRPr lang="en-US" sz="2000" dirty="0">
                        <a:solidFill>
                          <a:srgbClr val="1F1F1F"/>
                        </a:solidFill>
                        <a:effectLst/>
                        <a:latin typeface="Google Sans Text"/>
                      </a:endParaRPr>
                    </a:p>
                  </a:txBody>
                  <a:tcPr marT="121920" marB="121920" anchor="ctr">
                    <a:solidFill>
                      <a:schemeClr val="accent2"/>
                    </a:solidFill>
                  </a:tcPr>
                </a:tc>
                <a:tc>
                  <a:txBody>
                    <a:bodyPr/>
                    <a:lstStyle/>
                    <a:p>
                      <a:pPr rtl="0">
                        <a:buNone/>
                      </a:pPr>
                      <a:r>
                        <a:rPr lang="fr-FR" sz="2000" b="1" dirty="0" err="1">
                          <a:solidFill>
                            <a:srgbClr val="1F1F1F"/>
                          </a:solidFill>
                          <a:effectLst/>
                        </a:rPr>
                        <a:t>Clinical</a:t>
                      </a:r>
                      <a:r>
                        <a:rPr lang="fr-FR" sz="2000" b="1" dirty="0">
                          <a:solidFill>
                            <a:srgbClr val="1F1F1F"/>
                          </a:solidFill>
                          <a:effectLst/>
                        </a:rPr>
                        <a:t> Action </a:t>
                      </a:r>
                      <a:r>
                        <a:rPr lang="fr-FR" sz="2000" b="1" dirty="0" err="1">
                          <a:solidFill>
                            <a:srgbClr val="1F1F1F"/>
                          </a:solidFill>
                          <a:effectLst/>
                        </a:rPr>
                        <a:t>Required</a:t>
                      </a:r>
                      <a:r>
                        <a:rPr lang="fr-FR" sz="2000" b="1" dirty="0">
                          <a:solidFill>
                            <a:srgbClr val="1F1F1F"/>
                          </a:solidFill>
                          <a:effectLst/>
                        </a:rPr>
                        <a:t> (Davies et al., 2018)</a:t>
                      </a:r>
                      <a:endParaRPr lang="fr-FR" sz="2000" dirty="0">
                        <a:solidFill>
                          <a:srgbClr val="1F1F1F"/>
                        </a:solidFill>
                        <a:effectLst/>
                        <a:latin typeface="Google Sans Text"/>
                      </a:endParaRPr>
                    </a:p>
                  </a:txBody>
                  <a:tcPr marT="121920" marB="121920" anchor="ctr">
                    <a:solidFill>
                      <a:schemeClr val="accent2"/>
                    </a:solidFill>
                  </a:tcPr>
                </a:tc>
                <a:extLst>
                  <a:ext uri="{0D108BD9-81ED-4DB2-BD59-A6C34878D82A}">
                    <a16:rowId xmlns:a16="http://schemas.microsoft.com/office/drawing/2014/main" val="937548708"/>
                  </a:ext>
                </a:extLst>
              </a:tr>
              <a:tr h="1270262">
                <a:tc>
                  <a:txBody>
                    <a:bodyPr/>
                    <a:lstStyle/>
                    <a:p>
                      <a:pPr rtl="0">
                        <a:buNone/>
                      </a:pPr>
                      <a:r>
                        <a:rPr lang="en-US" sz="2000" b="1">
                          <a:solidFill>
                            <a:srgbClr val="1F1F1F"/>
                          </a:solidFill>
                          <a:effectLst/>
                        </a:rPr>
                        <a:t>Biomedical</a:t>
                      </a:r>
                      <a:endParaRPr lang="en-US" sz="2000">
                        <a:solidFill>
                          <a:srgbClr val="1F1F1F"/>
                        </a:solidFill>
                        <a:effectLst/>
                        <a:latin typeface="Google Sans Text"/>
                      </a:endParaRPr>
                    </a:p>
                  </a:txBody>
                  <a:tcPr marT="121920" marB="121920" anchor="ctr"/>
                </a:tc>
                <a:tc>
                  <a:txBody>
                    <a:bodyPr/>
                    <a:lstStyle/>
                    <a:p>
                      <a:pPr rtl="0">
                        <a:buNone/>
                      </a:pPr>
                      <a:r>
                        <a:rPr lang="en-US" sz="2000" dirty="0">
                          <a:solidFill>
                            <a:srgbClr val="1F1F1F"/>
                          </a:solidFill>
                          <a:effectLst/>
                        </a:rPr>
                        <a:t>Renal profile (eGFR), Lipid profile, Blood Pressure, Retinal screening.</a:t>
                      </a:r>
                      <a:endParaRPr lang="en-US" sz="2000" dirty="0">
                        <a:solidFill>
                          <a:srgbClr val="1F1F1F"/>
                        </a:solidFill>
                        <a:effectLst/>
                        <a:latin typeface="Google Sans Text"/>
                      </a:endParaRPr>
                    </a:p>
                  </a:txBody>
                  <a:tcPr marT="121920" marB="121920" anchor="ctr"/>
                </a:tc>
                <a:extLst>
                  <a:ext uri="{0D108BD9-81ED-4DB2-BD59-A6C34878D82A}">
                    <a16:rowId xmlns:a16="http://schemas.microsoft.com/office/drawing/2014/main" val="3181989548"/>
                  </a:ext>
                </a:extLst>
              </a:tr>
              <a:tr h="1923539">
                <a:tc>
                  <a:txBody>
                    <a:bodyPr/>
                    <a:lstStyle/>
                    <a:p>
                      <a:pPr rtl="0">
                        <a:buNone/>
                      </a:pPr>
                      <a:r>
                        <a:rPr lang="en-US" sz="2000" b="1" dirty="0">
                          <a:solidFill>
                            <a:srgbClr val="1F1F1F"/>
                          </a:solidFill>
                          <a:effectLst/>
                        </a:rPr>
                        <a:t>Biopsychosocial</a:t>
                      </a:r>
                      <a:endParaRPr lang="en-US" sz="2000" dirty="0">
                        <a:solidFill>
                          <a:srgbClr val="1F1F1F"/>
                        </a:solidFill>
                        <a:effectLst/>
                        <a:latin typeface="Google Sans Text"/>
                      </a:endParaRPr>
                    </a:p>
                  </a:txBody>
                  <a:tcPr marT="121920" marB="121920" anchor="ctr"/>
                </a:tc>
                <a:tc>
                  <a:txBody>
                    <a:bodyPr/>
                    <a:lstStyle/>
                    <a:p>
                      <a:pPr rtl="0">
                        <a:buNone/>
                      </a:pPr>
                      <a:r>
                        <a:rPr lang="en-US" sz="2000" dirty="0">
                          <a:solidFill>
                            <a:srgbClr val="1F1F1F"/>
                          </a:solidFill>
                          <a:effectLst/>
                        </a:rPr>
                        <a:t>Assess health literacy, mental well-being, dietary habits, and physical activity levels (Schillinger et al., 2002; Mendenhall et al., 2017).</a:t>
                      </a:r>
                      <a:endParaRPr lang="en-US" sz="2000" dirty="0">
                        <a:solidFill>
                          <a:srgbClr val="1F1F1F"/>
                        </a:solidFill>
                        <a:effectLst/>
                        <a:latin typeface="Google Sans Text"/>
                      </a:endParaRPr>
                    </a:p>
                  </a:txBody>
                  <a:tcPr marT="121920" marB="121920" anchor="ctr"/>
                </a:tc>
                <a:extLst>
                  <a:ext uri="{0D108BD9-81ED-4DB2-BD59-A6C34878D82A}">
                    <a16:rowId xmlns:a16="http://schemas.microsoft.com/office/drawing/2014/main" val="1036094523"/>
                  </a:ext>
                </a:extLst>
              </a:tr>
            </a:tbl>
          </a:graphicData>
        </a:graphic>
      </p:graphicFrame>
      <p:sp>
        <p:nvSpPr>
          <p:cNvPr id="40" name="Rectangle: Rounded Corners 39">
            <a:extLst>
              <a:ext uri="{FF2B5EF4-FFF2-40B4-BE49-F238E27FC236}">
                <a16:creationId xmlns:a16="http://schemas.microsoft.com/office/drawing/2014/main" id="{247D1402-EDF1-4803-1D72-8041F9A59441}"/>
              </a:ext>
            </a:extLst>
          </p:cNvPr>
          <p:cNvSpPr/>
          <p:nvPr/>
        </p:nvSpPr>
        <p:spPr>
          <a:xfrm>
            <a:off x="3334081" y="3125089"/>
            <a:ext cx="3581400" cy="1048000"/>
          </a:xfrm>
          <a:prstGeom prst="roundRect">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dirty="0"/>
              <a:t>Diagnostic Thresholds  </a:t>
            </a:r>
          </a:p>
        </p:txBody>
      </p:sp>
      <p:sp>
        <p:nvSpPr>
          <p:cNvPr id="42" name="TextBox 41">
            <a:extLst>
              <a:ext uri="{FF2B5EF4-FFF2-40B4-BE49-F238E27FC236}">
                <a16:creationId xmlns:a16="http://schemas.microsoft.com/office/drawing/2014/main" id="{017286C6-08FD-5D9C-254F-D8D08A974E9F}"/>
              </a:ext>
            </a:extLst>
          </p:cNvPr>
          <p:cNvSpPr txBox="1"/>
          <p:nvPr/>
        </p:nvSpPr>
        <p:spPr>
          <a:xfrm>
            <a:off x="3048000" y="7070145"/>
            <a:ext cx="9144000" cy="369332"/>
          </a:xfrm>
          <a:prstGeom prst="rect">
            <a:avLst/>
          </a:prstGeom>
          <a:noFill/>
        </p:spPr>
        <p:txBody>
          <a:bodyPr wrap="square">
            <a:spAutoFit/>
          </a:bodyPr>
          <a:lstStyle/>
          <a:p>
            <a:r>
              <a:rPr lang="en-US" b="1" dirty="0"/>
              <a:t>(WHO, 2011; ADA, 2023)</a:t>
            </a:r>
          </a:p>
        </p:txBody>
      </p:sp>
      <p:sp>
        <p:nvSpPr>
          <p:cNvPr id="43" name="Rectangle 3">
            <a:extLst>
              <a:ext uri="{FF2B5EF4-FFF2-40B4-BE49-F238E27FC236}">
                <a16:creationId xmlns:a16="http://schemas.microsoft.com/office/drawing/2014/main" id="{03B85240-91E8-A9A9-DDC4-7067343926C6}"/>
              </a:ext>
            </a:extLst>
          </p:cNvPr>
          <p:cNvSpPr>
            <a:spLocks noChangeArrowheads="1"/>
          </p:cNvSpPr>
          <p:nvPr/>
        </p:nvSpPr>
        <p:spPr bwMode="auto">
          <a:xfrm>
            <a:off x="2823268" y="4541937"/>
            <a:ext cx="3789617" cy="22467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457200" marR="0" lvl="0" indent="-457200" algn="l" defTabSz="914400" rtl="0" eaLnBrk="0" fontAlgn="base" latinLnBrk="0" hangingPunct="0">
              <a:lnSpc>
                <a:spcPct val="100000"/>
              </a:lnSpc>
              <a:spcBef>
                <a:spcPct val="0"/>
              </a:spcBef>
              <a:spcAft>
                <a:spcPct val="0"/>
              </a:spcAft>
              <a:buClrTx/>
              <a:buSzTx/>
              <a:buFont typeface="Wingdings" panose="05000000000000000000" pitchFamily="2" charset="2"/>
              <a:buChar char="ü"/>
              <a:tabLst/>
            </a:pPr>
            <a:r>
              <a:rPr kumimoji="0" lang="en-US" altLang="en-US" sz="2800" b="1" i="0" u="none" strike="noStrike" cap="none" normalizeH="0" baseline="0" dirty="0">
                <a:ln>
                  <a:noFill/>
                </a:ln>
                <a:solidFill>
                  <a:schemeClr val="tx1"/>
                </a:solidFill>
                <a:effectLst/>
                <a:latin typeface="Arial" panose="020B0604020202020204" pitchFamily="34" charset="0"/>
              </a:rPr>
              <a:t>HbA1c ≥ 48 mmol/mol (6.5%)</a:t>
            </a:r>
          </a:p>
          <a:p>
            <a:pPr marL="457200" marR="0" lvl="0" indent="-457200" algn="l" defTabSz="914400" rtl="0" eaLnBrk="0" fontAlgn="base" latinLnBrk="0" hangingPunct="0">
              <a:lnSpc>
                <a:spcPct val="100000"/>
              </a:lnSpc>
              <a:spcBef>
                <a:spcPct val="0"/>
              </a:spcBef>
              <a:spcAft>
                <a:spcPct val="0"/>
              </a:spcAft>
              <a:buClrTx/>
              <a:buSzTx/>
              <a:buFont typeface="Wingdings" panose="05000000000000000000" pitchFamily="2" charset="2"/>
              <a:buChar char="ü"/>
              <a:tabLst/>
            </a:pPr>
            <a:r>
              <a:rPr kumimoji="0" lang="en-US" altLang="en-US" sz="2800" b="1" i="0" u="none" strike="noStrike" cap="none" normalizeH="0" baseline="0" dirty="0">
                <a:ln>
                  <a:noFill/>
                </a:ln>
                <a:solidFill>
                  <a:schemeClr val="tx1"/>
                </a:solidFill>
                <a:effectLst/>
                <a:latin typeface="Arial" panose="020B0604020202020204" pitchFamily="34" charset="0"/>
              </a:rPr>
              <a:t>Fasting Plasma Glucose (FPG) ≥ 7.0 mmol/L</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E1E1DB"/>
        </a:solidFill>
        <a:effectLst/>
      </p:bgPr>
    </p:bg>
    <p:spTree>
      <p:nvGrpSpPr>
        <p:cNvPr id="1" name=""/>
        <p:cNvGrpSpPr/>
        <p:nvPr/>
      </p:nvGrpSpPr>
      <p:grpSpPr>
        <a:xfrm>
          <a:off x="0" y="0"/>
          <a:ext cx="0" cy="0"/>
          <a:chOff x="0" y="0"/>
          <a:chExt cx="0" cy="0"/>
        </a:xfrm>
      </p:grpSpPr>
      <p:grpSp>
        <p:nvGrpSpPr>
          <p:cNvPr id="2" name="Group 2"/>
          <p:cNvGrpSpPr/>
          <p:nvPr/>
        </p:nvGrpSpPr>
        <p:grpSpPr>
          <a:xfrm>
            <a:off x="1" y="9601200"/>
            <a:ext cx="18288000" cy="685800"/>
            <a:chOff x="0" y="0"/>
            <a:chExt cx="24384000" cy="914400"/>
          </a:xfrm>
        </p:grpSpPr>
        <p:sp>
          <p:nvSpPr>
            <p:cNvPr id="3" name="Freeform 3"/>
            <p:cNvSpPr/>
            <p:nvPr/>
          </p:nvSpPr>
          <p:spPr>
            <a:xfrm>
              <a:off x="0" y="0"/>
              <a:ext cx="24384000" cy="914400"/>
            </a:xfrm>
            <a:custGeom>
              <a:avLst/>
              <a:gdLst/>
              <a:ahLst/>
              <a:cxnLst/>
              <a:rect l="l" t="t" r="r" b="b"/>
              <a:pathLst>
                <a:path w="24384000" h="914400">
                  <a:moveTo>
                    <a:pt x="0" y="0"/>
                  </a:moveTo>
                  <a:lnTo>
                    <a:pt x="24384000" y="0"/>
                  </a:lnTo>
                  <a:lnTo>
                    <a:pt x="24384000" y="914400"/>
                  </a:lnTo>
                  <a:lnTo>
                    <a:pt x="0" y="914400"/>
                  </a:lnTo>
                  <a:close/>
                </a:path>
              </a:pathLst>
            </a:custGeom>
            <a:solidFill>
              <a:srgbClr val="82847C"/>
            </a:solidFill>
          </p:spPr>
          <p:txBody>
            <a:bodyPr/>
            <a:lstStyle/>
            <a:p>
              <a:endParaRPr lang="en-US"/>
            </a:p>
          </p:txBody>
        </p:sp>
      </p:grpSp>
      <p:grpSp>
        <p:nvGrpSpPr>
          <p:cNvPr id="4" name="Group 4"/>
          <p:cNvGrpSpPr/>
          <p:nvPr/>
        </p:nvGrpSpPr>
        <p:grpSpPr>
          <a:xfrm>
            <a:off x="19" y="9501473"/>
            <a:ext cx="18287981" cy="99727"/>
            <a:chOff x="0" y="0"/>
            <a:chExt cx="24383975" cy="132969"/>
          </a:xfrm>
        </p:grpSpPr>
        <p:sp>
          <p:nvSpPr>
            <p:cNvPr id="5" name="Freeform 5"/>
            <p:cNvSpPr/>
            <p:nvPr/>
          </p:nvSpPr>
          <p:spPr>
            <a:xfrm>
              <a:off x="0" y="0"/>
              <a:ext cx="24384000" cy="132969"/>
            </a:xfrm>
            <a:custGeom>
              <a:avLst/>
              <a:gdLst/>
              <a:ahLst/>
              <a:cxnLst/>
              <a:rect l="l" t="t" r="r" b="b"/>
              <a:pathLst>
                <a:path w="24384000" h="132969">
                  <a:moveTo>
                    <a:pt x="0" y="0"/>
                  </a:moveTo>
                  <a:lnTo>
                    <a:pt x="24384000" y="0"/>
                  </a:lnTo>
                  <a:lnTo>
                    <a:pt x="24384000" y="132969"/>
                  </a:lnTo>
                  <a:lnTo>
                    <a:pt x="0" y="132969"/>
                  </a:lnTo>
                  <a:close/>
                </a:path>
              </a:pathLst>
            </a:custGeom>
            <a:solidFill>
              <a:srgbClr val="ACADA8"/>
            </a:solidFill>
          </p:spPr>
          <p:txBody>
            <a:bodyPr/>
            <a:lstStyle/>
            <a:p>
              <a:endParaRPr lang="en-US"/>
            </a:p>
          </p:txBody>
        </p:sp>
      </p:grpSp>
      <p:sp>
        <p:nvSpPr>
          <p:cNvPr id="6" name="AutoShape 6"/>
          <p:cNvSpPr/>
          <p:nvPr/>
        </p:nvSpPr>
        <p:spPr>
          <a:xfrm rot="2160">
            <a:off x="1785537" y="2602001"/>
            <a:ext cx="14959965" cy="0"/>
          </a:xfrm>
          <a:prstGeom prst="line">
            <a:avLst/>
          </a:prstGeom>
          <a:ln w="9525" cap="rnd">
            <a:solidFill>
              <a:srgbClr val="000000"/>
            </a:solidFill>
            <a:prstDash val="solid"/>
            <a:headEnd type="none" w="sm" len="sm"/>
            <a:tailEnd type="none" w="sm" len="sm"/>
          </a:ln>
        </p:spPr>
        <p:txBody>
          <a:bodyPr/>
          <a:lstStyle/>
          <a:p>
            <a:endParaRPr lang="en-US"/>
          </a:p>
        </p:txBody>
      </p:sp>
      <p:grpSp>
        <p:nvGrpSpPr>
          <p:cNvPr id="7" name="Group 7"/>
          <p:cNvGrpSpPr/>
          <p:nvPr/>
        </p:nvGrpSpPr>
        <p:grpSpPr>
          <a:xfrm>
            <a:off x="1645920" y="429901"/>
            <a:ext cx="15087600" cy="2176139"/>
            <a:chOff x="0" y="0"/>
            <a:chExt cx="20116800" cy="2901518"/>
          </a:xfrm>
        </p:grpSpPr>
        <p:sp>
          <p:nvSpPr>
            <p:cNvPr id="8" name="Freeform 8"/>
            <p:cNvSpPr/>
            <p:nvPr/>
          </p:nvSpPr>
          <p:spPr>
            <a:xfrm>
              <a:off x="0" y="0"/>
              <a:ext cx="20116800" cy="2901514"/>
            </a:xfrm>
            <a:custGeom>
              <a:avLst/>
              <a:gdLst/>
              <a:ahLst/>
              <a:cxnLst/>
              <a:rect l="l" t="t" r="r" b="b"/>
              <a:pathLst>
                <a:path w="20116800" h="2901514">
                  <a:moveTo>
                    <a:pt x="0" y="0"/>
                  </a:moveTo>
                  <a:lnTo>
                    <a:pt x="20116800" y="0"/>
                  </a:lnTo>
                  <a:lnTo>
                    <a:pt x="20116800" y="2901514"/>
                  </a:lnTo>
                  <a:lnTo>
                    <a:pt x="0" y="2901514"/>
                  </a:lnTo>
                  <a:close/>
                </a:path>
              </a:pathLst>
            </a:custGeom>
            <a:blipFill>
              <a:blip r:embed="rId3">
                <a:alphaModFix amt="0"/>
              </a:blip>
              <a:stretch>
                <a:fillRect t="-85093" b="-85093"/>
              </a:stretch>
            </a:blipFill>
          </p:spPr>
          <p:txBody>
            <a:bodyPr/>
            <a:lstStyle/>
            <a:p>
              <a:endParaRPr lang="en-US"/>
            </a:p>
          </p:txBody>
        </p:sp>
        <p:sp>
          <p:nvSpPr>
            <p:cNvPr id="9" name="TextBox 9"/>
            <p:cNvSpPr txBox="1"/>
            <p:nvPr/>
          </p:nvSpPr>
          <p:spPr>
            <a:xfrm>
              <a:off x="0" y="123825"/>
              <a:ext cx="20116800" cy="2777693"/>
            </a:xfrm>
            <a:prstGeom prst="rect">
              <a:avLst/>
            </a:prstGeom>
          </p:spPr>
          <p:txBody>
            <a:bodyPr lIns="0" tIns="0" rIns="0" bIns="0" rtlCol="0" anchor="b"/>
            <a:lstStyle/>
            <a:p>
              <a:pPr algn="l">
                <a:lnSpc>
                  <a:spcPts val="7344"/>
                </a:lnSpc>
              </a:pPr>
              <a:r>
                <a:rPr lang="en-US" sz="7200" b="1" spc="-118" dirty="0">
                  <a:solidFill>
                    <a:srgbClr val="404040"/>
                  </a:solidFill>
                  <a:latin typeface="TT Rounds Condensed Bold"/>
                  <a:ea typeface="TT Rounds Condensed Bold"/>
                  <a:cs typeface="TT Rounds Condensed Bold"/>
                  <a:sym typeface="TT Rounds Condensed Bold"/>
                </a:rPr>
                <a:t> Management Frameworks (UK Guidance) </a:t>
              </a:r>
            </a:p>
          </p:txBody>
        </p:sp>
      </p:grpSp>
      <p:pic>
        <p:nvPicPr>
          <p:cNvPr id="42" name="Picture 41">
            <a:extLst>
              <a:ext uri="{FF2B5EF4-FFF2-40B4-BE49-F238E27FC236}">
                <a16:creationId xmlns:a16="http://schemas.microsoft.com/office/drawing/2014/main" id="{F2E3FC61-F298-0E96-32A0-DD745086CA38}"/>
              </a:ext>
            </a:extLst>
          </p:cNvPr>
          <p:cNvPicPr/>
          <p:nvPr/>
        </p:nvPicPr>
        <p:blipFill>
          <a:blip r:embed="rId4"/>
          <a:stretch>
            <a:fillRect/>
          </a:stretch>
        </p:blipFill>
        <p:spPr>
          <a:xfrm>
            <a:off x="304800" y="51139"/>
            <a:ext cx="3173894" cy="1269322"/>
          </a:xfrm>
          <a:prstGeom prst="rect">
            <a:avLst/>
          </a:prstGeom>
        </p:spPr>
      </p:pic>
      <p:sp>
        <p:nvSpPr>
          <p:cNvPr id="43" name="Slide Number Placeholder 42">
            <a:extLst>
              <a:ext uri="{FF2B5EF4-FFF2-40B4-BE49-F238E27FC236}">
                <a16:creationId xmlns:a16="http://schemas.microsoft.com/office/drawing/2014/main" id="{936CCF46-1328-7C42-0618-8D6C618AB2E0}"/>
              </a:ext>
            </a:extLst>
          </p:cNvPr>
          <p:cNvSpPr>
            <a:spLocks noGrp="1"/>
          </p:cNvSpPr>
          <p:nvPr>
            <p:ph type="sldNum" sz="quarter" idx="12"/>
          </p:nvPr>
        </p:nvSpPr>
        <p:spPr/>
        <p:txBody>
          <a:bodyPr/>
          <a:lstStyle/>
          <a:p>
            <a:fld id="{B6F15528-21DE-4FAA-801E-634DDDAF4B2B}" type="slidenum">
              <a:rPr lang="en-US" smtClean="0"/>
              <a:pPr/>
              <a:t>7</a:t>
            </a:fld>
            <a:endParaRPr lang="en-US"/>
          </a:p>
        </p:txBody>
      </p:sp>
      <p:sp>
        <p:nvSpPr>
          <p:cNvPr id="44" name="Rectangle: Rounded Corners 43">
            <a:extLst>
              <a:ext uri="{FF2B5EF4-FFF2-40B4-BE49-F238E27FC236}">
                <a16:creationId xmlns:a16="http://schemas.microsoft.com/office/drawing/2014/main" id="{339528A7-C86A-372A-3C6D-841E931354B4}"/>
              </a:ext>
            </a:extLst>
          </p:cNvPr>
          <p:cNvSpPr/>
          <p:nvPr/>
        </p:nvSpPr>
        <p:spPr>
          <a:xfrm>
            <a:off x="762000" y="3394992"/>
            <a:ext cx="7574280" cy="5772400"/>
          </a:xfrm>
          <a:prstGeom prst="roundRect">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457200" indent="-457200" algn="just">
              <a:buFont typeface="Wingdings" panose="05000000000000000000" pitchFamily="2" charset="2"/>
              <a:buChar char="q"/>
            </a:pPr>
            <a:r>
              <a:rPr lang="en-US" sz="2800" b="1" dirty="0">
                <a:solidFill>
                  <a:schemeClr val="tx1"/>
                </a:solidFill>
              </a:rPr>
              <a:t>Stepwise Glycaemic Control:</a:t>
            </a:r>
          </a:p>
          <a:p>
            <a:pPr algn="just"/>
            <a:r>
              <a:rPr lang="en-US" sz="2800" dirty="0">
                <a:solidFill>
                  <a:schemeClr val="tx1"/>
                </a:solidFill>
              </a:rPr>
              <a:t>Personalized HbA1c goals based on patient frailty and hypoglycemia-risk (NICE, 2022).</a:t>
            </a:r>
          </a:p>
          <a:p>
            <a:r>
              <a:rPr lang="en-US" sz="2800" dirty="0"/>
              <a:t> </a:t>
            </a:r>
          </a:p>
          <a:p>
            <a:pPr marL="457200" indent="-457200">
              <a:buFont typeface="Wingdings" panose="05000000000000000000" pitchFamily="2" charset="2"/>
              <a:buChar char="q"/>
            </a:pPr>
            <a:r>
              <a:rPr lang="en-US" sz="2800" b="1" dirty="0">
                <a:solidFill>
                  <a:schemeClr val="tx1"/>
                </a:solidFill>
              </a:rPr>
              <a:t>Cardiovascular Risk Reduction:</a:t>
            </a:r>
          </a:p>
          <a:p>
            <a:r>
              <a:rPr lang="en-US" sz="2800" dirty="0">
                <a:solidFill>
                  <a:schemeClr val="tx1"/>
                </a:solidFill>
              </a:rPr>
              <a:t>Hypertension and hyperlipidemia aggressive management (QRISK3 assessment) (Hippisley-Cox et al., 2017).</a:t>
            </a:r>
          </a:p>
        </p:txBody>
      </p:sp>
      <p:sp>
        <p:nvSpPr>
          <p:cNvPr id="46" name="Rectangle: Rounded Corners 45">
            <a:extLst>
              <a:ext uri="{FF2B5EF4-FFF2-40B4-BE49-F238E27FC236}">
                <a16:creationId xmlns:a16="http://schemas.microsoft.com/office/drawing/2014/main" id="{71583EDD-BDA5-153A-0BAD-ECB677EAE5D7}"/>
              </a:ext>
            </a:extLst>
          </p:cNvPr>
          <p:cNvSpPr/>
          <p:nvPr/>
        </p:nvSpPr>
        <p:spPr>
          <a:xfrm>
            <a:off x="9753600" y="3394992"/>
            <a:ext cx="7574280" cy="5772400"/>
          </a:xfrm>
          <a:prstGeom prst="roundRect">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457200" indent="-457200">
              <a:buFont typeface="Wingdings" panose="05000000000000000000" pitchFamily="2" charset="2"/>
              <a:buChar char="q"/>
            </a:pPr>
            <a:r>
              <a:rPr lang="en-US" sz="2800" dirty="0">
                <a:solidFill>
                  <a:schemeClr val="tx1"/>
                </a:solidFill>
              </a:rPr>
              <a:t>Any compulsory referral to such </a:t>
            </a:r>
            <a:r>
              <a:rPr lang="en-US" sz="2800" dirty="0" err="1">
                <a:solidFill>
                  <a:schemeClr val="tx1"/>
                </a:solidFill>
              </a:rPr>
              <a:t>programmes</a:t>
            </a:r>
            <a:r>
              <a:rPr lang="en-US" sz="2800" dirty="0">
                <a:solidFill>
                  <a:schemeClr val="tx1"/>
                </a:solidFill>
              </a:rPr>
              <a:t> as DESMOND (Diabetes Education and Self Management for Ongoing and Newly Diagnosed) (Davies et al., 2008; </a:t>
            </a:r>
            <a:r>
              <a:rPr lang="en-US" sz="2800" dirty="0" err="1">
                <a:solidFill>
                  <a:schemeClr val="tx1"/>
                </a:solidFill>
              </a:rPr>
              <a:t>Khunti</a:t>
            </a:r>
            <a:r>
              <a:rPr lang="en-US" sz="2800" dirty="0">
                <a:solidFill>
                  <a:schemeClr val="tx1"/>
                </a:solidFill>
              </a:rPr>
              <a:t> et al., 2012).</a:t>
            </a:r>
          </a:p>
          <a:p>
            <a:endParaRPr lang="en-US" sz="2800" dirty="0">
              <a:solidFill>
                <a:schemeClr val="tx1"/>
              </a:solidFill>
            </a:endParaRPr>
          </a:p>
          <a:p>
            <a:pPr marL="457200" indent="-457200">
              <a:buFont typeface="Wingdings" panose="05000000000000000000" pitchFamily="2" charset="2"/>
              <a:buChar char="q"/>
            </a:pPr>
            <a:r>
              <a:rPr lang="en-US" sz="2800" dirty="0">
                <a:solidFill>
                  <a:schemeClr val="tx1"/>
                </a:solidFill>
              </a:rPr>
              <a:t>Movement towards Shared Decision Making (Coulter and Collins, 2011).</a:t>
            </a:r>
          </a:p>
          <a:p>
            <a:pPr algn="ctr"/>
            <a:endParaRPr lang="en-US" dirty="0"/>
          </a:p>
        </p:txBody>
      </p:sp>
      <p:sp>
        <p:nvSpPr>
          <p:cNvPr id="47" name="Flowchart: Process 46">
            <a:extLst>
              <a:ext uri="{FF2B5EF4-FFF2-40B4-BE49-F238E27FC236}">
                <a16:creationId xmlns:a16="http://schemas.microsoft.com/office/drawing/2014/main" id="{113DB323-BEE8-56D7-088F-092B369582A0}"/>
              </a:ext>
            </a:extLst>
          </p:cNvPr>
          <p:cNvSpPr/>
          <p:nvPr/>
        </p:nvSpPr>
        <p:spPr>
          <a:xfrm>
            <a:off x="1645920" y="3162300"/>
            <a:ext cx="5897880" cy="768350"/>
          </a:xfrm>
          <a:prstGeom prst="flowChartProcess">
            <a:avLst/>
          </a:prstGeom>
          <a:solidFill>
            <a:schemeClr val="accent6">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b="1" dirty="0"/>
              <a:t>NICE Guideline NG28 Introduction</a:t>
            </a:r>
            <a:endParaRPr lang="en-US" sz="2800" b="1" dirty="0">
              <a:solidFill>
                <a:srgbClr val="FF0000"/>
              </a:solidFill>
              <a:highlight>
                <a:srgbClr val="FFFF00"/>
              </a:highlight>
            </a:endParaRPr>
          </a:p>
        </p:txBody>
      </p:sp>
      <p:sp>
        <p:nvSpPr>
          <p:cNvPr id="48" name="Flowchart: Process 47">
            <a:extLst>
              <a:ext uri="{FF2B5EF4-FFF2-40B4-BE49-F238E27FC236}">
                <a16:creationId xmlns:a16="http://schemas.microsoft.com/office/drawing/2014/main" id="{2AA8A99B-829A-3405-390F-41F09378BFF3}"/>
              </a:ext>
            </a:extLst>
          </p:cNvPr>
          <p:cNvSpPr/>
          <p:nvPr/>
        </p:nvSpPr>
        <p:spPr>
          <a:xfrm>
            <a:off x="10591800" y="3060911"/>
            <a:ext cx="5897880" cy="768350"/>
          </a:xfrm>
          <a:prstGeom prst="flowChartProcess">
            <a:avLst/>
          </a:prstGeom>
          <a:solidFill>
            <a:schemeClr val="accent6">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b="1" dirty="0"/>
              <a:t>Structured Education</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E1E1DB"/>
        </a:solidFill>
        <a:effectLst/>
      </p:bgPr>
    </p:bg>
    <p:spTree>
      <p:nvGrpSpPr>
        <p:cNvPr id="1" name=""/>
        <p:cNvGrpSpPr/>
        <p:nvPr/>
      </p:nvGrpSpPr>
      <p:grpSpPr>
        <a:xfrm>
          <a:off x="0" y="0"/>
          <a:ext cx="0" cy="0"/>
          <a:chOff x="0" y="0"/>
          <a:chExt cx="0" cy="0"/>
        </a:xfrm>
      </p:grpSpPr>
      <p:grpSp>
        <p:nvGrpSpPr>
          <p:cNvPr id="2" name="Group 2"/>
          <p:cNvGrpSpPr/>
          <p:nvPr/>
        </p:nvGrpSpPr>
        <p:grpSpPr>
          <a:xfrm>
            <a:off x="1" y="9601200"/>
            <a:ext cx="18288000" cy="685800"/>
            <a:chOff x="0" y="0"/>
            <a:chExt cx="24384000" cy="914400"/>
          </a:xfrm>
        </p:grpSpPr>
        <p:sp>
          <p:nvSpPr>
            <p:cNvPr id="3" name="Freeform 3"/>
            <p:cNvSpPr/>
            <p:nvPr/>
          </p:nvSpPr>
          <p:spPr>
            <a:xfrm>
              <a:off x="0" y="0"/>
              <a:ext cx="24384000" cy="914400"/>
            </a:xfrm>
            <a:custGeom>
              <a:avLst/>
              <a:gdLst/>
              <a:ahLst/>
              <a:cxnLst/>
              <a:rect l="l" t="t" r="r" b="b"/>
              <a:pathLst>
                <a:path w="24384000" h="914400">
                  <a:moveTo>
                    <a:pt x="0" y="0"/>
                  </a:moveTo>
                  <a:lnTo>
                    <a:pt x="24384000" y="0"/>
                  </a:lnTo>
                  <a:lnTo>
                    <a:pt x="24384000" y="914400"/>
                  </a:lnTo>
                  <a:lnTo>
                    <a:pt x="0" y="914400"/>
                  </a:lnTo>
                  <a:close/>
                </a:path>
              </a:pathLst>
            </a:custGeom>
            <a:solidFill>
              <a:srgbClr val="82847C"/>
            </a:solidFill>
          </p:spPr>
          <p:txBody>
            <a:bodyPr/>
            <a:lstStyle/>
            <a:p>
              <a:endParaRPr lang="en-US"/>
            </a:p>
          </p:txBody>
        </p:sp>
      </p:grpSp>
      <p:grpSp>
        <p:nvGrpSpPr>
          <p:cNvPr id="4" name="Group 4"/>
          <p:cNvGrpSpPr/>
          <p:nvPr/>
        </p:nvGrpSpPr>
        <p:grpSpPr>
          <a:xfrm>
            <a:off x="19" y="9501473"/>
            <a:ext cx="18287981" cy="99727"/>
            <a:chOff x="0" y="0"/>
            <a:chExt cx="24383975" cy="132969"/>
          </a:xfrm>
        </p:grpSpPr>
        <p:sp>
          <p:nvSpPr>
            <p:cNvPr id="5" name="Freeform 5"/>
            <p:cNvSpPr/>
            <p:nvPr/>
          </p:nvSpPr>
          <p:spPr>
            <a:xfrm>
              <a:off x="0" y="0"/>
              <a:ext cx="24384000" cy="132969"/>
            </a:xfrm>
            <a:custGeom>
              <a:avLst/>
              <a:gdLst/>
              <a:ahLst/>
              <a:cxnLst/>
              <a:rect l="l" t="t" r="r" b="b"/>
              <a:pathLst>
                <a:path w="24384000" h="132969">
                  <a:moveTo>
                    <a:pt x="0" y="0"/>
                  </a:moveTo>
                  <a:lnTo>
                    <a:pt x="24384000" y="0"/>
                  </a:lnTo>
                  <a:lnTo>
                    <a:pt x="24384000" y="132969"/>
                  </a:lnTo>
                  <a:lnTo>
                    <a:pt x="0" y="132969"/>
                  </a:lnTo>
                  <a:close/>
                </a:path>
              </a:pathLst>
            </a:custGeom>
            <a:solidFill>
              <a:srgbClr val="ACADA8"/>
            </a:solidFill>
          </p:spPr>
          <p:txBody>
            <a:bodyPr/>
            <a:lstStyle/>
            <a:p>
              <a:endParaRPr lang="en-US"/>
            </a:p>
          </p:txBody>
        </p:sp>
      </p:grpSp>
      <p:sp>
        <p:nvSpPr>
          <p:cNvPr id="6" name="AutoShape 6"/>
          <p:cNvSpPr/>
          <p:nvPr/>
        </p:nvSpPr>
        <p:spPr>
          <a:xfrm rot="2160">
            <a:off x="1785537" y="2602001"/>
            <a:ext cx="14959965" cy="0"/>
          </a:xfrm>
          <a:prstGeom prst="line">
            <a:avLst/>
          </a:prstGeom>
          <a:ln w="9525" cap="rnd">
            <a:solidFill>
              <a:srgbClr val="000000"/>
            </a:solidFill>
            <a:prstDash val="solid"/>
            <a:headEnd type="none" w="sm" len="sm"/>
            <a:tailEnd type="none" w="sm" len="sm"/>
          </a:ln>
        </p:spPr>
        <p:txBody>
          <a:bodyPr/>
          <a:lstStyle/>
          <a:p>
            <a:endParaRPr lang="en-US"/>
          </a:p>
        </p:txBody>
      </p:sp>
      <p:grpSp>
        <p:nvGrpSpPr>
          <p:cNvPr id="7" name="Group 7"/>
          <p:cNvGrpSpPr/>
          <p:nvPr/>
        </p:nvGrpSpPr>
        <p:grpSpPr>
          <a:xfrm>
            <a:off x="1645920" y="429901"/>
            <a:ext cx="15087600" cy="2176139"/>
            <a:chOff x="0" y="0"/>
            <a:chExt cx="20116800" cy="2901518"/>
          </a:xfrm>
        </p:grpSpPr>
        <p:sp>
          <p:nvSpPr>
            <p:cNvPr id="8" name="Freeform 8"/>
            <p:cNvSpPr/>
            <p:nvPr/>
          </p:nvSpPr>
          <p:spPr>
            <a:xfrm>
              <a:off x="0" y="0"/>
              <a:ext cx="20116800" cy="2901514"/>
            </a:xfrm>
            <a:custGeom>
              <a:avLst/>
              <a:gdLst/>
              <a:ahLst/>
              <a:cxnLst/>
              <a:rect l="l" t="t" r="r" b="b"/>
              <a:pathLst>
                <a:path w="20116800" h="2901514">
                  <a:moveTo>
                    <a:pt x="0" y="0"/>
                  </a:moveTo>
                  <a:lnTo>
                    <a:pt x="20116800" y="0"/>
                  </a:lnTo>
                  <a:lnTo>
                    <a:pt x="20116800" y="2901514"/>
                  </a:lnTo>
                  <a:lnTo>
                    <a:pt x="0" y="2901514"/>
                  </a:lnTo>
                  <a:close/>
                </a:path>
              </a:pathLst>
            </a:custGeom>
            <a:blipFill>
              <a:blip r:embed="rId3">
                <a:alphaModFix amt="0"/>
              </a:blip>
              <a:stretch>
                <a:fillRect t="-85093" b="-85093"/>
              </a:stretch>
            </a:blipFill>
          </p:spPr>
          <p:txBody>
            <a:bodyPr/>
            <a:lstStyle/>
            <a:p>
              <a:endParaRPr lang="en-US"/>
            </a:p>
          </p:txBody>
        </p:sp>
        <p:sp>
          <p:nvSpPr>
            <p:cNvPr id="9" name="TextBox 9"/>
            <p:cNvSpPr txBox="1"/>
            <p:nvPr/>
          </p:nvSpPr>
          <p:spPr>
            <a:xfrm>
              <a:off x="0" y="123825"/>
              <a:ext cx="20116800" cy="2777693"/>
            </a:xfrm>
            <a:prstGeom prst="rect">
              <a:avLst/>
            </a:prstGeom>
          </p:spPr>
          <p:txBody>
            <a:bodyPr lIns="0" tIns="0" rIns="0" bIns="0" rtlCol="0" anchor="b"/>
            <a:lstStyle/>
            <a:p>
              <a:pPr algn="l">
                <a:lnSpc>
                  <a:spcPts val="7344"/>
                </a:lnSpc>
              </a:pPr>
              <a:r>
                <a:rPr lang="en-US" sz="7200" b="1" spc="-118">
                  <a:solidFill>
                    <a:srgbClr val="404040"/>
                  </a:solidFill>
                  <a:latin typeface="TT Rounds Condensed Bold"/>
                  <a:ea typeface="TT Rounds Condensed Bold"/>
                  <a:cs typeface="TT Rounds Condensed Bold"/>
                  <a:sym typeface="TT Rounds Condensed Bold"/>
                </a:rPr>
                <a:t>Treatment Options</a:t>
              </a:r>
            </a:p>
          </p:txBody>
        </p:sp>
      </p:grpSp>
      <p:pic>
        <p:nvPicPr>
          <p:cNvPr id="36" name="Picture 35">
            <a:extLst>
              <a:ext uri="{FF2B5EF4-FFF2-40B4-BE49-F238E27FC236}">
                <a16:creationId xmlns:a16="http://schemas.microsoft.com/office/drawing/2014/main" id="{53B57586-CB55-368E-3EB9-5E7ADF5AD76A}"/>
              </a:ext>
            </a:extLst>
          </p:cNvPr>
          <p:cNvPicPr/>
          <p:nvPr/>
        </p:nvPicPr>
        <p:blipFill>
          <a:blip r:embed="rId4"/>
          <a:stretch>
            <a:fillRect/>
          </a:stretch>
        </p:blipFill>
        <p:spPr>
          <a:xfrm>
            <a:off x="304800" y="51139"/>
            <a:ext cx="3173894" cy="1269322"/>
          </a:xfrm>
          <a:prstGeom prst="rect">
            <a:avLst/>
          </a:prstGeom>
        </p:spPr>
      </p:pic>
      <p:sp>
        <p:nvSpPr>
          <p:cNvPr id="37" name="Slide Number Placeholder 36">
            <a:extLst>
              <a:ext uri="{FF2B5EF4-FFF2-40B4-BE49-F238E27FC236}">
                <a16:creationId xmlns:a16="http://schemas.microsoft.com/office/drawing/2014/main" id="{A9788AB9-43D5-70FD-2FBD-8C4B2306EABA}"/>
              </a:ext>
            </a:extLst>
          </p:cNvPr>
          <p:cNvSpPr>
            <a:spLocks noGrp="1"/>
          </p:cNvSpPr>
          <p:nvPr>
            <p:ph type="sldNum" sz="quarter" idx="12"/>
          </p:nvPr>
        </p:nvSpPr>
        <p:spPr/>
        <p:txBody>
          <a:bodyPr/>
          <a:lstStyle/>
          <a:p>
            <a:fld id="{B6F15528-21DE-4FAA-801E-634DDDAF4B2B}" type="slidenum">
              <a:rPr lang="en-US" smtClean="0"/>
              <a:pPr/>
              <a:t>8</a:t>
            </a:fld>
            <a:endParaRPr lang="en-US"/>
          </a:p>
        </p:txBody>
      </p:sp>
      <p:graphicFrame>
        <p:nvGraphicFramePr>
          <p:cNvPr id="38" name="Table 37">
            <a:extLst>
              <a:ext uri="{FF2B5EF4-FFF2-40B4-BE49-F238E27FC236}">
                <a16:creationId xmlns:a16="http://schemas.microsoft.com/office/drawing/2014/main" id="{AE618971-2EAE-22AE-FC49-CB69ED42DD87}"/>
              </a:ext>
            </a:extLst>
          </p:cNvPr>
          <p:cNvGraphicFramePr>
            <a:graphicFrameLocks noGrp="1"/>
          </p:cNvGraphicFramePr>
          <p:nvPr>
            <p:extLst>
              <p:ext uri="{D42A27DB-BD31-4B8C-83A1-F6EECF244321}">
                <p14:modId xmlns:p14="http://schemas.microsoft.com/office/powerpoint/2010/main" val="3862503822"/>
              </p:ext>
            </p:extLst>
          </p:nvPr>
        </p:nvGraphicFramePr>
        <p:xfrm>
          <a:off x="685800" y="3386389"/>
          <a:ext cx="12420601" cy="5941031"/>
        </p:xfrm>
        <a:graphic>
          <a:graphicData uri="http://schemas.openxmlformats.org/drawingml/2006/table">
            <a:tbl>
              <a:tblPr>
                <a:tableStyleId>{8A107856-5554-42FB-B03E-39F5DBC370BA}</a:tableStyleId>
              </a:tblPr>
              <a:tblGrid>
                <a:gridCol w="3240157">
                  <a:extLst>
                    <a:ext uri="{9D8B030D-6E8A-4147-A177-3AD203B41FA5}">
                      <a16:colId xmlns:a16="http://schemas.microsoft.com/office/drawing/2014/main" val="1143779727"/>
                    </a:ext>
                  </a:extLst>
                </a:gridCol>
                <a:gridCol w="3780183">
                  <a:extLst>
                    <a:ext uri="{9D8B030D-6E8A-4147-A177-3AD203B41FA5}">
                      <a16:colId xmlns:a16="http://schemas.microsoft.com/office/drawing/2014/main" val="3863275561"/>
                    </a:ext>
                  </a:extLst>
                </a:gridCol>
                <a:gridCol w="5400261">
                  <a:extLst>
                    <a:ext uri="{9D8B030D-6E8A-4147-A177-3AD203B41FA5}">
                      <a16:colId xmlns:a16="http://schemas.microsoft.com/office/drawing/2014/main" val="2673123884"/>
                    </a:ext>
                  </a:extLst>
                </a:gridCol>
              </a:tblGrid>
              <a:tr h="621904">
                <a:tc>
                  <a:txBody>
                    <a:bodyPr/>
                    <a:lstStyle/>
                    <a:p>
                      <a:pPr rtl="0">
                        <a:buNone/>
                      </a:pPr>
                      <a:r>
                        <a:rPr lang="en-US" sz="2800" b="1">
                          <a:solidFill>
                            <a:srgbClr val="1F1F1F"/>
                          </a:solidFill>
                          <a:effectLst/>
                        </a:rPr>
                        <a:t>Therapy Stage</a:t>
                      </a:r>
                      <a:endParaRPr lang="en-US" sz="2800">
                        <a:solidFill>
                          <a:srgbClr val="1F1F1F"/>
                        </a:solidFill>
                        <a:effectLst/>
                        <a:latin typeface="Google Sans Text"/>
                      </a:endParaRPr>
                    </a:p>
                  </a:txBody>
                  <a:tcPr marL="77588" marR="77588" marT="103451" marB="103451" anchor="ctr">
                    <a:solidFill>
                      <a:schemeClr val="accent6">
                        <a:lumMod val="50000"/>
                      </a:schemeClr>
                    </a:solidFill>
                  </a:tcPr>
                </a:tc>
                <a:tc>
                  <a:txBody>
                    <a:bodyPr/>
                    <a:lstStyle/>
                    <a:p>
                      <a:pPr rtl="0">
                        <a:buNone/>
                      </a:pPr>
                      <a:r>
                        <a:rPr lang="en-US" sz="2800" b="1">
                          <a:solidFill>
                            <a:srgbClr val="1F1F1F"/>
                          </a:solidFill>
                          <a:effectLst/>
                        </a:rPr>
                        <a:t>Intervention</a:t>
                      </a:r>
                      <a:endParaRPr lang="en-US" sz="2800">
                        <a:solidFill>
                          <a:srgbClr val="1F1F1F"/>
                        </a:solidFill>
                        <a:effectLst/>
                        <a:latin typeface="Google Sans Text"/>
                      </a:endParaRPr>
                    </a:p>
                  </a:txBody>
                  <a:tcPr marL="77588" marR="77588" marT="103451" marB="103451" anchor="ctr">
                    <a:solidFill>
                      <a:schemeClr val="accent6">
                        <a:lumMod val="50000"/>
                      </a:schemeClr>
                    </a:solidFill>
                  </a:tcPr>
                </a:tc>
                <a:tc>
                  <a:txBody>
                    <a:bodyPr/>
                    <a:lstStyle/>
                    <a:p>
                      <a:pPr rtl="0">
                        <a:buNone/>
                      </a:pPr>
                      <a:r>
                        <a:rPr lang="en-US" sz="2800" b="1" dirty="0">
                          <a:solidFill>
                            <a:srgbClr val="1F1F1F"/>
                          </a:solidFill>
                          <a:effectLst/>
                        </a:rPr>
                        <a:t>Mechanism</a:t>
                      </a:r>
                      <a:endParaRPr lang="en-US" sz="2800" dirty="0">
                        <a:solidFill>
                          <a:srgbClr val="1F1F1F"/>
                        </a:solidFill>
                        <a:effectLst/>
                        <a:latin typeface="Google Sans Text"/>
                      </a:endParaRPr>
                    </a:p>
                  </a:txBody>
                  <a:tcPr marL="77588" marR="77588" marT="103451" marB="103451" anchor="ctr">
                    <a:solidFill>
                      <a:schemeClr val="accent6">
                        <a:lumMod val="50000"/>
                      </a:schemeClr>
                    </a:solidFill>
                  </a:tcPr>
                </a:tc>
                <a:extLst>
                  <a:ext uri="{0D108BD9-81ED-4DB2-BD59-A6C34878D82A}">
                    <a16:rowId xmlns:a16="http://schemas.microsoft.com/office/drawing/2014/main" val="1042965328"/>
                  </a:ext>
                </a:extLst>
              </a:tr>
              <a:tr h="921067">
                <a:tc>
                  <a:txBody>
                    <a:bodyPr/>
                    <a:lstStyle/>
                    <a:p>
                      <a:pPr rtl="0">
                        <a:buNone/>
                      </a:pPr>
                      <a:r>
                        <a:rPr lang="en-US" sz="2400" b="1">
                          <a:solidFill>
                            <a:srgbClr val="1F1F1F"/>
                          </a:solidFill>
                          <a:effectLst/>
                        </a:rPr>
                        <a:t>First-Line</a:t>
                      </a:r>
                      <a:endParaRPr lang="en-US" sz="2400">
                        <a:solidFill>
                          <a:srgbClr val="1F1F1F"/>
                        </a:solidFill>
                        <a:effectLst/>
                        <a:latin typeface="Google Sans Text"/>
                      </a:endParaRPr>
                    </a:p>
                  </a:txBody>
                  <a:tcPr marL="77588" marR="77588" marT="103451" marB="103451" anchor="ctr"/>
                </a:tc>
                <a:tc>
                  <a:txBody>
                    <a:bodyPr/>
                    <a:lstStyle/>
                    <a:p>
                      <a:pPr rtl="0">
                        <a:buNone/>
                      </a:pPr>
                      <a:r>
                        <a:rPr lang="en-US" sz="2400">
                          <a:solidFill>
                            <a:srgbClr val="1F1F1F"/>
                          </a:solidFill>
                          <a:effectLst/>
                        </a:rPr>
                        <a:t>Metformin</a:t>
                      </a:r>
                      <a:endParaRPr lang="en-US" sz="2400">
                        <a:solidFill>
                          <a:srgbClr val="1F1F1F"/>
                        </a:solidFill>
                        <a:effectLst/>
                        <a:latin typeface="Google Sans Text"/>
                      </a:endParaRPr>
                    </a:p>
                  </a:txBody>
                  <a:tcPr marL="77588" marR="77588" marT="103451" marB="103451" anchor="ctr"/>
                </a:tc>
                <a:tc>
                  <a:txBody>
                    <a:bodyPr/>
                    <a:lstStyle/>
                    <a:p>
                      <a:pPr rtl="0">
                        <a:buNone/>
                      </a:pPr>
                      <a:r>
                        <a:rPr lang="en-US" sz="2400">
                          <a:solidFill>
                            <a:srgbClr val="1F1F1F"/>
                          </a:solidFill>
                          <a:effectLst/>
                        </a:rPr>
                        <a:t>Reduces hepatic glucose production.</a:t>
                      </a:r>
                      <a:endParaRPr lang="en-US" sz="2400">
                        <a:solidFill>
                          <a:srgbClr val="1F1F1F"/>
                        </a:solidFill>
                        <a:effectLst/>
                        <a:latin typeface="Google Sans Text"/>
                      </a:endParaRPr>
                    </a:p>
                  </a:txBody>
                  <a:tcPr marL="77588" marR="77588" marT="103451" marB="103451" anchor="ctr"/>
                </a:tc>
                <a:extLst>
                  <a:ext uri="{0D108BD9-81ED-4DB2-BD59-A6C34878D82A}">
                    <a16:rowId xmlns:a16="http://schemas.microsoft.com/office/drawing/2014/main" val="3894123846"/>
                  </a:ext>
                </a:extLst>
              </a:tr>
              <a:tr h="1462114">
                <a:tc>
                  <a:txBody>
                    <a:bodyPr/>
                    <a:lstStyle/>
                    <a:p>
                      <a:pPr rtl="0">
                        <a:buNone/>
                      </a:pPr>
                      <a:r>
                        <a:rPr lang="en-US" sz="2400" b="1">
                          <a:solidFill>
                            <a:srgbClr val="1F1F1F"/>
                          </a:solidFill>
                          <a:effectLst/>
                        </a:rPr>
                        <a:t>Second-Line</a:t>
                      </a:r>
                      <a:endParaRPr lang="en-US" sz="2400">
                        <a:solidFill>
                          <a:srgbClr val="1F1F1F"/>
                        </a:solidFill>
                        <a:effectLst/>
                        <a:latin typeface="Google Sans Text"/>
                      </a:endParaRPr>
                    </a:p>
                  </a:txBody>
                  <a:tcPr marL="77588" marR="77588" marT="103451" marB="103451" anchor="ctr"/>
                </a:tc>
                <a:tc>
                  <a:txBody>
                    <a:bodyPr/>
                    <a:lstStyle/>
                    <a:p>
                      <a:pPr rtl="0">
                        <a:buNone/>
                      </a:pPr>
                      <a:r>
                        <a:rPr lang="en-US" sz="2400">
                          <a:solidFill>
                            <a:srgbClr val="1F1F1F"/>
                          </a:solidFill>
                          <a:effectLst/>
                        </a:rPr>
                        <a:t>SGLT2i / DPP-4i / SU</a:t>
                      </a:r>
                      <a:endParaRPr lang="en-US" sz="2400">
                        <a:solidFill>
                          <a:srgbClr val="1F1F1F"/>
                        </a:solidFill>
                        <a:effectLst/>
                        <a:latin typeface="Google Sans Text"/>
                      </a:endParaRPr>
                    </a:p>
                  </a:txBody>
                  <a:tcPr marL="77588" marR="77588" marT="103451" marB="103451" anchor="ctr"/>
                </a:tc>
                <a:tc>
                  <a:txBody>
                    <a:bodyPr/>
                    <a:lstStyle/>
                    <a:p>
                      <a:pPr rtl="0">
                        <a:buNone/>
                      </a:pPr>
                      <a:r>
                        <a:rPr lang="en-US" sz="2400" dirty="0">
                          <a:solidFill>
                            <a:srgbClr val="1F1F1F"/>
                          </a:solidFill>
                          <a:effectLst/>
                        </a:rPr>
                        <a:t>Enhances glycosuria (SGLT2i) or insulin secretion (SU) (Zinman et al., 2015).</a:t>
                      </a:r>
                      <a:endParaRPr lang="en-US" sz="2400" dirty="0">
                        <a:solidFill>
                          <a:srgbClr val="1F1F1F"/>
                        </a:solidFill>
                        <a:effectLst/>
                        <a:latin typeface="Google Sans Text"/>
                      </a:endParaRPr>
                    </a:p>
                  </a:txBody>
                  <a:tcPr marL="77588" marR="77588" marT="103451" marB="103451" anchor="ctr"/>
                </a:tc>
                <a:extLst>
                  <a:ext uri="{0D108BD9-81ED-4DB2-BD59-A6C34878D82A}">
                    <a16:rowId xmlns:a16="http://schemas.microsoft.com/office/drawing/2014/main" val="3125739567"/>
                  </a:ext>
                </a:extLst>
              </a:tr>
              <a:tr h="1462114">
                <a:tc>
                  <a:txBody>
                    <a:bodyPr/>
                    <a:lstStyle/>
                    <a:p>
                      <a:pPr rtl="0">
                        <a:buNone/>
                      </a:pPr>
                      <a:r>
                        <a:rPr lang="en-US" sz="2400" b="1">
                          <a:solidFill>
                            <a:srgbClr val="1F1F1F"/>
                          </a:solidFill>
                          <a:effectLst/>
                        </a:rPr>
                        <a:t>Third-Line</a:t>
                      </a:r>
                      <a:endParaRPr lang="en-US" sz="2400">
                        <a:solidFill>
                          <a:srgbClr val="1F1F1F"/>
                        </a:solidFill>
                        <a:effectLst/>
                        <a:latin typeface="Google Sans Text"/>
                      </a:endParaRPr>
                    </a:p>
                  </a:txBody>
                  <a:tcPr marL="77588" marR="77588" marT="103451" marB="103451" anchor="ctr"/>
                </a:tc>
                <a:tc>
                  <a:txBody>
                    <a:bodyPr/>
                    <a:lstStyle/>
                    <a:p>
                      <a:pPr rtl="0">
                        <a:buNone/>
                      </a:pPr>
                      <a:r>
                        <a:rPr lang="en-US" sz="2400">
                          <a:solidFill>
                            <a:srgbClr val="1F1F1F"/>
                          </a:solidFill>
                          <a:effectLst/>
                        </a:rPr>
                        <a:t>GLP-1 RA</a:t>
                      </a:r>
                      <a:endParaRPr lang="en-US" sz="2400">
                        <a:solidFill>
                          <a:srgbClr val="1F1F1F"/>
                        </a:solidFill>
                        <a:effectLst/>
                        <a:latin typeface="Google Sans Text"/>
                      </a:endParaRPr>
                    </a:p>
                  </a:txBody>
                  <a:tcPr marL="77588" marR="77588" marT="103451" marB="103451" anchor="ctr"/>
                </a:tc>
                <a:tc>
                  <a:txBody>
                    <a:bodyPr/>
                    <a:lstStyle/>
                    <a:p>
                      <a:pPr rtl="0">
                        <a:buNone/>
                      </a:pPr>
                      <a:r>
                        <a:rPr lang="en-US" sz="2400">
                          <a:solidFill>
                            <a:srgbClr val="1F1F1F"/>
                          </a:solidFill>
                          <a:effectLst/>
                        </a:rPr>
                        <a:t>Incretin mimetic; delays gastric emptying, aids weight loss (Marso et al., 2016).</a:t>
                      </a:r>
                      <a:endParaRPr lang="en-US" sz="2400">
                        <a:solidFill>
                          <a:srgbClr val="1F1F1F"/>
                        </a:solidFill>
                        <a:effectLst/>
                        <a:latin typeface="Google Sans Text"/>
                      </a:endParaRPr>
                    </a:p>
                  </a:txBody>
                  <a:tcPr marL="77588" marR="77588" marT="103451" marB="103451" anchor="ctr"/>
                </a:tc>
                <a:extLst>
                  <a:ext uri="{0D108BD9-81ED-4DB2-BD59-A6C34878D82A}">
                    <a16:rowId xmlns:a16="http://schemas.microsoft.com/office/drawing/2014/main" val="628180058"/>
                  </a:ext>
                </a:extLst>
              </a:tr>
              <a:tr h="1462114">
                <a:tc>
                  <a:txBody>
                    <a:bodyPr/>
                    <a:lstStyle/>
                    <a:p>
                      <a:pPr rtl="0">
                        <a:buNone/>
                      </a:pPr>
                      <a:r>
                        <a:rPr lang="en-US" sz="2400" b="1">
                          <a:solidFill>
                            <a:srgbClr val="1F1F1F"/>
                          </a:solidFill>
                          <a:effectLst/>
                        </a:rPr>
                        <a:t>Advanced</a:t>
                      </a:r>
                      <a:endParaRPr lang="en-US" sz="2400">
                        <a:solidFill>
                          <a:srgbClr val="1F1F1F"/>
                        </a:solidFill>
                        <a:effectLst/>
                        <a:latin typeface="Google Sans Text"/>
                      </a:endParaRPr>
                    </a:p>
                  </a:txBody>
                  <a:tcPr marL="77588" marR="77588" marT="103451" marB="103451" anchor="ctr"/>
                </a:tc>
                <a:tc>
                  <a:txBody>
                    <a:bodyPr/>
                    <a:lstStyle/>
                    <a:p>
                      <a:pPr rtl="0">
                        <a:buNone/>
                      </a:pPr>
                      <a:r>
                        <a:rPr lang="en-US" sz="2400">
                          <a:solidFill>
                            <a:srgbClr val="1F1F1F"/>
                          </a:solidFill>
                          <a:effectLst/>
                        </a:rPr>
                        <a:t>Exogenous Insulin</a:t>
                      </a:r>
                      <a:endParaRPr lang="en-US" sz="2400">
                        <a:solidFill>
                          <a:srgbClr val="1F1F1F"/>
                        </a:solidFill>
                        <a:effectLst/>
                        <a:latin typeface="Google Sans Text"/>
                      </a:endParaRPr>
                    </a:p>
                  </a:txBody>
                  <a:tcPr marL="77588" marR="77588" marT="103451" marB="103451" anchor="ctr"/>
                </a:tc>
                <a:tc>
                  <a:txBody>
                    <a:bodyPr/>
                    <a:lstStyle/>
                    <a:p>
                      <a:pPr rtl="0">
                        <a:buNone/>
                      </a:pPr>
                      <a:r>
                        <a:rPr lang="en-US" sz="2400" dirty="0">
                          <a:solidFill>
                            <a:srgbClr val="1F1F1F"/>
                          </a:solidFill>
                          <a:effectLst/>
                        </a:rPr>
                        <a:t>Basal or bolus regimens for progressive beta-cell failure (Holman et al., 2008).</a:t>
                      </a:r>
                      <a:endParaRPr lang="en-US" sz="2400" dirty="0">
                        <a:solidFill>
                          <a:srgbClr val="1F1F1F"/>
                        </a:solidFill>
                        <a:effectLst/>
                        <a:latin typeface="Google Sans Text"/>
                      </a:endParaRPr>
                    </a:p>
                  </a:txBody>
                  <a:tcPr marL="77588" marR="77588" marT="103451" marB="103451" anchor="ctr"/>
                </a:tc>
                <a:extLst>
                  <a:ext uri="{0D108BD9-81ED-4DB2-BD59-A6C34878D82A}">
                    <a16:rowId xmlns:a16="http://schemas.microsoft.com/office/drawing/2014/main" val="2506578838"/>
                  </a:ext>
                </a:extLst>
              </a:tr>
            </a:tbl>
          </a:graphicData>
        </a:graphic>
      </p:graphicFrame>
      <p:sp>
        <p:nvSpPr>
          <p:cNvPr id="40" name="TextBox 39">
            <a:extLst>
              <a:ext uri="{FF2B5EF4-FFF2-40B4-BE49-F238E27FC236}">
                <a16:creationId xmlns:a16="http://schemas.microsoft.com/office/drawing/2014/main" id="{BF4A4900-9B78-8056-4095-7805F5A25E6E}"/>
              </a:ext>
            </a:extLst>
          </p:cNvPr>
          <p:cNvSpPr txBox="1"/>
          <p:nvPr/>
        </p:nvSpPr>
        <p:spPr>
          <a:xfrm>
            <a:off x="685800" y="2765048"/>
            <a:ext cx="9144000" cy="461665"/>
          </a:xfrm>
          <a:prstGeom prst="rect">
            <a:avLst/>
          </a:prstGeom>
          <a:noFill/>
        </p:spPr>
        <p:txBody>
          <a:bodyPr wrap="square">
            <a:spAutoFit/>
          </a:bodyPr>
          <a:lstStyle/>
          <a:p>
            <a:r>
              <a:rPr lang="en-US" sz="2400" b="1" dirty="0"/>
              <a:t>Pharmacological Escalation Pathway (NICE, 2022; Buse et al., 2020)</a:t>
            </a:r>
          </a:p>
        </p:txBody>
      </p:sp>
      <p:pic>
        <p:nvPicPr>
          <p:cNvPr id="41" name="Picture 40">
            <a:extLst>
              <a:ext uri="{FF2B5EF4-FFF2-40B4-BE49-F238E27FC236}">
                <a16:creationId xmlns:a16="http://schemas.microsoft.com/office/drawing/2014/main" id="{FF313AD8-7434-105C-AEC8-811C3AEADAB9}"/>
              </a:ext>
            </a:extLst>
          </p:cNvPr>
          <p:cNvPicPr>
            <a:picLocks noChangeAspect="1"/>
          </p:cNvPicPr>
          <p:nvPr/>
        </p:nvPicPr>
        <p:blipFill>
          <a:blip r:embed="rId5"/>
          <a:stretch>
            <a:fillRect/>
          </a:stretch>
        </p:blipFill>
        <p:spPr>
          <a:xfrm>
            <a:off x="13563600" y="2911478"/>
            <a:ext cx="4267200" cy="6390132"/>
          </a:xfrm>
          <a:prstGeom prst="rect">
            <a:avLst/>
          </a:prstGeom>
        </p:spPr>
      </p:pic>
      <p:sp>
        <p:nvSpPr>
          <p:cNvPr id="43" name="TextBox 42">
            <a:extLst>
              <a:ext uri="{FF2B5EF4-FFF2-40B4-BE49-F238E27FC236}">
                <a16:creationId xmlns:a16="http://schemas.microsoft.com/office/drawing/2014/main" id="{BEED240C-A746-42EA-56EF-0AA6567FC499}"/>
              </a:ext>
            </a:extLst>
          </p:cNvPr>
          <p:cNvSpPr txBox="1"/>
          <p:nvPr/>
        </p:nvSpPr>
        <p:spPr>
          <a:xfrm>
            <a:off x="15163800" y="9574767"/>
            <a:ext cx="1905000" cy="461665"/>
          </a:xfrm>
          <a:prstGeom prst="rect">
            <a:avLst/>
          </a:prstGeom>
          <a:noFill/>
        </p:spPr>
        <p:txBody>
          <a:bodyPr wrap="square">
            <a:spAutoFit/>
          </a:bodyPr>
          <a:lstStyle/>
          <a:p>
            <a:r>
              <a:rPr lang="en-US" sz="2400" b="1" dirty="0"/>
              <a:t>(NICE, 2022)</a:t>
            </a:r>
            <a:endParaRPr lang="en-US" sz="24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E1E1DB"/>
        </a:solidFill>
        <a:effectLst/>
      </p:bgPr>
    </p:bg>
    <p:spTree>
      <p:nvGrpSpPr>
        <p:cNvPr id="1" name=""/>
        <p:cNvGrpSpPr/>
        <p:nvPr/>
      </p:nvGrpSpPr>
      <p:grpSpPr>
        <a:xfrm>
          <a:off x="0" y="0"/>
          <a:ext cx="0" cy="0"/>
          <a:chOff x="0" y="0"/>
          <a:chExt cx="0" cy="0"/>
        </a:xfrm>
      </p:grpSpPr>
      <p:grpSp>
        <p:nvGrpSpPr>
          <p:cNvPr id="2" name="Group 2"/>
          <p:cNvGrpSpPr/>
          <p:nvPr/>
        </p:nvGrpSpPr>
        <p:grpSpPr>
          <a:xfrm>
            <a:off x="-31955" y="9065098"/>
            <a:ext cx="18288000" cy="1221902"/>
            <a:chOff x="406399" y="-1532241"/>
            <a:chExt cx="24384000" cy="914400"/>
          </a:xfrm>
        </p:grpSpPr>
        <p:sp>
          <p:nvSpPr>
            <p:cNvPr id="3" name="Freeform 3"/>
            <p:cNvSpPr/>
            <p:nvPr/>
          </p:nvSpPr>
          <p:spPr>
            <a:xfrm>
              <a:off x="406399" y="-1532241"/>
              <a:ext cx="24384000" cy="914400"/>
            </a:xfrm>
            <a:custGeom>
              <a:avLst/>
              <a:gdLst/>
              <a:ahLst/>
              <a:cxnLst/>
              <a:rect l="l" t="t" r="r" b="b"/>
              <a:pathLst>
                <a:path w="24384000" h="914400">
                  <a:moveTo>
                    <a:pt x="0" y="0"/>
                  </a:moveTo>
                  <a:lnTo>
                    <a:pt x="24384000" y="0"/>
                  </a:lnTo>
                  <a:lnTo>
                    <a:pt x="24384000" y="914400"/>
                  </a:lnTo>
                  <a:lnTo>
                    <a:pt x="0" y="914400"/>
                  </a:lnTo>
                  <a:close/>
                </a:path>
              </a:pathLst>
            </a:custGeom>
            <a:solidFill>
              <a:srgbClr val="82847C"/>
            </a:solidFill>
          </p:spPr>
          <p:txBody>
            <a:bodyPr/>
            <a:lstStyle/>
            <a:p>
              <a:endParaRPr lang="en-US" dirty="0"/>
            </a:p>
          </p:txBody>
        </p:sp>
      </p:grpSp>
      <p:sp>
        <p:nvSpPr>
          <p:cNvPr id="6" name="AutoShape 6"/>
          <p:cNvSpPr/>
          <p:nvPr/>
        </p:nvSpPr>
        <p:spPr>
          <a:xfrm rot="2160">
            <a:off x="1785537" y="2602001"/>
            <a:ext cx="14959965" cy="0"/>
          </a:xfrm>
          <a:prstGeom prst="line">
            <a:avLst/>
          </a:prstGeom>
          <a:ln w="9525" cap="rnd">
            <a:solidFill>
              <a:srgbClr val="000000"/>
            </a:solidFill>
            <a:prstDash val="solid"/>
            <a:headEnd type="none" w="sm" len="sm"/>
            <a:tailEnd type="none" w="sm" len="sm"/>
          </a:ln>
        </p:spPr>
        <p:txBody>
          <a:bodyPr/>
          <a:lstStyle/>
          <a:p>
            <a:endParaRPr lang="en-US"/>
          </a:p>
        </p:txBody>
      </p:sp>
      <p:grpSp>
        <p:nvGrpSpPr>
          <p:cNvPr id="7" name="Group 7"/>
          <p:cNvGrpSpPr/>
          <p:nvPr/>
        </p:nvGrpSpPr>
        <p:grpSpPr>
          <a:xfrm>
            <a:off x="1645920" y="429901"/>
            <a:ext cx="15727680" cy="2176139"/>
            <a:chOff x="0" y="0"/>
            <a:chExt cx="20970240" cy="2901518"/>
          </a:xfrm>
        </p:grpSpPr>
        <p:sp>
          <p:nvSpPr>
            <p:cNvPr id="8" name="Freeform 8"/>
            <p:cNvSpPr/>
            <p:nvPr/>
          </p:nvSpPr>
          <p:spPr>
            <a:xfrm>
              <a:off x="0" y="0"/>
              <a:ext cx="20116800" cy="2901514"/>
            </a:xfrm>
            <a:custGeom>
              <a:avLst/>
              <a:gdLst/>
              <a:ahLst/>
              <a:cxnLst/>
              <a:rect l="l" t="t" r="r" b="b"/>
              <a:pathLst>
                <a:path w="20116800" h="2901514">
                  <a:moveTo>
                    <a:pt x="0" y="0"/>
                  </a:moveTo>
                  <a:lnTo>
                    <a:pt x="20116800" y="0"/>
                  </a:lnTo>
                  <a:lnTo>
                    <a:pt x="20116800" y="2901514"/>
                  </a:lnTo>
                  <a:lnTo>
                    <a:pt x="0" y="2901514"/>
                  </a:lnTo>
                  <a:close/>
                </a:path>
              </a:pathLst>
            </a:custGeom>
            <a:blipFill>
              <a:blip r:embed="rId3">
                <a:alphaModFix amt="0"/>
              </a:blip>
              <a:stretch>
                <a:fillRect t="-85093" b="-85093"/>
              </a:stretch>
            </a:blipFill>
          </p:spPr>
          <p:txBody>
            <a:bodyPr/>
            <a:lstStyle/>
            <a:p>
              <a:endParaRPr lang="en-US" dirty="0"/>
            </a:p>
          </p:txBody>
        </p:sp>
        <p:sp>
          <p:nvSpPr>
            <p:cNvPr id="9" name="TextBox 9"/>
            <p:cNvSpPr txBox="1"/>
            <p:nvPr/>
          </p:nvSpPr>
          <p:spPr>
            <a:xfrm>
              <a:off x="0" y="123825"/>
              <a:ext cx="20970240" cy="2777693"/>
            </a:xfrm>
            <a:prstGeom prst="rect">
              <a:avLst/>
            </a:prstGeom>
          </p:spPr>
          <p:txBody>
            <a:bodyPr lIns="0" tIns="0" rIns="0" bIns="0" rtlCol="0" anchor="b"/>
            <a:lstStyle/>
            <a:p>
              <a:pPr algn="l">
                <a:lnSpc>
                  <a:spcPts val="7344"/>
                </a:lnSpc>
              </a:pPr>
              <a:r>
                <a:rPr lang="en-US" sz="7200" b="1" spc="-118" dirty="0">
                  <a:solidFill>
                    <a:srgbClr val="404040"/>
                  </a:solidFill>
                  <a:latin typeface="TT Rounds Condensed Bold"/>
                  <a:ea typeface="TT Rounds Condensed Bold"/>
                  <a:cs typeface="TT Rounds Condensed Bold"/>
                  <a:sym typeface="TT Rounds Condensed Bold"/>
                </a:rPr>
                <a:t>Comorbidities in Diabates Type 2     </a:t>
              </a:r>
              <a:endParaRPr lang="en-US" sz="4000" b="1" spc="-118" dirty="0">
                <a:solidFill>
                  <a:srgbClr val="FF0000"/>
                </a:solidFill>
                <a:highlight>
                  <a:srgbClr val="FFFF00"/>
                </a:highlight>
                <a:latin typeface="TT Rounds Condensed Bold"/>
                <a:ea typeface="TT Rounds Condensed Bold"/>
                <a:cs typeface="TT Rounds Condensed Bold"/>
                <a:sym typeface="TT Rounds Condensed Bold"/>
              </a:endParaRPr>
            </a:p>
          </p:txBody>
        </p:sp>
      </p:grpSp>
      <p:grpSp>
        <p:nvGrpSpPr>
          <p:cNvPr id="22" name="Group 22"/>
          <p:cNvGrpSpPr/>
          <p:nvPr/>
        </p:nvGrpSpPr>
        <p:grpSpPr>
          <a:xfrm>
            <a:off x="1246375" y="3536416"/>
            <a:ext cx="8915355" cy="1533369"/>
            <a:chOff x="0" y="0"/>
            <a:chExt cx="9500260" cy="1271588"/>
          </a:xfrm>
        </p:grpSpPr>
        <p:sp>
          <p:nvSpPr>
            <p:cNvPr id="23" name="Freeform 23"/>
            <p:cNvSpPr/>
            <p:nvPr/>
          </p:nvSpPr>
          <p:spPr>
            <a:xfrm>
              <a:off x="15875" y="15875"/>
              <a:ext cx="9468485" cy="1239774"/>
            </a:xfrm>
            <a:custGeom>
              <a:avLst/>
              <a:gdLst/>
              <a:ahLst/>
              <a:cxnLst/>
              <a:rect l="l" t="t" r="r" b="b"/>
              <a:pathLst>
                <a:path w="9468485" h="1239774">
                  <a:moveTo>
                    <a:pt x="0" y="206629"/>
                  </a:moveTo>
                  <a:cubicBezTo>
                    <a:pt x="0" y="92456"/>
                    <a:pt x="94615" y="0"/>
                    <a:pt x="211201" y="0"/>
                  </a:cubicBezTo>
                  <a:lnTo>
                    <a:pt x="9257284" y="0"/>
                  </a:lnTo>
                  <a:cubicBezTo>
                    <a:pt x="9373997" y="0"/>
                    <a:pt x="9468485" y="92456"/>
                    <a:pt x="9468485" y="206629"/>
                  </a:cubicBezTo>
                  <a:lnTo>
                    <a:pt x="9468485" y="1033145"/>
                  </a:lnTo>
                  <a:cubicBezTo>
                    <a:pt x="9468485" y="1147318"/>
                    <a:pt x="9373870" y="1239774"/>
                    <a:pt x="9257284" y="1239774"/>
                  </a:cubicBezTo>
                  <a:lnTo>
                    <a:pt x="211201" y="1239774"/>
                  </a:lnTo>
                  <a:cubicBezTo>
                    <a:pt x="94615" y="1239901"/>
                    <a:pt x="0" y="1147318"/>
                    <a:pt x="0" y="1033145"/>
                  </a:cubicBezTo>
                  <a:close/>
                </a:path>
              </a:pathLst>
            </a:custGeom>
            <a:solidFill>
              <a:srgbClr val="E3CC5A"/>
            </a:solidFill>
          </p:spPr>
          <p:txBody>
            <a:bodyPr/>
            <a:lstStyle/>
            <a:p>
              <a:endParaRPr lang="en-US"/>
            </a:p>
          </p:txBody>
        </p:sp>
        <p:sp>
          <p:nvSpPr>
            <p:cNvPr id="24" name="Freeform 24"/>
            <p:cNvSpPr/>
            <p:nvPr/>
          </p:nvSpPr>
          <p:spPr>
            <a:xfrm>
              <a:off x="0" y="0"/>
              <a:ext cx="9500235" cy="1271651"/>
            </a:xfrm>
            <a:custGeom>
              <a:avLst/>
              <a:gdLst/>
              <a:ahLst/>
              <a:cxnLst/>
              <a:rect l="l" t="t" r="r" b="b"/>
              <a:pathLst>
                <a:path w="9500235" h="1271651">
                  <a:moveTo>
                    <a:pt x="0" y="222504"/>
                  </a:moveTo>
                  <a:cubicBezTo>
                    <a:pt x="0" y="99314"/>
                    <a:pt x="101981" y="0"/>
                    <a:pt x="227076" y="0"/>
                  </a:cubicBezTo>
                  <a:lnTo>
                    <a:pt x="9273159" y="0"/>
                  </a:lnTo>
                  <a:lnTo>
                    <a:pt x="9273159" y="15875"/>
                  </a:lnTo>
                  <a:lnTo>
                    <a:pt x="9273159" y="0"/>
                  </a:lnTo>
                  <a:cubicBezTo>
                    <a:pt x="9398253" y="0"/>
                    <a:pt x="9500235" y="99314"/>
                    <a:pt x="9500235" y="222504"/>
                  </a:cubicBezTo>
                  <a:lnTo>
                    <a:pt x="9484360" y="222504"/>
                  </a:lnTo>
                  <a:lnTo>
                    <a:pt x="9500235" y="222504"/>
                  </a:lnTo>
                  <a:lnTo>
                    <a:pt x="9500235" y="1049020"/>
                  </a:lnTo>
                  <a:lnTo>
                    <a:pt x="9484360" y="1049020"/>
                  </a:lnTo>
                  <a:lnTo>
                    <a:pt x="9500235" y="1049020"/>
                  </a:lnTo>
                  <a:cubicBezTo>
                    <a:pt x="9500235" y="1172210"/>
                    <a:pt x="9398253" y="1271524"/>
                    <a:pt x="9273159" y="1271524"/>
                  </a:cubicBezTo>
                  <a:lnTo>
                    <a:pt x="9273159" y="1255776"/>
                  </a:lnTo>
                  <a:lnTo>
                    <a:pt x="9273159" y="1271651"/>
                  </a:lnTo>
                  <a:lnTo>
                    <a:pt x="227076" y="1271651"/>
                  </a:lnTo>
                  <a:lnTo>
                    <a:pt x="227076" y="1255776"/>
                  </a:lnTo>
                  <a:lnTo>
                    <a:pt x="227076" y="1271651"/>
                  </a:lnTo>
                  <a:cubicBezTo>
                    <a:pt x="101981" y="1271651"/>
                    <a:pt x="0" y="1172337"/>
                    <a:pt x="0" y="1049020"/>
                  </a:cubicBezTo>
                  <a:lnTo>
                    <a:pt x="0" y="222504"/>
                  </a:lnTo>
                  <a:lnTo>
                    <a:pt x="15875" y="222504"/>
                  </a:lnTo>
                  <a:lnTo>
                    <a:pt x="0" y="222504"/>
                  </a:lnTo>
                  <a:moveTo>
                    <a:pt x="31750" y="222504"/>
                  </a:moveTo>
                  <a:lnTo>
                    <a:pt x="31750" y="1049020"/>
                  </a:lnTo>
                  <a:lnTo>
                    <a:pt x="15875" y="1049020"/>
                  </a:lnTo>
                  <a:lnTo>
                    <a:pt x="31750" y="1049020"/>
                  </a:lnTo>
                  <a:cubicBezTo>
                    <a:pt x="31750" y="1154049"/>
                    <a:pt x="118872" y="1239774"/>
                    <a:pt x="227076" y="1239774"/>
                  </a:cubicBezTo>
                  <a:lnTo>
                    <a:pt x="9273159" y="1239774"/>
                  </a:lnTo>
                  <a:cubicBezTo>
                    <a:pt x="9381363" y="1239774"/>
                    <a:pt x="9468485" y="1154049"/>
                    <a:pt x="9468485" y="1049020"/>
                  </a:cubicBezTo>
                  <a:lnTo>
                    <a:pt x="9468485" y="222504"/>
                  </a:lnTo>
                  <a:cubicBezTo>
                    <a:pt x="9468485" y="117475"/>
                    <a:pt x="9381363" y="31750"/>
                    <a:pt x="9273159" y="31750"/>
                  </a:cubicBezTo>
                  <a:lnTo>
                    <a:pt x="227076" y="31750"/>
                  </a:lnTo>
                  <a:lnTo>
                    <a:pt x="227076" y="15875"/>
                  </a:lnTo>
                  <a:lnTo>
                    <a:pt x="227076" y="31750"/>
                  </a:lnTo>
                  <a:cubicBezTo>
                    <a:pt x="118872" y="31750"/>
                    <a:pt x="31750" y="117475"/>
                    <a:pt x="31750" y="222504"/>
                  </a:cubicBezTo>
                  <a:close/>
                </a:path>
              </a:pathLst>
            </a:custGeom>
            <a:solidFill>
              <a:srgbClr val="FFFFFF"/>
            </a:solidFill>
          </p:spPr>
          <p:txBody>
            <a:bodyPr/>
            <a:lstStyle/>
            <a:p>
              <a:endParaRPr lang="en-US"/>
            </a:p>
          </p:txBody>
        </p:sp>
      </p:grpSp>
      <p:grpSp>
        <p:nvGrpSpPr>
          <p:cNvPr id="31" name="Group 31"/>
          <p:cNvGrpSpPr/>
          <p:nvPr/>
        </p:nvGrpSpPr>
        <p:grpSpPr>
          <a:xfrm>
            <a:off x="1219187" y="5570977"/>
            <a:ext cx="8915378" cy="1533293"/>
            <a:chOff x="0" y="0"/>
            <a:chExt cx="9500260" cy="1271588"/>
          </a:xfrm>
        </p:grpSpPr>
        <p:sp>
          <p:nvSpPr>
            <p:cNvPr id="32" name="Freeform 32"/>
            <p:cNvSpPr/>
            <p:nvPr/>
          </p:nvSpPr>
          <p:spPr>
            <a:xfrm>
              <a:off x="15875" y="15875"/>
              <a:ext cx="9468485" cy="1239774"/>
            </a:xfrm>
            <a:custGeom>
              <a:avLst/>
              <a:gdLst/>
              <a:ahLst/>
              <a:cxnLst/>
              <a:rect l="l" t="t" r="r" b="b"/>
              <a:pathLst>
                <a:path w="9468485" h="1239774">
                  <a:moveTo>
                    <a:pt x="0" y="206629"/>
                  </a:moveTo>
                  <a:cubicBezTo>
                    <a:pt x="0" y="92456"/>
                    <a:pt x="94615" y="0"/>
                    <a:pt x="211201" y="0"/>
                  </a:cubicBezTo>
                  <a:lnTo>
                    <a:pt x="9257284" y="0"/>
                  </a:lnTo>
                  <a:cubicBezTo>
                    <a:pt x="9373997" y="0"/>
                    <a:pt x="9468485" y="92456"/>
                    <a:pt x="9468485" y="206629"/>
                  </a:cubicBezTo>
                  <a:lnTo>
                    <a:pt x="9468485" y="1033145"/>
                  </a:lnTo>
                  <a:cubicBezTo>
                    <a:pt x="9468485" y="1147318"/>
                    <a:pt x="9373870" y="1239774"/>
                    <a:pt x="9257284" y="1239774"/>
                  </a:cubicBezTo>
                  <a:lnTo>
                    <a:pt x="211201" y="1239774"/>
                  </a:lnTo>
                  <a:cubicBezTo>
                    <a:pt x="94615" y="1239901"/>
                    <a:pt x="0" y="1147318"/>
                    <a:pt x="0" y="1033145"/>
                  </a:cubicBezTo>
                  <a:close/>
                </a:path>
              </a:pathLst>
            </a:custGeom>
            <a:solidFill>
              <a:srgbClr val="ACADA8"/>
            </a:solidFill>
          </p:spPr>
          <p:txBody>
            <a:bodyPr/>
            <a:lstStyle/>
            <a:p>
              <a:endParaRPr lang="en-US"/>
            </a:p>
          </p:txBody>
        </p:sp>
        <p:sp>
          <p:nvSpPr>
            <p:cNvPr id="33" name="Freeform 33"/>
            <p:cNvSpPr/>
            <p:nvPr/>
          </p:nvSpPr>
          <p:spPr>
            <a:xfrm>
              <a:off x="0" y="0"/>
              <a:ext cx="9500235" cy="1271651"/>
            </a:xfrm>
            <a:custGeom>
              <a:avLst/>
              <a:gdLst/>
              <a:ahLst/>
              <a:cxnLst/>
              <a:rect l="l" t="t" r="r" b="b"/>
              <a:pathLst>
                <a:path w="9500235" h="1271651">
                  <a:moveTo>
                    <a:pt x="0" y="222504"/>
                  </a:moveTo>
                  <a:cubicBezTo>
                    <a:pt x="0" y="99314"/>
                    <a:pt x="101981" y="0"/>
                    <a:pt x="227076" y="0"/>
                  </a:cubicBezTo>
                  <a:lnTo>
                    <a:pt x="9273159" y="0"/>
                  </a:lnTo>
                  <a:lnTo>
                    <a:pt x="9273159" y="15875"/>
                  </a:lnTo>
                  <a:lnTo>
                    <a:pt x="9273159" y="0"/>
                  </a:lnTo>
                  <a:cubicBezTo>
                    <a:pt x="9398253" y="0"/>
                    <a:pt x="9500235" y="99314"/>
                    <a:pt x="9500235" y="222504"/>
                  </a:cubicBezTo>
                  <a:lnTo>
                    <a:pt x="9484360" y="222504"/>
                  </a:lnTo>
                  <a:lnTo>
                    <a:pt x="9500235" y="222504"/>
                  </a:lnTo>
                  <a:lnTo>
                    <a:pt x="9500235" y="1049020"/>
                  </a:lnTo>
                  <a:lnTo>
                    <a:pt x="9484360" y="1049020"/>
                  </a:lnTo>
                  <a:lnTo>
                    <a:pt x="9500235" y="1049020"/>
                  </a:lnTo>
                  <a:cubicBezTo>
                    <a:pt x="9500235" y="1172210"/>
                    <a:pt x="9398253" y="1271524"/>
                    <a:pt x="9273159" y="1271524"/>
                  </a:cubicBezTo>
                  <a:lnTo>
                    <a:pt x="9273159" y="1255776"/>
                  </a:lnTo>
                  <a:lnTo>
                    <a:pt x="9273159" y="1271651"/>
                  </a:lnTo>
                  <a:lnTo>
                    <a:pt x="227076" y="1271651"/>
                  </a:lnTo>
                  <a:lnTo>
                    <a:pt x="227076" y="1255776"/>
                  </a:lnTo>
                  <a:lnTo>
                    <a:pt x="227076" y="1271651"/>
                  </a:lnTo>
                  <a:cubicBezTo>
                    <a:pt x="101981" y="1271651"/>
                    <a:pt x="0" y="1172337"/>
                    <a:pt x="0" y="1049020"/>
                  </a:cubicBezTo>
                  <a:lnTo>
                    <a:pt x="0" y="222504"/>
                  </a:lnTo>
                  <a:lnTo>
                    <a:pt x="15875" y="222504"/>
                  </a:lnTo>
                  <a:lnTo>
                    <a:pt x="0" y="222504"/>
                  </a:lnTo>
                  <a:moveTo>
                    <a:pt x="31750" y="222504"/>
                  </a:moveTo>
                  <a:lnTo>
                    <a:pt x="31750" y="1049020"/>
                  </a:lnTo>
                  <a:lnTo>
                    <a:pt x="15875" y="1049020"/>
                  </a:lnTo>
                  <a:lnTo>
                    <a:pt x="31750" y="1049020"/>
                  </a:lnTo>
                  <a:cubicBezTo>
                    <a:pt x="31750" y="1154049"/>
                    <a:pt x="118872" y="1239774"/>
                    <a:pt x="227076" y="1239774"/>
                  </a:cubicBezTo>
                  <a:lnTo>
                    <a:pt x="9273159" y="1239774"/>
                  </a:lnTo>
                  <a:cubicBezTo>
                    <a:pt x="9381363" y="1239774"/>
                    <a:pt x="9468485" y="1154049"/>
                    <a:pt x="9468485" y="1049020"/>
                  </a:cubicBezTo>
                  <a:lnTo>
                    <a:pt x="9468485" y="222504"/>
                  </a:lnTo>
                  <a:cubicBezTo>
                    <a:pt x="9468485" y="117475"/>
                    <a:pt x="9381363" y="31750"/>
                    <a:pt x="9273159" y="31750"/>
                  </a:cubicBezTo>
                  <a:lnTo>
                    <a:pt x="227076" y="31750"/>
                  </a:lnTo>
                  <a:lnTo>
                    <a:pt x="227076" y="15875"/>
                  </a:lnTo>
                  <a:lnTo>
                    <a:pt x="227076" y="31750"/>
                  </a:lnTo>
                  <a:cubicBezTo>
                    <a:pt x="118872" y="31750"/>
                    <a:pt x="31750" y="117475"/>
                    <a:pt x="31750" y="222504"/>
                  </a:cubicBezTo>
                  <a:close/>
                </a:path>
              </a:pathLst>
            </a:custGeom>
            <a:solidFill>
              <a:srgbClr val="FFFFFF"/>
            </a:solidFill>
          </p:spPr>
          <p:txBody>
            <a:bodyPr/>
            <a:lstStyle/>
            <a:p>
              <a:endParaRPr lang="en-US"/>
            </a:p>
          </p:txBody>
        </p:sp>
      </p:grpSp>
      <p:grpSp>
        <p:nvGrpSpPr>
          <p:cNvPr id="40" name="Group 40"/>
          <p:cNvGrpSpPr/>
          <p:nvPr/>
        </p:nvGrpSpPr>
        <p:grpSpPr>
          <a:xfrm>
            <a:off x="1219188" y="7487065"/>
            <a:ext cx="8915400" cy="1389387"/>
            <a:chOff x="0" y="0"/>
            <a:chExt cx="9500260" cy="1271588"/>
          </a:xfrm>
        </p:grpSpPr>
        <p:sp>
          <p:nvSpPr>
            <p:cNvPr id="41" name="Freeform 41"/>
            <p:cNvSpPr/>
            <p:nvPr/>
          </p:nvSpPr>
          <p:spPr>
            <a:xfrm>
              <a:off x="15875" y="15875"/>
              <a:ext cx="9468485" cy="1239774"/>
            </a:xfrm>
            <a:custGeom>
              <a:avLst/>
              <a:gdLst/>
              <a:ahLst/>
              <a:cxnLst/>
              <a:rect l="l" t="t" r="r" b="b"/>
              <a:pathLst>
                <a:path w="9468485" h="1239774">
                  <a:moveTo>
                    <a:pt x="0" y="206629"/>
                  </a:moveTo>
                  <a:cubicBezTo>
                    <a:pt x="0" y="92456"/>
                    <a:pt x="94615" y="0"/>
                    <a:pt x="211201" y="0"/>
                  </a:cubicBezTo>
                  <a:lnTo>
                    <a:pt x="9257284" y="0"/>
                  </a:lnTo>
                  <a:cubicBezTo>
                    <a:pt x="9373997" y="0"/>
                    <a:pt x="9468485" y="92456"/>
                    <a:pt x="9468485" y="206629"/>
                  </a:cubicBezTo>
                  <a:lnTo>
                    <a:pt x="9468485" y="1033145"/>
                  </a:lnTo>
                  <a:cubicBezTo>
                    <a:pt x="9468485" y="1147318"/>
                    <a:pt x="9373870" y="1239774"/>
                    <a:pt x="9257284" y="1239774"/>
                  </a:cubicBezTo>
                  <a:lnTo>
                    <a:pt x="211201" y="1239774"/>
                  </a:lnTo>
                  <a:cubicBezTo>
                    <a:pt x="94615" y="1239901"/>
                    <a:pt x="0" y="1147318"/>
                    <a:pt x="0" y="1033145"/>
                  </a:cubicBezTo>
                  <a:close/>
                </a:path>
              </a:pathLst>
            </a:custGeom>
            <a:solidFill>
              <a:srgbClr val="927C61"/>
            </a:solidFill>
          </p:spPr>
          <p:txBody>
            <a:bodyPr/>
            <a:lstStyle/>
            <a:p>
              <a:endParaRPr lang="en-US"/>
            </a:p>
          </p:txBody>
        </p:sp>
        <p:sp>
          <p:nvSpPr>
            <p:cNvPr id="42" name="Freeform 42"/>
            <p:cNvSpPr/>
            <p:nvPr/>
          </p:nvSpPr>
          <p:spPr>
            <a:xfrm>
              <a:off x="0" y="0"/>
              <a:ext cx="9500235" cy="1271651"/>
            </a:xfrm>
            <a:custGeom>
              <a:avLst/>
              <a:gdLst/>
              <a:ahLst/>
              <a:cxnLst/>
              <a:rect l="l" t="t" r="r" b="b"/>
              <a:pathLst>
                <a:path w="9500235" h="1271651">
                  <a:moveTo>
                    <a:pt x="0" y="222504"/>
                  </a:moveTo>
                  <a:cubicBezTo>
                    <a:pt x="0" y="99314"/>
                    <a:pt x="101981" y="0"/>
                    <a:pt x="227076" y="0"/>
                  </a:cubicBezTo>
                  <a:lnTo>
                    <a:pt x="9273159" y="0"/>
                  </a:lnTo>
                  <a:lnTo>
                    <a:pt x="9273159" y="15875"/>
                  </a:lnTo>
                  <a:lnTo>
                    <a:pt x="9273159" y="0"/>
                  </a:lnTo>
                  <a:cubicBezTo>
                    <a:pt x="9398253" y="0"/>
                    <a:pt x="9500235" y="99314"/>
                    <a:pt x="9500235" y="222504"/>
                  </a:cubicBezTo>
                  <a:lnTo>
                    <a:pt x="9484360" y="222504"/>
                  </a:lnTo>
                  <a:lnTo>
                    <a:pt x="9500235" y="222504"/>
                  </a:lnTo>
                  <a:lnTo>
                    <a:pt x="9500235" y="1049020"/>
                  </a:lnTo>
                  <a:lnTo>
                    <a:pt x="9484360" y="1049020"/>
                  </a:lnTo>
                  <a:lnTo>
                    <a:pt x="9500235" y="1049020"/>
                  </a:lnTo>
                  <a:cubicBezTo>
                    <a:pt x="9500235" y="1172210"/>
                    <a:pt x="9398253" y="1271524"/>
                    <a:pt x="9273159" y="1271524"/>
                  </a:cubicBezTo>
                  <a:lnTo>
                    <a:pt x="9273159" y="1255776"/>
                  </a:lnTo>
                  <a:lnTo>
                    <a:pt x="9273159" y="1271651"/>
                  </a:lnTo>
                  <a:lnTo>
                    <a:pt x="227076" y="1271651"/>
                  </a:lnTo>
                  <a:lnTo>
                    <a:pt x="227076" y="1255776"/>
                  </a:lnTo>
                  <a:lnTo>
                    <a:pt x="227076" y="1271651"/>
                  </a:lnTo>
                  <a:cubicBezTo>
                    <a:pt x="101981" y="1271651"/>
                    <a:pt x="0" y="1172337"/>
                    <a:pt x="0" y="1049020"/>
                  </a:cubicBezTo>
                  <a:lnTo>
                    <a:pt x="0" y="222504"/>
                  </a:lnTo>
                  <a:lnTo>
                    <a:pt x="15875" y="222504"/>
                  </a:lnTo>
                  <a:lnTo>
                    <a:pt x="0" y="222504"/>
                  </a:lnTo>
                  <a:moveTo>
                    <a:pt x="31750" y="222504"/>
                  </a:moveTo>
                  <a:lnTo>
                    <a:pt x="31750" y="1049020"/>
                  </a:lnTo>
                  <a:lnTo>
                    <a:pt x="15875" y="1049020"/>
                  </a:lnTo>
                  <a:lnTo>
                    <a:pt x="31750" y="1049020"/>
                  </a:lnTo>
                  <a:cubicBezTo>
                    <a:pt x="31750" y="1154049"/>
                    <a:pt x="118872" y="1239774"/>
                    <a:pt x="227076" y="1239774"/>
                  </a:cubicBezTo>
                  <a:lnTo>
                    <a:pt x="9273159" y="1239774"/>
                  </a:lnTo>
                  <a:cubicBezTo>
                    <a:pt x="9381363" y="1239774"/>
                    <a:pt x="9468485" y="1154049"/>
                    <a:pt x="9468485" y="1049020"/>
                  </a:cubicBezTo>
                  <a:lnTo>
                    <a:pt x="9468485" y="222504"/>
                  </a:lnTo>
                  <a:cubicBezTo>
                    <a:pt x="9468485" y="117475"/>
                    <a:pt x="9381363" y="31750"/>
                    <a:pt x="9273159" y="31750"/>
                  </a:cubicBezTo>
                  <a:lnTo>
                    <a:pt x="227076" y="31750"/>
                  </a:lnTo>
                  <a:lnTo>
                    <a:pt x="227076" y="15875"/>
                  </a:lnTo>
                  <a:lnTo>
                    <a:pt x="227076" y="31750"/>
                  </a:lnTo>
                  <a:cubicBezTo>
                    <a:pt x="118872" y="31750"/>
                    <a:pt x="31750" y="117475"/>
                    <a:pt x="31750" y="222504"/>
                  </a:cubicBezTo>
                  <a:close/>
                </a:path>
              </a:pathLst>
            </a:custGeom>
            <a:solidFill>
              <a:srgbClr val="FFFFFF"/>
            </a:solidFill>
          </p:spPr>
          <p:txBody>
            <a:bodyPr/>
            <a:lstStyle/>
            <a:p>
              <a:endParaRPr lang="en-US"/>
            </a:p>
          </p:txBody>
        </p:sp>
      </p:grpSp>
      <p:pic>
        <p:nvPicPr>
          <p:cNvPr id="48" name="Picture 47">
            <a:extLst>
              <a:ext uri="{FF2B5EF4-FFF2-40B4-BE49-F238E27FC236}">
                <a16:creationId xmlns:a16="http://schemas.microsoft.com/office/drawing/2014/main" id="{012F72DB-FBD9-6F25-50BB-1365FBDBF0DA}"/>
              </a:ext>
            </a:extLst>
          </p:cNvPr>
          <p:cNvPicPr/>
          <p:nvPr/>
        </p:nvPicPr>
        <p:blipFill>
          <a:blip r:embed="rId4"/>
          <a:stretch>
            <a:fillRect/>
          </a:stretch>
        </p:blipFill>
        <p:spPr>
          <a:xfrm>
            <a:off x="304800" y="51139"/>
            <a:ext cx="3173894" cy="1269322"/>
          </a:xfrm>
          <a:prstGeom prst="rect">
            <a:avLst/>
          </a:prstGeom>
        </p:spPr>
      </p:pic>
      <p:sp>
        <p:nvSpPr>
          <p:cNvPr id="49" name="Slide Number Placeholder 48">
            <a:extLst>
              <a:ext uri="{FF2B5EF4-FFF2-40B4-BE49-F238E27FC236}">
                <a16:creationId xmlns:a16="http://schemas.microsoft.com/office/drawing/2014/main" id="{1DB14C84-B57E-B910-DDA3-6FBDCFC0F454}"/>
              </a:ext>
            </a:extLst>
          </p:cNvPr>
          <p:cNvSpPr>
            <a:spLocks noGrp="1"/>
          </p:cNvSpPr>
          <p:nvPr>
            <p:ph type="sldNum" sz="quarter" idx="12"/>
          </p:nvPr>
        </p:nvSpPr>
        <p:spPr/>
        <p:txBody>
          <a:bodyPr/>
          <a:lstStyle/>
          <a:p>
            <a:fld id="{B6F15528-21DE-4FAA-801E-634DDDAF4B2B}" type="slidenum">
              <a:rPr lang="en-US" smtClean="0"/>
              <a:pPr/>
              <a:t>9</a:t>
            </a:fld>
            <a:endParaRPr lang="en-US"/>
          </a:p>
        </p:txBody>
      </p:sp>
      <p:pic>
        <p:nvPicPr>
          <p:cNvPr id="6146" name="Picture 2" descr="Meta Title**: 10 Common Comorbidities of Diabetes: Risks &amp; Management  Explained - Freedom from Diabetes">
            <a:extLst>
              <a:ext uri="{FF2B5EF4-FFF2-40B4-BE49-F238E27FC236}">
                <a16:creationId xmlns:a16="http://schemas.microsoft.com/office/drawing/2014/main" id="{6992443D-1EF2-5382-F403-1D1C7B41B99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735418" y="3672173"/>
            <a:ext cx="7315198" cy="4762500"/>
          </a:xfrm>
          <a:prstGeom prst="rect">
            <a:avLst/>
          </a:prstGeom>
          <a:noFill/>
          <a:extLst>
            <a:ext uri="{909E8E84-426E-40DD-AFC4-6F175D3DCCD1}">
              <a14:hiddenFill xmlns:a14="http://schemas.microsoft.com/office/drawing/2010/main">
                <a:solidFill>
                  <a:srgbClr val="FFFFFF"/>
                </a:solidFill>
              </a14:hiddenFill>
            </a:ext>
          </a:extLst>
        </p:spPr>
      </p:pic>
      <p:sp>
        <p:nvSpPr>
          <p:cNvPr id="50" name="Rectangle 49">
            <a:extLst>
              <a:ext uri="{FF2B5EF4-FFF2-40B4-BE49-F238E27FC236}">
                <a16:creationId xmlns:a16="http://schemas.microsoft.com/office/drawing/2014/main" id="{D99C068C-F43B-4A17-2767-AE72ECC3FCB7}"/>
              </a:ext>
            </a:extLst>
          </p:cNvPr>
          <p:cNvSpPr/>
          <p:nvPr/>
        </p:nvSpPr>
        <p:spPr>
          <a:xfrm>
            <a:off x="838200" y="3497260"/>
            <a:ext cx="2640494" cy="1646240"/>
          </a:xfrm>
          <a:prstGeom prst="rect">
            <a:avLst/>
          </a:prstGeom>
          <a:solidFill>
            <a:schemeClr val="accent6">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b="1" dirty="0"/>
              <a:t>Cardiovascular Disease (CVD)</a:t>
            </a:r>
          </a:p>
        </p:txBody>
      </p:sp>
      <p:sp>
        <p:nvSpPr>
          <p:cNvPr id="51" name="Rectangle 50">
            <a:extLst>
              <a:ext uri="{FF2B5EF4-FFF2-40B4-BE49-F238E27FC236}">
                <a16:creationId xmlns:a16="http://schemas.microsoft.com/office/drawing/2014/main" id="{379B4F44-84FC-9144-0FB0-39A56B129489}"/>
              </a:ext>
            </a:extLst>
          </p:cNvPr>
          <p:cNvSpPr/>
          <p:nvPr/>
        </p:nvSpPr>
        <p:spPr>
          <a:xfrm>
            <a:off x="838200" y="5513684"/>
            <a:ext cx="2640494" cy="1646240"/>
          </a:xfrm>
          <a:prstGeom prst="rect">
            <a:avLst/>
          </a:prstGeom>
          <a:solidFill>
            <a:schemeClr val="accent6">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b="1" dirty="0"/>
              <a:t>Chronic Kidney Disease (CKD)</a:t>
            </a:r>
          </a:p>
        </p:txBody>
      </p:sp>
      <p:sp>
        <p:nvSpPr>
          <p:cNvPr id="52" name="Rectangle 51">
            <a:extLst>
              <a:ext uri="{FF2B5EF4-FFF2-40B4-BE49-F238E27FC236}">
                <a16:creationId xmlns:a16="http://schemas.microsoft.com/office/drawing/2014/main" id="{81493987-750B-D043-05B6-13EA72E39732}"/>
              </a:ext>
            </a:extLst>
          </p:cNvPr>
          <p:cNvSpPr/>
          <p:nvPr/>
        </p:nvSpPr>
        <p:spPr>
          <a:xfrm>
            <a:off x="813619" y="7392113"/>
            <a:ext cx="2640494" cy="1646240"/>
          </a:xfrm>
          <a:prstGeom prst="rect">
            <a:avLst/>
          </a:prstGeom>
          <a:solidFill>
            <a:schemeClr val="accent6">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b="1" dirty="0"/>
              <a:t>Depression &amp; Anxiety</a:t>
            </a:r>
          </a:p>
        </p:txBody>
      </p:sp>
      <p:sp>
        <p:nvSpPr>
          <p:cNvPr id="54" name="TextBox 53">
            <a:extLst>
              <a:ext uri="{FF2B5EF4-FFF2-40B4-BE49-F238E27FC236}">
                <a16:creationId xmlns:a16="http://schemas.microsoft.com/office/drawing/2014/main" id="{EA1C5AED-3956-FFFA-5A3F-AF7750D292D2}"/>
              </a:ext>
            </a:extLst>
          </p:cNvPr>
          <p:cNvSpPr txBox="1"/>
          <p:nvPr/>
        </p:nvSpPr>
        <p:spPr>
          <a:xfrm>
            <a:off x="3606247" y="3719918"/>
            <a:ext cx="6413009" cy="1143070"/>
          </a:xfrm>
          <a:prstGeom prst="rect">
            <a:avLst/>
          </a:prstGeom>
          <a:noFill/>
        </p:spPr>
        <p:txBody>
          <a:bodyPr wrap="square">
            <a:spAutoFit/>
          </a:bodyPr>
          <a:lstStyle/>
          <a:p>
            <a:pPr marL="0" marR="0" algn="just">
              <a:lnSpc>
                <a:spcPct val="150000"/>
              </a:lnSpc>
              <a:spcAft>
                <a:spcPts val="800"/>
              </a:spcAft>
              <a:buNone/>
            </a:pPr>
            <a:r>
              <a:rPr lang="en-US" sz="2400" b="1" kern="100" dirty="0">
                <a:effectLst/>
                <a:latin typeface="Calibri" panose="020F0502020204030204" pitchFamily="34" charset="0"/>
                <a:ea typeface="Calibri" panose="020F0502020204030204" pitchFamily="34" charset="0"/>
                <a:cs typeface="Vrinda" panose="020B0502040204020203" pitchFamily="34" charset="0"/>
              </a:rPr>
              <a:t>It is the major cause of death among T2DM patients (Einarson et al., 2018).</a:t>
            </a:r>
          </a:p>
        </p:txBody>
      </p:sp>
      <p:sp>
        <p:nvSpPr>
          <p:cNvPr id="55" name="TextBox 54">
            <a:extLst>
              <a:ext uri="{FF2B5EF4-FFF2-40B4-BE49-F238E27FC236}">
                <a16:creationId xmlns:a16="http://schemas.microsoft.com/office/drawing/2014/main" id="{D3F602D7-85D7-224B-B23A-2D3EE22C6010}"/>
              </a:ext>
            </a:extLst>
          </p:cNvPr>
          <p:cNvSpPr txBox="1"/>
          <p:nvPr/>
        </p:nvSpPr>
        <p:spPr>
          <a:xfrm>
            <a:off x="3555793" y="5791214"/>
            <a:ext cx="6413009" cy="967957"/>
          </a:xfrm>
          <a:prstGeom prst="rect">
            <a:avLst/>
          </a:prstGeom>
          <a:noFill/>
        </p:spPr>
        <p:txBody>
          <a:bodyPr wrap="square">
            <a:spAutoFit/>
          </a:bodyPr>
          <a:lstStyle/>
          <a:p>
            <a:pPr marL="0" marR="0" algn="just">
              <a:lnSpc>
                <a:spcPct val="150000"/>
              </a:lnSpc>
              <a:spcAft>
                <a:spcPts val="800"/>
              </a:spcAft>
              <a:buNone/>
            </a:pPr>
            <a:r>
              <a:rPr lang="en-US" sz="2000" b="1" kern="100" dirty="0">
                <a:effectLst/>
                <a:latin typeface="Calibri" panose="020F0502020204030204" pitchFamily="34" charset="0"/>
                <a:ea typeface="Calibri" panose="020F0502020204030204" pitchFamily="34" charset="0"/>
                <a:cs typeface="Vrinda" panose="020B0502040204020203" pitchFamily="34" charset="0"/>
              </a:rPr>
              <a:t>It occurs in approximately 40 percent of patients who are affected with T2DM (</a:t>
            </a:r>
            <a:r>
              <a:rPr lang="en-US" sz="2000" b="1" kern="100" dirty="0" err="1">
                <a:effectLst/>
                <a:latin typeface="Calibri" panose="020F0502020204030204" pitchFamily="34" charset="0"/>
                <a:ea typeface="Calibri" panose="020F0502020204030204" pitchFamily="34" charset="0"/>
                <a:cs typeface="Vrinda" panose="020B0502040204020203" pitchFamily="34" charset="0"/>
              </a:rPr>
              <a:t>Alicic</a:t>
            </a:r>
            <a:r>
              <a:rPr lang="en-US" sz="2000" b="1" kern="100" dirty="0">
                <a:effectLst/>
                <a:latin typeface="Calibri" panose="020F0502020204030204" pitchFamily="34" charset="0"/>
                <a:ea typeface="Calibri" panose="020F0502020204030204" pitchFamily="34" charset="0"/>
                <a:cs typeface="Vrinda" panose="020B0502040204020203" pitchFamily="34" charset="0"/>
              </a:rPr>
              <a:t>, Rooney and Tuttle, 2017).</a:t>
            </a:r>
          </a:p>
        </p:txBody>
      </p:sp>
      <p:sp>
        <p:nvSpPr>
          <p:cNvPr id="56" name="TextBox 55">
            <a:extLst>
              <a:ext uri="{FF2B5EF4-FFF2-40B4-BE49-F238E27FC236}">
                <a16:creationId xmlns:a16="http://schemas.microsoft.com/office/drawing/2014/main" id="{B31DAF13-3197-5E08-EB9B-E6FD82C251E8}"/>
              </a:ext>
            </a:extLst>
          </p:cNvPr>
          <p:cNvSpPr txBox="1"/>
          <p:nvPr/>
        </p:nvSpPr>
        <p:spPr>
          <a:xfrm>
            <a:off x="3478694" y="7504816"/>
            <a:ext cx="6413009" cy="1295868"/>
          </a:xfrm>
          <a:prstGeom prst="rect">
            <a:avLst/>
          </a:prstGeom>
          <a:noFill/>
        </p:spPr>
        <p:txBody>
          <a:bodyPr wrap="square">
            <a:spAutoFit/>
          </a:bodyPr>
          <a:lstStyle/>
          <a:p>
            <a:pPr marL="0" marR="0" algn="just">
              <a:lnSpc>
                <a:spcPct val="150000"/>
              </a:lnSpc>
              <a:spcAft>
                <a:spcPts val="800"/>
              </a:spcAft>
              <a:buNone/>
            </a:pPr>
            <a:r>
              <a:rPr lang="en-US" b="1" kern="100" dirty="0">
                <a:effectLst/>
                <a:latin typeface="Calibri" panose="020F0502020204030204" pitchFamily="34" charset="0"/>
                <a:ea typeface="Calibri" panose="020F0502020204030204" pitchFamily="34" charset="0"/>
                <a:cs typeface="Vrinda" panose="020B0502040204020203" pitchFamily="34" charset="0"/>
              </a:rPr>
              <a:t>Bidirectional relationship depression lowers medication compliance and deteriorates glycaemic control (Nouwen et al., 2010; Roy and Lloyd, 2012).</a:t>
            </a:r>
          </a:p>
        </p:txBody>
      </p:sp>
      <p:sp>
        <p:nvSpPr>
          <p:cNvPr id="58" name="TextBox 57">
            <a:extLst>
              <a:ext uri="{FF2B5EF4-FFF2-40B4-BE49-F238E27FC236}">
                <a16:creationId xmlns:a16="http://schemas.microsoft.com/office/drawing/2014/main" id="{8C409595-388B-C0B7-95D8-B2FF93BF19BF}"/>
              </a:ext>
            </a:extLst>
          </p:cNvPr>
          <p:cNvSpPr txBox="1"/>
          <p:nvPr/>
        </p:nvSpPr>
        <p:spPr>
          <a:xfrm>
            <a:off x="304800" y="9298192"/>
            <a:ext cx="17745816" cy="954107"/>
          </a:xfrm>
          <a:prstGeom prst="rect">
            <a:avLst/>
          </a:prstGeom>
          <a:noFill/>
        </p:spPr>
        <p:txBody>
          <a:bodyPr wrap="square">
            <a:spAutoFit/>
          </a:bodyPr>
          <a:lstStyle/>
          <a:p>
            <a:r>
              <a:rPr lang="en-US" sz="2800" b="1" dirty="0">
                <a:solidFill>
                  <a:schemeClr val="bg1"/>
                </a:solidFill>
              </a:rPr>
              <a:t>Clinical Implication: </a:t>
            </a:r>
            <a:r>
              <a:rPr lang="en-US" sz="2800" dirty="0">
                <a:solidFill>
                  <a:schemeClr val="bg1"/>
                </a:solidFill>
              </a:rPr>
              <a:t>Requires a change in the paradigm that has been focusing on single-disease models and shift to complex, multifaceted management of multimorbidity (Barnett et al., 2012).</a:t>
            </a:r>
          </a:p>
        </p:txBody>
      </p:sp>
      <p:sp>
        <p:nvSpPr>
          <p:cNvPr id="13" name="TextBox 12">
            <a:extLst>
              <a:ext uri="{FF2B5EF4-FFF2-40B4-BE49-F238E27FC236}">
                <a16:creationId xmlns:a16="http://schemas.microsoft.com/office/drawing/2014/main" id="{534EA4B9-31B8-EB90-9D13-56282829A676}"/>
              </a:ext>
            </a:extLst>
          </p:cNvPr>
          <p:cNvSpPr txBox="1"/>
          <p:nvPr/>
        </p:nvSpPr>
        <p:spPr>
          <a:xfrm>
            <a:off x="13082337" y="8483101"/>
            <a:ext cx="3453938" cy="369332"/>
          </a:xfrm>
          <a:prstGeom prst="rect">
            <a:avLst/>
          </a:prstGeom>
          <a:noFill/>
        </p:spPr>
        <p:txBody>
          <a:bodyPr wrap="square">
            <a:spAutoFit/>
          </a:bodyPr>
          <a:lstStyle/>
          <a:p>
            <a:r>
              <a:rPr lang="en-GB" dirty="0"/>
              <a:t>(Freedom from Diabetes, 2022)</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E1E1DB"/>
        </a:solidFill>
        <a:effectLst/>
      </p:bgPr>
    </p:bg>
    <p:spTree>
      <p:nvGrpSpPr>
        <p:cNvPr id="1" name=""/>
        <p:cNvGrpSpPr/>
        <p:nvPr/>
      </p:nvGrpSpPr>
      <p:grpSpPr>
        <a:xfrm>
          <a:off x="0" y="0"/>
          <a:ext cx="0" cy="0"/>
          <a:chOff x="0" y="0"/>
          <a:chExt cx="0" cy="0"/>
        </a:xfrm>
      </p:grpSpPr>
      <p:grpSp>
        <p:nvGrpSpPr>
          <p:cNvPr id="2" name="Group 2"/>
          <p:cNvGrpSpPr/>
          <p:nvPr/>
        </p:nvGrpSpPr>
        <p:grpSpPr>
          <a:xfrm>
            <a:off x="1" y="9601200"/>
            <a:ext cx="18288000" cy="685800"/>
            <a:chOff x="0" y="0"/>
            <a:chExt cx="24384000" cy="914400"/>
          </a:xfrm>
        </p:grpSpPr>
        <p:sp>
          <p:nvSpPr>
            <p:cNvPr id="3" name="Freeform 3"/>
            <p:cNvSpPr/>
            <p:nvPr/>
          </p:nvSpPr>
          <p:spPr>
            <a:xfrm>
              <a:off x="0" y="0"/>
              <a:ext cx="24384000" cy="914400"/>
            </a:xfrm>
            <a:custGeom>
              <a:avLst/>
              <a:gdLst/>
              <a:ahLst/>
              <a:cxnLst/>
              <a:rect l="l" t="t" r="r" b="b"/>
              <a:pathLst>
                <a:path w="24384000" h="914400">
                  <a:moveTo>
                    <a:pt x="0" y="0"/>
                  </a:moveTo>
                  <a:lnTo>
                    <a:pt x="24384000" y="0"/>
                  </a:lnTo>
                  <a:lnTo>
                    <a:pt x="24384000" y="914400"/>
                  </a:lnTo>
                  <a:lnTo>
                    <a:pt x="0" y="914400"/>
                  </a:lnTo>
                  <a:close/>
                </a:path>
              </a:pathLst>
            </a:custGeom>
            <a:solidFill>
              <a:srgbClr val="82847C"/>
            </a:solidFill>
          </p:spPr>
          <p:txBody>
            <a:bodyPr/>
            <a:lstStyle/>
            <a:p>
              <a:endParaRPr lang="en-US"/>
            </a:p>
          </p:txBody>
        </p:sp>
      </p:grpSp>
      <p:grpSp>
        <p:nvGrpSpPr>
          <p:cNvPr id="4" name="Group 4"/>
          <p:cNvGrpSpPr/>
          <p:nvPr/>
        </p:nvGrpSpPr>
        <p:grpSpPr>
          <a:xfrm>
            <a:off x="19" y="9501473"/>
            <a:ext cx="18287981" cy="99727"/>
            <a:chOff x="0" y="0"/>
            <a:chExt cx="24383975" cy="132969"/>
          </a:xfrm>
        </p:grpSpPr>
        <p:sp>
          <p:nvSpPr>
            <p:cNvPr id="5" name="Freeform 5"/>
            <p:cNvSpPr/>
            <p:nvPr/>
          </p:nvSpPr>
          <p:spPr>
            <a:xfrm>
              <a:off x="0" y="0"/>
              <a:ext cx="24384000" cy="132969"/>
            </a:xfrm>
            <a:custGeom>
              <a:avLst/>
              <a:gdLst/>
              <a:ahLst/>
              <a:cxnLst/>
              <a:rect l="l" t="t" r="r" b="b"/>
              <a:pathLst>
                <a:path w="24384000" h="132969">
                  <a:moveTo>
                    <a:pt x="0" y="0"/>
                  </a:moveTo>
                  <a:lnTo>
                    <a:pt x="24384000" y="0"/>
                  </a:lnTo>
                  <a:lnTo>
                    <a:pt x="24384000" y="132969"/>
                  </a:lnTo>
                  <a:lnTo>
                    <a:pt x="0" y="132969"/>
                  </a:lnTo>
                  <a:close/>
                </a:path>
              </a:pathLst>
            </a:custGeom>
            <a:solidFill>
              <a:srgbClr val="ACADA8"/>
            </a:solidFill>
          </p:spPr>
          <p:txBody>
            <a:bodyPr/>
            <a:lstStyle/>
            <a:p>
              <a:endParaRPr lang="en-US"/>
            </a:p>
          </p:txBody>
        </p:sp>
      </p:grpSp>
      <p:sp>
        <p:nvSpPr>
          <p:cNvPr id="6" name="AutoShape 6"/>
          <p:cNvSpPr/>
          <p:nvPr/>
        </p:nvSpPr>
        <p:spPr>
          <a:xfrm rot="2160">
            <a:off x="1785537" y="2602001"/>
            <a:ext cx="14959965" cy="0"/>
          </a:xfrm>
          <a:prstGeom prst="line">
            <a:avLst/>
          </a:prstGeom>
          <a:ln w="9525" cap="rnd">
            <a:solidFill>
              <a:srgbClr val="000000"/>
            </a:solidFill>
            <a:prstDash val="solid"/>
            <a:headEnd type="none" w="sm" len="sm"/>
            <a:tailEnd type="none" w="sm" len="sm"/>
          </a:ln>
        </p:spPr>
        <p:txBody>
          <a:bodyPr/>
          <a:lstStyle/>
          <a:p>
            <a:endParaRPr lang="en-US"/>
          </a:p>
        </p:txBody>
      </p:sp>
      <p:grpSp>
        <p:nvGrpSpPr>
          <p:cNvPr id="7" name="Group 7"/>
          <p:cNvGrpSpPr/>
          <p:nvPr/>
        </p:nvGrpSpPr>
        <p:grpSpPr>
          <a:xfrm>
            <a:off x="1645920" y="429901"/>
            <a:ext cx="15087600" cy="2176139"/>
            <a:chOff x="0" y="0"/>
            <a:chExt cx="20116800" cy="2901518"/>
          </a:xfrm>
        </p:grpSpPr>
        <p:sp>
          <p:nvSpPr>
            <p:cNvPr id="8" name="Freeform 8"/>
            <p:cNvSpPr/>
            <p:nvPr/>
          </p:nvSpPr>
          <p:spPr>
            <a:xfrm>
              <a:off x="0" y="0"/>
              <a:ext cx="20116800" cy="2901514"/>
            </a:xfrm>
            <a:custGeom>
              <a:avLst/>
              <a:gdLst/>
              <a:ahLst/>
              <a:cxnLst/>
              <a:rect l="l" t="t" r="r" b="b"/>
              <a:pathLst>
                <a:path w="20116800" h="2901514">
                  <a:moveTo>
                    <a:pt x="0" y="0"/>
                  </a:moveTo>
                  <a:lnTo>
                    <a:pt x="20116800" y="0"/>
                  </a:lnTo>
                  <a:lnTo>
                    <a:pt x="20116800" y="2901514"/>
                  </a:lnTo>
                  <a:lnTo>
                    <a:pt x="0" y="2901514"/>
                  </a:lnTo>
                  <a:close/>
                </a:path>
              </a:pathLst>
            </a:custGeom>
            <a:blipFill>
              <a:blip r:embed="rId3">
                <a:alphaModFix amt="0"/>
              </a:blip>
              <a:stretch>
                <a:fillRect t="-85093" b="-85093"/>
              </a:stretch>
            </a:blipFill>
          </p:spPr>
          <p:txBody>
            <a:bodyPr/>
            <a:lstStyle/>
            <a:p>
              <a:endParaRPr lang="en-US"/>
            </a:p>
          </p:txBody>
        </p:sp>
        <p:sp>
          <p:nvSpPr>
            <p:cNvPr id="9" name="TextBox 9"/>
            <p:cNvSpPr txBox="1"/>
            <p:nvPr/>
          </p:nvSpPr>
          <p:spPr>
            <a:xfrm>
              <a:off x="0" y="123825"/>
              <a:ext cx="20116800" cy="2777693"/>
            </a:xfrm>
            <a:prstGeom prst="rect">
              <a:avLst/>
            </a:prstGeom>
          </p:spPr>
          <p:txBody>
            <a:bodyPr lIns="0" tIns="0" rIns="0" bIns="0" rtlCol="0" anchor="b"/>
            <a:lstStyle/>
            <a:p>
              <a:pPr algn="l">
                <a:lnSpc>
                  <a:spcPts val="7344"/>
                </a:lnSpc>
              </a:pPr>
              <a:r>
                <a:rPr lang="en-US" sz="7200" b="1" spc="-118">
                  <a:solidFill>
                    <a:srgbClr val="404040"/>
                  </a:solidFill>
                  <a:latin typeface="TT Rounds Condensed Bold"/>
                  <a:ea typeface="TT Rounds Condensed Bold"/>
                  <a:cs typeface="TT Rounds Condensed Bold"/>
                  <a:sym typeface="TT Rounds Condensed Bold"/>
                </a:rPr>
                <a:t>Prevention Strategies</a:t>
              </a:r>
            </a:p>
          </p:txBody>
        </p:sp>
      </p:grpSp>
      <p:sp>
        <p:nvSpPr>
          <p:cNvPr id="19" name="Freeform 19"/>
          <p:cNvSpPr/>
          <p:nvPr/>
        </p:nvSpPr>
        <p:spPr>
          <a:xfrm>
            <a:off x="1453248" y="4865684"/>
            <a:ext cx="3495661" cy="2085881"/>
          </a:xfrm>
          <a:custGeom>
            <a:avLst/>
            <a:gdLst/>
            <a:ahLst/>
            <a:cxnLst/>
            <a:rect l="l" t="t" r="r" b="b"/>
            <a:pathLst>
              <a:path w="4660882" h="2781174">
                <a:moveTo>
                  <a:pt x="0" y="0"/>
                </a:moveTo>
                <a:lnTo>
                  <a:pt x="4660882" y="0"/>
                </a:lnTo>
                <a:lnTo>
                  <a:pt x="4660882" y="2781174"/>
                </a:lnTo>
                <a:lnTo>
                  <a:pt x="0" y="2781174"/>
                </a:lnTo>
                <a:close/>
              </a:path>
            </a:pathLst>
          </a:custGeom>
          <a:blipFill>
            <a:blip r:embed="rId3">
              <a:alphaModFix amt="0"/>
            </a:blip>
            <a:stretch>
              <a:fillRect l="-26559" r="-26559"/>
            </a:stretch>
          </a:blipFill>
        </p:spPr>
        <p:txBody>
          <a:bodyPr/>
          <a:lstStyle/>
          <a:p>
            <a:endParaRPr lang="en-US"/>
          </a:p>
        </p:txBody>
      </p:sp>
      <p:sp>
        <p:nvSpPr>
          <p:cNvPr id="22" name="Freeform 22"/>
          <p:cNvSpPr/>
          <p:nvPr/>
        </p:nvSpPr>
        <p:spPr>
          <a:xfrm>
            <a:off x="5451129" y="5539016"/>
            <a:ext cx="4126906" cy="2085881"/>
          </a:xfrm>
          <a:custGeom>
            <a:avLst/>
            <a:gdLst/>
            <a:ahLst/>
            <a:cxnLst/>
            <a:rect l="l" t="t" r="r" b="b"/>
            <a:pathLst>
              <a:path w="5502542" h="2781174">
                <a:moveTo>
                  <a:pt x="0" y="0"/>
                </a:moveTo>
                <a:lnTo>
                  <a:pt x="5502542" y="0"/>
                </a:lnTo>
                <a:lnTo>
                  <a:pt x="5502542" y="2781174"/>
                </a:lnTo>
                <a:lnTo>
                  <a:pt x="0" y="2781174"/>
                </a:lnTo>
                <a:close/>
              </a:path>
            </a:pathLst>
          </a:custGeom>
          <a:blipFill>
            <a:blip r:embed="rId3">
              <a:alphaModFix amt="0"/>
            </a:blip>
            <a:stretch>
              <a:fillRect l="-14849" r="-14849"/>
            </a:stretch>
          </a:blipFill>
        </p:spPr>
        <p:txBody>
          <a:bodyPr/>
          <a:lstStyle/>
          <a:p>
            <a:endParaRPr lang="en-US"/>
          </a:p>
        </p:txBody>
      </p:sp>
      <p:pic>
        <p:nvPicPr>
          <p:cNvPr id="26" name="Picture 25">
            <a:extLst>
              <a:ext uri="{FF2B5EF4-FFF2-40B4-BE49-F238E27FC236}">
                <a16:creationId xmlns:a16="http://schemas.microsoft.com/office/drawing/2014/main" id="{7F3D1FE0-CDE5-4013-56D8-7A82A54A2609}"/>
              </a:ext>
            </a:extLst>
          </p:cNvPr>
          <p:cNvPicPr/>
          <p:nvPr/>
        </p:nvPicPr>
        <p:blipFill>
          <a:blip r:embed="rId4"/>
          <a:stretch>
            <a:fillRect/>
          </a:stretch>
        </p:blipFill>
        <p:spPr>
          <a:xfrm>
            <a:off x="304800" y="51139"/>
            <a:ext cx="3173894" cy="1269322"/>
          </a:xfrm>
          <a:prstGeom prst="rect">
            <a:avLst/>
          </a:prstGeom>
        </p:spPr>
      </p:pic>
      <p:sp>
        <p:nvSpPr>
          <p:cNvPr id="27" name="Slide Number Placeholder 26">
            <a:extLst>
              <a:ext uri="{FF2B5EF4-FFF2-40B4-BE49-F238E27FC236}">
                <a16:creationId xmlns:a16="http://schemas.microsoft.com/office/drawing/2014/main" id="{5D1C1408-FB76-4116-98D5-9D5856821442}"/>
              </a:ext>
            </a:extLst>
          </p:cNvPr>
          <p:cNvSpPr>
            <a:spLocks noGrp="1"/>
          </p:cNvSpPr>
          <p:nvPr>
            <p:ph type="sldNum" sz="quarter" idx="12"/>
          </p:nvPr>
        </p:nvSpPr>
        <p:spPr/>
        <p:txBody>
          <a:bodyPr/>
          <a:lstStyle/>
          <a:p>
            <a:fld id="{B6F15528-21DE-4FAA-801E-634DDDAF4B2B}" type="slidenum">
              <a:rPr lang="en-US" smtClean="0"/>
              <a:pPr/>
              <a:t>10</a:t>
            </a:fld>
            <a:endParaRPr lang="en-US"/>
          </a:p>
        </p:txBody>
      </p:sp>
      <p:sp>
        <p:nvSpPr>
          <p:cNvPr id="28" name="AutoShape 2" descr="5 Tips for Preventing Diabetes -">
            <a:extLst>
              <a:ext uri="{FF2B5EF4-FFF2-40B4-BE49-F238E27FC236}">
                <a16:creationId xmlns:a16="http://schemas.microsoft.com/office/drawing/2014/main" id="{9688C2CD-68C8-9DE3-2DB4-B46B024A40D2}"/>
              </a:ext>
            </a:extLst>
          </p:cNvPr>
          <p:cNvSpPr>
            <a:spLocks noChangeAspect="1" noChangeArrowheads="1"/>
          </p:cNvSpPr>
          <p:nvPr/>
        </p:nvSpPr>
        <p:spPr bwMode="auto">
          <a:xfrm>
            <a:off x="8991600" y="49911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29" name="Picture 28">
            <a:extLst>
              <a:ext uri="{FF2B5EF4-FFF2-40B4-BE49-F238E27FC236}">
                <a16:creationId xmlns:a16="http://schemas.microsoft.com/office/drawing/2014/main" id="{A6024655-AB25-77CE-44C9-510F0D8CFFFD}"/>
              </a:ext>
            </a:extLst>
          </p:cNvPr>
          <p:cNvPicPr>
            <a:picLocks noChangeAspect="1"/>
          </p:cNvPicPr>
          <p:nvPr/>
        </p:nvPicPr>
        <p:blipFill>
          <a:blip r:embed="rId5"/>
          <a:stretch>
            <a:fillRect/>
          </a:stretch>
        </p:blipFill>
        <p:spPr>
          <a:xfrm>
            <a:off x="11582400" y="3501974"/>
            <a:ext cx="6417733" cy="4813300"/>
          </a:xfrm>
          <a:prstGeom prst="rect">
            <a:avLst/>
          </a:prstGeom>
        </p:spPr>
      </p:pic>
      <p:grpSp>
        <p:nvGrpSpPr>
          <p:cNvPr id="31" name="Group 30">
            <a:extLst>
              <a:ext uri="{FF2B5EF4-FFF2-40B4-BE49-F238E27FC236}">
                <a16:creationId xmlns:a16="http://schemas.microsoft.com/office/drawing/2014/main" id="{D03E1149-BE7C-1FC4-30AA-2898E52CC3C4}"/>
              </a:ext>
            </a:extLst>
          </p:cNvPr>
          <p:cNvGrpSpPr/>
          <p:nvPr/>
        </p:nvGrpSpPr>
        <p:grpSpPr>
          <a:xfrm>
            <a:off x="152400" y="3171227"/>
            <a:ext cx="11201400" cy="6168053"/>
            <a:chOff x="3048000" y="3761099"/>
            <a:chExt cx="12191999" cy="2764800"/>
          </a:xfrm>
        </p:grpSpPr>
        <p:sp>
          <p:nvSpPr>
            <p:cNvPr id="32" name="Freeform: Shape 31">
              <a:extLst>
                <a:ext uri="{FF2B5EF4-FFF2-40B4-BE49-F238E27FC236}">
                  <a16:creationId xmlns:a16="http://schemas.microsoft.com/office/drawing/2014/main" id="{DA79A321-C20F-3229-930C-8C2E2FEA02A6}"/>
                </a:ext>
              </a:extLst>
            </p:cNvPr>
            <p:cNvSpPr/>
            <p:nvPr/>
          </p:nvSpPr>
          <p:spPr>
            <a:xfrm>
              <a:off x="3048000" y="3761099"/>
              <a:ext cx="3048000" cy="1267200"/>
            </a:xfrm>
            <a:custGeom>
              <a:avLst/>
              <a:gdLst>
                <a:gd name="csX0" fmla="*/ 0 w 3048000"/>
                <a:gd name="csY0" fmla="*/ 0 h 1267200"/>
                <a:gd name="csX1" fmla="*/ 3048000 w 3048000"/>
                <a:gd name="csY1" fmla="*/ 0 h 1267200"/>
                <a:gd name="csX2" fmla="*/ 3048000 w 3048000"/>
                <a:gd name="csY2" fmla="*/ 1267200 h 1267200"/>
                <a:gd name="csX3" fmla="*/ 0 w 3048000"/>
                <a:gd name="csY3" fmla="*/ 1267200 h 1267200"/>
                <a:gd name="csX4" fmla="*/ 0 w 3048000"/>
                <a:gd name="csY4" fmla="*/ 0 h 1267200"/>
              </a:gdLst>
              <a:ahLst/>
              <a:cxnLst>
                <a:cxn ang="0">
                  <a:pos x="csX0" y="csY0"/>
                </a:cxn>
                <a:cxn ang="0">
                  <a:pos x="csX1" y="csY1"/>
                </a:cxn>
                <a:cxn ang="0">
                  <a:pos x="csX2" y="csY2"/>
                </a:cxn>
                <a:cxn ang="0">
                  <a:pos x="csX3" y="csY3"/>
                </a:cxn>
                <a:cxn ang="0">
                  <a:pos x="csX4" y="csY4"/>
                </a:cxn>
              </a:cxnLst>
              <a:rect l="l" t="t" r="r" b="b"/>
              <a:pathLst>
                <a:path w="3048000" h="1267200">
                  <a:moveTo>
                    <a:pt x="0" y="0"/>
                  </a:moveTo>
                  <a:lnTo>
                    <a:pt x="3048000" y="0"/>
                  </a:lnTo>
                  <a:lnTo>
                    <a:pt x="3048000" y="1267200"/>
                  </a:lnTo>
                  <a:lnTo>
                    <a:pt x="0" y="12672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412496" tIns="147320" rIns="412496" bIns="147320" numCol="1" spcCol="1270" anchor="ctr" anchorCtr="0">
              <a:noAutofit/>
            </a:bodyPr>
            <a:lstStyle/>
            <a:p>
              <a:pPr marL="0" lvl="0" indent="0" algn="r" defTabSz="2578100">
                <a:lnSpc>
                  <a:spcPct val="90000"/>
                </a:lnSpc>
                <a:spcBef>
                  <a:spcPct val="0"/>
                </a:spcBef>
                <a:spcAft>
                  <a:spcPct val="35000"/>
                </a:spcAft>
                <a:buNone/>
              </a:pPr>
              <a:endParaRPr lang="en-US" sz="5800" kern="1200"/>
            </a:p>
          </p:txBody>
        </p:sp>
        <p:sp>
          <p:nvSpPr>
            <p:cNvPr id="33" name="Left Brace 32">
              <a:extLst>
                <a:ext uri="{FF2B5EF4-FFF2-40B4-BE49-F238E27FC236}">
                  <a16:creationId xmlns:a16="http://schemas.microsoft.com/office/drawing/2014/main" id="{CA19EDB0-8FC7-F11D-8C39-2F3E661FD5EF}"/>
                </a:ext>
              </a:extLst>
            </p:cNvPr>
            <p:cNvSpPr/>
            <p:nvPr/>
          </p:nvSpPr>
          <p:spPr>
            <a:xfrm>
              <a:off x="6095999" y="3761099"/>
              <a:ext cx="609600" cy="1267200"/>
            </a:xfrm>
            <a:prstGeom prst="leftBrace">
              <a:avLst>
                <a:gd name="adj1" fmla="val 35000"/>
                <a:gd name="adj2" fmla="val 50000"/>
              </a:avLst>
            </a:prstGeom>
          </p:spPr>
          <p:style>
            <a:lnRef idx="2">
              <a:schemeClr val="accent1">
                <a:shade val="60000"/>
                <a:hueOff val="0"/>
                <a:satOff val="0"/>
                <a:lumOff val="0"/>
                <a:alphaOff val="0"/>
              </a:schemeClr>
            </a:lnRef>
            <a:fillRef idx="0">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34" name="Freeform: Shape 33">
              <a:extLst>
                <a:ext uri="{FF2B5EF4-FFF2-40B4-BE49-F238E27FC236}">
                  <a16:creationId xmlns:a16="http://schemas.microsoft.com/office/drawing/2014/main" id="{CAC12D9D-1C50-FB58-9235-533F67B96528}"/>
                </a:ext>
              </a:extLst>
            </p:cNvPr>
            <p:cNvSpPr/>
            <p:nvPr/>
          </p:nvSpPr>
          <p:spPr>
            <a:xfrm>
              <a:off x="6949439" y="3761099"/>
              <a:ext cx="8290560" cy="1267200"/>
            </a:xfrm>
            <a:custGeom>
              <a:avLst/>
              <a:gdLst>
                <a:gd name="csX0" fmla="*/ 0 w 8290560"/>
                <a:gd name="csY0" fmla="*/ 0 h 1267200"/>
                <a:gd name="csX1" fmla="*/ 8290560 w 8290560"/>
                <a:gd name="csY1" fmla="*/ 0 h 1267200"/>
                <a:gd name="csX2" fmla="*/ 8290560 w 8290560"/>
                <a:gd name="csY2" fmla="*/ 1267200 h 1267200"/>
                <a:gd name="csX3" fmla="*/ 0 w 8290560"/>
                <a:gd name="csY3" fmla="*/ 1267200 h 1267200"/>
                <a:gd name="csX4" fmla="*/ 0 w 8290560"/>
                <a:gd name="csY4" fmla="*/ 0 h 1267200"/>
              </a:gdLst>
              <a:ahLst/>
              <a:cxnLst>
                <a:cxn ang="0">
                  <a:pos x="csX0" y="csY0"/>
                </a:cxn>
                <a:cxn ang="0">
                  <a:pos x="csX1" y="csY1"/>
                </a:cxn>
                <a:cxn ang="0">
                  <a:pos x="csX2" y="csY2"/>
                </a:cxn>
                <a:cxn ang="0">
                  <a:pos x="csX3" y="csY3"/>
                </a:cxn>
                <a:cxn ang="0">
                  <a:pos x="csX4" y="csY4"/>
                </a:cxn>
              </a:cxnLst>
              <a:rect l="l" t="t" r="r" b="b"/>
              <a:pathLst>
                <a:path w="8290560" h="1267200">
                  <a:moveTo>
                    <a:pt x="0" y="0"/>
                  </a:moveTo>
                  <a:lnTo>
                    <a:pt x="8290560" y="0"/>
                  </a:lnTo>
                  <a:lnTo>
                    <a:pt x="8290560" y="1267200"/>
                  </a:lnTo>
                  <a:lnTo>
                    <a:pt x="0" y="1267200"/>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20980" tIns="220980" rIns="220980" bIns="220980" numCol="1" spcCol="1270" anchor="ctr" anchorCtr="0">
              <a:noAutofit/>
            </a:bodyPr>
            <a:lstStyle/>
            <a:p>
              <a:pPr marL="285750" lvl="1" indent="-285750" defTabSz="2578100">
                <a:lnSpc>
                  <a:spcPct val="90000"/>
                </a:lnSpc>
                <a:spcBef>
                  <a:spcPct val="0"/>
                </a:spcBef>
                <a:spcAft>
                  <a:spcPct val="15000"/>
                </a:spcAft>
                <a:buFontTx/>
                <a:buChar char="•"/>
              </a:pPr>
              <a:r>
                <a:rPr lang="en-US" sz="2400" b="1" dirty="0">
                  <a:solidFill>
                    <a:schemeClr val="tx1"/>
                  </a:solidFill>
                </a:rPr>
                <a:t>NHS Diabetes Prevention </a:t>
              </a:r>
              <a:r>
                <a:rPr lang="en-US" sz="2400" b="1" dirty="0" err="1">
                  <a:solidFill>
                    <a:schemeClr val="tx1"/>
                  </a:solidFill>
                </a:rPr>
                <a:t>Programme</a:t>
              </a:r>
              <a:r>
                <a:rPr lang="en-US" sz="2400" b="1" dirty="0">
                  <a:solidFill>
                    <a:schemeClr val="tx1"/>
                  </a:solidFill>
                </a:rPr>
                <a:t> (NHS DPP): </a:t>
              </a:r>
              <a:r>
                <a:rPr lang="en-US" sz="2400" dirty="0">
                  <a:solidFill>
                    <a:schemeClr val="tx1"/>
                  </a:solidFill>
                </a:rPr>
                <a:t>Intensive lifestyle change in non-diabetic </a:t>
              </a:r>
              <a:r>
                <a:rPr lang="en-US" sz="2400" dirty="0" err="1">
                  <a:solidFill>
                    <a:schemeClr val="tx1"/>
                  </a:solidFill>
                </a:rPr>
                <a:t>hyperglycaemia</a:t>
              </a:r>
              <a:r>
                <a:rPr lang="en-US" sz="2400" dirty="0">
                  <a:solidFill>
                    <a:schemeClr val="tx1"/>
                  </a:solidFill>
                </a:rPr>
                <a:t> (Penn et al., 2018).</a:t>
              </a:r>
            </a:p>
            <a:p>
              <a:pPr marL="285750" lvl="1" indent="-285750" defTabSz="2578100">
                <a:lnSpc>
                  <a:spcPct val="90000"/>
                </a:lnSpc>
                <a:spcBef>
                  <a:spcPct val="0"/>
                </a:spcBef>
                <a:spcAft>
                  <a:spcPct val="15000"/>
                </a:spcAft>
                <a:buFontTx/>
                <a:buChar char="•"/>
              </a:pPr>
              <a:endParaRPr lang="en-US" sz="2400" dirty="0">
                <a:solidFill>
                  <a:schemeClr val="tx1"/>
                </a:solidFill>
              </a:endParaRPr>
            </a:p>
            <a:p>
              <a:pPr marL="285750" lvl="1" indent="-285750" defTabSz="2578100">
                <a:lnSpc>
                  <a:spcPct val="90000"/>
                </a:lnSpc>
                <a:spcBef>
                  <a:spcPct val="0"/>
                </a:spcBef>
                <a:spcAft>
                  <a:spcPct val="15000"/>
                </a:spcAft>
                <a:buFontTx/>
                <a:buChar char="•"/>
              </a:pPr>
              <a:r>
                <a:rPr lang="en-US" sz="2400" dirty="0">
                  <a:solidFill>
                    <a:schemeClr val="tx1"/>
                  </a:solidFill>
                </a:rPr>
                <a:t>Planning of the environment to alleviate obesogenic environments (Townshend and Lake, 2017).</a:t>
              </a:r>
            </a:p>
            <a:p>
              <a:pPr marL="285750" lvl="1" indent="-285750" algn="l" defTabSz="2578100">
                <a:lnSpc>
                  <a:spcPct val="90000"/>
                </a:lnSpc>
                <a:spcBef>
                  <a:spcPct val="0"/>
                </a:spcBef>
                <a:spcAft>
                  <a:spcPct val="15000"/>
                </a:spcAft>
                <a:buChar char="•"/>
              </a:pPr>
              <a:endParaRPr lang="en-US" sz="2400" kern="1200" dirty="0"/>
            </a:p>
          </p:txBody>
        </p:sp>
        <p:sp>
          <p:nvSpPr>
            <p:cNvPr id="35" name="Freeform: Shape 34">
              <a:extLst>
                <a:ext uri="{FF2B5EF4-FFF2-40B4-BE49-F238E27FC236}">
                  <a16:creationId xmlns:a16="http://schemas.microsoft.com/office/drawing/2014/main" id="{281B5828-4D96-C323-3F15-95D2C10C5BEF}"/>
                </a:ext>
              </a:extLst>
            </p:cNvPr>
            <p:cNvSpPr/>
            <p:nvPr/>
          </p:nvSpPr>
          <p:spPr>
            <a:xfrm>
              <a:off x="3048000" y="5258699"/>
              <a:ext cx="3048000" cy="1267200"/>
            </a:xfrm>
            <a:custGeom>
              <a:avLst/>
              <a:gdLst>
                <a:gd name="csX0" fmla="*/ 0 w 3048000"/>
                <a:gd name="csY0" fmla="*/ 0 h 1267200"/>
                <a:gd name="csX1" fmla="*/ 3048000 w 3048000"/>
                <a:gd name="csY1" fmla="*/ 0 h 1267200"/>
                <a:gd name="csX2" fmla="*/ 3048000 w 3048000"/>
                <a:gd name="csY2" fmla="*/ 1267200 h 1267200"/>
                <a:gd name="csX3" fmla="*/ 0 w 3048000"/>
                <a:gd name="csY3" fmla="*/ 1267200 h 1267200"/>
                <a:gd name="csX4" fmla="*/ 0 w 3048000"/>
                <a:gd name="csY4" fmla="*/ 0 h 1267200"/>
              </a:gdLst>
              <a:ahLst/>
              <a:cxnLst>
                <a:cxn ang="0">
                  <a:pos x="csX0" y="csY0"/>
                </a:cxn>
                <a:cxn ang="0">
                  <a:pos x="csX1" y="csY1"/>
                </a:cxn>
                <a:cxn ang="0">
                  <a:pos x="csX2" y="csY2"/>
                </a:cxn>
                <a:cxn ang="0">
                  <a:pos x="csX3" y="csY3"/>
                </a:cxn>
                <a:cxn ang="0">
                  <a:pos x="csX4" y="csY4"/>
                </a:cxn>
              </a:cxnLst>
              <a:rect l="l" t="t" r="r" b="b"/>
              <a:pathLst>
                <a:path w="3048000" h="1267200">
                  <a:moveTo>
                    <a:pt x="0" y="0"/>
                  </a:moveTo>
                  <a:lnTo>
                    <a:pt x="3048000" y="0"/>
                  </a:lnTo>
                  <a:lnTo>
                    <a:pt x="3048000" y="1267200"/>
                  </a:lnTo>
                  <a:lnTo>
                    <a:pt x="0" y="12672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412496" tIns="147320" rIns="412496" bIns="147320" numCol="1" spcCol="1270" anchor="ctr" anchorCtr="0">
              <a:noAutofit/>
            </a:bodyPr>
            <a:lstStyle/>
            <a:p>
              <a:pPr marL="0" lvl="0" indent="0" algn="r" defTabSz="2578100">
                <a:lnSpc>
                  <a:spcPct val="90000"/>
                </a:lnSpc>
                <a:spcBef>
                  <a:spcPct val="0"/>
                </a:spcBef>
                <a:spcAft>
                  <a:spcPct val="35000"/>
                </a:spcAft>
                <a:buNone/>
              </a:pPr>
              <a:endParaRPr lang="en-US" sz="5800" kern="1200"/>
            </a:p>
          </p:txBody>
        </p:sp>
        <p:sp>
          <p:nvSpPr>
            <p:cNvPr id="36" name="Left Brace 35">
              <a:extLst>
                <a:ext uri="{FF2B5EF4-FFF2-40B4-BE49-F238E27FC236}">
                  <a16:creationId xmlns:a16="http://schemas.microsoft.com/office/drawing/2014/main" id="{F2707660-D348-D7FB-7024-8653C8B70592}"/>
                </a:ext>
              </a:extLst>
            </p:cNvPr>
            <p:cNvSpPr/>
            <p:nvPr/>
          </p:nvSpPr>
          <p:spPr>
            <a:xfrm>
              <a:off x="6095999" y="5258699"/>
              <a:ext cx="609600" cy="1267200"/>
            </a:xfrm>
            <a:prstGeom prst="leftBrace">
              <a:avLst>
                <a:gd name="adj1" fmla="val 35000"/>
                <a:gd name="adj2" fmla="val 50000"/>
              </a:avLst>
            </a:prstGeom>
          </p:spPr>
          <p:style>
            <a:lnRef idx="2">
              <a:schemeClr val="accent1">
                <a:shade val="60000"/>
                <a:hueOff val="0"/>
                <a:satOff val="0"/>
                <a:lumOff val="0"/>
                <a:alphaOff val="0"/>
              </a:schemeClr>
            </a:lnRef>
            <a:fillRef idx="0">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37" name="Freeform: Shape 36">
              <a:extLst>
                <a:ext uri="{FF2B5EF4-FFF2-40B4-BE49-F238E27FC236}">
                  <a16:creationId xmlns:a16="http://schemas.microsoft.com/office/drawing/2014/main" id="{6E348D25-79E2-8F98-3F7F-9DCF3199F3CF}"/>
                </a:ext>
              </a:extLst>
            </p:cNvPr>
            <p:cNvSpPr/>
            <p:nvPr/>
          </p:nvSpPr>
          <p:spPr>
            <a:xfrm>
              <a:off x="6949439" y="5258699"/>
              <a:ext cx="8290560" cy="1267200"/>
            </a:xfrm>
            <a:custGeom>
              <a:avLst/>
              <a:gdLst>
                <a:gd name="csX0" fmla="*/ 0 w 8290560"/>
                <a:gd name="csY0" fmla="*/ 0 h 1267200"/>
                <a:gd name="csX1" fmla="*/ 8290560 w 8290560"/>
                <a:gd name="csY1" fmla="*/ 0 h 1267200"/>
                <a:gd name="csX2" fmla="*/ 8290560 w 8290560"/>
                <a:gd name="csY2" fmla="*/ 1267200 h 1267200"/>
                <a:gd name="csX3" fmla="*/ 0 w 8290560"/>
                <a:gd name="csY3" fmla="*/ 1267200 h 1267200"/>
                <a:gd name="csX4" fmla="*/ 0 w 8290560"/>
                <a:gd name="csY4" fmla="*/ 0 h 1267200"/>
              </a:gdLst>
              <a:ahLst/>
              <a:cxnLst>
                <a:cxn ang="0">
                  <a:pos x="csX0" y="csY0"/>
                </a:cxn>
                <a:cxn ang="0">
                  <a:pos x="csX1" y="csY1"/>
                </a:cxn>
                <a:cxn ang="0">
                  <a:pos x="csX2" y="csY2"/>
                </a:cxn>
                <a:cxn ang="0">
                  <a:pos x="csX3" y="csY3"/>
                </a:cxn>
                <a:cxn ang="0">
                  <a:pos x="csX4" y="csY4"/>
                </a:cxn>
              </a:cxnLst>
              <a:rect l="l" t="t" r="r" b="b"/>
              <a:pathLst>
                <a:path w="8290560" h="1267200">
                  <a:moveTo>
                    <a:pt x="0" y="0"/>
                  </a:moveTo>
                  <a:lnTo>
                    <a:pt x="8290560" y="0"/>
                  </a:lnTo>
                  <a:lnTo>
                    <a:pt x="8290560" y="1267200"/>
                  </a:lnTo>
                  <a:lnTo>
                    <a:pt x="0" y="1267200"/>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20980" tIns="220980" rIns="220980" bIns="220980" numCol="1" spcCol="1270" anchor="ctr" anchorCtr="0">
              <a:noAutofit/>
            </a:bodyPr>
            <a:lstStyle/>
            <a:p>
              <a:pPr marL="285750" lvl="1" indent="-285750" defTabSz="2578100">
                <a:lnSpc>
                  <a:spcPct val="90000"/>
                </a:lnSpc>
                <a:spcBef>
                  <a:spcPct val="0"/>
                </a:spcBef>
                <a:spcAft>
                  <a:spcPct val="15000"/>
                </a:spcAft>
                <a:buFontTx/>
                <a:buChar char="•"/>
              </a:pPr>
              <a:r>
                <a:rPr lang="en-US" sz="2400" dirty="0">
                  <a:solidFill>
                    <a:schemeClr val="tx1"/>
                  </a:solidFill>
                </a:rPr>
                <a:t>Weight Management: T2DM remission can be achieved in case of weight loss exceeding 15kg (Lean et al., 2018 - </a:t>
              </a:r>
              <a:r>
                <a:rPr lang="en-US" sz="2400" dirty="0" err="1">
                  <a:solidFill>
                    <a:schemeClr val="tx1"/>
                  </a:solidFill>
                </a:rPr>
                <a:t>DiRECT</a:t>
              </a:r>
              <a:r>
                <a:rPr lang="en-US" sz="2400" dirty="0">
                  <a:solidFill>
                    <a:schemeClr val="tx1"/>
                  </a:solidFill>
                </a:rPr>
                <a:t> Trial).</a:t>
              </a:r>
            </a:p>
            <a:p>
              <a:pPr marL="285750" lvl="1" indent="-285750" defTabSz="2578100">
                <a:lnSpc>
                  <a:spcPct val="90000"/>
                </a:lnSpc>
                <a:spcBef>
                  <a:spcPct val="0"/>
                </a:spcBef>
                <a:spcAft>
                  <a:spcPct val="15000"/>
                </a:spcAft>
                <a:buFontTx/>
                <a:buChar char="•"/>
              </a:pPr>
              <a:r>
                <a:rPr lang="en-US" sz="2400" dirty="0">
                  <a:solidFill>
                    <a:schemeClr val="tx1"/>
                  </a:solidFill>
                </a:rPr>
                <a:t>Levy on Soft Drinks Industry (SDIL) to lower the consumption of dietary sugar (Pell et al., 2021).</a:t>
              </a:r>
            </a:p>
            <a:p>
              <a:pPr marL="285750" lvl="1" indent="-285750" algn="l" defTabSz="2578100">
                <a:lnSpc>
                  <a:spcPct val="90000"/>
                </a:lnSpc>
                <a:spcBef>
                  <a:spcPct val="0"/>
                </a:spcBef>
                <a:spcAft>
                  <a:spcPct val="15000"/>
                </a:spcAft>
                <a:buChar char="•"/>
              </a:pPr>
              <a:endParaRPr lang="en-US" sz="2400" kern="1200" dirty="0"/>
            </a:p>
          </p:txBody>
        </p:sp>
      </p:grpSp>
      <p:sp>
        <p:nvSpPr>
          <p:cNvPr id="38" name="Flowchart: Display 37">
            <a:extLst>
              <a:ext uri="{FF2B5EF4-FFF2-40B4-BE49-F238E27FC236}">
                <a16:creationId xmlns:a16="http://schemas.microsoft.com/office/drawing/2014/main" id="{113F28D9-02F5-28EA-0DE9-7BD887D87BF5}"/>
              </a:ext>
            </a:extLst>
          </p:cNvPr>
          <p:cNvSpPr/>
          <p:nvPr/>
        </p:nvSpPr>
        <p:spPr>
          <a:xfrm>
            <a:off x="490032" y="3792236"/>
            <a:ext cx="2311776" cy="1548890"/>
          </a:xfrm>
          <a:prstGeom prst="flowChartDisplay">
            <a:avLst/>
          </a:prstGeom>
          <a:solidFill>
            <a:schemeClr val="tx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b="1" dirty="0"/>
              <a:t>Primary </a:t>
            </a:r>
          </a:p>
        </p:txBody>
      </p:sp>
      <p:sp>
        <p:nvSpPr>
          <p:cNvPr id="39" name="Flowchart: Display 38">
            <a:extLst>
              <a:ext uri="{FF2B5EF4-FFF2-40B4-BE49-F238E27FC236}">
                <a16:creationId xmlns:a16="http://schemas.microsoft.com/office/drawing/2014/main" id="{D55E922C-CD6E-F062-06F0-EC775A51508E}"/>
              </a:ext>
            </a:extLst>
          </p:cNvPr>
          <p:cNvSpPr/>
          <p:nvPr/>
        </p:nvSpPr>
        <p:spPr>
          <a:xfrm>
            <a:off x="505764" y="7071699"/>
            <a:ext cx="2311776" cy="1548890"/>
          </a:xfrm>
          <a:prstGeom prst="flowChartDisplay">
            <a:avLst/>
          </a:prstGeom>
          <a:solidFill>
            <a:schemeClr val="tx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dirty="0"/>
              <a:t>Secondary</a:t>
            </a:r>
          </a:p>
        </p:txBody>
      </p:sp>
      <p:sp>
        <p:nvSpPr>
          <p:cNvPr id="41" name="TextBox 40">
            <a:extLst>
              <a:ext uri="{FF2B5EF4-FFF2-40B4-BE49-F238E27FC236}">
                <a16:creationId xmlns:a16="http://schemas.microsoft.com/office/drawing/2014/main" id="{13D0C20D-85A7-DE09-B9F6-464361E17AB0}"/>
              </a:ext>
            </a:extLst>
          </p:cNvPr>
          <p:cNvSpPr txBox="1"/>
          <p:nvPr/>
        </p:nvSpPr>
        <p:spPr>
          <a:xfrm>
            <a:off x="14325600" y="8379359"/>
            <a:ext cx="9144000" cy="369332"/>
          </a:xfrm>
          <a:prstGeom prst="rect">
            <a:avLst/>
          </a:prstGeom>
          <a:noFill/>
        </p:spPr>
        <p:txBody>
          <a:bodyPr wrap="square">
            <a:spAutoFit/>
          </a:bodyPr>
          <a:lstStyle/>
          <a:p>
            <a:r>
              <a:rPr lang="en-US" sz="1800" b="1" dirty="0">
                <a:solidFill>
                  <a:schemeClr val="tx1"/>
                </a:solidFill>
              </a:rPr>
              <a:t>(Penn et al., 2018)</a:t>
            </a:r>
            <a:endParaRPr lang="en-US" b="1"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E1E1DB"/>
        </a:solidFill>
        <a:effectLst/>
      </p:bgPr>
    </p:bg>
    <p:spTree>
      <p:nvGrpSpPr>
        <p:cNvPr id="1" name=""/>
        <p:cNvGrpSpPr/>
        <p:nvPr/>
      </p:nvGrpSpPr>
      <p:grpSpPr>
        <a:xfrm>
          <a:off x="0" y="0"/>
          <a:ext cx="0" cy="0"/>
          <a:chOff x="0" y="0"/>
          <a:chExt cx="0" cy="0"/>
        </a:xfrm>
      </p:grpSpPr>
      <p:grpSp>
        <p:nvGrpSpPr>
          <p:cNvPr id="2" name="Group 2"/>
          <p:cNvGrpSpPr/>
          <p:nvPr/>
        </p:nvGrpSpPr>
        <p:grpSpPr>
          <a:xfrm>
            <a:off x="1" y="9601200"/>
            <a:ext cx="18288000" cy="685800"/>
            <a:chOff x="0" y="0"/>
            <a:chExt cx="24384000" cy="914400"/>
          </a:xfrm>
        </p:grpSpPr>
        <p:sp>
          <p:nvSpPr>
            <p:cNvPr id="3" name="Freeform 3"/>
            <p:cNvSpPr/>
            <p:nvPr/>
          </p:nvSpPr>
          <p:spPr>
            <a:xfrm>
              <a:off x="0" y="0"/>
              <a:ext cx="24384000" cy="914400"/>
            </a:xfrm>
            <a:custGeom>
              <a:avLst/>
              <a:gdLst/>
              <a:ahLst/>
              <a:cxnLst/>
              <a:rect l="l" t="t" r="r" b="b"/>
              <a:pathLst>
                <a:path w="24384000" h="914400">
                  <a:moveTo>
                    <a:pt x="0" y="0"/>
                  </a:moveTo>
                  <a:lnTo>
                    <a:pt x="24384000" y="0"/>
                  </a:lnTo>
                  <a:lnTo>
                    <a:pt x="24384000" y="914400"/>
                  </a:lnTo>
                  <a:lnTo>
                    <a:pt x="0" y="914400"/>
                  </a:lnTo>
                  <a:close/>
                </a:path>
              </a:pathLst>
            </a:custGeom>
            <a:solidFill>
              <a:srgbClr val="82847C"/>
            </a:solidFill>
          </p:spPr>
          <p:txBody>
            <a:bodyPr/>
            <a:lstStyle/>
            <a:p>
              <a:endParaRPr lang="en-US"/>
            </a:p>
          </p:txBody>
        </p:sp>
      </p:grpSp>
      <p:grpSp>
        <p:nvGrpSpPr>
          <p:cNvPr id="4" name="Group 4"/>
          <p:cNvGrpSpPr/>
          <p:nvPr/>
        </p:nvGrpSpPr>
        <p:grpSpPr>
          <a:xfrm>
            <a:off x="19" y="9501473"/>
            <a:ext cx="18287981" cy="99727"/>
            <a:chOff x="0" y="0"/>
            <a:chExt cx="24383975" cy="132969"/>
          </a:xfrm>
        </p:grpSpPr>
        <p:sp>
          <p:nvSpPr>
            <p:cNvPr id="5" name="Freeform 5"/>
            <p:cNvSpPr/>
            <p:nvPr/>
          </p:nvSpPr>
          <p:spPr>
            <a:xfrm>
              <a:off x="0" y="0"/>
              <a:ext cx="24384000" cy="132969"/>
            </a:xfrm>
            <a:custGeom>
              <a:avLst/>
              <a:gdLst/>
              <a:ahLst/>
              <a:cxnLst/>
              <a:rect l="l" t="t" r="r" b="b"/>
              <a:pathLst>
                <a:path w="24384000" h="132969">
                  <a:moveTo>
                    <a:pt x="0" y="0"/>
                  </a:moveTo>
                  <a:lnTo>
                    <a:pt x="24384000" y="0"/>
                  </a:lnTo>
                  <a:lnTo>
                    <a:pt x="24384000" y="132969"/>
                  </a:lnTo>
                  <a:lnTo>
                    <a:pt x="0" y="132969"/>
                  </a:lnTo>
                  <a:close/>
                </a:path>
              </a:pathLst>
            </a:custGeom>
            <a:solidFill>
              <a:srgbClr val="ACADA8"/>
            </a:solidFill>
          </p:spPr>
          <p:txBody>
            <a:bodyPr/>
            <a:lstStyle/>
            <a:p>
              <a:endParaRPr lang="en-US" dirty="0"/>
            </a:p>
          </p:txBody>
        </p:sp>
      </p:grpSp>
      <p:sp>
        <p:nvSpPr>
          <p:cNvPr id="6" name="AutoShape 6"/>
          <p:cNvSpPr/>
          <p:nvPr/>
        </p:nvSpPr>
        <p:spPr>
          <a:xfrm rot="2160">
            <a:off x="1785537" y="2602001"/>
            <a:ext cx="14959965" cy="0"/>
          </a:xfrm>
          <a:prstGeom prst="line">
            <a:avLst/>
          </a:prstGeom>
          <a:ln w="9525" cap="rnd">
            <a:solidFill>
              <a:srgbClr val="000000"/>
            </a:solidFill>
            <a:prstDash val="solid"/>
            <a:headEnd type="none" w="sm" len="sm"/>
            <a:tailEnd type="none" w="sm" len="sm"/>
          </a:ln>
        </p:spPr>
        <p:txBody>
          <a:bodyPr/>
          <a:lstStyle/>
          <a:p>
            <a:endParaRPr lang="en-US"/>
          </a:p>
        </p:txBody>
      </p:sp>
      <p:grpSp>
        <p:nvGrpSpPr>
          <p:cNvPr id="7" name="Group 7"/>
          <p:cNvGrpSpPr/>
          <p:nvPr/>
        </p:nvGrpSpPr>
        <p:grpSpPr>
          <a:xfrm>
            <a:off x="1645920" y="429901"/>
            <a:ext cx="15087600" cy="2176139"/>
            <a:chOff x="0" y="0"/>
            <a:chExt cx="20116800" cy="2901518"/>
          </a:xfrm>
        </p:grpSpPr>
        <p:sp>
          <p:nvSpPr>
            <p:cNvPr id="8" name="Freeform 8"/>
            <p:cNvSpPr/>
            <p:nvPr/>
          </p:nvSpPr>
          <p:spPr>
            <a:xfrm>
              <a:off x="0" y="0"/>
              <a:ext cx="20116800" cy="2901514"/>
            </a:xfrm>
            <a:custGeom>
              <a:avLst/>
              <a:gdLst/>
              <a:ahLst/>
              <a:cxnLst/>
              <a:rect l="l" t="t" r="r" b="b"/>
              <a:pathLst>
                <a:path w="20116800" h="2901514">
                  <a:moveTo>
                    <a:pt x="0" y="0"/>
                  </a:moveTo>
                  <a:lnTo>
                    <a:pt x="20116800" y="0"/>
                  </a:lnTo>
                  <a:lnTo>
                    <a:pt x="20116800" y="2901514"/>
                  </a:lnTo>
                  <a:lnTo>
                    <a:pt x="0" y="2901514"/>
                  </a:lnTo>
                  <a:close/>
                </a:path>
              </a:pathLst>
            </a:custGeom>
            <a:blipFill>
              <a:blip r:embed="rId3">
                <a:alphaModFix amt="0"/>
              </a:blip>
              <a:stretch>
                <a:fillRect t="-85093" b="-85093"/>
              </a:stretch>
            </a:blipFill>
          </p:spPr>
          <p:txBody>
            <a:bodyPr/>
            <a:lstStyle/>
            <a:p>
              <a:endParaRPr lang="en-US"/>
            </a:p>
          </p:txBody>
        </p:sp>
        <p:sp>
          <p:nvSpPr>
            <p:cNvPr id="9" name="TextBox 9"/>
            <p:cNvSpPr txBox="1"/>
            <p:nvPr/>
          </p:nvSpPr>
          <p:spPr>
            <a:xfrm>
              <a:off x="0" y="123825"/>
              <a:ext cx="20116800" cy="2777693"/>
            </a:xfrm>
            <a:prstGeom prst="rect">
              <a:avLst/>
            </a:prstGeom>
          </p:spPr>
          <p:txBody>
            <a:bodyPr lIns="0" tIns="0" rIns="0" bIns="0" rtlCol="0" anchor="b"/>
            <a:lstStyle/>
            <a:p>
              <a:pPr algn="l">
                <a:lnSpc>
                  <a:spcPts val="7344"/>
                </a:lnSpc>
              </a:pPr>
              <a:r>
                <a:rPr lang="en-US" sz="7200" b="1" spc="-118" dirty="0">
                  <a:solidFill>
                    <a:srgbClr val="404040"/>
                  </a:solidFill>
                  <a:latin typeface="TT Rounds Condensed Bold"/>
                  <a:ea typeface="TT Rounds Condensed Bold"/>
                  <a:cs typeface="TT Rounds Condensed Bold"/>
                  <a:sym typeface="TT Rounds Condensed Bold"/>
                </a:rPr>
                <a:t>Co‑Productive Care  </a:t>
              </a:r>
            </a:p>
          </p:txBody>
        </p:sp>
      </p:grpSp>
      <p:grpSp>
        <p:nvGrpSpPr>
          <p:cNvPr id="48" name="Group 48"/>
          <p:cNvGrpSpPr/>
          <p:nvPr/>
        </p:nvGrpSpPr>
        <p:grpSpPr>
          <a:xfrm>
            <a:off x="12496800" y="2716513"/>
            <a:ext cx="5500649" cy="5741889"/>
            <a:chOff x="0" y="0"/>
            <a:chExt cx="7334199" cy="7655852"/>
          </a:xfrm>
        </p:grpSpPr>
        <p:sp>
          <p:nvSpPr>
            <p:cNvPr id="49" name="Freeform 49"/>
            <p:cNvSpPr/>
            <p:nvPr/>
          </p:nvSpPr>
          <p:spPr>
            <a:xfrm>
              <a:off x="0" y="0"/>
              <a:ext cx="7334250" cy="7655814"/>
            </a:xfrm>
            <a:custGeom>
              <a:avLst/>
              <a:gdLst/>
              <a:ahLst/>
              <a:cxnLst/>
              <a:rect l="l" t="t" r="r" b="b"/>
              <a:pathLst>
                <a:path w="7334250" h="7655814">
                  <a:moveTo>
                    <a:pt x="0" y="0"/>
                  </a:moveTo>
                  <a:lnTo>
                    <a:pt x="7334250" y="0"/>
                  </a:lnTo>
                  <a:lnTo>
                    <a:pt x="7334250" y="7655814"/>
                  </a:lnTo>
                  <a:lnTo>
                    <a:pt x="0" y="7655814"/>
                  </a:lnTo>
                  <a:lnTo>
                    <a:pt x="0" y="0"/>
                  </a:lnTo>
                  <a:close/>
                </a:path>
              </a:pathLst>
            </a:custGeom>
            <a:blipFill>
              <a:blip r:embed="rId4"/>
              <a:stretch>
                <a:fillRect l="-18737" t="-11737" r="-17852" b="-19115"/>
              </a:stretch>
            </a:blipFill>
          </p:spPr>
          <p:txBody>
            <a:bodyPr/>
            <a:lstStyle/>
            <a:p>
              <a:endParaRPr lang="en-US"/>
            </a:p>
          </p:txBody>
        </p:sp>
      </p:grpSp>
      <p:pic>
        <p:nvPicPr>
          <p:cNvPr id="50" name="Picture 49">
            <a:extLst>
              <a:ext uri="{FF2B5EF4-FFF2-40B4-BE49-F238E27FC236}">
                <a16:creationId xmlns:a16="http://schemas.microsoft.com/office/drawing/2014/main" id="{74E44693-6517-E6CC-08A3-D80619BB7F04}"/>
              </a:ext>
            </a:extLst>
          </p:cNvPr>
          <p:cNvPicPr/>
          <p:nvPr/>
        </p:nvPicPr>
        <p:blipFill>
          <a:blip r:embed="rId5"/>
          <a:stretch>
            <a:fillRect/>
          </a:stretch>
        </p:blipFill>
        <p:spPr>
          <a:xfrm>
            <a:off x="304800" y="51139"/>
            <a:ext cx="3173894" cy="1269322"/>
          </a:xfrm>
          <a:prstGeom prst="rect">
            <a:avLst/>
          </a:prstGeom>
        </p:spPr>
      </p:pic>
      <p:sp>
        <p:nvSpPr>
          <p:cNvPr id="51" name="Slide Number Placeholder 50">
            <a:extLst>
              <a:ext uri="{FF2B5EF4-FFF2-40B4-BE49-F238E27FC236}">
                <a16:creationId xmlns:a16="http://schemas.microsoft.com/office/drawing/2014/main" id="{0473E4AF-EC74-AADE-0DED-A81E7BA79675}"/>
              </a:ext>
            </a:extLst>
          </p:cNvPr>
          <p:cNvSpPr>
            <a:spLocks noGrp="1"/>
          </p:cNvSpPr>
          <p:nvPr>
            <p:ph type="sldNum" sz="quarter" idx="12"/>
          </p:nvPr>
        </p:nvSpPr>
        <p:spPr/>
        <p:txBody>
          <a:bodyPr/>
          <a:lstStyle/>
          <a:p>
            <a:fld id="{B6F15528-21DE-4FAA-801E-634DDDAF4B2B}" type="slidenum">
              <a:rPr lang="en-US" smtClean="0"/>
              <a:pPr/>
              <a:t>11</a:t>
            </a:fld>
            <a:endParaRPr lang="en-US"/>
          </a:p>
        </p:txBody>
      </p:sp>
      <p:graphicFrame>
        <p:nvGraphicFramePr>
          <p:cNvPr id="52" name="Table 51">
            <a:extLst>
              <a:ext uri="{FF2B5EF4-FFF2-40B4-BE49-F238E27FC236}">
                <a16:creationId xmlns:a16="http://schemas.microsoft.com/office/drawing/2014/main" id="{D5F8D0EE-ED80-CE51-52DF-DBDBD4E8D5B6}"/>
              </a:ext>
            </a:extLst>
          </p:cNvPr>
          <p:cNvGraphicFramePr>
            <a:graphicFrameLocks noGrp="1"/>
          </p:cNvGraphicFramePr>
          <p:nvPr>
            <p:extLst>
              <p:ext uri="{D42A27DB-BD31-4B8C-83A1-F6EECF244321}">
                <p14:modId xmlns:p14="http://schemas.microsoft.com/office/powerpoint/2010/main" val="3986859157"/>
              </p:ext>
            </p:extLst>
          </p:nvPr>
        </p:nvGraphicFramePr>
        <p:xfrm>
          <a:off x="1731461" y="3970723"/>
          <a:ext cx="9708282" cy="5156496"/>
        </p:xfrm>
        <a:graphic>
          <a:graphicData uri="http://schemas.openxmlformats.org/drawingml/2006/table">
            <a:tbl>
              <a:tblPr>
                <a:tableStyleId>{8A107856-5554-42FB-B03E-39F5DBC370BA}</a:tableStyleId>
              </a:tblPr>
              <a:tblGrid>
                <a:gridCol w="2590800">
                  <a:extLst>
                    <a:ext uri="{9D8B030D-6E8A-4147-A177-3AD203B41FA5}">
                      <a16:colId xmlns:a16="http://schemas.microsoft.com/office/drawing/2014/main" val="1774234740"/>
                    </a:ext>
                  </a:extLst>
                </a:gridCol>
                <a:gridCol w="7117482">
                  <a:extLst>
                    <a:ext uri="{9D8B030D-6E8A-4147-A177-3AD203B41FA5}">
                      <a16:colId xmlns:a16="http://schemas.microsoft.com/office/drawing/2014/main" val="2974747730"/>
                    </a:ext>
                  </a:extLst>
                </a:gridCol>
              </a:tblGrid>
              <a:tr h="704522">
                <a:tc>
                  <a:txBody>
                    <a:bodyPr/>
                    <a:lstStyle/>
                    <a:p>
                      <a:pPr rtl="0">
                        <a:buNone/>
                      </a:pPr>
                      <a:r>
                        <a:rPr lang="en-US" sz="3200" b="1">
                          <a:solidFill>
                            <a:srgbClr val="1F1F1F"/>
                          </a:solidFill>
                          <a:effectLst/>
                        </a:rPr>
                        <a:t>Requirement</a:t>
                      </a:r>
                      <a:endParaRPr lang="en-US" sz="3200">
                        <a:solidFill>
                          <a:srgbClr val="1F1F1F"/>
                        </a:solidFill>
                        <a:effectLst/>
                        <a:latin typeface="Google Sans Text"/>
                      </a:endParaRPr>
                    </a:p>
                  </a:txBody>
                  <a:tcPr marT="121920" marB="121920" anchor="ctr">
                    <a:solidFill>
                      <a:schemeClr val="accent6">
                        <a:lumMod val="50000"/>
                      </a:schemeClr>
                    </a:solidFill>
                  </a:tcPr>
                </a:tc>
                <a:tc>
                  <a:txBody>
                    <a:bodyPr/>
                    <a:lstStyle/>
                    <a:p>
                      <a:pPr rtl="0">
                        <a:buNone/>
                      </a:pPr>
                      <a:r>
                        <a:rPr lang="en-US" sz="3200" b="1" dirty="0">
                          <a:solidFill>
                            <a:srgbClr val="1F1F1F"/>
                          </a:solidFill>
                          <a:effectLst/>
                        </a:rPr>
                        <a:t>Description</a:t>
                      </a:r>
                      <a:endParaRPr lang="en-US" sz="3200" dirty="0">
                        <a:solidFill>
                          <a:srgbClr val="1F1F1F"/>
                        </a:solidFill>
                        <a:effectLst/>
                        <a:latin typeface="Google Sans Text"/>
                      </a:endParaRPr>
                    </a:p>
                  </a:txBody>
                  <a:tcPr marT="121920" marB="121920" anchor="ctr">
                    <a:solidFill>
                      <a:schemeClr val="accent6">
                        <a:lumMod val="50000"/>
                      </a:schemeClr>
                    </a:solidFill>
                  </a:tcPr>
                </a:tc>
                <a:extLst>
                  <a:ext uri="{0D108BD9-81ED-4DB2-BD59-A6C34878D82A}">
                    <a16:rowId xmlns:a16="http://schemas.microsoft.com/office/drawing/2014/main" val="2087337500"/>
                  </a:ext>
                </a:extLst>
              </a:tr>
              <a:tr h="1450488">
                <a:tc>
                  <a:txBody>
                    <a:bodyPr/>
                    <a:lstStyle/>
                    <a:p>
                      <a:pPr rtl="0">
                        <a:buNone/>
                      </a:pPr>
                      <a:r>
                        <a:rPr lang="en-US" sz="2800" b="1">
                          <a:solidFill>
                            <a:srgbClr val="1F1F1F"/>
                          </a:solidFill>
                          <a:effectLst/>
                        </a:rPr>
                        <a:t>Skills</a:t>
                      </a:r>
                      <a:endParaRPr lang="en-US" sz="2800">
                        <a:solidFill>
                          <a:srgbClr val="1F1F1F"/>
                        </a:solidFill>
                        <a:effectLst/>
                        <a:latin typeface="Google Sans Text"/>
                      </a:endParaRPr>
                    </a:p>
                  </a:txBody>
                  <a:tcPr marT="121920" marB="121920" anchor="ctr"/>
                </a:tc>
                <a:tc>
                  <a:txBody>
                    <a:bodyPr/>
                    <a:lstStyle/>
                    <a:p>
                      <a:pPr rtl="0">
                        <a:buNone/>
                      </a:pPr>
                      <a:r>
                        <a:rPr lang="en-US" sz="2800">
                          <a:solidFill>
                            <a:srgbClr val="1F1F1F"/>
                          </a:solidFill>
                          <a:effectLst/>
                        </a:rPr>
                        <a:t>Motivational interviewing, active listening, cultural competence (Rollnick, Miller and Butler, 2008).</a:t>
                      </a:r>
                      <a:endParaRPr lang="en-US" sz="2800">
                        <a:solidFill>
                          <a:srgbClr val="1F1F1F"/>
                        </a:solidFill>
                        <a:effectLst/>
                        <a:latin typeface="Google Sans Text"/>
                      </a:endParaRPr>
                    </a:p>
                  </a:txBody>
                  <a:tcPr marT="121920" marB="121920" anchor="ctr"/>
                </a:tc>
                <a:extLst>
                  <a:ext uri="{0D108BD9-81ED-4DB2-BD59-A6C34878D82A}">
                    <a16:rowId xmlns:a16="http://schemas.microsoft.com/office/drawing/2014/main" val="558520328"/>
                  </a:ext>
                </a:extLst>
              </a:tr>
              <a:tr h="1450488">
                <a:tc>
                  <a:txBody>
                    <a:bodyPr/>
                    <a:lstStyle/>
                    <a:p>
                      <a:pPr rtl="0">
                        <a:buNone/>
                      </a:pPr>
                      <a:r>
                        <a:rPr lang="en-US" sz="2800" b="1">
                          <a:solidFill>
                            <a:srgbClr val="1F1F1F"/>
                          </a:solidFill>
                          <a:effectLst/>
                        </a:rPr>
                        <a:t>Values</a:t>
                      </a:r>
                      <a:endParaRPr lang="en-US" sz="2800">
                        <a:solidFill>
                          <a:srgbClr val="1F1F1F"/>
                        </a:solidFill>
                        <a:effectLst/>
                        <a:latin typeface="Google Sans Text"/>
                      </a:endParaRPr>
                    </a:p>
                  </a:txBody>
                  <a:tcPr marT="121920" marB="121920" anchor="ctr"/>
                </a:tc>
                <a:tc>
                  <a:txBody>
                    <a:bodyPr/>
                    <a:lstStyle/>
                    <a:p>
                      <a:pPr rtl="0">
                        <a:buNone/>
                      </a:pPr>
                      <a:r>
                        <a:rPr lang="en-US" sz="2800" dirty="0">
                          <a:solidFill>
                            <a:srgbClr val="1F1F1F"/>
                          </a:solidFill>
                          <a:effectLst/>
                        </a:rPr>
                        <a:t>Empathy, parity of esteem, respect for lived experience (Needham and </a:t>
                      </a:r>
                      <a:r>
                        <a:rPr lang="en-US" sz="2800" dirty="0" err="1">
                          <a:solidFill>
                            <a:srgbClr val="1F1F1F"/>
                          </a:solidFill>
                          <a:effectLst/>
                        </a:rPr>
                        <a:t>Carr</a:t>
                      </a:r>
                      <a:r>
                        <a:rPr lang="en-US" sz="2800" dirty="0">
                          <a:solidFill>
                            <a:srgbClr val="1F1F1F"/>
                          </a:solidFill>
                          <a:effectLst/>
                        </a:rPr>
                        <a:t>, 2009).</a:t>
                      </a:r>
                      <a:endParaRPr lang="en-US" sz="2800" dirty="0">
                        <a:solidFill>
                          <a:srgbClr val="1F1F1F"/>
                        </a:solidFill>
                        <a:effectLst/>
                        <a:latin typeface="Google Sans Text"/>
                      </a:endParaRPr>
                    </a:p>
                  </a:txBody>
                  <a:tcPr marT="121920" marB="121920" anchor="ctr"/>
                </a:tc>
                <a:extLst>
                  <a:ext uri="{0D108BD9-81ED-4DB2-BD59-A6C34878D82A}">
                    <a16:rowId xmlns:a16="http://schemas.microsoft.com/office/drawing/2014/main" val="3632490450"/>
                  </a:ext>
                </a:extLst>
              </a:tr>
              <a:tr h="1450488">
                <a:tc>
                  <a:txBody>
                    <a:bodyPr/>
                    <a:lstStyle/>
                    <a:p>
                      <a:pPr rtl="0">
                        <a:buNone/>
                      </a:pPr>
                      <a:r>
                        <a:rPr lang="en-US" sz="2800" b="1" dirty="0" err="1">
                          <a:solidFill>
                            <a:srgbClr val="1F1F1F"/>
                          </a:solidFill>
                          <a:effectLst/>
                        </a:rPr>
                        <a:t>Behaviours</a:t>
                      </a:r>
                      <a:endParaRPr lang="en-US" sz="2800" dirty="0">
                        <a:solidFill>
                          <a:srgbClr val="1F1F1F"/>
                        </a:solidFill>
                        <a:effectLst/>
                        <a:latin typeface="Google Sans Text"/>
                      </a:endParaRPr>
                    </a:p>
                  </a:txBody>
                  <a:tcPr marT="121920" marB="121920" anchor="ctr"/>
                </a:tc>
                <a:tc>
                  <a:txBody>
                    <a:bodyPr/>
                    <a:lstStyle/>
                    <a:p>
                      <a:pPr rtl="0">
                        <a:buNone/>
                      </a:pPr>
                      <a:r>
                        <a:rPr lang="en-US" sz="2800" dirty="0">
                          <a:solidFill>
                            <a:srgbClr val="1F1F1F"/>
                          </a:solidFill>
                          <a:effectLst/>
                        </a:rPr>
                        <a:t>Relinquishing the 'expert' role; facilitating rather than dictating (</a:t>
                      </a:r>
                      <a:r>
                        <a:rPr lang="en-US" sz="2800" dirty="0" err="1">
                          <a:solidFill>
                            <a:srgbClr val="1F1F1F"/>
                          </a:solidFill>
                          <a:effectLst/>
                        </a:rPr>
                        <a:t>Batalden</a:t>
                      </a:r>
                      <a:r>
                        <a:rPr lang="en-US" sz="2800" dirty="0">
                          <a:solidFill>
                            <a:srgbClr val="1F1F1F"/>
                          </a:solidFill>
                          <a:effectLst/>
                        </a:rPr>
                        <a:t> et al., 2016).</a:t>
                      </a:r>
                      <a:endParaRPr lang="en-US" sz="2800" dirty="0">
                        <a:solidFill>
                          <a:srgbClr val="1F1F1F"/>
                        </a:solidFill>
                        <a:effectLst/>
                        <a:latin typeface="Google Sans Text"/>
                      </a:endParaRPr>
                    </a:p>
                  </a:txBody>
                  <a:tcPr marT="121920" marB="121920" anchor="ctr"/>
                </a:tc>
                <a:extLst>
                  <a:ext uri="{0D108BD9-81ED-4DB2-BD59-A6C34878D82A}">
                    <a16:rowId xmlns:a16="http://schemas.microsoft.com/office/drawing/2014/main" val="4015387090"/>
                  </a:ext>
                </a:extLst>
              </a:tr>
            </a:tbl>
          </a:graphicData>
        </a:graphic>
      </p:graphicFrame>
      <p:sp>
        <p:nvSpPr>
          <p:cNvPr id="54" name="TextBox 53">
            <a:extLst>
              <a:ext uri="{FF2B5EF4-FFF2-40B4-BE49-F238E27FC236}">
                <a16:creationId xmlns:a16="http://schemas.microsoft.com/office/drawing/2014/main" id="{6468F48A-FD22-51EB-954A-86C7C88957B1}"/>
              </a:ext>
            </a:extLst>
          </p:cNvPr>
          <p:cNvSpPr txBox="1"/>
          <p:nvPr/>
        </p:nvSpPr>
        <p:spPr>
          <a:xfrm>
            <a:off x="1616423" y="3002622"/>
            <a:ext cx="10622280" cy="830997"/>
          </a:xfrm>
          <a:prstGeom prst="rect">
            <a:avLst/>
          </a:prstGeom>
          <a:noFill/>
          <a:ln>
            <a:solidFill>
              <a:schemeClr val="accent6">
                <a:lumMod val="50000"/>
              </a:schemeClr>
            </a:solidFill>
          </a:ln>
        </p:spPr>
        <p:txBody>
          <a:bodyPr wrap="square">
            <a:spAutoFit/>
          </a:bodyPr>
          <a:lstStyle/>
          <a:p>
            <a:pPr>
              <a:buNone/>
            </a:pPr>
            <a:r>
              <a:rPr lang="en-US" sz="2400" b="1" dirty="0"/>
              <a:t>Co productive Care in T2DM: </a:t>
            </a:r>
            <a:r>
              <a:rPr lang="en-US" sz="2400" dirty="0"/>
              <a:t>Equal partnership between healthcare professionals and patients (Realpe and Wallace, 2010).</a:t>
            </a:r>
          </a:p>
        </p:txBody>
      </p:sp>
      <p:sp>
        <p:nvSpPr>
          <p:cNvPr id="12" name="TextBox 11">
            <a:extLst>
              <a:ext uri="{FF2B5EF4-FFF2-40B4-BE49-F238E27FC236}">
                <a16:creationId xmlns:a16="http://schemas.microsoft.com/office/drawing/2014/main" id="{1609A89E-C8BB-E70D-C30E-F1118AE29738}"/>
              </a:ext>
            </a:extLst>
          </p:cNvPr>
          <p:cNvSpPr txBox="1"/>
          <p:nvPr/>
        </p:nvSpPr>
        <p:spPr>
          <a:xfrm>
            <a:off x="14706600" y="8592363"/>
            <a:ext cx="2438400" cy="369332"/>
          </a:xfrm>
          <a:prstGeom prst="rect">
            <a:avLst/>
          </a:prstGeom>
          <a:noFill/>
        </p:spPr>
        <p:txBody>
          <a:bodyPr wrap="square">
            <a:spAutoFit/>
          </a:bodyPr>
          <a:lstStyle/>
          <a:p>
            <a:r>
              <a:rPr lang="en-GB" dirty="0"/>
              <a:t>(</a:t>
            </a:r>
            <a:r>
              <a:rPr lang="en-GB" dirty="0" err="1"/>
              <a:t>Freepik</a:t>
            </a:r>
            <a:r>
              <a:rPr lang="en-GB" dirty="0"/>
              <a:t>, 2026)</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E1E1DB"/>
        </a:solidFill>
        <a:effectLst/>
      </p:bgPr>
    </p:bg>
    <p:spTree>
      <p:nvGrpSpPr>
        <p:cNvPr id="1" name=""/>
        <p:cNvGrpSpPr/>
        <p:nvPr/>
      </p:nvGrpSpPr>
      <p:grpSpPr>
        <a:xfrm>
          <a:off x="0" y="0"/>
          <a:ext cx="0" cy="0"/>
          <a:chOff x="0" y="0"/>
          <a:chExt cx="0" cy="0"/>
        </a:xfrm>
      </p:grpSpPr>
      <p:grpSp>
        <p:nvGrpSpPr>
          <p:cNvPr id="2" name="Group 2"/>
          <p:cNvGrpSpPr/>
          <p:nvPr/>
        </p:nvGrpSpPr>
        <p:grpSpPr>
          <a:xfrm>
            <a:off x="1" y="9601200"/>
            <a:ext cx="18288000" cy="685800"/>
            <a:chOff x="0" y="0"/>
            <a:chExt cx="24384000" cy="914400"/>
          </a:xfrm>
        </p:grpSpPr>
        <p:sp>
          <p:nvSpPr>
            <p:cNvPr id="3" name="Freeform 3"/>
            <p:cNvSpPr/>
            <p:nvPr/>
          </p:nvSpPr>
          <p:spPr>
            <a:xfrm>
              <a:off x="0" y="0"/>
              <a:ext cx="24384000" cy="914400"/>
            </a:xfrm>
            <a:custGeom>
              <a:avLst/>
              <a:gdLst/>
              <a:ahLst/>
              <a:cxnLst/>
              <a:rect l="l" t="t" r="r" b="b"/>
              <a:pathLst>
                <a:path w="24384000" h="914400">
                  <a:moveTo>
                    <a:pt x="0" y="0"/>
                  </a:moveTo>
                  <a:lnTo>
                    <a:pt x="24384000" y="0"/>
                  </a:lnTo>
                  <a:lnTo>
                    <a:pt x="24384000" y="914400"/>
                  </a:lnTo>
                  <a:lnTo>
                    <a:pt x="0" y="914400"/>
                  </a:lnTo>
                  <a:close/>
                </a:path>
              </a:pathLst>
            </a:custGeom>
            <a:solidFill>
              <a:srgbClr val="82847C"/>
            </a:solidFill>
          </p:spPr>
          <p:txBody>
            <a:bodyPr/>
            <a:lstStyle/>
            <a:p>
              <a:endParaRPr lang="en-US"/>
            </a:p>
          </p:txBody>
        </p:sp>
      </p:grpSp>
      <p:grpSp>
        <p:nvGrpSpPr>
          <p:cNvPr id="4" name="Group 4"/>
          <p:cNvGrpSpPr/>
          <p:nvPr/>
        </p:nvGrpSpPr>
        <p:grpSpPr>
          <a:xfrm>
            <a:off x="19" y="9501473"/>
            <a:ext cx="18287981" cy="99727"/>
            <a:chOff x="0" y="0"/>
            <a:chExt cx="24383975" cy="132969"/>
          </a:xfrm>
        </p:grpSpPr>
        <p:sp>
          <p:nvSpPr>
            <p:cNvPr id="5" name="Freeform 5"/>
            <p:cNvSpPr/>
            <p:nvPr/>
          </p:nvSpPr>
          <p:spPr>
            <a:xfrm>
              <a:off x="0" y="0"/>
              <a:ext cx="24384000" cy="132969"/>
            </a:xfrm>
            <a:custGeom>
              <a:avLst/>
              <a:gdLst/>
              <a:ahLst/>
              <a:cxnLst/>
              <a:rect l="l" t="t" r="r" b="b"/>
              <a:pathLst>
                <a:path w="24384000" h="132969">
                  <a:moveTo>
                    <a:pt x="0" y="0"/>
                  </a:moveTo>
                  <a:lnTo>
                    <a:pt x="24384000" y="0"/>
                  </a:lnTo>
                  <a:lnTo>
                    <a:pt x="24384000" y="132969"/>
                  </a:lnTo>
                  <a:lnTo>
                    <a:pt x="0" y="132969"/>
                  </a:lnTo>
                  <a:close/>
                </a:path>
              </a:pathLst>
            </a:custGeom>
            <a:solidFill>
              <a:srgbClr val="ACADA8"/>
            </a:solidFill>
          </p:spPr>
          <p:txBody>
            <a:bodyPr/>
            <a:lstStyle/>
            <a:p>
              <a:endParaRPr lang="en-US"/>
            </a:p>
          </p:txBody>
        </p:sp>
      </p:grpSp>
      <p:sp>
        <p:nvSpPr>
          <p:cNvPr id="6" name="AutoShape 6"/>
          <p:cNvSpPr/>
          <p:nvPr/>
        </p:nvSpPr>
        <p:spPr>
          <a:xfrm rot="2160">
            <a:off x="1785537" y="2602001"/>
            <a:ext cx="14959965" cy="0"/>
          </a:xfrm>
          <a:prstGeom prst="line">
            <a:avLst/>
          </a:prstGeom>
          <a:ln w="9525" cap="rnd">
            <a:solidFill>
              <a:srgbClr val="000000"/>
            </a:solidFill>
            <a:prstDash val="solid"/>
            <a:headEnd type="none" w="sm" len="sm"/>
            <a:tailEnd type="none" w="sm" len="sm"/>
          </a:ln>
        </p:spPr>
        <p:txBody>
          <a:bodyPr/>
          <a:lstStyle/>
          <a:p>
            <a:endParaRPr lang="en-US"/>
          </a:p>
        </p:txBody>
      </p:sp>
      <p:grpSp>
        <p:nvGrpSpPr>
          <p:cNvPr id="7" name="Group 7"/>
          <p:cNvGrpSpPr/>
          <p:nvPr/>
        </p:nvGrpSpPr>
        <p:grpSpPr>
          <a:xfrm>
            <a:off x="1645920" y="429901"/>
            <a:ext cx="15087600" cy="2176139"/>
            <a:chOff x="0" y="0"/>
            <a:chExt cx="20116800" cy="2901518"/>
          </a:xfrm>
        </p:grpSpPr>
        <p:sp>
          <p:nvSpPr>
            <p:cNvPr id="8" name="Freeform 8"/>
            <p:cNvSpPr/>
            <p:nvPr/>
          </p:nvSpPr>
          <p:spPr>
            <a:xfrm>
              <a:off x="0" y="0"/>
              <a:ext cx="20116800" cy="2901514"/>
            </a:xfrm>
            <a:custGeom>
              <a:avLst/>
              <a:gdLst/>
              <a:ahLst/>
              <a:cxnLst/>
              <a:rect l="l" t="t" r="r" b="b"/>
              <a:pathLst>
                <a:path w="20116800" h="2901514">
                  <a:moveTo>
                    <a:pt x="0" y="0"/>
                  </a:moveTo>
                  <a:lnTo>
                    <a:pt x="20116800" y="0"/>
                  </a:lnTo>
                  <a:lnTo>
                    <a:pt x="20116800" y="2901514"/>
                  </a:lnTo>
                  <a:lnTo>
                    <a:pt x="0" y="2901514"/>
                  </a:lnTo>
                  <a:close/>
                </a:path>
              </a:pathLst>
            </a:custGeom>
            <a:blipFill>
              <a:blip r:embed="rId3">
                <a:alphaModFix amt="0"/>
              </a:blip>
              <a:stretch>
                <a:fillRect t="-85093" b="-85093"/>
              </a:stretch>
            </a:blipFill>
          </p:spPr>
          <p:txBody>
            <a:bodyPr/>
            <a:lstStyle/>
            <a:p>
              <a:endParaRPr lang="en-US"/>
            </a:p>
          </p:txBody>
        </p:sp>
        <p:sp>
          <p:nvSpPr>
            <p:cNvPr id="9" name="TextBox 9"/>
            <p:cNvSpPr txBox="1"/>
            <p:nvPr/>
          </p:nvSpPr>
          <p:spPr>
            <a:xfrm>
              <a:off x="0" y="123825"/>
              <a:ext cx="20116800" cy="2777693"/>
            </a:xfrm>
            <a:prstGeom prst="rect">
              <a:avLst/>
            </a:prstGeom>
          </p:spPr>
          <p:txBody>
            <a:bodyPr lIns="0" tIns="0" rIns="0" bIns="0" rtlCol="0" anchor="b"/>
            <a:lstStyle/>
            <a:p>
              <a:pPr algn="l">
                <a:lnSpc>
                  <a:spcPts val="7344"/>
                </a:lnSpc>
              </a:pPr>
              <a:r>
                <a:rPr lang="en-US" sz="7200" b="1" spc="-118">
                  <a:solidFill>
                    <a:srgbClr val="404040"/>
                  </a:solidFill>
                  <a:latin typeface="TT Rounds Condensed Bold"/>
                  <a:ea typeface="TT Rounds Condensed Bold"/>
                  <a:cs typeface="TT Rounds Condensed Bold"/>
                  <a:sym typeface="TT Rounds Condensed Bold"/>
                </a:rPr>
                <a:t>Personalised Care Recommendations</a:t>
              </a:r>
            </a:p>
          </p:txBody>
        </p:sp>
      </p:grpSp>
      <p:grpSp>
        <p:nvGrpSpPr>
          <p:cNvPr id="14" name="Group 14"/>
          <p:cNvGrpSpPr/>
          <p:nvPr/>
        </p:nvGrpSpPr>
        <p:grpSpPr>
          <a:xfrm>
            <a:off x="6553200" y="3494497"/>
            <a:ext cx="11658548" cy="6792458"/>
            <a:chOff x="0" y="0"/>
            <a:chExt cx="11540871" cy="7726807"/>
          </a:xfrm>
        </p:grpSpPr>
        <p:sp>
          <p:nvSpPr>
            <p:cNvPr id="15" name="Freeform 15"/>
            <p:cNvSpPr/>
            <p:nvPr/>
          </p:nvSpPr>
          <p:spPr>
            <a:xfrm>
              <a:off x="15875" y="15876"/>
              <a:ext cx="11509121" cy="6514017"/>
            </a:xfrm>
            <a:custGeom>
              <a:avLst/>
              <a:gdLst/>
              <a:ahLst/>
              <a:cxnLst/>
              <a:rect l="l" t="t" r="r" b="b"/>
              <a:pathLst>
                <a:path w="11509121" h="7695057">
                  <a:moveTo>
                    <a:pt x="0" y="0"/>
                  </a:moveTo>
                  <a:lnTo>
                    <a:pt x="11509121" y="0"/>
                  </a:lnTo>
                  <a:lnTo>
                    <a:pt x="11509121" y="7695057"/>
                  </a:lnTo>
                  <a:lnTo>
                    <a:pt x="0" y="7695057"/>
                  </a:lnTo>
                  <a:close/>
                </a:path>
              </a:pathLst>
            </a:custGeom>
            <a:solidFill>
              <a:srgbClr val="FFFFFF">
                <a:alpha val="80784"/>
              </a:srgbClr>
            </a:solidFill>
          </p:spPr>
          <p:txBody>
            <a:bodyPr/>
            <a:lstStyle/>
            <a:p>
              <a:pPr marL="342900" indent="-342900">
                <a:buFont typeface="Wingdings" panose="05000000000000000000" pitchFamily="2" charset="2"/>
                <a:buChar char="ü"/>
              </a:pPr>
              <a:r>
                <a:rPr lang="en-US" sz="2400" b="1" dirty="0"/>
                <a:t>Shared Decision Making: </a:t>
              </a:r>
              <a:r>
                <a:rPr lang="en-US" sz="2400" dirty="0"/>
                <a:t>Speaking freely about medication side effects (e.g., SGLT2i).</a:t>
              </a:r>
            </a:p>
            <a:p>
              <a:endParaRPr lang="en-US" sz="2400" dirty="0"/>
            </a:p>
            <a:p>
              <a:pPr marL="342900" indent="-342900">
                <a:buFont typeface="Wingdings" panose="05000000000000000000" pitchFamily="2" charset="2"/>
                <a:buChar char="ü"/>
              </a:pPr>
              <a:r>
                <a:rPr lang="en-US" sz="2400" b="1" dirty="0"/>
                <a:t>Personalized Care and Support Planning: </a:t>
              </a:r>
              <a:r>
                <a:rPr lang="en-US" sz="2400" dirty="0"/>
                <a:t>Coming up with personalized HbA1c and weight targets.</a:t>
              </a:r>
            </a:p>
            <a:p>
              <a:endParaRPr lang="en-US" sz="2400" dirty="0"/>
            </a:p>
            <a:p>
              <a:pPr marL="342900" indent="-342900">
                <a:buFont typeface="Wingdings" panose="05000000000000000000" pitchFamily="2" charset="2"/>
                <a:buChar char="ü"/>
              </a:pPr>
              <a:r>
                <a:rPr lang="en-US" sz="2400" b="1" dirty="0"/>
                <a:t>Helping Self- management: </a:t>
              </a:r>
              <a:r>
                <a:rPr lang="en-US" sz="2400" dirty="0"/>
                <a:t>Blood glucose monitoring and interpretation education.</a:t>
              </a:r>
            </a:p>
            <a:p>
              <a:endParaRPr lang="en-US" sz="2400" dirty="0"/>
            </a:p>
            <a:p>
              <a:pPr marL="342900" indent="-342900">
                <a:buFont typeface="Wingdings" panose="05000000000000000000" pitchFamily="2" charset="2"/>
                <a:buChar char="ü"/>
              </a:pPr>
              <a:r>
                <a:rPr lang="en-US" sz="2400" b="1" dirty="0"/>
                <a:t>Social Prescribing:</a:t>
              </a:r>
              <a:r>
                <a:rPr lang="en-US" sz="2400" dirty="0"/>
                <a:t> Participate in group walking activities in isolated patients by referring them to the community (Bickerdike et al., 2017).</a:t>
              </a:r>
            </a:p>
            <a:p>
              <a:endParaRPr lang="en-US" sz="2400" dirty="0"/>
            </a:p>
            <a:p>
              <a:pPr marL="342900" indent="-342900">
                <a:buFont typeface="Wingdings" panose="05000000000000000000" pitchFamily="2" charset="2"/>
                <a:buChar char="ü"/>
              </a:pPr>
              <a:r>
                <a:rPr lang="en-US" sz="2400" b="1" dirty="0"/>
                <a:t>Supported Health Budgets: </a:t>
              </a:r>
              <a:r>
                <a:rPr lang="en-US" sz="2400" dirty="0"/>
                <a:t>The personal wheelchair/mobility budgets are provided in case of diabetic neuropathy with severe disability.</a:t>
              </a:r>
            </a:p>
            <a:p>
              <a:endParaRPr lang="en-US" sz="2400" dirty="0"/>
            </a:p>
            <a:p>
              <a:pPr marL="342900" indent="-342900">
                <a:buFont typeface="Wingdings" panose="05000000000000000000" pitchFamily="2" charset="2"/>
                <a:buChar char="ü"/>
              </a:pPr>
              <a:r>
                <a:rPr lang="en-US" sz="2400" b="1" dirty="0"/>
                <a:t>Proactive Care Coordination: </a:t>
              </a:r>
              <a:r>
                <a:rPr lang="en-US" sz="2400" dirty="0"/>
                <a:t>Podiatry-retinal screening-GP review MDT meetings.</a:t>
              </a:r>
            </a:p>
            <a:p>
              <a:endParaRPr lang="en-US" dirty="0"/>
            </a:p>
          </p:txBody>
        </p:sp>
        <p:sp>
          <p:nvSpPr>
            <p:cNvPr id="16" name="Freeform 16"/>
            <p:cNvSpPr/>
            <p:nvPr/>
          </p:nvSpPr>
          <p:spPr>
            <a:xfrm>
              <a:off x="0" y="0"/>
              <a:ext cx="11540871" cy="7726807"/>
            </a:xfrm>
            <a:custGeom>
              <a:avLst/>
              <a:gdLst/>
              <a:ahLst/>
              <a:cxnLst/>
              <a:rect l="l" t="t" r="r" b="b"/>
              <a:pathLst>
                <a:path w="11540871" h="7726807">
                  <a:moveTo>
                    <a:pt x="15875" y="0"/>
                  </a:moveTo>
                  <a:lnTo>
                    <a:pt x="11524996" y="0"/>
                  </a:lnTo>
                  <a:cubicBezTo>
                    <a:pt x="11533759" y="0"/>
                    <a:pt x="11540871" y="7112"/>
                    <a:pt x="11540871" y="15875"/>
                  </a:cubicBezTo>
                  <a:lnTo>
                    <a:pt x="11540871" y="7710932"/>
                  </a:lnTo>
                  <a:cubicBezTo>
                    <a:pt x="11540871" y="7719695"/>
                    <a:pt x="11533759" y="7726807"/>
                    <a:pt x="11524996" y="7726807"/>
                  </a:cubicBezTo>
                  <a:lnTo>
                    <a:pt x="15875" y="7726807"/>
                  </a:lnTo>
                  <a:cubicBezTo>
                    <a:pt x="7112" y="7726807"/>
                    <a:pt x="0" y="7719695"/>
                    <a:pt x="0" y="7710932"/>
                  </a:cubicBezTo>
                  <a:lnTo>
                    <a:pt x="0" y="15875"/>
                  </a:lnTo>
                  <a:cubicBezTo>
                    <a:pt x="0" y="7112"/>
                    <a:pt x="7112" y="0"/>
                    <a:pt x="15875" y="0"/>
                  </a:cubicBezTo>
                  <a:moveTo>
                    <a:pt x="15875" y="31750"/>
                  </a:moveTo>
                  <a:lnTo>
                    <a:pt x="15875" y="15875"/>
                  </a:lnTo>
                  <a:lnTo>
                    <a:pt x="31750" y="15875"/>
                  </a:lnTo>
                  <a:lnTo>
                    <a:pt x="31750" y="7710932"/>
                  </a:lnTo>
                  <a:lnTo>
                    <a:pt x="15875" y="7710932"/>
                  </a:lnTo>
                  <a:lnTo>
                    <a:pt x="15875" y="7695057"/>
                  </a:lnTo>
                  <a:lnTo>
                    <a:pt x="11524996" y="7695057"/>
                  </a:lnTo>
                  <a:lnTo>
                    <a:pt x="11524996" y="7710932"/>
                  </a:lnTo>
                  <a:lnTo>
                    <a:pt x="11509121" y="7710932"/>
                  </a:lnTo>
                  <a:lnTo>
                    <a:pt x="11509121" y="15875"/>
                  </a:lnTo>
                  <a:lnTo>
                    <a:pt x="11524996" y="15875"/>
                  </a:lnTo>
                  <a:lnTo>
                    <a:pt x="11524996" y="31750"/>
                  </a:lnTo>
                  <a:lnTo>
                    <a:pt x="15875" y="31750"/>
                  </a:lnTo>
                  <a:close/>
                </a:path>
              </a:pathLst>
            </a:custGeom>
            <a:solidFill>
              <a:srgbClr val="A16121"/>
            </a:solidFill>
          </p:spPr>
          <p:txBody>
            <a:bodyPr/>
            <a:lstStyle/>
            <a:p>
              <a:endParaRPr lang="en-US"/>
            </a:p>
          </p:txBody>
        </p:sp>
      </p:grpSp>
      <p:grpSp>
        <p:nvGrpSpPr>
          <p:cNvPr id="56" name="Group 56"/>
          <p:cNvGrpSpPr/>
          <p:nvPr/>
        </p:nvGrpSpPr>
        <p:grpSpPr>
          <a:xfrm>
            <a:off x="526956" y="3045550"/>
            <a:ext cx="5688902" cy="5548741"/>
            <a:chOff x="0" y="0"/>
            <a:chExt cx="7585202" cy="7398321"/>
          </a:xfrm>
        </p:grpSpPr>
        <p:sp>
          <p:nvSpPr>
            <p:cNvPr id="57" name="Freeform 57"/>
            <p:cNvSpPr/>
            <p:nvPr/>
          </p:nvSpPr>
          <p:spPr>
            <a:xfrm>
              <a:off x="0" y="0"/>
              <a:ext cx="7585202" cy="7398385"/>
            </a:xfrm>
            <a:custGeom>
              <a:avLst/>
              <a:gdLst/>
              <a:ahLst/>
              <a:cxnLst/>
              <a:rect l="l" t="t" r="r" b="b"/>
              <a:pathLst>
                <a:path w="7585202" h="7398385">
                  <a:moveTo>
                    <a:pt x="0" y="0"/>
                  </a:moveTo>
                  <a:lnTo>
                    <a:pt x="7585202" y="0"/>
                  </a:lnTo>
                  <a:lnTo>
                    <a:pt x="7585202" y="7398385"/>
                  </a:lnTo>
                  <a:lnTo>
                    <a:pt x="0" y="7398385"/>
                  </a:lnTo>
                  <a:lnTo>
                    <a:pt x="0" y="0"/>
                  </a:lnTo>
                  <a:close/>
                </a:path>
              </a:pathLst>
            </a:custGeom>
            <a:blipFill>
              <a:blip r:embed="rId4"/>
              <a:stretch>
                <a:fillRect l="-8864" t="-22585" r="-10701"/>
              </a:stretch>
            </a:blipFill>
          </p:spPr>
          <p:txBody>
            <a:bodyPr/>
            <a:lstStyle/>
            <a:p>
              <a:endParaRPr lang="en-US"/>
            </a:p>
          </p:txBody>
        </p:sp>
      </p:grpSp>
      <p:pic>
        <p:nvPicPr>
          <p:cNvPr id="58" name="Picture 57">
            <a:extLst>
              <a:ext uri="{FF2B5EF4-FFF2-40B4-BE49-F238E27FC236}">
                <a16:creationId xmlns:a16="http://schemas.microsoft.com/office/drawing/2014/main" id="{A6C25907-EBEF-3BC8-3895-9356D99FFFFE}"/>
              </a:ext>
            </a:extLst>
          </p:cNvPr>
          <p:cNvPicPr/>
          <p:nvPr/>
        </p:nvPicPr>
        <p:blipFill>
          <a:blip r:embed="rId5"/>
          <a:stretch>
            <a:fillRect/>
          </a:stretch>
        </p:blipFill>
        <p:spPr>
          <a:xfrm>
            <a:off x="304800" y="51139"/>
            <a:ext cx="3173894" cy="1269322"/>
          </a:xfrm>
          <a:prstGeom prst="rect">
            <a:avLst/>
          </a:prstGeom>
        </p:spPr>
      </p:pic>
      <p:sp>
        <p:nvSpPr>
          <p:cNvPr id="59" name="Slide Number Placeholder 58">
            <a:extLst>
              <a:ext uri="{FF2B5EF4-FFF2-40B4-BE49-F238E27FC236}">
                <a16:creationId xmlns:a16="http://schemas.microsoft.com/office/drawing/2014/main" id="{90FF7712-3B14-5AA5-737B-4D4E125E1836}"/>
              </a:ext>
            </a:extLst>
          </p:cNvPr>
          <p:cNvSpPr>
            <a:spLocks noGrp="1"/>
          </p:cNvSpPr>
          <p:nvPr>
            <p:ph type="sldNum" sz="quarter" idx="12"/>
          </p:nvPr>
        </p:nvSpPr>
        <p:spPr/>
        <p:txBody>
          <a:bodyPr/>
          <a:lstStyle/>
          <a:p>
            <a:fld id="{B6F15528-21DE-4FAA-801E-634DDDAF4B2B}" type="slidenum">
              <a:rPr lang="en-US" smtClean="0"/>
              <a:pPr/>
              <a:t>12</a:t>
            </a:fld>
            <a:endParaRPr lang="en-US"/>
          </a:p>
        </p:txBody>
      </p:sp>
      <p:sp>
        <p:nvSpPr>
          <p:cNvPr id="61" name="TextBox 60">
            <a:extLst>
              <a:ext uri="{FF2B5EF4-FFF2-40B4-BE49-F238E27FC236}">
                <a16:creationId xmlns:a16="http://schemas.microsoft.com/office/drawing/2014/main" id="{BF1EA3AE-2444-7F23-7F1B-B0A1517B8B84}"/>
              </a:ext>
            </a:extLst>
          </p:cNvPr>
          <p:cNvSpPr txBox="1"/>
          <p:nvPr/>
        </p:nvSpPr>
        <p:spPr>
          <a:xfrm>
            <a:off x="8229600" y="2882023"/>
            <a:ext cx="8763000" cy="523220"/>
          </a:xfrm>
          <a:prstGeom prst="rect">
            <a:avLst/>
          </a:prstGeom>
          <a:noFill/>
          <a:ln>
            <a:solidFill>
              <a:schemeClr val="accent6">
                <a:lumMod val="50000"/>
              </a:schemeClr>
            </a:solidFill>
          </a:ln>
        </p:spPr>
        <p:txBody>
          <a:bodyPr wrap="square">
            <a:spAutoFit/>
          </a:bodyPr>
          <a:lstStyle/>
          <a:p>
            <a:r>
              <a:rPr lang="en-US" sz="2800" b="1" dirty="0">
                <a:effectLst/>
                <a:latin typeface="Calibri" panose="020F0502020204030204" pitchFamily="34" charset="0"/>
                <a:ea typeface="Calibri" panose="020F0502020204030204" pitchFamily="34" charset="0"/>
                <a:cs typeface="Vrinda" panose="020B0502040204020203" pitchFamily="34" charset="0"/>
              </a:rPr>
              <a:t>The 6 Components are implemented (NHS England, 2019)</a:t>
            </a:r>
            <a:endParaRPr lang="en-US" sz="2800" b="1" dirty="0"/>
          </a:p>
        </p:txBody>
      </p:sp>
      <p:sp>
        <p:nvSpPr>
          <p:cNvPr id="12" name="TextBox 11">
            <a:extLst>
              <a:ext uri="{FF2B5EF4-FFF2-40B4-BE49-F238E27FC236}">
                <a16:creationId xmlns:a16="http://schemas.microsoft.com/office/drawing/2014/main" id="{5D6B2EEA-1A2C-23F1-1E51-DA24D1DD0039}"/>
              </a:ext>
            </a:extLst>
          </p:cNvPr>
          <p:cNvSpPr txBox="1"/>
          <p:nvPr/>
        </p:nvSpPr>
        <p:spPr>
          <a:xfrm>
            <a:off x="2667000" y="8702297"/>
            <a:ext cx="9168938" cy="369332"/>
          </a:xfrm>
          <a:prstGeom prst="rect">
            <a:avLst/>
          </a:prstGeom>
          <a:noFill/>
        </p:spPr>
        <p:txBody>
          <a:bodyPr wrap="square">
            <a:spAutoFit/>
          </a:bodyPr>
          <a:lstStyle/>
          <a:p>
            <a:r>
              <a:rPr lang="en-GB" dirty="0"/>
              <a:t>(</a:t>
            </a:r>
            <a:r>
              <a:rPr lang="en-GB" dirty="0" err="1"/>
              <a:t>Freepik</a:t>
            </a:r>
            <a:r>
              <a:rPr lang="en-GB" dirty="0"/>
              <a:t>, 2026)</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E1E1DB"/>
        </a:solidFill>
        <a:effectLst/>
      </p:bgPr>
    </p:bg>
    <p:spTree>
      <p:nvGrpSpPr>
        <p:cNvPr id="1" name=""/>
        <p:cNvGrpSpPr/>
        <p:nvPr/>
      </p:nvGrpSpPr>
      <p:grpSpPr>
        <a:xfrm>
          <a:off x="0" y="0"/>
          <a:ext cx="0" cy="0"/>
          <a:chOff x="0" y="0"/>
          <a:chExt cx="0" cy="0"/>
        </a:xfrm>
      </p:grpSpPr>
      <p:grpSp>
        <p:nvGrpSpPr>
          <p:cNvPr id="2" name="Group 2"/>
          <p:cNvGrpSpPr/>
          <p:nvPr/>
        </p:nvGrpSpPr>
        <p:grpSpPr>
          <a:xfrm>
            <a:off x="1" y="9601200"/>
            <a:ext cx="18288000" cy="685800"/>
            <a:chOff x="0" y="0"/>
            <a:chExt cx="24384000" cy="914400"/>
          </a:xfrm>
        </p:grpSpPr>
        <p:sp>
          <p:nvSpPr>
            <p:cNvPr id="3" name="Freeform 3"/>
            <p:cNvSpPr/>
            <p:nvPr/>
          </p:nvSpPr>
          <p:spPr>
            <a:xfrm>
              <a:off x="0" y="0"/>
              <a:ext cx="24384000" cy="914400"/>
            </a:xfrm>
            <a:custGeom>
              <a:avLst/>
              <a:gdLst/>
              <a:ahLst/>
              <a:cxnLst/>
              <a:rect l="l" t="t" r="r" b="b"/>
              <a:pathLst>
                <a:path w="24384000" h="914400">
                  <a:moveTo>
                    <a:pt x="0" y="0"/>
                  </a:moveTo>
                  <a:lnTo>
                    <a:pt x="24384000" y="0"/>
                  </a:lnTo>
                  <a:lnTo>
                    <a:pt x="24384000" y="914400"/>
                  </a:lnTo>
                  <a:lnTo>
                    <a:pt x="0" y="914400"/>
                  </a:lnTo>
                  <a:close/>
                </a:path>
              </a:pathLst>
            </a:custGeom>
            <a:solidFill>
              <a:srgbClr val="82847C"/>
            </a:solidFill>
          </p:spPr>
          <p:txBody>
            <a:bodyPr/>
            <a:lstStyle/>
            <a:p>
              <a:endParaRPr lang="en-US"/>
            </a:p>
          </p:txBody>
        </p:sp>
      </p:grpSp>
      <p:grpSp>
        <p:nvGrpSpPr>
          <p:cNvPr id="4" name="Group 4"/>
          <p:cNvGrpSpPr/>
          <p:nvPr/>
        </p:nvGrpSpPr>
        <p:grpSpPr>
          <a:xfrm>
            <a:off x="19" y="9501473"/>
            <a:ext cx="18287981" cy="99727"/>
            <a:chOff x="0" y="0"/>
            <a:chExt cx="24383975" cy="132969"/>
          </a:xfrm>
        </p:grpSpPr>
        <p:sp>
          <p:nvSpPr>
            <p:cNvPr id="5" name="Freeform 5"/>
            <p:cNvSpPr/>
            <p:nvPr/>
          </p:nvSpPr>
          <p:spPr>
            <a:xfrm>
              <a:off x="0" y="0"/>
              <a:ext cx="24384000" cy="132969"/>
            </a:xfrm>
            <a:custGeom>
              <a:avLst/>
              <a:gdLst/>
              <a:ahLst/>
              <a:cxnLst/>
              <a:rect l="l" t="t" r="r" b="b"/>
              <a:pathLst>
                <a:path w="24384000" h="132969">
                  <a:moveTo>
                    <a:pt x="0" y="0"/>
                  </a:moveTo>
                  <a:lnTo>
                    <a:pt x="24384000" y="0"/>
                  </a:lnTo>
                  <a:lnTo>
                    <a:pt x="24384000" y="132969"/>
                  </a:lnTo>
                  <a:lnTo>
                    <a:pt x="0" y="132969"/>
                  </a:lnTo>
                  <a:close/>
                </a:path>
              </a:pathLst>
            </a:custGeom>
            <a:solidFill>
              <a:srgbClr val="ACADA8"/>
            </a:solidFill>
          </p:spPr>
          <p:txBody>
            <a:bodyPr/>
            <a:lstStyle/>
            <a:p>
              <a:endParaRPr lang="en-US"/>
            </a:p>
          </p:txBody>
        </p:sp>
      </p:grpSp>
      <p:sp>
        <p:nvSpPr>
          <p:cNvPr id="6" name="AutoShape 6"/>
          <p:cNvSpPr/>
          <p:nvPr/>
        </p:nvSpPr>
        <p:spPr>
          <a:xfrm rot="2160">
            <a:off x="1785537" y="2602001"/>
            <a:ext cx="14959965" cy="0"/>
          </a:xfrm>
          <a:prstGeom prst="line">
            <a:avLst/>
          </a:prstGeom>
          <a:ln w="9525" cap="rnd">
            <a:solidFill>
              <a:srgbClr val="000000"/>
            </a:solidFill>
            <a:prstDash val="solid"/>
            <a:headEnd type="none" w="sm" len="sm"/>
            <a:tailEnd type="none" w="sm" len="sm"/>
          </a:ln>
        </p:spPr>
        <p:txBody>
          <a:bodyPr/>
          <a:lstStyle/>
          <a:p>
            <a:endParaRPr lang="en-US"/>
          </a:p>
        </p:txBody>
      </p:sp>
      <p:grpSp>
        <p:nvGrpSpPr>
          <p:cNvPr id="7" name="Group 7"/>
          <p:cNvGrpSpPr/>
          <p:nvPr/>
        </p:nvGrpSpPr>
        <p:grpSpPr>
          <a:xfrm>
            <a:off x="1645920" y="429901"/>
            <a:ext cx="18013680" cy="2176139"/>
            <a:chOff x="0" y="0"/>
            <a:chExt cx="24018240" cy="2901518"/>
          </a:xfrm>
        </p:grpSpPr>
        <p:sp>
          <p:nvSpPr>
            <p:cNvPr id="8" name="Freeform 8"/>
            <p:cNvSpPr/>
            <p:nvPr/>
          </p:nvSpPr>
          <p:spPr>
            <a:xfrm>
              <a:off x="0" y="0"/>
              <a:ext cx="20116800" cy="2901514"/>
            </a:xfrm>
            <a:custGeom>
              <a:avLst/>
              <a:gdLst/>
              <a:ahLst/>
              <a:cxnLst/>
              <a:rect l="l" t="t" r="r" b="b"/>
              <a:pathLst>
                <a:path w="20116800" h="2901514">
                  <a:moveTo>
                    <a:pt x="0" y="0"/>
                  </a:moveTo>
                  <a:lnTo>
                    <a:pt x="20116800" y="0"/>
                  </a:lnTo>
                  <a:lnTo>
                    <a:pt x="20116800" y="2901514"/>
                  </a:lnTo>
                  <a:lnTo>
                    <a:pt x="0" y="2901514"/>
                  </a:lnTo>
                  <a:close/>
                </a:path>
              </a:pathLst>
            </a:custGeom>
            <a:blipFill>
              <a:blip r:embed="rId3">
                <a:alphaModFix amt="0"/>
              </a:blip>
              <a:stretch>
                <a:fillRect t="-85093" b="-85093"/>
              </a:stretch>
            </a:blipFill>
          </p:spPr>
          <p:txBody>
            <a:bodyPr/>
            <a:lstStyle/>
            <a:p>
              <a:endParaRPr lang="en-US"/>
            </a:p>
          </p:txBody>
        </p:sp>
        <p:sp>
          <p:nvSpPr>
            <p:cNvPr id="9" name="TextBox 9"/>
            <p:cNvSpPr txBox="1"/>
            <p:nvPr/>
          </p:nvSpPr>
          <p:spPr>
            <a:xfrm>
              <a:off x="0" y="123825"/>
              <a:ext cx="24018240" cy="2777693"/>
            </a:xfrm>
            <a:prstGeom prst="rect">
              <a:avLst/>
            </a:prstGeom>
          </p:spPr>
          <p:txBody>
            <a:bodyPr lIns="0" tIns="0" rIns="0" bIns="0" rtlCol="0" anchor="b"/>
            <a:lstStyle/>
            <a:p>
              <a:pPr algn="l">
                <a:lnSpc>
                  <a:spcPts val="7344"/>
                </a:lnSpc>
              </a:pPr>
              <a:r>
                <a:rPr lang="en-US" sz="6000" b="1" spc="-118" dirty="0">
                  <a:solidFill>
                    <a:srgbClr val="404040"/>
                  </a:solidFill>
                  <a:latin typeface="TT Rounds Condensed Bold"/>
                  <a:ea typeface="TT Rounds Condensed Bold"/>
                  <a:cs typeface="TT Rounds Condensed Bold"/>
                  <a:sym typeface="TT Rounds Condensed Bold"/>
                </a:rPr>
                <a:t>Improving Outcomes, Future Models &amp;Conclusion</a:t>
              </a:r>
            </a:p>
          </p:txBody>
        </p:sp>
      </p:grpSp>
      <p:pic>
        <p:nvPicPr>
          <p:cNvPr id="11" name="Picture 10">
            <a:extLst>
              <a:ext uri="{FF2B5EF4-FFF2-40B4-BE49-F238E27FC236}">
                <a16:creationId xmlns:a16="http://schemas.microsoft.com/office/drawing/2014/main" id="{1999A465-8889-EFD7-0C69-BE4EFAC36E96}"/>
              </a:ext>
            </a:extLst>
          </p:cNvPr>
          <p:cNvPicPr/>
          <p:nvPr/>
        </p:nvPicPr>
        <p:blipFill>
          <a:blip r:embed="rId4"/>
          <a:stretch>
            <a:fillRect/>
          </a:stretch>
        </p:blipFill>
        <p:spPr>
          <a:xfrm>
            <a:off x="304800" y="51139"/>
            <a:ext cx="3173894" cy="1269322"/>
          </a:xfrm>
          <a:prstGeom prst="rect">
            <a:avLst/>
          </a:prstGeom>
        </p:spPr>
      </p:pic>
      <p:sp>
        <p:nvSpPr>
          <p:cNvPr id="12" name="Slide Number Placeholder 11">
            <a:extLst>
              <a:ext uri="{FF2B5EF4-FFF2-40B4-BE49-F238E27FC236}">
                <a16:creationId xmlns:a16="http://schemas.microsoft.com/office/drawing/2014/main" id="{CCC058F7-D022-D44D-2FF7-2DEE3D1225FA}"/>
              </a:ext>
            </a:extLst>
          </p:cNvPr>
          <p:cNvSpPr>
            <a:spLocks noGrp="1"/>
          </p:cNvSpPr>
          <p:nvPr>
            <p:ph type="sldNum" sz="quarter" idx="12"/>
          </p:nvPr>
        </p:nvSpPr>
        <p:spPr/>
        <p:txBody>
          <a:bodyPr/>
          <a:lstStyle/>
          <a:p>
            <a:fld id="{B6F15528-21DE-4FAA-801E-634DDDAF4B2B}" type="slidenum">
              <a:rPr lang="en-US" smtClean="0"/>
              <a:pPr/>
              <a:t>13</a:t>
            </a:fld>
            <a:endParaRPr lang="en-US"/>
          </a:p>
        </p:txBody>
      </p:sp>
      <p:sp>
        <p:nvSpPr>
          <p:cNvPr id="15" name="TextBox 14">
            <a:extLst>
              <a:ext uri="{FF2B5EF4-FFF2-40B4-BE49-F238E27FC236}">
                <a16:creationId xmlns:a16="http://schemas.microsoft.com/office/drawing/2014/main" id="{CE54E85A-C203-888C-F890-338FCFDCCA63}"/>
              </a:ext>
            </a:extLst>
          </p:cNvPr>
          <p:cNvSpPr txBox="1"/>
          <p:nvPr/>
        </p:nvSpPr>
        <p:spPr>
          <a:xfrm>
            <a:off x="6518787" y="2983931"/>
            <a:ext cx="4472940" cy="523220"/>
          </a:xfrm>
          <a:prstGeom prst="rect">
            <a:avLst/>
          </a:prstGeom>
          <a:solidFill>
            <a:schemeClr val="accent6">
              <a:lumMod val="50000"/>
            </a:schemeClr>
          </a:solidFill>
        </p:spPr>
        <p:txBody>
          <a:bodyPr wrap="square">
            <a:spAutoFit/>
          </a:bodyPr>
          <a:lstStyle/>
          <a:p>
            <a:r>
              <a:rPr lang="en-US" sz="2800" b="1" dirty="0">
                <a:solidFill>
                  <a:schemeClr val="bg1"/>
                </a:solidFill>
                <a:effectLst/>
                <a:latin typeface="Calibri" panose="020F0502020204030204" pitchFamily="34" charset="0"/>
                <a:ea typeface="Calibri" panose="020F0502020204030204" pitchFamily="34" charset="0"/>
                <a:cs typeface="Vrinda" panose="020B0502040204020203" pitchFamily="34" charset="0"/>
              </a:rPr>
              <a:t>Enhancing Patient Outcomes</a:t>
            </a:r>
            <a:endParaRPr lang="en-US" sz="2800" b="1" dirty="0">
              <a:solidFill>
                <a:schemeClr val="bg1"/>
              </a:solidFill>
            </a:endParaRPr>
          </a:p>
        </p:txBody>
      </p:sp>
      <p:sp>
        <p:nvSpPr>
          <p:cNvPr id="17" name="TextBox 16">
            <a:extLst>
              <a:ext uri="{FF2B5EF4-FFF2-40B4-BE49-F238E27FC236}">
                <a16:creationId xmlns:a16="http://schemas.microsoft.com/office/drawing/2014/main" id="{99472988-9E26-0A07-96D3-0C2A879A3DE7}"/>
              </a:ext>
            </a:extLst>
          </p:cNvPr>
          <p:cNvSpPr txBox="1"/>
          <p:nvPr/>
        </p:nvSpPr>
        <p:spPr>
          <a:xfrm>
            <a:off x="617220" y="3793756"/>
            <a:ext cx="17145000" cy="4108689"/>
          </a:xfrm>
          <a:prstGeom prst="rect">
            <a:avLst/>
          </a:prstGeom>
          <a:noFill/>
          <a:ln>
            <a:solidFill>
              <a:schemeClr val="accent6">
                <a:lumMod val="50000"/>
              </a:schemeClr>
            </a:solidFill>
          </a:ln>
        </p:spPr>
        <p:txBody>
          <a:bodyPr wrap="square">
            <a:spAutoFit/>
          </a:bodyPr>
          <a:lstStyle/>
          <a:p>
            <a:pPr marL="457200" marR="0" indent="-457200" algn="just">
              <a:lnSpc>
                <a:spcPct val="150000"/>
              </a:lnSpc>
              <a:spcAft>
                <a:spcPts val="800"/>
              </a:spcAft>
              <a:buFont typeface="Wingdings" panose="05000000000000000000" pitchFamily="2" charset="2"/>
              <a:buChar char="q"/>
            </a:pPr>
            <a:r>
              <a:rPr lang="en-US" sz="2800" b="1" kern="100" dirty="0">
                <a:effectLst/>
                <a:latin typeface="Calibri" panose="020F0502020204030204" pitchFamily="34" charset="0"/>
                <a:ea typeface="Calibri" panose="020F0502020204030204" pitchFamily="34" charset="0"/>
                <a:cs typeface="Vrinda" panose="020B0502040204020203" pitchFamily="34" charset="0"/>
              </a:rPr>
              <a:t>Digital Health Integration:</a:t>
            </a:r>
            <a:r>
              <a:rPr lang="en-US" sz="2800" kern="100" dirty="0">
                <a:effectLst/>
                <a:latin typeface="Calibri" panose="020F0502020204030204" pitchFamily="34" charset="0"/>
                <a:ea typeface="Calibri" panose="020F0502020204030204" pitchFamily="34" charset="0"/>
                <a:cs typeface="Vrinda" panose="020B0502040204020203" pitchFamily="34" charset="0"/>
              </a:rPr>
              <a:t> The use of Continuous Glucose Monitors (CGMs) linked to primary care dashboards to monitor on a real-time basis (Kerr et al., 2020).</a:t>
            </a:r>
          </a:p>
          <a:p>
            <a:pPr marL="457200" marR="0" indent="-457200" algn="just">
              <a:lnSpc>
                <a:spcPct val="150000"/>
              </a:lnSpc>
              <a:spcAft>
                <a:spcPts val="800"/>
              </a:spcAft>
              <a:buFont typeface="Wingdings" panose="05000000000000000000" pitchFamily="2" charset="2"/>
              <a:buChar char="q"/>
            </a:pPr>
            <a:r>
              <a:rPr lang="en-US" sz="2800" b="1" kern="100" dirty="0">
                <a:effectLst/>
                <a:latin typeface="Calibri" panose="020F0502020204030204" pitchFamily="34" charset="0"/>
                <a:ea typeface="Calibri" panose="020F0502020204030204" pitchFamily="34" charset="0"/>
                <a:cs typeface="Vrinda" panose="020B0502040204020203" pitchFamily="34" charset="0"/>
              </a:rPr>
              <a:t>House of Care Framework: </a:t>
            </a:r>
            <a:r>
              <a:rPr lang="en-US" sz="2800" kern="100" dirty="0">
                <a:effectLst/>
                <a:latin typeface="Calibri" panose="020F0502020204030204" pitchFamily="34" charset="0"/>
                <a:ea typeface="Calibri" panose="020F0502020204030204" pitchFamily="34" charset="0"/>
                <a:cs typeface="Vrinda" panose="020B0502040204020203" pitchFamily="34" charset="0"/>
              </a:rPr>
              <a:t>Is more focus on changes at the entire system instead of single clinical interventions (Coulter, Roberts and Dixon, 2013).</a:t>
            </a:r>
          </a:p>
          <a:p>
            <a:pPr marL="457200" marR="0" indent="-457200" algn="just">
              <a:lnSpc>
                <a:spcPct val="150000"/>
              </a:lnSpc>
              <a:spcAft>
                <a:spcPts val="800"/>
              </a:spcAft>
              <a:buFont typeface="Wingdings" panose="05000000000000000000" pitchFamily="2" charset="2"/>
              <a:buChar char="q"/>
            </a:pPr>
            <a:r>
              <a:rPr lang="en-US" sz="2800" b="1" kern="100" dirty="0">
                <a:effectLst/>
                <a:latin typeface="Calibri" panose="020F0502020204030204" pitchFamily="34" charset="0"/>
                <a:ea typeface="Calibri" panose="020F0502020204030204" pitchFamily="34" charset="0"/>
                <a:cs typeface="Vrinda" panose="020B0502040204020203" pitchFamily="34" charset="0"/>
              </a:rPr>
              <a:t>Culturally-specific Interventions: </a:t>
            </a:r>
            <a:r>
              <a:rPr lang="en-US" sz="2800" kern="100" dirty="0">
                <a:effectLst/>
                <a:latin typeface="Calibri" panose="020F0502020204030204" pitchFamily="34" charset="0"/>
                <a:ea typeface="Calibri" panose="020F0502020204030204" pitchFamily="34" charset="0"/>
                <a:cs typeface="Vrinda" panose="020B0502040204020203" pitchFamily="34" charset="0"/>
              </a:rPr>
              <a:t>The adaptation of dietary recommendations in various ethnic groups to decrease inequalities (Bhopal, 2014).</a:t>
            </a:r>
          </a:p>
        </p:txBody>
      </p:sp>
      <p:sp>
        <p:nvSpPr>
          <p:cNvPr id="19" name="TextBox 18">
            <a:extLst>
              <a:ext uri="{FF2B5EF4-FFF2-40B4-BE49-F238E27FC236}">
                <a16:creationId xmlns:a16="http://schemas.microsoft.com/office/drawing/2014/main" id="{7F9D2A29-4DFC-D713-D7FC-55144C953829}"/>
              </a:ext>
            </a:extLst>
          </p:cNvPr>
          <p:cNvSpPr txBox="1"/>
          <p:nvPr/>
        </p:nvSpPr>
        <p:spPr>
          <a:xfrm>
            <a:off x="1094085" y="8694997"/>
            <a:ext cx="16687800" cy="589072"/>
          </a:xfrm>
          <a:prstGeom prst="rect">
            <a:avLst/>
          </a:prstGeom>
          <a:solidFill>
            <a:schemeClr val="accent6">
              <a:lumMod val="50000"/>
            </a:schemeClr>
          </a:solidFill>
        </p:spPr>
        <p:txBody>
          <a:bodyPr wrap="square">
            <a:spAutoFit/>
          </a:bodyPr>
          <a:lstStyle/>
          <a:p>
            <a:pPr marL="0" marR="0" algn="just">
              <a:lnSpc>
                <a:spcPct val="150000"/>
              </a:lnSpc>
              <a:spcAft>
                <a:spcPts val="800"/>
              </a:spcAft>
              <a:buNone/>
            </a:pPr>
            <a:r>
              <a:rPr lang="en-US" sz="2400" b="1" kern="100" dirty="0">
                <a:solidFill>
                  <a:schemeClr val="bg1"/>
                </a:solidFill>
                <a:effectLst/>
                <a:latin typeface="Calibri" panose="020F0502020204030204" pitchFamily="34" charset="0"/>
                <a:ea typeface="Calibri" panose="020F0502020204030204" pitchFamily="34" charset="0"/>
                <a:cs typeface="Vrinda" panose="020B0502040204020203" pitchFamily="34" charset="0"/>
              </a:rPr>
              <a:t>Conclusion: Elimination of the T2DM burden is based on holistic, co productive, and individualized prevention and care paradigm.</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E1E1DB"/>
        </a:solidFill>
        <a:effectLst/>
      </p:bgPr>
    </p:bg>
    <p:spTree>
      <p:nvGrpSpPr>
        <p:cNvPr id="1" name=""/>
        <p:cNvGrpSpPr/>
        <p:nvPr/>
      </p:nvGrpSpPr>
      <p:grpSpPr>
        <a:xfrm>
          <a:off x="0" y="0"/>
          <a:ext cx="0" cy="0"/>
          <a:chOff x="0" y="0"/>
          <a:chExt cx="0" cy="0"/>
        </a:xfrm>
      </p:grpSpPr>
      <p:grpSp>
        <p:nvGrpSpPr>
          <p:cNvPr id="2" name="Group 2"/>
          <p:cNvGrpSpPr/>
          <p:nvPr/>
        </p:nvGrpSpPr>
        <p:grpSpPr>
          <a:xfrm>
            <a:off x="1" y="9601200"/>
            <a:ext cx="18288000" cy="685800"/>
            <a:chOff x="0" y="0"/>
            <a:chExt cx="24384000" cy="914400"/>
          </a:xfrm>
        </p:grpSpPr>
        <p:sp>
          <p:nvSpPr>
            <p:cNvPr id="3" name="Freeform 3"/>
            <p:cNvSpPr/>
            <p:nvPr/>
          </p:nvSpPr>
          <p:spPr>
            <a:xfrm>
              <a:off x="0" y="0"/>
              <a:ext cx="24384000" cy="914400"/>
            </a:xfrm>
            <a:custGeom>
              <a:avLst/>
              <a:gdLst/>
              <a:ahLst/>
              <a:cxnLst/>
              <a:rect l="l" t="t" r="r" b="b"/>
              <a:pathLst>
                <a:path w="24384000" h="914400">
                  <a:moveTo>
                    <a:pt x="0" y="0"/>
                  </a:moveTo>
                  <a:lnTo>
                    <a:pt x="24384000" y="0"/>
                  </a:lnTo>
                  <a:lnTo>
                    <a:pt x="24384000" y="914400"/>
                  </a:lnTo>
                  <a:lnTo>
                    <a:pt x="0" y="914400"/>
                  </a:lnTo>
                  <a:close/>
                </a:path>
              </a:pathLst>
            </a:custGeom>
            <a:solidFill>
              <a:srgbClr val="82847C"/>
            </a:solidFill>
          </p:spPr>
          <p:txBody>
            <a:bodyPr/>
            <a:lstStyle/>
            <a:p>
              <a:endParaRPr lang="en-US"/>
            </a:p>
          </p:txBody>
        </p:sp>
      </p:grpSp>
      <p:grpSp>
        <p:nvGrpSpPr>
          <p:cNvPr id="4" name="Group 4"/>
          <p:cNvGrpSpPr/>
          <p:nvPr/>
        </p:nvGrpSpPr>
        <p:grpSpPr>
          <a:xfrm>
            <a:off x="19" y="9501473"/>
            <a:ext cx="18287981" cy="99727"/>
            <a:chOff x="0" y="0"/>
            <a:chExt cx="24383975" cy="132969"/>
          </a:xfrm>
        </p:grpSpPr>
        <p:sp>
          <p:nvSpPr>
            <p:cNvPr id="5" name="Freeform 5"/>
            <p:cNvSpPr/>
            <p:nvPr/>
          </p:nvSpPr>
          <p:spPr>
            <a:xfrm>
              <a:off x="0" y="0"/>
              <a:ext cx="24384000" cy="132969"/>
            </a:xfrm>
            <a:custGeom>
              <a:avLst/>
              <a:gdLst/>
              <a:ahLst/>
              <a:cxnLst/>
              <a:rect l="l" t="t" r="r" b="b"/>
              <a:pathLst>
                <a:path w="24384000" h="132969">
                  <a:moveTo>
                    <a:pt x="0" y="0"/>
                  </a:moveTo>
                  <a:lnTo>
                    <a:pt x="24384000" y="0"/>
                  </a:lnTo>
                  <a:lnTo>
                    <a:pt x="24384000" y="132969"/>
                  </a:lnTo>
                  <a:lnTo>
                    <a:pt x="0" y="132969"/>
                  </a:lnTo>
                  <a:close/>
                </a:path>
              </a:pathLst>
            </a:custGeom>
            <a:solidFill>
              <a:srgbClr val="ACADA8"/>
            </a:solidFill>
          </p:spPr>
          <p:txBody>
            <a:bodyPr/>
            <a:lstStyle/>
            <a:p>
              <a:endParaRPr lang="en-US"/>
            </a:p>
          </p:txBody>
        </p:sp>
      </p:grpSp>
      <p:grpSp>
        <p:nvGrpSpPr>
          <p:cNvPr id="7" name="Group 7"/>
          <p:cNvGrpSpPr/>
          <p:nvPr/>
        </p:nvGrpSpPr>
        <p:grpSpPr>
          <a:xfrm>
            <a:off x="1657901" y="1058893"/>
            <a:ext cx="15112537" cy="1044750"/>
            <a:chOff x="76935" y="-648908"/>
            <a:chExt cx="20150050" cy="1393000"/>
          </a:xfrm>
        </p:grpSpPr>
        <p:sp>
          <p:nvSpPr>
            <p:cNvPr id="8" name="Freeform 8"/>
            <p:cNvSpPr/>
            <p:nvPr/>
          </p:nvSpPr>
          <p:spPr>
            <a:xfrm>
              <a:off x="110185" y="-648908"/>
              <a:ext cx="20116800" cy="1393000"/>
            </a:xfrm>
            <a:custGeom>
              <a:avLst/>
              <a:gdLst/>
              <a:ahLst/>
              <a:cxnLst/>
              <a:rect l="l" t="t" r="r" b="b"/>
              <a:pathLst>
                <a:path w="20116800" h="1393000">
                  <a:moveTo>
                    <a:pt x="0" y="0"/>
                  </a:moveTo>
                  <a:lnTo>
                    <a:pt x="20116800" y="0"/>
                  </a:lnTo>
                  <a:lnTo>
                    <a:pt x="20116800" y="1393000"/>
                  </a:lnTo>
                  <a:lnTo>
                    <a:pt x="0" y="1393000"/>
                  </a:lnTo>
                  <a:close/>
                </a:path>
              </a:pathLst>
            </a:custGeom>
            <a:blipFill>
              <a:blip r:embed="rId2">
                <a:alphaModFix amt="0"/>
              </a:blip>
              <a:stretch>
                <a:fillRect t="-231390" b="-231390"/>
              </a:stretch>
            </a:blipFill>
          </p:spPr>
          <p:txBody>
            <a:bodyPr/>
            <a:lstStyle/>
            <a:p>
              <a:endParaRPr lang="en-US"/>
            </a:p>
          </p:txBody>
        </p:sp>
        <p:sp>
          <p:nvSpPr>
            <p:cNvPr id="9" name="TextBox 9"/>
            <p:cNvSpPr txBox="1"/>
            <p:nvPr/>
          </p:nvSpPr>
          <p:spPr>
            <a:xfrm>
              <a:off x="76935" y="-596520"/>
              <a:ext cx="20116800" cy="1288225"/>
            </a:xfrm>
            <a:prstGeom prst="rect">
              <a:avLst/>
            </a:prstGeom>
          </p:spPr>
          <p:txBody>
            <a:bodyPr lIns="0" tIns="0" rIns="0" bIns="0" rtlCol="0" anchor="b"/>
            <a:lstStyle/>
            <a:p>
              <a:pPr algn="l">
                <a:lnSpc>
                  <a:spcPts val="6609"/>
                </a:lnSpc>
              </a:pPr>
              <a:r>
                <a:rPr lang="en-US" sz="6480" b="1" spc="-114" dirty="0">
                  <a:solidFill>
                    <a:srgbClr val="404040"/>
                  </a:solidFill>
                  <a:latin typeface="TT Rounds Condensed Bold"/>
                  <a:ea typeface="TT Rounds Condensed Bold"/>
                  <a:cs typeface="TT Rounds Condensed Bold"/>
                  <a:sym typeface="TT Rounds Condensed Bold"/>
                </a:rPr>
                <a:t>References</a:t>
              </a:r>
            </a:p>
          </p:txBody>
        </p:sp>
      </p:grpSp>
      <p:pic>
        <p:nvPicPr>
          <p:cNvPr id="11" name="Picture 10">
            <a:extLst>
              <a:ext uri="{FF2B5EF4-FFF2-40B4-BE49-F238E27FC236}">
                <a16:creationId xmlns:a16="http://schemas.microsoft.com/office/drawing/2014/main" id="{043CE871-D1DD-77C4-BDF3-F7DBABD8143B}"/>
              </a:ext>
            </a:extLst>
          </p:cNvPr>
          <p:cNvPicPr/>
          <p:nvPr/>
        </p:nvPicPr>
        <p:blipFill>
          <a:blip r:embed="rId3"/>
          <a:stretch>
            <a:fillRect/>
          </a:stretch>
        </p:blipFill>
        <p:spPr>
          <a:xfrm>
            <a:off x="304800" y="51139"/>
            <a:ext cx="3173894" cy="1269322"/>
          </a:xfrm>
          <a:prstGeom prst="rect">
            <a:avLst/>
          </a:prstGeom>
        </p:spPr>
      </p:pic>
      <p:sp>
        <p:nvSpPr>
          <p:cNvPr id="13" name="Rectangle 2">
            <a:extLst>
              <a:ext uri="{FF2B5EF4-FFF2-40B4-BE49-F238E27FC236}">
                <a16:creationId xmlns:a16="http://schemas.microsoft.com/office/drawing/2014/main" id="{8B86780A-C576-4F87-DEBE-CAF7876703A3}"/>
              </a:ext>
            </a:extLst>
          </p:cNvPr>
          <p:cNvSpPr>
            <a:spLocks noChangeArrowheads="1"/>
          </p:cNvSpPr>
          <p:nvPr/>
        </p:nvSpPr>
        <p:spPr bwMode="auto">
          <a:xfrm>
            <a:off x="152400" y="2035951"/>
            <a:ext cx="17678400" cy="821763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600" b="0" i="0" u="none" strike="noStrike" cap="none" normalizeH="0" baseline="0" dirty="0" err="1">
                <a:ln>
                  <a:noFill/>
                </a:ln>
                <a:solidFill>
                  <a:schemeClr val="tx1"/>
                </a:solidFill>
                <a:effectLst/>
                <a:latin typeface="Arial" panose="020B0604020202020204" pitchFamily="34" charset="0"/>
              </a:rPr>
              <a:t>Alicic</a:t>
            </a:r>
            <a:r>
              <a:rPr kumimoji="0" lang="en-US" altLang="en-US" sz="1600" b="0" i="0" u="none" strike="noStrike" cap="none" normalizeH="0" baseline="0" dirty="0">
                <a:ln>
                  <a:noFill/>
                </a:ln>
                <a:solidFill>
                  <a:schemeClr val="tx1"/>
                </a:solidFill>
                <a:effectLst/>
                <a:latin typeface="Arial" panose="020B0604020202020204" pitchFamily="34" charset="0"/>
              </a:rPr>
              <a:t>, R.Z., Rooney, M.T. and Tuttle, K.R., 2017. Diabetic kidney disease: challenges, progress, and possibilities. </a:t>
            </a:r>
            <a:r>
              <a:rPr kumimoji="0" lang="en-US" altLang="en-US" sz="1600" b="0" i="1" u="none" strike="noStrike" cap="none" normalizeH="0" baseline="0" dirty="0">
                <a:ln>
                  <a:noFill/>
                </a:ln>
                <a:solidFill>
                  <a:schemeClr val="tx1"/>
                </a:solidFill>
                <a:effectLst/>
                <a:latin typeface="Arial" panose="020B0604020202020204" pitchFamily="34" charset="0"/>
              </a:rPr>
              <a:t>Clinical Journal of the American Society of Nephrology</a:t>
            </a:r>
            <a:r>
              <a:rPr kumimoji="0" lang="en-US" altLang="en-US" sz="1600" b="0" i="0" u="none" strike="noStrike" cap="none" normalizeH="0" baseline="0" dirty="0">
                <a:ln>
                  <a:noFill/>
                </a:ln>
                <a:solidFill>
                  <a:schemeClr val="tx1"/>
                </a:solidFill>
                <a:effectLst/>
                <a:latin typeface="Arial" panose="020B0604020202020204" pitchFamily="34" charset="0"/>
              </a:rPr>
              <a:t>, 12(12), pp.2032-2045. Available at: </a:t>
            </a:r>
            <a:r>
              <a:rPr kumimoji="0" lang="en-US" altLang="en-US" sz="1600" b="0" i="0" u="none" strike="noStrike" cap="none" normalizeH="0" baseline="0" dirty="0">
                <a:ln>
                  <a:noFill/>
                </a:ln>
                <a:solidFill>
                  <a:schemeClr val="tx1"/>
                </a:solidFill>
                <a:effectLst/>
                <a:latin typeface="Arial" panose="020B0604020202020204" pitchFamily="34" charset="0"/>
                <a:hlinkClick r:id="rId4"/>
              </a:rPr>
              <a:t>https://doi.org/10.2215/CJN.11491116</a:t>
            </a:r>
            <a:endParaRPr kumimoji="0" lang="en-US" altLang="en-US" sz="1600" b="0" i="0" u="none" strike="noStrike" cap="none" normalizeH="0" baseline="0" dirty="0">
              <a:ln>
                <a:noFill/>
              </a:ln>
              <a:solidFill>
                <a:schemeClr val="tx1"/>
              </a:solidFill>
              <a:effectLst/>
              <a:latin typeface="Arial" panose="020B0604020202020204" pitchFamily="34" charset="0"/>
            </a:endParaRP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600" b="0" i="0" u="none" strike="noStrike" cap="none" normalizeH="0" baseline="0" dirty="0">
                <a:ln>
                  <a:noFill/>
                </a:ln>
                <a:solidFill>
                  <a:schemeClr val="tx1"/>
                </a:solidFill>
                <a:effectLst/>
                <a:latin typeface="Arial" panose="020B0604020202020204" pitchFamily="34" charset="0"/>
              </a:rPr>
              <a:t>American Diabetes Association (ADA), 2023. Standards of Care in Diabetes—2023. </a:t>
            </a:r>
            <a:r>
              <a:rPr kumimoji="0" lang="en-US" altLang="en-US" sz="1600" b="0" i="1" u="none" strike="noStrike" cap="none" normalizeH="0" baseline="0" dirty="0">
                <a:ln>
                  <a:noFill/>
                </a:ln>
                <a:solidFill>
                  <a:schemeClr val="tx1"/>
                </a:solidFill>
                <a:effectLst/>
                <a:latin typeface="Arial" panose="020B0604020202020204" pitchFamily="34" charset="0"/>
              </a:rPr>
              <a:t>Diabetes Care</a:t>
            </a:r>
            <a:r>
              <a:rPr kumimoji="0" lang="en-US" altLang="en-US" sz="1600" b="0" i="0" u="none" strike="noStrike" cap="none" normalizeH="0" baseline="0" dirty="0">
                <a:ln>
                  <a:noFill/>
                </a:ln>
                <a:solidFill>
                  <a:schemeClr val="tx1"/>
                </a:solidFill>
                <a:effectLst/>
                <a:latin typeface="Arial" panose="020B0604020202020204" pitchFamily="34" charset="0"/>
              </a:rPr>
              <a:t>, 46(Supplement_1). Available at: </a:t>
            </a:r>
            <a:r>
              <a:rPr kumimoji="0" lang="en-US" altLang="en-US" sz="1600" b="0" i="0" u="none" strike="noStrike" cap="none" normalizeH="0" baseline="0" dirty="0">
                <a:ln>
                  <a:noFill/>
                </a:ln>
                <a:solidFill>
                  <a:schemeClr val="tx1"/>
                </a:solidFill>
                <a:effectLst/>
                <a:latin typeface="Arial" panose="020B0604020202020204" pitchFamily="34" charset="0"/>
                <a:hlinkClick r:id="rId5"/>
              </a:rPr>
              <a:t>https://doi.org/10.2337/dc23-Sint</a:t>
            </a:r>
            <a:endParaRPr kumimoji="0" lang="en-US" altLang="en-US" sz="1600" b="0" i="0" u="none" strike="noStrike" cap="none" normalizeH="0" baseline="0" dirty="0">
              <a:ln>
                <a:noFill/>
              </a:ln>
              <a:solidFill>
                <a:schemeClr val="tx1"/>
              </a:solidFill>
              <a:effectLst/>
              <a:latin typeface="Arial" panose="020B0604020202020204" pitchFamily="34" charset="0"/>
            </a:endParaRP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600" b="0" i="0" u="none" strike="noStrike" cap="none" normalizeH="0" baseline="0" dirty="0">
                <a:ln>
                  <a:noFill/>
                </a:ln>
                <a:solidFill>
                  <a:schemeClr val="tx1"/>
                </a:solidFill>
                <a:effectLst/>
                <a:latin typeface="Arial" panose="020B0604020202020204" pitchFamily="34" charset="0"/>
              </a:rPr>
              <a:t>Barnett, K., Mercer, S.W., Norbury, M., Watt, G., Wyke, S. and Guthrie, B., 2012. Epidemiology of multimorbidity and implications for health care, research, and medical education: a cross-sectional study. </a:t>
            </a:r>
            <a:r>
              <a:rPr kumimoji="0" lang="en-US" altLang="en-US" sz="1600" b="0" i="1" u="none" strike="noStrike" cap="none" normalizeH="0" baseline="0" dirty="0">
                <a:ln>
                  <a:noFill/>
                </a:ln>
                <a:solidFill>
                  <a:schemeClr val="tx1"/>
                </a:solidFill>
                <a:effectLst/>
                <a:latin typeface="Arial" panose="020B0604020202020204" pitchFamily="34" charset="0"/>
              </a:rPr>
              <a:t>The Lancet</a:t>
            </a:r>
            <a:r>
              <a:rPr kumimoji="0" lang="en-US" altLang="en-US" sz="1600" b="0" i="0" u="none" strike="noStrike" cap="none" normalizeH="0" baseline="0" dirty="0">
                <a:ln>
                  <a:noFill/>
                </a:ln>
                <a:solidFill>
                  <a:schemeClr val="tx1"/>
                </a:solidFill>
                <a:effectLst/>
                <a:latin typeface="Arial" panose="020B0604020202020204" pitchFamily="34" charset="0"/>
              </a:rPr>
              <a:t>, 380(9836), pp.37-43. Available at: </a:t>
            </a:r>
            <a:r>
              <a:rPr kumimoji="0" lang="en-US" altLang="en-US" sz="1600" b="0" i="0" u="none" strike="noStrike" cap="none" normalizeH="0" baseline="0" dirty="0">
                <a:ln>
                  <a:noFill/>
                </a:ln>
                <a:solidFill>
                  <a:schemeClr val="tx1"/>
                </a:solidFill>
                <a:effectLst/>
                <a:latin typeface="Arial" panose="020B0604020202020204" pitchFamily="34" charset="0"/>
                <a:hlinkClick r:id="rId6"/>
              </a:rPr>
              <a:t>https://doi.org/10.1016/S0140-6736(12)60240-2</a:t>
            </a:r>
            <a:endParaRPr kumimoji="0" lang="en-US" altLang="en-US" sz="1600" b="0" i="0" u="none" strike="noStrike" cap="none" normalizeH="0" baseline="0" dirty="0">
              <a:ln>
                <a:noFill/>
              </a:ln>
              <a:solidFill>
                <a:schemeClr val="tx1"/>
              </a:solidFill>
              <a:effectLst/>
              <a:latin typeface="Arial" panose="020B0604020202020204" pitchFamily="34" charset="0"/>
            </a:endParaRP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600" b="0" i="0" u="none" strike="noStrike" cap="none" normalizeH="0" baseline="0" dirty="0" err="1">
                <a:ln>
                  <a:noFill/>
                </a:ln>
                <a:solidFill>
                  <a:schemeClr val="tx1"/>
                </a:solidFill>
                <a:effectLst/>
                <a:latin typeface="Arial" panose="020B0604020202020204" pitchFamily="34" charset="0"/>
              </a:rPr>
              <a:t>Batalden</a:t>
            </a:r>
            <a:r>
              <a:rPr kumimoji="0" lang="en-US" altLang="en-US" sz="1600" b="0" i="0" u="none" strike="noStrike" cap="none" normalizeH="0" baseline="0" dirty="0">
                <a:ln>
                  <a:noFill/>
                </a:ln>
                <a:solidFill>
                  <a:schemeClr val="tx1"/>
                </a:solidFill>
                <a:effectLst/>
                <a:latin typeface="Arial" panose="020B0604020202020204" pitchFamily="34" charset="0"/>
              </a:rPr>
              <a:t>, M., </a:t>
            </a:r>
            <a:r>
              <a:rPr kumimoji="0" lang="en-US" altLang="en-US" sz="1600" b="0" i="0" u="none" strike="noStrike" cap="none" normalizeH="0" baseline="0" dirty="0" err="1">
                <a:ln>
                  <a:noFill/>
                </a:ln>
                <a:solidFill>
                  <a:schemeClr val="tx1"/>
                </a:solidFill>
                <a:effectLst/>
                <a:latin typeface="Arial" panose="020B0604020202020204" pitchFamily="34" charset="0"/>
              </a:rPr>
              <a:t>Batalden</a:t>
            </a:r>
            <a:r>
              <a:rPr kumimoji="0" lang="en-US" altLang="en-US" sz="1600" b="0" i="0" u="none" strike="noStrike" cap="none" normalizeH="0" baseline="0" dirty="0">
                <a:ln>
                  <a:noFill/>
                </a:ln>
                <a:solidFill>
                  <a:schemeClr val="tx1"/>
                </a:solidFill>
                <a:effectLst/>
                <a:latin typeface="Arial" panose="020B0604020202020204" pitchFamily="34" charset="0"/>
              </a:rPr>
              <a:t>, P., Margolis, P., Seid, M., Armstrong, G., </a:t>
            </a:r>
            <a:r>
              <a:rPr kumimoji="0" lang="en-US" altLang="en-US" sz="1600" b="0" i="0" u="none" strike="noStrike" cap="none" normalizeH="0" baseline="0" dirty="0" err="1">
                <a:ln>
                  <a:noFill/>
                </a:ln>
                <a:solidFill>
                  <a:schemeClr val="tx1"/>
                </a:solidFill>
                <a:effectLst/>
                <a:latin typeface="Arial" panose="020B0604020202020204" pitchFamily="34" charset="0"/>
              </a:rPr>
              <a:t>Opipari-Arrigan</a:t>
            </a:r>
            <a:r>
              <a:rPr kumimoji="0" lang="en-US" altLang="en-US" sz="1600" b="0" i="0" u="none" strike="noStrike" cap="none" normalizeH="0" baseline="0" dirty="0">
                <a:ln>
                  <a:noFill/>
                </a:ln>
                <a:solidFill>
                  <a:schemeClr val="tx1"/>
                </a:solidFill>
                <a:effectLst/>
                <a:latin typeface="Arial" panose="020B0604020202020204" pitchFamily="34" charset="0"/>
              </a:rPr>
              <a:t>, L. and Hartung, H., 2016. Coproduction of healthcare service. </a:t>
            </a:r>
            <a:r>
              <a:rPr kumimoji="0" lang="en-US" altLang="en-US" sz="1600" b="0" i="1" u="none" strike="noStrike" cap="none" normalizeH="0" baseline="0" dirty="0">
                <a:ln>
                  <a:noFill/>
                </a:ln>
                <a:solidFill>
                  <a:schemeClr val="tx1"/>
                </a:solidFill>
                <a:effectLst/>
                <a:latin typeface="Arial" panose="020B0604020202020204" pitchFamily="34" charset="0"/>
              </a:rPr>
              <a:t>BMJ Quality &amp; Safety</a:t>
            </a:r>
            <a:r>
              <a:rPr kumimoji="0" lang="en-US" altLang="en-US" sz="1600" b="0" i="0" u="none" strike="noStrike" cap="none" normalizeH="0" baseline="0" dirty="0">
                <a:ln>
                  <a:noFill/>
                </a:ln>
                <a:solidFill>
                  <a:schemeClr val="tx1"/>
                </a:solidFill>
                <a:effectLst/>
                <a:latin typeface="Arial" panose="020B0604020202020204" pitchFamily="34" charset="0"/>
              </a:rPr>
              <a:t>, 25(7), pp.509-517. Available at: </a:t>
            </a:r>
            <a:r>
              <a:rPr kumimoji="0" lang="en-US" altLang="en-US" sz="1600" b="0" i="0" u="none" strike="noStrike" cap="none" normalizeH="0" baseline="0" dirty="0">
                <a:ln>
                  <a:noFill/>
                </a:ln>
                <a:solidFill>
                  <a:schemeClr val="tx1"/>
                </a:solidFill>
                <a:effectLst/>
                <a:latin typeface="Arial" panose="020B0604020202020204" pitchFamily="34" charset="0"/>
                <a:hlinkClick r:id="rId7"/>
              </a:rPr>
              <a:t>https://doi.org/10.1136/bmjqs-2015-004315</a:t>
            </a:r>
            <a:endParaRPr kumimoji="0" lang="en-US" altLang="en-US" sz="1600" b="0" i="0" u="none" strike="noStrike" cap="none" normalizeH="0" baseline="0" dirty="0">
              <a:ln>
                <a:noFill/>
              </a:ln>
              <a:solidFill>
                <a:schemeClr val="tx1"/>
              </a:solidFill>
              <a:effectLst/>
              <a:latin typeface="Arial" panose="020B0604020202020204" pitchFamily="34" charset="0"/>
            </a:endParaRP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600" b="0" i="0" u="none" strike="noStrike" cap="none" normalizeH="0" baseline="0" dirty="0">
                <a:ln>
                  <a:noFill/>
                </a:ln>
                <a:solidFill>
                  <a:schemeClr val="tx1"/>
                </a:solidFill>
                <a:effectLst/>
                <a:latin typeface="Arial" panose="020B0604020202020204" pitchFamily="34" charset="0"/>
              </a:rPr>
              <a:t>Bhopal, R.S., 2014. </a:t>
            </a:r>
            <a:r>
              <a:rPr kumimoji="0" lang="en-US" altLang="en-US" sz="1600" b="0" i="1" u="none" strike="noStrike" cap="none" normalizeH="0" baseline="0" dirty="0">
                <a:ln>
                  <a:noFill/>
                </a:ln>
                <a:solidFill>
                  <a:schemeClr val="tx1"/>
                </a:solidFill>
                <a:effectLst/>
                <a:latin typeface="Arial" panose="020B0604020202020204" pitchFamily="34" charset="0"/>
              </a:rPr>
              <a:t>Migration, ethnicity, race, and health in multicultural societies</a:t>
            </a:r>
            <a:r>
              <a:rPr kumimoji="0" lang="en-US" altLang="en-US" sz="1600" b="0" i="0" u="none" strike="noStrike" cap="none" normalizeH="0" baseline="0" dirty="0">
                <a:ln>
                  <a:noFill/>
                </a:ln>
                <a:solidFill>
                  <a:schemeClr val="tx1"/>
                </a:solidFill>
                <a:effectLst/>
                <a:latin typeface="Arial" panose="020B0604020202020204" pitchFamily="34" charset="0"/>
              </a:rPr>
              <a:t>. 2nd ed. Oxford: Oxford University Press. Available at: </a:t>
            </a:r>
            <a:r>
              <a:rPr kumimoji="0" lang="en-US" altLang="en-US" sz="1600" b="0" i="0" u="none" strike="noStrike" cap="none" normalizeH="0" baseline="0" dirty="0">
                <a:ln>
                  <a:noFill/>
                </a:ln>
                <a:solidFill>
                  <a:schemeClr val="tx1"/>
                </a:solidFill>
                <a:effectLst/>
                <a:latin typeface="Arial" panose="020B0604020202020204" pitchFamily="34" charset="0"/>
                <a:hlinkClick r:id="rId8"/>
              </a:rPr>
              <a:t>https://doi.org/10.1093/acprof:oso/9780198566600.001.0001</a:t>
            </a:r>
            <a:endParaRPr kumimoji="0" lang="en-US" altLang="en-US" sz="1600" b="0" i="0" u="none" strike="noStrike" cap="none" normalizeH="0" baseline="0" dirty="0">
              <a:ln>
                <a:noFill/>
              </a:ln>
              <a:solidFill>
                <a:schemeClr val="tx1"/>
              </a:solidFill>
              <a:effectLst/>
              <a:latin typeface="Arial" panose="020B0604020202020204" pitchFamily="34" charset="0"/>
            </a:endParaRP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600" b="0" i="0" u="none" strike="noStrike" cap="none" normalizeH="0" baseline="0" dirty="0">
                <a:ln>
                  <a:noFill/>
                </a:ln>
                <a:solidFill>
                  <a:schemeClr val="tx1"/>
                </a:solidFill>
                <a:effectLst/>
                <a:latin typeface="Arial" panose="020B0604020202020204" pitchFamily="34" charset="0"/>
              </a:rPr>
              <a:t>Bickerdike, L., Booth, A., Wilson, P.M., Farley, K. and Wright, K., 2017. Social prescribing: less rhetoric and more reality. A systematic review of the evidence. </a:t>
            </a:r>
            <a:r>
              <a:rPr kumimoji="0" lang="en-US" altLang="en-US" sz="1600" b="0" i="1" u="none" strike="noStrike" cap="none" normalizeH="0" baseline="0" dirty="0">
                <a:ln>
                  <a:noFill/>
                </a:ln>
                <a:solidFill>
                  <a:schemeClr val="tx1"/>
                </a:solidFill>
                <a:effectLst/>
                <a:latin typeface="Arial" panose="020B0604020202020204" pitchFamily="34" charset="0"/>
              </a:rPr>
              <a:t>BMJ Open</a:t>
            </a:r>
            <a:r>
              <a:rPr kumimoji="0" lang="en-US" altLang="en-US" sz="1600" b="0" i="0" u="none" strike="noStrike" cap="none" normalizeH="0" baseline="0" dirty="0">
                <a:ln>
                  <a:noFill/>
                </a:ln>
                <a:solidFill>
                  <a:schemeClr val="tx1"/>
                </a:solidFill>
                <a:effectLst/>
                <a:latin typeface="Arial" panose="020B0604020202020204" pitchFamily="34" charset="0"/>
              </a:rPr>
              <a:t>, 7(4), p.e013384. Available at: </a:t>
            </a:r>
            <a:r>
              <a:rPr kumimoji="0" lang="en-US" altLang="en-US" sz="1600" b="0" i="0" u="none" strike="noStrike" cap="none" normalizeH="0" baseline="0" dirty="0">
                <a:ln>
                  <a:noFill/>
                </a:ln>
                <a:solidFill>
                  <a:schemeClr val="tx1"/>
                </a:solidFill>
                <a:effectLst/>
                <a:latin typeface="Arial" panose="020B0604020202020204" pitchFamily="34" charset="0"/>
                <a:hlinkClick r:id="rId9"/>
              </a:rPr>
              <a:t>https://doi.org/10.1136/bmjopen-2016-013384</a:t>
            </a:r>
            <a:endParaRPr kumimoji="0" lang="en-US" altLang="en-US" sz="1600" b="0" i="0" u="none" strike="noStrike" cap="none" normalizeH="0" baseline="0" dirty="0">
              <a:ln>
                <a:noFill/>
              </a:ln>
              <a:solidFill>
                <a:schemeClr val="tx1"/>
              </a:solidFill>
              <a:effectLst/>
              <a:latin typeface="Arial" panose="020B0604020202020204" pitchFamily="34" charset="0"/>
            </a:endParaRP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600" b="0" i="0" u="none" strike="noStrike" cap="none" normalizeH="0" baseline="0" dirty="0">
                <a:ln>
                  <a:noFill/>
                </a:ln>
                <a:solidFill>
                  <a:schemeClr val="tx1"/>
                </a:solidFill>
                <a:effectLst/>
                <a:latin typeface="Arial" panose="020B0604020202020204" pitchFamily="34" charset="0"/>
              </a:rPr>
              <a:t>Bommer, C., </a:t>
            </a:r>
            <a:r>
              <a:rPr kumimoji="0" lang="en-US" altLang="en-US" sz="1600" b="0" i="0" u="none" strike="noStrike" cap="none" normalizeH="0" baseline="0" dirty="0" err="1">
                <a:ln>
                  <a:noFill/>
                </a:ln>
                <a:solidFill>
                  <a:schemeClr val="tx1"/>
                </a:solidFill>
                <a:effectLst/>
                <a:latin typeface="Arial" panose="020B0604020202020204" pitchFamily="34" charset="0"/>
              </a:rPr>
              <a:t>Heesemann</a:t>
            </a:r>
            <a:r>
              <a:rPr kumimoji="0" lang="en-US" altLang="en-US" sz="1600" b="0" i="0" u="none" strike="noStrike" cap="none" normalizeH="0" baseline="0" dirty="0">
                <a:ln>
                  <a:noFill/>
                </a:ln>
                <a:solidFill>
                  <a:schemeClr val="tx1"/>
                </a:solidFill>
                <a:effectLst/>
                <a:latin typeface="Arial" panose="020B0604020202020204" pitchFamily="34" charset="0"/>
              </a:rPr>
              <a:t>, E., </a:t>
            </a:r>
            <a:r>
              <a:rPr kumimoji="0" lang="en-US" altLang="en-US" sz="1600" b="0" i="0" u="none" strike="noStrike" cap="none" normalizeH="0" baseline="0" dirty="0" err="1">
                <a:ln>
                  <a:noFill/>
                </a:ln>
                <a:solidFill>
                  <a:schemeClr val="tx1"/>
                </a:solidFill>
                <a:effectLst/>
                <a:latin typeface="Arial" panose="020B0604020202020204" pitchFamily="34" charset="0"/>
              </a:rPr>
              <a:t>Sagalova</a:t>
            </a:r>
            <a:r>
              <a:rPr kumimoji="0" lang="en-US" altLang="en-US" sz="1600" b="0" i="0" u="none" strike="noStrike" cap="none" normalizeH="0" baseline="0" dirty="0">
                <a:ln>
                  <a:noFill/>
                </a:ln>
                <a:solidFill>
                  <a:schemeClr val="tx1"/>
                </a:solidFill>
                <a:effectLst/>
                <a:latin typeface="Arial" panose="020B0604020202020204" pitchFamily="34" charset="0"/>
              </a:rPr>
              <a:t>, V., Manne-Goehler, J., Atun, R., </a:t>
            </a:r>
            <a:r>
              <a:rPr kumimoji="0" lang="en-US" altLang="en-US" sz="1600" b="0" i="0" u="none" strike="noStrike" cap="none" normalizeH="0" baseline="0" dirty="0" err="1">
                <a:ln>
                  <a:noFill/>
                </a:ln>
                <a:solidFill>
                  <a:schemeClr val="tx1"/>
                </a:solidFill>
                <a:effectLst/>
                <a:latin typeface="Arial" panose="020B0604020202020204" pitchFamily="34" charset="0"/>
              </a:rPr>
              <a:t>Bärnighausen</a:t>
            </a:r>
            <a:r>
              <a:rPr kumimoji="0" lang="en-US" altLang="en-US" sz="1600" b="0" i="0" u="none" strike="noStrike" cap="none" normalizeH="0" baseline="0" dirty="0">
                <a:ln>
                  <a:noFill/>
                </a:ln>
                <a:solidFill>
                  <a:schemeClr val="tx1"/>
                </a:solidFill>
                <a:effectLst/>
                <a:latin typeface="Arial" panose="020B0604020202020204" pitchFamily="34" charset="0"/>
              </a:rPr>
              <a:t>, T. and Vollmer, S., 2017. The global economic burden of diabetes in adults aged 20–79 years: a cost-of-illness study. </a:t>
            </a:r>
            <a:r>
              <a:rPr kumimoji="0" lang="en-US" altLang="en-US" sz="1600" b="0" i="1" u="none" strike="noStrike" cap="none" normalizeH="0" baseline="0" dirty="0">
                <a:ln>
                  <a:noFill/>
                </a:ln>
                <a:solidFill>
                  <a:schemeClr val="tx1"/>
                </a:solidFill>
                <a:effectLst/>
                <a:latin typeface="Arial" panose="020B0604020202020204" pitchFamily="34" charset="0"/>
              </a:rPr>
              <a:t>Diabetes Care</a:t>
            </a:r>
            <a:r>
              <a:rPr kumimoji="0" lang="en-US" altLang="en-US" sz="1600" b="0" i="0" u="none" strike="noStrike" cap="none" normalizeH="0" baseline="0" dirty="0">
                <a:ln>
                  <a:noFill/>
                </a:ln>
                <a:solidFill>
                  <a:schemeClr val="tx1"/>
                </a:solidFill>
                <a:effectLst/>
                <a:latin typeface="Arial" panose="020B0604020202020204" pitchFamily="34" charset="0"/>
              </a:rPr>
              <a:t>, 40(5), pp.610-618. Available at: </a:t>
            </a:r>
            <a:r>
              <a:rPr kumimoji="0" lang="en-US" altLang="en-US" sz="1600" b="0" i="0" u="none" strike="noStrike" cap="none" normalizeH="0" baseline="0" dirty="0">
                <a:ln>
                  <a:noFill/>
                </a:ln>
                <a:solidFill>
                  <a:schemeClr val="tx1"/>
                </a:solidFill>
                <a:effectLst/>
                <a:latin typeface="Arial" panose="020B0604020202020204" pitchFamily="34" charset="0"/>
                <a:hlinkClick r:id="rId10"/>
              </a:rPr>
              <a:t>https://doi.org/10.2337/dc16-2371</a:t>
            </a:r>
            <a:endParaRPr kumimoji="0" lang="en-US" altLang="en-US" sz="1600" b="0" i="0" u="none" strike="noStrike" cap="none" normalizeH="0" baseline="0" dirty="0">
              <a:ln>
                <a:noFill/>
              </a:ln>
              <a:solidFill>
                <a:schemeClr val="tx1"/>
              </a:solidFill>
              <a:effectLst/>
              <a:latin typeface="Arial" panose="020B0604020202020204" pitchFamily="34" charset="0"/>
            </a:endParaRP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600" b="0" i="0" u="none" strike="noStrike" cap="none" normalizeH="0" baseline="0" dirty="0">
                <a:ln>
                  <a:noFill/>
                </a:ln>
                <a:solidFill>
                  <a:schemeClr val="tx1"/>
                </a:solidFill>
                <a:effectLst/>
                <a:latin typeface="Arial" panose="020B0604020202020204" pitchFamily="34" charset="0"/>
              </a:rPr>
              <a:t>Buse, J.B. et al., 2020. 2019 update to: Management of </a:t>
            </a:r>
            <a:r>
              <a:rPr kumimoji="0" lang="en-US" altLang="en-US" sz="1600" b="0" i="0" u="none" strike="noStrike" cap="none" normalizeH="0" baseline="0" dirty="0" err="1">
                <a:ln>
                  <a:noFill/>
                </a:ln>
                <a:solidFill>
                  <a:schemeClr val="tx1"/>
                </a:solidFill>
                <a:effectLst/>
                <a:latin typeface="Arial" panose="020B0604020202020204" pitchFamily="34" charset="0"/>
              </a:rPr>
              <a:t>hyperglycaemia</a:t>
            </a:r>
            <a:r>
              <a:rPr kumimoji="0" lang="en-US" altLang="en-US" sz="1600" b="0" i="0" u="none" strike="noStrike" cap="none" normalizeH="0" baseline="0" dirty="0">
                <a:ln>
                  <a:noFill/>
                </a:ln>
                <a:solidFill>
                  <a:schemeClr val="tx1"/>
                </a:solidFill>
                <a:effectLst/>
                <a:latin typeface="Arial" panose="020B0604020202020204" pitchFamily="34" charset="0"/>
              </a:rPr>
              <a:t> in type 2 diabetes, 2018. A consensus report by the American Diabetes Association (ADA) and the European Association for the Study of Diabetes (EASD). </a:t>
            </a:r>
            <a:r>
              <a:rPr kumimoji="0" lang="en-US" altLang="en-US" sz="1600" b="0" i="1" u="none" strike="noStrike" cap="none" normalizeH="0" baseline="0" dirty="0" err="1">
                <a:ln>
                  <a:noFill/>
                </a:ln>
                <a:solidFill>
                  <a:schemeClr val="tx1"/>
                </a:solidFill>
                <a:effectLst/>
                <a:latin typeface="Arial" panose="020B0604020202020204" pitchFamily="34" charset="0"/>
              </a:rPr>
              <a:t>Diabetologia</a:t>
            </a:r>
            <a:r>
              <a:rPr kumimoji="0" lang="en-US" altLang="en-US" sz="1600" b="0" i="0" u="none" strike="noStrike" cap="none" normalizeH="0" baseline="0" dirty="0">
                <a:ln>
                  <a:noFill/>
                </a:ln>
                <a:solidFill>
                  <a:schemeClr val="tx1"/>
                </a:solidFill>
                <a:effectLst/>
                <a:latin typeface="Arial" panose="020B0604020202020204" pitchFamily="34" charset="0"/>
              </a:rPr>
              <a:t>, 63(2), pp.221-228. Available at: </a:t>
            </a:r>
            <a:r>
              <a:rPr kumimoji="0" lang="en-US" altLang="en-US" sz="1600" b="0" i="0" u="none" strike="noStrike" cap="none" normalizeH="0" baseline="0" dirty="0">
                <a:ln>
                  <a:noFill/>
                </a:ln>
                <a:solidFill>
                  <a:schemeClr val="tx1"/>
                </a:solidFill>
                <a:effectLst/>
                <a:latin typeface="Arial" panose="020B0604020202020204" pitchFamily="34" charset="0"/>
                <a:hlinkClick r:id="rId11"/>
              </a:rPr>
              <a:t>https://doi.org/10.1007/s00125-019-05062-6</a:t>
            </a:r>
            <a:endParaRPr kumimoji="0" lang="en-US" altLang="en-US" sz="1600" b="0" i="0" u="none" strike="noStrike" cap="none" normalizeH="0" baseline="0" dirty="0">
              <a:ln>
                <a:noFill/>
              </a:ln>
              <a:solidFill>
                <a:schemeClr val="tx1"/>
              </a:solidFill>
              <a:effectLst/>
              <a:latin typeface="Arial" panose="020B0604020202020204" pitchFamily="34" charset="0"/>
            </a:endParaRP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600" b="0" i="0" u="none" strike="noStrike" cap="none" normalizeH="0" baseline="0" dirty="0">
                <a:ln>
                  <a:noFill/>
                </a:ln>
                <a:solidFill>
                  <a:schemeClr val="tx1"/>
                </a:solidFill>
                <a:effectLst/>
                <a:latin typeface="Arial" panose="020B0604020202020204" pitchFamily="34" charset="0"/>
              </a:rPr>
              <a:t>Coulter, A. and Collins, A., 2011. </a:t>
            </a:r>
            <a:r>
              <a:rPr kumimoji="0" lang="en-US" altLang="en-US" sz="1600" b="0" i="1" u="none" strike="noStrike" cap="none" normalizeH="0" baseline="0" dirty="0">
                <a:ln>
                  <a:noFill/>
                </a:ln>
                <a:solidFill>
                  <a:schemeClr val="tx1"/>
                </a:solidFill>
                <a:effectLst/>
                <a:latin typeface="Arial" panose="020B0604020202020204" pitchFamily="34" charset="0"/>
              </a:rPr>
              <a:t>Making shared decision-making a reality: No decision about me, without me</a:t>
            </a:r>
            <a:r>
              <a:rPr kumimoji="0" lang="en-US" altLang="en-US" sz="1600" b="0" i="0" u="none" strike="noStrike" cap="none" normalizeH="0" baseline="0" dirty="0">
                <a:ln>
                  <a:noFill/>
                </a:ln>
                <a:solidFill>
                  <a:schemeClr val="tx1"/>
                </a:solidFill>
                <a:effectLst/>
                <a:latin typeface="Arial" panose="020B0604020202020204" pitchFamily="34" charset="0"/>
              </a:rPr>
              <a:t>. London: The King's Fund. Available at: </a:t>
            </a:r>
            <a:r>
              <a:rPr kumimoji="0" lang="en-US" altLang="en-US" sz="1600" b="0" i="0" u="none" strike="noStrike" cap="none" normalizeH="0" baseline="0" dirty="0">
                <a:ln>
                  <a:noFill/>
                </a:ln>
                <a:solidFill>
                  <a:schemeClr val="tx1"/>
                </a:solidFill>
                <a:effectLst/>
                <a:latin typeface="Arial" panose="020B0604020202020204" pitchFamily="34" charset="0"/>
                <a:hlinkClick r:id="rId12"/>
              </a:rPr>
              <a:t>https://www.kingsfund.org.uk/publications/making-shared-decision-making-reality</a:t>
            </a:r>
            <a:endParaRPr kumimoji="0" lang="en-US" altLang="en-US" sz="1600" b="0" i="0" u="none" strike="noStrike" cap="none" normalizeH="0" baseline="0" dirty="0">
              <a:ln>
                <a:noFill/>
              </a:ln>
              <a:solidFill>
                <a:schemeClr val="tx1"/>
              </a:solidFill>
              <a:effectLst/>
              <a:latin typeface="Arial" panose="020B0604020202020204" pitchFamily="34" charset="0"/>
            </a:endParaRP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600" b="0" i="0" u="none" strike="noStrike" cap="none" normalizeH="0" baseline="0" dirty="0">
                <a:ln>
                  <a:noFill/>
                </a:ln>
                <a:solidFill>
                  <a:schemeClr val="tx1"/>
                </a:solidFill>
                <a:effectLst/>
                <a:latin typeface="Arial" panose="020B0604020202020204" pitchFamily="34" charset="0"/>
              </a:rPr>
              <a:t>Coulter, A., Roberts, S. and Dixon, A., 2013. </a:t>
            </a:r>
            <a:r>
              <a:rPr kumimoji="0" lang="en-US" altLang="en-US" sz="1600" b="0" i="1" u="none" strike="noStrike" cap="none" normalizeH="0" baseline="0" dirty="0">
                <a:ln>
                  <a:noFill/>
                </a:ln>
                <a:solidFill>
                  <a:schemeClr val="tx1"/>
                </a:solidFill>
                <a:effectLst/>
                <a:latin typeface="Arial" panose="020B0604020202020204" pitchFamily="34" charset="0"/>
              </a:rPr>
              <a:t>Delivering better services for people with long-term conditions: Building the house of care</a:t>
            </a:r>
            <a:r>
              <a:rPr kumimoji="0" lang="en-US" altLang="en-US" sz="1600" b="0" i="0" u="none" strike="noStrike" cap="none" normalizeH="0" baseline="0" dirty="0">
                <a:ln>
                  <a:noFill/>
                </a:ln>
                <a:solidFill>
                  <a:schemeClr val="tx1"/>
                </a:solidFill>
                <a:effectLst/>
                <a:latin typeface="Arial" panose="020B0604020202020204" pitchFamily="34" charset="0"/>
              </a:rPr>
              <a:t>. London: The King's Fund. Available at: </a:t>
            </a:r>
            <a:r>
              <a:rPr kumimoji="0" lang="en-US" altLang="en-US" sz="1600" b="0" i="0" u="none" strike="noStrike" cap="none" normalizeH="0" baseline="0" dirty="0">
                <a:ln>
                  <a:noFill/>
                </a:ln>
                <a:solidFill>
                  <a:schemeClr val="tx1"/>
                </a:solidFill>
                <a:effectLst/>
                <a:latin typeface="Arial" panose="020B0604020202020204" pitchFamily="34" charset="0"/>
                <a:hlinkClick r:id="rId13"/>
              </a:rPr>
              <a:t>https://www.kingsfund.org.uk/publications/delivering-better-services-people-long-term-conditions</a:t>
            </a:r>
            <a:endParaRPr kumimoji="0" lang="en-US" altLang="en-US" sz="1600" b="0" i="0" u="none" strike="noStrike" cap="none" normalizeH="0" baseline="0" dirty="0">
              <a:ln>
                <a:noFill/>
              </a:ln>
              <a:solidFill>
                <a:schemeClr val="tx1"/>
              </a:solidFill>
              <a:effectLst/>
              <a:latin typeface="Arial" panose="020B0604020202020204" pitchFamily="34" charset="0"/>
            </a:endParaRP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600" b="0" i="0" u="none" strike="noStrike" cap="none" normalizeH="0" baseline="0" dirty="0">
                <a:ln>
                  <a:noFill/>
                </a:ln>
                <a:solidFill>
                  <a:schemeClr val="tx1"/>
                </a:solidFill>
                <a:effectLst/>
                <a:latin typeface="Arial" panose="020B0604020202020204" pitchFamily="34" charset="0"/>
              </a:rPr>
              <a:t>Davies, M.J. et al., 2008. Effectiveness of the diabetes education and self management for ongoing and newly diagnosed (DESMOND) </a:t>
            </a:r>
            <a:r>
              <a:rPr kumimoji="0" lang="en-US" altLang="en-US" sz="1600" b="0" i="0" u="none" strike="noStrike" cap="none" normalizeH="0" baseline="0" dirty="0" err="1">
                <a:ln>
                  <a:noFill/>
                </a:ln>
                <a:solidFill>
                  <a:schemeClr val="tx1"/>
                </a:solidFill>
                <a:effectLst/>
                <a:latin typeface="Arial" panose="020B0604020202020204" pitchFamily="34" charset="0"/>
              </a:rPr>
              <a:t>programme</a:t>
            </a:r>
            <a:r>
              <a:rPr kumimoji="0" lang="en-US" altLang="en-US" sz="1600" b="0" i="0" u="none" strike="noStrike" cap="none" normalizeH="0" baseline="0" dirty="0">
                <a:ln>
                  <a:noFill/>
                </a:ln>
                <a:solidFill>
                  <a:schemeClr val="tx1"/>
                </a:solidFill>
                <a:effectLst/>
                <a:latin typeface="Arial" panose="020B0604020202020204" pitchFamily="34" charset="0"/>
              </a:rPr>
              <a:t> for people with newly diagnosed type 2 diabetes: cluster </a:t>
            </a:r>
            <a:r>
              <a:rPr kumimoji="0" lang="en-US" altLang="en-US" sz="1600" b="0" i="0" u="none" strike="noStrike" cap="none" normalizeH="0" baseline="0" dirty="0" err="1">
                <a:ln>
                  <a:noFill/>
                </a:ln>
                <a:solidFill>
                  <a:schemeClr val="tx1"/>
                </a:solidFill>
                <a:effectLst/>
                <a:latin typeface="Arial" panose="020B0604020202020204" pitchFamily="34" charset="0"/>
              </a:rPr>
              <a:t>randomised</a:t>
            </a:r>
            <a:r>
              <a:rPr kumimoji="0" lang="en-US" altLang="en-US" sz="1600" b="0" i="0" u="none" strike="noStrike" cap="none" normalizeH="0" baseline="0" dirty="0">
                <a:ln>
                  <a:noFill/>
                </a:ln>
                <a:solidFill>
                  <a:schemeClr val="tx1"/>
                </a:solidFill>
                <a:effectLst/>
                <a:latin typeface="Arial" panose="020B0604020202020204" pitchFamily="34" charset="0"/>
              </a:rPr>
              <a:t> controlled trial. </a:t>
            </a:r>
            <a:r>
              <a:rPr kumimoji="0" lang="en-US" altLang="en-US" sz="1600" b="0" i="1" u="none" strike="noStrike" cap="none" normalizeH="0" baseline="0" dirty="0">
                <a:ln>
                  <a:noFill/>
                </a:ln>
                <a:solidFill>
                  <a:schemeClr val="tx1"/>
                </a:solidFill>
                <a:effectLst/>
                <a:latin typeface="Arial" panose="020B0604020202020204" pitchFamily="34" charset="0"/>
              </a:rPr>
              <a:t>BMJ</a:t>
            </a:r>
            <a:r>
              <a:rPr kumimoji="0" lang="en-US" altLang="en-US" sz="1600" b="0" i="0" u="none" strike="noStrike" cap="none" normalizeH="0" baseline="0" dirty="0">
                <a:ln>
                  <a:noFill/>
                </a:ln>
                <a:solidFill>
                  <a:schemeClr val="tx1"/>
                </a:solidFill>
                <a:effectLst/>
                <a:latin typeface="Arial" panose="020B0604020202020204" pitchFamily="34" charset="0"/>
              </a:rPr>
              <a:t>, 336(7642), pp.491-495. Available at: </a:t>
            </a:r>
            <a:r>
              <a:rPr kumimoji="0" lang="en-US" altLang="en-US" sz="1600" b="0" i="0" u="none" strike="noStrike" cap="none" normalizeH="0" baseline="0" dirty="0">
                <a:ln>
                  <a:noFill/>
                </a:ln>
                <a:solidFill>
                  <a:schemeClr val="tx1"/>
                </a:solidFill>
                <a:effectLst/>
                <a:latin typeface="Arial" panose="020B0604020202020204" pitchFamily="34" charset="0"/>
                <a:hlinkClick r:id="rId14"/>
              </a:rPr>
              <a:t>https://doi.org/10.1136/bmj.39474.901678.AE</a:t>
            </a:r>
            <a:endParaRPr kumimoji="0" lang="en-US" altLang="en-US" sz="1600" b="0" i="0" u="none" strike="noStrike" cap="none" normalizeH="0" baseline="0" dirty="0">
              <a:ln>
                <a:noFill/>
              </a:ln>
              <a:solidFill>
                <a:schemeClr val="tx1"/>
              </a:solidFill>
              <a:effectLst/>
              <a:latin typeface="Arial" panose="020B0604020202020204" pitchFamily="34" charset="0"/>
            </a:endParaRP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600" b="0" i="0" u="none" strike="noStrike" cap="none" normalizeH="0" baseline="0" dirty="0">
                <a:ln>
                  <a:noFill/>
                </a:ln>
                <a:solidFill>
                  <a:schemeClr val="tx1"/>
                </a:solidFill>
                <a:effectLst/>
                <a:latin typeface="Arial" panose="020B0604020202020204" pitchFamily="34" charset="0"/>
              </a:rPr>
              <a:t>Davies, M.J. et al., 2018. Management of </a:t>
            </a:r>
            <a:r>
              <a:rPr kumimoji="0" lang="en-US" altLang="en-US" sz="1600" b="0" i="0" u="none" strike="noStrike" cap="none" normalizeH="0" baseline="0" dirty="0" err="1">
                <a:ln>
                  <a:noFill/>
                </a:ln>
                <a:solidFill>
                  <a:schemeClr val="tx1"/>
                </a:solidFill>
                <a:effectLst/>
                <a:latin typeface="Arial" panose="020B0604020202020204" pitchFamily="34" charset="0"/>
              </a:rPr>
              <a:t>hyperglycaemia</a:t>
            </a:r>
            <a:r>
              <a:rPr kumimoji="0" lang="en-US" altLang="en-US" sz="1600" b="0" i="0" u="none" strike="noStrike" cap="none" normalizeH="0" baseline="0" dirty="0">
                <a:ln>
                  <a:noFill/>
                </a:ln>
                <a:solidFill>
                  <a:schemeClr val="tx1"/>
                </a:solidFill>
                <a:effectLst/>
                <a:latin typeface="Arial" panose="020B0604020202020204" pitchFamily="34" charset="0"/>
              </a:rPr>
              <a:t> in type 2 diabetes, 2018. A consensus report by the ADA and EASD. </a:t>
            </a:r>
            <a:r>
              <a:rPr kumimoji="0" lang="en-US" altLang="en-US" sz="1600" b="0" i="1" u="none" strike="noStrike" cap="none" normalizeH="0" baseline="0" dirty="0" err="1">
                <a:ln>
                  <a:noFill/>
                </a:ln>
                <a:solidFill>
                  <a:schemeClr val="tx1"/>
                </a:solidFill>
                <a:effectLst/>
                <a:latin typeface="Arial" panose="020B0604020202020204" pitchFamily="34" charset="0"/>
              </a:rPr>
              <a:t>Diabetologia</a:t>
            </a:r>
            <a:r>
              <a:rPr kumimoji="0" lang="en-US" altLang="en-US" sz="1600" b="0" i="0" u="none" strike="noStrike" cap="none" normalizeH="0" baseline="0" dirty="0">
                <a:ln>
                  <a:noFill/>
                </a:ln>
                <a:solidFill>
                  <a:schemeClr val="tx1"/>
                </a:solidFill>
                <a:effectLst/>
                <a:latin typeface="Arial" panose="020B0604020202020204" pitchFamily="34" charset="0"/>
              </a:rPr>
              <a:t>, 61(12), pp.2461-2498. Available at: </a:t>
            </a:r>
            <a:r>
              <a:rPr kumimoji="0" lang="en-US" altLang="en-US" sz="1600" b="0" i="0" u="none" strike="noStrike" cap="none" normalizeH="0" baseline="0" dirty="0">
                <a:ln>
                  <a:noFill/>
                </a:ln>
                <a:solidFill>
                  <a:schemeClr val="tx1"/>
                </a:solidFill>
                <a:effectLst/>
                <a:latin typeface="Arial" panose="020B0604020202020204" pitchFamily="34" charset="0"/>
                <a:hlinkClick r:id="rId15"/>
              </a:rPr>
              <a:t>https://doi.org/10.1007/s00125-018-4729-5</a:t>
            </a:r>
            <a:endParaRPr kumimoji="0" lang="en-US" altLang="en-US" sz="1600" b="0" i="0" u="none" strike="noStrike" cap="none" normalizeH="0" baseline="0" dirty="0">
              <a:ln>
                <a:noFill/>
              </a:ln>
              <a:solidFill>
                <a:schemeClr val="tx1"/>
              </a:solidFill>
              <a:effectLst/>
              <a:latin typeface="Arial" panose="020B0604020202020204" pitchFamily="34" charset="0"/>
            </a:endParaRP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600" b="0" i="0" u="none" strike="noStrike" cap="none" normalizeH="0" baseline="0" dirty="0">
                <a:ln>
                  <a:noFill/>
                </a:ln>
                <a:solidFill>
                  <a:schemeClr val="tx1"/>
                </a:solidFill>
                <a:effectLst/>
                <a:latin typeface="Arial" panose="020B0604020202020204" pitchFamily="34" charset="0"/>
              </a:rPr>
              <a:t>DeFronzo, R.A. et al., 2015. Type 2 diabetes mellitus. </a:t>
            </a:r>
            <a:r>
              <a:rPr kumimoji="0" lang="en-US" altLang="en-US" sz="1600" b="0" i="1" u="none" strike="noStrike" cap="none" normalizeH="0" baseline="0" dirty="0">
                <a:ln>
                  <a:noFill/>
                </a:ln>
                <a:solidFill>
                  <a:schemeClr val="tx1"/>
                </a:solidFill>
                <a:effectLst/>
                <a:latin typeface="Arial" panose="020B0604020202020204" pitchFamily="34" charset="0"/>
              </a:rPr>
              <a:t>Nature Reviews Disease Primers</a:t>
            </a:r>
            <a:r>
              <a:rPr kumimoji="0" lang="en-US" altLang="en-US" sz="1600" b="0" i="0" u="none" strike="noStrike" cap="none" normalizeH="0" baseline="0" dirty="0">
                <a:ln>
                  <a:noFill/>
                </a:ln>
                <a:solidFill>
                  <a:schemeClr val="tx1"/>
                </a:solidFill>
                <a:effectLst/>
                <a:latin typeface="Arial" panose="020B0604020202020204" pitchFamily="34" charset="0"/>
              </a:rPr>
              <a:t>, 1(1), pp.1-22. Available at: </a:t>
            </a:r>
            <a:r>
              <a:rPr kumimoji="0" lang="en-US" altLang="en-US" sz="1600" b="0" i="0" u="none" strike="noStrike" cap="none" normalizeH="0" baseline="0" dirty="0">
                <a:ln>
                  <a:noFill/>
                </a:ln>
                <a:solidFill>
                  <a:schemeClr val="tx1"/>
                </a:solidFill>
                <a:effectLst/>
                <a:latin typeface="Arial" panose="020B0604020202020204" pitchFamily="34" charset="0"/>
                <a:hlinkClick r:id="rId16"/>
              </a:rPr>
              <a:t>https://doi.org/10.1038/nrdp.2015.19</a:t>
            </a:r>
            <a:endParaRPr kumimoji="0" lang="en-US" altLang="en-US" sz="1600" b="0" i="0" u="none" strike="noStrike" cap="none" normalizeH="0" baseline="0" dirty="0">
              <a:ln>
                <a:noFill/>
              </a:ln>
              <a:solidFill>
                <a:schemeClr val="tx1"/>
              </a:solidFill>
              <a:effectLst/>
              <a:latin typeface="Arial" panose="020B0604020202020204" pitchFamily="34" charset="0"/>
            </a:endParaRP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600" b="0" i="0" u="none" strike="noStrike" cap="none" normalizeH="0" baseline="0" dirty="0">
                <a:ln>
                  <a:noFill/>
                </a:ln>
                <a:solidFill>
                  <a:schemeClr val="tx1"/>
                </a:solidFill>
                <a:effectLst/>
                <a:latin typeface="Arial" panose="020B0604020202020204" pitchFamily="34" charset="0"/>
              </a:rPr>
              <a:t>Diabetes UK, 2023. </a:t>
            </a:r>
            <a:r>
              <a:rPr kumimoji="0" lang="en-US" altLang="en-US" sz="1600" b="0" i="1" u="none" strike="noStrike" cap="none" normalizeH="0" baseline="0" dirty="0">
                <a:ln>
                  <a:noFill/>
                </a:ln>
                <a:solidFill>
                  <a:schemeClr val="tx1"/>
                </a:solidFill>
                <a:effectLst/>
                <a:latin typeface="Arial" panose="020B0604020202020204" pitchFamily="34" charset="0"/>
              </a:rPr>
              <a:t>Number of people living with diabetes in the UK tops 4.3 million</a:t>
            </a:r>
            <a:r>
              <a:rPr kumimoji="0" lang="en-US" altLang="en-US" sz="1600" b="0" i="0" u="none" strike="noStrike" cap="none" normalizeH="0" baseline="0" dirty="0">
                <a:ln>
                  <a:noFill/>
                </a:ln>
                <a:solidFill>
                  <a:schemeClr val="tx1"/>
                </a:solidFill>
                <a:effectLst/>
                <a:latin typeface="Arial" panose="020B0604020202020204" pitchFamily="34" charset="0"/>
              </a:rPr>
              <a:t>. [online] Available at: </a:t>
            </a:r>
            <a:r>
              <a:rPr kumimoji="0" lang="en-US" altLang="en-US" sz="1600" b="0" i="0" u="none" strike="noStrike" cap="none" normalizeH="0" baseline="0" dirty="0">
                <a:ln>
                  <a:noFill/>
                </a:ln>
                <a:solidFill>
                  <a:schemeClr val="tx1"/>
                </a:solidFill>
                <a:effectLst/>
                <a:latin typeface="Arial" panose="020B0604020202020204" pitchFamily="34" charset="0"/>
                <a:hlinkClick r:id="rId17"/>
              </a:rPr>
              <a:t>https://www.diabetes.org.uk/about_us/news/number-people-living-diabetes-uk-tops-43-million</a:t>
            </a:r>
            <a:r>
              <a:rPr kumimoji="0" lang="en-US" altLang="en-US" sz="1600" b="0" i="0" u="none" strike="noStrike" cap="none" normalizeH="0" baseline="0" dirty="0">
                <a:ln>
                  <a:noFill/>
                </a:ln>
                <a:solidFill>
                  <a:schemeClr val="tx1"/>
                </a:solidFill>
                <a:effectLst/>
                <a:latin typeface="Arial" panose="020B0604020202020204" pitchFamily="34" charset="0"/>
              </a:rPr>
              <a:t> [Accessed 4 April 2026].</a:t>
            </a: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600" b="0" i="0" u="none" strike="noStrike" cap="none" normalizeH="0" baseline="0" dirty="0">
                <a:ln>
                  <a:noFill/>
                </a:ln>
                <a:solidFill>
                  <a:schemeClr val="tx1"/>
                </a:solidFill>
                <a:effectLst/>
                <a:latin typeface="Arial" panose="020B0604020202020204" pitchFamily="34" charset="0"/>
              </a:rPr>
              <a:t>Donald, M. et al., 2013. Health-related quality of life of people with type 2 diabetes in the first year after diagnosis: Findings from the 3D observational study. </a:t>
            </a:r>
            <a:r>
              <a:rPr kumimoji="0" lang="en-US" altLang="en-US" sz="1600" b="0" i="1" u="none" strike="noStrike" cap="none" normalizeH="0" baseline="0" dirty="0">
                <a:ln>
                  <a:noFill/>
                </a:ln>
                <a:solidFill>
                  <a:schemeClr val="tx1"/>
                </a:solidFill>
                <a:effectLst/>
                <a:latin typeface="Arial" panose="020B0604020202020204" pitchFamily="34" charset="0"/>
              </a:rPr>
              <a:t>Diabetes Research and Clinical Practice</a:t>
            </a:r>
            <a:r>
              <a:rPr kumimoji="0" lang="en-US" altLang="en-US" sz="1600" b="0" i="0" u="none" strike="noStrike" cap="none" normalizeH="0" baseline="0" dirty="0">
                <a:ln>
                  <a:noFill/>
                </a:ln>
                <a:solidFill>
                  <a:schemeClr val="tx1"/>
                </a:solidFill>
                <a:effectLst/>
                <a:latin typeface="Arial" panose="020B0604020202020204" pitchFamily="34" charset="0"/>
              </a:rPr>
              <a:t>, 102(3), pp.224-232. Available at: </a:t>
            </a:r>
            <a:r>
              <a:rPr kumimoji="0" lang="en-US" altLang="en-US" sz="1600" b="0" i="0" u="none" strike="noStrike" cap="none" normalizeH="0" baseline="0" dirty="0">
                <a:ln>
                  <a:noFill/>
                </a:ln>
                <a:solidFill>
                  <a:schemeClr val="tx1"/>
                </a:solidFill>
                <a:effectLst/>
                <a:latin typeface="Arial" panose="020B0604020202020204" pitchFamily="34" charset="0"/>
                <a:hlinkClick r:id="rId18"/>
              </a:rPr>
              <a:t>https://doi.org/10.1016/j.diabres.2013.08.012</a:t>
            </a:r>
            <a:endParaRPr kumimoji="0" lang="en-US" altLang="en-US" sz="1600" b="0" i="0" u="none" strike="noStrike" cap="none" normalizeH="0" baseline="0" dirty="0">
              <a:ln>
                <a:noFill/>
              </a:ln>
              <a:solidFill>
                <a:schemeClr val="tx1"/>
              </a:solidFill>
              <a:effectLst/>
              <a:latin typeface="Arial" panose="020B0604020202020204" pitchFamily="34" charset="0"/>
            </a:endParaRP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endParaRPr kumimoji="0" lang="en-US" altLang="en-US" sz="1600" b="0" i="0" u="none" strike="noStrike" cap="none" normalizeH="0" baseline="0" dirty="0">
              <a:ln>
                <a:noFill/>
              </a:ln>
              <a:solidFill>
                <a:schemeClr val="tx1"/>
              </a:solidFill>
              <a:effectLst/>
              <a:latin typeface="Arial" panose="020B0604020202020204" pitchFamily="34" charset="0"/>
            </a:endParaRP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600" b="0" i="0" u="none" strike="noStrike" cap="none" normalizeH="0" baseline="0" dirty="0" err="1">
                <a:ln>
                  <a:noFill/>
                </a:ln>
                <a:solidFill>
                  <a:schemeClr val="tx1"/>
                </a:solidFill>
                <a:effectLst/>
                <a:latin typeface="Arial" panose="020B0604020202020204" pitchFamily="34" charset="0"/>
              </a:rPr>
              <a:t>Freepik</a:t>
            </a:r>
            <a:r>
              <a:rPr kumimoji="0" lang="en-US" altLang="en-US" sz="1600" b="0" i="0" u="none" strike="noStrike" cap="none" normalizeH="0" baseline="0" dirty="0">
                <a:ln>
                  <a:noFill/>
                </a:ln>
                <a:solidFill>
                  <a:schemeClr val="tx1"/>
                </a:solidFill>
                <a:effectLst/>
                <a:latin typeface="Arial" panose="020B0604020202020204" pitchFamily="34" charset="0"/>
              </a:rPr>
              <a:t> (2026) Community services and digital monitoring in patient care illustration. Available at: </a:t>
            </a:r>
            <a:r>
              <a:rPr kumimoji="0" lang="en-US" altLang="en-US" sz="1600" b="0" i="0" u="none" strike="noStrike" cap="none" normalizeH="0" baseline="0" dirty="0">
                <a:ln>
                  <a:noFill/>
                </a:ln>
                <a:solidFill>
                  <a:schemeClr val="tx1"/>
                </a:solidFill>
                <a:effectLst/>
                <a:latin typeface="Arial" panose="020B0604020202020204" pitchFamily="34" charset="0"/>
                <a:hlinkClick r:id="rId19"/>
              </a:rPr>
              <a:t>https://www.freepik.com/</a:t>
            </a:r>
            <a:endParaRPr kumimoji="0" lang="en-US" altLang="en-US" sz="1600" b="0" i="0" u="none" strike="noStrike" cap="none" normalizeH="0" baseline="0" dirty="0">
              <a:ln>
                <a:noFill/>
              </a:ln>
              <a:solidFill>
                <a:schemeClr val="tx1"/>
              </a:solidFill>
              <a:effectLst/>
              <a:latin typeface="Arial" panose="020B0604020202020204" pitchFamily="34" charset="0"/>
            </a:endParaRP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endParaRPr kumimoji="0" lang="en-US" altLang="en-US" sz="1600" b="0" i="0" u="none" strike="noStrike" cap="none" normalizeH="0" baseline="0" dirty="0">
              <a:ln>
                <a:noFill/>
              </a:ln>
              <a:solidFill>
                <a:schemeClr val="tx1"/>
              </a:solidFill>
              <a:effectLst/>
              <a:latin typeface="Arial" panose="020B0604020202020204" pitchFamily="34" charset="0"/>
            </a:endParaRP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600" b="0" i="0" u="none" strike="noStrike" cap="none" normalizeH="0" baseline="0" dirty="0">
                <a:ln>
                  <a:noFill/>
                </a:ln>
                <a:solidFill>
                  <a:schemeClr val="tx1"/>
                </a:solidFill>
                <a:effectLst/>
                <a:latin typeface="Arial" panose="020B0604020202020204" pitchFamily="34" charset="0"/>
              </a:rPr>
              <a:t>Freedom from Diabetes (2022) 10 common comorbidities of diabetes. Available at: https://www.freedomfromdiabetes.org/blog/post/10-common-comorbidities-of-diabetes/2959 (Accessed: 17 April 2026).</a:t>
            </a:r>
          </a:p>
        </p:txBody>
      </p:sp>
      <p:sp>
        <p:nvSpPr>
          <p:cNvPr id="14" name="Slide Number Placeholder 13">
            <a:extLst>
              <a:ext uri="{FF2B5EF4-FFF2-40B4-BE49-F238E27FC236}">
                <a16:creationId xmlns:a16="http://schemas.microsoft.com/office/drawing/2014/main" id="{0E51B19A-8471-0702-55EA-583C9C29E2C7}"/>
              </a:ext>
            </a:extLst>
          </p:cNvPr>
          <p:cNvSpPr>
            <a:spLocks noGrp="1"/>
          </p:cNvSpPr>
          <p:nvPr>
            <p:ph type="sldNum" sz="quarter" idx="12"/>
          </p:nvPr>
        </p:nvSpPr>
        <p:spPr/>
        <p:txBody>
          <a:bodyPr/>
          <a:lstStyle/>
          <a:p>
            <a:fld id="{B6F15528-21DE-4FAA-801E-634DDDAF4B2B}" type="slidenum">
              <a:rPr lang="en-US" smtClean="0"/>
              <a:pPr/>
              <a:t>14</a:t>
            </a:fld>
            <a:endParaRPr 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E1E1DB"/>
        </a:solidFill>
        <a:effectLst/>
      </p:bgPr>
    </p:bg>
    <p:spTree>
      <p:nvGrpSpPr>
        <p:cNvPr id="1" name=""/>
        <p:cNvGrpSpPr/>
        <p:nvPr/>
      </p:nvGrpSpPr>
      <p:grpSpPr>
        <a:xfrm>
          <a:off x="0" y="0"/>
          <a:ext cx="0" cy="0"/>
          <a:chOff x="0" y="0"/>
          <a:chExt cx="0" cy="0"/>
        </a:xfrm>
      </p:grpSpPr>
      <p:grpSp>
        <p:nvGrpSpPr>
          <p:cNvPr id="2" name="Group 2"/>
          <p:cNvGrpSpPr/>
          <p:nvPr/>
        </p:nvGrpSpPr>
        <p:grpSpPr>
          <a:xfrm>
            <a:off x="-41583" y="9601200"/>
            <a:ext cx="18288000" cy="685800"/>
            <a:chOff x="0" y="0"/>
            <a:chExt cx="24384000" cy="914400"/>
          </a:xfrm>
        </p:grpSpPr>
        <p:sp>
          <p:nvSpPr>
            <p:cNvPr id="3" name="Freeform 3"/>
            <p:cNvSpPr/>
            <p:nvPr/>
          </p:nvSpPr>
          <p:spPr>
            <a:xfrm>
              <a:off x="0" y="0"/>
              <a:ext cx="24384000" cy="914400"/>
            </a:xfrm>
            <a:custGeom>
              <a:avLst/>
              <a:gdLst/>
              <a:ahLst/>
              <a:cxnLst/>
              <a:rect l="l" t="t" r="r" b="b"/>
              <a:pathLst>
                <a:path w="24384000" h="914400">
                  <a:moveTo>
                    <a:pt x="0" y="0"/>
                  </a:moveTo>
                  <a:lnTo>
                    <a:pt x="24384000" y="0"/>
                  </a:lnTo>
                  <a:lnTo>
                    <a:pt x="24384000" y="914400"/>
                  </a:lnTo>
                  <a:lnTo>
                    <a:pt x="0" y="914400"/>
                  </a:lnTo>
                  <a:close/>
                </a:path>
              </a:pathLst>
            </a:custGeom>
            <a:solidFill>
              <a:srgbClr val="82847C"/>
            </a:solidFill>
          </p:spPr>
          <p:txBody>
            <a:bodyPr/>
            <a:lstStyle/>
            <a:p>
              <a:endParaRPr lang="en-US"/>
            </a:p>
          </p:txBody>
        </p:sp>
      </p:grpSp>
      <p:grpSp>
        <p:nvGrpSpPr>
          <p:cNvPr id="4" name="Group 4"/>
          <p:cNvGrpSpPr/>
          <p:nvPr/>
        </p:nvGrpSpPr>
        <p:grpSpPr>
          <a:xfrm>
            <a:off x="19" y="9501473"/>
            <a:ext cx="18287981" cy="99727"/>
            <a:chOff x="0" y="0"/>
            <a:chExt cx="24383975" cy="132969"/>
          </a:xfrm>
        </p:grpSpPr>
        <p:sp>
          <p:nvSpPr>
            <p:cNvPr id="5" name="Freeform 5"/>
            <p:cNvSpPr/>
            <p:nvPr/>
          </p:nvSpPr>
          <p:spPr>
            <a:xfrm>
              <a:off x="0" y="0"/>
              <a:ext cx="24384000" cy="132969"/>
            </a:xfrm>
            <a:custGeom>
              <a:avLst/>
              <a:gdLst/>
              <a:ahLst/>
              <a:cxnLst/>
              <a:rect l="l" t="t" r="r" b="b"/>
              <a:pathLst>
                <a:path w="24384000" h="132969">
                  <a:moveTo>
                    <a:pt x="0" y="0"/>
                  </a:moveTo>
                  <a:lnTo>
                    <a:pt x="24384000" y="0"/>
                  </a:lnTo>
                  <a:lnTo>
                    <a:pt x="24384000" y="132969"/>
                  </a:lnTo>
                  <a:lnTo>
                    <a:pt x="0" y="132969"/>
                  </a:lnTo>
                  <a:close/>
                </a:path>
              </a:pathLst>
            </a:custGeom>
            <a:solidFill>
              <a:srgbClr val="ACADA8"/>
            </a:solidFill>
          </p:spPr>
          <p:txBody>
            <a:bodyPr/>
            <a:lstStyle/>
            <a:p>
              <a:endParaRPr lang="en-US"/>
            </a:p>
          </p:txBody>
        </p:sp>
      </p:grpSp>
      <p:grpSp>
        <p:nvGrpSpPr>
          <p:cNvPr id="7" name="Group 7"/>
          <p:cNvGrpSpPr/>
          <p:nvPr/>
        </p:nvGrpSpPr>
        <p:grpSpPr>
          <a:xfrm>
            <a:off x="1657901" y="1095158"/>
            <a:ext cx="15487099" cy="1281049"/>
            <a:chOff x="0" y="-315065"/>
            <a:chExt cx="20649465" cy="1708065"/>
          </a:xfrm>
        </p:grpSpPr>
        <p:sp>
          <p:nvSpPr>
            <p:cNvPr id="8" name="Freeform 8"/>
            <p:cNvSpPr/>
            <p:nvPr/>
          </p:nvSpPr>
          <p:spPr>
            <a:xfrm>
              <a:off x="0" y="0"/>
              <a:ext cx="20116800" cy="1393000"/>
            </a:xfrm>
            <a:custGeom>
              <a:avLst/>
              <a:gdLst/>
              <a:ahLst/>
              <a:cxnLst/>
              <a:rect l="l" t="t" r="r" b="b"/>
              <a:pathLst>
                <a:path w="20116800" h="1393000">
                  <a:moveTo>
                    <a:pt x="0" y="0"/>
                  </a:moveTo>
                  <a:lnTo>
                    <a:pt x="20116800" y="0"/>
                  </a:lnTo>
                  <a:lnTo>
                    <a:pt x="20116800" y="1393000"/>
                  </a:lnTo>
                  <a:lnTo>
                    <a:pt x="0" y="1393000"/>
                  </a:lnTo>
                  <a:close/>
                </a:path>
              </a:pathLst>
            </a:custGeom>
            <a:blipFill>
              <a:blip r:embed="rId3">
                <a:alphaModFix amt="0"/>
              </a:blip>
              <a:stretch>
                <a:fillRect t="-231390" b="-231390"/>
              </a:stretch>
            </a:blipFill>
          </p:spPr>
          <p:txBody>
            <a:bodyPr/>
            <a:lstStyle/>
            <a:p>
              <a:endParaRPr lang="en-US"/>
            </a:p>
          </p:txBody>
        </p:sp>
        <p:sp>
          <p:nvSpPr>
            <p:cNvPr id="9" name="TextBox 9"/>
            <p:cNvSpPr txBox="1"/>
            <p:nvPr/>
          </p:nvSpPr>
          <p:spPr>
            <a:xfrm>
              <a:off x="532665" y="-315065"/>
              <a:ext cx="20116800" cy="1288225"/>
            </a:xfrm>
            <a:prstGeom prst="rect">
              <a:avLst/>
            </a:prstGeom>
          </p:spPr>
          <p:txBody>
            <a:bodyPr lIns="0" tIns="0" rIns="0" bIns="0" rtlCol="0" anchor="b"/>
            <a:lstStyle/>
            <a:p>
              <a:pPr algn="l">
                <a:lnSpc>
                  <a:spcPts val="6609"/>
                </a:lnSpc>
              </a:pPr>
              <a:r>
                <a:rPr lang="en-US" sz="6480" b="1" spc="-114" dirty="0">
                  <a:solidFill>
                    <a:srgbClr val="404040"/>
                  </a:solidFill>
                  <a:latin typeface="TT Rounds Condensed Bold"/>
                  <a:ea typeface="TT Rounds Condensed Bold"/>
                  <a:cs typeface="TT Rounds Condensed Bold"/>
                  <a:sym typeface="TT Rounds Condensed Bold"/>
                </a:rPr>
                <a:t>References</a:t>
              </a:r>
            </a:p>
          </p:txBody>
        </p:sp>
      </p:grpSp>
      <p:pic>
        <p:nvPicPr>
          <p:cNvPr id="11" name="Picture 10">
            <a:extLst>
              <a:ext uri="{FF2B5EF4-FFF2-40B4-BE49-F238E27FC236}">
                <a16:creationId xmlns:a16="http://schemas.microsoft.com/office/drawing/2014/main" id="{27D47A0F-3841-16F8-5051-9835E47943FE}"/>
              </a:ext>
            </a:extLst>
          </p:cNvPr>
          <p:cNvPicPr/>
          <p:nvPr/>
        </p:nvPicPr>
        <p:blipFill>
          <a:blip r:embed="rId4"/>
          <a:stretch>
            <a:fillRect/>
          </a:stretch>
        </p:blipFill>
        <p:spPr>
          <a:xfrm>
            <a:off x="304800" y="51139"/>
            <a:ext cx="3173894" cy="1269322"/>
          </a:xfrm>
          <a:prstGeom prst="rect">
            <a:avLst/>
          </a:prstGeom>
        </p:spPr>
      </p:pic>
      <p:sp>
        <p:nvSpPr>
          <p:cNvPr id="12" name="Rectangle 1">
            <a:extLst>
              <a:ext uri="{FF2B5EF4-FFF2-40B4-BE49-F238E27FC236}">
                <a16:creationId xmlns:a16="http://schemas.microsoft.com/office/drawing/2014/main" id="{A7ABB9CB-39EE-C50F-B6E0-714D6E9EC48B}"/>
              </a:ext>
            </a:extLst>
          </p:cNvPr>
          <p:cNvSpPr>
            <a:spLocks noChangeArrowheads="1"/>
          </p:cNvSpPr>
          <p:nvPr/>
        </p:nvSpPr>
        <p:spPr bwMode="auto">
          <a:xfrm>
            <a:off x="0" y="1885005"/>
            <a:ext cx="17865213" cy="74789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342900" marR="0" lvl="0" indent="-342900" algn="l" defTabSz="914400" rtl="0" eaLnBrk="0" fontAlgn="base" latinLnBrk="0" hangingPunct="0">
              <a:lnSpc>
                <a:spcPct val="100000"/>
              </a:lnSpc>
              <a:spcBef>
                <a:spcPct val="0"/>
              </a:spcBef>
              <a:spcAft>
                <a:spcPct val="0"/>
              </a:spcAft>
              <a:buClrTx/>
              <a:buSzTx/>
              <a:buFont typeface="+mj-lt"/>
              <a:buAutoNum type="arabicPeriod" startAt="16"/>
              <a:tabLst/>
            </a:pPr>
            <a:r>
              <a:rPr kumimoji="0" lang="en-US" altLang="en-US" sz="1600" b="0" i="0" u="none" strike="noStrike" cap="none" normalizeH="0" baseline="0" dirty="0">
                <a:ln>
                  <a:noFill/>
                </a:ln>
                <a:solidFill>
                  <a:schemeClr val="tx1"/>
                </a:solidFill>
                <a:effectLst/>
                <a:latin typeface="Arial" panose="020B0604020202020204" pitchFamily="34" charset="0"/>
              </a:rPr>
              <a:t>Einarson, T.R., Acs, A., Ludwig, C. and Panton, U.H., 2018. Prevalence of cardiovascular disease in type 2 diabetes: a systematic literature review of scientific evidence from across the world in 2007–2017. </a:t>
            </a:r>
            <a:r>
              <a:rPr kumimoji="0" lang="en-US" altLang="en-US" sz="1600" b="0" i="1" u="none" strike="noStrike" cap="none" normalizeH="0" baseline="0" dirty="0">
                <a:ln>
                  <a:noFill/>
                </a:ln>
                <a:solidFill>
                  <a:schemeClr val="tx1"/>
                </a:solidFill>
                <a:effectLst/>
                <a:latin typeface="Arial" panose="020B0604020202020204" pitchFamily="34" charset="0"/>
              </a:rPr>
              <a:t>Cardiovascular Diabetology</a:t>
            </a:r>
            <a:r>
              <a:rPr kumimoji="0" lang="en-US" altLang="en-US" sz="1600" b="0" i="0" u="none" strike="noStrike" cap="none" normalizeH="0" baseline="0" dirty="0">
                <a:ln>
                  <a:noFill/>
                </a:ln>
                <a:solidFill>
                  <a:schemeClr val="tx1"/>
                </a:solidFill>
                <a:effectLst/>
                <a:latin typeface="Arial" panose="020B0604020202020204" pitchFamily="34" charset="0"/>
              </a:rPr>
              <a:t>, 17(1), p.83. Available at: </a:t>
            </a:r>
            <a:r>
              <a:rPr kumimoji="0" lang="en-US" altLang="en-US" sz="1600" b="0" i="0" u="none" strike="noStrike" cap="none" normalizeH="0" baseline="0" dirty="0">
                <a:ln>
                  <a:noFill/>
                </a:ln>
                <a:solidFill>
                  <a:schemeClr val="tx1"/>
                </a:solidFill>
                <a:effectLst/>
                <a:latin typeface="Arial" panose="020B0604020202020204" pitchFamily="34" charset="0"/>
                <a:hlinkClick r:id="rId5"/>
              </a:rPr>
              <a:t>https://doi.org/10.1186/s12933-018-0728-6</a:t>
            </a:r>
            <a:endParaRPr kumimoji="0" lang="en-US" altLang="en-US" sz="1600" b="0" i="0" u="none" strike="noStrike" cap="none" normalizeH="0" baseline="0" dirty="0">
              <a:ln>
                <a:noFill/>
              </a:ln>
              <a:solidFill>
                <a:schemeClr val="tx1"/>
              </a:solidFill>
              <a:effectLst/>
              <a:latin typeface="Arial" panose="020B0604020202020204" pitchFamily="34" charset="0"/>
            </a:endParaRPr>
          </a:p>
          <a:p>
            <a:pPr marL="342900" marR="0" lvl="0" indent="-342900" algn="l" defTabSz="914400" rtl="0" eaLnBrk="0" fontAlgn="base" latinLnBrk="0" hangingPunct="0">
              <a:lnSpc>
                <a:spcPct val="100000"/>
              </a:lnSpc>
              <a:spcBef>
                <a:spcPct val="0"/>
              </a:spcBef>
              <a:spcAft>
                <a:spcPct val="0"/>
              </a:spcAft>
              <a:buClrTx/>
              <a:buSzTx/>
              <a:buFont typeface="+mj-lt"/>
              <a:buAutoNum type="arabicPeriod" startAt="16"/>
              <a:tabLst/>
            </a:pPr>
            <a:r>
              <a:rPr kumimoji="0" lang="en-US" altLang="en-US" sz="1600" b="0" i="0" u="none" strike="noStrike" cap="none" normalizeH="0" baseline="0" dirty="0">
                <a:ln>
                  <a:noFill/>
                </a:ln>
                <a:solidFill>
                  <a:schemeClr val="tx1"/>
                </a:solidFill>
                <a:effectLst/>
                <a:latin typeface="Arial" panose="020B0604020202020204" pitchFamily="34" charset="0"/>
              </a:rPr>
              <a:t>Galicia-Garcia, U. et al., 2020. Pathophysiology of type 2 diabetes mellitus. </a:t>
            </a:r>
            <a:r>
              <a:rPr kumimoji="0" lang="en-US" altLang="en-US" sz="1600" b="0" i="1" u="none" strike="noStrike" cap="none" normalizeH="0" baseline="0" dirty="0">
                <a:ln>
                  <a:noFill/>
                </a:ln>
                <a:solidFill>
                  <a:schemeClr val="tx1"/>
                </a:solidFill>
                <a:effectLst/>
                <a:latin typeface="Arial" panose="020B0604020202020204" pitchFamily="34" charset="0"/>
              </a:rPr>
              <a:t>International Journal of Molecular Sciences</a:t>
            </a:r>
            <a:r>
              <a:rPr kumimoji="0" lang="en-US" altLang="en-US" sz="1600" b="0" i="0" u="none" strike="noStrike" cap="none" normalizeH="0" baseline="0" dirty="0">
                <a:ln>
                  <a:noFill/>
                </a:ln>
                <a:solidFill>
                  <a:schemeClr val="tx1"/>
                </a:solidFill>
                <a:effectLst/>
                <a:latin typeface="Arial" panose="020B0604020202020204" pitchFamily="34" charset="0"/>
              </a:rPr>
              <a:t>, 21(17), p.6275. Available at: </a:t>
            </a:r>
            <a:r>
              <a:rPr kumimoji="0" lang="en-US" altLang="en-US" sz="1600" b="0" i="0" u="none" strike="noStrike" cap="none" normalizeH="0" baseline="0" dirty="0">
                <a:ln>
                  <a:noFill/>
                </a:ln>
                <a:solidFill>
                  <a:schemeClr val="tx1"/>
                </a:solidFill>
                <a:effectLst/>
                <a:latin typeface="Arial" panose="020B0604020202020204" pitchFamily="34" charset="0"/>
                <a:hlinkClick r:id="rId6"/>
              </a:rPr>
              <a:t>https://doi.org/10.3390/ijms21176275</a:t>
            </a:r>
            <a:endParaRPr kumimoji="0" lang="en-US" altLang="en-US" sz="1600" b="0" i="0" u="none" strike="noStrike" cap="none" normalizeH="0" baseline="0" dirty="0">
              <a:ln>
                <a:noFill/>
              </a:ln>
              <a:solidFill>
                <a:schemeClr val="tx1"/>
              </a:solidFill>
              <a:effectLst/>
              <a:latin typeface="Arial" panose="020B0604020202020204" pitchFamily="34" charset="0"/>
            </a:endParaRPr>
          </a:p>
          <a:p>
            <a:pPr marL="342900" marR="0" lvl="0" indent="-342900" algn="l" defTabSz="914400" rtl="0" eaLnBrk="0" fontAlgn="base" latinLnBrk="0" hangingPunct="0">
              <a:lnSpc>
                <a:spcPct val="100000"/>
              </a:lnSpc>
              <a:spcBef>
                <a:spcPct val="0"/>
              </a:spcBef>
              <a:spcAft>
                <a:spcPct val="0"/>
              </a:spcAft>
              <a:buClrTx/>
              <a:buSzTx/>
              <a:buFont typeface="+mj-lt"/>
              <a:buAutoNum type="arabicPeriod" startAt="16"/>
              <a:tabLst/>
            </a:pPr>
            <a:r>
              <a:rPr kumimoji="0" lang="en-US" altLang="en-US" sz="1600" b="0" i="0" u="none" strike="noStrike" cap="none" normalizeH="0" baseline="0" dirty="0">
                <a:ln>
                  <a:noFill/>
                </a:ln>
                <a:solidFill>
                  <a:schemeClr val="tx1"/>
                </a:solidFill>
                <a:effectLst/>
                <a:latin typeface="Arial" panose="020B0604020202020204" pitchFamily="34" charset="0"/>
              </a:rPr>
              <a:t>Goff, L.M., 2019. Ethnicity and type 2 diabetes in the UK. </a:t>
            </a:r>
            <a:r>
              <a:rPr kumimoji="0" lang="en-US" altLang="en-US" sz="1600" b="0" i="1" u="none" strike="noStrike" cap="none" normalizeH="0" baseline="0" dirty="0">
                <a:ln>
                  <a:noFill/>
                </a:ln>
                <a:solidFill>
                  <a:schemeClr val="tx1"/>
                </a:solidFill>
                <a:effectLst/>
                <a:latin typeface="Arial" panose="020B0604020202020204" pitchFamily="34" charset="0"/>
              </a:rPr>
              <a:t>Diabetic Medicine</a:t>
            </a:r>
            <a:r>
              <a:rPr kumimoji="0" lang="en-US" altLang="en-US" sz="1600" b="0" i="0" u="none" strike="noStrike" cap="none" normalizeH="0" baseline="0" dirty="0">
                <a:ln>
                  <a:noFill/>
                </a:ln>
                <a:solidFill>
                  <a:schemeClr val="tx1"/>
                </a:solidFill>
                <a:effectLst/>
                <a:latin typeface="Arial" panose="020B0604020202020204" pitchFamily="34" charset="0"/>
              </a:rPr>
              <a:t>, 36(8), pp.927-938. Available at: </a:t>
            </a:r>
            <a:r>
              <a:rPr kumimoji="0" lang="en-US" altLang="en-US" sz="1600" b="0" i="0" u="none" strike="noStrike" cap="none" normalizeH="0" baseline="0" dirty="0">
                <a:ln>
                  <a:noFill/>
                </a:ln>
                <a:solidFill>
                  <a:schemeClr val="tx1"/>
                </a:solidFill>
                <a:effectLst/>
                <a:latin typeface="Arial" panose="020B0604020202020204" pitchFamily="34" charset="0"/>
                <a:hlinkClick r:id="rId7"/>
              </a:rPr>
              <a:t>https://doi.org/10.1111/dme.13895</a:t>
            </a:r>
            <a:endParaRPr kumimoji="0" lang="en-US" altLang="en-US" sz="1600" b="0" i="0" u="none" strike="noStrike" cap="none" normalizeH="0" baseline="0" dirty="0">
              <a:ln>
                <a:noFill/>
              </a:ln>
              <a:solidFill>
                <a:schemeClr val="tx1"/>
              </a:solidFill>
              <a:effectLst/>
              <a:latin typeface="Arial" panose="020B0604020202020204" pitchFamily="34" charset="0"/>
            </a:endParaRPr>
          </a:p>
          <a:p>
            <a:pPr marL="342900" marR="0" lvl="0" indent="-342900" algn="l" defTabSz="914400" rtl="0" eaLnBrk="0" fontAlgn="base" latinLnBrk="0" hangingPunct="0">
              <a:lnSpc>
                <a:spcPct val="100000"/>
              </a:lnSpc>
              <a:spcBef>
                <a:spcPct val="0"/>
              </a:spcBef>
              <a:spcAft>
                <a:spcPct val="0"/>
              </a:spcAft>
              <a:buClrTx/>
              <a:buSzTx/>
              <a:buFont typeface="+mj-lt"/>
              <a:buAutoNum type="arabicPeriod" startAt="16"/>
              <a:tabLst/>
            </a:pPr>
            <a:r>
              <a:rPr kumimoji="0" lang="en-US" altLang="en-US" sz="1600" b="0" i="0" u="none" strike="noStrike" cap="none" normalizeH="0" baseline="0" dirty="0">
                <a:ln>
                  <a:noFill/>
                </a:ln>
                <a:solidFill>
                  <a:schemeClr val="tx1"/>
                </a:solidFill>
                <a:effectLst/>
                <a:latin typeface="Arial" panose="020B0604020202020204" pitchFamily="34" charset="0"/>
              </a:rPr>
              <a:t>Hex, N., Bartlett, C., Wright, D., Taylor, M. and Varley, D., 2012. Estimating the current and future costs of Type 1 and Type 2 diabetes in the UK, including direct health costs and indirect societal and productivity costs. </a:t>
            </a:r>
            <a:r>
              <a:rPr kumimoji="0" lang="en-US" altLang="en-US" sz="1600" b="0" i="1" u="none" strike="noStrike" cap="none" normalizeH="0" baseline="0" dirty="0">
                <a:ln>
                  <a:noFill/>
                </a:ln>
                <a:solidFill>
                  <a:schemeClr val="tx1"/>
                </a:solidFill>
                <a:effectLst/>
                <a:latin typeface="Arial" panose="020B0604020202020204" pitchFamily="34" charset="0"/>
              </a:rPr>
              <a:t>Diabetic Medicine</a:t>
            </a:r>
            <a:r>
              <a:rPr kumimoji="0" lang="en-US" altLang="en-US" sz="1600" b="0" i="0" u="none" strike="noStrike" cap="none" normalizeH="0" baseline="0" dirty="0">
                <a:ln>
                  <a:noFill/>
                </a:ln>
                <a:solidFill>
                  <a:schemeClr val="tx1"/>
                </a:solidFill>
                <a:effectLst/>
                <a:latin typeface="Arial" panose="020B0604020202020204" pitchFamily="34" charset="0"/>
              </a:rPr>
              <a:t>, 29(7), pp.855-862. Available at: </a:t>
            </a:r>
            <a:r>
              <a:rPr kumimoji="0" lang="en-US" altLang="en-US" sz="1600" b="0" i="0" u="none" strike="noStrike" cap="none" normalizeH="0" baseline="0" dirty="0">
                <a:ln>
                  <a:noFill/>
                </a:ln>
                <a:solidFill>
                  <a:schemeClr val="tx1"/>
                </a:solidFill>
                <a:effectLst/>
                <a:latin typeface="Arial" panose="020B0604020202020204" pitchFamily="34" charset="0"/>
                <a:hlinkClick r:id="rId8"/>
              </a:rPr>
              <a:t>https://doi.org/10.1111/j.1464-5491.2012.03698.x</a:t>
            </a:r>
            <a:endParaRPr kumimoji="0" lang="en-US" altLang="en-US" sz="1600" b="0" i="0" u="none" strike="noStrike" cap="none" normalizeH="0" baseline="0" dirty="0">
              <a:ln>
                <a:noFill/>
              </a:ln>
              <a:solidFill>
                <a:schemeClr val="tx1"/>
              </a:solidFill>
              <a:effectLst/>
              <a:latin typeface="Arial" panose="020B0604020202020204" pitchFamily="34" charset="0"/>
            </a:endParaRPr>
          </a:p>
          <a:p>
            <a:pPr marL="342900" marR="0" lvl="0" indent="-342900" algn="l" defTabSz="914400" rtl="0" eaLnBrk="0" fontAlgn="base" latinLnBrk="0" hangingPunct="0">
              <a:lnSpc>
                <a:spcPct val="100000"/>
              </a:lnSpc>
              <a:spcBef>
                <a:spcPct val="0"/>
              </a:spcBef>
              <a:spcAft>
                <a:spcPct val="0"/>
              </a:spcAft>
              <a:buClrTx/>
              <a:buSzTx/>
              <a:buFont typeface="+mj-lt"/>
              <a:buAutoNum type="arabicPeriod" startAt="16"/>
              <a:tabLst/>
            </a:pPr>
            <a:r>
              <a:rPr kumimoji="0" lang="en-US" altLang="en-US" sz="1600" b="0" i="0" u="none" strike="noStrike" cap="none" normalizeH="0" baseline="0" dirty="0">
                <a:ln>
                  <a:noFill/>
                </a:ln>
                <a:solidFill>
                  <a:schemeClr val="tx1"/>
                </a:solidFill>
                <a:effectLst/>
                <a:latin typeface="Arial" panose="020B0604020202020204" pitchFamily="34" charset="0"/>
              </a:rPr>
              <a:t>Holman, N. et al., 2015. Deprivation and outcomes in type 2 diabetes: a population study from the English National Diabetes Audit. </a:t>
            </a:r>
            <a:r>
              <a:rPr kumimoji="0" lang="en-US" altLang="en-US" sz="1600" b="0" i="1" u="none" strike="noStrike" cap="none" normalizeH="0" baseline="0" dirty="0">
                <a:ln>
                  <a:noFill/>
                </a:ln>
                <a:solidFill>
                  <a:schemeClr val="tx1"/>
                </a:solidFill>
                <a:effectLst/>
                <a:latin typeface="Arial" panose="020B0604020202020204" pitchFamily="34" charset="0"/>
              </a:rPr>
              <a:t>Diabetic Medicine</a:t>
            </a:r>
            <a:r>
              <a:rPr kumimoji="0" lang="en-US" altLang="en-US" sz="1600" b="0" i="0" u="none" strike="noStrike" cap="none" normalizeH="0" baseline="0" dirty="0">
                <a:ln>
                  <a:noFill/>
                </a:ln>
                <a:solidFill>
                  <a:schemeClr val="tx1"/>
                </a:solidFill>
                <a:effectLst/>
                <a:latin typeface="Arial" panose="020B0604020202020204" pitchFamily="34" charset="0"/>
              </a:rPr>
              <a:t>, 32(11), pp.1411-1418. Available at: </a:t>
            </a:r>
            <a:r>
              <a:rPr kumimoji="0" lang="en-US" altLang="en-US" sz="1600" b="0" i="0" u="none" strike="noStrike" cap="none" normalizeH="0" baseline="0" dirty="0">
                <a:ln>
                  <a:noFill/>
                </a:ln>
                <a:solidFill>
                  <a:schemeClr val="tx1"/>
                </a:solidFill>
                <a:effectLst/>
                <a:latin typeface="Arial" panose="020B0604020202020204" pitchFamily="34" charset="0"/>
                <a:hlinkClick r:id="rId9"/>
              </a:rPr>
              <a:t>https://doi.org/10.1111/dme.12740</a:t>
            </a:r>
            <a:endParaRPr kumimoji="0" lang="en-US" altLang="en-US" sz="1600" b="0" i="0" u="none" strike="noStrike" cap="none" normalizeH="0" baseline="0" dirty="0">
              <a:ln>
                <a:noFill/>
              </a:ln>
              <a:solidFill>
                <a:schemeClr val="tx1"/>
              </a:solidFill>
              <a:effectLst/>
              <a:latin typeface="Arial" panose="020B0604020202020204" pitchFamily="34" charset="0"/>
            </a:endParaRPr>
          </a:p>
          <a:p>
            <a:pPr marL="342900" marR="0" lvl="0" indent="-342900" algn="l" defTabSz="914400" rtl="0" eaLnBrk="0" fontAlgn="base" latinLnBrk="0" hangingPunct="0">
              <a:lnSpc>
                <a:spcPct val="100000"/>
              </a:lnSpc>
              <a:spcBef>
                <a:spcPct val="0"/>
              </a:spcBef>
              <a:spcAft>
                <a:spcPct val="0"/>
              </a:spcAft>
              <a:buClrTx/>
              <a:buSzTx/>
              <a:buFont typeface="+mj-lt"/>
              <a:buAutoNum type="arabicPeriod" startAt="16"/>
              <a:tabLst/>
            </a:pPr>
            <a:r>
              <a:rPr kumimoji="0" lang="en-US" altLang="en-US" sz="1600" b="0" i="0" u="none" strike="noStrike" cap="none" normalizeH="0" baseline="0" dirty="0">
                <a:ln>
                  <a:noFill/>
                </a:ln>
                <a:solidFill>
                  <a:schemeClr val="tx1"/>
                </a:solidFill>
                <a:effectLst/>
                <a:latin typeface="Arial" panose="020B0604020202020204" pitchFamily="34" charset="0"/>
              </a:rPr>
              <a:t>Kerr, D. et al., 2020. Digital health interventions for diabetes: towards a health equity framework. </a:t>
            </a:r>
            <a:r>
              <a:rPr kumimoji="0" lang="en-US" altLang="en-US" sz="1600" b="0" i="1" u="none" strike="noStrike" cap="none" normalizeH="0" baseline="0" dirty="0">
                <a:ln>
                  <a:noFill/>
                </a:ln>
                <a:solidFill>
                  <a:schemeClr val="tx1"/>
                </a:solidFill>
                <a:effectLst/>
                <a:latin typeface="Arial" panose="020B0604020202020204" pitchFamily="34" charset="0"/>
              </a:rPr>
              <a:t>The Lancet Diabetes &amp; Endocrinology</a:t>
            </a:r>
            <a:r>
              <a:rPr kumimoji="0" lang="en-US" altLang="en-US" sz="1600" b="0" i="0" u="none" strike="noStrike" cap="none" normalizeH="0" baseline="0" dirty="0">
                <a:ln>
                  <a:noFill/>
                </a:ln>
                <a:solidFill>
                  <a:schemeClr val="tx1"/>
                </a:solidFill>
                <a:effectLst/>
                <a:latin typeface="Arial" panose="020B0604020202020204" pitchFamily="34" charset="0"/>
              </a:rPr>
              <a:t>, 8(8), pp.729-738. Available at: </a:t>
            </a:r>
            <a:r>
              <a:rPr kumimoji="0" lang="en-US" altLang="en-US" sz="1600" b="0" i="0" u="none" strike="noStrike" cap="none" normalizeH="0" baseline="0" dirty="0">
                <a:ln>
                  <a:noFill/>
                </a:ln>
                <a:solidFill>
                  <a:schemeClr val="tx1"/>
                </a:solidFill>
                <a:effectLst/>
                <a:latin typeface="Arial" panose="020B0604020202020204" pitchFamily="34" charset="0"/>
                <a:hlinkClick r:id="rId10"/>
              </a:rPr>
              <a:t>https://doi.org/10.1016/S2213-8587(20)30250-9</a:t>
            </a:r>
            <a:endParaRPr kumimoji="0" lang="en-US" altLang="en-US" sz="1600" b="0" i="0" u="none" strike="noStrike" cap="none" normalizeH="0" baseline="0" dirty="0">
              <a:ln>
                <a:noFill/>
              </a:ln>
              <a:solidFill>
                <a:schemeClr val="tx1"/>
              </a:solidFill>
              <a:effectLst/>
              <a:latin typeface="Arial" panose="020B0604020202020204" pitchFamily="34" charset="0"/>
            </a:endParaRPr>
          </a:p>
          <a:p>
            <a:pPr marL="342900" marR="0" lvl="0" indent="-342900" algn="l" defTabSz="914400" rtl="0" eaLnBrk="0" fontAlgn="base" latinLnBrk="0" hangingPunct="0">
              <a:lnSpc>
                <a:spcPct val="100000"/>
              </a:lnSpc>
              <a:spcBef>
                <a:spcPct val="0"/>
              </a:spcBef>
              <a:spcAft>
                <a:spcPct val="0"/>
              </a:spcAft>
              <a:buClrTx/>
              <a:buSzTx/>
              <a:buFont typeface="+mj-lt"/>
              <a:buAutoNum type="arabicPeriod" startAt="16"/>
              <a:tabLst/>
            </a:pPr>
            <a:r>
              <a:rPr kumimoji="0" lang="en-US" altLang="en-US" sz="1600" b="0" i="0" u="none" strike="noStrike" cap="none" normalizeH="0" baseline="0" dirty="0" err="1">
                <a:ln>
                  <a:noFill/>
                </a:ln>
                <a:solidFill>
                  <a:schemeClr val="tx1"/>
                </a:solidFill>
                <a:effectLst/>
                <a:latin typeface="Arial" panose="020B0604020202020204" pitchFamily="34" charset="0"/>
              </a:rPr>
              <a:t>Khunti</a:t>
            </a:r>
            <a:r>
              <a:rPr kumimoji="0" lang="en-US" altLang="en-US" sz="1600" b="0" i="0" u="none" strike="noStrike" cap="none" normalizeH="0" baseline="0" dirty="0">
                <a:ln>
                  <a:noFill/>
                </a:ln>
                <a:solidFill>
                  <a:schemeClr val="tx1"/>
                </a:solidFill>
                <a:effectLst/>
                <a:latin typeface="Arial" panose="020B0604020202020204" pitchFamily="34" charset="0"/>
              </a:rPr>
              <a:t>, K. et al., 2012. Effectiveness of a diabetes education and self management </a:t>
            </a:r>
            <a:r>
              <a:rPr kumimoji="0" lang="en-US" altLang="en-US" sz="1600" b="0" i="0" u="none" strike="noStrike" cap="none" normalizeH="0" baseline="0" dirty="0" err="1">
                <a:ln>
                  <a:noFill/>
                </a:ln>
                <a:solidFill>
                  <a:schemeClr val="tx1"/>
                </a:solidFill>
                <a:effectLst/>
                <a:latin typeface="Arial" panose="020B0604020202020204" pitchFamily="34" charset="0"/>
              </a:rPr>
              <a:t>programme</a:t>
            </a:r>
            <a:r>
              <a:rPr kumimoji="0" lang="en-US" altLang="en-US" sz="1600" b="0" i="0" u="none" strike="noStrike" cap="none" normalizeH="0" baseline="0" dirty="0">
                <a:ln>
                  <a:noFill/>
                </a:ln>
                <a:solidFill>
                  <a:schemeClr val="tx1"/>
                </a:solidFill>
                <a:effectLst/>
                <a:latin typeface="Arial" panose="020B0604020202020204" pitchFamily="34" charset="0"/>
              </a:rPr>
              <a:t> (DESMOND) for people with newly diagnosed type 2 diabetes mellitus: three year follow-up of a cluster </a:t>
            </a:r>
            <a:r>
              <a:rPr kumimoji="0" lang="en-US" altLang="en-US" sz="1600" b="0" i="0" u="none" strike="noStrike" cap="none" normalizeH="0" baseline="0" dirty="0" err="1">
                <a:ln>
                  <a:noFill/>
                </a:ln>
                <a:solidFill>
                  <a:schemeClr val="tx1"/>
                </a:solidFill>
                <a:effectLst/>
                <a:latin typeface="Arial" panose="020B0604020202020204" pitchFamily="34" charset="0"/>
              </a:rPr>
              <a:t>randomised</a:t>
            </a:r>
            <a:r>
              <a:rPr kumimoji="0" lang="en-US" altLang="en-US" sz="1600" b="0" i="0" u="none" strike="noStrike" cap="none" normalizeH="0" baseline="0" dirty="0">
                <a:ln>
                  <a:noFill/>
                </a:ln>
                <a:solidFill>
                  <a:schemeClr val="tx1"/>
                </a:solidFill>
                <a:effectLst/>
                <a:latin typeface="Arial" panose="020B0604020202020204" pitchFamily="34" charset="0"/>
              </a:rPr>
              <a:t> controlled trial in primary care. </a:t>
            </a:r>
            <a:r>
              <a:rPr kumimoji="0" lang="en-US" altLang="en-US" sz="1600" b="0" i="1" u="none" strike="noStrike" cap="none" normalizeH="0" baseline="0" dirty="0">
                <a:ln>
                  <a:noFill/>
                </a:ln>
                <a:solidFill>
                  <a:schemeClr val="tx1"/>
                </a:solidFill>
                <a:effectLst/>
                <a:latin typeface="Arial" panose="020B0604020202020204" pitchFamily="34" charset="0"/>
              </a:rPr>
              <a:t>BMJ</a:t>
            </a:r>
            <a:r>
              <a:rPr kumimoji="0" lang="en-US" altLang="en-US" sz="1600" b="0" i="0" u="none" strike="noStrike" cap="none" normalizeH="0" baseline="0" dirty="0">
                <a:ln>
                  <a:noFill/>
                </a:ln>
                <a:solidFill>
                  <a:schemeClr val="tx1"/>
                </a:solidFill>
                <a:effectLst/>
                <a:latin typeface="Arial" panose="020B0604020202020204" pitchFamily="34" charset="0"/>
              </a:rPr>
              <a:t>, 344, p.e2333. Available at: </a:t>
            </a:r>
            <a:r>
              <a:rPr kumimoji="0" lang="en-US" altLang="en-US" sz="1600" b="0" i="0" u="none" strike="noStrike" cap="none" normalizeH="0" baseline="0" dirty="0">
                <a:ln>
                  <a:noFill/>
                </a:ln>
                <a:solidFill>
                  <a:schemeClr val="tx1"/>
                </a:solidFill>
                <a:effectLst/>
                <a:latin typeface="Arial" panose="020B0604020202020204" pitchFamily="34" charset="0"/>
                <a:hlinkClick r:id="rId11"/>
              </a:rPr>
              <a:t>https://doi.org/10.1136/bmj.e2333</a:t>
            </a:r>
            <a:endParaRPr kumimoji="0" lang="en-US" altLang="en-US" sz="1600" b="0" i="0" u="none" strike="noStrike" cap="none" normalizeH="0" baseline="0" dirty="0">
              <a:ln>
                <a:noFill/>
              </a:ln>
              <a:solidFill>
                <a:schemeClr val="tx1"/>
              </a:solidFill>
              <a:effectLst/>
              <a:latin typeface="Arial" panose="020B0604020202020204" pitchFamily="34" charset="0"/>
            </a:endParaRPr>
          </a:p>
          <a:p>
            <a:pPr marL="342900" marR="0" lvl="0" indent="-342900" algn="l" defTabSz="914400" rtl="0" eaLnBrk="0" fontAlgn="base" latinLnBrk="0" hangingPunct="0">
              <a:lnSpc>
                <a:spcPct val="100000"/>
              </a:lnSpc>
              <a:spcBef>
                <a:spcPct val="0"/>
              </a:spcBef>
              <a:spcAft>
                <a:spcPct val="0"/>
              </a:spcAft>
              <a:buClrTx/>
              <a:buSzTx/>
              <a:buFont typeface="+mj-lt"/>
              <a:buAutoNum type="arabicPeriod" startAt="16"/>
              <a:tabLst/>
            </a:pPr>
            <a:r>
              <a:rPr kumimoji="0" lang="en-US" altLang="en-US" sz="1600" b="0" i="0" u="none" strike="noStrike" cap="none" normalizeH="0" baseline="0" dirty="0">
                <a:ln>
                  <a:noFill/>
                </a:ln>
                <a:solidFill>
                  <a:schemeClr val="tx1"/>
                </a:solidFill>
                <a:effectLst/>
                <a:latin typeface="Arial" panose="020B0604020202020204" pitchFamily="34" charset="0"/>
              </a:rPr>
              <a:t>Lean, M.E. et al., 2018. Primary care-led weight management for remission of type 2 diabetes (</a:t>
            </a:r>
            <a:r>
              <a:rPr kumimoji="0" lang="en-US" altLang="en-US" sz="1600" b="0" i="0" u="none" strike="noStrike" cap="none" normalizeH="0" baseline="0" dirty="0" err="1">
                <a:ln>
                  <a:noFill/>
                </a:ln>
                <a:solidFill>
                  <a:schemeClr val="tx1"/>
                </a:solidFill>
                <a:effectLst/>
                <a:latin typeface="Arial" panose="020B0604020202020204" pitchFamily="34" charset="0"/>
              </a:rPr>
              <a:t>DiRECT</a:t>
            </a:r>
            <a:r>
              <a:rPr kumimoji="0" lang="en-US" altLang="en-US" sz="1600" b="0" i="0" u="none" strike="noStrike" cap="none" normalizeH="0" baseline="0" dirty="0">
                <a:ln>
                  <a:noFill/>
                </a:ln>
                <a:solidFill>
                  <a:schemeClr val="tx1"/>
                </a:solidFill>
                <a:effectLst/>
                <a:latin typeface="Arial" panose="020B0604020202020204" pitchFamily="34" charset="0"/>
              </a:rPr>
              <a:t>): an open-label, cluster-</a:t>
            </a:r>
            <a:r>
              <a:rPr kumimoji="0" lang="en-US" altLang="en-US" sz="1600" b="0" i="0" u="none" strike="noStrike" cap="none" normalizeH="0" baseline="0" dirty="0" err="1">
                <a:ln>
                  <a:noFill/>
                </a:ln>
                <a:solidFill>
                  <a:schemeClr val="tx1"/>
                </a:solidFill>
                <a:effectLst/>
                <a:latin typeface="Arial" panose="020B0604020202020204" pitchFamily="34" charset="0"/>
              </a:rPr>
              <a:t>randomised</a:t>
            </a:r>
            <a:r>
              <a:rPr kumimoji="0" lang="en-US" altLang="en-US" sz="1600" b="0" i="0" u="none" strike="noStrike" cap="none" normalizeH="0" baseline="0" dirty="0">
                <a:ln>
                  <a:noFill/>
                </a:ln>
                <a:solidFill>
                  <a:schemeClr val="tx1"/>
                </a:solidFill>
                <a:effectLst/>
                <a:latin typeface="Arial" panose="020B0604020202020204" pitchFamily="34" charset="0"/>
              </a:rPr>
              <a:t> trial. </a:t>
            </a:r>
            <a:r>
              <a:rPr kumimoji="0" lang="en-US" altLang="en-US" sz="1600" b="0" i="1" u="none" strike="noStrike" cap="none" normalizeH="0" baseline="0" dirty="0">
                <a:ln>
                  <a:noFill/>
                </a:ln>
                <a:solidFill>
                  <a:schemeClr val="tx1"/>
                </a:solidFill>
                <a:effectLst/>
                <a:latin typeface="Arial" panose="020B0604020202020204" pitchFamily="34" charset="0"/>
              </a:rPr>
              <a:t>The Lancet</a:t>
            </a:r>
            <a:r>
              <a:rPr kumimoji="0" lang="en-US" altLang="en-US" sz="1600" b="0" i="0" u="none" strike="noStrike" cap="none" normalizeH="0" baseline="0" dirty="0">
                <a:ln>
                  <a:noFill/>
                </a:ln>
                <a:solidFill>
                  <a:schemeClr val="tx1"/>
                </a:solidFill>
                <a:effectLst/>
                <a:latin typeface="Arial" panose="020B0604020202020204" pitchFamily="34" charset="0"/>
              </a:rPr>
              <a:t>, 391(10120), pp.541-551. Available at: </a:t>
            </a:r>
            <a:r>
              <a:rPr kumimoji="0" lang="en-US" altLang="en-US" sz="1600" b="0" i="0" u="none" strike="noStrike" cap="none" normalizeH="0" baseline="0" dirty="0">
                <a:ln>
                  <a:noFill/>
                </a:ln>
                <a:solidFill>
                  <a:schemeClr val="tx1"/>
                </a:solidFill>
                <a:effectLst/>
                <a:latin typeface="Arial" panose="020B0604020202020204" pitchFamily="34" charset="0"/>
                <a:hlinkClick r:id="rId12"/>
              </a:rPr>
              <a:t>https://doi.org/10.1016/S0140-6736(17)33102-1</a:t>
            </a:r>
            <a:endParaRPr kumimoji="0" lang="en-US" altLang="en-US" sz="1600" b="0" i="0" u="none" strike="noStrike" cap="none" normalizeH="0" baseline="0" dirty="0">
              <a:ln>
                <a:noFill/>
              </a:ln>
              <a:solidFill>
                <a:schemeClr val="tx1"/>
              </a:solidFill>
              <a:effectLst/>
              <a:latin typeface="Arial" panose="020B0604020202020204" pitchFamily="34" charset="0"/>
            </a:endParaRPr>
          </a:p>
          <a:p>
            <a:pPr marL="342900" marR="0" lvl="0" indent="-342900" algn="l" defTabSz="914400" rtl="0" eaLnBrk="0" fontAlgn="base" latinLnBrk="0" hangingPunct="0">
              <a:lnSpc>
                <a:spcPct val="100000"/>
              </a:lnSpc>
              <a:spcBef>
                <a:spcPct val="0"/>
              </a:spcBef>
              <a:spcAft>
                <a:spcPct val="0"/>
              </a:spcAft>
              <a:buClrTx/>
              <a:buSzTx/>
              <a:buFont typeface="+mj-lt"/>
              <a:buAutoNum type="arabicPeriod" startAt="16"/>
              <a:tabLst/>
            </a:pPr>
            <a:r>
              <a:rPr kumimoji="0" lang="en-US" altLang="en-US" sz="1600" b="0" i="0" u="none" strike="noStrike" cap="none" normalizeH="0" baseline="0" dirty="0">
                <a:ln>
                  <a:noFill/>
                </a:ln>
                <a:solidFill>
                  <a:schemeClr val="tx1"/>
                </a:solidFill>
                <a:effectLst/>
                <a:latin typeface="Arial" panose="020B0604020202020204" pitchFamily="34" charset="0"/>
              </a:rPr>
              <a:t>Marmot, M. et al., 2020. </a:t>
            </a:r>
            <a:r>
              <a:rPr kumimoji="0" lang="en-US" altLang="en-US" sz="1600" b="0" i="1" u="none" strike="noStrike" cap="none" normalizeH="0" baseline="0" dirty="0">
                <a:ln>
                  <a:noFill/>
                </a:ln>
                <a:solidFill>
                  <a:schemeClr val="tx1"/>
                </a:solidFill>
                <a:effectLst/>
                <a:latin typeface="Arial" panose="020B0604020202020204" pitchFamily="34" charset="0"/>
              </a:rPr>
              <a:t>Health Equity in England: The Marmot Review 10 Years On</a:t>
            </a:r>
            <a:r>
              <a:rPr kumimoji="0" lang="en-US" altLang="en-US" sz="1600" b="0" i="0" u="none" strike="noStrike" cap="none" normalizeH="0" baseline="0" dirty="0">
                <a:ln>
                  <a:noFill/>
                </a:ln>
                <a:solidFill>
                  <a:schemeClr val="tx1"/>
                </a:solidFill>
                <a:effectLst/>
                <a:latin typeface="Arial" panose="020B0604020202020204" pitchFamily="34" charset="0"/>
              </a:rPr>
              <a:t>. London: Institute of Health Equity. Available at: </a:t>
            </a:r>
            <a:r>
              <a:rPr kumimoji="0" lang="en-US" altLang="en-US" sz="1600" b="0" i="0" u="none" strike="noStrike" cap="none" normalizeH="0" baseline="0" dirty="0">
                <a:ln>
                  <a:noFill/>
                </a:ln>
                <a:solidFill>
                  <a:schemeClr val="tx1"/>
                </a:solidFill>
                <a:effectLst/>
                <a:latin typeface="Arial" panose="020B0604020202020204" pitchFamily="34" charset="0"/>
                <a:hlinkClick r:id="rId13"/>
              </a:rPr>
              <a:t>https://www.instituteofhealthequity.org/resources-reports/marmot-review-10-years-on</a:t>
            </a:r>
            <a:endParaRPr kumimoji="0" lang="en-US" altLang="en-US" sz="1600" b="0" i="0" u="none" strike="noStrike" cap="none" normalizeH="0" baseline="0" dirty="0">
              <a:ln>
                <a:noFill/>
              </a:ln>
              <a:solidFill>
                <a:schemeClr val="tx1"/>
              </a:solidFill>
              <a:effectLst/>
              <a:latin typeface="Arial" panose="020B0604020202020204" pitchFamily="34" charset="0"/>
            </a:endParaRPr>
          </a:p>
          <a:p>
            <a:pPr marL="342900" marR="0" lvl="0" indent="-342900" algn="l" defTabSz="914400" rtl="0" eaLnBrk="0" fontAlgn="base" latinLnBrk="0" hangingPunct="0">
              <a:lnSpc>
                <a:spcPct val="100000"/>
              </a:lnSpc>
              <a:spcBef>
                <a:spcPct val="0"/>
              </a:spcBef>
              <a:spcAft>
                <a:spcPct val="0"/>
              </a:spcAft>
              <a:buClrTx/>
              <a:buSzTx/>
              <a:buFont typeface="+mj-lt"/>
              <a:buAutoNum type="arabicPeriod" startAt="16"/>
              <a:tabLst/>
            </a:pPr>
            <a:r>
              <a:rPr kumimoji="0" lang="en-US" altLang="en-US" sz="1600" b="0" i="0" u="none" strike="noStrike" cap="none" normalizeH="0" baseline="0" dirty="0">
                <a:ln>
                  <a:noFill/>
                </a:ln>
                <a:solidFill>
                  <a:schemeClr val="tx1"/>
                </a:solidFill>
                <a:effectLst/>
                <a:latin typeface="Arial" panose="020B0604020202020204" pitchFamily="34" charset="0"/>
              </a:rPr>
              <a:t>NHS England, 2019. </a:t>
            </a:r>
            <a:r>
              <a:rPr kumimoji="0" lang="en-US" altLang="en-US" sz="1600" b="0" i="1" u="none" strike="noStrike" cap="none" normalizeH="0" baseline="0" dirty="0">
                <a:ln>
                  <a:noFill/>
                </a:ln>
                <a:solidFill>
                  <a:schemeClr val="tx1"/>
                </a:solidFill>
                <a:effectLst/>
                <a:latin typeface="Arial" panose="020B0604020202020204" pitchFamily="34" charset="0"/>
              </a:rPr>
              <a:t>Comprehensive Model of </a:t>
            </a:r>
            <a:r>
              <a:rPr kumimoji="0" lang="en-US" altLang="en-US" sz="1600" b="0" i="1" u="none" strike="noStrike" cap="none" normalizeH="0" baseline="0" dirty="0" err="1">
                <a:ln>
                  <a:noFill/>
                </a:ln>
                <a:solidFill>
                  <a:schemeClr val="tx1"/>
                </a:solidFill>
                <a:effectLst/>
                <a:latin typeface="Arial" panose="020B0604020202020204" pitchFamily="34" charset="0"/>
              </a:rPr>
              <a:t>Personalised</a:t>
            </a:r>
            <a:r>
              <a:rPr kumimoji="0" lang="en-US" altLang="en-US" sz="1600" b="0" i="1" u="none" strike="noStrike" cap="none" normalizeH="0" baseline="0" dirty="0">
                <a:ln>
                  <a:noFill/>
                </a:ln>
                <a:solidFill>
                  <a:schemeClr val="tx1"/>
                </a:solidFill>
                <a:effectLst/>
                <a:latin typeface="Arial" panose="020B0604020202020204" pitchFamily="34" charset="0"/>
              </a:rPr>
              <a:t> Care</a:t>
            </a:r>
            <a:r>
              <a:rPr kumimoji="0" lang="en-US" altLang="en-US" sz="1600" b="0" i="0" u="none" strike="noStrike" cap="none" normalizeH="0" baseline="0" dirty="0">
                <a:ln>
                  <a:noFill/>
                </a:ln>
                <a:solidFill>
                  <a:schemeClr val="tx1"/>
                </a:solidFill>
                <a:effectLst/>
                <a:latin typeface="Arial" panose="020B0604020202020204" pitchFamily="34" charset="0"/>
              </a:rPr>
              <a:t>. London: National Health Service. Available at: </a:t>
            </a:r>
            <a:r>
              <a:rPr kumimoji="0" lang="en-US" altLang="en-US" sz="1600" b="0" i="0" u="none" strike="noStrike" cap="none" normalizeH="0" baseline="0" dirty="0">
                <a:ln>
                  <a:noFill/>
                </a:ln>
                <a:solidFill>
                  <a:schemeClr val="tx1"/>
                </a:solidFill>
                <a:effectLst/>
                <a:latin typeface="Arial" panose="020B0604020202020204" pitchFamily="34" charset="0"/>
                <a:hlinkClick r:id="rId14"/>
              </a:rPr>
              <a:t>https://www.england.nhs.uk/wp-content/uploads/2019/02/comprehensive-model-of-personalised-care.pdf</a:t>
            </a:r>
            <a:endParaRPr kumimoji="0" lang="en-US" altLang="en-US" sz="1600" b="0" i="0" u="none" strike="noStrike" cap="none" normalizeH="0" baseline="0" dirty="0">
              <a:ln>
                <a:noFill/>
              </a:ln>
              <a:solidFill>
                <a:schemeClr val="tx1"/>
              </a:solidFill>
              <a:effectLst/>
              <a:latin typeface="Arial" panose="020B0604020202020204" pitchFamily="34" charset="0"/>
            </a:endParaRPr>
          </a:p>
          <a:p>
            <a:pPr marL="342900" marR="0" lvl="0" indent="-342900" algn="l" defTabSz="914400" rtl="0" eaLnBrk="0" fontAlgn="base" latinLnBrk="0" hangingPunct="0">
              <a:lnSpc>
                <a:spcPct val="100000"/>
              </a:lnSpc>
              <a:spcBef>
                <a:spcPct val="0"/>
              </a:spcBef>
              <a:spcAft>
                <a:spcPct val="0"/>
              </a:spcAft>
              <a:buClrTx/>
              <a:buSzTx/>
              <a:buFont typeface="+mj-lt"/>
              <a:buAutoNum type="arabicPeriod" startAt="16"/>
              <a:tabLst/>
            </a:pPr>
            <a:r>
              <a:rPr kumimoji="0" lang="en-US" altLang="en-US" sz="1600" b="0" i="0" u="none" strike="noStrike" cap="none" normalizeH="0" baseline="0" dirty="0">
                <a:ln>
                  <a:noFill/>
                </a:ln>
                <a:solidFill>
                  <a:schemeClr val="tx1"/>
                </a:solidFill>
                <a:effectLst/>
                <a:latin typeface="Arial" panose="020B0604020202020204" pitchFamily="34" charset="0"/>
              </a:rPr>
              <a:t>National Institute for Health and Care Excellence (NICE), 2022. </a:t>
            </a:r>
            <a:r>
              <a:rPr kumimoji="0" lang="en-US" altLang="en-US" sz="1600" b="0" i="1" u="none" strike="noStrike" cap="none" normalizeH="0" baseline="0" dirty="0">
                <a:ln>
                  <a:noFill/>
                </a:ln>
                <a:solidFill>
                  <a:schemeClr val="tx1"/>
                </a:solidFill>
                <a:effectLst/>
                <a:latin typeface="Arial" panose="020B0604020202020204" pitchFamily="34" charset="0"/>
              </a:rPr>
              <a:t>Type 2 diabetes in adults: management (NG28)</a:t>
            </a:r>
            <a:r>
              <a:rPr kumimoji="0" lang="en-US" altLang="en-US" sz="1600" b="0" i="0" u="none" strike="noStrike" cap="none" normalizeH="0" baseline="0" dirty="0">
                <a:ln>
                  <a:noFill/>
                </a:ln>
                <a:solidFill>
                  <a:schemeClr val="tx1"/>
                </a:solidFill>
                <a:effectLst/>
                <a:latin typeface="Arial" panose="020B0604020202020204" pitchFamily="34" charset="0"/>
              </a:rPr>
              <a:t>. London: NICE. Available at: </a:t>
            </a:r>
            <a:r>
              <a:rPr kumimoji="0" lang="en-US" altLang="en-US" sz="1600" b="0" i="0" u="none" strike="noStrike" cap="none" normalizeH="0" baseline="0" dirty="0">
                <a:ln>
                  <a:noFill/>
                </a:ln>
                <a:solidFill>
                  <a:schemeClr val="tx1"/>
                </a:solidFill>
                <a:effectLst/>
                <a:latin typeface="Arial" panose="020B0604020202020204" pitchFamily="34" charset="0"/>
                <a:hlinkClick r:id="rId15"/>
              </a:rPr>
              <a:t>https://www.nice.org.uk/guidance/ng28</a:t>
            </a:r>
            <a:endParaRPr kumimoji="0" lang="en-US" altLang="en-US" sz="1600" b="0" i="0" u="none" strike="noStrike" cap="none" normalizeH="0" baseline="0" dirty="0">
              <a:ln>
                <a:noFill/>
              </a:ln>
              <a:solidFill>
                <a:schemeClr val="tx1"/>
              </a:solidFill>
              <a:effectLst/>
              <a:latin typeface="Arial" panose="020B0604020202020204" pitchFamily="34" charset="0"/>
            </a:endParaRPr>
          </a:p>
          <a:p>
            <a:pPr marL="342900" marR="0" lvl="0" indent="-342900" algn="l" defTabSz="914400" rtl="0" eaLnBrk="0" fontAlgn="base" latinLnBrk="0" hangingPunct="0">
              <a:lnSpc>
                <a:spcPct val="100000"/>
              </a:lnSpc>
              <a:spcBef>
                <a:spcPct val="0"/>
              </a:spcBef>
              <a:spcAft>
                <a:spcPct val="0"/>
              </a:spcAft>
              <a:buClrTx/>
              <a:buSzTx/>
              <a:buFont typeface="+mj-lt"/>
              <a:buAutoNum type="arabicPeriod" startAt="16"/>
              <a:tabLst/>
            </a:pPr>
            <a:r>
              <a:rPr kumimoji="0" lang="en-US" altLang="en-US" sz="1600" b="0" i="0" u="none" strike="noStrike" cap="none" normalizeH="0" baseline="0" dirty="0">
                <a:ln>
                  <a:noFill/>
                </a:ln>
                <a:solidFill>
                  <a:schemeClr val="tx1"/>
                </a:solidFill>
                <a:effectLst/>
                <a:latin typeface="Arial" panose="020B0604020202020204" pitchFamily="34" charset="0"/>
              </a:rPr>
              <a:t>Pell, D. et al., 2021. Changes in soft drinks purchased by British households associated with the UK soft drinks industry levy: controlled interrupted time series analysis. </a:t>
            </a:r>
            <a:r>
              <a:rPr kumimoji="0" lang="en-US" altLang="en-US" sz="1600" b="0" i="1" u="none" strike="noStrike" cap="none" normalizeH="0" baseline="0" dirty="0">
                <a:ln>
                  <a:noFill/>
                </a:ln>
                <a:solidFill>
                  <a:schemeClr val="tx1"/>
                </a:solidFill>
                <a:effectLst/>
                <a:latin typeface="Arial" panose="020B0604020202020204" pitchFamily="34" charset="0"/>
              </a:rPr>
              <a:t>BMJ</a:t>
            </a:r>
            <a:r>
              <a:rPr kumimoji="0" lang="en-US" altLang="en-US" sz="1600" b="0" i="0" u="none" strike="noStrike" cap="none" normalizeH="0" baseline="0" dirty="0">
                <a:ln>
                  <a:noFill/>
                </a:ln>
                <a:solidFill>
                  <a:schemeClr val="tx1"/>
                </a:solidFill>
                <a:effectLst/>
                <a:latin typeface="Arial" panose="020B0604020202020204" pitchFamily="34" charset="0"/>
              </a:rPr>
              <a:t>, 372, p.n254. Available at: </a:t>
            </a:r>
            <a:r>
              <a:rPr kumimoji="0" lang="en-US" altLang="en-US" sz="1600" b="0" i="0" u="none" strike="noStrike" cap="none" normalizeH="0" baseline="0" dirty="0">
                <a:ln>
                  <a:noFill/>
                </a:ln>
                <a:solidFill>
                  <a:schemeClr val="tx1"/>
                </a:solidFill>
                <a:effectLst/>
                <a:latin typeface="Arial" panose="020B0604020202020204" pitchFamily="34" charset="0"/>
                <a:hlinkClick r:id="rId16"/>
              </a:rPr>
              <a:t>https://doi.org/10.1136/bmj.n254</a:t>
            </a:r>
            <a:endParaRPr kumimoji="0" lang="en-US" altLang="en-US" sz="1600" b="0" i="0" u="none" strike="noStrike" cap="none" normalizeH="0" baseline="0" dirty="0">
              <a:ln>
                <a:noFill/>
              </a:ln>
              <a:solidFill>
                <a:schemeClr val="tx1"/>
              </a:solidFill>
              <a:effectLst/>
              <a:latin typeface="Arial" panose="020B0604020202020204" pitchFamily="34" charset="0"/>
            </a:endParaRPr>
          </a:p>
          <a:p>
            <a:pPr marL="342900" marR="0" lvl="0" indent="-342900" algn="l" defTabSz="914400" rtl="0" eaLnBrk="0" fontAlgn="base" latinLnBrk="0" hangingPunct="0">
              <a:lnSpc>
                <a:spcPct val="100000"/>
              </a:lnSpc>
              <a:spcBef>
                <a:spcPct val="0"/>
              </a:spcBef>
              <a:spcAft>
                <a:spcPct val="0"/>
              </a:spcAft>
              <a:buClrTx/>
              <a:buSzTx/>
              <a:buFont typeface="+mj-lt"/>
              <a:buAutoNum type="arabicPeriod" startAt="16"/>
              <a:tabLst/>
            </a:pPr>
            <a:r>
              <a:rPr kumimoji="0" lang="en-US" altLang="en-US" sz="1600" b="0" i="0" u="none" strike="noStrike" cap="none" normalizeH="0" baseline="0" dirty="0" err="1">
                <a:ln>
                  <a:noFill/>
                </a:ln>
                <a:solidFill>
                  <a:schemeClr val="tx1"/>
                </a:solidFill>
                <a:effectLst/>
                <a:latin typeface="Arial" panose="020B0604020202020204" pitchFamily="34" charset="0"/>
              </a:rPr>
              <a:t>Petersmann</a:t>
            </a:r>
            <a:r>
              <a:rPr kumimoji="0" lang="en-US" altLang="en-US" sz="1600" b="0" i="0" u="none" strike="noStrike" cap="none" normalizeH="0" baseline="0" dirty="0">
                <a:ln>
                  <a:noFill/>
                </a:ln>
                <a:solidFill>
                  <a:schemeClr val="tx1"/>
                </a:solidFill>
                <a:effectLst/>
                <a:latin typeface="Arial" panose="020B0604020202020204" pitchFamily="34" charset="0"/>
              </a:rPr>
              <a:t>, A. et al., 2019. Definition, classification and diagnosis of diabetes mellitus. </a:t>
            </a:r>
            <a:r>
              <a:rPr kumimoji="0" lang="en-US" altLang="en-US" sz="1600" b="0" i="1" u="none" strike="noStrike" cap="none" normalizeH="0" baseline="0" dirty="0">
                <a:ln>
                  <a:noFill/>
                </a:ln>
                <a:solidFill>
                  <a:schemeClr val="tx1"/>
                </a:solidFill>
                <a:effectLst/>
                <a:latin typeface="Arial" panose="020B0604020202020204" pitchFamily="34" charset="0"/>
              </a:rPr>
              <a:t>Experimental and Clinical Endocrinology &amp; Diabetes</a:t>
            </a:r>
            <a:r>
              <a:rPr kumimoji="0" lang="en-US" altLang="en-US" sz="1600" b="0" i="0" u="none" strike="noStrike" cap="none" normalizeH="0" baseline="0" dirty="0">
                <a:ln>
                  <a:noFill/>
                </a:ln>
                <a:solidFill>
                  <a:schemeClr val="tx1"/>
                </a:solidFill>
                <a:effectLst/>
                <a:latin typeface="Arial" panose="020B0604020202020204" pitchFamily="34" charset="0"/>
              </a:rPr>
              <a:t>, 127(S 01), pp.S1-S7. Available at: </a:t>
            </a:r>
            <a:r>
              <a:rPr kumimoji="0" lang="en-US" altLang="en-US" sz="1600" b="0" i="0" u="none" strike="noStrike" cap="none" normalizeH="0" baseline="0" dirty="0">
                <a:ln>
                  <a:noFill/>
                </a:ln>
                <a:solidFill>
                  <a:schemeClr val="tx1"/>
                </a:solidFill>
                <a:effectLst/>
                <a:latin typeface="Arial" panose="020B0604020202020204" pitchFamily="34" charset="0"/>
                <a:hlinkClick r:id="rId17"/>
              </a:rPr>
              <a:t>https://doi.org/10.1055/a-1018-9078</a:t>
            </a:r>
            <a:endParaRPr kumimoji="0" lang="en-US" altLang="en-US" sz="1600" b="0" i="0" u="none" strike="noStrike" cap="none" normalizeH="0" baseline="0" dirty="0">
              <a:ln>
                <a:noFill/>
              </a:ln>
              <a:solidFill>
                <a:schemeClr val="tx1"/>
              </a:solidFill>
              <a:effectLst/>
              <a:latin typeface="Arial" panose="020B0604020202020204" pitchFamily="34" charset="0"/>
            </a:endParaRPr>
          </a:p>
          <a:p>
            <a:pPr marL="342900" marR="0" lvl="0" indent="-342900" algn="l" defTabSz="914400" rtl="0" eaLnBrk="0" fontAlgn="base" latinLnBrk="0" hangingPunct="0">
              <a:lnSpc>
                <a:spcPct val="100000"/>
              </a:lnSpc>
              <a:spcBef>
                <a:spcPct val="0"/>
              </a:spcBef>
              <a:spcAft>
                <a:spcPct val="0"/>
              </a:spcAft>
              <a:buClrTx/>
              <a:buSzTx/>
              <a:buFont typeface="+mj-lt"/>
              <a:buAutoNum type="arabicPeriod" startAt="16"/>
              <a:tabLst/>
            </a:pPr>
            <a:r>
              <a:rPr kumimoji="0" lang="en-US" altLang="en-US" sz="1600" b="0" i="0" u="none" strike="noStrike" cap="none" normalizeH="0" baseline="0" dirty="0">
                <a:ln>
                  <a:noFill/>
                </a:ln>
                <a:solidFill>
                  <a:schemeClr val="tx1"/>
                </a:solidFill>
                <a:effectLst/>
                <a:latin typeface="Arial" panose="020B0604020202020204" pitchFamily="34" charset="0"/>
              </a:rPr>
              <a:t>Rollnick, S., Miller, W.R. and Butler, C.C., 2008. </a:t>
            </a:r>
            <a:r>
              <a:rPr kumimoji="0" lang="en-US" altLang="en-US" sz="1600" b="0" i="1" u="none" strike="noStrike" cap="none" normalizeH="0" baseline="0" dirty="0">
                <a:ln>
                  <a:noFill/>
                </a:ln>
                <a:solidFill>
                  <a:schemeClr val="tx1"/>
                </a:solidFill>
                <a:effectLst/>
                <a:latin typeface="Arial" panose="020B0604020202020204" pitchFamily="34" charset="0"/>
              </a:rPr>
              <a:t>Motivational interviewing in health care: Helping patients change behavior</a:t>
            </a:r>
            <a:r>
              <a:rPr kumimoji="0" lang="en-US" altLang="en-US" sz="1600" b="0" i="0" u="none" strike="noStrike" cap="none" normalizeH="0" baseline="0" dirty="0">
                <a:ln>
                  <a:noFill/>
                </a:ln>
                <a:solidFill>
                  <a:schemeClr val="tx1"/>
                </a:solidFill>
                <a:effectLst/>
                <a:latin typeface="Arial" panose="020B0604020202020204" pitchFamily="34" charset="0"/>
              </a:rPr>
              <a:t>. New York: Guilford Press. Available at: </a:t>
            </a:r>
            <a:r>
              <a:rPr kumimoji="0" lang="en-US" altLang="en-US" sz="1600" b="0" i="0" u="none" strike="noStrike" cap="none" normalizeH="0" baseline="0" dirty="0">
                <a:ln>
                  <a:noFill/>
                </a:ln>
                <a:solidFill>
                  <a:schemeClr val="tx1"/>
                </a:solidFill>
                <a:effectLst/>
                <a:latin typeface="Arial" panose="020B0604020202020204" pitchFamily="34" charset="0"/>
                <a:hlinkClick r:id="rId18"/>
              </a:rPr>
              <a:t>https://www.guilford.com/books/Motivational-Interviewing-in-Health-Care/Rollnick-Miller-Butler/9781593856120</a:t>
            </a:r>
            <a:endParaRPr kumimoji="0" lang="en-US" altLang="en-US" sz="1600" b="0" i="0" u="none" strike="noStrike" cap="none" normalizeH="0" baseline="0" dirty="0">
              <a:ln>
                <a:noFill/>
              </a:ln>
              <a:solidFill>
                <a:schemeClr val="tx1"/>
              </a:solidFill>
              <a:effectLst/>
              <a:latin typeface="Arial" panose="020B0604020202020204" pitchFamily="34" charset="0"/>
            </a:endParaRPr>
          </a:p>
          <a:p>
            <a:pPr marL="342900" marR="0" lvl="0" indent="-342900" algn="l" defTabSz="914400" rtl="0" eaLnBrk="0" fontAlgn="base" latinLnBrk="0" hangingPunct="0">
              <a:lnSpc>
                <a:spcPct val="100000"/>
              </a:lnSpc>
              <a:spcBef>
                <a:spcPct val="0"/>
              </a:spcBef>
              <a:spcAft>
                <a:spcPct val="0"/>
              </a:spcAft>
              <a:buClrTx/>
              <a:buSzTx/>
              <a:buFont typeface="+mj-lt"/>
              <a:buAutoNum type="arabicPeriod" startAt="16"/>
              <a:tabLst/>
            </a:pPr>
            <a:r>
              <a:rPr kumimoji="0" lang="en-US" altLang="en-US" sz="1600" b="0" i="0" u="none" strike="noStrike" cap="none" normalizeH="0" baseline="0" dirty="0">
                <a:ln>
                  <a:noFill/>
                </a:ln>
                <a:solidFill>
                  <a:schemeClr val="tx1"/>
                </a:solidFill>
                <a:effectLst/>
                <a:latin typeface="Arial" panose="020B0604020202020204" pitchFamily="34" charset="0"/>
              </a:rPr>
              <a:t>Zheng, Y., Ley, S.H. and Hu, F.B., 2018. Global </a:t>
            </a:r>
            <a:r>
              <a:rPr kumimoji="0" lang="en-US" altLang="en-US" sz="1600" b="0" i="0" u="none" strike="noStrike" cap="none" normalizeH="0" baseline="0" dirty="0" err="1">
                <a:ln>
                  <a:noFill/>
                </a:ln>
                <a:solidFill>
                  <a:schemeClr val="tx1"/>
                </a:solidFill>
                <a:effectLst/>
                <a:latin typeface="Arial" panose="020B0604020202020204" pitchFamily="34" charset="0"/>
              </a:rPr>
              <a:t>aetiology</a:t>
            </a:r>
            <a:r>
              <a:rPr kumimoji="0" lang="en-US" altLang="en-US" sz="1600" b="0" i="0" u="none" strike="noStrike" cap="none" normalizeH="0" baseline="0" dirty="0">
                <a:ln>
                  <a:noFill/>
                </a:ln>
                <a:solidFill>
                  <a:schemeClr val="tx1"/>
                </a:solidFill>
                <a:effectLst/>
                <a:latin typeface="Arial" panose="020B0604020202020204" pitchFamily="34" charset="0"/>
              </a:rPr>
              <a:t> and epidemiology of type 2 diabetes mellitus and its complications. </a:t>
            </a:r>
            <a:r>
              <a:rPr kumimoji="0" lang="en-US" altLang="en-US" sz="1600" b="0" i="1" u="none" strike="noStrike" cap="none" normalizeH="0" baseline="0" dirty="0">
                <a:ln>
                  <a:noFill/>
                </a:ln>
                <a:solidFill>
                  <a:schemeClr val="tx1"/>
                </a:solidFill>
                <a:effectLst/>
                <a:latin typeface="Arial" panose="020B0604020202020204" pitchFamily="34" charset="0"/>
              </a:rPr>
              <a:t>Nature Reviews Endocrinology</a:t>
            </a:r>
            <a:r>
              <a:rPr kumimoji="0" lang="en-US" altLang="en-US" sz="1600" b="0" i="0" u="none" strike="noStrike" cap="none" normalizeH="0" baseline="0" dirty="0">
                <a:ln>
                  <a:noFill/>
                </a:ln>
                <a:solidFill>
                  <a:schemeClr val="tx1"/>
                </a:solidFill>
                <a:effectLst/>
                <a:latin typeface="Arial" panose="020B0604020202020204" pitchFamily="34" charset="0"/>
              </a:rPr>
              <a:t>, 14(2), pp.88-98. Available at: </a:t>
            </a:r>
            <a:r>
              <a:rPr kumimoji="0" lang="en-US" altLang="en-US" sz="1600" b="0" i="0" u="none" strike="noStrike" cap="none" normalizeH="0" baseline="0" dirty="0">
                <a:ln>
                  <a:noFill/>
                </a:ln>
                <a:solidFill>
                  <a:schemeClr val="tx1"/>
                </a:solidFill>
                <a:effectLst/>
                <a:latin typeface="Arial" panose="020B0604020202020204" pitchFamily="34" charset="0"/>
                <a:hlinkClick r:id="rId19"/>
              </a:rPr>
              <a:t>https://doi.org/10.1038/nrendo.2017.169</a:t>
            </a:r>
            <a:endParaRPr kumimoji="0" lang="en-US" altLang="en-US" sz="1600" b="0" i="0" u="none" strike="noStrike" cap="none" normalizeH="0" baseline="0" dirty="0">
              <a:ln>
                <a:noFill/>
              </a:ln>
              <a:solidFill>
                <a:schemeClr val="tx1"/>
              </a:solidFill>
              <a:effectLst/>
              <a:latin typeface="Arial" panose="020B0604020202020204" pitchFamily="34" charset="0"/>
            </a:endParaRPr>
          </a:p>
          <a:p>
            <a:pPr marL="342900" marR="0" lvl="0" indent="-342900" algn="l" defTabSz="914400" rtl="0" eaLnBrk="0" fontAlgn="base" latinLnBrk="0" hangingPunct="0">
              <a:lnSpc>
                <a:spcPct val="100000"/>
              </a:lnSpc>
              <a:spcBef>
                <a:spcPct val="0"/>
              </a:spcBef>
              <a:spcAft>
                <a:spcPct val="0"/>
              </a:spcAft>
              <a:buClrTx/>
              <a:buSzTx/>
              <a:buFont typeface="+mj-lt"/>
              <a:buAutoNum type="arabicPeriod" startAt="16"/>
              <a:tabLst/>
            </a:pPr>
            <a:r>
              <a:rPr kumimoji="0" lang="en-US" altLang="en-US" sz="1600" b="0" i="0" u="none" strike="noStrike" cap="none" normalizeH="0" baseline="0" dirty="0">
                <a:ln>
                  <a:noFill/>
                </a:ln>
                <a:solidFill>
                  <a:schemeClr val="tx1"/>
                </a:solidFill>
                <a:effectLst/>
                <a:latin typeface="Arial" panose="020B0604020202020204" pitchFamily="34" charset="0"/>
              </a:rPr>
              <a:t>Diabetes Research &amp; Wellness Foundation (2019) The psychological impact of diabetes. Available at: https://www.drwf.org.uk/news-and-events/news/the-psychological-impact-of-diabetes/ (Accessed: 17 April 2026).</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startAt="16"/>
              <a:tabLst/>
            </a:pPr>
            <a:r>
              <a:rPr kumimoji="0" lang="en-US" altLang="en-US" sz="1600" b="0" i="0" u="none" strike="noStrike" cap="none" normalizeH="0" baseline="0" dirty="0">
                <a:ln>
                  <a:noFill/>
                </a:ln>
                <a:solidFill>
                  <a:schemeClr val="tx1"/>
                </a:solidFill>
                <a:effectLst/>
                <a:latin typeface="Arial" panose="020B0604020202020204" pitchFamily="34" charset="0"/>
              </a:rPr>
              <a:t>Apollo Spectra (2024) Symptoms of Diabetes. Available at: https://www.apollospectra.com/blog/obesity-diabetes/symptoms-of-diabetes (Accessed: 17 April 2026).</a:t>
            </a:r>
          </a:p>
        </p:txBody>
      </p:sp>
      <p:sp>
        <p:nvSpPr>
          <p:cNvPr id="13" name="Slide Number Placeholder 12">
            <a:extLst>
              <a:ext uri="{FF2B5EF4-FFF2-40B4-BE49-F238E27FC236}">
                <a16:creationId xmlns:a16="http://schemas.microsoft.com/office/drawing/2014/main" id="{CE5F110E-5B19-1AE1-8CC9-EFDABCE63E80}"/>
              </a:ext>
            </a:extLst>
          </p:cNvPr>
          <p:cNvSpPr>
            <a:spLocks noGrp="1"/>
          </p:cNvSpPr>
          <p:nvPr>
            <p:ph type="sldNum" sz="quarter" idx="12"/>
          </p:nvPr>
        </p:nvSpPr>
        <p:spPr/>
        <p:txBody>
          <a:bodyPr/>
          <a:lstStyle/>
          <a:p>
            <a:fld id="{B6F15528-21DE-4FAA-801E-634DDDAF4B2B}" type="slidenum">
              <a:rPr lang="en-US" smtClean="0"/>
              <a:pPr/>
              <a:t>15</a:t>
            </a:fld>
            <a:endParaRPr lang="en-US"/>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36</TotalTime>
  <Words>4823</Words>
  <Application>Microsoft Office PowerPoint</Application>
  <PresentationFormat>Custom</PresentationFormat>
  <Paragraphs>221</Paragraphs>
  <Slides>15</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Google Sans Text</vt:lpstr>
      <vt:lpstr>Calibri</vt:lpstr>
      <vt:lpstr>Arial</vt:lpstr>
      <vt:lpstr>Wingdings</vt:lpstr>
      <vt:lpstr>TT Rounds Condensed 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LCHS7003_COPD_Individual_Presentation.pptx</dc:title>
  <dc:creator>Mahir Al Asif Masrur</dc:creator>
  <cp:lastModifiedBy>peas hossain</cp:lastModifiedBy>
  <cp:revision>10</cp:revision>
  <dcterms:created xsi:type="dcterms:W3CDTF">2006-08-16T00:00:00Z</dcterms:created>
  <dcterms:modified xsi:type="dcterms:W3CDTF">2026-04-17T08:43:59Z</dcterms:modified>
  <dc:identifier>DAHFykG4vNE</dc:identifier>
</cp:coreProperties>
</file>