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17.xml" ContentType="application/vnd.openxmlformats-officedocument.theme+xml"/>
  <Override PartName="/ppt/slideLayouts/slideLayout19.xml" ContentType="application/vnd.openxmlformats-officedocument.presentationml.slideLayout+xml"/>
  <Override PartName="/ppt/theme/theme18.xml" ContentType="application/vnd.openxmlformats-officedocument.theme+xml"/>
  <Override PartName="/ppt/slideLayouts/slideLayout20.xml" ContentType="application/vnd.openxmlformats-officedocument.presentationml.slideLayout+xml"/>
  <Override PartName="/ppt/theme/theme1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0.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0" r:id="rId5"/>
    <p:sldMasterId id="2147483652" r:id="rId6"/>
    <p:sldMasterId id="2147483653" r:id="rId7"/>
    <p:sldMasterId id="2147483654" r:id="rId8"/>
    <p:sldMasterId id="2147483656" r:id="rId9"/>
    <p:sldMasterId id="2147483706" r:id="rId10"/>
    <p:sldMasterId id="2147483708" r:id="rId11"/>
    <p:sldMasterId id="2147483710" r:id="rId12"/>
    <p:sldMasterId id="2147483712" r:id="rId13"/>
    <p:sldMasterId id="2147483714" r:id="rId14"/>
    <p:sldMasterId id="2147483716" r:id="rId15"/>
    <p:sldMasterId id="2147483718" r:id="rId16"/>
    <p:sldMasterId id="2147483720" r:id="rId17"/>
    <p:sldMasterId id="2147483722" r:id="rId18"/>
    <p:sldMasterId id="2147483658" r:id="rId19"/>
    <p:sldMasterId id="2147483659" r:id="rId20"/>
    <p:sldMasterId id="2147483662" r:id="rId21"/>
    <p:sldMasterId id="2147483666" r:id="rId22"/>
  </p:sldMasterIdLst>
  <p:sldIdLst>
    <p:sldId id="256" r:id="rId23"/>
    <p:sldId id="259" r:id="rId24"/>
    <p:sldId id="349" r:id="rId25"/>
    <p:sldId id="356" r:id="rId26"/>
    <p:sldId id="350" r:id="rId27"/>
    <p:sldId id="740" r:id="rId28"/>
    <p:sldId id="358" r:id="rId29"/>
    <p:sldId id="739" r:id="rId30"/>
    <p:sldId id="351" r:id="rId31"/>
    <p:sldId id="352" r:id="rId32"/>
    <p:sldId id="359" r:id="rId33"/>
    <p:sldId id="736" r:id="rId34"/>
    <p:sldId id="360" r:id="rId35"/>
    <p:sldId id="738" r:id="rId36"/>
    <p:sldId id="357"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639"/>
    <p:restoredTop sz="96327"/>
  </p:normalViewPr>
  <p:slideViewPr>
    <p:cSldViewPr snapToGrid="0" snapToObjects="1">
      <p:cViewPr varScale="1">
        <p:scale>
          <a:sx n="109" d="100"/>
          <a:sy n="109" d="100"/>
        </p:scale>
        <p:origin x="200"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1.xml"/><Relationship Id="rId18" Type="http://schemas.openxmlformats.org/officeDocument/2006/relationships/slideMaster" Target="slideMasters/slideMaster16.xml"/><Relationship Id="rId26" Type="http://schemas.openxmlformats.org/officeDocument/2006/relationships/slide" Target="slides/slide4.xml"/><Relationship Id="rId39" Type="http://schemas.openxmlformats.org/officeDocument/2006/relationships/viewProps" Target="viewProps.xml"/><Relationship Id="rId21" Type="http://schemas.openxmlformats.org/officeDocument/2006/relationships/slideMaster" Target="slideMasters/slideMaster19.xml"/><Relationship Id="rId34" Type="http://schemas.openxmlformats.org/officeDocument/2006/relationships/slide" Target="slides/slide12.xml"/><Relationship Id="rId7" Type="http://schemas.openxmlformats.org/officeDocument/2006/relationships/slideMaster" Target="slideMasters/slideMaster5.xml"/><Relationship Id="rId2" Type="http://schemas.openxmlformats.org/officeDocument/2006/relationships/customXml" Target="../customXml/item2.xml"/><Relationship Id="rId16" Type="http://schemas.openxmlformats.org/officeDocument/2006/relationships/slideMaster" Target="slideMasters/slideMaster14.xml"/><Relationship Id="rId20" Type="http://schemas.openxmlformats.org/officeDocument/2006/relationships/slideMaster" Target="slideMasters/slideMaster18.xml"/><Relationship Id="rId29" Type="http://schemas.openxmlformats.org/officeDocument/2006/relationships/slide" Target="slides/slide7.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Master" Target="slideMasters/slideMaster9.xml"/><Relationship Id="rId24" Type="http://schemas.openxmlformats.org/officeDocument/2006/relationships/slide" Target="slides/slide2.xml"/><Relationship Id="rId32" Type="http://schemas.openxmlformats.org/officeDocument/2006/relationships/slide" Target="slides/slide10.xml"/><Relationship Id="rId37" Type="http://schemas.openxmlformats.org/officeDocument/2006/relationships/slide" Target="slides/slide15.xml"/><Relationship Id="rId40" Type="http://schemas.openxmlformats.org/officeDocument/2006/relationships/theme" Target="theme/theme1.xml"/><Relationship Id="rId5" Type="http://schemas.openxmlformats.org/officeDocument/2006/relationships/slideMaster" Target="slideMasters/slideMaster3.xml"/><Relationship Id="rId15" Type="http://schemas.openxmlformats.org/officeDocument/2006/relationships/slideMaster" Target="slideMasters/slideMaster13.xml"/><Relationship Id="rId23" Type="http://schemas.openxmlformats.org/officeDocument/2006/relationships/slide" Target="slides/slide1.xml"/><Relationship Id="rId28" Type="http://schemas.openxmlformats.org/officeDocument/2006/relationships/slide" Target="slides/slide6.xml"/><Relationship Id="rId36" Type="http://schemas.openxmlformats.org/officeDocument/2006/relationships/slide" Target="slides/slide14.xml"/><Relationship Id="rId10" Type="http://schemas.openxmlformats.org/officeDocument/2006/relationships/slideMaster" Target="slideMasters/slideMaster8.xml"/><Relationship Id="rId19" Type="http://schemas.openxmlformats.org/officeDocument/2006/relationships/slideMaster" Target="slideMasters/slideMaster17.xml"/><Relationship Id="rId31" Type="http://schemas.openxmlformats.org/officeDocument/2006/relationships/slide" Target="slides/slide9.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Master" Target="slideMasters/slideMaster12.xml"/><Relationship Id="rId22" Type="http://schemas.openxmlformats.org/officeDocument/2006/relationships/slideMaster" Target="slideMasters/slideMaster20.xml"/><Relationship Id="rId27" Type="http://schemas.openxmlformats.org/officeDocument/2006/relationships/slide" Target="slides/slide5.xml"/><Relationship Id="rId30" Type="http://schemas.openxmlformats.org/officeDocument/2006/relationships/slide" Target="slides/slide8.xml"/><Relationship Id="rId35" Type="http://schemas.openxmlformats.org/officeDocument/2006/relationships/slide" Target="slides/slide13.xml"/><Relationship Id="rId8" Type="http://schemas.openxmlformats.org/officeDocument/2006/relationships/slideMaster" Target="slideMasters/slideMaster6.xml"/><Relationship Id="rId3" Type="http://schemas.openxmlformats.org/officeDocument/2006/relationships/slideMaster" Target="slideMasters/slideMaster1.xml"/><Relationship Id="rId12" Type="http://schemas.openxmlformats.org/officeDocument/2006/relationships/slideMaster" Target="slideMasters/slideMaster10.xml"/><Relationship Id="rId17" Type="http://schemas.openxmlformats.org/officeDocument/2006/relationships/slideMaster" Target="slideMasters/slideMaster15.xml"/><Relationship Id="rId25" Type="http://schemas.openxmlformats.org/officeDocument/2006/relationships/slide" Target="slides/slide3.xml"/><Relationship Id="rId33" Type="http://schemas.openxmlformats.org/officeDocument/2006/relationships/slide" Target="slides/slide11.xml"/><Relationship Id="rId38"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0.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0.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0.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2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20.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2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4237672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62394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96945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816941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982138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6389653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582093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26134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211531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31371" y="274638"/>
            <a:ext cx="11151029" cy="634082"/>
          </a:xfrm>
          <a:prstGeom prst="rect">
            <a:avLst/>
          </a:prstGeom>
        </p:spPr>
        <p:txBody>
          <a:bodyPr anchor="t">
            <a:normAutofit/>
          </a:bodyPr>
          <a:lstStyle>
            <a:lvl1pPr algn="l">
              <a:defRPr sz="3200" b="1">
                <a:solidFill>
                  <a:srgbClr val="255C7B"/>
                </a:solidFill>
              </a:defRPr>
            </a:lvl1pPr>
          </a:lstStyle>
          <a:p>
            <a:r>
              <a:rPr lang="en-US"/>
              <a:t>Click to edit Master title style</a:t>
            </a:r>
            <a:endParaRPr lang="en-GB"/>
          </a:p>
        </p:txBody>
      </p:sp>
      <p:sp>
        <p:nvSpPr>
          <p:cNvPr id="3" name="Content Placeholder 2"/>
          <p:cNvSpPr>
            <a:spLocks noGrp="1"/>
          </p:cNvSpPr>
          <p:nvPr>
            <p:ph idx="1"/>
          </p:nvPr>
        </p:nvSpPr>
        <p:spPr>
          <a:xfrm>
            <a:off x="431371" y="1052737"/>
            <a:ext cx="11151029" cy="4464496"/>
          </a:xfrm>
          <a:prstGeom prst="rect">
            <a:avLst/>
          </a:prstGeom>
        </p:spPr>
        <p:txBody>
          <a:bodyPr/>
          <a:lstStyle>
            <a:lvl1pPr>
              <a:defRPr>
                <a:solidFill>
                  <a:srgbClr val="255C7B"/>
                </a:solidFill>
              </a:defRPr>
            </a:lvl1pPr>
            <a:lvl2pPr>
              <a:defRPr>
                <a:solidFill>
                  <a:srgbClr val="255C7B"/>
                </a:solidFill>
              </a:defRPr>
            </a:lvl2pPr>
            <a:lvl3pPr>
              <a:defRPr>
                <a:solidFill>
                  <a:srgbClr val="255C7B"/>
                </a:solidFill>
              </a:defRPr>
            </a:lvl3pPr>
            <a:lvl4pPr>
              <a:defRPr>
                <a:solidFill>
                  <a:srgbClr val="255C7B"/>
                </a:solidFill>
              </a:defRPr>
            </a:lvl4pPr>
            <a:lvl5pPr>
              <a:defRPr>
                <a:solidFill>
                  <a:srgbClr val="255C7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19237064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17.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8.xml"/><Relationship Id="rId1" Type="http://schemas.openxmlformats.org/officeDocument/2006/relationships/slideLayout" Target="../slideLayouts/slideLayout19.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9.xml"/><Relationship Id="rId1" Type="http://schemas.openxmlformats.org/officeDocument/2006/relationships/slideLayout" Target="../slideLayouts/slideLayout20.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10" Type="http://schemas.openxmlformats.org/officeDocument/2006/relationships/theme" Target="../theme/theme20.xml"/><Relationship Id="rId4" Type="http://schemas.openxmlformats.org/officeDocument/2006/relationships/slideLayout" Target="../slideLayouts/slideLayout24.xml"/><Relationship Id="rId9"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9/27/23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1788912F-D87C-B9E8-31BB-C2F595B359D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design&#10;&#10;Description automatically generated">
            <a:extLst>
              <a:ext uri="{FF2B5EF4-FFF2-40B4-BE49-F238E27FC236}">
                <a16:creationId xmlns:a16="http://schemas.microsoft.com/office/drawing/2014/main" id="{CC492D47-54C1-BB3E-CB50-4BB081C9E0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cloud, sky, grass, outdoor&#10;&#10;Description automatically generated">
            <a:extLst>
              <a:ext uri="{FF2B5EF4-FFF2-40B4-BE49-F238E27FC236}">
                <a16:creationId xmlns:a16="http://schemas.microsoft.com/office/drawing/2014/main" id="{359D794F-FA3A-FA7E-25A6-BC20EF548E5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46648333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cloud, plant&#10;&#10;Description automatically generated">
            <a:extLst>
              <a:ext uri="{FF2B5EF4-FFF2-40B4-BE49-F238E27FC236}">
                <a16:creationId xmlns:a16="http://schemas.microsoft.com/office/drawing/2014/main" id="{4224E1C2-2722-7C36-7CE7-FDC543077DB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897765364"/>
      </p:ext>
    </p:extLst>
  </p:cSld>
  <p:clrMap bg1="lt1" tx1="dk1" bg2="lt2" tx2="dk2" accent1="accent1" accent2="accent2" accent3="accent3" accent4="accent4" accent5="accent5" accent6="accent6" hlink="hlink" folHlink="folHlink"/>
  <p:sldLayoutIdLst>
    <p:sldLayoutId id="214748370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close-up of a sign&#10;&#10;Description automatically generated with medium confidence">
            <a:extLst>
              <a:ext uri="{FF2B5EF4-FFF2-40B4-BE49-F238E27FC236}">
                <a16:creationId xmlns:a16="http://schemas.microsoft.com/office/drawing/2014/main" id="{9D880B56-BEBF-01F4-2D55-337F85A91969}"/>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77080840"/>
      </p:ext>
    </p:extLst>
  </p:cSld>
  <p:clrMap bg1="lt1" tx1="dk1" bg2="lt2" tx2="dk2" accent1="accent1" accent2="accent2" accent3="accent3" accent4="accent4" accent5="accent5" accent6="accent6" hlink="hlink" folHlink="folHlink"/>
  <p:sldLayoutIdLst>
    <p:sldLayoutId id="214748371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sky, tree, outdoor, screenshot&#10;&#10;Description automatically generated">
            <a:extLst>
              <a:ext uri="{FF2B5EF4-FFF2-40B4-BE49-F238E27FC236}">
                <a16:creationId xmlns:a16="http://schemas.microsoft.com/office/drawing/2014/main" id="{7A89F437-7263-A4AF-4095-1BF88D5C3A8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8413319"/>
      </p:ext>
    </p:extLst>
  </p:cSld>
  <p:clrMap bg1="lt1" tx1="dk1" bg2="lt2" tx2="dk2" accent1="accent1" accent2="accent2" accent3="accent3" accent4="accent4" accent5="accent5" accent6="accent6" hlink="hlink" folHlink="folHlink"/>
  <p:sldLayoutIdLst>
    <p:sldLayoutId id="214748371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ky, building, screenshot, text&#10;&#10;Description automatically generated">
            <a:extLst>
              <a:ext uri="{FF2B5EF4-FFF2-40B4-BE49-F238E27FC236}">
                <a16:creationId xmlns:a16="http://schemas.microsoft.com/office/drawing/2014/main" id="{1CD59662-5B42-6CF1-D2C8-D79E269172B6}"/>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785228503"/>
      </p:ext>
    </p:extLst>
  </p:cSld>
  <p:clrMap bg1="lt1" tx1="dk1" bg2="lt2" tx2="dk2" accent1="accent1" accent2="accent2" accent3="accent3" accent4="accent4" accent5="accent5" accent6="accent6" hlink="hlink" folHlink="folHlink"/>
  <p:sldLayoutIdLst>
    <p:sldLayoutId id="214748371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985EA2D4-C420-D9F3-8677-5BC86BB051A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61407090"/>
      </p:ext>
    </p:extLst>
  </p:cSld>
  <p:clrMap bg1="lt1" tx1="dk1" bg2="lt2" tx2="dk2" accent1="accent1" accent2="accent2" accent3="accent3" accent4="accent4" accent5="accent5" accent6="accent6" hlink="hlink" folHlink="folHlink"/>
  <p:sldLayoutIdLst>
    <p:sldLayoutId id="214748371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screenshot, sky, building, architecture&#10;&#10;Description automatically generated">
            <a:extLst>
              <a:ext uri="{FF2B5EF4-FFF2-40B4-BE49-F238E27FC236}">
                <a16:creationId xmlns:a16="http://schemas.microsoft.com/office/drawing/2014/main" id="{7AE68DFF-2CB8-C402-8E59-DF494BAED7E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2203895"/>
      </p:ext>
    </p:extLst>
  </p:cSld>
  <p:clrMap bg1="lt1" tx1="dk1" bg2="lt2" tx2="dk2" accent1="accent1" accent2="accent2" accent3="accent3" accent4="accent4" accent5="accent5" accent6="accent6" hlink="hlink" folHlink="folHlink"/>
  <p:sldLayoutIdLst>
    <p:sldLayoutId id="214748371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picture containing tree, cloud, sky, screenshot&#10;&#10;Description automatically generated">
            <a:extLst>
              <a:ext uri="{FF2B5EF4-FFF2-40B4-BE49-F238E27FC236}">
                <a16:creationId xmlns:a16="http://schemas.microsoft.com/office/drawing/2014/main" id="{69CC95D1-8F62-A0C0-ACD1-B9FF67EB9A0C}"/>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412027871"/>
      </p:ext>
    </p:extLst>
  </p:cSld>
  <p:clrMap bg1="lt1" tx1="dk1" bg2="lt2" tx2="dk2" accent1="accent1" accent2="accent2" accent3="accent3" accent4="accent4" accent5="accent5" accent6="accent6" hlink="hlink" folHlink="folHlink"/>
  <p:sldLayoutIdLst>
    <p:sldLayoutId id="214748372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2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10;&#10;Description automatically generated">
            <a:extLst>
              <a:ext uri="{FF2B5EF4-FFF2-40B4-BE49-F238E27FC236}">
                <a16:creationId xmlns:a16="http://schemas.microsoft.com/office/drawing/2014/main" id="{4AF67501-012E-85E6-5A58-BF498FFABB7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screenshot, design, businesscard&#10;&#10;Description automatically generated">
            <a:extLst>
              <a:ext uri="{FF2B5EF4-FFF2-40B4-BE49-F238E27FC236}">
                <a16:creationId xmlns:a16="http://schemas.microsoft.com/office/drawing/2014/main" id="{42A3A970-147E-1BD3-4AC3-0071AC3C1EE8}"/>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25"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hyperlink" Target="https://www.uwtsdunion.co.uk/voice/representatives/course-reps" TargetMode="Externa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aqh-chapters/en/chapter-list-en/Chapter_13_Student_Cases_Pages_228_265.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Mitigating_Circumstances_Policy_2022-23.pdf" TargetMode="External"/><Relationship Id="rId2" Type="http://schemas.openxmlformats.org/officeDocument/2006/relationships/hyperlink" Target="https://www.uwtsd.ac.uk/media/uwtsd-website/content-assets/documents/academic-office/misc-forms/Mitigating_Circumstances_Policy_2023-24.pdf" TargetMode="Externa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hyperlink" Target="https://www.uwtsd.ac.uk/media/uwtsd-website/content-assets/documents/academic-office/misc-forms/Academic_Misconduct_Policy.pdf"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uwtsd.ac.uk/academic-office/academic-quality-handbook/" TargetMode="External"/><Relationship Id="rId2" Type="http://schemas.openxmlformats.org/officeDocument/2006/relationships/hyperlink" Target="https://www.uwtsd.ac.uk/media/uwtsd-website/content-assets/documents/academic-office/misc-forms/Engagement-Policy.pdf" TargetMode="External"/><Relationship Id="rId1" Type="http://schemas.openxmlformats.org/officeDocument/2006/relationships/slideLayout" Target="../slideLayouts/slideLayout18.xml"/><Relationship Id="rId4" Type="http://schemas.openxmlformats.org/officeDocument/2006/relationships/hyperlink" Target="https://www.uwtsd.ac.uk/media/uwtsd-website/content-assets/documents/academic-office/aqh-chapters/en/chapter-list-en/Chapter_13_Student_Cases_Pages_228_265.pdf"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8" Type="http://schemas.openxmlformats.org/officeDocument/2006/relationships/hyperlink" Target="https://www.uwtsd.ac.uk/media/uwtsd-website/content-assets/documents/strategies-policies/its-acceptable-use-policy-29.07.19.pdf" TargetMode="External"/><Relationship Id="rId3" Type="http://schemas.openxmlformats.org/officeDocument/2006/relationships/hyperlink" Target="https://www.uwtsd.ac.uk/media/uwtsd-website/content-assets/documents/academic-office/misc-forms/Non-Academic_Misconduct_Policy_2022-23.pdf" TargetMode="External"/><Relationship Id="rId7" Type="http://schemas.openxmlformats.org/officeDocument/2006/relationships/hyperlink" Target="https://www.uwtsd.ac.uk/student-services/" TargetMode="External"/><Relationship Id="rId2" Type="http://schemas.openxmlformats.org/officeDocument/2006/relationships/image" Target="../media/image30.png"/><Relationship Id="rId1" Type="http://schemas.openxmlformats.org/officeDocument/2006/relationships/slideLayout" Target="../slideLayouts/slideLayout29.xml"/><Relationship Id="rId6" Type="http://schemas.openxmlformats.org/officeDocument/2006/relationships/hyperlink" Target="https://www.uwtsd.ac.uk/hwb/" TargetMode="External"/><Relationship Id="rId5" Type="http://schemas.openxmlformats.org/officeDocument/2006/relationships/hyperlink" Target="https://www.uwtsd.ac.uk/media/uwtsd-website/content-assets/documents/academic-office/misc-forms/Fitness_to_Practise_Policy_2022-23.pdf" TargetMode="External"/><Relationship Id="rId4" Type="http://schemas.openxmlformats.org/officeDocument/2006/relationships/hyperlink" Target="https://www.uwtsd.ac.uk/studentcharter/" TargetMode="External"/><Relationship Id="rId9" Type="http://schemas.openxmlformats.org/officeDocument/2006/relationships/hyperlink" Target="https://www.uwtsd.ac.uk/media/uwtsd-website/content-assets/documents/academic-office/misc-forms/Student-Smoke-Free-Policy.pdf"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mailto:Computing@uwtsd.ac.uk"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10C96A0-CA12-161F-4000-7709F4B8AB79}"/>
              </a:ext>
            </a:extLst>
          </p:cNvPr>
          <p:cNvSpPr>
            <a:spLocks noGrp="1"/>
          </p:cNvSpPr>
          <p:nvPr>
            <p:ph idx="1"/>
          </p:nvPr>
        </p:nvSpPr>
        <p:spPr>
          <a:xfrm>
            <a:off x="326009" y="1872363"/>
            <a:ext cx="6157917" cy="3988109"/>
          </a:xfrm>
        </p:spPr>
        <p:txBody>
          <a:bodyPr wrap="square"/>
          <a:lstStyle/>
          <a:p>
            <a:pPr marL="0" indent="0">
              <a:buNone/>
            </a:pPr>
            <a:r>
              <a:rPr lang="en-GB" sz="4400" dirty="0">
                <a:solidFill>
                  <a:schemeClr val="bg1"/>
                </a:solidFill>
              </a:rPr>
              <a:t>Regulations and Policies</a:t>
            </a:r>
            <a:br>
              <a:rPr lang="en-GB" sz="4400" dirty="0">
                <a:solidFill>
                  <a:schemeClr val="bg1"/>
                </a:solidFill>
              </a:rPr>
            </a:br>
            <a:r>
              <a:rPr lang="en-GB" sz="4000" dirty="0">
                <a:solidFill>
                  <a:schemeClr val="bg1"/>
                </a:solidFill>
              </a:rPr>
              <a:t>Applied Computing</a:t>
            </a:r>
            <a:br>
              <a:rPr lang="en-GB" sz="2800" dirty="0">
                <a:solidFill>
                  <a:schemeClr val="bg1"/>
                </a:solidFill>
              </a:rPr>
            </a:br>
            <a:r>
              <a:rPr lang="en-GB" sz="2800" dirty="0">
                <a:solidFill>
                  <a:schemeClr val="bg1"/>
                </a:solidFill>
              </a:rPr>
              <a:t>2023/24</a:t>
            </a:r>
            <a:endParaRPr lang="en-US" dirty="0"/>
          </a:p>
        </p:txBody>
      </p:sp>
    </p:spTree>
    <p:extLst>
      <p:ext uri="{BB962C8B-B14F-4D97-AF65-F5344CB8AC3E}">
        <p14:creationId xmlns:p14="http://schemas.microsoft.com/office/powerpoint/2010/main" val="15548146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FA98D9-59A5-4E02-B603-5862100113DD}"/>
              </a:ext>
            </a:extLst>
          </p:cNvPr>
          <p:cNvSpPr>
            <a:spLocks noGrp="1"/>
          </p:cNvSpPr>
          <p:nvPr>
            <p:ph idx="1"/>
          </p:nvPr>
        </p:nvSpPr>
        <p:spPr>
          <a:xfrm>
            <a:off x="821060" y="1063944"/>
            <a:ext cx="8363272" cy="4387287"/>
          </a:xfrm>
        </p:spPr>
        <p:txBody>
          <a:bodyPr>
            <a:normAutofit/>
          </a:bodyPr>
          <a:lstStyle/>
          <a:p>
            <a:r>
              <a:rPr lang="en-GB" dirty="0"/>
              <a:t>Programme of Study Handbook</a:t>
            </a:r>
          </a:p>
          <a:p>
            <a:r>
              <a:rPr lang="en-GB" dirty="0"/>
              <a:t>Assessments</a:t>
            </a:r>
          </a:p>
          <a:p>
            <a:r>
              <a:rPr lang="en-GB" dirty="0"/>
              <a:t>Course Reps</a:t>
            </a:r>
          </a:p>
          <a:p>
            <a:r>
              <a:rPr lang="en-GB" dirty="0"/>
              <a:t>Module Feedback Questionnaire</a:t>
            </a:r>
          </a:p>
          <a:p>
            <a:r>
              <a:rPr lang="en-GB" dirty="0"/>
              <a:t>Academic Regulations</a:t>
            </a:r>
          </a:p>
          <a:p>
            <a:pPr lvl="1"/>
            <a:r>
              <a:rPr lang="en-GB" dirty="0"/>
              <a:t>Extenuating Circumstance </a:t>
            </a:r>
          </a:p>
          <a:p>
            <a:pPr lvl="1"/>
            <a:r>
              <a:rPr lang="en-GB" dirty="0"/>
              <a:t>Academic Misconduct</a:t>
            </a:r>
          </a:p>
          <a:p>
            <a:pPr lvl="1"/>
            <a:r>
              <a:rPr lang="en-GB" dirty="0"/>
              <a:t>Student Engagement Policy</a:t>
            </a:r>
          </a:p>
          <a:p>
            <a:pPr lvl="1"/>
            <a:r>
              <a:rPr lang="en-GB" dirty="0"/>
              <a:t>Student code of conduct</a:t>
            </a:r>
          </a:p>
          <a:p>
            <a:endParaRPr lang="en-GB" dirty="0"/>
          </a:p>
        </p:txBody>
      </p:sp>
      <p:sp>
        <p:nvSpPr>
          <p:cNvPr id="2" name="Title 1">
            <a:extLst>
              <a:ext uri="{FF2B5EF4-FFF2-40B4-BE49-F238E27FC236}">
                <a16:creationId xmlns:a16="http://schemas.microsoft.com/office/drawing/2014/main" id="{E00A7E0D-D6F0-0DC1-AA3C-D3E5946573EB}"/>
              </a:ext>
            </a:extLst>
          </p:cNvPr>
          <p:cNvSpPr>
            <a:spLocks noGrp="1"/>
          </p:cNvSpPr>
          <p:nvPr>
            <p:ph type="title"/>
          </p:nvPr>
        </p:nvSpPr>
        <p:spPr>
          <a:xfrm>
            <a:off x="615076" y="254758"/>
            <a:ext cx="8363272" cy="809185"/>
          </a:xfrm>
        </p:spPr>
        <p:txBody>
          <a:bodyPr>
            <a:normAutofit/>
          </a:bodyPr>
          <a:lstStyle/>
          <a:p>
            <a:r>
              <a:rPr lang="en-GB" sz="4400" dirty="0"/>
              <a:t>Content</a:t>
            </a:r>
          </a:p>
        </p:txBody>
      </p:sp>
    </p:spTree>
    <p:extLst>
      <p:ext uri="{BB962C8B-B14F-4D97-AF65-F5344CB8AC3E}">
        <p14:creationId xmlns:p14="http://schemas.microsoft.com/office/powerpoint/2010/main" val="603004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FFA10-191B-4771-8E2E-23EB15A70187}"/>
              </a:ext>
            </a:extLst>
          </p:cNvPr>
          <p:cNvSpPr>
            <a:spLocks noGrp="1"/>
          </p:cNvSpPr>
          <p:nvPr>
            <p:ph type="title"/>
          </p:nvPr>
        </p:nvSpPr>
        <p:spPr>
          <a:xfrm>
            <a:off x="431371" y="274637"/>
            <a:ext cx="11151029" cy="1027481"/>
          </a:xfrm>
        </p:spPr>
        <p:txBody>
          <a:bodyPr>
            <a:normAutofit/>
          </a:bodyPr>
          <a:lstStyle/>
          <a:p>
            <a:r>
              <a:rPr lang="en-GB" sz="4400" dirty="0"/>
              <a:t>Programme of Study Handbook	</a:t>
            </a:r>
          </a:p>
        </p:txBody>
      </p:sp>
      <p:sp>
        <p:nvSpPr>
          <p:cNvPr id="3" name="Content Placeholder 2">
            <a:extLst>
              <a:ext uri="{FF2B5EF4-FFF2-40B4-BE49-F238E27FC236}">
                <a16:creationId xmlns:a16="http://schemas.microsoft.com/office/drawing/2014/main" id="{2E976AC4-5B25-4AF4-9F2E-040EF57E8A06}"/>
              </a:ext>
            </a:extLst>
          </p:cNvPr>
          <p:cNvSpPr>
            <a:spLocks noGrp="1"/>
          </p:cNvSpPr>
          <p:nvPr>
            <p:ph idx="1"/>
          </p:nvPr>
        </p:nvSpPr>
        <p:spPr>
          <a:xfrm>
            <a:off x="431371" y="1302119"/>
            <a:ext cx="11151029" cy="3477699"/>
          </a:xfrm>
        </p:spPr>
        <p:txBody>
          <a:bodyPr/>
          <a:lstStyle/>
          <a:p>
            <a:r>
              <a:rPr lang="en-GB" dirty="0"/>
              <a:t>Programme of Study Handbook (</a:t>
            </a:r>
            <a:r>
              <a:rPr lang="en-GB" dirty="0" err="1"/>
              <a:t>PoSH</a:t>
            </a:r>
            <a:r>
              <a:rPr lang="en-GB" dirty="0"/>
              <a:t>)</a:t>
            </a:r>
          </a:p>
          <a:p>
            <a:r>
              <a:rPr lang="en-GB" dirty="0"/>
              <a:t>Module directory</a:t>
            </a:r>
          </a:p>
          <a:p>
            <a:r>
              <a:rPr lang="en-GB" dirty="0"/>
              <a:t>Where to find </a:t>
            </a:r>
          </a:p>
          <a:p>
            <a:pPr lvl="1"/>
            <a:r>
              <a:rPr lang="en-GB" dirty="0"/>
              <a:t>On Moodle (General Home page)</a:t>
            </a:r>
          </a:p>
        </p:txBody>
      </p:sp>
      <p:pic>
        <p:nvPicPr>
          <p:cNvPr id="4" name="Picture 3" descr="A screenshot of a book&#10;&#10;Description automatically generated">
            <a:extLst>
              <a:ext uri="{FF2B5EF4-FFF2-40B4-BE49-F238E27FC236}">
                <a16:creationId xmlns:a16="http://schemas.microsoft.com/office/drawing/2014/main" id="{EF4074C0-6C49-F815-03AE-121CFDE49796}"/>
              </a:ext>
            </a:extLst>
          </p:cNvPr>
          <p:cNvPicPr>
            <a:picLocks noChangeAspect="1"/>
          </p:cNvPicPr>
          <p:nvPr/>
        </p:nvPicPr>
        <p:blipFill>
          <a:blip r:embed="rId2"/>
          <a:stretch>
            <a:fillRect/>
          </a:stretch>
        </p:blipFill>
        <p:spPr>
          <a:xfrm>
            <a:off x="5875281" y="1711569"/>
            <a:ext cx="6084641" cy="3962400"/>
          </a:xfrm>
          <a:prstGeom prst="rect">
            <a:avLst/>
          </a:prstGeom>
        </p:spPr>
      </p:pic>
    </p:spTree>
    <p:extLst>
      <p:ext uri="{BB962C8B-B14F-4D97-AF65-F5344CB8AC3E}">
        <p14:creationId xmlns:p14="http://schemas.microsoft.com/office/powerpoint/2010/main" val="3726087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431371" y="274638"/>
            <a:ext cx="11151029" cy="1457180"/>
          </a:xfrm>
        </p:spPr>
        <p:txBody>
          <a:bodyPr>
            <a:normAutofit/>
          </a:bodyPr>
          <a:lstStyle/>
          <a:p>
            <a:r>
              <a:rPr lang="en-GB" sz="4800" dirty="0"/>
              <a:t>Assessments</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049823"/>
            <a:ext cx="11151029" cy="4076360"/>
          </a:xfrm>
        </p:spPr>
        <p:txBody>
          <a:bodyPr>
            <a:normAutofit lnSpcReduction="10000"/>
          </a:bodyPr>
          <a:lstStyle/>
          <a:p>
            <a:r>
              <a:rPr lang="en-GB" dirty="0"/>
              <a:t>Coursework, in class test, written exams</a:t>
            </a:r>
          </a:p>
          <a:p>
            <a:r>
              <a:rPr lang="en-GB" dirty="0"/>
              <a:t>Assignment brief</a:t>
            </a:r>
          </a:p>
          <a:p>
            <a:r>
              <a:rPr lang="en-GB" dirty="0"/>
              <a:t>Electronic submission</a:t>
            </a:r>
          </a:p>
          <a:p>
            <a:r>
              <a:rPr lang="en-GB" dirty="0"/>
              <a:t>Deadline </a:t>
            </a:r>
          </a:p>
          <a:p>
            <a:r>
              <a:rPr lang="en-GB" dirty="0"/>
              <a:t>1 week late – capped at 40%</a:t>
            </a:r>
          </a:p>
          <a:p>
            <a:r>
              <a:rPr lang="en-GB" dirty="0"/>
              <a:t>More than one week – 0% (resit)</a:t>
            </a:r>
          </a:p>
          <a:p>
            <a:r>
              <a:rPr lang="en-GB" dirty="0"/>
              <a:t>Grading system</a:t>
            </a:r>
          </a:p>
          <a:p>
            <a:pPr lvl="1"/>
            <a:r>
              <a:rPr lang="en-GB" dirty="0"/>
              <a:t>Pass grade - 40% for UG and 50% for PG</a:t>
            </a:r>
          </a:p>
          <a:p>
            <a:pPr lvl="1"/>
            <a:r>
              <a:rPr lang="en-GB" dirty="0"/>
              <a:t>Condone </a:t>
            </a:r>
            <a:r>
              <a:rPr lang="en-GB"/>
              <a:t>– up to 30 credits, 30-39</a:t>
            </a:r>
            <a:r>
              <a:rPr lang="en-GB" dirty="0"/>
              <a:t>% </a:t>
            </a:r>
            <a:r>
              <a:rPr lang="en-GB"/>
              <a:t>for UG; 45-49% for PG</a:t>
            </a:r>
          </a:p>
          <a:p>
            <a:endParaRPr lang="en-GB" dirty="0"/>
          </a:p>
          <a:p>
            <a:endParaRPr lang="en-GB" dirty="0"/>
          </a:p>
        </p:txBody>
      </p:sp>
    </p:spTree>
    <p:extLst>
      <p:ext uri="{BB962C8B-B14F-4D97-AF65-F5344CB8AC3E}">
        <p14:creationId xmlns:p14="http://schemas.microsoft.com/office/powerpoint/2010/main" val="3881223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AA737-CDF2-4537-AB81-237C0F3D5C43}"/>
              </a:ext>
            </a:extLst>
          </p:cNvPr>
          <p:cNvSpPr>
            <a:spLocks noGrp="1"/>
          </p:cNvSpPr>
          <p:nvPr>
            <p:ph type="title"/>
          </p:nvPr>
        </p:nvSpPr>
        <p:spPr>
          <a:xfrm>
            <a:off x="431371" y="274638"/>
            <a:ext cx="11151029" cy="1457180"/>
          </a:xfrm>
        </p:spPr>
        <p:txBody>
          <a:bodyPr>
            <a:normAutofit/>
          </a:bodyPr>
          <a:lstStyle/>
          <a:p>
            <a:r>
              <a:rPr lang="en-GB" sz="4800" dirty="0"/>
              <a:t>Assessment outcome</a:t>
            </a:r>
          </a:p>
        </p:txBody>
      </p:sp>
      <p:sp>
        <p:nvSpPr>
          <p:cNvPr id="3" name="Content Placeholder 2">
            <a:extLst>
              <a:ext uri="{FF2B5EF4-FFF2-40B4-BE49-F238E27FC236}">
                <a16:creationId xmlns:a16="http://schemas.microsoft.com/office/drawing/2014/main" id="{EFA17BCC-F986-41AE-A05E-837AB95140D1}"/>
              </a:ext>
            </a:extLst>
          </p:cNvPr>
          <p:cNvSpPr>
            <a:spLocks noGrp="1"/>
          </p:cNvSpPr>
          <p:nvPr>
            <p:ph idx="1"/>
          </p:nvPr>
        </p:nvSpPr>
        <p:spPr>
          <a:xfrm>
            <a:off x="431371" y="1229359"/>
            <a:ext cx="11151029" cy="3896823"/>
          </a:xfrm>
        </p:spPr>
        <p:txBody>
          <a:bodyPr>
            <a:normAutofit lnSpcReduction="10000"/>
          </a:bodyPr>
          <a:lstStyle/>
          <a:p>
            <a:pPr marL="0" indent="0">
              <a:buNone/>
            </a:pPr>
            <a:r>
              <a:rPr lang="en-GB" dirty="0"/>
              <a:t>Exam board – February, June and August </a:t>
            </a:r>
          </a:p>
          <a:p>
            <a:endParaRPr lang="en-GB" dirty="0"/>
          </a:p>
          <a:p>
            <a:endParaRPr lang="en-GB" dirty="0"/>
          </a:p>
          <a:p>
            <a:endParaRPr lang="en-GB" dirty="0"/>
          </a:p>
          <a:p>
            <a:endParaRPr lang="en-GB" dirty="0"/>
          </a:p>
          <a:p>
            <a:endParaRPr lang="en-GB" dirty="0"/>
          </a:p>
          <a:p>
            <a:pPr marL="0" indent="0">
              <a:buNone/>
            </a:pPr>
            <a:r>
              <a:rPr lang="en-GB" dirty="0">
                <a:solidFill>
                  <a:srgbClr val="FF0000"/>
                </a:solidFill>
              </a:rPr>
              <a:t>It is your responsibility to check the results and contact relevant staff for resit (if required) information. </a:t>
            </a:r>
          </a:p>
          <a:p>
            <a:endParaRPr lang="en-GB" dirty="0"/>
          </a:p>
          <a:p>
            <a:endParaRPr lang="en-GB" dirty="0"/>
          </a:p>
        </p:txBody>
      </p:sp>
      <p:pic>
        <p:nvPicPr>
          <p:cNvPr id="5" name="Picture 4" descr="A screenshot of a computer&#10;&#10;Description automatically generated">
            <a:extLst>
              <a:ext uri="{FF2B5EF4-FFF2-40B4-BE49-F238E27FC236}">
                <a16:creationId xmlns:a16="http://schemas.microsoft.com/office/drawing/2014/main" id="{DFAD344D-2F0B-8412-8DDD-98EA9A8AA7A4}"/>
              </a:ext>
            </a:extLst>
          </p:cNvPr>
          <p:cNvPicPr>
            <a:picLocks noChangeAspect="1"/>
          </p:cNvPicPr>
          <p:nvPr/>
        </p:nvPicPr>
        <p:blipFill>
          <a:blip r:embed="rId2"/>
          <a:stretch>
            <a:fillRect/>
          </a:stretch>
        </p:blipFill>
        <p:spPr>
          <a:xfrm>
            <a:off x="609600" y="1832519"/>
            <a:ext cx="10383520" cy="1890919"/>
          </a:xfrm>
          <a:prstGeom prst="rect">
            <a:avLst/>
          </a:prstGeom>
        </p:spPr>
      </p:pic>
    </p:spTree>
    <p:extLst>
      <p:ext uri="{BB962C8B-B14F-4D97-AF65-F5344CB8AC3E}">
        <p14:creationId xmlns:p14="http://schemas.microsoft.com/office/powerpoint/2010/main" val="14814856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24730-95FF-4071-8688-0BCC22C80BCF}"/>
              </a:ext>
            </a:extLst>
          </p:cNvPr>
          <p:cNvSpPr>
            <a:spLocks noGrp="1"/>
          </p:cNvSpPr>
          <p:nvPr>
            <p:ph type="title"/>
          </p:nvPr>
        </p:nvSpPr>
        <p:spPr>
          <a:xfrm>
            <a:off x="431371" y="274637"/>
            <a:ext cx="11151029" cy="1066129"/>
          </a:xfrm>
        </p:spPr>
        <p:txBody>
          <a:bodyPr>
            <a:normAutofit/>
          </a:bodyPr>
          <a:lstStyle/>
          <a:p>
            <a:r>
              <a:rPr lang="en-GB" sz="4400" dirty="0"/>
              <a:t>Course Reps</a:t>
            </a:r>
          </a:p>
        </p:txBody>
      </p:sp>
      <p:sp>
        <p:nvSpPr>
          <p:cNvPr id="3" name="Content Placeholder 2">
            <a:extLst>
              <a:ext uri="{FF2B5EF4-FFF2-40B4-BE49-F238E27FC236}">
                <a16:creationId xmlns:a16="http://schemas.microsoft.com/office/drawing/2014/main" id="{9E754AB4-4732-445D-8E14-88BB23471330}"/>
              </a:ext>
            </a:extLst>
          </p:cNvPr>
          <p:cNvSpPr>
            <a:spLocks noGrp="1"/>
          </p:cNvSpPr>
          <p:nvPr>
            <p:ph idx="1"/>
          </p:nvPr>
        </p:nvSpPr>
        <p:spPr>
          <a:xfrm>
            <a:off x="431371" y="1340765"/>
            <a:ext cx="11151029" cy="4176467"/>
          </a:xfrm>
        </p:spPr>
        <p:txBody>
          <a:bodyPr/>
          <a:lstStyle/>
          <a:p>
            <a:r>
              <a:rPr lang="en-GB" dirty="0"/>
              <a:t>Per course per level </a:t>
            </a:r>
          </a:p>
          <a:p>
            <a:r>
              <a:rPr lang="en-GB" dirty="0"/>
              <a:t>Plays an important role </a:t>
            </a:r>
          </a:p>
          <a:p>
            <a:r>
              <a:rPr lang="en-GB" dirty="0"/>
              <a:t>Staff-Student Committee</a:t>
            </a:r>
          </a:p>
          <a:p>
            <a:r>
              <a:rPr lang="en-GB" dirty="0"/>
              <a:t>Represent at Board </a:t>
            </a:r>
          </a:p>
          <a:p>
            <a:r>
              <a:rPr lang="en-GB" dirty="0"/>
              <a:t>Course Rep training provided by the Students’ Union</a:t>
            </a:r>
          </a:p>
          <a:p>
            <a:r>
              <a:rPr lang="en-GB" dirty="0">
                <a:hlinkClick r:id="rId2"/>
              </a:rPr>
              <a:t>https://www.uwtsdunion.co.uk/voice/representatives/course-reps</a:t>
            </a:r>
            <a:r>
              <a:rPr lang="en-GB" dirty="0"/>
              <a:t> </a:t>
            </a:r>
          </a:p>
        </p:txBody>
      </p:sp>
    </p:spTree>
    <p:extLst>
      <p:ext uri="{BB962C8B-B14F-4D97-AF65-F5344CB8AC3E}">
        <p14:creationId xmlns:p14="http://schemas.microsoft.com/office/powerpoint/2010/main" val="1286272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93902-8D41-FDBA-F5C6-14C10D798A0C}"/>
              </a:ext>
            </a:extLst>
          </p:cNvPr>
          <p:cNvSpPr>
            <a:spLocks noGrp="1"/>
          </p:cNvSpPr>
          <p:nvPr>
            <p:ph type="title"/>
          </p:nvPr>
        </p:nvSpPr>
        <p:spPr>
          <a:xfrm>
            <a:off x="431371" y="274637"/>
            <a:ext cx="11151029" cy="814543"/>
          </a:xfrm>
        </p:spPr>
        <p:txBody>
          <a:bodyPr>
            <a:normAutofit/>
          </a:bodyPr>
          <a:lstStyle/>
          <a:p>
            <a:r>
              <a:rPr lang="en-US" sz="4400" dirty="0"/>
              <a:t>Module Feedback Questionnaire</a:t>
            </a:r>
          </a:p>
        </p:txBody>
      </p:sp>
      <p:pic>
        <p:nvPicPr>
          <p:cNvPr id="5" name="Content Placeholder 4" descr="A screenshot of a computer&#10;&#10;Description automatically generated">
            <a:extLst>
              <a:ext uri="{FF2B5EF4-FFF2-40B4-BE49-F238E27FC236}">
                <a16:creationId xmlns:a16="http://schemas.microsoft.com/office/drawing/2014/main" id="{1D98DD54-2756-1F32-881C-B3874066AC82}"/>
              </a:ext>
            </a:extLst>
          </p:cNvPr>
          <p:cNvPicPr>
            <a:picLocks noGrp="1" noChangeAspect="1"/>
          </p:cNvPicPr>
          <p:nvPr>
            <p:ph idx="1"/>
          </p:nvPr>
        </p:nvPicPr>
        <p:blipFill>
          <a:blip r:embed="rId2"/>
          <a:stretch>
            <a:fillRect/>
          </a:stretch>
        </p:blipFill>
        <p:spPr>
          <a:xfrm>
            <a:off x="7670800" y="1374653"/>
            <a:ext cx="3911600" cy="3327400"/>
          </a:xfrm>
        </p:spPr>
      </p:pic>
      <p:sp>
        <p:nvSpPr>
          <p:cNvPr id="6" name="Content Placeholder 2">
            <a:extLst>
              <a:ext uri="{FF2B5EF4-FFF2-40B4-BE49-F238E27FC236}">
                <a16:creationId xmlns:a16="http://schemas.microsoft.com/office/drawing/2014/main" id="{EBB2ED48-DDA8-CC56-CDC5-A78091572143}"/>
              </a:ext>
            </a:extLst>
          </p:cNvPr>
          <p:cNvSpPr txBox="1">
            <a:spLocks/>
          </p:cNvSpPr>
          <p:nvPr/>
        </p:nvSpPr>
        <p:spPr>
          <a:xfrm>
            <a:off x="431371" y="1089181"/>
            <a:ext cx="6203891" cy="40763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255C7B"/>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255C7B"/>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255C7B"/>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255C7B"/>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Available on Moodle for all modules</a:t>
            </a:r>
          </a:p>
          <a:p>
            <a:r>
              <a:rPr lang="en-GB" dirty="0"/>
              <a:t>To be completed by end of teaching period</a:t>
            </a:r>
          </a:p>
          <a:p>
            <a:r>
              <a:rPr lang="en-GB" dirty="0"/>
              <a:t>The feedback is anonymous, used to improve the module and student experience </a:t>
            </a:r>
          </a:p>
          <a:p>
            <a:endParaRPr lang="en-GB" dirty="0"/>
          </a:p>
        </p:txBody>
      </p:sp>
    </p:spTree>
    <p:extLst>
      <p:ext uri="{BB962C8B-B14F-4D97-AF65-F5344CB8AC3E}">
        <p14:creationId xmlns:p14="http://schemas.microsoft.com/office/powerpoint/2010/main" val="813296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Regulations</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96291"/>
            <a:ext cx="11151029" cy="4020942"/>
          </a:xfrm>
        </p:spPr>
        <p:txBody>
          <a:bodyPr/>
          <a:lstStyle/>
          <a:p>
            <a:r>
              <a:rPr lang="en-GB" dirty="0"/>
              <a:t>Academic Quality Handbook</a:t>
            </a:r>
            <a:endParaRPr lang="en-GB" dirty="0">
              <a:hlinkClick r:id="rId2"/>
            </a:endParaRPr>
          </a:p>
          <a:p>
            <a:pPr lvl="1"/>
            <a:r>
              <a:rPr lang="en-GB" dirty="0">
                <a:hlinkClick r:id="rId2"/>
              </a:rPr>
              <a:t>https://www.uwtsd.ac.uk/academic-office/academic-quality-handbook/</a:t>
            </a:r>
            <a:endParaRPr lang="en-GB" dirty="0"/>
          </a:p>
          <a:p>
            <a:pPr lvl="1"/>
            <a:endParaRPr lang="en-GB" dirty="0"/>
          </a:p>
          <a:p>
            <a:r>
              <a:rPr lang="en-GB" dirty="0"/>
              <a:t>Student Policies – Chapter 12 </a:t>
            </a:r>
          </a:p>
          <a:p>
            <a:pPr lvl="1"/>
            <a:r>
              <a:rPr lang="en-GB" dirty="0">
                <a:hlinkClick r:id="rId3"/>
              </a:rPr>
              <a:t>https://www.uwtsd.ac.uk/media/uwtsd-website/content-assets/documents/academic-office/aqh-chapters/chapters---en/2023/Chapter_12_Student_Policies_Pages_146-148.pdf</a:t>
            </a:r>
          </a:p>
        </p:txBody>
      </p:sp>
    </p:spTree>
    <p:extLst>
      <p:ext uri="{BB962C8B-B14F-4D97-AF65-F5344CB8AC3E}">
        <p14:creationId xmlns:p14="http://schemas.microsoft.com/office/powerpoint/2010/main" val="2922119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10218E-0DFA-400B-B88E-E46C425A669B}"/>
              </a:ext>
            </a:extLst>
          </p:cNvPr>
          <p:cNvSpPr>
            <a:spLocks noGrp="1"/>
          </p:cNvSpPr>
          <p:nvPr>
            <p:ph type="title"/>
          </p:nvPr>
        </p:nvSpPr>
        <p:spPr>
          <a:xfrm>
            <a:off x="431371" y="274637"/>
            <a:ext cx="11151029" cy="1066129"/>
          </a:xfrm>
        </p:spPr>
        <p:txBody>
          <a:bodyPr>
            <a:normAutofit/>
          </a:bodyPr>
          <a:lstStyle/>
          <a:p>
            <a:r>
              <a:rPr lang="en-GB" sz="4400" dirty="0"/>
              <a:t>Mitigating Circumstances Policy</a:t>
            </a:r>
          </a:p>
        </p:txBody>
      </p:sp>
      <p:sp>
        <p:nvSpPr>
          <p:cNvPr id="3" name="Content Placeholder 2">
            <a:extLst>
              <a:ext uri="{FF2B5EF4-FFF2-40B4-BE49-F238E27FC236}">
                <a16:creationId xmlns:a16="http://schemas.microsoft.com/office/drawing/2014/main" id="{6E9923AD-2FAB-4CC1-A50A-441CC20151D6}"/>
              </a:ext>
            </a:extLst>
          </p:cNvPr>
          <p:cNvSpPr>
            <a:spLocks noGrp="1"/>
          </p:cNvSpPr>
          <p:nvPr>
            <p:ph idx="1"/>
          </p:nvPr>
        </p:nvSpPr>
        <p:spPr>
          <a:xfrm>
            <a:off x="431371" y="1510145"/>
            <a:ext cx="11151029" cy="4007088"/>
          </a:xfrm>
        </p:spPr>
        <p:txBody>
          <a:bodyPr>
            <a:normAutofit lnSpcReduction="10000"/>
          </a:bodyPr>
          <a:lstStyle/>
          <a:p>
            <a:r>
              <a:rPr lang="en-GB" dirty="0">
                <a:hlinkClick r:id="rId2"/>
              </a:rPr>
              <a:t>https://www.uwtsd.ac.uk/media/uwtsd-website/content-assets/documents/academic-office/misc-forms/Mitigating_Circumstances_Policy_2023-24.pdf</a:t>
            </a:r>
            <a:endParaRPr lang="en-GB" dirty="0"/>
          </a:p>
          <a:p>
            <a:endParaRPr lang="en-GB" dirty="0">
              <a:hlinkClick r:id="rId3"/>
            </a:endParaRPr>
          </a:p>
          <a:p>
            <a:r>
              <a:rPr lang="en-GB" dirty="0"/>
              <a:t>including compensatory measures, extenuating circumstances, interruption of studies, and extension to end dates</a:t>
            </a:r>
          </a:p>
          <a:p>
            <a:r>
              <a:rPr lang="en-GB" dirty="0"/>
              <a:t>Support from staff and student services</a:t>
            </a:r>
          </a:p>
          <a:p>
            <a:r>
              <a:rPr lang="en-GB" dirty="0"/>
              <a:t>Differentiated deadline and/or assessment</a:t>
            </a:r>
          </a:p>
          <a:p>
            <a:r>
              <a:rPr lang="en-GB" dirty="0"/>
              <a:t>Exam provisions</a:t>
            </a:r>
          </a:p>
          <a:p>
            <a:endParaRPr lang="en-GB" dirty="0"/>
          </a:p>
          <a:p>
            <a:endParaRPr lang="en-GB" dirty="0"/>
          </a:p>
        </p:txBody>
      </p:sp>
    </p:spTree>
    <p:extLst>
      <p:ext uri="{BB962C8B-B14F-4D97-AF65-F5344CB8AC3E}">
        <p14:creationId xmlns:p14="http://schemas.microsoft.com/office/powerpoint/2010/main" val="9358761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Academic Misconduct</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lstStyle/>
          <a:p>
            <a:r>
              <a:rPr lang="en-GB" dirty="0"/>
              <a:t>Policy</a:t>
            </a:r>
            <a:endParaRPr lang="en-GB" dirty="0">
              <a:hlinkClick r:id="rId2"/>
            </a:endParaRPr>
          </a:p>
          <a:p>
            <a:pPr lvl="1"/>
            <a:r>
              <a:rPr lang="en-GB" dirty="0">
                <a:hlinkClick r:id="rId3"/>
              </a:rPr>
              <a:t>https://www.uwtsd.ac.uk/media/uwtsd-website/content-assets/documents/academic-office/misc-forms/Academic_Misconduct_Policy.pdf</a:t>
            </a:r>
            <a:endParaRPr lang="en-GB" dirty="0"/>
          </a:p>
          <a:p>
            <a:pPr lvl="1"/>
            <a:endParaRPr lang="en-GB" dirty="0"/>
          </a:p>
          <a:p>
            <a:r>
              <a:rPr lang="en-GB" dirty="0"/>
              <a:t>Plagiarism Detection Service </a:t>
            </a:r>
          </a:p>
          <a:p>
            <a:r>
              <a:rPr lang="en-GB" dirty="0"/>
              <a:t>Contract Cheating</a:t>
            </a:r>
          </a:p>
          <a:p>
            <a:pPr marL="457200" lvl="1" indent="0">
              <a:buNone/>
            </a:pPr>
            <a:endParaRPr lang="en-GB" dirty="0">
              <a:hlinkClick r:id="rId2"/>
            </a:endParaRPr>
          </a:p>
          <a:p>
            <a:endParaRPr lang="en-GB" dirty="0">
              <a:hlinkClick r:id="rId4"/>
            </a:endParaRPr>
          </a:p>
        </p:txBody>
      </p:sp>
    </p:spTree>
    <p:extLst>
      <p:ext uri="{BB962C8B-B14F-4D97-AF65-F5344CB8AC3E}">
        <p14:creationId xmlns:p14="http://schemas.microsoft.com/office/powerpoint/2010/main" val="2781182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7"/>
            <a:ext cx="11151029" cy="1066129"/>
          </a:xfrm>
        </p:spPr>
        <p:txBody>
          <a:bodyPr>
            <a:normAutofit/>
          </a:bodyPr>
          <a:lstStyle/>
          <a:p>
            <a:r>
              <a:rPr lang="en-GB" sz="4400" dirty="0"/>
              <a:t>Student Engagement Policy</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620982"/>
            <a:ext cx="11151029" cy="3896251"/>
          </a:xfrm>
        </p:spPr>
        <p:txBody>
          <a:bodyPr wrap="square">
            <a:normAutofit lnSpcReduction="10000"/>
          </a:bodyPr>
          <a:lstStyle/>
          <a:p>
            <a:r>
              <a:rPr lang="en-GB" dirty="0"/>
              <a:t>The primary aim of the </a:t>
            </a:r>
            <a:r>
              <a:rPr lang="en-GB" dirty="0">
                <a:hlinkClick r:id="rId2"/>
              </a:rPr>
              <a:t>policy</a:t>
            </a:r>
            <a:r>
              <a:rPr lang="en-GB" dirty="0"/>
              <a:t> is to support students to be engaged independent self-motivated learners. </a:t>
            </a:r>
          </a:p>
          <a:p>
            <a:r>
              <a:rPr lang="en-GB" dirty="0"/>
              <a:t>The purpose of the policy is to maximise the potential for success and achievement of every student through a structured approach based on support and mutual decision-making to enable timely and impactful interventions as appropriate </a:t>
            </a:r>
          </a:p>
          <a:p>
            <a:r>
              <a:rPr lang="en-GB" dirty="0"/>
              <a:t>The expectation that students attend all classes remains.</a:t>
            </a:r>
          </a:p>
          <a:p>
            <a:r>
              <a:rPr lang="en-GB" dirty="0"/>
              <a:t>The new policy includes attendance/engagement with Moodle and Teams alongside in-person attendance.</a:t>
            </a:r>
            <a:endParaRPr lang="en-GB" dirty="0">
              <a:hlinkClick r:id="rId3"/>
            </a:endParaRPr>
          </a:p>
          <a:p>
            <a:endParaRPr lang="en-GB" dirty="0">
              <a:hlinkClick r:id="rId4"/>
            </a:endParaRPr>
          </a:p>
        </p:txBody>
      </p:sp>
    </p:spTree>
    <p:extLst>
      <p:ext uri="{BB962C8B-B14F-4D97-AF65-F5344CB8AC3E}">
        <p14:creationId xmlns:p14="http://schemas.microsoft.com/office/powerpoint/2010/main" val="3242276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A170D-4854-4AA6-B19A-C1E5984589FE}"/>
              </a:ext>
            </a:extLst>
          </p:cNvPr>
          <p:cNvSpPr>
            <a:spLocks noGrp="1"/>
          </p:cNvSpPr>
          <p:nvPr>
            <p:ph type="title"/>
          </p:nvPr>
        </p:nvSpPr>
        <p:spPr>
          <a:xfrm>
            <a:off x="431371" y="274638"/>
            <a:ext cx="11151029" cy="889144"/>
          </a:xfrm>
        </p:spPr>
        <p:txBody>
          <a:bodyPr>
            <a:normAutofit/>
          </a:bodyPr>
          <a:lstStyle/>
          <a:p>
            <a:r>
              <a:rPr lang="en-GB" sz="4400" dirty="0"/>
              <a:t>Student Code of Conduct </a:t>
            </a:r>
          </a:p>
        </p:txBody>
      </p:sp>
      <p:sp>
        <p:nvSpPr>
          <p:cNvPr id="3" name="Content Placeholder 2">
            <a:extLst>
              <a:ext uri="{FF2B5EF4-FFF2-40B4-BE49-F238E27FC236}">
                <a16:creationId xmlns:a16="http://schemas.microsoft.com/office/drawing/2014/main" id="{79BB96C4-B9FE-463C-971D-8714E309628B}"/>
              </a:ext>
            </a:extLst>
          </p:cNvPr>
          <p:cNvSpPr>
            <a:spLocks noGrp="1"/>
          </p:cNvSpPr>
          <p:nvPr>
            <p:ph idx="1"/>
          </p:nvPr>
        </p:nvSpPr>
        <p:spPr>
          <a:xfrm>
            <a:off x="431371" y="1413163"/>
            <a:ext cx="11151029" cy="4104069"/>
          </a:xfrm>
        </p:spPr>
        <p:txBody>
          <a:bodyPr/>
          <a:lstStyle/>
          <a:p>
            <a:r>
              <a:rPr lang="en-GB" sz="2400" dirty="0">
                <a:solidFill>
                  <a:schemeClr val="tx2"/>
                </a:solidFill>
              </a:rPr>
              <a:t>Professionalism </a:t>
            </a:r>
          </a:p>
          <a:p>
            <a:r>
              <a:rPr lang="en-GB" sz="2400" dirty="0">
                <a:solidFill>
                  <a:schemeClr val="tx2"/>
                </a:solidFill>
              </a:rPr>
              <a:t>Representing the Univeristy </a:t>
            </a:r>
          </a:p>
          <a:p>
            <a:r>
              <a:rPr lang="en-GB" sz="2400" dirty="0">
                <a:solidFill>
                  <a:schemeClr val="tx2"/>
                </a:solidFill>
              </a:rPr>
              <a:t>Respect for Others</a:t>
            </a:r>
          </a:p>
          <a:p>
            <a:r>
              <a:rPr lang="en-GB" sz="2400" dirty="0">
                <a:solidFill>
                  <a:schemeClr val="tx2"/>
                </a:solidFill>
              </a:rPr>
              <a:t>Respect for Community </a:t>
            </a:r>
          </a:p>
          <a:p>
            <a:r>
              <a:rPr lang="en-GB" sz="2400" dirty="0">
                <a:solidFill>
                  <a:schemeClr val="tx2"/>
                </a:solidFill>
              </a:rPr>
              <a:t>Caring for each other</a:t>
            </a:r>
          </a:p>
          <a:p>
            <a:r>
              <a:rPr lang="en-GB" sz="2400" dirty="0">
                <a:solidFill>
                  <a:schemeClr val="tx2"/>
                </a:solidFill>
              </a:rPr>
              <a:t>Respect for the University environment</a:t>
            </a:r>
          </a:p>
          <a:p>
            <a:r>
              <a:rPr lang="en-GB" sz="2400" dirty="0">
                <a:solidFill>
                  <a:schemeClr val="tx2"/>
                </a:solidFill>
              </a:rPr>
              <a:t>Knowledge, Skills and Behaviour (applicable to English based Apprentices)</a:t>
            </a:r>
            <a:endParaRPr lang="en-GB" sz="2400" dirty="0">
              <a:solidFill>
                <a:schemeClr val="tx2"/>
              </a:solidFill>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4359021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84EB8DB-317C-07E4-9335-E352322B6EFA}"/>
              </a:ext>
            </a:extLst>
          </p:cNvPr>
          <p:cNvSpPr/>
          <p:nvPr/>
        </p:nvSpPr>
        <p:spPr>
          <a:xfrm>
            <a:off x="1143000" y="-1"/>
            <a:ext cx="9906000" cy="378375"/>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descr="Text&#10;&#10;Description automatically generated with medium confidence">
            <a:extLst>
              <a:ext uri="{FF2B5EF4-FFF2-40B4-BE49-F238E27FC236}">
                <a16:creationId xmlns:a16="http://schemas.microsoft.com/office/drawing/2014/main" id="{9CF95640-D832-0537-CA8D-3F54BB1C2C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11535" y="72253"/>
            <a:ext cx="769190" cy="269196"/>
          </a:xfrm>
          <a:prstGeom prst="rect">
            <a:avLst/>
          </a:prstGeom>
        </p:spPr>
      </p:pic>
      <p:sp>
        <p:nvSpPr>
          <p:cNvPr id="9" name="Rectangle 8">
            <a:extLst>
              <a:ext uri="{FF2B5EF4-FFF2-40B4-BE49-F238E27FC236}">
                <a16:creationId xmlns:a16="http://schemas.microsoft.com/office/drawing/2014/main" id="{6C59C5A7-4980-8F07-CD56-040FB1227E95}"/>
              </a:ext>
            </a:extLst>
          </p:cNvPr>
          <p:cNvSpPr/>
          <p:nvPr/>
        </p:nvSpPr>
        <p:spPr>
          <a:xfrm>
            <a:off x="1143000" y="378375"/>
            <a:ext cx="9906000" cy="528211"/>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1E8EA448-389F-15BF-1F41-31ADD41C4C67}"/>
              </a:ext>
            </a:extLst>
          </p:cNvPr>
          <p:cNvSpPr txBox="1"/>
          <p:nvPr/>
        </p:nvSpPr>
        <p:spPr>
          <a:xfrm>
            <a:off x="3202354" y="382949"/>
            <a:ext cx="5787292" cy="523220"/>
          </a:xfrm>
          <a:prstGeom prst="rect">
            <a:avLst/>
          </a:prstGeom>
          <a:noFill/>
        </p:spPr>
        <p:txBody>
          <a:bodyPr wrap="square" rtlCol="0">
            <a:spAutoFit/>
          </a:bodyPr>
          <a:lstStyle/>
          <a:p>
            <a:pPr algn="ctr"/>
            <a:r>
              <a:rPr lang="en-GB" sz="2800" b="1" dirty="0">
                <a:solidFill>
                  <a:schemeClr val="bg1"/>
                </a:solidFill>
              </a:rPr>
              <a:t>UWTSD </a:t>
            </a:r>
            <a:r>
              <a:rPr lang="en-GB" sz="2800" dirty="0">
                <a:solidFill>
                  <a:schemeClr val="bg1"/>
                </a:solidFill>
              </a:rPr>
              <a:t>STUDENT CODE OF CONDUCT</a:t>
            </a:r>
          </a:p>
        </p:txBody>
      </p:sp>
      <p:cxnSp>
        <p:nvCxnSpPr>
          <p:cNvPr id="12" name="Straight Connector 11">
            <a:extLst>
              <a:ext uri="{FF2B5EF4-FFF2-40B4-BE49-F238E27FC236}">
                <a16:creationId xmlns:a16="http://schemas.microsoft.com/office/drawing/2014/main" id="{38AB01CF-8DF2-C926-C15C-46E73516F5CA}"/>
              </a:ext>
            </a:extLst>
          </p:cNvPr>
          <p:cNvCxnSpPr>
            <a:cxnSpLocks/>
          </p:cNvCxnSpPr>
          <p:nvPr/>
        </p:nvCxnSpPr>
        <p:spPr>
          <a:xfrm>
            <a:off x="1143000" y="1621939"/>
            <a:ext cx="9906000" cy="0"/>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EDC5E409-85F1-3390-52FA-E08D7002B683}"/>
              </a:ext>
            </a:extLst>
          </p:cNvPr>
          <p:cNvSpPr txBox="1"/>
          <p:nvPr/>
        </p:nvSpPr>
        <p:spPr>
          <a:xfrm>
            <a:off x="1228972" y="931582"/>
            <a:ext cx="4802553" cy="663002"/>
          </a:xfrm>
          <a:prstGeom prst="rect">
            <a:avLst/>
          </a:prstGeom>
          <a:noFill/>
        </p:spPr>
        <p:txBody>
          <a:bodyPr wrap="square">
            <a:spAutoFit/>
          </a:bodyPr>
          <a:lstStyle/>
          <a:p>
            <a:pPr>
              <a:lnSpc>
                <a:spcPct val="107000"/>
              </a:lnSpc>
              <a:spcAft>
                <a:spcPts val="800"/>
              </a:spcAft>
            </a:pPr>
            <a:r>
              <a:rPr lang="en-GB" sz="700" b="1" dirty="0">
                <a:latin typeface="Arial" panose="020B0604020202020204" pitchFamily="34" charset="0"/>
                <a:ea typeface="Calibri" panose="020F0502020204030204" pitchFamily="34" charset="0"/>
                <a:cs typeface="Times New Roman" panose="02020603050405020304" pitchFamily="18" charset="0"/>
              </a:rPr>
              <a:t>This document sets out the standards of conduct that are expected of students at UWTSD. </a:t>
            </a:r>
            <a:br>
              <a:rPr lang="en-GB" sz="700" b="1" dirty="0">
                <a:latin typeface="Arial" panose="020B0604020202020204" pitchFamily="34" charset="0"/>
                <a:ea typeface="Calibri" panose="020F0502020204030204" pitchFamily="34" charset="0"/>
                <a:cs typeface="Times New Roman" panose="02020603050405020304" pitchFamily="18" charset="0"/>
              </a:rPr>
            </a:br>
            <a:r>
              <a:rPr lang="en-GB" sz="700" dirty="0">
                <a:latin typeface="Arial" panose="020B0604020202020204" pitchFamily="34" charset="0"/>
                <a:ea typeface="Calibri" panose="020F0502020204030204" pitchFamily="34" charset="0"/>
                <a:cs typeface="Times New Roman" panose="02020603050405020304" pitchFamily="18" charset="0"/>
              </a:rPr>
              <a:t>UWTSD expects its students to conduct themselves in a manner that does not bring the reputation of the University into disrepute.  Where a student’s conduct does not meet the expectations outlined in the Student Code of Conduct, the University </a:t>
            </a:r>
            <a:r>
              <a:rPr lang="en-GB" sz="700" dirty="0">
                <a:latin typeface="Arial" panose="020B0604020202020204" pitchFamily="34" charset="0"/>
                <a:ea typeface="Calibri" panose="020F0502020204030204" pitchFamily="34" charset="0"/>
                <a:cs typeface="Times New Roman" panose="02020603050405020304" pitchFamily="18" charset="0"/>
                <a:hlinkClick r:id="rId3"/>
              </a:rPr>
              <a:t>Non-Academic Misconduct Policy</a:t>
            </a:r>
            <a:r>
              <a:rPr lang="en-GB" sz="700" dirty="0">
                <a:latin typeface="Arial" panose="020B0604020202020204" pitchFamily="34" charset="0"/>
                <a:ea typeface="Calibri" panose="020F0502020204030204" pitchFamily="34" charset="0"/>
                <a:cs typeface="Times New Roman" panose="02020603050405020304" pitchFamily="18" charset="0"/>
              </a:rPr>
              <a:t> may be applied.  Examples of conduct that may breach this code of conduct can be found in the Non-Academic Misconduct Policy.</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19" name="TextBox 18">
            <a:extLst>
              <a:ext uri="{FF2B5EF4-FFF2-40B4-BE49-F238E27FC236}">
                <a16:creationId xmlns:a16="http://schemas.microsoft.com/office/drawing/2014/main" id="{E13E951D-5AE5-1CEC-7BFB-C08E9D49239E}"/>
              </a:ext>
            </a:extLst>
          </p:cNvPr>
          <p:cNvSpPr txBox="1"/>
          <p:nvPr/>
        </p:nvSpPr>
        <p:spPr>
          <a:xfrm>
            <a:off x="6138986" y="922048"/>
            <a:ext cx="4802553" cy="663002"/>
          </a:xfrm>
          <a:prstGeom prst="rect">
            <a:avLst/>
          </a:prstGeom>
          <a:noFill/>
        </p:spPr>
        <p:txBody>
          <a:bodyPr wrap="square">
            <a:spAutoFit/>
          </a:bodyPr>
          <a:lstStyle/>
          <a:p>
            <a:pPr>
              <a:lnSpc>
                <a:spcPct val="107000"/>
              </a:lnSpc>
              <a:spcAft>
                <a:spcPts val="800"/>
              </a:spcAft>
            </a:pPr>
            <a:r>
              <a:rPr lang="en-GB" sz="700" dirty="0">
                <a:latin typeface="Arial" panose="020B0604020202020204" pitchFamily="34" charset="0"/>
                <a:ea typeface="Calibri" panose="020F0502020204030204" pitchFamily="34" charset="0"/>
                <a:cs typeface="Times New Roman" panose="02020603050405020304" pitchFamily="18" charset="0"/>
              </a:rPr>
              <a:t>The University seeks to provide a safe and inclusive environment for all students, and therefore it takes breaches of this code of conduct seriously. If you are experiencing behaviour that contradicts this code of conduct, (e.g. harassment, sexual misconduct, bullying through social media), please report the allegations to the University as outlined in the Non-Academic Misconduct Policy. The University will look to provide support to you as appropriate through its procedures (this may include offers of mental health support and/or referral to external support). </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35" name="Rectangle 34">
            <a:extLst>
              <a:ext uri="{FF2B5EF4-FFF2-40B4-BE49-F238E27FC236}">
                <a16:creationId xmlns:a16="http://schemas.microsoft.com/office/drawing/2014/main" id="{E2F8997C-2252-FD22-E126-26E1143DAD46}"/>
              </a:ext>
            </a:extLst>
          </p:cNvPr>
          <p:cNvSpPr/>
          <p:nvPr/>
        </p:nvSpPr>
        <p:spPr>
          <a:xfrm>
            <a:off x="1143000" y="6803105"/>
            <a:ext cx="9906000" cy="7083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TextBox 36">
            <a:extLst>
              <a:ext uri="{FF2B5EF4-FFF2-40B4-BE49-F238E27FC236}">
                <a16:creationId xmlns:a16="http://schemas.microsoft.com/office/drawing/2014/main" id="{49B524AC-4E60-4626-2211-7A5CC2FEA733}"/>
              </a:ext>
            </a:extLst>
          </p:cNvPr>
          <p:cNvSpPr txBox="1"/>
          <p:nvPr/>
        </p:nvSpPr>
        <p:spPr>
          <a:xfrm>
            <a:off x="1166949" y="1934639"/>
            <a:ext cx="2473569"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in an honest way and that you will abide by the law.</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familiarise yourself with and adhere to approved University policies and regulations.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Attend and engage with your programme of study and proactively seek support when needed as outlined in the </a:t>
            </a:r>
            <a:r>
              <a:rPr lang="en-GB" sz="800" u="sng" dirty="0">
                <a:solidFill>
                  <a:srgbClr val="0563C1"/>
                </a:solidFill>
                <a:ea typeface="Calibri" panose="020F0502020204030204" pitchFamily="34" charset="0"/>
                <a:cs typeface="Times New Roman" panose="02020603050405020304" pitchFamily="18" charset="0"/>
                <a:hlinkClick r:id="rId4"/>
              </a:rPr>
              <a:t>Student Charter</a:t>
            </a:r>
            <a:r>
              <a:rPr lang="en-GB" sz="800" u="sng" dirty="0">
                <a:solidFill>
                  <a:srgbClr val="0563C1"/>
                </a:solidFill>
                <a:ea typeface="Calibri" panose="020F0502020204030204" pitchFamily="34" charset="0"/>
                <a:cs typeface="Times New Roman" panose="02020603050405020304" pitchFamily="18" charset="0"/>
              </a:rPr>
              <a:t>.</a:t>
            </a:r>
            <a:endParaRPr lang="en-GB" sz="800" dirty="0">
              <a:ea typeface="Calibri" panose="020F0502020204030204" pitchFamily="34" charset="0"/>
              <a:cs typeface="Times New Roman" panose="02020603050405020304" pitchFamily="18" charset="0"/>
            </a:endParaRP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standards relating to personal and professional conduct. See also the University </a:t>
            </a:r>
            <a:r>
              <a:rPr lang="en-GB" sz="800" dirty="0">
                <a:ea typeface="Calibri" panose="020F0502020204030204" pitchFamily="34" charset="0"/>
                <a:cs typeface="Times New Roman" panose="02020603050405020304" pitchFamily="18" charset="0"/>
                <a:hlinkClick r:id="rId5"/>
              </a:rPr>
              <a:t>Fitness to Practise Policy</a:t>
            </a:r>
            <a:r>
              <a:rPr lang="en-GB" sz="800" dirty="0">
                <a:ea typeface="Calibri" panose="020F0502020204030204" pitchFamily="34" charset="0"/>
                <a:cs typeface="Times New Roman" panose="02020603050405020304" pitchFamily="18" charset="0"/>
              </a:rPr>
              <a:t>.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Where applicable, adhere to relevant professional, statutory, regulatory body expectations and requirements to protect present and future patients, service users or clients at all time. See also the University </a:t>
            </a:r>
            <a:r>
              <a:rPr lang="en-GB" sz="800" dirty="0">
                <a:ea typeface="Calibri" panose="020F0502020204030204" pitchFamily="34" charset="0"/>
                <a:cs typeface="Times New Roman" panose="02020603050405020304" pitchFamily="18" charset="0"/>
                <a:hlinkClick r:id="rId5"/>
              </a:rPr>
              <a:t>Fitness to Practise Policy. </a:t>
            </a:r>
            <a:endParaRPr lang="en-GB" sz="800" dirty="0">
              <a:ea typeface="Calibri" panose="020F0502020204030204" pitchFamily="34" charset="0"/>
              <a:cs typeface="Times New Roman" panose="02020603050405020304" pitchFamily="18" charset="0"/>
            </a:endParaRPr>
          </a:p>
        </p:txBody>
      </p:sp>
      <p:sp>
        <p:nvSpPr>
          <p:cNvPr id="38" name="TextBox 37">
            <a:extLst>
              <a:ext uri="{FF2B5EF4-FFF2-40B4-BE49-F238E27FC236}">
                <a16:creationId xmlns:a16="http://schemas.microsoft.com/office/drawing/2014/main" id="{1854C95D-C07B-A231-88AB-9A9609C5C3AC}"/>
              </a:ext>
            </a:extLst>
          </p:cNvPr>
          <p:cNvSpPr txBox="1"/>
          <p:nvPr/>
        </p:nvSpPr>
        <p:spPr>
          <a:xfrm>
            <a:off x="1194519" y="4477596"/>
            <a:ext cx="2457826"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everyone is an equal member of the community whether teacher, student, administrator, cleaner or security worker. Everyone should be extended the same respect and support.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should not be judgemental about others – not blame or stigmatise groups or individuals, for example, if they should become unwell or find themselves in need in some other way. </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expected to help your fellow students whether on campus, online or in halls, without posing a risk to yourself and/or others, especially if they are in difficulties or don’t understand procedures. For example, you can offer help by directing your fellow student to the appropriate support service (e.g. </a:t>
            </a:r>
            <a:r>
              <a:rPr lang="en-GB" sz="800" dirty="0">
                <a:ea typeface="Calibri" panose="020F0502020204030204" pitchFamily="34" charset="0"/>
                <a:cs typeface="Times New Roman" panose="02020603050405020304" pitchFamily="18" charset="0"/>
                <a:hlinkClick r:id="rId6"/>
              </a:rPr>
              <a:t>the Hwb </a:t>
            </a:r>
            <a:r>
              <a:rPr lang="en-GB" sz="800" dirty="0">
                <a:ea typeface="Calibri" panose="020F0502020204030204" pitchFamily="34" charset="0"/>
                <a:cs typeface="Times New Roman" panose="02020603050405020304" pitchFamily="18" charset="0"/>
              </a:rPr>
              <a:t>or </a:t>
            </a:r>
            <a:r>
              <a:rPr lang="en-GB" sz="800" dirty="0">
                <a:ea typeface="Calibri" panose="020F0502020204030204" pitchFamily="34" charset="0"/>
                <a:cs typeface="Times New Roman" panose="02020603050405020304" pitchFamily="18" charset="0"/>
                <a:hlinkClick r:id="rId7"/>
              </a:rPr>
              <a:t>Student Services</a:t>
            </a:r>
            <a:r>
              <a:rPr lang="en-GB" sz="800" dirty="0">
                <a:ea typeface="Calibri" panose="020F0502020204030204" pitchFamily="34" charset="0"/>
                <a:cs typeface="Times New Roman" panose="02020603050405020304" pitchFamily="18" charset="0"/>
              </a:rPr>
              <a:t>). </a:t>
            </a:r>
          </a:p>
        </p:txBody>
      </p:sp>
      <p:sp>
        <p:nvSpPr>
          <p:cNvPr id="39" name="TextBox 38">
            <a:extLst>
              <a:ext uri="{FF2B5EF4-FFF2-40B4-BE49-F238E27FC236}">
                <a16:creationId xmlns:a16="http://schemas.microsoft.com/office/drawing/2014/main" id="{B4EB6D56-D045-00B1-98B9-1438EB0647BD}"/>
              </a:ext>
            </a:extLst>
          </p:cNvPr>
          <p:cNvSpPr txBox="1"/>
          <p:nvPr/>
        </p:nvSpPr>
        <p:spPr>
          <a:xfrm>
            <a:off x="6104788" y="1921630"/>
            <a:ext cx="2457826" cy="4696157"/>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act responsibly and courteously towards others.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recognise the importance and value of equality and diversity in the University community by treating all members of the University with dignity and respect both in person and through alternative means (including but not limited to email, social media, instant messaging and texting) so that they do not feel as though they are being harassed or bullied.</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conduct yourself in a manner that does not harm or does not have the potential to harm others. This includes refraining from:</a:t>
            </a:r>
          </a:p>
          <a:p>
            <a:pPr marL="72000" lvl="1"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Abusive or unreasonable conduct e.g. acts of bullying or harassment; including harassment related to the protected characteristics as defined in the Equality Act 2010;</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Physical misconduct e.g. punching, kicking, slapping, biting, pushing or shoving;</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Sexual misconduct (see Non-Academic Misconduct Policy);</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Threats of injury or violence upon others;</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may constitute a hate crime;</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related to the incitement of, or participation in, acts of terrorism;</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that spread misinformation;</a:t>
            </a:r>
          </a:p>
          <a:p>
            <a:pPr marL="529200" lvl="2" indent="-72000">
              <a:lnSpc>
                <a:spcPct val="107000"/>
              </a:lnSpc>
              <a:buFont typeface="Courier New" panose="02070309020205020404" pitchFamily="49" charset="0"/>
              <a:buChar char="o"/>
            </a:pPr>
            <a:r>
              <a:rPr lang="en-GB" sz="800" dirty="0">
                <a:ea typeface="Calibri" panose="020F0502020204030204" pitchFamily="34" charset="0"/>
                <a:cs typeface="Times New Roman" panose="02020603050405020304" pitchFamily="18" charset="0"/>
              </a:rPr>
              <a:t>Activities which foster blame narratives.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Respecting the right of others to hold opinions that are different to your own.  The University encourages respectful discourse and discussion.  Where there are disagreements or debate, it is expected that students use appropriate language at all times.  </a:t>
            </a:r>
          </a:p>
        </p:txBody>
      </p:sp>
      <p:sp>
        <p:nvSpPr>
          <p:cNvPr id="40" name="TextBox 39">
            <a:extLst>
              <a:ext uri="{FF2B5EF4-FFF2-40B4-BE49-F238E27FC236}">
                <a16:creationId xmlns:a16="http://schemas.microsoft.com/office/drawing/2014/main" id="{8C1C8BC6-9D81-BBC0-4326-DD25623B9746}"/>
              </a:ext>
            </a:extLst>
          </p:cNvPr>
          <p:cNvSpPr txBox="1"/>
          <p:nvPr/>
        </p:nvSpPr>
        <p:spPr>
          <a:xfrm>
            <a:off x="3666994" y="4486108"/>
            <a:ext cx="2447091" cy="2193806"/>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treat University buildings, property and facilities with respect and refrain from conduct which may damage the University environment.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ensure that any UWTSD equipment or facilities are used appropriately and with due consideration for others (e.g. shared computers or equipment, </a:t>
            </a:r>
            <a:r>
              <a:rPr lang="en-GB" sz="800" u="sng" dirty="0">
                <a:solidFill>
                  <a:srgbClr val="0563C1"/>
                </a:solidFill>
                <a:ea typeface="Calibri" panose="020F0502020204030204" pitchFamily="34" charset="0"/>
                <a:cs typeface="Times New Roman" panose="02020603050405020304" pitchFamily="18" charset="0"/>
                <a:hlinkClick r:id="rId8"/>
              </a:rPr>
              <a:t>IT Acceptable Use Policy</a:t>
            </a:r>
            <a:r>
              <a:rPr lang="en-GB" sz="800" dirty="0">
                <a:ea typeface="Calibri" panose="020F0502020204030204" pitchFamily="34" charset="0"/>
                <a:cs typeface="Times New Roman" panose="02020603050405020304" pitchFamily="18" charset="0"/>
              </a:rPr>
              <a:t>).</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respect for the campus environment (for example by disposing of litter appropriately). </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make yourself aware of the health and safety arrangements at the University (for example, the </a:t>
            </a:r>
            <a:r>
              <a:rPr lang="en-GB" sz="800" dirty="0">
                <a:ea typeface="Calibri" panose="020F0502020204030204" pitchFamily="34" charset="0"/>
                <a:cs typeface="Times New Roman" panose="02020603050405020304" pitchFamily="18" charset="0"/>
                <a:hlinkClick r:id="rId9"/>
              </a:rPr>
              <a:t>University Smoke Free policy. </a:t>
            </a:r>
            <a:endParaRPr lang="en-GB" sz="800" dirty="0">
              <a:ea typeface="Calibri" panose="020F0502020204030204" pitchFamily="34" charset="0"/>
              <a:cs typeface="Times New Roman" panose="02020603050405020304" pitchFamily="18" charset="0"/>
            </a:endParaRP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have your student ID card with while you are on campus and access University facilities.</a:t>
            </a:r>
          </a:p>
        </p:txBody>
      </p:sp>
      <p:sp>
        <p:nvSpPr>
          <p:cNvPr id="41" name="TextBox 40">
            <a:extLst>
              <a:ext uri="{FF2B5EF4-FFF2-40B4-BE49-F238E27FC236}">
                <a16:creationId xmlns:a16="http://schemas.microsoft.com/office/drawing/2014/main" id="{6EB13054-7E4D-836D-0497-1312E8D0471F}"/>
              </a:ext>
            </a:extLst>
          </p:cNvPr>
          <p:cNvSpPr txBox="1"/>
          <p:nvPr/>
        </p:nvSpPr>
        <p:spPr>
          <a:xfrm>
            <a:off x="3640518" y="1916769"/>
            <a:ext cx="2473568" cy="2325508"/>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are an ambassador for the University at all times. The University expects that you will act responsibly and respectfully both within the local community and when away from the local environment (for example, whilst on study abroad, field trips or placements, or when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show good sportsmanship whilst representing the University in sporting events.</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When visiting off-campus locations for events, you should treat the facilities at the location you are visiting, as well as any transport that has been arranged to get you to your location, appropriately and with due consideration for others.</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You should behave in a manner which upholds the good reputation of the University, including whilst off-campus for sporting or social events associated with the University.</a:t>
            </a:r>
          </a:p>
        </p:txBody>
      </p:sp>
      <p:sp>
        <p:nvSpPr>
          <p:cNvPr id="42" name="TextBox 41">
            <a:extLst>
              <a:ext uri="{FF2B5EF4-FFF2-40B4-BE49-F238E27FC236}">
                <a16:creationId xmlns:a16="http://schemas.microsoft.com/office/drawing/2014/main" id="{8DA0DC21-1959-BD19-2130-590492842780}"/>
              </a:ext>
            </a:extLst>
          </p:cNvPr>
          <p:cNvSpPr txBox="1"/>
          <p:nvPr/>
        </p:nvSpPr>
        <p:spPr>
          <a:xfrm>
            <a:off x="8573731" y="1934640"/>
            <a:ext cx="2412746" cy="1666995"/>
          </a:xfrm>
          <a:prstGeom prst="rect">
            <a:avLst/>
          </a:prstGeom>
          <a:noFill/>
        </p:spPr>
        <p:txBody>
          <a:bodyPr wrap="square">
            <a:spAutoFit/>
          </a:bodyPr>
          <a:lstStyle/>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consult and follow current government guidance and University advice, guidance and regulations relating to public health including the need to quarantine, self-isolation, or reporting for contact tracing.</a:t>
            </a:r>
          </a:p>
          <a:p>
            <a:pPr marL="72000" indent="-72000">
              <a:lnSpc>
                <a:spcPct val="107000"/>
              </a:lnSpc>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will follow all health and safety practices required or recommended by health professionals such as frequent hand-washing and hand sanitisation.</a:t>
            </a:r>
          </a:p>
          <a:p>
            <a:pPr marL="72000" indent="-72000">
              <a:lnSpc>
                <a:spcPct val="107000"/>
              </a:lnSpc>
              <a:spcAft>
                <a:spcPts val="800"/>
              </a:spcAft>
              <a:buFont typeface="Symbol" panose="05050102010706020507" pitchFamily="18" charset="2"/>
              <a:buChar char=""/>
            </a:pPr>
            <a:r>
              <a:rPr lang="en-GB" sz="800" dirty="0">
                <a:ea typeface="Calibri" panose="020F0502020204030204" pitchFamily="34" charset="0"/>
                <a:cs typeface="Times New Roman" panose="02020603050405020304" pitchFamily="18" charset="0"/>
              </a:rPr>
              <a:t>It is expected that you adhere to University policies relating to the wearing of face masks and/or other public health guidance.</a:t>
            </a:r>
          </a:p>
        </p:txBody>
      </p:sp>
      <p:sp>
        <p:nvSpPr>
          <p:cNvPr id="43" name="TextBox 42">
            <a:extLst>
              <a:ext uri="{FF2B5EF4-FFF2-40B4-BE49-F238E27FC236}">
                <a16:creationId xmlns:a16="http://schemas.microsoft.com/office/drawing/2014/main" id="{FD8D5FB1-DE99-6704-10C9-BCA07C23E787}"/>
              </a:ext>
            </a:extLst>
          </p:cNvPr>
          <p:cNvSpPr txBox="1"/>
          <p:nvPr/>
        </p:nvSpPr>
        <p:spPr>
          <a:xfrm>
            <a:off x="6213737" y="41707"/>
            <a:ext cx="4802553" cy="186205"/>
          </a:xfrm>
          <a:prstGeom prst="rect">
            <a:avLst/>
          </a:prstGeom>
          <a:noFill/>
        </p:spPr>
        <p:txBody>
          <a:bodyPr wrap="square">
            <a:spAutoFit/>
          </a:bodyPr>
          <a:lstStyle/>
          <a:p>
            <a:pPr algn="r">
              <a:lnSpc>
                <a:spcPct val="107000"/>
              </a:lnSpc>
              <a:spcAft>
                <a:spcPts val="800"/>
              </a:spcAft>
            </a:pPr>
            <a:r>
              <a:rPr lang="en-GB" sz="600" dirty="0">
                <a:solidFill>
                  <a:schemeClr val="bg1"/>
                </a:solidFill>
                <a:latin typeface="Arial" panose="020B0604020202020204" pitchFamily="34" charset="0"/>
                <a:ea typeface="Calibri" panose="020F0502020204030204" pitchFamily="34" charset="0"/>
                <a:cs typeface="Times New Roman" panose="02020603050405020304" pitchFamily="18" charset="0"/>
              </a:rPr>
              <a:t>October 2022 v3.0</a:t>
            </a:r>
            <a:endParaRPr lang="en-GB" sz="600" dirty="0">
              <a:solidFill>
                <a:schemeClr val="bg1"/>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a:extLst>
              <a:ext uri="{FF2B5EF4-FFF2-40B4-BE49-F238E27FC236}">
                <a16:creationId xmlns:a16="http://schemas.microsoft.com/office/drawing/2014/main" id="{FC01898B-C851-5A70-F6CA-E97CF32634A3}"/>
              </a:ext>
            </a:extLst>
          </p:cNvPr>
          <p:cNvSpPr/>
          <p:nvPr/>
        </p:nvSpPr>
        <p:spPr>
          <a:xfrm>
            <a:off x="127025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763D90F9-48B4-9F24-D2C5-4D9B03124352}"/>
              </a:ext>
            </a:extLst>
          </p:cNvPr>
          <p:cNvSpPr/>
          <p:nvPr/>
        </p:nvSpPr>
        <p:spPr>
          <a:xfrm>
            <a:off x="127025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5" name="Rectangle 44">
            <a:extLst>
              <a:ext uri="{FF2B5EF4-FFF2-40B4-BE49-F238E27FC236}">
                <a16:creationId xmlns:a16="http://schemas.microsoft.com/office/drawing/2014/main" id="{994D2FD2-4982-43BA-262E-D8F11148F0C2}"/>
              </a:ext>
            </a:extLst>
          </p:cNvPr>
          <p:cNvSpPr/>
          <p:nvPr/>
        </p:nvSpPr>
        <p:spPr>
          <a:xfrm>
            <a:off x="371916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a:extLst>
              <a:ext uri="{FF2B5EF4-FFF2-40B4-BE49-F238E27FC236}">
                <a16:creationId xmlns:a16="http://schemas.microsoft.com/office/drawing/2014/main" id="{28F7C386-9F94-FB2F-C847-369DB7E09A5B}"/>
              </a:ext>
            </a:extLst>
          </p:cNvPr>
          <p:cNvSpPr/>
          <p:nvPr/>
        </p:nvSpPr>
        <p:spPr>
          <a:xfrm>
            <a:off x="371916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a:extLst>
              <a:ext uri="{FF2B5EF4-FFF2-40B4-BE49-F238E27FC236}">
                <a16:creationId xmlns:a16="http://schemas.microsoft.com/office/drawing/2014/main" id="{CDE8226A-2BC5-640E-45BD-5516D8D0FBC1}"/>
              </a:ext>
            </a:extLst>
          </p:cNvPr>
          <p:cNvSpPr/>
          <p:nvPr/>
        </p:nvSpPr>
        <p:spPr>
          <a:xfrm>
            <a:off x="6170333"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a:extLst>
              <a:ext uri="{FF2B5EF4-FFF2-40B4-BE49-F238E27FC236}">
                <a16:creationId xmlns:a16="http://schemas.microsoft.com/office/drawing/2014/main" id="{9A5ECAD4-17FB-8568-9A90-98145CBC500C}"/>
              </a:ext>
            </a:extLst>
          </p:cNvPr>
          <p:cNvSpPr/>
          <p:nvPr/>
        </p:nvSpPr>
        <p:spPr>
          <a:xfrm>
            <a:off x="6170333"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ectangle 48">
            <a:extLst>
              <a:ext uri="{FF2B5EF4-FFF2-40B4-BE49-F238E27FC236}">
                <a16:creationId xmlns:a16="http://schemas.microsoft.com/office/drawing/2014/main" id="{0C18DEA2-9D67-D7F3-7DBF-5A323DB7B6C3}"/>
              </a:ext>
            </a:extLst>
          </p:cNvPr>
          <p:cNvSpPr/>
          <p:nvPr/>
        </p:nvSpPr>
        <p:spPr>
          <a:xfrm>
            <a:off x="8604385" y="171357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ectangle 49">
            <a:extLst>
              <a:ext uri="{FF2B5EF4-FFF2-40B4-BE49-F238E27FC236}">
                <a16:creationId xmlns:a16="http://schemas.microsoft.com/office/drawing/2014/main" id="{11649F72-2D36-D619-F1A6-02755ECDF845}"/>
              </a:ext>
            </a:extLst>
          </p:cNvPr>
          <p:cNvSpPr/>
          <p:nvPr/>
        </p:nvSpPr>
        <p:spPr>
          <a:xfrm>
            <a:off x="8604385" y="167840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617CF2F-1214-C054-4928-458370C83D63}"/>
              </a:ext>
            </a:extLst>
          </p:cNvPr>
          <p:cNvSpPr txBox="1"/>
          <p:nvPr/>
        </p:nvSpPr>
        <p:spPr>
          <a:xfrm>
            <a:off x="1258427" y="1678365"/>
            <a:ext cx="2382092" cy="246221"/>
          </a:xfrm>
          <a:prstGeom prst="rect">
            <a:avLst/>
          </a:prstGeom>
          <a:noFill/>
        </p:spPr>
        <p:txBody>
          <a:bodyPr wrap="square" rtlCol="0">
            <a:spAutoFit/>
          </a:bodyPr>
          <a:lstStyle/>
          <a:p>
            <a:pPr algn="ctr"/>
            <a:r>
              <a:rPr lang="en-GB" sz="1000" b="1" dirty="0">
                <a:solidFill>
                  <a:schemeClr val="bg1"/>
                </a:solidFill>
              </a:rPr>
              <a:t>Professionalism</a:t>
            </a:r>
            <a:endParaRPr lang="en-GB" sz="1000" dirty="0">
              <a:solidFill>
                <a:schemeClr val="bg1"/>
              </a:solidFill>
            </a:endParaRPr>
          </a:p>
        </p:txBody>
      </p:sp>
      <p:sp>
        <p:nvSpPr>
          <p:cNvPr id="22" name="TextBox 21">
            <a:extLst>
              <a:ext uri="{FF2B5EF4-FFF2-40B4-BE49-F238E27FC236}">
                <a16:creationId xmlns:a16="http://schemas.microsoft.com/office/drawing/2014/main" id="{1E0428A8-C8AC-443A-4475-F113A760F019}"/>
              </a:ext>
            </a:extLst>
          </p:cNvPr>
          <p:cNvSpPr txBox="1"/>
          <p:nvPr/>
        </p:nvSpPr>
        <p:spPr>
          <a:xfrm>
            <a:off x="3721422" y="1678365"/>
            <a:ext cx="2368719" cy="246221"/>
          </a:xfrm>
          <a:prstGeom prst="rect">
            <a:avLst/>
          </a:prstGeom>
          <a:noFill/>
        </p:spPr>
        <p:txBody>
          <a:bodyPr wrap="square" rtlCol="0">
            <a:spAutoFit/>
          </a:bodyPr>
          <a:lstStyle/>
          <a:p>
            <a:pPr algn="ctr"/>
            <a:r>
              <a:rPr lang="en-GB" sz="1000" b="1" dirty="0">
                <a:solidFill>
                  <a:schemeClr val="bg1"/>
                </a:solidFill>
              </a:rPr>
              <a:t>Representing the University</a:t>
            </a:r>
            <a:endParaRPr lang="en-GB" sz="1000" dirty="0">
              <a:solidFill>
                <a:schemeClr val="bg1"/>
              </a:solidFill>
            </a:endParaRPr>
          </a:p>
        </p:txBody>
      </p:sp>
      <p:sp>
        <p:nvSpPr>
          <p:cNvPr id="31" name="TextBox 30">
            <a:extLst>
              <a:ext uri="{FF2B5EF4-FFF2-40B4-BE49-F238E27FC236}">
                <a16:creationId xmlns:a16="http://schemas.microsoft.com/office/drawing/2014/main" id="{AF98F06D-E2BA-BDE0-537C-E410A6E066A8}"/>
              </a:ext>
            </a:extLst>
          </p:cNvPr>
          <p:cNvSpPr txBox="1"/>
          <p:nvPr/>
        </p:nvSpPr>
        <p:spPr>
          <a:xfrm>
            <a:off x="6177219" y="1670835"/>
            <a:ext cx="2375207" cy="246221"/>
          </a:xfrm>
          <a:prstGeom prst="rect">
            <a:avLst/>
          </a:prstGeom>
          <a:noFill/>
        </p:spPr>
        <p:txBody>
          <a:bodyPr wrap="square" rtlCol="0">
            <a:spAutoFit/>
          </a:bodyPr>
          <a:lstStyle/>
          <a:p>
            <a:pPr algn="ctr"/>
            <a:r>
              <a:rPr lang="en-GB" sz="1000" b="1" dirty="0">
                <a:solidFill>
                  <a:schemeClr val="bg1"/>
                </a:solidFill>
              </a:rPr>
              <a:t>Respect for Others</a:t>
            </a:r>
            <a:endParaRPr lang="en-GB" sz="1000" dirty="0">
              <a:solidFill>
                <a:schemeClr val="bg1"/>
              </a:solidFill>
            </a:endParaRPr>
          </a:p>
        </p:txBody>
      </p:sp>
      <p:sp>
        <p:nvSpPr>
          <p:cNvPr id="34" name="TextBox 33">
            <a:extLst>
              <a:ext uri="{FF2B5EF4-FFF2-40B4-BE49-F238E27FC236}">
                <a16:creationId xmlns:a16="http://schemas.microsoft.com/office/drawing/2014/main" id="{49067137-F67A-CBF1-A849-D20851A28686}"/>
              </a:ext>
            </a:extLst>
          </p:cNvPr>
          <p:cNvSpPr txBox="1"/>
          <p:nvPr/>
        </p:nvSpPr>
        <p:spPr>
          <a:xfrm>
            <a:off x="8743967" y="1678365"/>
            <a:ext cx="2113556" cy="246221"/>
          </a:xfrm>
          <a:prstGeom prst="rect">
            <a:avLst/>
          </a:prstGeom>
          <a:noFill/>
        </p:spPr>
        <p:txBody>
          <a:bodyPr wrap="square" rtlCol="0">
            <a:spAutoFit/>
          </a:bodyPr>
          <a:lstStyle/>
          <a:p>
            <a:pPr algn="ctr"/>
            <a:r>
              <a:rPr lang="en-GB" sz="1000" b="1" dirty="0">
                <a:solidFill>
                  <a:schemeClr val="bg1"/>
                </a:solidFill>
              </a:rPr>
              <a:t>Respect for the community</a:t>
            </a:r>
            <a:endParaRPr lang="en-GB" sz="1000" dirty="0">
              <a:solidFill>
                <a:schemeClr val="bg1"/>
              </a:solidFill>
            </a:endParaRPr>
          </a:p>
        </p:txBody>
      </p:sp>
      <p:sp>
        <p:nvSpPr>
          <p:cNvPr id="54" name="Rectangle 53">
            <a:extLst>
              <a:ext uri="{FF2B5EF4-FFF2-40B4-BE49-F238E27FC236}">
                <a16:creationId xmlns:a16="http://schemas.microsoft.com/office/drawing/2014/main" id="{83C55D52-D7C9-12E0-3205-69DE3AF1EA6B}"/>
              </a:ext>
            </a:extLst>
          </p:cNvPr>
          <p:cNvSpPr/>
          <p:nvPr/>
        </p:nvSpPr>
        <p:spPr>
          <a:xfrm>
            <a:off x="1270253"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Rectangle 54">
            <a:extLst>
              <a:ext uri="{FF2B5EF4-FFF2-40B4-BE49-F238E27FC236}">
                <a16:creationId xmlns:a16="http://schemas.microsoft.com/office/drawing/2014/main" id="{98251397-A979-E254-427E-8DC3709CB460}"/>
              </a:ext>
            </a:extLst>
          </p:cNvPr>
          <p:cNvSpPr/>
          <p:nvPr/>
        </p:nvSpPr>
        <p:spPr>
          <a:xfrm>
            <a:off x="1270253"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Rectangle 55">
            <a:extLst>
              <a:ext uri="{FF2B5EF4-FFF2-40B4-BE49-F238E27FC236}">
                <a16:creationId xmlns:a16="http://schemas.microsoft.com/office/drawing/2014/main" id="{26453381-44B2-010F-28B9-B3E588BC3A0B}"/>
              </a:ext>
            </a:extLst>
          </p:cNvPr>
          <p:cNvSpPr/>
          <p:nvPr/>
        </p:nvSpPr>
        <p:spPr>
          <a:xfrm>
            <a:off x="3719165" y="4263902"/>
            <a:ext cx="2382092" cy="23836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Rectangle 56">
            <a:extLst>
              <a:ext uri="{FF2B5EF4-FFF2-40B4-BE49-F238E27FC236}">
                <a16:creationId xmlns:a16="http://schemas.microsoft.com/office/drawing/2014/main" id="{91C3D7BA-FF37-9951-0249-47EA508FFA6B}"/>
              </a:ext>
            </a:extLst>
          </p:cNvPr>
          <p:cNvSpPr/>
          <p:nvPr/>
        </p:nvSpPr>
        <p:spPr>
          <a:xfrm>
            <a:off x="3719165" y="4228735"/>
            <a:ext cx="2382092" cy="238364"/>
          </a:xfrm>
          <a:prstGeom prst="rect">
            <a:avLst/>
          </a:prstGeom>
          <a:solidFill>
            <a:srgbClr val="0F70B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a:extLst>
              <a:ext uri="{FF2B5EF4-FFF2-40B4-BE49-F238E27FC236}">
                <a16:creationId xmlns:a16="http://schemas.microsoft.com/office/drawing/2014/main" id="{E05CB027-58F0-F1C8-7AB9-A495E671A4DA}"/>
              </a:ext>
            </a:extLst>
          </p:cNvPr>
          <p:cNvSpPr txBox="1"/>
          <p:nvPr/>
        </p:nvSpPr>
        <p:spPr>
          <a:xfrm>
            <a:off x="1258427" y="4228695"/>
            <a:ext cx="2382092" cy="246221"/>
          </a:xfrm>
          <a:prstGeom prst="rect">
            <a:avLst/>
          </a:prstGeom>
          <a:noFill/>
        </p:spPr>
        <p:txBody>
          <a:bodyPr wrap="square" rtlCol="0">
            <a:spAutoFit/>
          </a:bodyPr>
          <a:lstStyle/>
          <a:p>
            <a:pPr algn="ctr"/>
            <a:r>
              <a:rPr lang="en-GB" sz="1000" b="1" dirty="0">
                <a:solidFill>
                  <a:schemeClr val="bg1"/>
                </a:solidFill>
              </a:rPr>
              <a:t>Caring for each other</a:t>
            </a:r>
            <a:endParaRPr lang="en-GB" sz="1000" dirty="0">
              <a:solidFill>
                <a:schemeClr val="bg1"/>
              </a:solidFill>
            </a:endParaRPr>
          </a:p>
        </p:txBody>
      </p:sp>
      <p:sp>
        <p:nvSpPr>
          <p:cNvPr id="59" name="TextBox 58">
            <a:extLst>
              <a:ext uri="{FF2B5EF4-FFF2-40B4-BE49-F238E27FC236}">
                <a16:creationId xmlns:a16="http://schemas.microsoft.com/office/drawing/2014/main" id="{309BE4CE-864B-6701-7FF2-4E92931CC43F}"/>
              </a:ext>
            </a:extLst>
          </p:cNvPr>
          <p:cNvSpPr txBox="1"/>
          <p:nvPr/>
        </p:nvSpPr>
        <p:spPr>
          <a:xfrm>
            <a:off x="3721422" y="4228695"/>
            <a:ext cx="2368719" cy="246221"/>
          </a:xfrm>
          <a:prstGeom prst="rect">
            <a:avLst/>
          </a:prstGeom>
          <a:noFill/>
        </p:spPr>
        <p:txBody>
          <a:bodyPr wrap="square" rtlCol="0">
            <a:spAutoFit/>
          </a:bodyPr>
          <a:lstStyle/>
          <a:p>
            <a:pPr algn="ctr"/>
            <a:r>
              <a:rPr lang="en-GB" sz="1000" b="1" dirty="0">
                <a:solidFill>
                  <a:schemeClr val="bg1"/>
                </a:solidFill>
              </a:rPr>
              <a:t>Respect for the University Environment</a:t>
            </a:r>
            <a:endParaRPr lang="en-GB" sz="1000" dirty="0">
              <a:solidFill>
                <a:schemeClr val="bg1"/>
              </a:solidFill>
            </a:endParaRPr>
          </a:p>
        </p:txBody>
      </p:sp>
    </p:spTree>
    <p:extLst>
      <p:ext uri="{BB962C8B-B14F-4D97-AF65-F5344CB8AC3E}">
        <p14:creationId xmlns:p14="http://schemas.microsoft.com/office/powerpoint/2010/main" val="3649567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B7D40-BCC9-438B-B708-84259164AB66}"/>
              </a:ext>
            </a:extLst>
          </p:cNvPr>
          <p:cNvSpPr>
            <a:spLocks noGrp="1"/>
          </p:cNvSpPr>
          <p:nvPr>
            <p:ph type="title"/>
          </p:nvPr>
        </p:nvSpPr>
        <p:spPr>
          <a:xfrm>
            <a:off x="431371" y="274637"/>
            <a:ext cx="11151029" cy="1066129"/>
          </a:xfrm>
        </p:spPr>
        <p:txBody>
          <a:bodyPr>
            <a:normAutofit/>
          </a:bodyPr>
          <a:lstStyle/>
          <a:p>
            <a:r>
              <a:rPr lang="en-GB" sz="4400" dirty="0"/>
              <a:t>If any doubts</a:t>
            </a:r>
          </a:p>
        </p:txBody>
      </p:sp>
      <p:sp>
        <p:nvSpPr>
          <p:cNvPr id="3" name="Content Placeholder 2">
            <a:extLst>
              <a:ext uri="{FF2B5EF4-FFF2-40B4-BE49-F238E27FC236}">
                <a16:creationId xmlns:a16="http://schemas.microsoft.com/office/drawing/2014/main" id="{F08BBFDE-9475-4D6C-BC5C-F296BBD3FDA7}"/>
              </a:ext>
            </a:extLst>
          </p:cNvPr>
          <p:cNvSpPr>
            <a:spLocks noGrp="1"/>
          </p:cNvSpPr>
          <p:nvPr>
            <p:ph idx="1"/>
          </p:nvPr>
        </p:nvSpPr>
        <p:spPr>
          <a:xfrm>
            <a:off x="431371" y="1662545"/>
            <a:ext cx="11151029" cy="3854688"/>
          </a:xfrm>
        </p:spPr>
        <p:txBody>
          <a:bodyPr/>
          <a:lstStyle/>
          <a:p>
            <a:r>
              <a:rPr lang="en-GB" dirty="0"/>
              <a:t>Please contact your Programme Manager, module tutor,  or ALO.</a:t>
            </a:r>
          </a:p>
          <a:p>
            <a:r>
              <a:rPr lang="en-GB" dirty="0"/>
              <a:t>Further information</a:t>
            </a:r>
          </a:p>
          <a:p>
            <a:pPr lvl="1"/>
            <a:r>
              <a:rPr lang="en-GB" dirty="0">
                <a:hlinkClick r:id="rId2"/>
              </a:rPr>
              <a:t>Computing@uwtsd.ac.uk</a:t>
            </a:r>
            <a:r>
              <a:rPr lang="en-GB" dirty="0"/>
              <a:t> </a:t>
            </a:r>
          </a:p>
        </p:txBody>
      </p:sp>
    </p:spTree>
    <p:extLst>
      <p:ext uri="{BB962C8B-B14F-4D97-AF65-F5344CB8AC3E}">
        <p14:creationId xmlns:p14="http://schemas.microsoft.com/office/powerpoint/2010/main" val="3151753754"/>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1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2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3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4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5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6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7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9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5" ma:contentTypeDescription="Create a new document." ma:contentTypeScope="" ma:versionID="f22164921e69ada7df33b474d3dcac3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e2230e2f827e95bf01ad4d49bcae7e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EF079D1-1937-46A9-8B1E-F35D61BAF4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158</TotalTime>
  <Words>1570</Words>
  <Application>Microsoft Macintosh PowerPoint</Application>
  <PresentationFormat>Widescreen</PresentationFormat>
  <Paragraphs>123</Paragraphs>
  <Slides>15</Slides>
  <Notes>0</Notes>
  <HiddenSlides>0</HiddenSlides>
  <MMClips>0</MMClips>
  <ScaleCrop>false</ScaleCrop>
  <HeadingPairs>
    <vt:vector size="6" baseType="variant">
      <vt:variant>
        <vt:lpstr>Fonts Used</vt:lpstr>
      </vt:variant>
      <vt:variant>
        <vt:i4>5</vt:i4>
      </vt:variant>
      <vt:variant>
        <vt:lpstr>Theme</vt:lpstr>
      </vt:variant>
      <vt:variant>
        <vt:i4>20</vt:i4>
      </vt:variant>
      <vt:variant>
        <vt:lpstr>Slide Titles</vt:lpstr>
      </vt:variant>
      <vt:variant>
        <vt:i4>15</vt:i4>
      </vt:variant>
    </vt:vector>
  </HeadingPairs>
  <TitlesOfParts>
    <vt:vector size="40" baseType="lpstr">
      <vt:lpstr>Arial</vt:lpstr>
      <vt:lpstr>Calibri</vt:lpstr>
      <vt:lpstr>Calibri Light</vt:lpstr>
      <vt:lpstr>Courier New</vt:lpstr>
      <vt:lpstr>Symbol</vt:lpstr>
      <vt:lpstr>UWTSD 200 Holding Page</vt:lpstr>
      <vt:lpstr>UWTSD 200_Title Page</vt:lpstr>
      <vt:lpstr>UWTSD 200_Title Page 1</vt:lpstr>
      <vt:lpstr>UWTSD 200_Title Page 2</vt:lpstr>
      <vt:lpstr>UWTSD 200_Title Page 3</vt:lpstr>
      <vt:lpstr>UWTSD 200_Subtitle 1</vt:lpstr>
      <vt:lpstr>UWTSD 200_Subtitle 3</vt:lpstr>
      <vt:lpstr>1_UWTSD 200_Subtitle 3</vt:lpstr>
      <vt:lpstr>2_UWTSD 200_Subtitle 3</vt:lpstr>
      <vt:lpstr>3_UWTSD 200_Subtitle 3</vt:lpstr>
      <vt:lpstr>4_UWTSD 200_Subtitle 3</vt:lpstr>
      <vt:lpstr>5_UWTSD 200_Subtitle 3</vt:lpstr>
      <vt:lpstr>6_UWTSD 200_Subtitle 3</vt:lpstr>
      <vt:lpstr>7_UWTSD 200_Subtitle 3</vt:lpstr>
      <vt:lpstr>8_UWTSD 200_Subtitle 3</vt:lpstr>
      <vt:lpstr>9_UWTSD 200_Subtitle 3</vt:lpstr>
      <vt:lpstr>UWTSD 200_Text 1</vt:lpstr>
      <vt:lpstr>UWTSD 200_Text 3</vt:lpstr>
      <vt:lpstr>UWTSD 200_Text 5</vt:lpstr>
      <vt:lpstr>UWTSD Logo Variations with Image Behind</vt:lpstr>
      <vt:lpstr>PowerPoint Presentation</vt:lpstr>
      <vt:lpstr>PowerPoint Presentation</vt:lpstr>
      <vt:lpstr>Content</vt:lpstr>
      <vt:lpstr>Programme of Study Handbook </vt:lpstr>
      <vt:lpstr>Assessments</vt:lpstr>
      <vt:lpstr>Assessment outcome</vt:lpstr>
      <vt:lpstr>Course Reps</vt:lpstr>
      <vt:lpstr>Module Feedback Questionnaire</vt:lpstr>
      <vt:lpstr>Academic Regulations</vt:lpstr>
      <vt:lpstr>Mitigating Circumstances Policy</vt:lpstr>
      <vt:lpstr>Academic Misconduct</vt:lpstr>
      <vt:lpstr>Student Engagement Policy</vt:lpstr>
      <vt:lpstr>Student Code of Conduct </vt:lpstr>
      <vt:lpstr>PowerPoint Presentation</vt:lpstr>
      <vt:lpstr>If any doubts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Kapilan Radhakrishnan</cp:lastModifiedBy>
  <cp:revision>33</cp:revision>
  <dcterms:created xsi:type="dcterms:W3CDTF">2021-03-09T15:35:42Z</dcterms:created>
  <dcterms:modified xsi:type="dcterms:W3CDTF">2023-09-27T09:23:28Z</dcterms:modified>
</cp:coreProperties>
</file>