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58" r:id="rId4"/>
    <p:sldId id="259" r:id="rId5"/>
    <p:sldId id="274" r:id="rId6"/>
    <p:sldId id="275" r:id="rId7"/>
    <p:sldId id="260" r:id="rId8"/>
    <p:sldId id="276" r:id="rId9"/>
    <p:sldId id="261" r:id="rId10"/>
    <p:sldId id="262" r:id="rId11"/>
    <p:sldId id="263" r:id="rId12"/>
    <p:sldId id="277" r:id="rId13"/>
    <p:sldId id="264" r:id="rId14"/>
    <p:sldId id="265" r:id="rId15"/>
    <p:sldId id="266" r:id="rId16"/>
    <p:sldId id="267" r:id="rId17"/>
    <p:sldId id="269" r:id="rId18"/>
    <p:sldId id="270" r:id="rId19"/>
    <p:sldId id="272" r:id="rId20"/>
    <p:sldId id="278" r:id="rId21"/>
    <p:sldId id="279" r:id="rId22"/>
    <p:sldId id="280" r:id="rId23"/>
    <p:sldId id="281" r:id="rId24"/>
    <p:sldId id="273"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2" d="100"/>
          <a:sy n="92" d="100"/>
        </p:scale>
        <p:origin x="-96" y="-92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GB"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7" name="Date Placeholder 6"/>
          <p:cNvSpPr>
            <a:spLocks noGrp="1"/>
          </p:cNvSpPr>
          <p:nvPr>
            <p:ph type="dt" sz="half" idx="10"/>
          </p:nvPr>
        </p:nvSpPr>
        <p:spPr/>
        <p:txBody>
          <a:bodyPr/>
          <a:lstStyle/>
          <a:p>
            <a:fld id="{81674A02-C850-714D-ACC4-7FBDF20EFDA1}" type="datetimeFigureOut">
              <a:rPr lang="en-US" smtClean="0"/>
              <a:t>18/04/16</a:t>
            </a:fld>
            <a:endParaRPr lang="en-US"/>
          </a:p>
        </p:txBody>
      </p:sp>
      <p:sp>
        <p:nvSpPr>
          <p:cNvPr id="8" name="Slide Number Placeholder 7"/>
          <p:cNvSpPr>
            <a:spLocks noGrp="1"/>
          </p:cNvSpPr>
          <p:nvPr>
            <p:ph type="sldNum" sz="quarter" idx="11"/>
          </p:nvPr>
        </p:nvSpPr>
        <p:spPr/>
        <p:txBody>
          <a:bodyPr/>
          <a:lstStyle/>
          <a:p>
            <a:fld id="{6891E145-68B6-9C45-B231-9BE752284218}"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smtClean="0"/>
          </a:p>
        </p:txBody>
      </p:sp>
      <p:sp>
        <p:nvSpPr>
          <p:cNvPr id="4" name="Date Placeholder 3"/>
          <p:cNvSpPr>
            <a:spLocks noGrp="1"/>
          </p:cNvSpPr>
          <p:nvPr>
            <p:ph type="dt" sz="half" idx="10"/>
          </p:nvPr>
        </p:nvSpPr>
        <p:spPr/>
        <p:txBody>
          <a:bodyPr/>
          <a:lstStyle/>
          <a:p>
            <a:fld id="{81674A02-C850-714D-ACC4-7FBDF20EFDA1}" type="datetimeFigureOut">
              <a:rPr lang="en-US" smtClean="0"/>
              <a:t>18/04/16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91E145-68B6-9C45-B231-9BE75228421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1674A02-C850-714D-ACC4-7FBDF20EFDA1}" type="datetimeFigureOut">
              <a:rPr lang="en-US" smtClean="0"/>
              <a:t>18/04/16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91E145-68B6-9C45-B231-9BE752284218}" type="slidenum">
              <a:rPr lang="en-US" smtClean="0"/>
              <a:t>‹#›</a:t>
            </a:fld>
            <a:endParaRPr lang="en-US"/>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smtClean="0"/>
          </a:p>
        </p:txBody>
      </p:sp>
      <p:sp>
        <p:nvSpPr>
          <p:cNvPr id="5" name="Date Placeholder 4"/>
          <p:cNvSpPr>
            <a:spLocks noGrp="1"/>
          </p:cNvSpPr>
          <p:nvPr>
            <p:ph type="dt" sz="half" idx="10"/>
          </p:nvPr>
        </p:nvSpPr>
        <p:spPr/>
        <p:txBody>
          <a:bodyPr/>
          <a:lstStyle/>
          <a:p>
            <a:fld id="{81674A02-C850-714D-ACC4-7FBDF20EFDA1}" type="datetimeFigureOut">
              <a:rPr lang="en-US" smtClean="0"/>
              <a:t>18/04/16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91E145-68B6-9C45-B231-9BE752284218}" type="slidenum">
              <a:rPr lang="en-US" smtClean="0"/>
              <a:t>‹#›</a:t>
            </a:fld>
            <a:endParaRPr lang="en-US"/>
          </a:p>
        </p:txBody>
      </p:sp>
      <p:sp>
        <p:nvSpPr>
          <p:cNvPr id="9" name="Content Placeholder 8"/>
          <p:cNvSpPr>
            <a:spLocks noGrp="1"/>
          </p:cNvSpPr>
          <p:nvPr>
            <p:ph sz="quarter" idx="13"/>
          </p:nvPr>
        </p:nvSpPr>
        <p:spPr>
          <a:xfrm>
            <a:off x="365760" y="1600200"/>
            <a:ext cx="4041648" cy="452628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7" name="Date Placeholder 6"/>
          <p:cNvSpPr>
            <a:spLocks noGrp="1"/>
          </p:cNvSpPr>
          <p:nvPr>
            <p:ph type="dt" sz="half" idx="10"/>
          </p:nvPr>
        </p:nvSpPr>
        <p:spPr/>
        <p:txBody>
          <a:bodyPr/>
          <a:lstStyle/>
          <a:p>
            <a:fld id="{81674A02-C850-714D-ACC4-7FBDF20EFDA1}" type="datetimeFigureOut">
              <a:rPr lang="en-US" smtClean="0"/>
              <a:t>18/04/16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91E145-68B6-9C45-B231-9BE752284218}" type="slidenum">
              <a:rPr lang="en-US" smtClean="0"/>
              <a:t>‹#›</a:t>
            </a:fld>
            <a:endParaRPr lang="en-US"/>
          </a:p>
        </p:txBody>
      </p:sp>
      <p:sp>
        <p:nvSpPr>
          <p:cNvPr id="11" name="Content Placeholder 10"/>
          <p:cNvSpPr>
            <a:spLocks noGrp="1"/>
          </p:cNvSpPr>
          <p:nvPr>
            <p:ph sz="quarter" idx="13"/>
          </p:nvPr>
        </p:nvSpPr>
        <p:spPr>
          <a:xfrm>
            <a:off x="457200" y="2212848"/>
            <a:ext cx="4041648" cy="391363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81674A02-C850-714D-ACC4-7FBDF20EFDA1}" type="datetimeFigureOut">
              <a:rPr lang="en-US" smtClean="0"/>
              <a:t>18/04/16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91E145-68B6-9C45-B231-9BE75228421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674A02-C850-714D-ACC4-7FBDF20EFDA1}" type="datetimeFigureOut">
              <a:rPr lang="en-US" smtClean="0"/>
              <a:t>18/04/16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891E145-68B6-9C45-B231-9BE75228421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GB"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1674A02-C850-714D-ACC4-7FBDF20EFDA1}" type="datetimeFigureOut">
              <a:rPr lang="en-US" smtClean="0"/>
              <a:t>18/04/16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91E145-68B6-9C45-B231-9BE75228421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GB"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1674A02-C850-714D-ACC4-7FBDF20EFDA1}" type="datetimeFigureOut">
              <a:rPr lang="en-US" smtClean="0"/>
              <a:t>18/04/16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91E145-68B6-9C45-B231-9BE752284218}"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1674A02-C850-714D-ACC4-7FBDF20EFDA1}" type="datetimeFigureOut">
              <a:rPr lang="en-US" smtClean="0"/>
              <a:t>18/04/16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91E145-68B6-9C45-B231-9BE75228421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1674A02-C850-714D-ACC4-7FBDF20EFDA1}" type="datetimeFigureOut">
              <a:rPr lang="en-US" smtClean="0"/>
              <a:t>18/04/16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91E145-68B6-9C45-B231-9BE75228421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GB"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81674A02-C850-714D-ACC4-7FBDF20EFDA1}" type="datetimeFigureOut">
              <a:rPr lang="en-US" smtClean="0"/>
              <a:t>18/04/16</a:t>
            </a:fld>
            <a:endParaRPr lang="en-US"/>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US"/>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6891E145-68B6-9C45-B231-9BE752284218}" type="slidenum">
              <a:rPr lang="en-US" smtClean="0"/>
              <a:t>‹#›</a:t>
            </a:fld>
            <a:endParaRPr lang="en-US"/>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2.open.ac.uk/students/skillsforstudy/giving-presentations.php"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lgrave.com/studentstudyskills/page/Presentation-skills/"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lgrave.com/studentstudyskills/page/Presentation-skills/"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2.open.ac.uk/students/skillsforstudy/giving-presentations.php"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2.open.ac.uk/students/skillsforstudy/giving-presentations.php"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lgrave.com/studentstudyskills/page/Presentation-skill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2.open.ac.uk/students/skillsforstudy/giving-presentations.php"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lgrave.com/studentstudyskills/page/Presentation-skills/"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lgrave.com/studentstudyskills/page/Presentation-skill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lgrave.com/studentstudyskills/page/Presentation-skill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2.open.ac.uk/students/skillsforstudy/giving-presentations.php"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 Id="rId3" Type="http://schemas.openxmlformats.org/officeDocument/2006/relationships/hyperlink" Target="http://www.palgrave.com/studentstudyskills/page/Presentation-skill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lgrave.com/studentstudyskills/page/Presentation-skill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lgrave.com/studentstudyskills/page/Presentation-skills/"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lgrave.com/studentstudyskills/page/Presentation-skill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lgrave.com/studentstudyskills/page/Presentation-skills/"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lgrave.com/studentstudyskills/page/Presentation-skills/"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palgrave.com/studentstudyskills/page/Groupwork-and-presentations/" TargetMode="External"/><Relationship Id="rId4" Type="http://schemas.openxmlformats.org/officeDocument/2006/relationships/hyperlink" Target="http://www.palgrave.com/studentstudyskills/page/Working-with-others/" TargetMode="External"/><Relationship Id="rId5" Type="http://schemas.openxmlformats.org/officeDocument/2006/relationships/hyperlink" Target="http://www2.open.ac.uk/students/skillsforstudy/giving-presentations.php" TargetMode="External"/><Relationship Id="rId1" Type="http://schemas.openxmlformats.org/officeDocument/2006/relationships/slideLayout" Target="../slideLayouts/slideLayout2.xml"/><Relationship Id="rId2" Type="http://schemas.openxmlformats.org/officeDocument/2006/relationships/hyperlink" Target="http://www.palgrave.com/studentstudyskills/page/Presentation-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Presentations/</a:t>
            </a:r>
            <a:r>
              <a:rPr lang="en-US" dirty="0" err="1"/>
              <a:t>C</a:t>
            </a:r>
            <a:r>
              <a:rPr lang="en-US" dirty="0" err="1" smtClean="0"/>
              <a:t>yflwyniadau</a:t>
            </a:r>
            <a:endParaRPr lang="en-US" dirty="0"/>
          </a:p>
        </p:txBody>
      </p:sp>
      <p:sp>
        <p:nvSpPr>
          <p:cNvPr id="3" name="Subtitle 2"/>
          <p:cNvSpPr>
            <a:spLocks noGrp="1"/>
          </p:cNvSpPr>
          <p:nvPr>
            <p:ph type="subTitle" idx="1"/>
          </p:nvPr>
        </p:nvSpPr>
        <p:spPr/>
        <p:txBody>
          <a:bodyPr/>
          <a:lstStyle/>
          <a:p>
            <a:r>
              <a:rPr lang="en-US" dirty="0" smtClean="0"/>
              <a:t>TRSK4001/TRSK4001C</a:t>
            </a:r>
            <a:endParaRPr lang="en-US" dirty="0"/>
          </a:p>
        </p:txBody>
      </p:sp>
    </p:spTree>
    <p:extLst>
      <p:ext uri="{BB962C8B-B14F-4D97-AF65-F5344CB8AC3E}">
        <p14:creationId xmlns:p14="http://schemas.microsoft.com/office/powerpoint/2010/main" val="2898931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GB" dirty="0"/>
              <a:t>The ability to create and deliver an effective presentation is important for certain fields of academic </a:t>
            </a:r>
            <a:r>
              <a:rPr lang="en-GB" dirty="0" smtClean="0"/>
              <a:t>study…However</a:t>
            </a:r>
            <a:r>
              <a:rPr lang="en-GB" dirty="0"/>
              <a:t>, this skill is also very important in the workplace. </a:t>
            </a:r>
            <a:endParaRPr lang="en-GB" dirty="0" smtClean="0"/>
          </a:p>
          <a:p>
            <a:pPr marL="0" indent="0">
              <a:buNone/>
            </a:pPr>
            <a:endParaRPr lang="en-GB" sz="1100" i="1" dirty="0" smtClean="0"/>
          </a:p>
          <a:p>
            <a:pPr marL="0" indent="0">
              <a:buNone/>
            </a:pPr>
            <a:endParaRPr lang="en-GB" sz="1100" i="1" dirty="0"/>
          </a:p>
          <a:p>
            <a:pPr marL="0" indent="0">
              <a:buNone/>
            </a:pPr>
            <a:endParaRPr lang="en-GB" sz="1100" i="1" dirty="0" smtClean="0"/>
          </a:p>
          <a:p>
            <a:pPr marL="0" indent="0">
              <a:buNone/>
            </a:pPr>
            <a:endParaRPr lang="en-GB" sz="1100" i="1" dirty="0"/>
          </a:p>
          <a:p>
            <a:pPr marL="0" indent="0">
              <a:buNone/>
            </a:pPr>
            <a:endParaRPr lang="en-GB" sz="1100" i="1" dirty="0" smtClean="0"/>
          </a:p>
          <a:p>
            <a:pPr marL="0" indent="0">
              <a:buNone/>
            </a:pPr>
            <a:endParaRPr lang="en-GB" sz="1100" i="1" dirty="0"/>
          </a:p>
          <a:p>
            <a:pPr marL="0" indent="0">
              <a:buNone/>
            </a:pPr>
            <a:endParaRPr lang="en-GB" sz="1100" i="1" dirty="0" smtClean="0"/>
          </a:p>
          <a:p>
            <a:pPr marL="0" indent="0">
              <a:buNone/>
            </a:pPr>
            <a:endParaRPr lang="en-GB" sz="1100" i="1" dirty="0"/>
          </a:p>
          <a:p>
            <a:pPr marL="0" indent="0">
              <a:buNone/>
            </a:pPr>
            <a:endParaRPr lang="en-GB" sz="1100" i="1" dirty="0" smtClean="0"/>
          </a:p>
          <a:p>
            <a:pPr marL="0" indent="0">
              <a:buNone/>
            </a:pPr>
            <a:endParaRPr lang="en-GB" sz="1100" i="1" dirty="0"/>
          </a:p>
          <a:p>
            <a:pPr marL="0" indent="0">
              <a:buNone/>
            </a:pPr>
            <a:endParaRPr lang="en-GB" sz="1100" i="1" dirty="0" smtClean="0"/>
          </a:p>
          <a:p>
            <a:pPr marL="0" indent="0">
              <a:buNone/>
            </a:pPr>
            <a:r>
              <a:rPr lang="en-GB" sz="1000" i="1" dirty="0" smtClean="0"/>
              <a:t>Skills for OU Study</a:t>
            </a:r>
            <a:r>
              <a:rPr lang="en-GB" sz="1000" dirty="0" smtClean="0"/>
              <a:t>, ‘Giving Presentations’, </a:t>
            </a:r>
            <a:r>
              <a:rPr lang="en-GB" sz="1000" u="sng" dirty="0" smtClean="0">
                <a:hlinkClick r:id="rId2"/>
              </a:rPr>
              <a:t>http://www2.open.ac.uk/students/skillsforstudy/giving-presentations.php</a:t>
            </a:r>
            <a:r>
              <a:rPr lang="en-GB" sz="1000" dirty="0" smtClean="0"/>
              <a:t> [26.11.2015]</a:t>
            </a:r>
          </a:p>
          <a:p>
            <a:endParaRPr lang="en-US" dirty="0"/>
          </a:p>
        </p:txBody>
      </p:sp>
    </p:spTree>
    <p:extLst>
      <p:ext uri="{BB962C8B-B14F-4D97-AF65-F5344CB8AC3E}">
        <p14:creationId xmlns:p14="http://schemas.microsoft.com/office/powerpoint/2010/main" val="1322025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Prepare for the presentation</a:t>
            </a:r>
            <a:endParaRPr lang="en-GB" dirty="0"/>
          </a:p>
        </p:txBody>
      </p:sp>
      <p:sp>
        <p:nvSpPr>
          <p:cNvPr id="3" name="Content Placeholder 2"/>
          <p:cNvSpPr>
            <a:spLocks noGrp="1"/>
          </p:cNvSpPr>
          <p:nvPr>
            <p:ph idx="1"/>
          </p:nvPr>
        </p:nvSpPr>
        <p:spPr/>
        <p:txBody>
          <a:bodyPr>
            <a:normAutofit fontScale="92500" lnSpcReduction="20000"/>
          </a:bodyPr>
          <a:lstStyle/>
          <a:p>
            <a:r>
              <a:rPr lang="en-GB" sz="3000" dirty="0"/>
              <a:t>You may be asked to lead a seminar either on your own or with other students. This enables you to develop and demonstrate a wider range of skills. Some people express themselves better orally than in writing. This is also good practice for giving talks either at work or for life more generally</a:t>
            </a:r>
            <a:r>
              <a:rPr lang="en-GB" sz="3000" dirty="0" smtClean="0"/>
              <a:t>.</a:t>
            </a:r>
          </a:p>
          <a:p>
            <a:r>
              <a:rPr lang="en-GB" sz="3000" dirty="0"/>
              <a:t>Many people are nervous at making oral presentations but there are steps you can take to make the presentation more successful</a:t>
            </a:r>
            <a:r>
              <a:rPr lang="en-GB" dirty="0" smtClean="0"/>
              <a:t>.</a:t>
            </a:r>
          </a:p>
          <a:p>
            <a:pPr marL="0" indent="0">
              <a:buNone/>
            </a:pPr>
            <a:endParaRPr lang="en-GB" sz="1100" i="1" dirty="0" smtClean="0"/>
          </a:p>
          <a:p>
            <a:pPr marL="0" indent="0">
              <a:buNone/>
            </a:pPr>
            <a:endParaRPr lang="en-GB" sz="1100" i="1" dirty="0"/>
          </a:p>
          <a:p>
            <a:pPr marL="0" indent="0">
              <a:buNone/>
            </a:pPr>
            <a:r>
              <a:rPr lang="en-GB" sz="1100" i="1" dirty="0" smtClean="0"/>
              <a:t>Palgrave </a:t>
            </a:r>
            <a:r>
              <a:rPr lang="en-GB" sz="1100" i="1" dirty="0"/>
              <a:t>Study Skills</a:t>
            </a:r>
            <a:r>
              <a:rPr lang="en-GB" sz="1100" dirty="0"/>
              <a:t>, ‘Presentation Skills’, </a:t>
            </a:r>
            <a:r>
              <a:rPr lang="en-GB" sz="1100" u="sng" dirty="0">
                <a:hlinkClick r:id="rId2"/>
              </a:rPr>
              <a:t>http://www.palgrave.com/studentstudyskills/page/Presentation-skills/</a:t>
            </a:r>
            <a:r>
              <a:rPr lang="en-GB" sz="1100" dirty="0"/>
              <a:t> [26.11.2015]</a:t>
            </a:r>
          </a:p>
          <a:p>
            <a:endParaRPr lang="en-GB" dirty="0" smtClean="0"/>
          </a:p>
          <a:p>
            <a:endParaRPr lang="en-GB" dirty="0"/>
          </a:p>
          <a:p>
            <a:endParaRPr lang="en-GB" dirty="0"/>
          </a:p>
          <a:p>
            <a:endParaRPr lang="en-US" dirty="0"/>
          </a:p>
        </p:txBody>
      </p:sp>
    </p:spTree>
    <p:extLst>
      <p:ext uri="{BB962C8B-B14F-4D97-AF65-F5344CB8AC3E}">
        <p14:creationId xmlns:p14="http://schemas.microsoft.com/office/powerpoint/2010/main" val="1727440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GB" b="1" dirty="0"/>
              <a:t>The most important aspect of making a presentation is to consider the needs of the </a:t>
            </a:r>
            <a:r>
              <a:rPr lang="en-GB" b="1" dirty="0" smtClean="0"/>
              <a:t>audience [assessment]. </a:t>
            </a:r>
            <a:r>
              <a:rPr lang="en-GB" b="1" dirty="0"/>
              <a:t>If you simply read or repeat information ‘off by heart’ your presentation will probably sound very flat and dull to the audience. There is also a greater risk that you will lose your place in your talk.</a:t>
            </a:r>
          </a:p>
          <a:p>
            <a:r>
              <a:rPr lang="en-GB" dirty="0"/>
              <a:t>If you are a natural entertainer, then use these skills in your presentation. However, bear in mind the purpose of the presentation and how it will be assessed. Make sure you cover the essential information and that this comes across very clearly to the audience.</a:t>
            </a:r>
          </a:p>
          <a:p>
            <a:endParaRPr lang="en-GB" i="1" dirty="0" smtClean="0"/>
          </a:p>
          <a:p>
            <a:pPr marL="0" indent="0">
              <a:buNone/>
            </a:pPr>
            <a:endParaRPr lang="en-GB" sz="1400" i="1" dirty="0" smtClean="0"/>
          </a:p>
          <a:p>
            <a:pPr marL="0" indent="0">
              <a:buNone/>
            </a:pPr>
            <a:r>
              <a:rPr lang="en-GB" sz="1100" i="1" dirty="0" smtClean="0"/>
              <a:t>Palgrave Study Skills</a:t>
            </a:r>
            <a:r>
              <a:rPr lang="en-GB" sz="1100" dirty="0" smtClean="0"/>
              <a:t>, ‘Presentation Skills’, </a:t>
            </a:r>
            <a:r>
              <a:rPr lang="en-GB" sz="1100" u="sng" dirty="0" smtClean="0">
                <a:hlinkClick r:id="rId2"/>
              </a:rPr>
              <a:t>http://www.palgrave.com/studentstudyskills/page/Presentation-skills/</a:t>
            </a:r>
            <a:r>
              <a:rPr lang="en-GB" sz="1100" dirty="0" smtClean="0"/>
              <a:t> [26.11.2015]</a:t>
            </a:r>
          </a:p>
          <a:p>
            <a:endParaRPr lang="en-US" dirty="0"/>
          </a:p>
        </p:txBody>
      </p:sp>
    </p:spTree>
    <p:extLst>
      <p:ext uri="{BB962C8B-B14F-4D97-AF65-F5344CB8AC3E}">
        <p14:creationId xmlns:p14="http://schemas.microsoft.com/office/powerpoint/2010/main" val="1610504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Checking what is required</a:t>
            </a:r>
            <a:br>
              <a:rPr lang="en-GB" dirty="0"/>
            </a:br>
            <a:endParaRPr lang="en-US" dirty="0"/>
          </a:p>
        </p:txBody>
      </p:sp>
      <p:sp>
        <p:nvSpPr>
          <p:cNvPr id="3" name="Content Placeholder 2"/>
          <p:cNvSpPr>
            <a:spLocks noGrp="1"/>
          </p:cNvSpPr>
          <p:nvPr>
            <p:ph idx="1"/>
          </p:nvPr>
        </p:nvSpPr>
        <p:spPr/>
        <p:txBody>
          <a:bodyPr>
            <a:normAutofit/>
          </a:bodyPr>
          <a:lstStyle/>
          <a:p>
            <a:r>
              <a:rPr lang="en-GB" dirty="0"/>
              <a:t>Read through the assignment task carefully. </a:t>
            </a:r>
            <a:endParaRPr lang="en-GB" dirty="0" smtClean="0"/>
          </a:p>
          <a:p>
            <a:r>
              <a:rPr lang="en-GB" dirty="0" smtClean="0"/>
              <a:t>Check </a:t>
            </a:r>
            <a:r>
              <a:rPr lang="en-GB" dirty="0"/>
              <a:t>all of the instructions and make sure you </a:t>
            </a:r>
            <a:r>
              <a:rPr lang="en-GB" dirty="0" smtClean="0"/>
              <a:t>know the </a:t>
            </a:r>
            <a:r>
              <a:rPr lang="en-GB" dirty="0"/>
              <a:t>topic and exactly what you are trying to </a:t>
            </a:r>
            <a:r>
              <a:rPr lang="en-GB" dirty="0" smtClean="0"/>
              <a:t>present and</a:t>
            </a:r>
            <a:endParaRPr lang="en-GB" dirty="0"/>
          </a:p>
          <a:p>
            <a:pPr lvl="0"/>
            <a:r>
              <a:rPr lang="en-GB" dirty="0"/>
              <a:t>how long your presentation should last</a:t>
            </a:r>
          </a:p>
          <a:p>
            <a:pPr lvl="0"/>
            <a:r>
              <a:rPr lang="en-GB" dirty="0"/>
              <a:t>[</a:t>
            </a:r>
            <a:r>
              <a:rPr lang="en-GB" dirty="0" smtClean="0"/>
              <a:t>who </a:t>
            </a:r>
            <a:r>
              <a:rPr lang="en-GB" dirty="0"/>
              <a:t>your expected audience will be (i.e. who you are trying to convince and whether they will be hard to convince)</a:t>
            </a:r>
            <a:r>
              <a:rPr lang="en-GB" dirty="0" smtClean="0"/>
              <a:t>.]</a:t>
            </a:r>
            <a:endParaRPr lang="en-GB" dirty="0"/>
          </a:p>
          <a:p>
            <a:pPr marL="0" indent="0">
              <a:buNone/>
            </a:pPr>
            <a:endParaRPr lang="en-GB" i="1" dirty="0" smtClean="0"/>
          </a:p>
          <a:p>
            <a:pPr marL="0" indent="0">
              <a:buNone/>
            </a:pPr>
            <a:r>
              <a:rPr lang="en-GB" sz="1000" i="1" dirty="0" smtClean="0"/>
              <a:t>Skills </a:t>
            </a:r>
            <a:r>
              <a:rPr lang="en-GB" sz="1000" i="1" dirty="0"/>
              <a:t>for OU Study</a:t>
            </a:r>
            <a:r>
              <a:rPr lang="en-GB" sz="1000" dirty="0"/>
              <a:t>, ‘Giving Presentations’, </a:t>
            </a:r>
            <a:r>
              <a:rPr lang="en-GB" sz="1000" u="sng" dirty="0">
                <a:hlinkClick r:id="rId2"/>
              </a:rPr>
              <a:t>http://www2.open.ac.uk/students/skillsforstudy/giving-presentations.php</a:t>
            </a:r>
            <a:r>
              <a:rPr lang="en-GB" sz="1000" dirty="0"/>
              <a:t> [26.11.2015]</a:t>
            </a:r>
          </a:p>
          <a:p>
            <a:endParaRPr lang="en-US" dirty="0"/>
          </a:p>
        </p:txBody>
      </p:sp>
    </p:spTree>
    <p:extLst>
      <p:ext uri="{BB962C8B-B14F-4D97-AF65-F5344CB8AC3E}">
        <p14:creationId xmlns:p14="http://schemas.microsoft.com/office/powerpoint/2010/main" val="3247957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Preparing your script</a:t>
            </a:r>
            <a:br>
              <a:rPr lang="en-GB" dirty="0"/>
            </a:br>
            <a:endParaRPr lang="en-US" dirty="0"/>
          </a:p>
        </p:txBody>
      </p:sp>
      <p:sp>
        <p:nvSpPr>
          <p:cNvPr id="3" name="Content Placeholder 2"/>
          <p:cNvSpPr>
            <a:spLocks noGrp="1"/>
          </p:cNvSpPr>
          <p:nvPr>
            <p:ph idx="1"/>
          </p:nvPr>
        </p:nvSpPr>
        <p:spPr/>
        <p:txBody>
          <a:bodyPr>
            <a:normAutofit/>
          </a:bodyPr>
          <a:lstStyle/>
          <a:p>
            <a:pPr lvl="0"/>
            <a:r>
              <a:rPr lang="en-GB" dirty="0"/>
              <a:t>Make simple notes in large writing so you can follow them easily. Notes are more useful than full sentences.</a:t>
            </a:r>
          </a:p>
          <a:p>
            <a:pPr lvl="0"/>
            <a:r>
              <a:rPr lang="en-GB" dirty="0"/>
              <a:t>Incorporate words, expressions or structures from the module.</a:t>
            </a:r>
          </a:p>
          <a:p>
            <a:pPr lvl="0"/>
            <a:r>
              <a:rPr lang="en-GB" dirty="0"/>
              <a:t>Highlight key words or those you find difficult to say.</a:t>
            </a:r>
          </a:p>
          <a:p>
            <a:pPr lvl="0"/>
            <a:r>
              <a:rPr lang="en-GB" dirty="0"/>
              <a:t>Make a note of when to pause</a:t>
            </a:r>
            <a:r>
              <a:rPr lang="en-GB" dirty="0" smtClean="0"/>
              <a:t>.</a:t>
            </a:r>
          </a:p>
          <a:p>
            <a:pPr marL="0" indent="0">
              <a:buNone/>
            </a:pPr>
            <a:endParaRPr lang="en-GB" sz="1100" i="1" dirty="0" smtClean="0"/>
          </a:p>
          <a:p>
            <a:pPr marL="0" indent="0">
              <a:buNone/>
            </a:pPr>
            <a:endParaRPr lang="en-GB" sz="1100" i="1" dirty="0"/>
          </a:p>
          <a:p>
            <a:pPr marL="0" indent="0">
              <a:buNone/>
            </a:pPr>
            <a:endParaRPr lang="en-GB" sz="1100" i="1" dirty="0" smtClean="0"/>
          </a:p>
          <a:p>
            <a:pPr marL="0" indent="0">
              <a:buNone/>
            </a:pPr>
            <a:endParaRPr lang="en-GB" sz="1100" i="1" dirty="0"/>
          </a:p>
          <a:p>
            <a:pPr marL="0" indent="0">
              <a:buNone/>
            </a:pPr>
            <a:endParaRPr lang="en-GB" sz="1100" i="1" dirty="0" smtClean="0"/>
          </a:p>
          <a:p>
            <a:pPr marL="0" indent="0">
              <a:buNone/>
            </a:pPr>
            <a:r>
              <a:rPr lang="en-GB" sz="1000" i="1" dirty="0" smtClean="0"/>
              <a:t>Skills for OU Study</a:t>
            </a:r>
            <a:r>
              <a:rPr lang="en-GB" sz="1000" dirty="0" smtClean="0"/>
              <a:t>, ‘Giving Presentations’, </a:t>
            </a:r>
            <a:r>
              <a:rPr lang="en-GB" sz="1000" u="sng" dirty="0" smtClean="0">
                <a:hlinkClick r:id="rId2"/>
              </a:rPr>
              <a:t>http://www2.open.ac.uk/students/skillsforstudy/giving-presentations.php</a:t>
            </a:r>
            <a:r>
              <a:rPr lang="en-GB" sz="1000" dirty="0" smtClean="0"/>
              <a:t> [26.11.2015]</a:t>
            </a:r>
          </a:p>
          <a:p>
            <a:pPr lvl="0"/>
            <a:endParaRPr lang="en-GB" dirty="0"/>
          </a:p>
          <a:p>
            <a:endParaRPr lang="en-US" dirty="0"/>
          </a:p>
        </p:txBody>
      </p:sp>
    </p:spTree>
    <p:extLst>
      <p:ext uri="{BB962C8B-B14F-4D97-AF65-F5344CB8AC3E}">
        <p14:creationId xmlns:p14="http://schemas.microsoft.com/office/powerpoint/2010/main" val="89670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a:bodyPr>
          <a:lstStyle/>
          <a:p>
            <a:pPr lvl="0"/>
            <a:r>
              <a:rPr lang="en-GB" dirty="0"/>
              <a:t>Write out your main argument or conclusion, just as you would for a writing activity.</a:t>
            </a:r>
          </a:p>
          <a:p>
            <a:pPr lvl="0"/>
            <a:r>
              <a:rPr lang="en-GB" dirty="0"/>
              <a:t>Write out the main points as headings and bullet points on a series of index cards or on a sheet of paper. These will prompt your memory if you lose your place.</a:t>
            </a:r>
          </a:p>
          <a:p>
            <a:pPr lvl="0"/>
            <a:r>
              <a:rPr lang="en-GB" dirty="0"/>
              <a:t>Visit the room and try out the technology. This will increase your confidence on the day.</a:t>
            </a:r>
          </a:p>
          <a:p>
            <a:pPr lvl="0"/>
            <a:r>
              <a:rPr lang="en-GB" dirty="0"/>
              <a:t>Time yourself making the presentation. Cut it back if it is too long.</a:t>
            </a:r>
          </a:p>
          <a:p>
            <a:pPr lvl="0"/>
            <a:r>
              <a:rPr lang="en-GB" dirty="0"/>
              <a:t>Have a clear and opening and closing line that refers directly to the main issue.</a:t>
            </a:r>
          </a:p>
          <a:p>
            <a:pPr marL="0" indent="0">
              <a:buNone/>
            </a:pPr>
            <a:endParaRPr lang="en-GB" sz="1100" i="1" dirty="0" smtClean="0"/>
          </a:p>
          <a:p>
            <a:pPr marL="0" indent="0">
              <a:buNone/>
            </a:pPr>
            <a:r>
              <a:rPr lang="en-GB" sz="1100" i="1" dirty="0" smtClean="0"/>
              <a:t>Palgrave Study Skills</a:t>
            </a:r>
            <a:r>
              <a:rPr lang="en-GB" sz="1100" dirty="0" smtClean="0"/>
              <a:t>, ‘Presentation Skills’, </a:t>
            </a:r>
            <a:r>
              <a:rPr lang="en-GB" sz="1100" u="sng" dirty="0" smtClean="0">
                <a:hlinkClick r:id="rId2"/>
              </a:rPr>
              <a:t>http://www.palgrave.com/studentstudyskills/page/Presentation-skills/</a:t>
            </a:r>
            <a:r>
              <a:rPr lang="en-GB" sz="1100" dirty="0" smtClean="0"/>
              <a:t> [26.11.2015]</a:t>
            </a:r>
          </a:p>
          <a:p>
            <a:endParaRPr lang="en-US" dirty="0"/>
          </a:p>
        </p:txBody>
      </p:sp>
    </p:spTree>
    <p:extLst>
      <p:ext uri="{BB962C8B-B14F-4D97-AF65-F5344CB8AC3E}">
        <p14:creationId xmlns:p14="http://schemas.microsoft.com/office/powerpoint/2010/main" val="1564080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Practising</a:t>
            </a:r>
            <a:br>
              <a:rPr lang="en-GB" dirty="0"/>
            </a:br>
            <a:endParaRPr lang="en-US" dirty="0"/>
          </a:p>
        </p:txBody>
      </p:sp>
      <p:sp>
        <p:nvSpPr>
          <p:cNvPr id="3" name="Content Placeholder 2"/>
          <p:cNvSpPr>
            <a:spLocks noGrp="1"/>
          </p:cNvSpPr>
          <p:nvPr>
            <p:ph idx="1"/>
          </p:nvPr>
        </p:nvSpPr>
        <p:spPr/>
        <p:txBody>
          <a:bodyPr>
            <a:normAutofit lnSpcReduction="10000"/>
          </a:bodyPr>
          <a:lstStyle/>
          <a:p>
            <a:pPr lvl="0"/>
            <a:r>
              <a:rPr lang="en-GB" dirty="0"/>
              <a:t>Try recording some short sentences then listen, evaluate and record again if necessary, to support the natural delivery of your passage.</a:t>
            </a:r>
          </a:p>
          <a:p>
            <a:pPr lvl="0"/>
            <a:r>
              <a:rPr lang="en-GB" dirty="0"/>
              <a:t>Practise recording, listening and re-recording several times.</a:t>
            </a:r>
          </a:p>
          <a:p>
            <a:pPr lvl="0"/>
            <a:r>
              <a:rPr lang="en-GB" dirty="0"/>
              <a:t>Finally record, and listen again a day or two later when you are fresh.</a:t>
            </a:r>
          </a:p>
          <a:p>
            <a:pPr lvl="0"/>
            <a:r>
              <a:rPr lang="en-GB" dirty="0"/>
              <a:t>Try useful expressions that indicate when you are moving on or summing up. for example: 'This brings me to the next point, which is ...', 'So, to sum up ..</a:t>
            </a:r>
            <a:r>
              <a:rPr lang="en-GB" dirty="0" smtClean="0"/>
              <a:t>.’</a:t>
            </a:r>
          </a:p>
          <a:p>
            <a:pPr marL="0" indent="0">
              <a:buNone/>
            </a:pPr>
            <a:endParaRPr lang="en-GB" sz="1300" i="1" dirty="0" smtClean="0"/>
          </a:p>
          <a:p>
            <a:pPr marL="0" indent="0">
              <a:buNone/>
            </a:pPr>
            <a:endParaRPr lang="en-GB" sz="1300" i="1" dirty="0"/>
          </a:p>
          <a:p>
            <a:pPr marL="0" indent="0">
              <a:buNone/>
            </a:pPr>
            <a:r>
              <a:rPr lang="en-GB" sz="1000" i="1" dirty="0" smtClean="0"/>
              <a:t>Skills for OU Study</a:t>
            </a:r>
            <a:r>
              <a:rPr lang="en-GB" sz="1000" dirty="0" smtClean="0"/>
              <a:t>, ‘Giving Presentations’, </a:t>
            </a:r>
            <a:r>
              <a:rPr lang="en-GB" sz="1000" u="sng" dirty="0" smtClean="0">
                <a:hlinkClick r:id="rId2"/>
              </a:rPr>
              <a:t>http://www2.open.ac.uk/students/skillsforstudy/giving-presentations.php</a:t>
            </a:r>
            <a:r>
              <a:rPr lang="en-GB" sz="1000" dirty="0" smtClean="0"/>
              <a:t> [26.11.2015]</a:t>
            </a:r>
          </a:p>
          <a:p>
            <a:pPr lvl="0"/>
            <a:endParaRPr lang="en-GB" dirty="0"/>
          </a:p>
          <a:p>
            <a:endParaRPr lang="en-US" dirty="0"/>
          </a:p>
        </p:txBody>
      </p:sp>
    </p:spTree>
    <p:extLst>
      <p:ext uri="{BB962C8B-B14F-4D97-AF65-F5344CB8AC3E}">
        <p14:creationId xmlns:p14="http://schemas.microsoft.com/office/powerpoint/2010/main" val="1396559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Use visual aids</a:t>
            </a:r>
            <a:r>
              <a:rPr lang="en-GB" dirty="0"/>
              <a:t/>
            </a:r>
            <a:br>
              <a:rPr lang="en-GB" dirty="0"/>
            </a:br>
            <a:endParaRPr lang="en-US" dirty="0"/>
          </a:p>
        </p:txBody>
      </p:sp>
      <p:sp>
        <p:nvSpPr>
          <p:cNvPr id="3" name="Content Placeholder 2"/>
          <p:cNvSpPr>
            <a:spLocks noGrp="1"/>
          </p:cNvSpPr>
          <p:nvPr>
            <p:ph idx="1"/>
          </p:nvPr>
        </p:nvSpPr>
        <p:spPr/>
        <p:txBody>
          <a:bodyPr>
            <a:normAutofit/>
          </a:bodyPr>
          <a:lstStyle/>
          <a:p>
            <a:pPr lvl="0"/>
            <a:r>
              <a:rPr lang="en-GB" dirty="0" smtClean="0"/>
              <a:t>If </a:t>
            </a:r>
            <a:r>
              <a:rPr lang="en-GB" dirty="0"/>
              <a:t>you use PowerPoint or similar software, avoid gimmicks such as jingles, animation, or sound effects that either distract attention or slow down the presentation. If you ‘fly in’ text, make sure you use the same method throughout the presentation.</a:t>
            </a:r>
          </a:p>
          <a:p>
            <a:pPr lvl="0"/>
            <a:r>
              <a:rPr lang="en-GB" dirty="0"/>
              <a:t>Keep it simple. Use technology as a tool where it helps, rather than for the sake of it.</a:t>
            </a:r>
          </a:p>
          <a:p>
            <a:endParaRPr lang="en-GB" i="1" dirty="0" smtClean="0"/>
          </a:p>
          <a:p>
            <a:pPr marL="0" indent="0">
              <a:buNone/>
            </a:pPr>
            <a:endParaRPr lang="en-GB" sz="1000" i="1" dirty="0" smtClean="0"/>
          </a:p>
          <a:p>
            <a:pPr marL="0" indent="0">
              <a:buNone/>
            </a:pPr>
            <a:endParaRPr lang="en-GB" sz="1000" i="1" dirty="0"/>
          </a:p>
          <a:p>
            <a:pPr marL="0" indent="0">
              <a:buNone/>
            </a:pPr>
            <a:endParaRPr lang="en-GB" sz="1000" i="1" dirty="0" smtClean="0"/>
          </a:p>
          <a:p>
            <a:pPr marL="0" indent="0">
              <a:buNone/>
            </a:pPr>
            <a:r>
              <a:rPr lang="en-GB" sz="1000" i="1" dirty="0" smtClean="0"/>
              <a:t>Palgrave Study Skills</a:t>
            </a:r>
            <a:r>
              <a:rPr lang="en-GB" sz="1000" dirty="0" smtClean="0"/>
              <a:t>, ‘Presentation Skills’, </a:t>
            </a:r>
            <a:r>
              <a:rPr lang="en-GB" sz="1000" u="sng" dirty="0" smtClean="0">
                <a:hlinkClick r:id="rId2"/>
              </a:rPr>
              <a:t>http://www.palgrave.com/studentstudyskills/page/Presentation-skills/</a:t>
            </a:r>
            <a:r>
              <a:rPr lang="en-GB" sz="1000" dirty="0" smtClean="0"/>
              <a:t> [26.11.2015]</a:t>
            </a:r>
          </a:p>
          <a:p>
            <a:endParaRPr lang="en-US" dirty="0"/>
          </a:p>
        </p:txBody>
      </p:sp>
    </p:spTree>
    <p:extLst>
      <p:ext uri="{BB962C8B-B14F-4D97-AF65-F5344CB8AC3E}">
        <p14:creationId xmlns:p14="http://schemas.microsoft.com/office/powerpoint/2010/main" val="4112622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On the day</a:t>
            </a:r>
            <a:r>
              <a:rPr lang="en-GB" dirty="0"/>
              <a:t/>
            </a:r>
            <a:br>
              <a:rPr lang="en-GB" dirty="0"/>
            </a:br>
            <a:endParaRPr lang="en-US" dirty="0"/>
          </a:p>
        </p:txBody>
      </p:sp>
      <p:sp>
        <p:nvSpPr>
          <p:cNvPr id="3" name="Content Placeholder 2"/>
          <p:cNvSpPr>
            <a:spLocks noGrp="1"/>
          </p:cNvSpPr>
          <p:nvPr>
            <p:ph idx="1"/>
          </p:nvPr>
        </p:nvSpPr>
        <p:spPr/>
        <p:txBody>
          <a:bodyPr>
            <a:normAutofit/>
          </a:bodyPr>
          <a:lstStyle/>
          <a:p>
            <a:pPr lvl="0"/>
            <a:r>
              <a:rPr lang="en-GB" dirty="0"/>
              <a:t>Arrive first.</a:t>
            </a:r>
          </a:p>
          <a:p>
            <a:pPr lvl="0"/>
            <a:r>
              <a:rPr lang="en-GB" dirty="0"/>
              <a:t>Arrive early enough to check the equipment and seating are as you want them.</a:t>
            </a:r>
          </a:p>
          <a:p>
            <a:pPr lvl="0"/>
            <a:r>
              <a:rPr lang="en-GB" dirty="0"/>
              <a:t>Have water to hand.</a:t>
            </a:r>
          </a:p>
          <a:p>
            <a:pPr lvl="0"/>
            <a:r>
              <a:rPr lang="en-GB" dirty="0"/>
              <a:t>Act confident no matter how you are feeling.</a:t>
            </a:r>
          </a:p>
          <a:p>
            <a:pPr lvl="0"/>
            <a:r>
              <a:rPr lang="en-GB" dirty="0"/>
              <a:t>Do not make apologies for things you haven’t done. Act as if it all as if everything is as it should be.</a:t>
            </a:r>
          </a:p>
          <a:p>
            <a:pPr lvl="0"/>
            <a:r>
              <a:rPr lang="en-GB" dirty="0"/>
              <a:t>Make eye contact with the audience.</a:t>
            </a:r>
          </a:p>
          <a:p>
            <a:pPr lvl="0"/>
            <a:r>
              <a:rPr lang="en-GB" dirty="0"/>
              <a:t>Smile.</a:t>
            </a:r>
          </a:p>
          <a:p>
            <a:endParaRPr lang="en-GB" i="1" dirty="0" smtClean="0"/>
          </a:p>
          <a:p>
            <a:pPr marL="0" indent="0">
              <a:buNone/>
            </a:pPr>
            <a:r>
              <a:rPr lang="en-GB" sz="1000" i="1" dirty="0" smtClean="0"/>
              <a:t>Palgrave Study Skills</a:t>
            </a:r>
            <a:r>
              <a:rPr lang="en-GB" sz="1000" dirty="0" smtClean="0"/>
              <a:t>, ‘Presentation Skills’, </a:t>
            </a:r>
            <a:r>
              <a:rPr lang="en-GB" sz="1000" u="sng" dirty="0" smtClean="0">
                <a:hlinkClick r:id="rId2"/>
              </a:rPr>
              <a:t>http://www.palgrave.com/studentstudyskills/page/Presentation-skills/</a:t>
            </a:r>
            <a:r>
              <a:rPr lang="en-GB" sz="1000" dirty="0" smtClean="0"/>
              <a:t> [26.11.2015]</a:t>
            </a:r>
          </a:p>
          <a:p>
            <a:endParaRPr lang="en-US" dirty="0"/>
          </a:p>
        </p:txBody>
      </p:sp>
    </p:spTree>
    <p:extLst>
      <p:ext uri="{BB962C8B-B14F-4D97-AF65-F5344CB8AC3E}">
        <p14:creationId xmlns:p14="http://schemas.microsoft.com/office/powerpoint/2010/main" val="217063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Speed pacing</a:t>
            </a:r>
            <a:br>
              <a:rPr lang="en-GB" dirty="0"/>
            </a:br>
            <a:endParaRPr lang="en-US" dirty="0"/>
          </a:p>
        </p:txBody>
      </p:sp>
      <p:sp>
        <p:nvSpPr>
          <p:cNvPr id="3" name="Content Placeholder 2"/>
          <p:cNvSpPr>
            <a:spLocks noGrp="1"/>
          </p:cNvSpPr>
          <p:nvPr>
            <p:ph idx="1"/>
          </p:nvPr>
        </p:nvSpPr>
        <p:spPr/>
        <p:txBody>
          <a:bodyPr>
            <a:normAutofit fontScale="92500" lnSpcReduction="20000"/>
          </a:bodyPr>
          <a:lstStyle/>
          <a:p>
            <a:r>
              <a:rPr lang="en-GB" b="1" dirty="0"/>
              <a:t>Many presentations, even those by professionals, may go wrong because people try to cover too much information in the time available. They then try and gabble their way through a set of bullet points at top speed even though people cannot take in what is being said.</a:t>
            </a:r>
          </a:p>
          <a:p>
            <a:r>
              <a:rPr lang="en-GB" dirty="0"/>
              <a:t>Cut out unnecessary information - and even information you think is valuable if it does not fit into the time allowed. You must be able to deliver the whole presentation at a speed slower than your normal talking speech. This is necessary so that people can take in what you are saying and jot down some notes.</a:t>
            </a:r>
          </a:p>
          <a:p>
            <a:r>
              <a:rPr lang="en-GB" dirty="0"/>
              <a:t>Talk more slowly than you feel is necessary. Take a moment or two to breathe between each point.</a:t>
            </a:r>
          </a:p>
          <a:p>
            <a:pPr marL="0" indent="0">
              <a:buNone/>
            </a:pPr>
            <a:r>
              <a:rPr lang="en-GB" sz="1100" i="1" dirty="0" smtClean="0"/>
              <a:t>Palgrave Study Skills</a:t>
            </a:r>
            <a:r>
              <a:rPr lang="en-GB" sz="1100" dirty="0" smtClean="0"/>
              <a:t>, ‘Presentation Skills’, </a:t>
            </a:r>
            <a:r>
              <a:rPr lang="en-GB" sz="1100" u="sng" dirty="0" smtClean="0">
                <a:hlinkClick r:id="rId2"/>
              </a:rPr>
              <a:t>http://www.palgrave.com/studentstudyskills/page/Presentation-skills/</a:t>
            </a:r>
            <a:r>
              <a:rPr lang="en-GB" sz="1100" dirty="0" smtClean="0"/>
              <a:t> [26.11.2015]</a:t>
            </a:r>
          </a:p>
          <a:p>
            <a:endParaRPr lang="en-US" dirty="0"/>
          </a:p>
        </p:txBody>
      </p:sp>
    </p:spTree>
    <p:extLst>
      <p:ext uri="{BB962C8B-B14F-4D97-AF65-F5344CB8AC3E}">
        <p14:creationId xmlns:p14="http://schemas.microsoft.com/office/powerpoint/2010/main" val="2796234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Delivering the presentation</a:t>
            </a:r>
            <a:br>
              <a:rPr lang="en-GB" dirty="0"/>
            </a:br>
            <a:endParaRPr lang="en-US" dirty="0"/>
          </a:p>
        </p:txBody>
      </p:sp>
      <p:sp>
        <p:nvSpPr>
          <p:cNvPr id="3" name="Content Placeholder 2"/>
          <p:cNvSpPr>
            <a:spLocks noGrp="1"/>
          </p:cNvSpPr>
          <p:nvPr>
            <p:ph idx="1"/>
          </p:nvPr>
        </p:nvSpPr>
        <p:spPr/>
        <p:txBody>
          <a:bodyPr>
            <a:normAutofit/>
          </a:bodyPr>
          <a:lstStyle/>
          <a:p>
            <a:pPr lvl="0"/>
            <a:r>
              <a:rPr lang="en-GB" dirty="0"/>
              <a:t>Avoid simply reading from your notes. It can make your delivery sound monotonous and affect your pronunciation and fluency, which would lose marks. Only look at your notes when you need to.</a:t>
            </a:r>
          </a:p>
          <a:p>
            <a:pPr lvl="0"/>
            <a:r>
              <a:rPr lang="en-GB" dirty="0"/>
              <a:t>Pace the speed of your delivery. Speaking too fast can affect the clarity, but speaking too slowly may mean you run out of time.</a:t>
            </a:r>
          </a:p>
          <a:p>
            <a:pPr marL="0" indent="0">
              <a:buNone/>
            </a:pPr>
            <a:endParaRPr lang="en-GB" sz="1100" i="1" dirty="0" smtClean="0"/>
          </a:p>
          <a:p>
            <a:pPr marL="0" indent="0">
              <a:buNone/>
            </a:pPr>
            <a:endParaRPr lang="en-GB" sz="1100" i="1" dirty="0"/>
          </a:p>
          <a:p>
            <a:pPr marL="0" indent="0">
              <a:buNone/>
            </a:pPr>
            <a:endParaRPr lang="en-GB" sz="1100" i="1" dirty="0" smtClean="0"/>
          </a:p>
          <a:p>
            <a:pPr marL="0" indent="0">
              <a:buNone/>
            </a:pPr>
            <a:r>
              <a:rPr lang="en-GB" sz="1000" i="1" dirty="0" smtClean="0"/>
              <a:t>Skills for OU Study</a:t>
            </a:r>
            <a:r>
              <a:rPr lang="en-GB" sz="1000" dirty="0" smtClean="0"/>
              <a:t>, ‘Giving Presentations’, </a:t>
            </a:r>
            <a:r>
              <a:rPr lang="en-GB" sz="1000" u="sng" dirty="0" smtClean="0">
                <a:hlinkClick r:id="rId2"/>
              </a:rPr>
              <a:t>http://www2.open.ac.uk/students/skillsforstudy/giving-presentations.php</a:t>
            </a:r>
            <a:r>
              <a:rPr lang="en-GB" sz="1000" dirty="0" smtClean="0"/>
              <a:t> [26.11.2015]</a:t>
            </a:r>
          </a:p>
          <a:p>
            <a:endParaRPr lang="en-US" dirty="0"/>
          </a:p>
        </p:txBody>
      </p:sp>
    </p:spTree>
    <p:extLst>
      <p:ext uri="{BB962C8B-B14F-4D97-AF65-F5344CB8AC3E}">
        <p14:creationId xmlns:p14="http://schemas.microsoft.com/office/powerpoint/2010/main" val="3237401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resentation skills for students book.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7917" y="79375"/>
            <a:ext cx="2106083" cy="3306550"/>
          </a:xfrm>
          <a:prstGeom prst="rect">
            <a:avLst/>
          </a:prstGeom>
        </p:spPr>
      </p:pic>
      <p:sp>
        <p:nvSpPr>
          <p:cNvPr id="2" name="Title 1"/>
          <p:cNvSpPr>
            <a:spLocks noGrp="1"/>
          </p:cNvSpPr>
          <p:nvPr>
            <p:ph type="title"/>
          </p:nvPr>
        </p:nvSpPr>
        <p:spPr>
          <a:xfrm>
            <a:off x="457200" y="274638"/>
            <a:ext cx="6474883" cy="1143000"/>
          </a:xfrm>
        </p:spPr>
        <p:txBody>
          <a:bodyPr>
            <a:normAutofit fontScale="90000"/>
          </a:bodyPr>
          <a:lstStyle/>
          <a:p>
            <a:r>
              <a:rPr lang="en-GB" b="1" dirty="0"/>
              <a:t>Leave time for questions</a:t>
            </a:r>
            <a:br>
              <a:rPr lang="en-GB" b="1" dirty="0"/>
            </a:br>
            <a:endParaRPr lang="en-US" dirty="0"/>
          </a:p>
        </p:txBody>
      </p:sp>
      <p:sp>
        <p:nvSpPr>
          <p:cNvPr id="3" name="Content Placeholder 2"/>
          <p:cNvSpPr>
            <a:spLocks noGrp="1"/>
          </p:cNvSpPr>
          <p:nvPr>
            <p:ph idx="1"/>
          </p:nvPr>
        </p:nvSpPr>
        <p:spPr>
          <a:xfrm>
            <a:off x="457200" y="1600200"/>
            <a:ext cx="6474883" cy="4525963"/>
          </a:xfrm>
        </p:spPr>
        <p:txBody>
          <a:bodyPr>
            <a:normAutofit fontScale="92500" lnSpcReduction="20000"/>
          </a:bodyPr>
          <a:lstStyle/>
          <a:p>
            <a:r>
              <a:rPr lang="en-GB" dirty="0"/>
              <a:t>Even if the time available to you is brief, leave a few minutes for people to ask questions. This will indicate that you are confident about your material.</a:t>
            </a:r>
          </a:p>
          <a:p>
            <a:r>
              <a:rPr lang="en-GB" dirty="0"/>
              <a:t>Prepare an ‘additional point’ to use up the time in case there are no questions.</a:t>
            </a:r>
          </a:p>
          <a:p>
            <a:r>
              <a:rPr lang="en-GB" dirty="0"/>
              <a:t>For further information please see Chapter 10 of </a:t>
            </a:r>
            <a:r>
              <a:rPr lang="en-GB" i="1" u="sng" dirty="0"/>
              <a:t>The Study Skills Handbook</a:t>
            </a:r>
            <a:r>
              <a:rPr lang="en-GB" dirty="0"/>
              <a:t> by Stella Cottrell.</a:t>
            </a:r>
          </a:p>
          <a:p>
            <a:r>
              <a:rPr lang="en-GB" dirty="0"/>
              <a:t>Please also see </a:t>
            </a:r>
            <a:r>
              <a:rPr lang="en-GB" i="1" u="sng" dirty="0"/>
              <a:t>Presentation Skills for Students</a:t>
            </a:r>
            <a:r>
              <a:rPr lang="en-GB" dirty="0"/>
              <a:t> by Joan van Emden and Lucinda Becker.</a:t>
            </a:r>
          </a:p>
          <a:p>
            <a:pPr marL="0" indent="0">
              <a:buNone/>
            </a:pPr>
            <a:endParaRPr lang="en-GB" i="1" dirty="0" smtClean="0"/>
          </a:p>
          <a:p>
            <a:pPr marL="0" indent="0">
              <a:buNone/>
            </a:pPr>
            <a:r>
              <a:rPr lang="en-GB" sz="1100" i="1" dirty="0" smtClean="0"/>
              <a:t>Palgrave Study Skills</a:t>
            </a:r>
            <a:r>
              <a:rPr lang="en-GB" sz="1100" dirty="0" smtClean="0"/>
              <a:t>, ‘Presentation Skills’, </a:t>
            </a:r>
            <a:r>
              <a:rPr lang="en-GB" sz="1100" u="sng" dirty="0" smtClean="0">
                <a:hlinkClick r:id="rId3"/>
              </a:rPr>
              <a:t>http://www.palgrave.com/studentstudyskills/page/Presentation-skills/</a:t>
            </a:r>
            <a:r>
              <a:rPr lang="en-GB" sz="1100" dirty="0" smtClean="0"/>
              <a:t> [26.11.2015]</a:t>
            </a:r>
          </a:p>
          <a:p>
            <a:endParaRPr lang="en-US" dirty="0"/>
          </a:p>
        </p:txBody>
      </p:sp>
    </p:spTree>
    <p:extLst>
      <p:ext uri="{BB962C8B-B14F-4D97-AF65-F5344CB8AC3E}">
        <p14:creationId xmlns:p14="http://schemas.microsoft.com/office/powerpoint/2010/main" val="4092757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
            </a:r>
            <a:br>
              <a:rPr lang="en-GB" sz="3200" b="1" dirty="0" smtClean="0"/>
            </a:br>
            <a:r>
              <a:rPr lang="en-GB" sz="3200" b="1" dirty="0" smtClean="0"/>
              <a:t>Six </a:t>
            </a:r>
            <a:r>
              <a:rPr lang="en-GB" sz="3200" b="1" dirty="0"/>
              <a:t>important things to remember when you are giving a presentation</a:t>
            </a:r>
            <a:r>
              <a:rPr lang="en-GB" sz="3200" dirty="0"/>
              <a:t/>
            </a:r>
            <a:br>
              <a:rPr lang="en-GB" sz="3200" dirty="0"/>
            </a:br>
            <a:endParaRPr lang="en-US" sz="3200" dirty="0"/>
          </a:p>
        </p:txBody>
      </p:sp>
      <p:sp>
        <p:nvSpPr>
          <p:cNvPr id="3" name="Content Placeholder 2"/>
          <p:cNvSpPr>
            <a:spLocks noGrp="1"/>
          </p:cNvSpPr>
          <p:nvPr>
            <p:ph idx="1"/>
          </p:nvPr>
        </p:nvSpPr>
        <p:spPr/>
        <p:txBody>
          <a:bodyPr>
            <a:normAutofit/>
          </a:bodyPr>
          <a:lstStyle/>
          <a:p>
            <a:pPr lvl="0"/>
            <a:r>
              <a:rPr lang="en-GB" dirty="0"/>
              <a:t>Introduce yourself by name.</a:t>
            </a:r>
          </a:p>
          <a:p>
            <a:pPr lvl="0"/>
            <a:r>
              <a:rPr lang="en-GB" dirty="0"/>
              <a:t>Bring back up visual aids in case your PowerPoint presentation fails.</a:t>
            </a:r>
          </a:p>
          <a:p>
            <a:pPr lvl="0"/>
            <a:r>
              <a:rPr lang="en-GB" dirty="0"/>
              <a:t>Slow down when you are speaking.</a:t>
            </a:r>
          </a:p>
          <a:p>
            <a:pPr lvl="0"/>
            <a:r>
              <a:rPr lang="en-GB" dirty="0"/>
              <a:t>Make eye contact with the audience.</a:t>
            </a:r>
          </a:p>
          <a:p>
            <a:pPr lvl="0"/>
            <a:r>
              <a:rPr lang="en-GB" dirty="0"/>
              <a:t>Smile.</a:t>
            </a:r>
          </a:p>
          <a:p>
            <a:pPr lvl="0"/>
            <a:r>
              <a:rPr lang="en-GB" dirty="0"/>
              <a:t>Ask for questions from the audience at the conclusion of the presentation.</a:t>
            </a:r>
          </a:p>
          <a:p>
            <a:endParaRPr lang="en-GB" i="1" dirty="0" smtClean="0"/>
          </a:p>
          <a:p>
            <a:pPr marL="0" indent="0">
              <a:buNone/>
            </a:pPr>
            <a:r>
              <a:rPr lang="en-GB" sz="1000" i="1" dirty="0" smtClean="0"/>
              <a:t>Palgrave Study Skills</a:t>
            </a:r>
            <a:r>
              <a:rPr lang="en-GB" sz="1000" dirty="0" smtClean="0"/>
              <a:t>, ‘Presentation Skills’, </a:t>
            </a:r>
            <a:r>
              <a:rPr lang="en-GB" sz="1000" u="sng" dirty="0" smtClean="0">
                <a:hlinkClick r:id="rId2"/>
              </a:rPr>
              <a:t>http://www.palgrave.com/studentstudyskills/page/Presentation-skills/</a:t>
            </a:r>
            <a:r>
              <a:rPr lang="en-GB" sz="1000" dirty="0" smtClean="0"/>
              <a:t> [26.11.2015]</a:t>
            </a:r>
          </a:p>
          <a:p>
            <a:endParaRPr lang="en-US" dirty="0"/>
          </a:p>
        </p:txBody>
      </p:sp>
    </p:spTree>
    <p:extLst>
      <p:ext uri="{BB962C8B-B14F-4D97-AF65-F5344CB8AC3E}">
        <p14:creationId xmlns:p14="http://schemas.microsoft.com/office/powerpoint/2010/main" val="3911192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Using PowerPoint</a:t>
            </a:r>
            <a:br>
              <a:rPr lang="en-GB" b="1" dirty="0"/>
            </a:br>
            <a:endParaRPr lang="en-US" dirty="0"/>
          </a:p>
        </p:txBody>
      </p:sp>
      <p:sp>
        <p:nvSpPr>
          <p:cNvPr id="3" name="Content Placeholder 2"/>
          <p:cNvSpPr>
            <a:spLocks noGrp="1"/>
          </p:cNvSpPr>
          <p:nvPr>
            <p:ph idx="1"/>
          </p:nvPr>
        </p:nvSpPr>
        <p:spPr/>
        <p:txBody>
          <a:bodyPr>
            <a:normAutofit fontScale="47500" lnSpcReduction="20000"/>
          </a:bodyPr>
          <a:lstStyle/>
          <a:p>
            <a:pPr marL="0" indent="0">
              <a:buNone/>
            </a:pPr>
            <a:r>
              <a:rPr lang="en-GB" sz="4000" b="1" dirty="0"/>
              <a:t>Do:</a:t>
            </a:r>
          </a:p>
          <a:p>
            <a:pPr lvl="0"/>
            <a:r>
              <a:rPr lang="en-GB" sz="4000" dirty="0"/>
              <a:t>Check that you have booked all the equipment you need well before your talk.</a:t>
            </a:r>
          </a:p>
          <a:p>
            <a:pPr lvl="0"/>
            <a:r>
              <a:rPr lang="en-GB" sz="4000" dirty="0"/>
              <a:t>Plan what you want the audience to see and don't crowd the screen.</a:t>
            </a:r>
          </a:p>
          <a:p>
            <a:pPr lvl="0"/>
            <a:r>
              <a:rPr lang="en-GB" sz="4000" dirty="0"/>
              <a:t>Use an appropriate font such as Arial, at least 22 point in size.</a:t>
            </a:r>
          </a:p>
          <a:p>
            <a:pPr lvl="0"/>
            <a:r>
              <a:rPr lang="en-GB" sz="4000" dirty="0"/>
              <a:t>Use a good colour contrast for background and image, and project it to check.</a:t>
            </a:r>
          </a:p>
          <a:p>
            <a:pPr lvl="0"/>
            <a:r>
              <a:rPr lang="en-GB" sz="4000" dirty="0"/>
              <a:t>Give </a:t>
            </a:r>
            <a:r>
              <a:rPr lang="en-GB" sz="4000" dirty="0" err="1"/>
              <a:t>handouts</a:t>
            </a:r>
            <a:r>
              <a:rPr lang="en-GB" sz="4000" dirty="0"/>
              <a:t> with details, which wouldn't be clear on the screen.</a:t>
            </a:r>
          </a:p>
          <a:p>
            <a:pPr lvl="0"/>
            <a:r>
              <a:rPr lang="en-GB" sz="4000" dirty="0"/>
              <a:t>Rehearse with all your visual material and the equipment you will be using.</a:t>
            </a:r>
          </a:p>
          <a:p>
            <a:pPr lvl="0"/>
            <a:r>
              <a:rPr lang="en-GB" sz="4000" dirty="0"/>
              <a:t>Always have backup in case of disaster</a:t>
            </a:r>
            <a:r>
              <a:rPr lang="en-GB" sz="4000" dirty="0" smtClean="0"/>
              <a:t>.</a:t>
            </a:r>
          </a:p>
          <a:p>
            <a:pPr lvl="0"/>
            <a:endParaRPr lang="en-GB" sz="4000" dirty="0"/>
          </a:p>
          <a:p>
            <a:pPr marL="0" indent="0">
              <a:buNone/>
            </a:pPr>
            <a:endParaRPr lang="en-GB" sz="1000" i="1" dirty="0" smtClean="0"/>
          </a:p>
          <a:p>
            <a:pPr marL="0" indent="0">
              <a:buNone/>
            </a:pPr>
            <a:r>
              <a:rPr lang="en-GB" sz="1800" i="1" dirty="0" smtClean="0"/>
              <a:t>Palgrave Study Skills</a:t>
            </a:r>
            <a:r>
              <a:rPr lang="en-GB" sz="1800" dirty="0" smtClean="0"/>
              <a:t>, ‘Presentation Skills’, </a:t>
            </a:r>
            <a:r>
              <a:rPr lang="en-GB" sz="1800" u="sng" dirty="0" smtClean="0">
                <a:hlinkClick r:id="rId2"/>
              </a:rPr>
              <a:t>http://www.palgrave.com/studentstudyskills/page/Presentation-skills/</a:t>
            </a:r>
            <a:r>
              <a:rPr lang="en-GB" sz="1800" dirty="0" smtClean="0"/>
              <a:t> [26.11.2015]</a:t>
            </a:r>
          </a:p>
          <a:p>
            <a:endParaRPr lang="en-US" dirty="0"/>
          </a:p>
        </p:txBody>
      </p:sp>
    </p:spTree>
    <p:extLst>
      <p:ext uri="{BB962C8B-B14F-4D97-AF65-F5344CB8AC3E}">
        <p14:creationId xmlns:p14="http://schemas.microsoft.com/office/powerpoint/2010/main" val="24960948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Don't:</a:t>
            </a:r>
          </a:p>
          <a:p>
            <a:pPr lvl="0"/>
            <a:r>
              <a:rPr lang="en-GB" dirty="0"/>
              <a:t>Show paragraphs or long sentences on the screen.</a:t>
            </a:r>
          </a:p>
          <a:p>
            <a:pPr lvl="0"/>
            <a:r>
              <a:rPr lang="en-GB" dirty="0"/>
              <a:t>Use fussy and distracting backgrounds.</a:t>
            </a:r>
          </a:p>
          <a:p>
            <a:pPr lvl="0"/>
            <a:r>
              <a:rPr lang="en-GB" dirty="0"/>
              <a:t>Overdo punctuation: very little is needed in a visual aid.</a:t>
            </a:r>
          </a:p>
          <a:p>
            <a:pPr lvl="0"/>
            <a:r>
              <a:rPr lang="en-GB" dirty="0"/>
              <a:t>Use over-complicated diagrams, which the audience won't be able to see clearly.</a:t>
            </a:r>
          </a:p>
          <a:p>
            <a:pPr lvl="0"/>
            <a:r>
              <a:rPr lang="en-GB" dirty="0"/>
              <a:t>Use unnecessary and distracting movement on the screen.</a:t>
            </a:r>
          </a:p>
          <a:p>
            <a:pPr lvl="0"/>
            <a:r>
              <a:rPr lang="en-GB" dirty="0"/>
              <a:t>Watch the computer screen instead of the audience.</a:t>
            </a:r>
          </a:p>
          <a:p>
            <a:pPr lvl="0"/>
            <a:r>
              <a:rPr lang="en-GB" dirty="0"/>
              <a:t>Assume that you can use the equipment without trying it out</a:t>
            </a:r>
            <a:r>
              <a:rPr lang="en-GB" dirty="0" smtClean="0"/>
              <a:t>.</a:t>
            </a:r>
          </a:p>
          <a:p>
            <a:pPr lvl="0"/>
            <a:endParaRPr lang="en-GB" dirty="0"/>
          </a:p>
          <a:p>
            <a:pPr marL="0" indent="0">
              <a:buNone/>
            </a:pPr>
            <a:r>
              <a:rPr lang="en-GB" sz="1100" i="1" dirty="0" smtClean="0"/>
              <a:t>Palgrave Study Skills</a:t>
            </a:r>
            <a:r>
              <a:rPr lang="en-GB" sz="1100" dirty="0" smtClean="0"/>
              <a:t>, ‘Presentation Skills’, </a:t>
            </a:r>
            <a:r>
              <a:rPr lang="en-GB" sz="1100" u="sng" dirty="0" smtClean="0">
                <a:hlinkClick r:id="rId2"/>
              </a:rPr>
              <a:t>http://www.palgrave.com/studentstudyskills/page/Presentation-skills/</a:t>
            </a:r>
            <a:r>
              <a:rPr lang="en-GB" sz="1100" dirty="0" smtClean="0"/>
              <a:t> [26.11.2015]</a:t>
            </a:r>
          </a:p>
          <a:p>
            <a:endParaRPr lang="en-US" dirty="0"/>
          </a:p>
        </p:txBody>
      </p:sp>
    </p:spTree>
    <p:extLst>
      <p:ext uri="{BB962C8B-B14F-4D97-AF65-F5344CB8AC3E}">
        <p14:creationId xmlns:p14="http://schemas.microsoft.com/office/powerpoint/2010/main" val="75663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WORKING IN A GROUP</a:t>
            </a:r>
            <a:endParaRPr lang="en-US" dirty="0"/>
          </a:p>
        </p:txBody>
      </p:sp>
      <p:sp>
        <p:nvSpPr>
          <p:cNvPr id="3" name="Content Placeholder 2"/>
          <p:cNvSpPr>
            <a:spLocks noGrp="1"/>
          </p:cNvSpPr>
          <p:nvPr>
            <p:ph idx="1"/>
          </p:nvPr>
        </p:nvSpPr>
        <p:spPr/>
        <p:txBody>
          <a:bodyPr/>
          <a:lstStyle/>
          <a:p>
            <a:pPr marL="0" indent="0">
              <a:buNone/>
            </a:pPr>
            <a:r>
              <a:rPr lang="en-GB" dirty="0"/>
              <a:t>Independent study is often stressed as a crucial element of university study, but equally important is the ability to work effectively with other people – a skill prized by employers.</a:t>
            </a:r>
            <a:r>
              <a:rPr lang="en-GB" dirty="0" smtClean="0">
                <a:effectLst/>
              </a:rPr>
              <a:t> </a:t>
            </a:r>
          </a:p>
          <a:p>
            <a:pPr marL="0" indent="0">
              <a:buNone/>
            </a:pPr>
            <a:endParaRPr lang="en-GB" sz="1000" dirty="0" smtClean="0"/>
          </a:p>
          <a:p>
            <a:pPr marL="0" indent="0">
              <a:buNone/>
            </a:pPr>
            <a:endParaRPr lang="en-GB" sz="1000" dirty="0" smtClean="0"/>
          </a:p>
          <a:p>
            <a:pPr marL="0" indent="0">
              <a:buNone/>
            </a:pPr>
            <a:endParaRPr lang="en-GB" sz="1000" dirty="0"/>
          </a:p>
          <a:p>
            <a:pPr marL="0" indent="0">
              <a:buNone/>
            </a:pPr>
            <a:endParaRPr lang="en-GB" sz="1000" dirty="0" smtClean="0"/>
          </a:p>
          <a:p>
            <a:pPr marL="0" indent="0">
              <a:buNone/>
            </a:pPr>
            <a:endParaRPr lang="en-GB" sz="1000" dirty="0"/>
          </a:p>
          <a:p>
            <a:pPr marL="0" indent="0">
              <a:buNone/>
            </a:pPr>
            <a:r>
              <a:rPr lang="en-GB" sz="1000" dirty="0" smtClean="0"/>
              <a:t>http</a:t>
            </a:r>
            <a:r>
              <a:rPr lang="en-GB" sz="1000" dirty="0"/>
              <a:t>://</a:t>
            </a:r>
            <a:r>
              <a:rPr lang="en-GB" sz="1000" dirty="0" err="1"/>
              <a:t>www.palgrave.com</a:t>
            </a:r>
            <a:r>
              <a:rPr lang="en-GB" sz="1000" dirty="0"/>
              <a:t>/</a:t>
            </a:r>
            <a:r>
              <a:rPr lang="en-GB" sz="1000" dirty="0" err="1"/>
              <a:t>studentstudyskills</a:t>
            </a:r>
            <a:r>
              <a:rPr lang="en-GB" sz="1000" dirty="0"/>
              <a:t>/page/</a:t>
            </a:r>
            <a:r>
              <a:rPr lang="en-GB" sz="1000" dirty="0" err="1"/>
              <a:t>Groupwork</a:t>
            </a:r>
            <a:r>
              <a:rPr lang="en-GB" sz="1000" dirty="0"/>
              <a:t>-and-presentations/ [26.11.2015]</a:t>
            </a:r>
          </a:p>
          <a:p>
            <a:endParaRPr lang="en-US" dirty="0"/>
          </a:p>
        </p:txBody>
      </p:sp>
    </p:spTree>
    <p:extLst>
      <p:ext uri="{BB962C8B-B14F-4D97-AF65-F5344CB8AC3E}">
        <p14:creationId xmlns:p14="http://schemas.microsoft.com/office/powerpoint/2010/main" val="29651737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GB" dirty="0"/>
              <a:t>Much of university study is organised on an individual basis. This is mainly because tutors have to be sure that the work for which you receive your degree grade is your own work. However, 'people skills' are very prized by employers. For this reason, some universities are building more team and group project work into their programmes. Whether this is happening on your programme or not, it is well worth you creating opportunities to develop your interpersonal skills</a:t>
            </a:r>
            <a:r>
              <a:rPr lang="en-GB" dirty="0" smtClean="0"/>
              <a:t>.</a:t>
            </a:r>
          </a:p>
          <a:p>
            <a:endParaRPr lang="en-GB" dirty="0" smtClean="0"/>
          </a:p>
          <a:p>
            <a:pPr marL="0" indent="0">
              <a:buNone/>
            </a:pPr>
            <a:r>
              <a:rPr lang="en-GB" sz="1000" i="1" dirty="0"/>
              <a:t>Palgrave Study Skills</a:t>
            </a:r>
            <a:r>
              <a:rPr lang="en-GB" sz="1000" dirty="0"/>
              <a:t>, ‘Working with Others’ http://</a:t>
            </a:r>
            <a:r>
              <a:rPr lang="en-GB" sz="1000" dirty="0" err="1"/>
              <a:t>www.palgrave.com</a:t>
            </a:r>
            <a:r>
              <a:rPr lang="en-GB" sz="1000" dirty="0"/>
              <a:t>/</a:t>
            </a:r>
            <a:r>
              <a:rPr lang="en-GB" sz="1000" dirty="0" err="1"/>
              <a:t>studentstudyskills</a:t>
            </a:r>
            <a:r>
              <a:rPr lang="en-GB" sz="1000" dirty="0"/>
              <a:t>/page/Working-with-others/</a:t>
            </a:r>
          </a:p>
          <a:p>
            <a:endParaRPr lang="en-GB" dirty="0"/>
          </a:p>
          <a:p>
            <a:endParaRPr lang="en-US" dirty="0"/>
          </a:p>
        </p:txBody>
      </p:sp>
    </p:spTree>
    <p:extLst>
      <p:ext uri="{BB962C8B-B14F-4D97-AF65-F5344CB8AC3E}">
        <p14:creationId xmlns:p14="http://schemas.microsoft.com/office/powerpoint/2010/main" val="1304697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Groupwork</a:t>
            </a:r>
            <a:r>
              <a:rPr lang="en-GB" b="1" dirty="0"/>
              <a:t> and teamwork</a:t>
            </a:r>
            <a:br>
              <a:rPr lang="en-GB" b="1" dirty="0"/>
            </a:br>
            <a:endParaRPr lang="en-US" dirty="0"/>
          </a:p>
        </p:txBody>
      </p:sp>
      <p:sp>
        <p:nvSpPr>
          <p:cNvPr id="3" name="Content Placeholder 2"/>
          <p:cNvSpPr>
            <a:spLocks noGrp="1"/>
          </p:cNvSpPr>
          <p:nvPr>
            <p:ph idx="1"/>
          </p:nvPr>
        </p:nvSpPr>
        <p:spPr/>
        <p:txBody>
          <a:bodyPr>
            <a:normAutofit fontScale="92500" lnSpcReduction="10000"/>
          </a:bodyPr>
          <a:lstStyle/>
          <a:p>
            <a:r>
              <a:rPr lang="en-GB" dirty="0"/>
              <a:t>A good team:</a:t>
            </a:r>
          </a:p>
          <a:p>
            <a:pPr lvl="0"/>
            <a:r>
              <a:rPr lang="en-GB" dirty="0"/>
              <a:t>has a shared vision - it knows what it wants to achieve</a:t>
            </a:r>
          </a:p>
          <a:p>
            <a:pPr lvl="0"/>
            <a:r>
              <a:rPr lang="en-GB" dirty="0"/>
              <a:t>puts the desired team outcome first: individual interests take a secondary place</a:t>
            </a:r>
          </a:p>
          <a:p>
            <a:pPr lvl="0"/>
            <a:r>
              <a:rPr lang="en-GB" dirty="0"/>
              <a:t>is clear about targets and priorities - and agrees these together</a:t>
            </a:r>
          </a:p>
          <a:p>
            <a:pPr lvl="0"/>
            <a:r>
              <a:rPr lang="en-GB" dirty="0"/>
              <a:t>can make decisions</a:t>
            </a:r>
          </a:p>
          <a:p>
            <a:pPr lvl="0"/>
            <a:r>
              <a:rPr lang="en-GB" dirty="0"/>
              <a:t>has members with different strengths, who can make different contributions</a:t>
            </a:r>
          </a:p>
          <a:p>
            <a:pPr lvl="0"/>
            <a:r>
              <a:rPr lang="en-GB" dirty="0"/>
              <a:t>includes all members, everybody counts, efforts are made to ensure that nobody feels left out or </a:t>
            </a:r>
            <a:r>
              <a:rPr lang="en-GB" dirty="0" smtClean="0"/>
              <a:t>undervalued</a:t>
            </a:r>
          </a:p>
          <a:p>
            <a:pPr marL="0" indent="0">
              <a:buNone/>
            </a:pPr>
            <a:r>
              <a:rPr lang="en-GB" sz="1100" i="1" dirty="0" smtClean="0"/>
              <a:t>Palgrave Study Skills</a:t>
            </a:r>
            <a:r>
              <a:rPr lang="en-GB" sz="1100" dirty="0" smtClean="0"/>
              <a:t>, ‘Working with Others’ http://</a:t>
            </a:r>
            <a:r>
              <a:rPr lang="en-GB" sz="1100" dirty="0" err="1" smtClean="0"/>
              <a:t>www.palgrave.com</a:t>
            </a:r>
            <a:r>
              <a:rPr lang="en-GB" sz="1100" dirty="0" smtClean="0"/>
              <a:t>/</a:t>
            </a:r>
            <a:r>
              <a:rPr lang="en-GB" sz="1100" dirty="0" err="1" smtClean="0"/>
              <a:t>studentstudyskills</a:t>
            </a:r>
            <a:r>
              <a:rPr lang="en-GB" sz="1100" dirty="0" smtClean="0"/>
              <a:t>/page/Working-with-others/</a:t>
            </a:r>
          </a:p>
          <a:p>
            <a:pPr lvl="0"/>
            <a:endParaRPr lang="en-GB" dirty="0"/>
          </a:p>
          <a:p>
            <a:endParaRPr lang="en-US" dirty="0"/>
          </a:p>
        </p:txBody>
      </p:sp>
    </p:spTree>
    <p:extLst>
      <p:ext uri="{BB962C8B-B14F-4D97-AF65-F5344CB8AC3E}">
        <p14:creationId xmlns:p14="http://schemas.microsoft.com/office/powerpoint/2010/main" val="2264535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GB" dirty="0"/>
              <a:t>Good team members:</a:t>
            </a:r>
          </a:p>
          <a:p>
            <a:pPr lvl="0"/>
            <a:r>
              <a:rPr lang="en-GB" dirty="0"/>
              <a:t>respect the time of all members</a:t>
            </a:r>
          </a:p>
          <a:p>
            <a:pPr lvl="0"/>
            <a:r>
              <a:rPr lang="en-GB" dirty="0"/>
              <a:t>are punctual for meetings</a:t>
            </a:r>
          </a:p>
          <a:p>
            <a:pPr lvl="0"/>
            <a:r>
              <a:rPr lang="en-GB" dirty="0"/>
              <a:t>turn up</a:t>
            </a:r>
          </a:p>
          <a:p>
            <a:pPr lvl="0"/>
            <a:r>
              <a:rPr lang="en-GB" dirty="0"/>
              <a:t>complete their own targets to deadline so that other people are not kept waiting</a:t>
            </a:r>
          </a:p>
          <a:p>
            <a:pPr lvl="0"/>
            <a:r>
              <a:rPr lang="en-GB" dirty="0"/>
              <a:t>respect the opinions of others in the team</a:t>
            </a:r>
          </a:p>
          <a:p>
            <a:pPr lvl="0"/>
            <a:r>
              <a:rPr lang="en-GB" dirty="0"/>
              <a:t>take turns</a:t>
            </a:r>
          </a:p>
          <a:p>
            <a:pPr lvl="0"/>
            <a:r>
              <a:rPr lang="en-GB" dirty="0"/>
              <a:t>share responsibilities</a:t>
            </a:r>
          </a:p>
          <a:p>
            <a:pPr lvl="0"/>
            <a:r>
              <a:rPr lang="en-GB" dirty="0"/>
              <a:t>keep each other informed about developments</a:t>
            </a:r>
          </a:p>
          <a:p>
            <a:pPr marL="0" indent="0">
              <a:buNone/>
            </a:pPr>
            <a:r>
              <a:rPr lang="en-GB" sz="1000" i="1" dirty="0" smtClean="0"/>
              <a:t>Palgrave Study Skills</a:t>
            </a:r>
            <a:r>
              <a:rPr lang="en-GB" sz="1000" dirty="0" smtClean="0"/>
              <a:t>, ‘Working with Others’ http://</a:t>
            </a:r>
            <a:r>
              <a:rPr lang="en-GB" sz="1000" dirty="0" err="1" smtClean="0"/>
              <a:t>www.palgrave.com</a:t>
            </a:r>
            <a:r>
              <a:rPr lang="en-GB" sz="1000" dirty="0" smtClean="0"/>
              <a:t>/</a:t>
            </a:r>
            <a:r>
              <a:rPr lang="en-GB" sz="1000" dirty="0" err="1" smtClean="0"/>
              <a:t>studentstudyskills</a:t>
            </a:r>
            <a:r>
              <a:rPr lang="en-GB" sz="1000" dirty="0" smtClean="0"/>
              <a:t>/page/Working-with-others/</a:t>
            </a:r>
          </a:p>
          <a:p>
            <a:endParaRPr lang="en-US" dirty="0"/>
          </a:p>
        </p:txBody>
      </p:sp>
    </p:spTree>
    <p:extLst>
      <p:ext uri="{BB962C8B-B14F-4D97-AF65-F5344CB8AC3E}">
        <p14:creationId xmlns:p14="http://schemas.microsoft.com/office/powerpoint/2010/main" val="1493464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GB" dirty="0"/>
              <a:t>Tasks that may need to be shared and managed are:</a:t>
            </a:r>
          </a:p>
          <a:p>
            <a:pPr lvl="0"/>
            <a:r>
              <a:rPr lang="en-GB" dirty="0"/>
              <a:t>organising the room</a:t>
            </a:r>
          </a:p>
          <a:p>
            <a:pPr lvl="0"/>
            <a:r>
              <a:rPr lang="en-GB" dirty="0"/>
              <a:t>phoning members to remind them of the next meeting and of the action that they were to undertake</a:t>
            </a:r>
          </a:p>
          <a:p>
            <a:pPr lvl="0"/>
            <a:r>
              <a:rPr lang="en-GB" dirty="0"/>
              <a:t>developing an agenda</a:t>
            </a:r>
          </a:p>
          <a:p>
            <a:pPr lvl="0"/>
            <a:r>
              <a:rPr lang="en-GB" dirty="0"/>
              <a:t>time-keeping in meetings</a:t>
            </a:r>
          </a:p>
          <a:p>
            <a:pPr lvl="0"/>
            <a:r>
              <a:rPr lang="en-GB" dirty="0"/>
              <a:t>keeping the group strictly to the agenda, and to the item under discussion</a:t>
            </a:r>
          </a:p>
          <a:p>
            <a:pPr lvl="0"/>
            <a:r>
              <a:rPr lang="en-GB" dirty="0"/>
              <a:t>maintaining a supportive atmosphere</a:t>
            </a:r>
          </a:p>
          <a:p>
            <a:pPr lvl="0"/>
            <a:r>
              <a:rPr lang="en-GB" dirty="0"/>
              <a:t>ensuring everyone contributes</a:t>
            </a:r>
          </a:p>
          <a:p>
            <a:pPr lvl="0"/>
            <a:r>
              <a:rPr lang="en-GB" dirty="0"/>
              <a:t>ensuring everybody gets an equal share of time for their own issue, and that different people go first or last each </a:t>
            </a:r>
            <a:r>
              <a:rPr lang="en-GB" dirty="0" smtClean="0"/>
              <a:t>time</a:t>
            </a:r>
          </a:p>
          <a:p>
            <a:pPr marL="0" indent="0">
              <a:buNone/>
            </a:pPr>
            <a:r>
              <a:rPr lang="en-GB" sz="1100" i="1" dirty="0"/>
              <a:t>Palgrave Study Skills</a:t>
            </a:r>
            <a:r>
              <a:rPr lang="en-GB" sz="1100" dirty="0"/>
              <a:t>, ‘Working with Others’ http://</a:t>
            </a:r>
            <a:r>
              <a:rPr lang="en-GB" sz="1100" dirty="0" err="1"/>
              <a:t>www.palgrave.com</a:t>
            </a:r>
            <a:r>
              <a:rPr lang="en-GB" sz="1100" dirty="0"/>
              <a:t>/</a:t>
            </a:r>
            <a:r>
              <a:rPr lang="en-GB" sz="1100" dirty="0" err="1"/>
              <a:t>studentstudyskills</a:t>
            </a:r>
            <a:r>
              <a:rPr lang="en-GB" sz="1100" dirty="0"/>
              <a:t>/page/Working-with-others/</a:t>
            </a:r>
          </a:p>
          <a:p>
            <a:pPr lvl="0"/>
            <a:endParaRPr lang="en-GB" dirty="0"/>
          </a:p>
          <a:p>
            <a:endParaRPr lang="en-US" dirty="0"/>
          </a:p>
        </p:txBody>
      </p:sp>
    </p:spTree>
    <p:extLst>
      <p:ext uri="{BB962C8B-B14F-4D97-AF65-F5344CB8AC3E}">
        <p14:creationId xmlns:p14="http://schemas.microsoft.com/office/powerpoint/2010/main" val="23702029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Group presentations</a:t>
            </a:r>
            <a:br>
              <a:rPr lang="en-GB" b="1" dirty="0"/>
            </a:br>
            <a:endParaRPr lang="en-US" dirty="0"/>
          </a:p>
        </p:txBody>
      </p:sp>
      <p:sp>
        <p:nvSpPr>
          <p:cNvPr id="3" name="Content Placeholder 2"/>
          <p:cNvSpPr>
            <a:spLocks noGrp="1"/>
          </p:cNvSpPr>
          <p:nvPr>
            <p:ph idx="1"/>
          </p:nvPr>
        </p:nvSpPr>
        <p:spPr/>
        <p:txBody>
          <a:bodyPr>
            <a:normAutofit lnSpcReduction="10000"/>
          </a:bodyPr>
          <a:lstStyle/>
          <a:p>
            <a:pPr marL="0" indent="0">
              <a:buNone/>
            </a:pPr>
            <a:r>
              <a:rPr lang="en-GB" b="1" dirty="0"/>
              <a:t>Do:</a:t>
            </a:r>
          </a:p>
          <a:p>
            <a:pPr lvl="0"/>
            <a:r>
              <a:rPr lang="en-GB" dirty="0"/>
              <a:t>Appoint a group co-ordinator and plan a timetable together.</a:t>
            </a:r>
          </a:p>
          <a:p>
            <a:pPr lvl="0"/>
            <a:r>
              <a:rPr lang="en-GB" dirty="0"/>
              <a:t>Choose your subject together, and then support one another throughout the work.</a:t>
            </a:r>
          </a:p>
          <a:p>
            <a:pPr lvl="0"/>
            <a:r>
              <a:rPr lang="en-GB" dirty="0"/>
              <a:t>Narrow your subject down to a manageable size.</a:t>
            </a:r>
          </a:p>
          <a:p>
            <a:pPr lvl="0"/>
            <a:r>
              <a:rPr lang="en-GB" dirty="0"/>
              <a:t>Decide who is to speak, and allocate topic and time to each speaker.</a:t>
            </a:r>
          </a:p>
          <a:p>
            <a:pPr lvl="0"/>
            <a:r>
              <a:rPr lang="en-GB" dirty="0"/>
              <a:t>Rehearse together and get the timing right.</a:t>
            </a:r>
          </a:p>
          <a:p>
            <a:pPr lvl="0"/>
            <a:r>
              <a:rPr lang="en-GB" dirty="0"/>
              <a:t>Organise how you are going to answer questions between you</a:t>
            </a:r>
            <a:r>
              <a:rPr lang="en-GB" dirty="0" smtClean="0"/>
              <a:t>.</a:t>
            </a:r>
          </a:p>
          <a:p>
            <a:pPr marL="0" indent="0">
              <a:buNone/>
            </a:pPr>
            <a:r>
              <a:rPr lang="en-GB" sz="1100" i="1" dirty="0"/>
              <a:t>Palgrave Study Skills</a:t>
            </a:r>
            <a:r>
              <a:rPr lang="en-GB" sz="1100" dirty="0"/>
              <a:t>, ‘Presentation Skills’, </a:t>
            </a:r>
            <a:r>
              <a:rPr lang="en-GB" sz="1100" u="sng" dirty="0">
                <a:hlinkClick r:id="rId2"/>
              </a:rPr>
              <a:t>http://www.palgrave.com/studentstudyskills/page/Presentation-skills/</a:t>
            </a:r>
            <a:r>
              <a:rPr lang="en-GB" sz="1100" dirty="0"/>
              <a:t> [26.11.2015]</a:t>
            </a:r>
          </a:p>
          <a:p>
            <a:pPr lvl="0"/>
            <a:endParaRPr lang="en-GB" dirty="0"/>
          </a:p>
          <a:p>
            <a:endParaRPr lang="en-US" dirty="0"/>
          </a:p>
        </p:txBody>
      </p:sp>
    </p:spTree>
    <p:extLst>
      <p:ext uri="{BB962C8B-B14F-4D97-AF65-F5344CB8AC3E}">
        <p14:creationId xmlns:p14="http://schemas.microsoft.com/office/powerpoint/2010/main" val="8860964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Don't:</a:t>
            </a:r>
          </a:p>
          <a:p>
            <a:pPr lvl="0"/>
            <a:r>
              <a:rPr lang="en-GB" dirty="0"/>
              <a:t>Allow a strong personality to make all the decisions.</a:t>
            </a:r>
          </a:p>
          <a:p>
            <a:pPr lvl="0"/>
            <a:r>
              <a:rPr lang="en-GB" dirty="0"/>
              <a:t>Allow any individual to opt out of responsibility to the group.</a:t>
            </a:r>
          </a:p>
          <a:p>
            <a:pPr lvl="0"/>
            <a:r>
              <a:rPr lang="en-GB" dirty="0"/>
              <a:t>Choose a topic which is too complex for the time available.</a:t>
            </a:r>
          </a:p>
          <a:p>
            <a:pPr lvl="0"/>
            <a:r>
              <a:rPr lang="en-GB" dirty="0"/>
              <a:t>Forget to introduce everyone at the start of the presentation.</a:t>
            </a:r>
          </a:p>
          <a:p>
            <a:pPr lvl="0"/>
            <a:r>
              <a:rPr lang="en-GB" dirty="0"/>
              <a:t>Make recommendations which are unrealistic, technically or financially.</a:t>
            </a:r>
          </a:p>
          <a:p>
            <a:pPr lvl="0"/>
            <a:r>
              <a:rPr lang="en-GB" dirty="0"/>
              <a:t>Over-run the time you've been allocated.</a:t>
            </a:r>
          </a:p>
          <a:p>
            <a:pPr lvl="0"/>
            <a:r>
              <a:rPr lang="en-GB" dirty="0"/>
              <a:t>Guess at an answer you don't </a:t>
            </a:r>
            <a:r>
              <a:rPr lang="en-GB" dirty="0" smtClean="0"/>
              <a:t>know.</a:t>
            </a:r>
          </a:p>
          <a:p>
            <a:pPr marL="0" indent="0">
              <a:buNone/>
            </a:pPr>
            <a:r>
              <a:rPr lang="en-GB" sz="1100" i="1" dirty="0"/>
              <a:t>Palgrave Study Skills</a:t>
            </a:r>
            <a:r>
              <a:rPr lang="en-GB" sz="1100" dirty="0"/>
              <a:t>, ‘Presentation Skills’, </a:t>
            </a:r>
            <a:r>
              <a:rPr lang="en-GB" sz="1100" u="sng" dirty="0">
                <a:hlinkClick r:id="rId2"/>
              </a:rPr>
              <a:t>http://www.palgrave.com/studentstudyskills/page/Presentation-skills/</a:t>
            </a:r>
            <a:r>
              <a:rPr lang="en-GB" sz="1100" dirty="0"/>
              <a:t> [26.11.2015]</a:t>
            </a:r>
          </a:p>
          <a:p>
            <a:pPr lvl="0"/>
            <a:endParaRPr lang="en-GB" dirty="0"/>
          </a:p>
          <a:p>
            <a:endParaRPr lang="en-US" dirty="0"/>
          </a:p>
        </p:txBody>
      </p:sp>
    </p:spTree>
    <p:extLst>
      <p:ext uri="{BB962C8B-B14F-4D97-AF65-F5344CB8AC3E}">
        <p14:creationId xmlns:p14="http://schemas.microsoft.com/office/powerpoint/2010/main" val="13794392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a:bodyPr>
          <a:lstStyle/>
          <a:p>
            <a:r>
              <a:rPr lang="en-GB" i="1" dirty="0" smtClean="0"/>
              <a:t>Palgrave Study Skills</a:t>
            </a:r>
            <a:r>
              <a:rPr lang="en-GB" dirty="0" smtClean="0"/>
              <a:t>, ‘Presentation Skills’, </a:t>
            </a:r>
            <a:r>
              <a:rPr lang="en-GB" u="sng" dirty="0" smtClean="0">
                <a:hlinkClick r:id="rId2"/>
              </a:rPr>
              <a:t>http://www.palgrave.com/studentstudyskills/page/Presentation-skills/</a:t>
            </a:r>
            <a:r>
              <a:rPr lang="en-GB" dirty="0" smtClean="0"/>
              <a:t> [26.11.2015]</a:t>
            </a:r>
          </a:p>
          <a:p>
            <a:r>
              <a:rPr lang="en-GB" dirty="0">
                <a:hlinkClick r:id="rId3"/>
              </a:rPr>
              <a:t>http://www.palgrave.com/studentstudyskills/page/Groupwork-and-presentations</a:t>
            </a:r>
            <a:r>
              <a:rPr lang="en-GB" dirty="0" smtClean="0">
                <a:hlinkClick r:id="rId3"/>
              </a:rPr>
              <a:t>/</a:t>
            </a:r>
            <a:r>
              <a:rPr lang="en-GB" dirty="0" smtClean="0"/>
              <a:t> [</a:t>
            </a:r>
            <a:r>
              <a:rPr lang="en-GB" dirty="0"/>
              <a:t>26.11.2015</a:t>
            </a:r>
            <a:r>
              <a:rPr lang="en-GB" dirty="0" smtClean="0"/>
              <a:t>]</a:t>
            </a:r>
          </a:p>
          <a:p>
            <a:r>
              <a:rPr lang="en-GB" i="1" dirty="0"/>
              <a:t>Palgrave Study Skills</a:t>
            </a:r>
            <a:r>
              <a:rPr lang="en-GB" dirty="0"/>
              <a:t>, ‘Working with Others’ </a:t>
            </a:r>
            <a:r>
              <a:rPr lang="en-GB" dirty="0">
                <a:hlinkClick r:id="rId4"/>
              </a:rPr>
              <a:t>http://www.palgrave.com/studentstudyskills/page/Working-with-others/</a:t>
            </a:r>
            <a:endParaRPr lang="en-GB" dirty="0"/>
          </a:p>
          <a:p>
            <a:r>
              <a:rPr lang="en-GB" i="1" dirty="0" smtClean="0"/>
              <a:t>Skills </a:t>
            </a:r>
            <a:r>
              <a:rPr lang="en-GB" i="1" dirty="0"/>
              <a:t>for OU Study</a:t>
            </a:r>
            <a:r>
              <a:rPr lang="en-GB" dirty="0"/>
              <a:t>, ‘Giving Presentations’, </a:t>
            </a:r>
            <a:r>
              <a:rPr lang="en-GB" u="sng" dirty="0">
                <a:hlinkClick r:id="rId5"/>
              </a:rPr>
              <a:t>http://www2.open.ac.uk/students/skillsforstudy/giving-presentations.php</a:t>
            </a:r>
            <a:r>
              <a:rPr lang="en-GB" dirty="0"/>
              <a:t> [26.11.2015</a:t>
            </a:r>
            <a:r>
              <a:rPr lang="en-GB" dirty="0" smtClean="0"/>
              <a:t>]</a:t>
            </a:r>
          </a:p>
          <a:p>
            <a:endParaRPr lang="en-GB" dirty="0"/>
          </a:p>
          <a:p>
            <a:endParaRPr lang="en-US" dirty="0"/>
          </a:p>
        </p:txBody>
      </p:sp>
    </p:spTree>
    <p:extLst>
      <p:ext uri="{BB962C8B-B14F-4D97-AF65-F5344CB8AC3E}">
        <p14:creationId xmlns:p14="http://schemas.microsoft.com/office/powerpoint/2010/main" val="16477827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Executive">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Executive.thmx</Template>
  <TotalTime>73</TotalTime>
  <Words>2285</Words>
  <Application>Microsoft Macintosh PowerPoint</Application>
  <PresentationFormat>On-screen Show (4:3)</PresentationFormat>
  <Paragraphs>191</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Executive</vt:lpstr>
      <vt:lpstr>Presentations/Cyflwyniadau</vt:lpstr>
      <vt:lpstr>PowerPoint Presentation</vt:lpstr>
      <vt:lpstr>Prepare for the presentation</vt:lpstr>
      <vt:lpstr>PowerPoint Presentation</vt:lpstr>
      <vt:lpstr>Checking what is required </vt:lpstr>
      <vt:lpstr>Preparing your script </vt:lpstr>
      <vt:lpstr>PowerPoint Presentation</vt:lpstr>
      <vt:lpstr>Practising </vt:lpstr>
      <vt:lpstr>Use visual aids </vt:lpstr>
      <vt:lpstr>On the day </vt:lpstr>
      <vt:lpstr>Speed pacing </vt:lpstr>
      <vt:lpstr>Delivering the presentation </vt:lpstr>
      <vt:lpstr>Leave time for questions </vt:lpstr>
      <vt:lpstr> Six important things to remember when you are giving a presentation </vt:lpstr>
      <vt:lpstr>Using PowerPoint </vt:lpstr>
      <vt:lpstr>PowerPoint Presentation</vt:lpstr>
      <vt:lpstr>WORKING IN A GROUP</vt:lpstr>
      <vt:lpstr>PowerPoint Presentation</vt:lpstr>
      <vt:lpstr>Groupwork and teamwork </vt:lpstr>
      <vt:lpstr>PowerPoint Presentation</vt:lpstr>
      <vt:lpstr>PowerPoint Presentation</vt:lpstr>
      <vt:lpstr>Group presentations </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7</cp:revision>
  <dcterms:created xsi:type="dcterms:W3CDTF">2015-11-26T22:28:35Z</dcterms:created>
  <dcterms:modified xsi:type="dcterms:W3CDTF">2016-04-18T14:01:47Z</dcterms:modified>
</cp:coreProperties>
</file>