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88" r:id="rId3"/>
    <p:sldId id="290" r:id="rId4"/>
    <p:sldId id="292" r:id="rId5"/>
    <p:sldId id="286" r:id="rId6"/>
    <p:sldId id="281" r:id="rId7"/>
    <p:sldId id="278" r:id="rId8"/>
    <p:sldId id="287" r:id="rId9"/>
    <p:sldId id="293" r:id="rId10"/>
    <p:sldId id="277" r:id="rId11"/>
  </p:sldIdLst>
  <p:sldSz cx="9144000" cy="5143500" type="screen16x9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E7EC2E"/>
    <a:srgbClr val="7F7F7F"/>
    <a:srgbClr val="1A636C"/>
    <a:srgbClr val="4C66A4"/>
    <a:srgbClr val="A6A6A6"/>
    <a:srgbClr val="FFFFFF"/>
    <a:srgbClr val="99FF66"/>
    <a:srgbClr val="C39BE1"/>
    <a:srgbClr val="65D7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81" autoAdjust="0"/>
    <p:restoredTop sz="85328" autoAdjust="0"/>
  </p:normalViewPr>
  <p:slideViewPr>
    <p:cSldViewPr>
      <p:cViewPr>
        <p:scale>
          <a:sx n="50" d="100"/>
          <a:sy n="50" d="100"/>
        </p:scale>
        <p:origin x="-1676" y="-44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D:\Dropbox\10_Sales%20&amp;%20work%20with%20Joe\Vill%20Vill%20Vest%20presentation\Graph%20for%20Joe%20VVV%20-%20music%20industry%20US%20revenues%202000-2015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plotArea>
      <c:layout/>
      <c:barChart>
        <c:barDir val="col"/>
        <c:grouping val="stacked"/>
        <c:ser>
          <c:idx val="0"/>
          <c:order val="0"/>
          <c:tx>
            <c:strRef>
              <c:f>Sheet1!$A$3</c:f>
              <c:strCache>
                <c:ptCount val="1"/>
                <c:pt idx="0">
                  <c:v>Live: Concert tickets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cat>
            <c:numRef>
              <c:f>Sheet1!$B$2:$E$2</c:f>
              <c:numCache>
                <c:formatCode>General</c:formatCode>
                <c:ptCount val="4"/>
                <c:pt idx="0">
                  <c:v>2000</c:v>
                </c:pt>
                <c:pt idx="1">
                  <c:v>2005</c:v>
                </c:pt>
                <c:pt idx="2">
                  <c:v>2010</c:v>
                </c:pt>
                <c:pt idx="3">
                  <c:v>2015</c:v>
                </c:pt>
              </c:numCache>
            </c:numRef>
          </c:cat>
          <c:val>
            <c:numRef>
              <c:f>Sheet1!$B$3:$E$3</c:f>
              <c:numCache>
                <c:formatCode>General</c:formatCode>
                <c:ptCount val="4"/>
                <c:pt idx="0">
                  <c:v>2.2999999999999998</c:v>
                </c:pt>
                <c:pt idx="1">
                  <c:v>3.8</c:v>
                </c:pt>
                <c:pt idx="2">
                  <c:v>4.5999999999999996</c:v>
                </c:pt>
                <c:pt idx="3">
                  <c:v>6</c:v>
                </c:pt>
              </c:numCache>
            </c:numRef>
          </c:val>
        </c:ser>
        <c:ser>
          <c:idx val="1"/>
          <c:order val="1"/>
          <c:tx>
            <c:strRef>
              <c:f>Sheet1!$A$4</c:f>
              <c:strCache>
                <c:ptCount val="1"/>
                <c:pt idx="0">
                  <c:v>Music: CDs</c:v>
                </c:pt>
              </c:strCache>
            </c:strRef>
          </c:tx>
          <c:spPr>
            <a:solidFill>
              <a:srgbClr val="00B0F0"/>
            </a:solidFill>
          </c:spPr>
          <c:cat>
            <c:numRef>
              <c:f>Sheet1!$B$2:$E$2</c:f>
              <c:numCache>
                <c:formatCode>General</c:formatCode>
                <c:ptCount val="4"/>
                <c:pt idx="0">
                  <c:v>2000</c:v>
                </c:pt>
                <c:pt idx="1">
                  <c:v>2005</c:v>
                </c:pt>
                <c:pt idx="2">
                  <c:v>2010</c:v>
                </c:pt>
                <c:pt idx="3">
                  <c:v>2015</c:v>
                </c:pt>
              </c:numCache>
            </c:numRef>
          </c:cat>
          <c:val>
            <c:numRef>
              <c:f>Sheet1!$B$4:$E$4</c:f>
              <c:numCache>
                <c:formatCode>General</c:formatCode>
                <c:ptCount val="4"/>
                <c:pt idx="0">
                  <c:v>20</c:v>
                </c:pt>
                <c:pt idx="1">
                  <c:v>14</c:v>
                </c:pt>
                <c:pt idx="2">
                  <c:v>4</c:v>
                </c:pt>
                <c:pt idx="3">
                  <c:v>2.5</c:v>
                </c:pt>
              </c:numCache>
            </c:numRef>
          </c:val>
        </c:ser>
        <c:ser>
          <c:idx val="2"/>
          <c:order val="2"/>
          <c:tx>
            <c:strRef>
              <c:f>Sheet1!$A$5</c:f>
              <c:strCache>
                <c:ptCount val="1"/>
                <c:pt idx="0">
                  <c:v>Music: Downloads</c:v>
                </c:pt>
              </c:strCache>
            </c:strRef>
          </c:tx>
          <c:spPr>
            <a:solidFill>
              <a:srgbClr val="7030A0"/>
            </a:solidFill>
          </c:spPr>
          <c:cat>
            <c:numRef>
              <c:f>Sheet1!$B$2:$E$2</c:f>
              <c:numCache>
                <c:formatCode>General</c:formatCode>
                <c:ptCount val="4"/>
                <c:pt idx="0">
                  <c:v>2000</c:v>
                </c:pt>
                <c:pt idx="1">
                  <c:v>2005</c:v>
                </c:pt>
                <c:pt idx="2">
                  <c:v>2010</c:v>
                </c:pt>
                <c:pt idx="3">
                  <c:v>2015</c:v>
                </c:pt>
              </c:numCache>
            </c:numRef>
          </c:cat>
          <c:val>
            <c:numRef>
              <c:f>Sheet1!$B$5:$E$5</c:f>
              <c:numCache>
                <c:formatCode>General</c:formatCode>
                <c:ptCount val="4"/>
                <c:pt idx="0">
                  <c:v>0</c:v>
                </c:pt>
                <c:pt idx="1">
                  <c:v>0.5</c:v>
                </c:pt>
                <c:pt idx="2">
                  <c:v>3.5</c:v>
                </c:pt>
                <c:pt idx="3">
                  <c:v>3</c:v>
                </c:pt>
              </c:numCache>
            </c:numRef>
          </c:val>
        </c:ser>
        <c:ser>
          <c:idx val="3"/>
          <c:order val="3"/>
          <c:tx>
            <c:strRef>
              <c:f>Sheet1!$A$6</c:f>
              <c:strCache>
                <c:ptCount val="1"/>
                <c:pt idx="0">
                  <c:v>Music: Streaming</c:v>
                </c:pt>
              </c:strCache>
            </c:strRef>
          </c:tx>
          <c:spPr>
            <a:solidFill>
              <a:srgbClr val="00B050"/>
            </a:solidFill>
          </c:spPr>
          <c:cat>
            <c:numRef>
              <c:f>Sheet1!$B$2:$E$2</c:f>
              <c:numCache>
                <c:formatCode>General</c:formatCode>
                <c:ptCount val="4"/>
                <c:pt idx="0">
                  <c:v>2000</c:v>
                </c:pt>
                <c:pt idx="1">
                  <c:v>2005</c:v>
                </c:pt>
                <c:pt idx="2">
                  <c:v>2010</c:v>
                </c:pt>
                <c:pt idx="3">
                  <c:v>2015</c:v>
                </c:pt>
              </c:numCache>
            </c:numRef>
          </c:cat>
          <c:val>
            <c:numRef>
              <c:f>Sheet1!$B$6:$E$6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0.2</c:v>
                </c:pt>
                <c:pt idx="3">
                  <c:v>1</c:v>
                </c:pt>
              </c:numCache>
            </c:numRef>
          </c:val>
        </c:ser>
        <c:overlap val="100"/>
        <c:axId val="127275008"/>
        <c:axId val="127276544"/>
      </c:barChart>
      <c:catAx>
        <c:axId val="127275008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800">
                <a:solidFill>
                  <a:schemeClr val="bg1"/>
                </a:solidFill>
              </a:defRPr>
            </a:pPr>
            <a:endParaRPr lang="en-US"/>
          </a:p>
        </c:txPr>
        <c:crossAx val="127276544"/>
        <c:crosses val="autoZero"/>
        <c:auto val="1"/>
        <c:lblAlgn val="ctr"/>
        <c:lblOffset val="100"/>
      </c:catAx>
      <c:valAx>
        <c:axId val="127276544"/>
        <c:scaling>
          <c:orientation val="minMax"/>
        </c:scaling>
        <c:axPos val="l"/>
        <c:majorGridlines>
          <c:spPr>
            <a:ln>
              <a:solidFill>
                <a:schemeClr val="bg1">
                  <a:lumMod val="65000"/>
                </a:schemeClr>
              </a:solidFill>
            </a:ln>
          </c:spPr>
        </c:majorGridlines>
        <c:numFmt formatCode="General" sourceLinked="1"/>
        <c:tickLblPos val="nextTo"/>
        <c:txPr>
          <a:bodyPr/>
          <a:lstStyle/>
          <a:p>
            <a:pPr>
              <a:defRPr sz="1800">
                <a:solidFill>
                  <a:schemeClr val="bg1"/>
                </a:solidFill>
              </a:defRPr>
            </a:pPr>
            <a:endParaRPr lang="en-US"/>
          </a:p>
        </c:txPr>
        <c:crossAx val="127275008"/>
        <c:crosses val="autoZero"/>
        <c:crossBetween val="between"/>
      </c:valAx>
      <c:spPr>
        <a:noFill/>
      </c:spPr>
    </c:plotArea>
    <c:legend>
      <c:legendPos val="r"/>
      <c:layout>
        <c:manualLayout>
          <c:xMode val="edge"/>
          <c:yMode val="edge"/>
          <c:x val="0.72468275181198649"/>
          <c:y val="4.1029327855757164E-2"/>
          <c:w val="0.26308483228587287"/>
          <c:h val="0.35755487085853416"/>
        </c:manualLayout>
      </c:layout>
      <c:txPr>
        <a:bodyPr/>
        <a:lstStyle/>
        <a:p>
          <a:pPr>
            <a:defRPr sz="1800">
              <a:solidFill>
                <a:schemeClr val="bg1"/>
              </a:solidFill>
            </a:defRPr>
          </a:pPr>
          <a:endParaRPr lang="en-US"/>
        </a:p>
      </c:txPr>
    </c:legend>
    <c:plotVisOnly val="1"/>
  </c:chart>
  <c:spPr>
    <a:noFill/>
    <a:ln>
      <a:noFill/>
    </a:ln>
  </c:sp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0E09A864-06F7-474A-9DDE-907D99B336D5}" type="datetimeFigureOut">
              <a:rPr lang="en-US" smtClean="0"/>
              <a:pPr/>
              <a:t>3/7/2017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2875" y="768350"/>
            <a:ext cx="6818313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</p:spPr>
        <p:txBody>
          <a:bodyPr vert="horz" lIns="99075" tIns="49538" rIns="99075" bIns="4953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89F48CBB-B8E5-4171-BEE6-3894A3D81CF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Streaming still</a:t>
            </a:r>
            <a:r>
              <a:rPr lang="en-GB" baseline="0" dirty="0" smtClean="0"/>
              <a:t> very small part of revenues even if bigger share now</a:t>
            </a:r>
          </a:p>
          <a:p>
            <a:r>
              <a:rPr lang="en-GB" baseline="0" dirty="0" smtClean="0"/>
              <a:t>Tickets, DL, </a:t>
            </a:r>
            <a:r>
              <a:rPr lang="en-GB" baseline="0" dirty="0" err="1" smtClean="0"/>
              <a:t>Merch</a:t>
            </a:r>
            <a:endParaRPr lang="en-GB" baseline="0" dirty="0" smtClean="0"/>
          </a:p>
          <a:p>
            <a:r>
              <a:rPr lang="en-GB" baseline="0" dirty="0" err="1" smtClean="0"/>
              <a:t>Merch</a:t>
            </a:r>
            <a:r>
              <a:rPr lang="en-GB" baseline="0" dirty="0" smtClean="0"/>
              <a:t> – important at every step of an artist’s career.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http://coldplay.com/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</a:t>
            </a:r>
            <a:r>
              <a:rPr lang="en-GB" baseline="0" dirty="0" smtClean="0"/>
              <a:t> can you improve your fan’s online experience with your website/store by sell D2F.</a:t>
            </a:r>
          </a:p>
          <a:p>
            <a:r>
              <a:rPr lang="en-GB" baseline="0" dirty="0" smtClean="0"/>
              <a:t>Example: </a:t>
            </a:r>
            <a:r>
              <a:rPr lang="en-GB" baseline="0" dirty="0" err="1" smtClean="0"/>
              <a:t>Marika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Hackman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Know who/when/where your fans are.</a:t>
            </a:r>
          </a:p>
          <a:p>
            <a:r>
              <a:rPr lang="en-GB" dirty="0" smtClean="0"/>
              <a:t>Benefits</a:t>
            </a:r>
            <a:r>
              <a:rPr lang="en-GB" baseline="0" dirty="0" smtClean="0"/>
              <a:t> of </a:t>
            </a:r>
            <a:r>
              <a:rPr lang="en-GB" baseline="0" dirty="0" err="1" smtClean="0"/>
              <a:t>owming</a:t>
            </a:r>
            <a:r>
              <a:rPr lang="en-GB" baseline="0" dirty="0" smtClean="0"/>
              <a:t> data:</a:t>
            </a:r>
          </a:p>
          <a:p>
            <a:pPr>
              <a:buFontTx/>
              <a:buChar char="-"/>
            </a:pPr>
            <a:r>
              <a:rPr lang="en-GB" baseline="0" dirty="0" smtClean="0"/>
              <a:t>Build a mailing list and get in touch directly with fans</a:t>
            </a:r>
          </a:p>
          <a:p>
            <a:pPr>
              <a:buFontTx/>
              <a:buChar char="-"/>
            </a:pPr>
            <a:r>
              <a:rPr lang="en-GB" baseline="0" dirty="0" smtClean="0"/>
              <a:t>Build remarketing audience on social media/ad platform and reach your fans to reinforce your message / reach new potential fans (with lookalike audiences, friends of... Targeting) – Better targeting + more relevant adverts = cheaper cost per click. Optimise your marketing.</a:t>
            </a:r>
          </a:p>
          <a:p>
            <a:pPr>
              <a:buFontTx/>
              <a:buChar char="-"/>
            </a:pPr>
            <a:r>
              <a:rPr lang="en-GB" baseline="0" dirty="0" smtClean="0"/>
              <a:t> Plan your next tour. Gain leverage when going to agents/promoters/...</a:t>
            </a:r>
          </a:p>
          <a:p>
            <a:pPr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experience</a:t>
            </a:r>
            <a:r>
              <a:rPr lang="en-GB" baseline="0" dirty="0" smtClean="0"/>
              <a:t> &amp; </a:t>
            </a:r>
            <a:r>
              <a:rPr lang="en-GB" dirty="0" smtClean="0"/>
              <a:t>In</a:t>
            </a:r>
            <a:r>
              <a:rPr lang="en-GB" baseline="0" dirty="0" smtClean="0"/>
              <a:t> numbers: 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Examples of key entities with mega bundles: Blondie, At The Drive In. Creative pre-orders: Little Comets “1 pound Gig” (digital gig)</a:t>
            </a:r>
          </a:p>
          <a:p>
            <a:pPr marL="228600" indent="-228600">
              <a:buAutoNum type="arabicParenR"/>
            </a:pPr>
            <a:r>
              <a:rPr lang="en-GB" baseline="0" dirty="0" err="1" smtClean="0"/>
              <a:t>Merch</a:t>
            </a:r>
            <a:r>
              <a:rPr lang="en-GB" baseline="0" dirty="0" smtClean="0"/>
              <a:t> that sells: anything signed/personalised (CDs, </a:t>
            </a:r>
            <a:r>
              <a:rPr lang="en-GB" baseline="0" dirty="0" err="1" smtClean="0"/>
              <a:t>vinyls</a:t>
            </a:r>
            <a:r>
              <a:rPr lang="en-GB" baseline="0" dirty="0" smtClean="0"/>
              <a:t>, craft...) T-shirt (limited edition, bespoke tour </a:t>
            </a:r>
            <a:r>
              <a:rPr lang="en-GB" baseline="0" dirty="0" err="1" smtClean="0"/>
              <a:t>merch</a:t>
            </a:r>
            <a:r>
              <a:rPr lang="en-GB" baseline="0" dirty="0" smtClean="0"/>
              <a:t> - POD), the cassettes come-back (cheap &amp; quick to produce (key production), easy extra sale if looking to chart).</a:t>
            </a:r>
          </a:p>
          <a:p>
            <a:pPr marL="228600" indent="-228600">
              <a:buAutoNum type="arabicParenR"/>
            </a:pPr>
            <a:r>
              <a:rPr lang="en-GB" baseline="0" dirty="0" smtClean="0"/>
              <a:t>Labels are after artists who already have a </a:t>
            </a:r>
            <a:r>
              <a:rPr lang="en-GB" baseline="0" dirty="0" err="1" smtClean="0"/>
              <a:t>fanbase</a:t>
            </a:r>
            <a:r>
              <a:rPr lang="en-GB" baseline="0" dirty="0" smtClean="0"/>
              <a:t>... Because artists have the power. Example: DODIE sold out her gig in 1 tweet. Self fulfilling – the more an artist sell though his store, the more data he gathers, the more he can get in touch directly selling more... Instead of relying on a Ticketmaster’s poorly targeted mailing list – build your own.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Exciting key artists we’re working with:</a:t>
            </a:r>
          </a:p>
          <a:p>
            <a:endParaRPr lang="en-GB" dirty="0" smtClean="0"/>
          </a:p>
          <a:p>
            <a:r>
              <a:rPr lang="en-GB" dirty="0" smtClean="0"/>
              <a:t>Blondie / </a:t>
            </a:r>
            <a:r>
              <a:rPr lang="en-GB" dirty="0" err="1" smtClean="0"/>
              <a:t>Goldfrapp</a:t>
            </a:r>
            <a:r>
              <a:rPr lang="en-GB" dirty="0" smtClean="0"/>
              <a:t> / Metallica</a:t>
            </a:r>
            <a:r>
              <a:rPr lang="en-GB" baseline="0" dirty="0" smtClean="0"/>
              <a:t> / </a:t>
            </a:r>
            <a:r>
              <a:rPr lang="en-GB" dirty="0" smtClean="0"/>
              <a:t>Enter </a:t>
            </a:r>
            <a:r>
              <a:rPr lang="en-GB" dirty="0" err="1" smtClean="0"/>
              <a:t>Shikari</a:t>
            </a:r>
            <a:r>
              <a:rPr lang="en-GB" dirty="0" smtClean="0"/>
              <a:t> / PSB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Zara Larsson (pop)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Asgeir</a:t>
            </a:r>
            <a:r>
              <a:rPr lang="en-GB" dirty="0" smtClean="0"/>
              <a:t> (One</a:t>
            </a:r>
            <a:r>
              <a:rPr lang="en-GB" baseline="0" dirty="0" smtClean="0"/>
              <a:t> Little Indian) / Luke </a:t>
            </a:r>
            <a:r>
              <a:rPr lang="en-GB" baseline="0" dirty="0" err="1" smtClean="0"/>
              <a:t>Sital</a:t>
            </a:r>
            <a:r>
              <a:rPr lang="en-GB" baseline="0" dirty="0" smtClean="0"/>
              <a:t> Singh (indie) </a:t>
            </a:r>
            <a:r>
              <a:rPr lang="en-GB" dirty="0" smtClean="0"/>
              <a:t>/Dan </a:t>
            </a:r>
            <a:r>
              <a:rPr lang="en-GB" dirty="0" err="1" smtClean="0"/>
              <a:t>Croll</a:t>
            </a:r>
            <a:r>
              <a:rPr lang="en-GB" dirty="0" smtClean="0"/>
              <a:t> (Communion)</a:t>
            </a:r>
            <a:r>
              <a:rPr lang="en-GB" baseline="0" dirty="0" smtClean="0"/>
              <a:t> (singer </a:t>
            </a:r>
            <a:r>
              <a:rPr lang="en-GB" baseline="0" dirty="0" err="1" smtClean="0"/>
              <a:t>songrwiter</a:t>
            </a:r>
            <a:r>
              <a:rPr lang="en-GB" baseline="0" dirty="0" smtClean="0"/>
              <a:t>)</a:t>
            </a: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Opeth</a:t>
            </a:r>
            <a:r>
              <a:rPr lang="en-GB" dirty="0" smtClean="0"/>
              <a:t> (rock) The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Hunna</a:t>
            </a:r>
            <a:r>
              <a:rPr lang="en-GB" baseline="0" dirty="0" smtClean="0"/>
              <a:t> (self made – teen pop-rock)</a:t>
            </a: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Bry</a:t>
            </a:r>
            <a:r>
              <a:rPr lang="en-GB" dirty="0" smtClean="0"/>
              <a:t>/</a:t>
            </a:r>
            <a:r>
              <a:rPr lang="en-GB" dirty="0" err="1" smtClean="0"/>
              <a:t>Dodie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Youtubers</a:t>
            </a:r>
            <a:r>
              <a:rPr lang="en-GB" baseline="0" dirty="0" smtClean="0"/>
              <a:t>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Marika</a:t>
            </a:r>
            <a:r>
              <a:rPr lang="en-GB" dirty="0" smtClean="0"/>
              <a:t> </a:t>
            </a:r>
            <a:r>
              <a:rPr lang="en-GB" dirty="0" err="1" smtClean="0"/>
              <a:t>Hackman</a:t>
            </a:r>
            <a:r>
              <a:rPr lang="en-GB" baseline="0" dirty="0" smtClean="0"/>
              <a:t> </a:t>
            </a:r>
            <a:r>
              <a:rPr lang="en-GB" dirty="0" smtClean="0"/>
              <a:t>/ </a:t>
            </a:r>
            <a:r>
              <a:rPr lang="en-GB" baseline="0" dirty="0" smtClean="0"/>
              <a:t>Jack </a:t>
            </a:r>
            <a:r>
              <a:rPr lang="en-GB" baseline="0" dirty="0" err="1" smtClean="0"/>
              <a:t>Savoretti</a:t>
            </a:r>
            <a:r>
              <a:rPr lang="en-GB" baseline="0" dirty="0" smtClean="0"/>
              <a:t> (acoustic)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Allie X (electronic)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48CBB-B8E5-4171-BEE6-3894A3D81CF8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355DE-E0A4-4247-98ED-F9728D3F5690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3F6E-0964-4425-B590-7F1CEC4B62EF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A95BA-BD52-4FAB-B1F6-4B52D2DFA44D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00BF-4021-428D-8DAD-2A0792820D47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8F44-858B-446C-A0FC-629798DB19A0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E9CF-7D46-4857-905F-8168D5C7B5BE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1B392-423E-495D-956A-0FD8FA6733B5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0D607-6DF5-4B10-82BF-FB3CBA21D1D6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C2A6E-3B7E-4A32-B530-31A48FD75C71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00875"/>
            <a:ext cx="6019800" cy="85725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8AE9-F6A4-4163-802E-4CCCF6A65462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6CDF6-7A3E-4819-8FD8-B361A2F2D4F7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-7200" y="397951"/>
            <a:ext cx="6027000" cy="45719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lang="en-US" sz="1800" kern="1200" spc="30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-7200" y="819150"/>
            <a:ext cx="7239000" cy="3048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200" spc="3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  <a:latin typeface="Roboto" pitchFamily="2" charset="0"/>
                <a:ea typeface="Roboto" pitchFamily="2" charset="0"/>
              </a:defRPr>
            </a:lvl1pPr>
          </a:lstStyle>
          <a:p>
            <a:fld id="{42CD4A40-72ED-4ECE-A289-11D7E313A190}" type="datetime1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34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  <a:latin typeface="Roboto" pitchFamily="2" charset="0"/>
                <a:ea typeface="Roboto" pitchFamily="2" charset="0"/>
              </a:defRPr>
            </a:lvl1pPr>
          </a:lstStyle>
          <a:p>
            <a:fld id="{D38928F2-A8A6-4F23-B82D-1508577A7A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1800" kern="1200" spc="300">
          <a:solidFill>
            <a:schemeClr val="bg1"/>
          </a:solidFill>
          <a:latin typeface="Roboto" pitchFamily="2" charset="0"/>
          <a:ea typeface="Roboto" pitchFamily="2" charset="0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Roboto" pitchFamily="2" charset="0"/>
          <a:ea typeface="Roboto" pitchFamily="2" charset="0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Roboto" pitchFamily="2" charset="0"/>
          <a:ea typeface="Roboto" pitchFamily="2" charset="0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Roboto" pitchFamily="2" charset="0"/>
          <a:ea typeface="Roboto" pitchFamily="2" charset="0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600" kern="1200">
          <a:solidFill>
            <a:schemeClr val="tx1"/>
          </a:solidFill>
          <a:latin typeface="Roboto" pitchFamily="2" charset="0"/>
          <a:ea typeface="Roboto" pitchFamily="2" charset="0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600" kern="1200">
          <a:solidFill>
            <a:schemeClr val="tx1"/>
          </a:solidFill>
          <a:latin typeface="Roboto" pitchFamily="2" charset="0"/>
          <a:ea typeface="Roboto" pitchFamily="2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 txBox="1">
            <a:spLocks/>
          </p:cNvSpPr>
          <p:nvPr/>
        </p:nvSpPr>
        <p:spPr>
          <a:xfrm>
            <a:off x="457200" y="2343151"/>
            <a:ext cx="8229600" cy="457199"/>
          </a:xfrm>
          <a:prstGeom prst="rect">
            <a:avLst/>
          </a:prstGeom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b="1" spc="3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Why sell music, merch and tickets yourself?</a:t>
            </a:r>
            <a:endParaRPr kumimoji="0" lang="en-GB" sz="4400" b="1" i="0" u="none" strike="noStrike" kern="1200" cap="none" spc="30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76200" y="4620096"/>
            <a:ext cx="8229600" cy="4571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Gabrielle Nicot-Berenger, Digital Marketing Manager, Music Glue</a:t>
            </a:r>
            <a:endParaRPr kumimoji="0" lang="en-GB" sz="1800" b="1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pic>
        <p:nvPicPr>
          <p:cNvPr id="7" name="Picture 6" descr="MusicGlue-whit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400" y="133350"/>
            <a:ext cx="1609860" cy="914400"/>
          </a:xfrm>
          <a:prstGeom prst="rect">
            <a:avLst/>
          </a:prstGeom>
        </p:spPr>
      </p:pic>
      <p:pic>
        <p:nvPicPr>
          <p:cNvPr id="1026" name="Picture 2" descr="C:\Users\Gabrielle\Desktop\Community Management\MBS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133350"/>
            <a:ext cx="11906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2" name="Picture 36" descr="C:\Users\Suzi\AppData\Local\Microsoft\Windows\INetCache\IE\PZFXNQX4\road_png_stock_by_doloresdevelde-d55c9nc[1].png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1504950"/>
            <a:ext cx="9144000" cy="3638550"/>
          </a:xfrm>
          <a:prstGeom prst="rect">
            <a:avLst/>
          </a:prstGeom>
          <a:noFill/>
        </p:spPr>
      </p:pic>
      <p:pic>
        <p:nvPicPr>
          <p:cNvPr id="4114" name="Picture 18" descr="Radio 4 ico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29400" y="819150"/>
            <a:ext cx="1066800" cy="1066800"/>
          </a:xfrm>
          <a:prstGeom prst="rect">
            <a:avLst/>
          </a:prstGeom>
          <a:noFill/>
        </p:spPr>
      </p:pic>
      <p:pic>
        <p:nvPicPr>
          <p:cNvPr id="4102" name="Picture 6" descr="Image result for cash icon"/>
          <p:cNvPicPr>
            <a:picLocks noChangeAspect="1" noChangeArrowheads="1"/>
          </p:cNvPicPr>
          <p:nvPr/>
        </p:nvPicPr>
        <p:blipFill>
          <a:blip r:embed="rId5" cstate="print"/>
          <a:srcRect l="16933" t="10583" r="15334" b="10042"/>
          <a:stretch>
            <a:fillRect/>
          </a:stretch>
        </p:blipFill>
        <p:spPr bwMode="auto">
          <a:xfrm>
            <a:off x="-66040" y="1504950"/>
            <a:ext cx="2275840" cy="2133600"/>
          </a:xfrm>
          <a:prstGeom prst="rect">
            <a:avLst/>
          </a:prstGeom>
          <a:noFill/>
        </p:spPr>
      </p:pic>
      <p:pic>
        <p:nvPicPr>
          <p:cNvPr id="4104" name="Picture 8" descr="Image result for cd icon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1192350"/>
            <a:ext cx="1531800" cy="1531800"/>
          </a:xfrm>
          <a:prstGeom prst="rect">
            <a:avLst/>
          </a:prstGeom>
          <a:noFill/>
        </p:spPr>
      </p:pic>
      <p:pic>
        <p:nvPicPr>
          <p:cNvPr id="4120" name="Picture 24" descr="Image result for tour icon circl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43200" y="1200150"/>
            <a:ext cx="1752600" cy="1752600"/>
          </a:xfrm>
          <a:prstGeom prst="rect">
            <a:avLst/>
          </a:prstGeom>
          <a:noFill/>
        </p:spPr>
      </p:pic>
      <p:pic>
        <p:nvPicPr>
          <p:cNvPr id="4126" name="Picture 30" descr="Free shopping bag flat icon &amp; Download free icons for commercial us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7706" y="886297"/>
            <a:ext cx="838200" cy="838200"/>
          </a:xfrm>
          <a:prstGeom prst="rect">
            <a:avLst/>
          </a:prstGeom>
          <a:noFill/>
        </p:spPr>
      </p:pic>
      <p:sp>
        <p:nvSpPr>
          <p:cNvPr id="28" name="Title 1"/>
          <p:cNvSpPr txBox="1">
            <a:spLocks/>
          </p:cNvSpPr>
          <p:nvPr/>
        </p:nvSpPr>
        <p:spPr>
          <a:xfrm>
            <a:off x="5943600" y="3638550"/>
            <a:ext cx="2971800" cy="12953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Sign record contract</a:t>
            </a:r>
          </a:p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Tour to promote album</a:t>
            </a:r>
          </a:p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Release</a:t>
            </a:r>
            <a:r>
              <a:rPr kumimoji="0" lang="en-GB" sz="18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album</a:t>
            </a:r>
          </a:p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baseline="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Radio</a:t>
            </a:r>
            <a:r>
              <a:rPr lang="en-GB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 play</a:t>
            </a:r>
          </a:p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Sell</a:t>
            </a:r>
            <a:r>
              <a:rPr kumimoji="0" lang="en-GB" sz="18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album in shops</a:t>
            </a:r>
            <a:endParaRPr kumimoji="0" lang="en-GB" sz="1800" b="1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30" name="Title 1"/>
          <p:cNvSpPr txBox="1">
            <a:spLocks/>
          </p:cNvSpPr>
          <p:nvPr/>
        </p:nvSpPr>
        <p:spPr>
          <a:xfrm>
            <a:off x="76200" y="57151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How it was: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/>
          <p:cNvSpPr txBox="1">
            <a:spLocks/>
          </p:cNvSpPr>
          <p:nvPr/>
        </p:nvSpPr>
        <p:spPr>
          <a:xfrm>
            <a:off x="76200" y="-273301"/>
            <a:ext cx="9448800" cy="12953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How it has changed: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graphicFrame>
        <p:nvGraphicFramePr>
          <p:cNvPr id="11" name="Chart 10"/>
          <p:cNvGraphicFramePr/>
          <p:nvPr/>
        </p:nvGraphicFramePr>
        <p:xfrm>
          <a:off x="457200" y="1200150"/>
          <a:ext cx="8305800" cy="39433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Title 1"/>
          <p:cNvSpPr txBox="1">
            <a:spLocks/>
          </p:cNvSpPr>
          <p:nvPr/>
        </p:nvSpPr>
        <p:spPr>
          <a:xfrm rot="16200000">
            <a:off x="-1104774" y="1923926"/>
            <a:ext cx="2742949" cy="12953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Revenue</a:t>
            </a:r>
            <a:r>
              <a:rPr kumimoji="0" lang="en-GB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(US$ billions)</a:t>
            </a:r>
            <a:endParaRPr kumimoji="0" lang="en-GB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76200" y="285750"/>
            <a:ext cx="9448800" cy="12953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US music industry revenues from recorded music &amp; concerts, 2000-2015 </a:t>
            </a:r>
            <a:endParaRPr kumimoji="0" lang="en-GB" sz="12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6705600" y="4019550"/>
            <a:ext cx="2590800" cy="1447800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8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Source: Music REDEF (RIAA, Bureau of Labour Statistics USA) </a:t>
            </a:r>
          </a:p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i="0" u="none" strike="noStrike" kern="1200" cap="none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8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Number adjusted for inflation to 2015 USD levels</a:t>
            </a:r>
            <a:endParaRPr kumimoji="0" lang="en-GB" sz="4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-304800" y="4900940"/>
            <a:ext cx="97536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050" dirty="0" smtClean="0"/>
              <a:t>Source: PWC Global Entertainment &amp; Media Outlook 2016-2020, http://www.pwc.com/gx/en/industries/entertainment-media/outlook/segment-insights/music.html</a:t>
            </a:r>
            <a:endParaRPr lang="en-GB" sz="1050" dirty="0"/>
          </a:p>
        </p:txBody>
      </p:sp>
      <p:sp>
        <p:nvSpPr>
          <p:cNvPr id="28" name="Title 1"/>
          <p:cNvSpPr txBox="1">
            <a:spLocks/>
          </p:cNvSpPr>
          <p:nvPr/>
        </p:nvSpPr>
        <p:spPr>
          <a:xfrm>
            <a:off x="30935" y="1504951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Artists now have direct access to their fans</a:t>
            </a:r>
            <a:endParaRPr kumimoji="0" lang="en-GB" sz="16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pic>
        <p:nvPicPr>
          <p:cNvPr id="50184" name="Picture 8" descr="Image result for snapchat ic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0241" y="2466291"/>
            <a:ext cx="1080000" cy="1080000"/>
          </a:xfrm>
          <a:prstGeom prst="rect">
            <a:avLst/>
          </a:prstGeom>
          <a:noFill/>
        </p:spPr>
      </p:pic>
      <p:pic>
        <p:nvPicPr>
          <p:cNvPr id="50186" name="Picture 10" descr="Image result for instagram ico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82040" y="2466291"/>
            <a:ext cx="1080000" cy="1080000"/>
          </a:xfrm>
          <a:prstGeom prst="rect">
            <a:avLst/>
          </a:prstGeom>
          <a:noFill/>
        </p:spPr>
      </p:pic>
      <p:pic>
        <p:nvPicPr>
          <p:cNvPr id="50188" name="Picture 12" descr="Image result for twitter ic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4480" y="2466291"/>
            <a:ext cx="1080000" cy="1080000"/>
          </a:xfrm>
          <a:prstGeom prst="rect">
            <a:avLst/>
          </a:prstGeom>
          <a:noFill/>
        </p:spPr>
      </p:pic>
      <p:pic>
        <p:nvPicPr>
          <p:cNvPr id="50192" name="Picture 16" descr="Image result for email icon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34800" y="2430291"/>
            <a:ext cx="1152000" cy="1152000"/>
          </a:xfrm>
          <a:prstGeom prst="rect">
            <a:avLst/>
          </a:prstGeom>
          <a:noFill/>
        </p:spPr>
      </p:pic>
      <p:pic>
        <p:nvPicPr>
          <p:cNvPr id="50194" name="Picture 18" descr="Image result for facebook ico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9600" y="2466291"/>
            <a:ext cx="1080000" cy="1080000"/>
          </a:xfrm>
          <a:prstGeom prst="rect">
            <a:avLst/>
          </a:prstGeom>
          <a:noFill/>
        </p:spPr>
      </p:pic>
      <p:sp>
        <p:nvSpPr>
          <p:cNvPr id="17410" name="AutoShape 2" descr="Image result for website ic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412" name="AutoShape 4" descr="Image result for website ic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414" name="AutoShape 6" descr="Image result for website ic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16" name="Picture 8" descr="Image result for website icon square"/>
          <p:cNvPicPr>
            <a:picLocks noChangeAspect="1" noChangeArrowheads="1"/>
          </p:cNvPicPr>
          <p:nvPr/>
        </p:nvPicPr>
        <p:blipFill>
          <a:blip r:embed="rId8"/>
          <a:srcRect l="13123" t="11221" r="15448" b="17350"/>
          <a:stretch>
            <a:fillRect/>
          </a:stretch>
        </p:blipFill>
        <p:spPr bwMode="auto">
          <a:xfrm>
            <a:off x="6099360" y="2434791"/>
            <a:ext cx="1143000" cy="1143000"/>
          </a:xfrm>
          <a:prstGeom prst="rect">
            <a:avLst/>
          </a:prstGeom>
          <a:noFill/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76200" y="-273301"/>
            <a:ext cx="9448800" cy="12953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Where we are today: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30935" y="4012761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...but</a:t>
            </a:r>
            <a:r>
              <a:rPr kumimoji="0" lang="en-GB" sz="28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what are they doing with it?</a:t>
            </a:r>
            <a:endParaRPr kumimoji="0" lang="en-GB" sz="16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09800" y="1381906"/>
            <a:ext cx="5022850" cy="3628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76200" y="3619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Artist websites,</a:t>
            </a:r>
            <a:r>
              <a:rPr kumimoji="0" lang="en-GB" sz="32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</a:t>
            </a:r>
            <a:r>
              <a:rPr lang="en-GB" sz="3200" b="1" dirty="0" err="1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F</a:t>
            </a:r>
            <a:r>
              <a:rPr kumimoji="0" lang="en-GB" sz="3200" b="1" i="0" u="none" strike="noStrike" kern="1200" cap="none" normalizeH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acebook</a:t>
            </a:r>
            <a:r>
              <a:rPr kumimoji="0" lang="en-GB" sz="32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pages etc. </a:t>
            </a:r>
          </a:p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send fans away to buy things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" name="AutoShape 10"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/>
          <p:cNvSpPr>
            <a:spLocks noChangeAspect="1" noChangeArrowheads="1"/>
          </p:cNvSpPr>
          <p:nvPr/>
        </p:nvSpPr>
        <p:spPr bwMode="auto">
          <a:xfrm>
            <a:off x="155575" y="-1165225"/>
            <a:ext cx="2438400" cy="2438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6" name="AutoShape 12"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/>
          <p:cNvSpPr>
            <a:spLocks noChangeAspect="1" noChangeArrowheads="1"/>
          </p:cNvSpPr>
          <p:nvPr/>
        </p:nvSpPr>
        <p:spPr bwMode="auto">
          <a:xfrm>
            <a:off x="155575" y="-1165225"/>
            <a:ext cx="2438400" cy="2438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8" name="AutoShape 14"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/>
          <p:cNvSpPr>
            <a:spLocks noChangeAspect="1" noChangeArrowheads="1"/>
          </p:cNvSpPr>
          <p:nvPr/>
        </p:nvSpPr>
        <p:spPr bwMode="auto">
          <a:xfrm>
            <a:off x="155575" y="-1165225"/>
            <a:ext cx="2438400" cy="2438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 descr="flow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90600" y="742950"/>
            <a:ext cx="4191000" cy="4258056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>
            <a:off x="21882" y="571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lvl="0">
              <a:spcBef>
                <a:spcPct val="0"/>
              </a:spcBef>
              <a:defRPr/>
            </a:pPr>
            <a:r>
              <a:rPr lang="en-GB" sz="32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How can it be done?</a:t>
            </a:r>
            <a:endParaRPr lang="en-GB" dirty="0">
              <a:solidFill>
                <a:schemeClr val="bg1"/>
              </a:solidFill>
              <a:latin typeface="Roboto" pitchFamily="2" charset="0"/>
              <a:ea typeface="Roboto" pitchFamily="2" charset="0"/>
            </a:endParaRPr>
          </a:p>
        </p:txBody>
      </p:sp>
      <p:pic>
        <p:nvPicPr>
          <p:cNvPr id="15" name="Picture 14" descr="MusicGlue-white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81430" y="2410206"/>
            <a:ext cx="901700" cy="512166"/>
          </a:xfrm>
          <a:prstGeom prst="rect">
            <a:avLst/>
          </a:prstGeom>
        </p:spPr>
      </p:pic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5"/>
          <a:srcRect t="28916" r="15094" b="22891"/>
          <a:stretch>
            <a:fillRect/>
          </a:stretch>
        </p:blipFill>
        <p:spPr bwMode="auto">
          <a:xfrm>
            <a:off x="5181600" y="2470150"/>
            <a:ext cx="914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14" descr="Image result for MUSICIAN ICON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019800" y="2038350"/>
            <a:ext cx="1528770" cy="1528770"/>
          </a:xfrm>
          <a:prstGeom prst="rect">
            <a:avLst/>
          </a:prstGeom>
          <a:noFill/>
        </p:spPr>
      </p:pic>
      <p:pic>
        <p:nvPicPr>
          <p:cNvPr id="9219" name="Picture 3" descr="Image result for data analysis icon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86600" y="2343150"/>
            <a:ext cx="1368425" cy="1026319"/>
          </a:xfrm>
          <a:prstGeom prst="rect">
            <a:avLst/>
          </a:prstGeom>
          <a:noFill/>
        </p:spPr>
      </p:pic>
      <p:sp>
        <p:nvSpPr>
          <p:cNvPr id="20" name="Title 1"/>
          <p:cNvSpPr txBox="1">
            <a:spLocks/>
          </p:cNvSpPr>
          <p:nvPr/>
        </p:nvSpPr>
        <p:spPr>
          <a:xfrm>
            <a:off x="2819400" y="361950"/>
            <a:ext cx="6781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21" name="Title 1"/>
          <p:cNvSpPr txBox="1">
            <a:spLocks/>
          </p:cNvSpPr>
          <p:nvPr/>
        </p:nvSpPr>
        <p:spPr>
          <a:xfrm>
            <a:off x="6248400" y="3619501"/>
            <a:ext cx="3657600" cy="1523999"/>
          </a:xfrm>
          <a:prstGeom prst="rect">
            <a:avLst/>
          </a:prstGeom>
        </p:spPr>
        <p:txBody>
          <a:bodyPr anchor="ctr"/>
          <a:lstStyle/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GB" sz="20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Any product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GB" sz="20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One store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GB" sz="20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One transaction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  <a:defRPr/>
            </a:pPr>
            <a:r>
              <a:rPr lang="en-GB" sz="20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Artist owns the data</a:t>
            </a:r>
            <a:endParaRPr lang="en-GB" sz="1200" dirty="0">
              <a:solidFill>
                <a:schemeClr val="bg1"/>
              </a:solidFill>
              <a:latin typeface="Roboto" pitchFamily="2" charset="0"/>
              <a:ea typeface="Roboto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 descr="Screenshot 2016-07-19 10.04.36.png"/>
          <p:cNvPicPr>
            <a:picLocks noChangeAspect="1"/>
          </p:cNvPicPr>
          <p:nvPr/>
        </p:nvPicPr>
        <p:blipFill>
          <a:blip r:embed="rId3"/>
          <a:srcRect l="32500" t="36667" r="12500" b="17407"/>
          <a:stretch>
            <a:fillRect/>
          </a:stretch>
        </p:blipFill>
        <p:spPr>
          <a:xfrm>
            <a:off x="0" y="867641"/>
            <a:ext cx="9144000" cy="4294909"/>
          </a:xfrm>
          <a:prstGeom prst="rect">
            <a:avLst/>
          </a:prstGeom>
        </p:spPr>
      </p:pic>
      <p:sp>
        <p:nvSpPr>
          <p:cNvPr id="20" name="Title 1"/>
          <p:cNvSpPr txBox="1">
            <a:spLocks/>
          </p:cNvSpPr>
          <p:nvPr/>
        </p:nvSpPr>
        <p:spPr>
          <a:xfrm>
            <a:off x="21882" y="571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Know your fans: Data collected on every sale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21882" y="1333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So what?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81000" y="1348591"/>
            <a:ext cx="7467600" cy="49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spc="300" dirty="0" smtClean="0">
                <a:solidFill>
                  <a:srgbClr val="E7EC2E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1 IN 3 </a:t>
            </a: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FANS BUYING A TICKET BUY ANOTHER ITEM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81000" y="1733550"/>
            <a:ext cx="7620000" cy="837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spc="300" dirty="0" smtClean="0">
                <a:solidFill>
                  <a:srgbClr val="E7EC2E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1 IN 2 </a:t>
            </a: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FANS BUYING A PREORDER BUY ANOTHER ITEM</a:t>
            </a:r>
            <a:endParaRPr lang="en-GB" sz="1400" dirty="0" smtClean="0">
              <a:solidFill>
                <a:schemeClr val="bg1"/>
              </a:solidFill>
              <a:latin typeface="Roboto" pitchFamily="2" charset="0"/>
              <a:ea typeface="Roboto" pitchFamily="2" charset="0"/>
              <a:cs typeface="Arial Nova Light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 smtClean="0">
              <a:solidFill>
                <a:schemeClr val="bg1"/>
              </a:solidFill>
              <a:latin typeface="Roboto" pitchFamily="2" charset="0"/>
              <a:ea typeface="Roboto" pitchFamily="2" charset="0"/>
              <a:cs typeface="Arial Nova Light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21882" y="905158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1) Selling products together increases sales</a:t>
            </a:r>
            <a:endParaRPr kumimoji="0" lang="en-GB" sz="14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3" name="Title 1"/>
          <p:cNvSpPr txBox="1">
            <a:spLocks/>
          </p:cNvSpPr>
          <p:nvPr/>
        </p:nvSpPr>
        <p:spPr>
          <a:xfrm>
            <a:off x="21882" y="2422215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+mj-cs"/>
              </a:rPr>
              <a:t>2</a:t>
            </a:r>
            <a:r>
              <a:rPr kumimoji="0" lang="en-GB" sz="24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) Having</a:t>
            </a:r>
            <a:r>
              <a:rPr kumimoji="0" lang="en-GB" sz="24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data on your fans is valuable</a:t>
            </a:r>
            <a:endParaRPr kumimoji="0" lang="en-GB" sz="14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21882" y="35623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3) The artist has the marketing</a:t>
            </a:r>
            <a:r>
              <a:rPr kumimoji="0" lang="en-GB" sz="24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 power</a:t>
            </a:r>
            <a:endParaRPr kumimoji="0" lang="en-GB" sz="14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81000" y="2913787"/>
            <a:ext cx="762000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spc="300" dirty="0" smtClean="0">
                <a:solidFill>
                  <a:srgbClr val="E7EC2E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€130 </a:t>
            </a: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= VALUE OF A FAN’S EMAIL ADDRESS OVER 5 YEARS</a:t>
            </a:r>
          </a:p>
          <a:p>
            <a:pPr>
              <a:lnSpc>
                <a:spcPct val="150000"/>
              </a:lnSpc>
            </a:pPr>
            <a:endParaRPr lang="en-GB" sz="1400" dirty="0" smtClean="0">
              <a:solidFill>
                <a:schemeClr val="bg1"/>
              </a:solidFill>
              <a:latin typeface="Roboto" pitchFamily="2" charset="0"/>
              <a:ea typeface="Roboto" pitchFamily="2" charset="0"/>
              <a:cs typeface="Arial Nova Light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81000" y="4019550"/>
            <a:ext cx="952500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spc="300" dirty="0" smtClean="0">
                <a:solidFill>
                  <a:srgbClr val="E7EC2E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70% </a:t>
            </a: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AVERAGE TICKET ALLOCATION THE ARTIST CAN SELL DIRECTLY </a:t>
            </a:r>
          </a:p>
          <a:p>
            <a:pPr>
              <a:lnSpc>
                <a:spcPct val="150000"/>
              </a:lnSpc>
            </a:pPr>
            <a:r>
              <a:rPr lang="en-GB" sz="2000" b="1" spc="300" dirty="0" smtClean="0">
                <a:solidFill>
                  <a:srgbClr val="E7EC2E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30-40% </a:t>
            </a: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  <a:cs typeface="Arial Nova Light" pitchFamily="34" charset="0"/>
              </a:rPr>
              <a:t>SALES VIA ARTIST STORES FOR ALBUM PREORDERS (REST AMAZON, ITUNES) </a:t>
            </a:r>
          </a:p>
          <a:p>
            <a:pPr>
              <a:lnSpc>
                <a:spcPct val="150000"/>
              </a:lnSpc>
            </a:pPr>
            <a:endParaRPr lang="en-GB" sz="1600" dirty="0" smtClean="0">
              <a:solidFill>
                <a:schemeClr val="bg1"/>
              </a:solidFill>
              <a:latin typeface="Roboto" pitchFamily="2" charset="0"/>
              <a:ea typeface="Roboto" pitchFamily="2" charset="0"/>
              <a:cs typeface="Arial Nova Light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 smtClean="0">
              <a:solidFill>
                <a:schemeClr val="bg1"/>
              </a:solidFill>
              <a:latin typeface="Roboto" pitchFamily="2" charset="0"/>
              <a:ea typeface="Roboto" pitchFamily="2" charset="0"/>
              <a:cs typeface="Arial Nova Light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8" grpId="0"/>
      <p:bldP spid="13" grpId="0"/>
      <p:bldP spid="16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514600" y="1123950"/>
            <a:ext cx="7010400" cy="597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Pre-sold latest album via Music Glue, charted #6 in the UK. </a:t>
            </a:r>
          </a:p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Over 50% of fans buying the pre-order bought it as part of a bundle </a:t>
            </a:r>
          </a:p>
        </p:txBody>
      </p:sp>
      <p:sp>
        <p:nvSpPr>
          <p:cNvPr id="20" name="Title 1"/>
          <p:cNvSpPr txBox="1">
            <a:spLocks/>
          </p:cNvSpPr>
          <p:nvPr/>
        </p:nvSpPr>
        <p:spPr>
          <a:xfrm>
            <a:off x="21882" y="571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Roboto" pitchFamily="2" charset="0"/>
                <a:ea typeface="Roboto" pitchFamily="2" charset="0"/>
                <a:cs typeface="+mj-cs"/>
              </a:rPr>
              <a:t>Some examples...</a:t>
            </a:r>
            <a:endParaRPr kumimoji="0" lang="en-GB" sz="18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Roboto" pitchFamily="2" charset="0"/>
              <a:ea typeface="Roboto" pitchFamily="2" charset="0"/>
              <a:cs typeface="+mj-cs"/>
            </a:endParaRPr>
          </a:p>
        </p:txBody>
      </p:sp>
      <p:pic>
        <p:nvPicPr>
          <p:cNvPr id="24" name="Picture 18" descr="http://musicglue-wordpress-bears-den.s3.amazonaws.com/wp-content/uploads/2016/04/bears-den-logo-white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200150"/>
            <a:ext cx="1616363" cy="457200"/>
          </a:xfrm>
          <a:prstGeom prst="rect">
            <a:avLst/>
          </a:prstGeom>
          <a:noFill/>
        </p:spPr>
      </p:pic>
      <p:pic>
        <p:nvPicPr>
          <p:cNvPr id="7170" name="Picture 2" descr="Image result for area 11 logo whit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3790950"/>
            <a:ext cx="1600200" cy="459977"/>
          </a:xfrm>
          <a:prstGeom prst="rect">
            <a:avLst/>
          </a:prstGeom>
          <a:noFill/>
        </p:spPr>
      </p:pic>
      <p:pic>
        <p:nvPicPr>
          <p:cNvPr id="40964" name="Picture 4" descr="https://d1xgnrk7baaajd.cloudfront.net/originals/03b85320-ed99-0133-731f-1abacc0ee34f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381000" y="2647950"/>
            <a:ext cx="1981200" cy="238478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2514600" y="2349500"/>
            <a:ext cx="7010400" cy="856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Pre-sold latest album via Music Glue, charted #3 in Australia</a:t>
            </a:r>
          </a:p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1/3 sales in the first week via Music Glue</a:t>
            </a:r>
          </a:p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40% of ticket-buyers bought their ticket in an “</a:t>
            </a:r>
            <a:r>
              <a:rPr lang="en-GB" sz="1600" dirty="0" err="1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album+ticket</a:t>
            </a: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” bundle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514600" y="3721100"/>
            <a:ext cx="7010400" cy="597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Sold &gt;€6k experience products via Music Glue to fund second album</a:t>
            </a:r>
          </a:p>
          <a:p>
            <a:pPr>
              <a:spcAft>
                <a:spcPts val="120"/>
              </a:spcAft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bg1"/>
                </a:solidFill>
                <a:latin typeface="Roboto" pitchFamily="2" charset="0"/>
                <a:ea typeface="Roboto" pitchFamily="2" charset="0"/>
              </a:rPr>
              <a:t> Album charted to #27 in the UK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Gabrielle\Dropbox\New Marketing Folder\Website\Skinning assets\Top_banner_YouTub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523"/>
            <a:ext cx="9144000" cy="5135977"/>
          </a:xfrm>
          <a:prstGeom prst="rect">
            <a:avLst/>
          </a:prstGeom>
          <a:noFill/>
        </p:spPr>
      </p:pic>
      <p:sp>
        <p:nvSpPr>
          <p:cNvPr id="1034" name="AutoShape 10"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/>
          <p:cNvSpPr>
            <a:spLocks noChangeAspect="1" noChangeArrowheads="1"/>
          </p:cNvSpPr>
          <p:nvPr/>
        </p:nvSpPr>
        <p:spPr bwMode="auto">
          <a:xfrm>
            <a:off x="155575" y="-1165225"/>
            <a:ext cx="2438400" cy="2438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6" name="AutoShape 12"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/>
          <p:cNvSpPr>
            <a:spLocks noChangeAspect="1" noChangeArrowheads="1"/>
          </p:cNvSpPr>
          <p:nvPr/>
        </p:nvSpPr>
        <p:spPr bwMode="auto">
          <a:xfrm>
            <a:off x="155575" y="-1165225"/>
            <a:ext cx="2438400" cy="2438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8" name="AutoShape 14" descr="data:image/png;base64,iVBORw0KGgoAAAANSUhEUgAAAMwAAADMCAMAAAAI/LzAAAAAilBMVEX///8AAAD4+Pj7+/vx8fHp6ens7Oz5+fn09PS1tbXm5ubi4uJISEisrKzQ0NApKSl6enqBgYHCwsKVlZVQUFBubm7Kysra2tqurq4XFxeJiYlqampGRkZaWlo7OzuQkJAfHx+jo6M4ODgbGxs5OTlgYGAxMTELCwtVVVUnJye7u7sYGBh1dXWcnJwej+8lAAAKyklEQVR4nO2d63qqOhCGUalVUQRRUVQsdilI8f5vb2tdtpoEMjMZsHs9/X7XyNuQyZwSrdY/JOvZD8CpX5ifql+Yn6pfmJ+qZ8Msd9nslLuDtnVWO8xPXhYvqYM9F2Ya9ENLVNgPprThngiT+hNHIrnKmUeUEZ8H49mdEpSLOraHH/JJMMeibFK+9eK9IUd9Dsx0rkW5aJLhhn0KDGBarhr4qHGfAJOeqhaLoFGKGLl5mDHsFft61RALp3GYwwTFcqaJwWM3DfOWI1ksKz9CB28YJh2hWRDrpmGYgMBiWQFw9GZhMhKLZQH3m2ZhZK8SJhe2bBqFSYgs52UDGr9JmM0LGaa7gXxBgzDpgsxiWX2IRWsQZtg2gLHWgG9oEIayxdxNDeAbGoQxYrGsD8A31A9xk8mSOeuk/4YmDQDdMl8U6r+BAyZdLt+XS4C52ZqYAIB1NoMZZ4W/HfXzuTvP+8nWL7LqrdpDhGWSkjph1kF/PhC+cDDvB1VGNDCgmWiTg2SYyBVBvoDcqPxrDexzqN1qSDDpWvdM/XUZT58M01nVAbOHRIuTWcmncSmAe2mznHiYOLFBX93uqzPGB9jHFUrYYWbQnJdlvaj/lT4VJtdZfyTMEreNuwfVIFQjEOqyTjiYoYv8/q5q0cbEgLM95oTJ8E9hqxKsM+Juo5xnIsyQsnQ7qtQK0aLp0oEImB3tCVQWdUwbSbdrwmGGZTs+hYYWDuiqg2CYHXbtf6sn75/TLmUgnd8MhjEJRl7klUsyz3smGM+ARRVYTSkvLdNrNn41glHEvNjKxkVMBoDu615lS9nigrDX8JjmFdk5vCmXxuzhB2HZNN/obvuXJE8gehIM5ZUQNRezA/iNk8U3S/GlO4Uku4reuFi85piDxXLFYdFVNJZ4xjAVeZP4xq+wA2irgRAYgt1RKRGGXcNj1qu07RoAmCkPi+UI4y6xS7FggDHdMG+yRRNwwn1en5/Vw6TYt6FUYollhtuK5zrLDICZ0iuRgiaCNUI6m/pykx4mMvQxvyXmV8eolIIy/sbCMBnms17FFYzaNjlKGu8UX71EW2Fs1NCOvgCkhTEIlyUlwtgoczbRsuhhpmzG7OyPCEVWVP5MWwMAwKyMqvePcgXjmmFg9Cx6GLPg/1H2n8ex1wiYBQcMOWevkmCbdwirD+nS0sIQAkIwzBEOM9Bu/xCYLSfM8HHsFL4eAS0NABhaI2KJxMQXGIapRQvp2lZLfCQwjJzc+f/CKLLVJBjWNSOaJCgMoG8GBMNqzahrBrD7g2BY9xnBmkFhgBPTrAcgJovfgDC6UgYYpmBk6e4ex45hmyao2RQEU6ejuQH5ZrA9BgTDGQL0he4gWA47gbLoYQ6MwZnok4C8C5BXBoThyZpfJZadQWEzpKEZCsOY0LDF7QIy6QmcBQDD52mKqaZ3QKrJxZzV1MMg844VmgsPNtTbli50iwHCHGpLz3ra8kJPmytHwuArXNAn0zvkyOPaABiuRfMiVjW1pgV2BAgFs2aCEeuA2vQi5rwpFAYeD1ZLPBO/131AzOaywDBtm2Knsy5SAoaXSBh0JVUpsQqo3f9D+DlgBAy9E/leYnk11XmZgEw5Acao1+ymrpCa1dd9YRkZNAy12/Ve0gFl7X8IcsqMAMMQBrSlvVxbKk3qgTE8yHeRGGS29trZrmlmiP2h95Kqq/pYpiYDYL7VOO/CgLHefXXExBQXjKlLI3mMEcCm1OIBXGRmAjricEtID0sbOzVQmKERjHRVUQbrlPLFzYkH5sOkHSCUmiuhtYVBUtRxVUth4DtLKwZRMmu7CfiCMDBMSp8aOSmBKy3YIdB/hp/SWFO7m+QGbUJvYT/jPXVOraEl0kikAlbuMfSbfYs2NbaUwz/S7PxreNLMDgZmRnoG+QY5yIapVjeptG2oA3SUuCaRRqEeBrzqVBF/omAIj6GIfQ1TVy+nUscAd04TXXlqy+nVpXGyx0lKSmnIE7TY/6oiJcnRWVxy0Bh7thlniBQhyZ6nfzVU1QaxMAfMspHCS56jOJ9qKywB+tR5Bm9GdhRFL7pZloeXjD7+PoAV1BfpKawO6URxqSZC/Eq4qQG6d6p69xirvRcJd7pSrp2A+c9zxSdZG3Euai/urTQFBjY1igh+aJzkkXV/3IECswZte/J2+c5lyR7kfBtpCgzojtKBZMqMLmurUO9r4VBgQKmViXTREaNVftRX6pcCA/oXi30yrR1jR5Ggm1Ej3QgECQUWgjOYGjn+OppZvTCJ+KHxyKlvbgYZFQZ0+YwEcw6X/T6rA3CvkAoDsmbia/apdBPUhZMQYWJIZiMvidaXXj04vRXxFi3I4OGu9POey3Qm90HzJQkGtPl1qjori5zfFpx3GwoMbPDKk8gfK37XZpESYID5SOnIvKAp98bTjfEwf6ALWFsq8lxeB2ePhgE5Zp9SBTTCWBHr7PhoGB/+3wS0vsUczR83BVgYzNGALqSssuObnBEK5mOPK2t0gymgjT/iagLFwLxtJ+jNe5BHustiztE007sGh/mzcEi253WQ6yvgM5bkABBmvDJ6FbrBQfO6HTm6DUEww8D4rW6PZpoSeGQ+OYkeZpiwLNDe3K++1XdlbNYiHcwhZ8t1tZ3qiyNi02sUikqYdMp4TcOnksomUkOrNqyC2Sz4k0N2Zb9FYBLozI/lMPGI7Y6WBzmnip3HN3ipg/J45lRDXvivBhVrh96iE8YlMG9efVmhizrlv8eWEb/51S/JAexryXA/yC11QomHj5KWGiap7w37Vi8vWzoRZW4+O7plGPZwtkxO2eQQLPTiXQVzqKnuoFTZT5hh26i7f8NAAcbcp0DppWRycE/h3rauR5jakqdlaidiw/OnMsRzhNFXJegBpn4jpngWZXAAbq/r+Hd25A6G3LdoprbyehxQfGO7j2dyv2Fmz2G53OmumJyN1kuz5yPx3/AFU1NyHqKeqk++2j538+1K/nWYGwytZZFLqgxb6R/3JlG2U3Zr/oVhvfaDIIXrKbW29boDxw2qLqC6whTPe8f+PqhcM1h/rRp7cPnhoZO3KS/53MGYn/Uxli2Vc5bBvJ+ctpFfrLIYdiDgE+b5LOclLT1a+ob90fMLDNd9rGbCn2RUwRj9xBWjCL8HLsGMmRvayELdMFECw97QRlWH9MvzDzA/ZmIg1/7qYLiulmaQ2uXEwPyYt8wC3Putg+FOwJoIe2eGBMN4r5Sx9PVpDUy92T6cpMscsDA/SYNfmF+Y+vULcw/zT1mzf2qfYbzyz1jGHsBP8s1MwzPL7AoGVvXAB//LYDh/kcFQ0lkINEyrqKPJmCLpZkoCzA9Jzpgv/2uqqdlqWZmglzJrYHbPKmbcyzFNALRu6dnnz02IvsuoDKa1fjYN/sq8chiz37o3FuAXjFAwrT1zLztCLuqCWQhM6+g/Jx3oRgxLX4RptcZe8y70wNf3PZNgzopzu7m3rWNPENdk42HOb9t2EjbC40wCxklRw5y19pO6rYE7ijg2FgDMWYfpLKlr7xmMiox7TiphroqLhdO1e0yz1La7L7lfw4TAYC5K16ugP5m7zgs1VGh3nXA+yU/FVNnB1CTMVeluui+i7SkZ9XMI2OsnQH+UnILI20/jujGuwp5sSpfvx/EhjofTbLPZ71er2azwPD/yfa+YzVar/X6/yabDdbw7HN+W0F/0YNJ/aC66ceAsybQAAAAASUVORK5CYII="/>
          <p:cNvSpPr>
            <a:spLocks noChangeAspect="1" noChangeArrowheads="1"/>
          </p:cNvSpPr>
          <p:nvPr/>
        </p:nvSpPr>
        <p:spPr bwMode="auto">
          <a:xfrm>
            <a:off x="155575" y="-1165225"/>
            <a:ext cx="2438400" cy="2438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0" y="19050"/>
            <a:ext cx="9144000" cy="5143500"/>
          </a:xfrm>
          <a:prstGeom prst="rect">
            <a:avLst/>
          </a:prstGeom>
          <a:solidFill>
            <a:srgbClr val="000000">
              <a:alpha val="69804"/>
            </a:srgb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76200" y="4324350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1200" cap="none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Karla" pitchFamily="2" charset="0"/>
                <a:ea typeface="Karla" pitchFamily="2" charset="0"/>
                <a:cs typeface="+mj-cs"/>
              </a:rPr>
              <a:t>Join 30,000 artists</a:t>
            </a:r>
            <a:r>
              <a:rPr kumimoji="0" lang="en-GB" sz="2500" b="1" i="0" u="none" strike="noStrike" kern="1200" cap="none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Karla" pitchFamily="2" charset="0"/>
                <a:ea typeface="Karla" pitchFamily="2" charset="0"/>
                <a:cs typeface="+mj-cs"/>
              </a:rPr>
              <a:t> selling directly to fans</a:t>
            </a:r>
            <a:endParaRPr kumimoji="0" lang="en-GB" sz="25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Karla" pitchFamily="2" charset="0"/>
              <a:ea typeface="Karla" pitchFamily="2" charset="0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6200" y="68818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gabrielle@musicglue.com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78358" y="2114550"/>
            <a:ext cx="406348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i="1" spc="300" dirty="0" smtClean="0">
                <a:solidFill>
                  <a:schemeClr val="bg1"/>
                </a:solidFill>
                <a:latin typeface="BPreplay" pitchFamily="50" charset="0"/>
              </a:rPr>
              <a:t>THE BAND IS THE BRAND</a:t>
            </a:r>
            <a:endParaRPr lang="en-GB" sz="2200" i="1" spc="300" dirty="0">
              <a:solidFill>
                <a:schemeClr val="bg1"/>
              </a:solidFill>
              <a:latin typeface="BPreplay" pitchFamily="50" charset="0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76200" y="2647951"/>
            <a:ext cx="9067800" cy="685799"/>
          </a:xfrm>
          <a:prstGeom prst="rect">
            <a:avLst/>
          </a:prstGeom>
        </p:spPr>
        <p:txBody>
          <a:bodyPr anchor="ctr"/>
          <a:lstStyle/>
          <a:p>
            <a:pPr lvl="0" algn="ctr">
              <a:spcBef>
                <a:spcPct val="0"/>
              </a:spcBef>
              <a:defRPr/>
            </a:pPr>
            <a:r>
              <a:rPr lang="en-GB" sz="1500" b="1" dirty="0" smtClean="0">
                <a:solidFill>
                  <a:schemeClr val="bg1"/>
                </a:solidFill>
                <a:latin typeface="Karla" pitchFamily="2" charset="0"/>
                <a:ea typeface="Karla" pitchFamily="2" charset="0"/>
                <a:cs typeface="+mj-cs"/>
              </a:rPr>
              <a:t>We  make it easy for fans to buy directly from the artists they love, in one simple transaction. </a:t>
            </a:r>
            <a:endParaRPr kumimoji="0" lang="en-GB" sz="1500" i="0" u="none" strike="noStrike" kern="1200" cap="none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Karla" pitchFamily="2" charset="0"/>
              <a:ea typeface="Karla" pitchFamily="2" charset="0"/>
              <a:cs typeface="+mj-cs"/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2324100" y="2647950"/>
            <a:ext cx="4572000" cy="15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MusicGlue-whit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5170" y="1047750"/>
            <a:ext cx="160986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4048</TotalTime>
  <Words>735</Words>
  <Application>Microsoft Office PowerPoint</Application>
  <PresentationFormat>On-screen Show (16:9)</PresentationFormat>
  <Paragraphs>79</Paragraphs>
  <Slides>10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EXEC SUMMARY</dc:title>
  <dc:creator>Suzi Beese</dc:creator>
  <cp:lastModifiedBy>Gabrielle</cp:lastModifiedBy>
  <cp:revision>124</cp:revision>
  <dcterms:created xsi:type="dcterms:W3CDTF">2006-08-16T00:00:00Z</dcterms:created>
  <dcterms:modified xsi:type="dcterms:W3CDTF">2017-03-07T10:41:20Z</dcterms:modified>
</cp:coreProperties>
</file>