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sldIdLst>
    <p:sldId id="256" r:id="rId2"/>
    <p:sldId id="283" r:id="rId3"/>
    <p:sldId id="282" r:id="rId4"/>
    <p:sldId id="291" r:id="rId5"/>
    <p:sldId id="292" r:id="rId6"/>
    <p:sldId id="294" r:id="rId7"/>
    <p:sldId id="295" r:id="rId8"/>
    <p:sldId id="285" r:id="rId9"/>
    <p:sldId id="273" r:id="rId10"/>
    <p:sldId id="259" r:id="rId11"/>
    <p:sldId id="289" r:id="rId12"/>
    <p:sldId id="274" r:id="rId13"/>
    <p:sldId id="275" r:id="rId14"/>
    <p:sldId id="276" r:id="rId15"/>
    <p:sldId id="277" r:id="rId16"/>
    <p:sldId id="284" r:id="rId17"/>
    <p:sldId id="262" r:id="rId18"/>
    <p:sldId id="263" r:id="rId19"/>
    <p:sldId id="264" r:id="rId20"/>
    <p:sldId id="290" r:id="rId21"/>
    <p:sldId id="265" r:id="rId22"/>
    <p:sldId id="266" r:id="rId23"/>
    <p:sldId id="267" r:id="rId24"/>
    <p:sldId id="278" r:id="rId25"/>
    <p:sldId id="279" r:id="rId26"/>
    <p:sldId id="280" r:id="rId27"/>
    <p:sldId id="287" r:id="rId28"/>
    <p:sldId id="288"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511" autoAdjust="0"/>
  </p:normalViewPr>
  <p:slideViewPr>
    <p:cSldViewPr snapToGrid="0">
      <p:cViewPr varScale="1">
        <p:scale>
          <a:sx n="78" d="100"/>
          <a:sy n="78" d="100"/>
        </p:scale>
        <p:origin x="68" y="1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F0BBB0E7-F4F9-4B98-86FB-C96C018FF631}"/>
    <pc:docChg chg="delSld modSld">
      <pc:chgData name="Helen Evans (Institute of Management and Health)" userId="d9a8b39e-a9d4-4d81-a719-001f6364ef6d" providerId="ADAL" clId="{F0BBB0E7-F4F9-4B98-86FB-C96C018FF631}" dt="2021-09-27T18:56:29.985" v="1" actId="47"/>
      <pc:docMkLst>
        <pc:docMk/>
      </pc:docMkLst>
      <pc:sldChg chg="modSp del mod">
        <pc:chgData name="Helen Evans (Institute of Management and Health)" userId="d9a8b39e-a9d4-4d81-a719-001f6364ef6d" providerId="ADAL" clId="{F0BBB0E7-F4F9-4B98-86FB-C96C018FF631}" dt="2021-09-27T18:56:29.985" v="1" actId="47"/>
        <pc:sldMkLst>
          <pc:docMk/>
          <pc:sldMk cId="2946662160" sldId="281"/>
        </pc:sldMkLst>
        <pc:spChg chg="mod">
          <ac:chgData name="Helen Evans (Institute of Management and Health)" userId="d9a8b39e-a9d4-4d81-a719-001f6364ef6d" providerId="ADAL" clId="{F0BBB0E7-F4F9-4B98-86FB-C96C018FF631}" dt="2021-09-27T18:56:26.417" v="0" actId="6549"/>
          <ac:spMkLst>
            <pc:docMk/>
            <pc:sldMk cId="2946662160" sldId="281"/>
            <ac:spMk id="3" creationId="{54C1A89B-135C-4710-B543-5232F492BB6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784C830-A4C8-4384-B1FF-37DC994D9AF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0CD7BC8-C707-4019-9E33-A4050605A868}">
      <dgm:prSet/>
      <dgm:spPr/>
      <dgm:t>
        <a:bodyPr/>
        <a:lstStyle/>
        <a:p>
          <a:r>
            <a:rPr lang="en-GB"/>
            <a:t>The essential primary event stakeholders are defined as: employees; volunteers; sponsors; suppliers; spectators; attendees; and participants</a:t>
          </a:r>
          <a:endParaRPr lang="en-US"/>
        </a:p>
      </dgm:t>
    </dgm:pt>
    <dgm:pt modelId="{D0800B4F-DE9A-45A3-A605-877F07DD1E3E}" type="parTrans" cxnId="{98BA3C78-9464-4200-98D8-64428D44E293}">
      <dgm:prSet/>
      <dgm:spPr/>
      <dgm:t>
        <a:bodyPr/>
        <a:lstStyle/>
        <a:p>
          <a:endParaRPr lang="en-US"/>
        </a:p>
      </dgm:t>
    </dgm:pt>
    <dgm:pt modelId="{51B4DFDA-4399-43F3-8348-7FB463BE157B}" type="sibTrans" cxnId="{98BA3C78-9464-4200-98D8-64428D44E293}">
      <dgm:prSet/>
      <dgm:spPr/>
      <dgm:t>
        <a:bodyPr/>
        <a:lstStyle/>
        <a:p>
          <a:endParaRPr lang="en-US"/>
        </a:p>
      </dgm:t>
    </dgm:pt>
    <dgm:pt modelId="{99FDC8B9-5289-41A4-B418-7B81E0D4FB66}">
      <dgm:prSet/>
      <dgm:spPr/>
      <dgm:t>
        <a:bodyPr/>
        <a:lstStyle/>
        <a:p>
          <a:r>
            <a:rPr lang="en-GB"/>
            <a:t>Secondary stakeholders are also important to the success and survival of the event but do not have the same direct impact upon the event as primary stakeholders. These stakeholders are classified as: government; the host community; emergency services; general business; media and tourism organisations.</a:t>
          </a:r>
          <a:endParaRPr lang="en-US"/>
        </a:p>
      </dgm:t>
    </dgm:pt>
    <dgm:pt modelId="{F5654109-D530-434F-BC74-B5823144BF4F}" type="parTrans" cxnId="{7552622C-7D3C-482B-8967-04EC90365CFE}">
      <dgm:prSet/>
      <dgm:spPr/>
      <dgm:t>
        <a:bodyPr/>
        <a:lstStyle/>
        <a:p>
          <a:endParaRPr lang="en-US"/>
        </a:p>
      </dgm:t>
    </dgm:pt>
    <dgm:pt modelId="{A3DFEA4E-F13B-4AA4-8D2F-F6DC67CA5BFA}" type="sibTrans" cxnId="{7552622C-7D3C-482B-8967-04EC90365CFE}">
      <dgm:prSet/>
      <dgm:spPr/>
      <dgm:t>
        <a:bodyPr/>
        <a:lstStyle/>
        <a:p>
          <a:endParaRPr lang="en-US"/>
        </a:p>
      </dgm:t>
    </dgm:pt>
    <dgm:pt modelId="{2C815737-BBEA-4EBE-815A-90ACD34C16ED}" type="pres">
      <dgm:prSet presAssocID="{B784C830-A4C8-4384-B1FF-37DC994D9AF7}" presName="vert0" presStyleCnt="0">
        <dgm:presLayoutVars>
          <dgm:dir/>
          <dgm:animOne val="branch"/>
          <dgm:animLvl val="lvl"/>
        </dgm:presLayoutVars>
      </dgm:prSet>
      <dgm:spPr/>
    </dgm:pt>
    <dgm:pt modelId="{A62AFB0D-5F58-4C4B-B5AB-62BAA4CC5A40}" type="pres">
      <dgm:prSet presAssocID="{70CD7BC8-C707-4019-9E33-A4050605A868}" presName="thickLine" presStyleLbl="alignNode1" presStyleIdx="0" presStyleCnt="2"/>
      <dgm:spPr/>
    </dgm:pt>
    <dgm:pt modelId="{F47C7F67-20EE-4DD4-8F8A-66A771276FA2}" type="pres">
      <dgm:prSet presAssocID="{70CD7BC8-C707-4019-9E33-A4050605A868}" presName="horz1" presStyleCnt="0"/>
      <dgm:spPr/>
    </dgm:pt>
    <dgm:pt modelId="{6F046578-F56D-4C2A-BD62-55B388029E56}" type="pres">
      <dgm:prSet presAssocID="{70CD7BC8-C707-4019-9E33-A4050605A868}" presName="tx1" presStyleLbl="revTx" presStyleIdx="0" presStyleCnt="2"/>
      <dgm:spPr/>
    </dgm:pt>
    <dgm:pt modelId="{801B6D73-7161-4EFB-9AA6-36F528B27D2D}" type="pres">
      <dgm:prSet presAssocID="{70CD7BC8-C707-4019-9E33-A4050605A868}" presName="vert1" presStyleCnt="0"/>
      <dgm:spPr/>
    </dgm:pt>
    <dgm:pt modelId="{C6A9B64C-D022-4CA0-A091-3B1FB59BE9E4}" type="pres">
      <dgm:prSet presAssocID="{99FDC8B9-5289-41A4-B418-7B81E0D4FB66}" presName="thickLine" presStyleLbl="alignNode1" presStyleIdx="1" presStyleCnt="2"/>
      <dgm:spPr/>
    </dgm:pt>
    <dgm:pt modelId="{013988D2-AEA9-4548-A74A-B890F2141F6B}" type="pres">
      <dgm:prSet presAssocID="{99FDC8B9-5289-41A4-B418-7B81E0D4FB66}" presName="horz1" presStyleCnt="0"/>
      <dgm:spPr/>
    </dgm:pt>
    <dgm:pt modelId="{5A0A50AD-4985-4727-A600-3CC28B5E989F}" type="pres">
      <dgm:prSet presAssocID="{99FDC8B9-5289-41A4-B418-7B81E0D4FB66}" presName="tx1" presStyleLbl="revTx" presStyleIdx="1" presStyleCnt="2"/>
      <dgm:spPr/>
    </dgm:pt>
    <dgm:pt modelId="{449D974D-7271-4D8B-B2C4-FBDAD730A7A2}" type="pres">
      <dgm:prSet presAssocID="{99FDC8B9-5289-41A4-B418-7B81E0D4FB66}" presName="vert1" presStyleCnt="0"/>
      <dgm:spPr/>
    </dgm:pt>
  </dgm:ptLst>
  <dgm:cxnLst>
    <dgm:cxn modelId="{AC0D772B-BB9E-4808-BFF7-19ECCB05C36C}" type="presOf" srcId="{99FDC8B9-5289-41A4-B418-7B81E0D4FB66}" destId="{5A0A50AD-4985-4727-A600-3CC28B5E989F}" srcOrd="0" destOrd="0" presId="urn:microsoft.com/office/officeart/2008/layout/LinedList"/>
    <dgm:cxn modelId="{7552622C-7D3C-482B-8967-04EC90365CFE}" srcId="{B784C830-A4C8-4384-B1FF-37DC994D9AF7}" destId="{99FDC8B9-5289-41A4-B418-7B81E0D4FB66}" srcOrd="1" destOrd="0" parTransId="{F5654109-D530-434F-BC74-B5823144BF4F}" sibTransId="{A3DFEA4E-F13B-4AA4-8D2F-F6DC67CA5BFA}"/>
    <dgm:cxn modelId="{8A60B653-7465-47B1-87CF-202BA9F8F085}" type="presOf" srcId="{70CD7BC8-C707-4019-9E33-A4050605A868}" destId="{6F046578-F56D-4C2A-BD62-55B388029E56}" srcOrd="0" destOrd="0" presId="urn:microsoft.com/office/officeart/2008/layout/LinedList"/>
    <dgm:cxn modelId="{22AC3576-B69B-43E7-804C-4CE79E7643E3}" type="presOf" srcId="{B784C830-A4C8-4384-B1FF-37DC994D9AF7}" destId="{2C815737-BBEA-4EBE-815A-90ACD34C16ED}" srcOrd="0" destOrd="0" presId="urn:microsoft.com/office/officeart/2008/layout/LinedList"/>
    <dgm:cxn modelId="{98BA3C78-9464-4200-98D8-64428D44E293}" srcId="{B784C830-A4C8-4384-B1FF-37DC994D9AF7}" destId="{70CD7BC8-C707-4019-9E33-A4050605A868}" srcOrd="0" destOrd="0" parTransId="{D0800B4F-DE9A-45A3-A605-877F07DD1E3E}" sibTransId="{51B4DFDA-4399-43F3-8348-7FB463BE157B}"/>
    <dgm:cxn modelId="{4D987F12-C687-46BF-B706-1D8CF46D6B0B}" type="presParOf" srcId="{2C815737-BBEA-4EBE-815A-90ACD34C16ED}" destId="{A62AFB0D-5F58-4C4B-B5AB-62BAA4CC5A40}" srcOrd="0" destOrd="0" presId="urn:microsoft.com/office/officeart/2008/layout/LinedList"/>
    <dgm:cxn modelId="{1DEE2AA5-1E9E-4A3D-9E60-23D469F054B8}" type="presParOf" srcId="{2C815737-BBEA-4EBE-815A-90ACD34C16ED}" destId="{F47C7F67-20EE-4DD4-8F8A-66A771276FA2}" srcOrd="1" destOrd="0" presId="urn:microsoft.com/office/officeart/2008/layout/LinedList"/>
    <dgm:cxn modelId="{29AA322A-7231-46EE-BD6F-5E9280C13115}" type="presParOf" srcId="{F47C7F67-20EE-4DD4-8F8A-66A771276FA2}" destId="{6F046578-F56D-4C2A-BD62-55B388029E56}" srcOrd="0" destOrd="0" presId="urn:microsoft.com/office/officeart/2008/layout/LinedList"/>
    <dgm:cxn modelId="{C806A8CE-84B4-4B1D-B2C1-9001E5FDF613}" type="presParOf" srcId="{F47C7F67-20EE-4DD4-8F8A-66A771276FA2}" destId="{801B6D73-7161-4EFB-9AA6-36F528B27D2D}" srcOrd="1" destOrd="0" presId="urn:microsoft.com/office/officeart/2008/layout/LinedList"/>
    <dgm:cxn modelId="{8C244614-FC14-42B2-9622-4D5526EA7852}" type="presParOf" srcId="{2C815737-BBEA-4EBE-815A-90ACD34C16ED}" destId="{C6A9B64C-D022-4CA0-A091-3B1FB59BE9E4}" srcOrd="2" destOrd="0" presId="urn:microsoft.com/office/officeart/2008/layout/LinedList"/>
    <dgm:cxn modelId="{988A9E02-7E12-431E-BE68-93ACD8427FCB}" type="presParOf" srcId="{2C815737-BBEA-4EBE-815A-90ACD34C16ED}" destId="{013988D2-AEA9-4548-A74A-B890F2141F6B}" srcOrd="3" destOrd="0" presId="urn:microsoft.com/office/officeart/2008/layout/LinedList"/>
    <dgm:cxn modelId="{D4090DBD-A3CA-477C-B6AD-E70AB0B03BFD}" type="presParOf" srcId="{013988D2-AEA9-4548-A74A-B890F2141F6B}" destId="{5A0A50AD-4985-4727-A600-3CC28B5E989F}" srcOrd="0" destOrd="0" presId="urn:microsoft.com/office/officeart/2008/layout/LinedList"/>
    <dgm:cxn modelId="{12595C8A-8179-4926-98DB-3CB80676E88C}" type="presParOf" srcId="{013988D2-AEA9-4548-A74A-B890F2141F6B}" destId="{449D974D-7271-4D8B-B2C4-FBDAD730A7A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AFB0D-5F58-4C4B-B5AB-62BAA4CC5A40}">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046578-F56D-4C2A-BD62-55B388029E56}">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The essential primary event stakeholders are defined as: employees; volunteers; sponsors; suppliers; spectators; attendees; and participants</a:t>
          </a:r>
          <a:endParaRPr lang="en-US" sz="2600" kern="1200"/>
        </a:p>
      </dsp:txBody>
      <dsp:txXfrm>
        <a:off x="0" y="0"/>
        <a:ext cx="6900512" cy="2768070"/>
      </dsp:txXfrm>
    </dsp:sp>
    <dsp:sp modelId="{C6A9B64C-D022-4CA0-A091-3B1FB59BE9E4}">
      <dsp:nvSpPr>
        <dsp:cNvPr id="0" name=""/>
        <dsp:cNvSpPr/>
      </dsp:nvSpPr>
      <dsp:spPr>
        <a:xfrm>
          <a:off x="0" y="2768070"/>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0A50AD-4985-4727-A600-3CC28B5E989F}">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Secondary stakeholders are also important to the success and survival of the event but do not have the same direct impact upon the event as primary stakeholders. These stakeholders are classified as: government; the host community; emergency services; general business; media and tourism organisations.</a:t>
          </a:r>
          <a:endParaRPr lang="en-US" sz="2600" kern="1200"/>
        </a:p>
      </dsp:txBody>
      <dsp:txXfrm>
        <a:off x="0" y="2768070"/>
        <a:ext cx="6900512" cy="2768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360124-7F73-4715-8415-AE042D9664A3}" type="datetimeFigureOut">
              <a:rPr lang="en-GB" smtClean="0"/>
              <a:t>27/09/2021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F11463-165A-4817-9AEB-EF88BE06A7DF}" type="slidenum">
              <a:rPr lang="en-GB" smtClean="0"/>
              <a:t>‹#›</a:t>
            </a:fld>
            <a:endParaRPr lang="en-GB"/>
          </a:p>
        </p:txBody>
      </p:sp>
    </p:spTree>
    <p:extLst>
      <p:ext uri="{BB962C8B-B14F-4D97-AF65-F5344CB8AC3E}">
        <p14:creationId xmlns:p14="http://schemas.microsoft.com/office/powerpoint/2010/main" val="32008580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3</a:t>
            </a:fld>
            <a:endParaRPr lang="en-GB"/>
          </a:p>
        </p:txBody>
      </p:sp>
    </p:spTree>
    <p:extLst>
      <p:ext uri="{BB962C8B-B14F-4D97-AF65-F5344CB8AC3E}">
        <p14:creationId xmlns:p14="http://schemas.microsoft.com/office/powerpoint/2010/main" val="16421831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8595B"/>
                </a:solidFill>
                <a:effectLst/>
                <a:latin typeface="Open Sans" panose="020B0606030504020204" pitchFamily="34" charset="0"/>
              </a:rPr>
              <a:t>In recent years, using basic numerical or statistical data has become embedded in management information systems to help understand cause and effect of certain phenomena. Metrics alone are not enough however, and they need to be analysed and understood in context.</a:t>
            </a:r>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6</a:t>
            </a:fld>
            <a:endParaRPr lang="en-GB"/>
          </a:p>
        </p:txBody>
      </p:sp>
    </p:spTree>
    <p:extLst>
      <p:ext uri="{BB962C8B-B14F-4D97-AF65-F5344CB8AC3E}">
        <p14:creationId xmlns:p14="http://schemas.microsoft.com/office/powerpoint/2010/main" val="5119657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7</a:t>
            </a:fld>
            <a:endParaRPr lang="en-GB"/>
          </a:p>
        </p:txBody>
      </p:sp>
    </p:spTree>
    <p:extLst>
      <p:ext uri="{BB962C8B-B14F-4D97-AF65-F5344CB8AC3E}">
        <p14:creationId xmlns:p14="http://schemas.microsoft.com/office/powerpoint/2010/main" val="13134183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11</a:t>
            </a:fld>
            <a:endParaRPr lang="en-GB"/>
          </a:p>
        </p:txBody>
      </p:sp>
    </p:spTree>
    <p:extLst>
      <p:ext uri="{BB962C8B-B14F-4D97-AF65-F5344CB8AC3E}">
        <p14:creationId xmlns:p14="http://schemas.microsoft.com/office/powerpoint/2010/main" val="33939013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these to FFOS </a:t>
            </a:r>
          </a:p>
        </p:txBody>
      </p:sp>
      <p:sp>
        <p:nvSpPr>
          <p:cNvPr id="4" name="Slide Number Placeholder 3"/>
          <p:cNvSpPr>
            <a:spLocks noGrp="1"/>
          </p:cNvSpPr>
          <p:nvPr>
            <p:ph type="sldNum" sz="quarter" idx="5"/>
          </p:nvPr>
        </p:nvSpPr>
        <p:spPr/>
        <p:txBody>
          <a:bodyPr/>
          <a:lstStyle/>
          <a:p>
            <a:fld id="{A0F11463-165A-4817-9AEB-EF88BE06A7DF}" type="slidenum">
              <a:rPr lang="en-GB" smtClean="0"/>
              <a:t>14</a:t>
            </a:fld>
            <a:endParaRPr lang="en-GB"/>
          </a:p>
        </p:txBody>
      </p:sp>
    </p:spTree>
    <p:extLst>
      <p:ext uri="{BB962C8B-B14F-4D97-AF65-F5344CB8AC3E}">
        <p14:creationId xmlns:p14="http://schemas.microsoft.com/office/powerpoint/2010/main" val="2498037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students the questions </a:t>
            </a:r>
          </a:p>
          <a:p>
            <a:endParaRPr lang="en-GB" dirty="0"/>
          </a:p>
          <a:p>
            <a:pPr algn="l"/>
            <a:r>
              <a:rPr lang="en-GB" b="0" i="0" dirty="0">
                <a:solidFill>
                  <a:srgbClr val="000000"/>
                </a:solidFill>
                <a:effectLst/>
                <a:latin typeface="Roboto"/>
              </a:rPr>
              <a:t>• The execution fulfilment of order in accordance to the expectations </a:t>
            </a:r>
          </a:p>
          <a:p>
            <a:pPr algn="l"/>
            <a:r>
              <a:rPr lang="en-GB" b="0" i="0" dirty="0">
                <a:solidFill>
                  <a:srgbClr val="000000"/>
                </a:solidFill>
                <a:effectLst/>
                <a:latin typeface="Roboto"/>
              </a:rPr>
              <a:t>the timely arrival of inventory can be ensured by the suppliers</a:t>
            </a:r>
          </a:p>
          <a:p>
            <a:pPr algn="l"/>
            <a:r>
              <a:rPr lang="en-GB" b="0" i="0" dirty="0">
                <a:solidFill>
                  <a:srgbClr val="000000"/>
                </a:solidFill>
                <a:effectLst/>
                <a:latin typeface="Roboto"/>
              </a:rPr>
              <a:t>• Ensure timely pickup and deliveries to the carriers</a:t>
            </a:r>
          </a:p>
          <a:p>
            <a:pPr algn="l"/>
            <a:r>
              <a:rPr lang="en-GB" b="0" i="0" dirty="0">
                <a:solidFill>
                  <a:srgbClr val="000000"/>
                </a:solidFill>
                <a:effectLst/>
                <a:latin typeface="Roboto"/>
              </a:rPr>
              <a:t>• It enables the assurance of acceptance of orders by the buyers</a:t>
            </a:r>
          </a:p>
          <a:p>
            <a:pPr algn="l"/>
            <a:r>
              <a:rPr lang="en-GB" b="0" i="0" dirty="0">
                <a:solidFill>
                  <a:srgbClr val="000000"/>
                </a:solidFill>
                <a:effectLst/>
                <a:latin typeface="Roboto"/>
              </a:rPr>
              <a:t>• It also allows raising of critical awareness if the suppliers are unable provide the order</a:t>
            </a:r>
          </a:p>
          <a:p>
            <a:pPr algn="l"/>
            <a:r>
              <a:rPr lang="en-GB" b="0" i="0" dirty="0">
                <a:solidFill>
                  <a:srgbClr val="000000"/>
                </a:solidFill>
                <a:effectLst/>
                <a:latin typeface="Roboto"/>
              </a:rPr>
              <a:t>• It strengthens the decision making process of the logistics team pertaining to expediting the inventory by knowing when the disruptions in supply chain can delay the shipments in real time</a:t>
            </a:r>
          </a:p>
          <a:p>
            <a:pPr algn="l"/>
            <a:r>
              <a:rPr lang="en-GB" b="0" i="0" dirty="0">
                <a:solidFill>
                  <a:srgbClr val="000000"/>
                </a:solidFill>
                <a:effectLst/>
                <a:latin typeface="Roboto"/>
              </a:rPr>
              <a:t>• It allows adjustment of schedules, reduction of labour costs based on delayed shipments and delivery notification</a:t>
            </a:r>
          </a:p>
          <a:p>
            <a:endParaRPr lang="en-GB" dirty="0"/>
          </a:p>
        </p:txBody>
      </p:sp>
      <p:sp>
        <p:nvSpPr>
          <p:cNvPr id="4" name="Slide Number Placeholder 3"/>
          <p:cNvSpPr>
            <a:spLocks noGrp="1"/>
          </p:cNvSpPr>
          <p:nvPr>
            <p:ph type="sldNum" sz="quarter" idx="5"/>
          </p:nvPr>
        </p:nvSpPr>
        <p:spPr/>
        <p:txBody>
          <a:bodyPr/>
          <a:lstStyle/>
          <a:p>
            <a:fld id="{A0F11463-165A-4817-9AEB-EF88BE06A7DF}" type="slidenum">
              <a:rPr lang="en-GB" smtClean="0"/>
              <a:t>27</a:t>
            </a:fld>
            <a:endParaRPr lang="en-GB"/>
          </a:p>
        </p:txBody>
      </p:sp>
    </p:spTree>
    <p:extLst>
      <p:ext uri="{BB962C8B-B14F-4D97-AF65-F5344CB8AC3E}">
        <p14:creationId xmlns:p14="http://schemas.microsoft.com/office/powerpoint/2010/main" val="769245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B3521-B26D-4352-B6EB-FAB0B88DF59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B0A8489-27E4-4791-A72E-1998D029C1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BBAC33-2F13-4CBF-B022-0204FCFCB99F}"/>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5" name="Footer Placeholder 4">
            <a:extLst>
              <a:ext uri="{FF2B5EF4-FFF2-40B4-BE49-F238E27FC236}">
                <a16:creationId xmlns:a16="http://schemas.microsoft.com/office/drawing/2014/main" id="{F8F36473-97FE-41E4-BAC4-B983A1F834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6A9904-1CA5-4E77-961B-62821FF530CE}"/>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6208236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F2F68-DDB3-4CC2-9923-CC4670D27D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5670E08-AED2-4FFC-B8A2-940433DD52E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6F030-C3FB-4ACE-9693-0B935D4474A8}"/>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5" name="Footer Placeholder 4">
            <a:extLst>
              <a:ext uri="{FF2B5EF4-FFF2-40B4-BE49-F238E27FC236}">
                <a16:creationId xmlns:a16="http://schemas.microsoft.com/office/drawing/2014/main" id="{EC669439-5F17-4AF1-995E-85F8DD13D8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E383A4-C617-476A-92E7-AF5D3D8CD578}"/>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54211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FF8F7-0FCD-472F-A24E-CEDF202D16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0D82BEA-AF58-45EC-B24A-5A939EA1AFA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6D41A0-1AFF-42E8-B5D6-88385612A353}"/>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5" name="Footer Placeholder 4">
            <a:extLst>
              <a:ext uri="{FF2B5EF4-FFF2-40B4-BE49-F238E27FC236}">
                <a16:creationId xmlns:a16="http://schemas.microsoft.com/office/drawing/2014/main" id="{FF3E3AEE-C78A-47A0-BADD-11CAE102CC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4ECD1B-6ADF-4CF2-BB27-9F5C423D7C07}"/>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7176284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2FA1B-9B85-4409-A9AF-310BFF142C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4335F2-A191-4B49-BEBD-223E3D6C5AB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F1327A7-7851-4D23-BE4F-FE50670EED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1AB5B86-8EE4-4A43-9838-D131C252CE7E}"/>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6" name="Footer Placeholder 5">
            <a:extLst>
              <a:ext uri="{FF2B5EF4-FFF2-40B4-BE49-F238E27FC236}">
                <a16:creationId xmlns:a16="http://schemas.microsoft.com/office/drawing/2014/main" id="{A01CB46B-6F2A-40A0-905C-D1FAFA55D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3C4389-BEA6-4973-8D49-09C41FD668E6}"/>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916976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2C4BB-EA3A-4D4F-8FFB-D17D18D85AE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4477AC-65F0-4C48-ACD5-6506EC54C4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D28A78-C806-42F3-B76B-775FB270FC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C33399-C86E-4D07-81F4-C811317502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CF4014-D936-4191-BF3C-FEDA8F84E07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E754DB6-2A17-4315-9114-3E4019781940}"/>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8" name="Footer Placeholder 7">
            <a:extLst>
              <a:ext uri="{FF2B5EF4-FFF2-40B4-BE49-F238E27FC236}">
                <a16:creationId xmlns:a16="http://schemas.microsoft.com/office/drawing/2014/main" id="{9AAAA79B-BB24-4E66-9B58-C1FD9A8C2A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09371A0-9101-4375-9EBB-88D596B2B9D9}"/>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31298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96AFD-40DE-4ABB-8BCE-3CBEA941CF8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36FAC8-9F52-4D2C-A152-080687634759}"/>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4" name="Footer Placeholder 3">
            <a:extLst>
              <a:ext uri="{FF2B5EF4-FFF2-40B4-BE49-F238E27FC236}">
                <a16:creationId xmlns:a16="http://schemas.microsoft.com/office/drawing/2014/main" id="{52C39970-3D51-4FF3-96DD-B1139758865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C994CA-242B-4CFA-AA49-61D488399FC9}"/>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5805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58361EF-52F7-4EC2-892E-2981B486B277}"/>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3" name="Footer Placeholder 2">
            <a:extLst>
              <a:ext uri="{FF2B5EF4-FFF2-40B4-BE49-F238E27FC236}">
                <a16:creationId xmlns:a16="http://schemas.microsoft.com/office/drawing/2014/main" id="{6695DB20-01F1-438C-A8CB-C8431395F8E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5395B5-D526-402D-9B3C-8FA482AE3636}"/>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9236841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0D9F2B-CFB8-4341-9642-3AE976BA24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AAC5D1-1655-4A40-9A10-C14C474663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9ED6FF-7A27-43E0-B57C-9D0B81F043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47734C-14A8-488B-B98C-7200A7717F22}"/>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6" name="Footer Placeholder 5">
            <a:extLst>
              <a:ext uri="{FF2B5EF4-FFF2-40B4-BE49-F238E27FC236}">
                <a16:creationId xmlns:a16="http://schemas.microsoft.com/office/drawing/2014/main" id="{16E5774C-1F85-4A9D-B23B-933E2137AE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3B5DF0-2DDA-431F-947D-9013EC4CD87F}"/>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2928688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527A0-F8BF-4FED-A77C-60FFC194BE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D3EF85-88CB-4E6C-8F43-94A303BBDCD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6C2187-EF04-470D-8776-AC374DC942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4885CB-B00A-41D6-93D9-84FE28B10B35}"/>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6" name="Footer Placeholder 5">
            <a:extLst>
              <a:ext uri="{FF2B5EF4-FFF2-40B4-BE49-F238E27FC236}">
                <a16:creationId xmlns:a16="http://schemas.microsoft.com/office/drawing/2014/main" id="{DD368900-4F9E-46EA-9C14-B0D7F422AC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915D1D-8389-4229-AF8C-DD8DB8299077}"/>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1627702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1A963-C417-4607-859C-EDE11F7E6D5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E75866-D4EF-41CD-A3B2-87C5964402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709779-9BB2-49E7-90D8-57EA5EFF4D4C}"/>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5" name="Footer Placeholder 4">
            <a:extLst>
              <a:ext uri="{FF2B5EF4-FFF2-40B4-BE49-F238E27FC236}">
                <a16:creationId xmlns:a16="http://schemas.microsoft.com/office/drawing/2014/main" id="{3ADBDAF9-A8B2-48D8-A630-367C631A84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B6A34-3B7B-46DE-96B7-547450A4D7A4}"/>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711409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9957E5-3B78-4101-87C4-8E6414D59F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8D152D-3F89-4E96-AD62-79071F8CAD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713438-F84E-4803-BB43-03D239740FD7}"/>
              </a:ext>
            </a:extLst>
          </p:cNvPr>
          <p:cNvSpPr>
            <a:spLocks noGrp="1"/>
          </p:cNvSpPr>
          <p:nvPr>
            <p:ph type="dt" sz="half" idx="10"/>
          </p:nvPr>
        </p:nvSpPr>
        <p:spPr/>
        <p:txBody>
          <a:bodyPr/>
          <a:lstStyle/>
          <a:p>
            <a:fld id="{9848DBF6-E2DD-4E29-8748-E32BA7ECD43F}" type="datetimeFigureOut">
              <a:rPr lang="en-GB" smtClean="0"/>
              <a:t>27/09/2021</a:t>
            </a:fld>
            <a:endParaRPr lang="en-GB"/>
          </a:p>
        </p:txBody>
      </p:sp>
      <p:sp>
        <p:nvSpPr>
          <p:cNvPr id="5" name="Footer Placeholder 4">
            <a:extLst>
              <a:ext uri="{FF2B5EF4-FFF2-40B4-BE49-F238E27FC236}">
                <a16:creationId xmlns:a16="http://schemas.microsoft.com/office/drawing/2014/main" id="{E1177D19-C2E4-46F7-B4E0-33EC6B8B19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92CE4-41DE-4054-956C-F4D59132C4A2}"/>
              </a:ext>
            </a:extLst>
          </p:cNvPr>
          <p:cNvSpPr>
            <a:spLocks noGrp="1"/>
          </p:cNvSpPr>
          <p:nvPr>
            <p:ph type="sldNum" sz="quarter" idx="12"/>
          </p:nvPr>
        </p:nvSpPr>
        <p:spPr/>
        <p:txBody>
          <a:bodyPr/>
          <a:lstStyle/>
          <a:p>
            <a:fld id="{68E3E6F8-3DAD-4A82-B2E8-0D088859E06F}" type="slidenum">
              <a:rPr lang="en-GB" smtClean="0"/>
              <a:t>‹#›</a:t>
            </a:fld>
            <a:endParaRPr lang="en-GB"/>
          </a:p>
        </p:txBody>
      </p:sp>
    </p:spTree>
    <p:extLst>
      <p:ext uri="{BB962C8B-B14F-4D97-AF65-F5344CB8AC3E}">
        <p14:creationId xmlns:p14="http://schemas.microsoft.com/office/powerpoint/2010/main" val="3269219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FAC457-8BCF-40AD-BC14-F32B0BA167D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E808B3-FAA8-4D91-8515-41AC95EA21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F55B60-DE27-4F03-AA3B-811E89FCD1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48DBF6-E2DD-4E29-8748-E32BA7ECD43F}" type="datetimeFigureOut">
              <a:rPr lang="en-GB" smtClean="0"/>
              <a:t>27/09/2021</a:t>
            </a:fld>
            <a:endParaRPr lang="en-GB"/>
          </a:p>
        </p:txBody>
      </p:sp>
      <p:sp>
        <p:nvSpPr>
          <p:cNvPr id="5" name="Footer Placeholder 4">
            <a:extLst>
              <a:ext uri="{FF2B5EF4-FFF2-40B4-BE49-F238E27FC236}">
                <a16:creationId xmlns:a16="http://schemas.microsoft.com/office/drawing/2014/main" id="{FF14343B-D24D-41B0-AED4-C077649DE8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62AB933-44A4-49DD-885E-740A91D1AB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8E3E6F8-3DAD-4A82-B2E8-0D088859E06F}" type="slidenum">
              <a:rPr lang="en-GB" smtClean="0"/>
              <a:t>‹#›</a:t>
            </a:fld>
            <a:endParaRPr lang="en-GB"/>
          </a:p>
        </p:txBody>
      </p:sp>
    </p:spTree>
    <p:extLst>
      <p:ext uri="{BB962C8B-B14F-4D97-AF65-F5344CB8AC3E}">
        <p14:creationId xmlns:p14="http://schemas.microsoft.com/office/powerpoint/2010/main" val="126395321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I1xfLi__ZkE?feature=oembed"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entrepreneur.com/article/286408"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bbc.co.uk/news/uk-19201329"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1lfDqo5k1Yk&amp;feature=emb_logo"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1F0718B-EB8A-4C8D-B531-CB10F81528D0}"/>
              </a:ext>
            </a:extLst>
          </p:cNvPr>
          <p:cNvPicPr>
            <a:picLocks noChangeAspect="1"/>
          </p:cNvPicPr>
          <p:nvPr/>
        </p:nvPicPr>
        <p:blipFill rotWithShape="1">
          <a:blip r:embed="rId2"/>
          <a:srcRect/>
          <a:stretch/>
        </p:blipFill>
        <p:spPr>
          <a:xfrm>
            <a:off x="20" y="10"/>
            <a:ext cx="12191980" cy="6857990"/>
          </a:xfrm>
          <a:prstGeom prst="rect">
            <a:avLst/>
          </a:prstGeom>
        </p:spPr>
      </p:pic>
      <p:sp>
        <p:nvSpPr>
          <p:cNvPr id="1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3068047F-B377-4DF2-8257-6A746D45F849}"/>
              </a:ext>
            </a:extLst>
          </p:cNvPr>
          <p:cNvSpPr>
            <a:spLocks noGrp="1"/>
          </p:cNvSpPr>
          <p:nvPr>
            <p:ph type="ctrTitle"/>
          </p:nvPr>
        </p:nvSpPr>
        <p:spPr>
          <a:xfrm>
            <a:off x="8022021" y="3231931"/>
            <a:ext cx="3852041" cy="1834056"/>
          </a:xfrm>
        </p:spPr>
        <p:txBody>
          <a:bodyPr>
            <a:normAutofit/>
          </a:bodyPr>
          <a:lstStyle/>
          <a:p>
            <a:r>
              <a:rPr lang="en-GB" sz="3100"/>
              <a:t>Operations Management</a:t>
            </a:r>
            <a:br>
              <a:rPr lang="en-GB" sz="3100"/>
            </a:br>
            <a:br>
              <a:rPr lang="en-GB" sz="3100"/>
            </a:br>
            <a:r>
              <a:rPr lang="en-GB" sz="3100"/>
              <a:t>An introduction </a:t>
            </a:r>
          </a:p>
        </p:txBody>
      </p:sp>
      <p:sp>
        <p:nvSpPr>
          <p:cNvPr id="3" name="Subtitle 2">
            <a:extLst>
              <a:ext uri="{FF2B5EF4-FFF2-40B4-BE49-F238E27FC236}">
                <a16:creationId xmlns:a16="http://schemas.microsoft.com/office/drawing/2014/main" id="{46BEFDC3-E006-4D9B-AF79-EACD3281B2C4}"/>
              </a:ext>
            </a:extLst>
          </p:cNvPr>
          <p:cNvSpPr>
            <a:spLocks noGrp="1"/>
          </p:cNvSpPr>
          <p:nvPr>
            <p:ph type="subTitle" idx="1"/>
          </p:nvPr>
        </p:nvSpPr>
        <p:spPr>
          <a:xfrm>
            <a:off x="7782910" y="5242675"/>
            <a:ext cx="4330262" cy="683284"/>
          </a:xfrm>
        </p:spPr>
        <p:txBody>
          <a:bodyPr>
            <a:normAutofit/>
          </a:bodyPr>
          <a:lstStyle/>
          <a:p>
            <a:r>
              <a:rPr lang="en-GB" sz="2000"/>
              <a:t>HR &amp; Financial Operations </a:t>
            </a:r>
          </a:p>
        </p:txBody>
      </p:sp>
      <p:cxnSp>
        <p:nvCxnSpPr>
          <p:cNvPr id="21" name="Straight Connector 2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177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6EFFF4A2-EB01-4738-9824-8D9A72A51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5ED25-6C11-428B-82AB-39DB932FD77C}"/>
              </a:ext>
            </a:extLst>
          </p:cNvPr>
          <p:cNvSpPr>
            <a:spLocks noGrp="1"/>
          </p:cNvSpPr>
          <p:nvPr>
            <p:ph type="title"/>
          </p:nvPr>
        </p:nvSpPr>
        <p:spPr>
          <a:xfrm>
            <a:off x="969264" y="4535424"/>
            <a:ext cx="3685032" cy="1591056"/>
          </a:xfrm>
        </p:spPr>
        <p:txBody>
          <a:bodyPr anchor="t">
            <a:normAutofit/>
          </a:bodyPr>
          <a:lstStyle/>
          <a:p>
            <a:r>
              <a:rPr lang="en-GB" sz="3400" b="1">
                <a:latin typeface="Arial" panose="020B0604020202020204" pitchFamily="34" charset="0"/>
                <a:ea typeface="Times New Roman" panose="02020603050405020304" pitchFamily="18" charset="0"/>
                <a:cs typeface="Calibri" panose="020F0502020204030204" pitchFamily="34" charset="0"/>
              </a:rPr>
              <a:t>HR &amp; Financial Operations </a:t>
            </a:r>
            <a:endParaRPr lang="en-GB" sz="3400"/>
          </a:p>
        </p:txBody>
      </p:sp>
      <p:pic>
        <p:nvPicPr>
          <p:cNvPr id="6" name="Picture 5">
            <a:extLst>
              <a:ext uri="{FF2B5EF4-FFF2-40B4-BE49-F238E27FC236}">
                <a16:creationId xmlns:a16="http://schemas.microsoft.com/office/drawing/2014/main" id="{D8D37281-F303-4FF1-8618-DF7C76E515C9}"/>
              </a:ext>
            </a:extLst>
          </p:cNvPr>
          <p:cNvPicPr>
            <a:picLocks noChangeAspect="1"/>
          </p:cNvPicPr>
          <p:nvPr/>
        </p:nvPicPr>
        <p:blipFill rotWithShape="1">
          <a:blip r:embed="rId2"/>
          <a:srcRect l="4187" r="18432"/>
          <a:stretch/>
        </p:blipFill>
        <p:spPr>
          <a:xfrm>
            <a:off x="20" y="10"/>
            <a:ext cx="4571980" cy="4224518"/>
          </a:xfrm>
          <a:prstGeom prst="rect">
            <a:avLst/>
          </a:prstGeom>
        </p:spPr>
      </p:pic>
      <p:pic>
        <p:nvPicPr>
          <p:cNvPr id="4" name="Picture 3">
            <a:extLst>
              <a:ext uri="{FF2B5EF4-FFF2-40B4-BE49-F238E27FC236}">
                <a16:creationId xmlns:a16="http://schemas.microsoft.com/office/drawing/2014/main" id="{CC8F0943-B4FC-4915-88F8-10710AE10712}"/>
              </a:ext>
            </a:extLst>
          </p:cNvPr>
          <p:cNvPicPr>
            <a:picLocks noChangeAspect="1"/>
          </p:cNvPicPr>
          <p:nvPr/>
        </p:nvPicPr>
        <p:blipFill rotWithShape="1">
          <a:blip r:embed="rId3"/>
          <a:srcRect l="13468" r="16565" b="1"/>
          <a:stretch/>
        </p:blipFill>
        <p:spPr>
          <a:xfrm>
            <a:off x="4657344" y="10"/>
            <a:ext cx="7534656" cy="4226709"/>
          </a:xfrm>
          <a:prstGeom prst="rect">
            <a:avLst/>
          </a:prstGeom>
        </p:spPr>
      </p:pic>
      <p:sp>
        <p:nvSpPr>
          <p:cNvPr id="3" name="Content Placeholder 2">
            <a:extLst>
              <a:ext uri="{FF2B5EF4-FFF2-40B4-BE49-F238E27FC236}">
                <a16:creationId xmlns:a16="http://schemas.microsoft.com/office/drawing/2014/main" id="{1C0554C0-8CE1-47EC-93E3-39DAFA2A2BB0}"/>
              </a:ext>
            </a:extLst>
          </p:cNvPr>
          <p:cNvSpPr>
            <a:spLocks noGrp="1"/>
          </p:cNvSpPr>
          <p:nvPr>
            <p:ph idx="1"/>
          </p:nvPr>
        </p:nvSpPr>
        <p:spPr>
          <a:xfrm>
            <a:off x="5074920" y="4535424"/>
            <a:ext cx="4498848" cy="1618488"/>
          </a:xfrm>
        </p:spPr>
        <p:txBody>
          <a:bodyPr>
            <a:normAutofit/>
          </a:bodyPr>
          <a:lstStyle/>
          <a:p>
            <a:pPr marL="0" indent="0">
              <a:buNone/>
            </a:pPr>
            <a:r>
              <a:rPr lang="en-GB" sz="2000" dirty="0">
                <a:effectLst/>
                <a:latin typeface="Arial" panose="020B0604020202020204" pitchFamily="34" charset="0"/>
                <a:ea typeface="Times New Roman" panose="02020603050405020304" pitchFamily="18" charset="0"/>
                <a:cs typeface="Calibri" panose="020F0502020204030204" pitchFamily="34" charset="0"/>
              </a:rPr>
              <a:t> </a:t>
            </a:r>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sz="2000" dirty="0">
              <a:effectLst/>
              <a:latin typeface="Calibri" panose="020F0502020204030204" pitchFamily="34" charset="0"/>
              <a:ea typeface="Times New Roman" panose="02020603050405020304" pitchFamily="18" charset="0"/>
              <a:cs typeface="Calibri" panose="020F0502020204030204" pitchFamily="34" charset="0"/>
            </a:endParaRPr>
          </a:p>
          <a:p>
            <a:endParaRPr lang="en-GB" sz="2000" dirty="0"/>
          </a:p>
        </p:txBody>
      </p:sp>
      <p:grpSp>
        <p:nvGrpSpPr>
          <p:cNvPr id="37" name="Group 36">
            <a:extLst>
              <a:ext uri="{FF2B5EF4-FFF2-40B4-BE49-F238E27FC236}">
                <a16:creationId xmlns:a16="http://schemas.microsoft.com/office/drawing/2014/main" id="{D4469D90-62FA-49B2-981E-5305361D5A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02370" y="4592474"/>
            <a:ext cx="1128382" cy="847206"/>
            <a:chOff x="8183879" y="1000124"/>
            <a:chExt cx="1562267" cy="1172973"/>
          </a:xfrm>
        </p:grpSpPr>
        <p:sp>
          <p:nvSpPr>
            <p:cNvPr id="38" name="Freeform 5">
              <a:extLst>
                <a:ext uri="{FF2B5EF4-FFF2-40B4-BE49-F238E27FC236}">
                  <a16:creationId xmlns:a16="http://schemas.microsoft.com/office/drawing/2014/main" id="{281E6897-9689-4C48-ADC3-9F41AAE3A9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9" name="Freeform 5">
              <a:extLst>
                <a:ext uri="{FF2B5EF4-FFF2-40B4-BE49-F238E27FC236}">
                  <a16:creationId xmlns:a16="http://schemas.microsoft.com/office/drawing/2014/main" id="{404E145C-C4EA-4DED-B029-22B811FCEB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268532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16A89D-CED6-49F2-BB0A-E48E7B3908A7}"/>
              </a:ext>
            </a:extLst>
          </p:cNvPr>
          <p:cNvSpPr>
            <a:spLocks noGrp="1"/>
          </p:cNvSpPr>
          <p:nvPr>
            <p:ph type="title"/>
          </p:nvPr>
        </p:nvSpPr>
        <p:spPr>
          <a:xfrm>
            <a:off x="6513788" y="365125"/>
            <a:ext cx="4840010" cy="1807305"/>
          </a:xfrm>
        </p:spPr>
        <p:txBody>
          <a:bodyPr>
            <a:normAutofit/>
          </a:bodyPr>
          <a:lstStyle/>
          <a:p>
            <a:r>
              <a:rPr lang="en-GB" dirty="0"/>
              <a:t>Indicative content </a:t>
            </a:r>
          </a:p>
        </p:txBody>
      </p:sp>
      <p:pic>
        <p:nvPicPr>
          <p:cNvPr id="5" name="Picture 4" descr="Calendar on table">
            <a:extLst>
              <a:ext uri="{FF2B5EF4-FFF2-40B4-BE49-F238E27FC236}">
                <a16:creationId xmlns:a16="http://schemas.microsoft.com/office/drawing/2014/main" id="{4B9A5AC4-2BD2-4070-9CC1-8399D6AC06FC}"/>
              </a:ext>
            </a:extLst>
          </p:cNvPr>
          <p:cNvPicPr>
            <a:picLocks noChangeAspect="1"/>
          </p:cNvPicPr>
          <p:nvPr/>
        </p:nvPicPr>
        <p:blipFill rotWithShape="1">
          <a:blip r:embed="rId3"/>
          <a:srcRect l="1398" r="39068"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CDCBEFC-B504-4FF8-81B7-4F93AC19F0AD}"/>
              </a:ext>
            </a:extLst>
          </p:cNvPr>
          <p:cNvSpPr>
            <a:spLocks noGrp="1"/>
          </p:cNvSpPr>
          <p:nvPr>
            <p:ph idx="1"/>
          </p:nvPr>
        </p:nvSpPr>
        <p:spPr>
          <a:xfrm>
            <a:off x="4392385" y="1820635"/>
            <a:ext cx="7483927" cy="6033407"/>
          </a:xfrm>
        </p:spPr>
        <p:txBody>
          <a:bodyPr>
            <a:normAutofit/>
          </a:bodyPr>
          <a:lstStyle/>
          <a:p>
            <a:pPr marL="457200"/>
            <a:r>
              <a:rPr lang="en-GB" sz="2000" b="1" dirty="0">
                <a:effectLst/>
                <a:latin typeface="Times New Roman" panose="02020603050405020304" pitchFamily="18" charset="0"/>
                <a:ea typeface="Times New Roman" panose="02020603050405020304" pitchFamily="18" charset="0"/>
              </a:rPr>
              <a:t>Week 1 </a:t>
            </a:r>
            <a:r>
              <a:rPr lang="en-GB" sz="2000" dirty="0">
                <a:effectLst/>
                <a:latin typeface="Times New Roman" panose="02020603050405020304" pitchFamily="18" charset="0"/>
                <a:ea typeface="Times New Roman" panose="02020603050405020304" pitchFamily="18" charset="0"/>
              </a:rPr>
              <a:t>- Introduction to Ops Management &amp; Assignment</a:t>
            </a:r>
          </a:p>
          <a:p>
            <a:pPr marL="457200"/>
            <a:r>
              <a:rPr lang="en-GB" sz="2000" b="1" dirty="0">
                <a:effectLst/>
                <a:latin typeface="Times New Roman" panose="02020603050405020304" pitchFamily="18" charset="0"/>
                <a:ea typeface="Times New Roman" panose="02020603050405020304" pitchFamily="18" charset="0"/>
              </a:rPr>
              <a:t>Week 2 </a:t>
            </a:r>
            <a:r>
              <a:rPr lang="en-GB" sz="2000" dirty="0">
                <a:effectLst/>
                <a:latin typeface="Times New Roman" panose="02020603050405020304" pitchFamily="18" charset="0"/>
                <a:ea typeface="Times New Roman" panose="02020603050405020304" pitchFamily="18" charset="0"/>
              </a:rPr>
              <a:t>- Supplier Chains &amp; Stakeholders (HR &amp; Finance)  </a:t>
            </a:r>
          </a:p>
          <a:p>
            <a:pPr marL="457200"/>
            <a:r>
              <a:rPr lang="en-GB" sz="2000" b="1" dirty="0">
                <a:effectLst/>
                <a:latin typeface="Times New Roman" panose="02020603050405020304" pitchFamily="18" charset="0"/>
                <a:ea typeface="Times New Roman" panose="02020603050405020304" pitchFamily="18" charset="0"/>
              </a:rPr>
              <a:t>Week 3 </a:t>
            </a:r>
            <a:r>
              <a:rPr lang="en-GB" sz="2000" dirty="0">
                <a:effectLst/>
                <a:latin typeface="Times New Roman" panose="02020603050405020304" pitchFamily="18" charset="0"/>
                <a:ea typeface="Times New Roman" panose="02020603050405020304" pitchFamily="18" charset="0"/>
              </a:rPr>
              <a:t>- Operational Planning, HR </a:t>
            </a:r>
          </a:p>
          <a:p>
            <a:pPr marL="457200"/>
            <a:r>
              <a:rPr lang="en-GB" sz="2000" b="1" dirty="0">
                <a:effectLst/>
                <a:latin typeface="Times New Roman" panose="02020603050405020304" pitchFamily="18" charset="0"/>
                <a:ea typeface="Times New Roman" panose="02020603050405020304" pitchFamily="18" charset="0"/>
              </a:rPr>
              <a:t>Week 4 </a:t>
            </a:r>
            <a:r>
              <a:rPr lang="en-GB" sz="2000" dirty="0">
                <a:effectLst/>
                <a:latin typeface="Times New Roman" panose="02020603050405020304" pitchFamily="18" charset="0"/>
                <a:ea typeface="Times New Roman" panose="02020603050405020304" pitchFamily="18" charset="0"/>
              </a:rPr>
              <a:t>- HR – Performance review, and workforce planning </a:t>
            </a:r>
          </a:p>
          <a:p>
            <a:pPr marL="457200"/>
            <a:r>
              <a:rPr lang="en-GB" sz="2000" b="1" dirty="0">
                <a:effectLst/>
                <a:latin typeface="Times New Roman" panose="02020603050405020304" pitchFamily="18" charset="0"/>
                <a:ea typeface="Times New Roman" panose="02020603050405020304" pitchFamily="18" charset="0"/>
              </a:rPr>
              <a:t>Week 5 </a:t>
            </a:r>
            <a:r>
              <a:rPr lang="en-GB" sz="2000" dirty="0">
                <a:effectLst/>
                <a:latin typeface="Times New Roman" panose="02020603050405020304" pitchFamily="18" charset="0"/>
                <a:ea typeface="Times New Roman" panose="02020603050405020304" pitchFamily="18" charset="0"/>
              </a:rPr>
              <a:t>– Operational Planning Finance </a:t>
            </a:r>
          </a:p>
          <a:p>
            <a:pPr marL="457200"/>
            <a:r>
              <a:rPr lang="en-GB" sz="2000" dirty="0">
                <a:effectLst/>
                <a:latin typeface="Times New Roman" panose="02020603050405020304" pitchFamily="18" charset="0"/>
                <a:ea typeface="Times New Roman" panose="02020603050405020304" pitchFamily="18" charset="0"/>
              </a:rPr>
              <a:t>Understand the role of financial management in the overall management of an event &amp; identify the key elements of budgetary control and the relationship between them</a:t>
            </a:r>
          </a:p>
          <a:p>
            <a:pPr marL="457200"/>
            <a:r>
              <a:rPr lang="en-GB" sz="2000" b="1" dirty="0">
                <a:effectLst/>
                <a:latin typeface="Times New Roman" panose="02020603050405020304" pitchFamily="18" charset="0"/>
                <a:ea typeface="Times New Roman" panose="02020603050405020304" pitchFamily="18" charset="0"/>
              </a:rPr>
              <a:t>Week 6 </a:t>
            </a:r>
            <a:r>
              <a:rPr lang="en-GB" sz="2000" dirty="0">
                <a:effectLst/>
                <a:latin typeface="Times New Roman" panose="02020603050405020304" pitchFamily="18" charset="0"/>
                <a:ea typeface="Times New Roman" panose="02020603050405020304" pitchFamily="18" charset="0"/>
              </a:rPr>
              <a:t>– Financial Planning -</a:t>
            </a:r>
          </a:p>
          <a:p>
            <a:pPr marL="914400" lvl="1"/>
            <a:r>
              <a:rPr lang="en-GB" sz="2000" dirty="0">
                <a:effectLst/>
                <a:latin typeface="Times New Roman" panose="02020603050405020304" pitchFamily="18" charset="0"/>
                <a:ea typeface="Times New Roman" panose="02020603050405020304" pitchFamily="18" charset="0"/>
              </a:rPr>
              <a:t>Event budgeting</a:t>
            </a:r>
          </a:p>
          <a:p>
            <a:pPr marL="914400" lvl="1"/>
            <a:r>
              <a:rPr lang="en-GB" sz="2000" dirty="0">
                <a:effectLst/>
                <a:latin typeface="Times New Roman" panose="02020603050405020304" pitchFamily="18" charset="0"/>
                <a:ea typeface="Times New Roman" panose="02020603050405020304" pitchFamily="18" charset="0"/>
              </a:rPr>
              <a:t>Understand the importance of event costing and pricing</a:t>
            </a:r>
          </a:p>
          <a:p>
            <a:pPr marL="914400" lvl="1"/>
            <a:r>
              <a:rPr lang="en-GB" sz="2000" dirty="0">
                <a:effectLst/>
                <a:latin typeface="Times New Roman" panose="02020603050405020304" pitchFamily="18" charset="0"/>
                <a:ea typeface="Times New Roman" panose="02020603050405020304" pitchFamily="18" charset="0"/>
              </a:rPr>
              <a:t>Monitor and control of event spending and incoming finances </a:t>
            </a:r>
          </a:p>
          <a:p>
            <a:pPr marL="914400" lvl="1"/>
            <a:r>
              <a:rPr lang="en-GB" sz="2000" dirty="0">
                <a:effectLst/>
                <a:latin typeface="Times New Roman" panose="02020603050405020304" pitchFamily="18" charset="0"/>
                <a:ea typeface="Times New Roman" panose="02020603050405020304" pitchFamily="18" charset="0"/>
              </a:rPr>
              <a:t>Understand the advantages and shortcomings of using a budget</a:t>
            </a:r>
          </a:p>
          <a:p>
            <a:pPr marL="914400" lvl="1"/>
            <a:endParaRPr lang="en-GB" sz="2000" dirty="0">
              <a:effectLst/>
              <a:latin typeface="Times New Roman" panose="02020603050405020304" pitchFamily="18" charset="0"/>
              <a:ea typeface="Times New Roman" panose="02020603050405020304" pitchFamily="18" charset="0"/>
            </a:endParaRPr>
          </a:p>
          <a:p>
            <a:endParaRPr lang="en-GB" sz="1400" dirty="0"/>
          </a:p>
        </p:txBody>
      </p:sp>
    </p:spTree>
    <p:extLst>
      <p:ext uri="{BB962C8B-B14F-4D97-AF65-F5344CB8AC3E}">
        <p14:creationId xmlns:p14="http://schemas.microsoft.com/office/powerpoint/2010/main" val="1058443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4E557-E680-4A33-80A2-3C5A88BDE713}"/>
              </a:ext>
            </a:extLst>
          </p:cNvPr>
          <p:cNvSpPr>
            <a:spLocks noGrp="1"/>
          </p:cNvSpPr>
          <p:nvPr>
            <p:ph type="title"/>
          </p:nvPr>
        </p:nvSpPr>
        <p:spPr/>
        <p:txBody>
          <a:bodyPr/>
          <a:lstStyle/>
          <a:p>
            <a:r>
              <a:rPr lang="en-GB" dirty="0"/>
              <a:t>Workforce planning </a:t>
            </a:r>
          </a:p>
        </p:txBody>
      </p:sp>
      <p:sp>
        <p:nvSpPr>
          <p:cNvPr id="3" name="Content Placeholder 2">
            <a:extLst>
              <a:ext uri="{FF2B5EF4-FFF2-40B4-BE49-F238E27FC236}">
                <a16:creationId xmlns:a16="http://schemas.microsoft.com/office/drawing/2014/main" id="{4C03AB59-FEDB-42C5-8BA3-5A12C499D57F}"/>
              </a:ext>
            </a:extLst>
          </p:cNvPr>
          <p:cNvSpPr>
            <a:spLocks noGrp="1"/>
          </p:cNvSpPr>
          <p:nvPr>
            <p:ph idx="1"/>
          </p:nvPr>
        </p:nvSpPr>
        <p:spPr/>
        <p:txBody>
          <a:bodyPr/>
          <a:lstStyle/>
          <a:p>
            <a:r>
              <a:rPr lang="en-GB" dirty="0"/>
              <a:t>Workforce planning is a core business process which aligns changing organisation needs with people strategy. </a:t>
            </a:r>
          </a:p>
          <a:p>
            <a:r>
              <a:rPr lang="en-GB" dirty="0"/>
              <a:t>It can be the most effective activity an organisation can engage in. It doesn’t need to be complicated and can be adjusted to suit the size and maturity of any organisation. </a:t>
            </a:r>
          </a:p>
          <a:p>
            <a:r>
              <a:rPr lang="en-GB" dirty="0"/>
              <a:t>It can provide market and industry intelligence to help organisations focus on a range of challenges and issues, and forecast to support business goals.</a:t>
            </a:r>
          </a:p>
          <a:p>
            <a:pPr algn="r"/>
            <a:r>
              <a:rPr lang="en-GB" dirty="0" err="1"/>
              <a:t>Cipd</a:t>
            </a:r>
            <a:r>
              <a:rPr lang="en-GB" dirty="0"/>
              <a:t> 2021</a:t>
            </a:r>
          </a:p>
        </p:txBody>
      </p:sp>
    </p:spTree>
    <p:extLst>
      <p:ext uri="{BB962C8B-B14F-4D97-AF65-F5344CB8AC3E}">
        <p14:creationId xmlns:p14="http://schemas.microsoft.com/office/powerpoint/2010/main" val="46003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9907C-85CB-42D1-91DF-9100E1AA3A71}"/>
              </a:ext>
            </a:extLst>
          </p:cNvPr>
          <p:cNvSpPr>
            <a:spLocks noGrp="1"/>
          </p:cNvSpPr>
          <p:nvPr>
            <p:ph type="title"/>
          </p:nvPr>
        </p:nvSpPr>
        <p:spPr/>
        <p:txBody>
          <a:bodyPr/>
          <a:lstStyle/>
          <a:p>
            <a:r>
              <a:rPr lang="en-GB" dirty="0"/>
              <a:t>Workforce planning processes can:</a:t>
            </a:r>
            <a:br>
              <a:rPr lang="en-GB" dirty="0"/>
            </a:br>
            <a:endParaRPr lang="en-GB" dirty="0"/>
          </a:p>
        </p:txBody>
      </p:sp>
      <p:sp>
        <p:nvSpPr>
          <p:cNvPr id="3" name="Content Placeholder 2">
            <a:extLst>
              <a:ext uri="{FF2B5EF4-FFF2-40B4-BE49-F238E27FC236}">
                <a16:creationId xmlns:a16="http://schemas.microsoft.com/office/drawing/2014/main" id="{4DD7BEC1-927C-4F3B-920A-43860D031EBA}"/>
              </a:ext>
            </a:extLst>
          </p:cNvPr>
          <p:cNvSpPr>
            <a:spLocks noGrp="1"/>
          </p:cNvSpPr>
          <p:nvPr>
            <p:ph idx="1"/>
          </p:nvPr>
        </p:nvSpPr>
        <p:spPr/>
        <p:txBody>
          <a:bodyPr>
            <a:normAutofit/>
          </a:bodyPr>
          <a:lstStyle/>
          <a:p>
            <a:endParaRPr lang="en-GB" dirty="0"/>
          </a:p>
          <a:p>
            <a:r>
              <a:rPr lang="en-GB" dirty="0"/>
              <a:t>Reduce labour costs in favour of workforce deployment and flexibility.</a:t>
            </a:r>
          </a:p>
          <a:p>
            <a:r>
              <a:rPr lang="en-GB" dirty="0"/>
              <a:t>Identify and respond to changing customer needs.</a:t>
            </a:r>
          </a:p>
          <a:p>
            <a:r>
              <a:rPr lang="en-GB" dirty="0"/>
              <a:t>Identify relevant strategies for focussed people development.</a:t>
            </a:r>
          </a:p>
          <a:p>
            <a:r>
              <a:rPr lang="en-GB" dirty="0"/>
              <a:t>Target inefficiencies.</a:t>
            </a:r>
          </a:p>
          <a:p>
            <a:r>
              <a:rPr lang="en-GB" dirty="0"/>
              <a:t>Improve employee retention.</a:t>
            </a:r>
          </a:p>
          <a:p>
            <a:r>
              <a:rPr lang="en-GB" dirty="0"/>
              <a:t>Improve productivity and quality outputs.</a:t>
            </a:r>
          </a:p>
          <a:p>
            <a:r>
              <a:rPr lang="en-GB" dirty="0"/>
              <a:t>Make recommendations to deliver strategic value through talent.</a:t>
            </a:r>
          </a:p>
        </p:txBody>
      </p:sp>
    </p:spTree>
    <p:extLst>
      <p:ext uri="{BB962C8B-B14F-4D97-AF65-F5344CB8AC3E}">
        <p14:creationId xmlns:p14="http://schemas.microsoft.com/office/powerpoint/2010/main" val="995448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28627-3A32-4392-955E-E8E46CC898A8}"/>
              </a:ext>
            </a:extLst>
          </p:cNvPr>
          <p:cNvSpPr>
            <a:spLocks noGrp="1"/>
          </p:cNvSpPr>
          <p:nvPr>
            <p:ph type="title"/>
          </p:nvPr>
        </p:nvSpPr>
        <p:spPr/>
        <p:txBody>
          <a:bodyPr/>
          <a:lstStyle/>
          <a:p>
            <a:r>
              <a:rPr lang="en-GB" b="1" i="0" dirty="0">
                <a:solidFill>
                  <a:srgbClr val="58595B"/>
                </a:solidFill>
                <a:effectLst/>
                <a:latin typeface="Open Sans" panose="020B0606030504020204" pitchFamily="34" charset="0"/>
              </a:rPr>
              <a:t>Hard’ workforce planning </a:t>
            </a:r>
            <a:endParaRPr lang="en-GB" dirty="0"/>
          </a:p>
        </p:txBody>
      </p:sp>
      <p:sp>
        <p:nvSpPr>
          <p:cNvPr id="3" name="Content Placeholder 2">
            <a:extLst>
              <a:ext uri="{FF2B5EF4-FFF2-40B4-BE49-F238E27FC236}">
                <a16:creationId xmlns:a16="http://schemas.microsoft.com/office/drawing/2014/main" id="{61BD627B-5A9F-48C4-8AED-BF2A1B351017}"/>
              </a:ext>
            </a:extLst>
          </p:cNvPr>
          <p:cNvSpPr>
            <a:spLocks noGrp="1"/>
          </p:cNvSpPr>
          <p:nvPr>
            <p:ph idx="1"/>
          </p:nvPr>
        </p:nvSpPr>
        <p:spPr/>
        <p:txBody>
          <a:bodyPr/>
          <a:lstStyle/>
          <a:p>
            <a:r>
              <a:rPr lang="en-GB" b="1" dirty="0">
                <a:solidFill>
                  <a:srgbClr val="58595B"/>
                </a:solidFill>
                <a:latin typeface="Open Sans" panose="020B0606030504020204" pitchFamily="34" charset="0"/>
              </a:rPr>
              <a:t>N</a:t>
            </a:r>
            <a:r>
              <a:rPr lang="en-GB" b="1" i="0" dirty="0">
                <a:solidFill>
                  <a:srgbClr val="58595B"/>
                </a:solidFill>
                <a:effectLst/>
                <a:latin typeface="Open Sans" panose="020B0606030504020204" pitchFamily="34" charset="0"/>
              </a:rPr>
              <a:t>umbers</a:t>
            </a:r>
            <a:r>
              <a:rPr lang="en-GB" b="1" dirty="0">
                <a:solidFill>
                  <a:srgbClr val="58595B"/>
                </a:solidFill>
                <a:latin typeface="Open Sans" panose="020B0606030504020204" pitchFamily="34" charset="0"/>
              </a:rPr>
              <a:t>!</a:t>
            </a:r>
          </a:p>
          <a:p>
            <a:r>
              <a:rPr lang="en-GB" b="1" i="0" dirty="0">
                <a:solidFill>
                  <a:srgbClr val="58595B"/>
                </a:solidFill>
                <a:effectLst/>
                <a:latin typeface="Open Sans" panose="020B0606030504020204" pitchFamily="34" charset="0"/>
              </a:rPr>
              <a:t>Predicting how many people with what skills are likely to be needed. </a:t>
            </a:r>
          </a:p>
          <a:p>
            <a:r>
              <a:rPr lang="en-GB" dirty="0"/>
              <a:t>Workforce planning is an integral part of people management and provides the context for most other activities concerned with acquiring, developing and deploying people. </a:t>
            </a:r>
          </a:p>
          <a:p>
            <a:r>
              <a:rPr lang="en-GB" dirty="0"/>
              <a:t>Consider your chosen area and </a:t>
            </a:r>
            <a:r>
              <a:rPr lang="en-GB" dirty="0" err="1"/>
              <a:t>Ffos</a:t>
            </a:r>
            <a:r>
              <a:rPr lang="en-GB" dirty="0"/>
              <a:t> Las workplace planning. </a:t>
            </a:r>
          </a:p>
        </p:txBody>
      </p:sp>
    </p:spTree>
    <p:extLst>
      <p:ext uri="{BB962C8B-B14F-4D97-AF65-F5344CB8AC3E}">
        <p14:creationId xmlns:p14="http://schemas.microsoft.com/office/powerpoint/2010/main" val="3384871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D981CEEF-AFE3-4161-A986-A95CEA2744ED}"/>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300" kern="1200">
                <a:solidFill>
                  <a:srgbClr val="FFFFFF"/>
                </a:solidFill>
                <a:latin typeface="+mj-lt"/>
                <a:ea typeface="+mj-ea"/>
                <a:cs typeface="+mj-cs"/>
              </a:rPr>
              <a:t>Consider your chosen area and Ffos Las workplace planning. </a:t>
            </a:r>
          </a:p>
        </p:txBody>
      </p:sp>
      <p:pic>
        <p:nvPicPr>
          <p:cNvPr id="3" name="Picture 2">
            <a:extLst>
              <a:ext uri="{FF2B5EF4-FFF2-40B4-BE49-F238E27FC236}">
                <a16:creationId xmlns:a16="http://schemas.microsoft.com/office/drawing/2014/main" id="{B4172C03-203A-47F1-84AE-EBCD424383D6}"/>
              </a:ext>
            </a:extLst>
          </p:cNvPr>
          <p:cNvPicPr>
            <a:picLocks noChangeAspect="1"/>
          </p:cNvPicPr>
          <p:nvPr/>
        </p:nvPicPr>
        <p:blipFill rotWithShape="1">
          <a:blip r:embed="rId3"/>
          <a:srcRect l="21823" r="20528"/>
          <a:stretch/>
        </p:blipFill>
        <p:spPr>
          <a:xfrm>
            <a:off x="5314047" y="643466"/>
            <a:ext cx="5707238" cy="5568739"/>
          </a:xfrm>
          <a:prstGeom prst="rect">
            <a:avLst/>
          </a:prstGeom>
        </p:spPr>
      </p:pic>
    </p:spTree>
    <p:extLst>
      <p:ext uri="{BB962C8B-B14F-4D97-AF65-F5344CB8AC3E}">
        <p14:creationId xmlns:p14="http://schemas.microsoft.com/office/powerpoint/2010/main" val="1340659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451A9F5-D8FA-494B-9A56-5AD5EBD9E371}"/>
              </a:ext>
            </a:extLst>
          </p:cNvPr>
          <p:cNvSpPr>
            <a:spLocks noGrp="1"/>
          </p:cNvSpPr>
          <p:nvPr>
            <p:ph type="title"/>
          </p:nvPr>
        </p:nvSpPr>
        <p:spPr/>
        <p:txBody>
          <a:bodyPr/>
          <a:lstStyle/>
          <a:p>
            <a:r>
              <a:rPr lang="en-GB" dirty="0"/>
              <a:t>Stakeholders &amp; supplier chains   </a:t>
            </a:r>
          </a:p>
        </p:txBody>
      </p:sp>
      <p:sp>
        <p:nvSpPr>
          <p:cNvPr id="5" name="Text Placeholder 4">
            <a:extLst>
              <a:ext uri="{FF2B5EF4-FFF2-40B4-BE49-F238E27FC236}">
                <a16:creationId xmlns:a16="http://schemas.microsoft.com/office/drawing/2014/main" id="{03874718-15BC-4B49-93CA-6852E23973B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823744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FF0000"/>
                </a:solidFill>
              </a:rPr>
              <a:t>Stakeholders</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a:t>Stakeholders involved will vary from event to event and may</a:t>
            </a:r>
          </a:p>
          <a:p>
            <a:r>
              <a:rPr lang="en-GB" dirty="0"/>
              <a:t>include:</a:t>
            </a:r>
          </a:p>
          <a:p>
            <a:pPr lvl="1"/>
            <a:r>
              <a:rPr lang="en-GB" dirty="0"/>
              <a:t>event organisers</a:t>
            </a:r>
          </a:p>
          <a:p>
            <a:pPr lvl="1"/>
            <a:r>
              <a:rPr lang="en-GB" dirty="0"/>
              <a:t>employees and volunteers</a:t>
            </a:r>
          </a:p>
          <a:p>
            <a:pPr lvl="1"/>
            <a:r>
              <a:rPr lang="en-GB" dirty="0"/>
              <a:t>service and contract providers (e.g. catering, merchandise,</a:t>
            </a:r>
          </a:p>
          <a:p>
            <a:pPr lvl="1"/>
            <a:r>
              <a:rPr lang="en-GB" dirty="0"/>
              <a:t>amusement structures and equipment)</a:t>
            </a:r>
          </a:p>
          <a:p>
            <a:pPr lvl="1"/>
            <a:r>
              <a:rPr lang="en-GB" dirty="0"/>
              <a:t>emergency services (e.g. Ambulance Service, Police, Local Fire Service, St Johns Ambulance)  </a:t>
            </a:r>
          </a:p>
          <a:p>
            <a:pPr lvl="1"/>
            <a:r>
              <a:rPr lang="en-GB" dirty="0"/>
              <a:t>local council</a:t>
            </a:r>
          </a:p>
          <a:p>
            <a:pPr lvl="1"/>
            <a:r>
              <a:rPr lang="en-GB" dirty="0"/>
              <a:t>security services</a:t>
            </a:r>
          </a:p>
          <a:p>
            <a:pPr lvl="1"/>
            <a:r>
              <a:rPr lang="en-GB" dirty="0"/>
              <a:t>transport services </a:t>
            </a:r>
          </a:p>
          <a:p>
            <a:pPr lvl="1"/>
            <a:r>
              <a:rPr lang="en-GB" dirty="0"/>
              <a:t>regulators </a:t>
            </a:r>
          </a:p>
          <a:p>
            <a:pPr lvl="1"/>
            <a:r>
              <a:rPr lang="en-GB" dirty="0"/>
              <a:t>Media</a:t>
            </a:r>
          </a:p>
          <a:p>
            <a:pPr lvl="1"/>
            <a:r>
              <a:rPr lang="en-GB" dirty="0"/>
              <a:t>Members of the public who attend the event</a:t>
            </a:r>
          </a:p>
        </p:txBody>
      </p:sp>
    </p:spTree>
    <p:extLst>
      <p:ext uri="{BB962C8B-B14F-4D97-AF65-F5344CB8AC3E}">
        <p14:creationId xmlns:p14="http://schemas.microsoft.com/office/powerpoint/2010/main" val="863286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5600" y="228600"/>
            <a:ext cx="7772400" cy="1143000"/>
          </a:xfrm>
        </p:spPr>
        <p:txBody>
          <a:bodyPr/>
          <a:lstStyle/>
          <a:p>
            <a:r>
              <a:rPr lang="en-AU" altLang="en-US" sz="3600" b="1">
                <a:solidFill>
                  <a:srgbClr val="FF0000"/>
                </a:solidFill>
              </a:rPr>
              <a:t>Stakeholders in events</a:t>
            </a:r>
          </a:p>
        </p:txBody>
      </p:sp>
      <p:sp>
        <p:nvSpPr>
          <p:cNvPr id="7171" name="Rectangle 3"/>
          <p:cNvSpPr>
            <a:spLocks noGrp="1" noChangeArrowheads="1"/>
          </p:cNvSpPr>
          <p:nvPr>
            <p:ph idx="1"/>
          </p:nvPr>
        </p:nvSpPr>
        <p:spPr>
          <a:xfrm>
            <a:off x="904875" y="1484784"/>
            <a:ext cx="8613701" cy="4114800"/>
          </a:xfrm>
        </p:spPr>
        <p:txBody>
          <a:bodyPr/>
          <a:lstStyle/>
          <a:p>
            <a:pPr>
              <a:buClr>
                <a:schemeClr val="tx1"/>
              </a:buClr>
            </a:pPr>
            <a:r>
              <a:rPr lang="en-US" altLang="en-US" sz="2700" dirty="0"/>
              <a:t>People and </a:t>
            </a:r>
            <a:r>
              <a:rPr lang="en-US" altLang="en-US" sz="2700" dirty="0" err="1"/>
              <a:t>organisations</a:t>
            </a:r>
            <a:r>
              <a:rPr lang="en-US" altLang="en-US" sz="2700" dirty="0"/>
              <a:t> with a legitimate interest in the outcomes of the event are called stakeholders</a:t>
            </a:r>
          </a:p>
          <a:p>
            <a:pPr>
              <a:buClr>
                <a:schemeClr val="tx1"/>
              </a:buClr>
            </a:pPr>
            <a:r>
              <a:rPr lang="en-US" altLang="en-US" sz="2700" dirty="0"/>
              <a:t>An event manager must be able to identify the range of stakeholders</a:t>
            </a:r>
          </a:p>
          <a:p>
            <a:pPr>
              <a:buClr>
                <a:schemeClr val="tx1"/>
              </a:buClr>
            </a:pPr>
            <a:r>
              <a:rPr lang="en-US" altLang="en-US" sz="2700" dirty="0"/>
              <a:t>An event’s success depends on the event manager balancing the expectations and needs of the various stakeholders</a:t>
            </a:r>
          </a:p>
        </p:txBody>
      </p:sp>
    </p:spTree>
    <p:extLst>
      <p:ext uri="{BB962C8B-B14F-4D97-AF65-F5344CB8AC3E}">
        <p14:creationId xmlns:p14="http://schemas.microsoft.com/office/powerpoint/2010/main" val="98099586"/>
      </p:ext>
    </p:extLst>
  </p:cSld>
  <p:clrMapOvr>
    <a:masterClrMapping/>
  </p:clrMapOvr>
  <p:transition>
    <p:blinds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06CE42-A83C-4E35-9D68-F7030A20A34C}"/>
              </a:ext>
            </a:extLst>
          </p:cNvPr>
          <p:cNvSpPr>
            <a:spLocks noGrp="1"/>
          </p:cNvSpPr>
          <p:nvPr>
            <p:ph type="title"/>
          </p:nvPr>
        </p:nvSpPr>
        <p:spPr/>
        <p:txBody>
          <a:bodyPr/>
          <a:lstStyle/>
          <a:p>
            <a:r>
              <a:rPr lang="en-GB" dirty="0"/>
              <a:t>Stakeholders in Tourism </a:t>
            </a:r>
          </a:p>
        </p:txBody>
      </p:sp>
      <p:pic>
        <p:nvPicPr>
          <p:cNvPr id="5" name="Content Placeholder 4">
            <a:extLst>
              <a:ext uri="{FF2B5EF4-FFF2-40B4-BE49-F238E27FC236}">
                <a16:creationId xmlns:a16="http://schemas.microsoft.com/office/drawing/2014/main" id="{305D2F54-856D-4DE7-AFC9-37F577F8BADD}"/>
              </a:ext>
            </a:extLst>
          </p:cNvPr>
          <p:cNvPicPr>
            <a:picLocks noGrp="1" noChangeAspect="1"/>
          </p:cNvPicPr>
          <p:nvPr>
            <p:ph idx="1"/>
          </p:nvPr>
        </p:nvPicPr>
        <p:blipFill>
          <a:blip r:embed="rId3"/>
          <a:stretch>
            <a:fillRect/>
          </a:stretch>
        </p:blipFill>
        <p:spPr>
          <a:xfrm>
            <a:off x="1415845" y="1602657"/>
            <a:ext cx="8445910" cy="5144935"/>
          </a:xfrm>
        </p:spPr>
      </p:pic>
    </p:spTree>
    <p:extLst>
      <p:ext uri="{BB962C8B-B14F-4D97-AF65-F5344CB8AC3E}">
        <p14:creationId xmlns:p14="http://schemas.microsoft.com/office/powerpoint/2010/main" val="14204768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41248" y="548640"/>
            <a:ext cx="3600860" cy="5431536"/>
          </a:xfrm>
        </p:spPr>
        <p:txBody>
          <a:bodyPr>
            <a:normAutofit/>
          </a:bodyPr>
          <a:lstStyle/>
          <a:p>
            <a:r>
              <a:rPr lang="en-GB" sz="5000"/>
              <a:t>Classification of Stakeholders</a:t>
            </a:r>
            <a:br>
              <a:rPr lang="en-GB" sz="5000"/>
            </a:br>
            <a:endParaRPr lang="en-GB" sz="50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26418" y="552091"/>
            <a:ext cx="6224335" cy="5431536"/>
          </a:xfrm>
        </p:spPr>
        <p:txBody>
          <a:bodyPr anchor="ctr">
            <a:normAutofit/>
          </a:bodyPr>
          <a:lstStyle/>
          <a:p>
            <a:r>
              <a:rPr lang="en-GB" sz="2200" dirty="0"/>
              <a:t>Primary or Secondary Stakeholders for the events are there defined on the basis of nature of engagement and on the basis of impact they have on the event that is taking place.</a:t>
            </a:r>
          </a:p>
        </p:txBody>
      </p:sp>
    </p:spTree>
    <p:extLst>
      <p:ext uri="{BB962C8B-B14F-4D97-AF65-F5344CB8AC3E}">
        <p14:creationId xmlns:p14="http://schemas.microsoft.com/office/powerpoint/2010/main" val="418021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94355" y="2147279"/>
            <a:ext cx="2454052" cy="3029344"/>
          </a:xfrm>
        </p:spPr>
        <p:txBody>
          <a:bodyPr>
            <a:normAutofit/>
          </a:bodyPr>
          <a:lstStyle/>
          <a:p>
            <a:r>
              <a:rPr lang="en-GB" sz="2700" dirty="0">
                <a:solidFill>
                  <a:srgbClr val="FF0000"/>
                </a:solidFill>
              </a:rPr>
              <a:t>Classification of Stakeholders</a:t>
            </a:r>
            <a:br>
              <a:rPr lang="en-GB" sz="2700" dirty="0">
                <a:solidFill>
                  <a:srgbClr val="FF0000"/>
                </a:solidFill>
              </a:rPr>
            </a:br>
            <a:endParaRPr lang="en-GB" sz="2700" dirty="0">
              <a:solidFill>
                <a:srgbClr val="FF0000"/>
              </a:solidFill>
            </a:endParaRPr>
          </a:p>
        </p:txBody>
      </p:sp>
      <p:sp>
        <p:nvSpPr>
          <p:cNvPr id="3" name="Content Placeholder 2"/>
          <p:cNvSpPr>
            <a:spLocks noGrp="1"/>
          </p:cNvSpPr>
          <p:nvPr>
            <p:ph idx="1"/>
          </p:nvPr>
        </p:nvSpPr>
        <p:spPr>
          <a:xfrm>
            <a:off x="4706578" y="589722"/>
            <a:ext cx="6798033" cy="5321500"/>
          </a:xfrm>
        </p:spPr>
        <p:txBody>
          <a:bodyPr anchor="ctr">
            <a:normAutofit/>
          </a:bodyPr>
          <a:lstStyle/>
          <a:p>
            <a:r>
              <a:rPr lang="en-GB" dirty="0"/>
              <a:t>Primary stakeholder groups are deemed essential to events as without them the event cannot happen or cannot take place.</a:t>
            </a:r>
          </a:p>
          <a:p>
            <a:r>
              <a:rPr lang="en-GB" dirty="0"/>
              <a:t>Primary stakeholders are important because: “…without the direct support of these stakeholders the event would not exist”</a:t>
            </a:r>
          </a:p>
          <a:p>
            <a:r>
              <a:rPr lang="en-GB" dirty="0"/>
              <a:t> Rest of the stakeholders will be known as Secondary stakeholders</a:t>
            </a:r>
          </a:p>
        </p:txBody>
      </p:sp>
    </p:spTree>
    <p:extLst>
      <p:ext uri="{BB962C8B-B14F-4D97-AF65-F5344CB8AC3E}">
        <p14:creationId xmlns:p14="http://schemas.microsoft.com/office/powerpoint/2010/main" val="799270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640823"/>
            <a:ext cx="3418659" cy="5583148"/>
          </a:xfrm>
        </p:spPr>
        <p:txBody>
          <a:bodyPr anchor="ctr">
            <a:normAutofit/>
          </a:bodyPr>
          <a:lstStyle/>
          <a:p>
            <a:r>
              <a:rPr lang="en-GB" sz="4600" b="1"/>
              <a:t>Classification of Stakeholders</a:t>
            </a:r>
            <a:br>
              <a:rPr lang="en-GB" sz="4600" b="1"/>
            </a:br>
            <a:endParaRPr lang="en-GB" sz="46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DD2236F-8540-459D-9C45-52C5E5CA49FD}"/>
              </a:ext>
            </a:extLst>
          </p:cNvPr>
          <p:cNvGraphicFramePr>
            <a:graphicFrameLocks noGrp="1"/>
          </p:cNvGraphicFramePr>
          <p:nvPr>
            <p:ph idx="1"/>
            <p:extLst>
              <p:ext uri="{D42A27DB-BD31-4B8C-83A1-F6EECF244321}">
                <p14:modId xmlns:p14="http://schemas.microsoft.com/office/powerpoint/2010/main" val="75887183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87939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9658" t="15399" r="17601"/>
          <a:stretch/>
        </p:blipFill>
        <p:spPr bwMode="auto">
          <a:xfrm>
            <a:off x="2423502" y="643467"/>
            <a:ext cx="7344996"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955143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6" descr="f07-02-9781856178181">
            <a:extLst>
              <a:ext uri="{FF2B5EF4-FFF2-40B4-BE49-F238E27FC236}">
                <a16:creationId xmlns:a16="http://schemas.microsoft.com/office/drawing/2014/main" id="{08351B89-D2C3-448E-8CEC-12EED6D280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7875" y="781050"/>
            <a:ext cx="6689409" cy="58417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 Box 17">
            <a:extLst>
              <a:ext uri="{FF2B5EF4-FFF2-40B4-BE49-F238E27FC236}">
                <a16:creationId xmlns:a16="http://schemas.microsoft.com/office/drawing/2014/main" id="{06F099B2-8AA2-4D3D-B7F7-2256EE61B725}"/>
              </a:ext>
            </a:extLst>
          </p:cNvPr>
          <p:cNvSpPr txBox="1">
            <a:spLocks noChangeArrowheads="1"/>
          </p:cNvSpPr>
          <p:nvPr/>
        </p:nvSpPr>
        <p:spPr bwMode="auto">
          <a:xfrm>
            <a:off x="1285875" y="116949"/>
            <a:ext cx="8019417"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US" altLang="en-US" sz="1400" b="1" dirty="0"/>
              <a:t>Key stakeholder groups in the XVII Commonwealth Games</a:t>
            </a:r>
          </a:p>
          <a:p>
            <a:pPr eaLnBrk="1" hangingPunct="1"/>
            <a:r>
              <a:rPr lang="en-US" altLang="en-US" sz="900" dirty="0"/>
              <a:t>(Source: Adapted from Manchester 2002, 2003)</a:t>
            </a:r>
            <a:endParaRPr lang="en-GB" altLang="en-US" sz="900" b="1" dirty="0"/>
          </a:p>
        </p:txBody>
      </p:sp>
    </p:spTree>
    <p:extLst>
      <p:ext uri="{BB962C8B-B14F-4D97-AF65-F5344CB8AC3E}">
        <p14:creationId xmlns:p14="http://schemas.microsoft.com/office/powerpoint/2010/main" val="1104931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3124200" y="228600"/>
            <a:ext cx="7772400" cy="1143000"/>
          </a:xfrm>
        </p:spPr>
        <p:txBody>
          <a:bodyPr/>
          <a:lstStyle/>
          <a:p>
            <a:r>
              <a:rPr lang="en-AU" altLang="en-US" sz="3600" b="1">
                <a:solidFill>
                  <a:srgbClr val="FF0000"/>
                </a:solidFill>
              </a:rPr>
              <a:t>The host organisation</a:t>
            </a:r>
          </a:p>
        </p:txBody>
      </p:sp>
      <p:sp>
        <p:nvSpPr>
          <p:cNvPr id="10243" name="Rectangle 3"/>
          <p:cNvSpPr>
            <a:spLocks noGrp="1" noChangeArrowheads="1"/>
          </p:cNvSpPr>
          <p:nvPr>
            <p:ph idx="1"/>
          </p:nvPr>
        </p:nvSpPr>
        <p:spPr>
          <a:xfrm>
            <a:off x="1247775" y="1556792"/>
            <a:ext cx="8918873" cy="4114800"/>
          </a:xfrm>
        </p:spPr>
        <p:txBody>
          <a:bodyPr/>
          <a:lstStyle/>
          <a:p>
            <a:pPr>
              <a:buClr>
                <a:schemeClr val="tx1"/>
              </a:buClr>
            </a:pPr>
            <a:r>
              <a:rPr lang="en-US" altLang="en-US" sz="2700" dirty="0"/>
              <a:t>Government sector – event corporations, public space authorities and government departments involved in the promotion and delivery of services</a:t>
            </a:r>
          </a:p>
          <a:p>
            <a:pPr>
              <a:buClr>
                <a:schemeClr val="tx1"/>
              </a:buClr>
            </a:pPr>
            <a:r>
              <a:rPr lang="en-US" altLang="en-US" sz="2700" dirty="0"/>
              <a:t>Corporate sector - companies and corporations promoting goods and services</a:t>
            </a:r>
          </a:p>
          <a:p>
            <a:pPr>
              <a:buClr>
                <a:schemeClr val="tx1"/>
              </a:buClr>
            </a:pPr>
            <a:r>
              <a:rPr lang="en-US" altLang="en-US" sz="2700" dirty="0"/>
              <a:t>Community sector - special interest clubs and societies</a:t>
            </a:r>
          </a:p>
        </p:txBody>
      </p:sp>
    </p:spTree>
    <p:extLst>
      <p:ext uri="{BB962C8B-B14F-4D97-AF65-F5344CB8AC3E}">
        <p14:creationId xmlns:p14="http://schemas.microsoft.com/office/powerpoint/2010/main" val="4282604483"/>
      </p:ext>
    </p:extLst>
  </p:cSld>
  <p:clrMapOvr>
    <a:masterClrMapping/>
  </p:clrMapOvr>
  <p:transition>
    <p:blinds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3124200" y="228600"/>
            <a:ext cx="7772400" cy="1143000"/>
          </a:xfrm>
        </p:spPr>
        <p:txBody>
          <a:bodyPr/>
          <a:lstStyle/>
          <a:p>
            <a:r>
              <a:rPr lang="en-AU" altLang="en-US" sz="3600" b="1">
                <a:solidFill>
                  <a:srgbClr val="FF0000"/>
                </a:solidFill>
              </a:rPr>
              <a:t>The host community</a:t>
            </a:r>
          </a:p>
        </p:txBody>
      </p:sp>
      <p:sp>
        <p:nvSpPr>
          <p:cNvPr id="11267" name="Rectangle 3"/>
          <p:cNvSpPr>
            <a:spLocks noGrp="1" noChangeArrowheads="1"/>
          </p:cNvSpPr>
          <p:nvPr>
            <p:ph idx="1"/>
          </p:nvPr>
        </p:nvSpPr>
        <p:spPr>
          <a:xfrm>
            <a:off x="1362075" y="1524000"/>
            <a:ext cx="9305925" cy="4114800"/>
          </a:xfrm>
        </p:spPr>
        <p:txBody>
          <a:bodyPr/>
          <a:lstStyle/>
          <a:p>
            <a:pPr>
              <a:buClr>
                <a:schemeClr val="tx1"/>
              </a:buClr>
            </a:pPr>
            <a:r>
              <a:rPr lang="en-US" altLang="en-US" sz="2700" dirty="0"/>
              <a:t>Current social trends and issues</a:t>
            </a:r>
          </a:p>
          <a:p>
            <a:pPr>
              <a:buClr>
                <a:schemeClr val="tx1"/>
              </a:buClr>
            </a:pPr>
            <a:r>
              <a:rPr lang="en-US" altLang="en-US" sz="2700" dirty="0" err="1"/>
              <a:t>Globalisation</a:t>
            </a:r>
            <a:r>
              <a:rPr lang="en-US" altLang="en-US" sz="2700" dirty="0"/>
              <a:t> and events</a:t>
            </a:r>
          </a:p>
          <a:p>
            <a:pPr>
              <a:buClr>
                <a:schemeClr val="tx1"/>
              </a:buClr>
            </a:pPr>
            <a:r>
              <a:rPr lang="en-US" altLang="en-US" sz="2700" dirty="0"/>
              <a:t>The impact of technology and the Internet</a:t>
            </a:r>
          </a:p>
          <a:p>
            <a:pPr>
              <a:buClr>
                <a:schemeClr val="tx1"/>
              </a:buClr>
              <a:buFontTx/>
              <a:buNone/>
            </a:pPr>
            <a:r>
              <a:rPr lang="en-US" altLang="en-US" sz="2700" b="1" dirty="0"/>
              <a:t>Involving the host community</a:t>
            </a:r>
          </a:p>
          <a:p>
            <a:pPr>
              <a:buClr>
                <a:schemeClr val="tx1"/>
              </a:buClr>
            </a:pPr>
            <a:r>
              <a:rPr lang="en-US" altLang="en-US" sz="2700" dirty="0"/>
              <a:t>Public authorities and their role</a:t>
            </a:r>
          </a:p>
          <a:p>
            <a:pPr>
              <a:buClr>
                <a:schemeClr val="tx1"/>
              </a:buClr>
            </a:pPr>
            <a:r>
              <a:rPr lang="en-US" altLang="en-US" sz="2700" dirty="0"/>
              <a:t>Managing word of mouth</a:t>
            </a:r>
          </a:p>
          <a:p>
            <a:endParaRPr lang="en-US" altLang="en-US" sz="2700" dirty="0"/>
          </a:p>
        </p:txBody>
      </p:sp>
    </p:spTree>
    <p:extLst>
      <p:ext uri="{BB962C8B-B14F-4D97-AF65-F5344CB8AC3E}">
        <p14:creationId xmlns:p14="http://schemas.microsoft.com/office/powerpoint/2010/main" val="1362118880"/>
      </p:ext>
    </p:extLst>
  </p:cSld>
  <p:clrMapOvr>
    <a:masterClrMapping/>
  </p:clrMapOvr>
  <p:transition>
    <p:blinds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3124200" y="228600"/>
            <a:ext cx="7772400" cy="1143000"/>
          </a:xfrm>
        </p:spPr>
        <p:txBody>
          <a:bodyPr/>
          <a:lstStyle/>
          <a:p>
            <a:r>
              <a:rPr lang="en-AU" altLang="en-US" sz="3600" b="1">
                <a:solidFill>
                  <a:srgbClr val="FF0000"/>
                </a:solidFill>
              </a:rPr>
              <a:t>Sponsors</a:t>
            </a:r>
          </a:p>
        </p:txBody>
      </p:sp>
      <p:sp>
        <p:nvSpPr>
          <p:cNvPr id="12291" name="Rectangle 3"/>
          <p:cNvSpPr>
            <a:spLocks noGrp="1" noChangeArrowheads="1"/>
          </p:cNvSpPr>
          <p:nvPr>
            <p:ph idx="1"/>
          </p:nvPr>
        </p:nvSpPr>
        <p:spPr>
          <a:xfrm>
            <a:off x="1276350" y="1524000"/>
            <a:ext cx="9239250" cy="4114800"/>
          </a:xfrm>
        </p:spPr>
        <p:txBody>
          <a:bodyPr/>
          <a:lstStyle/>
          <a:p>
            <a:pPr>
              <a:lnSpc>
                <a:spcPct val="90000"/>
              </a:lnSpc>
              <a:buClr>
                <a:schemeClr val="tx1"/>
              </a:buClr>
            </a:pPr>
            <a:r>
              <a:rPr lang="en-US" altLang="en-US" sz="2700" dirty="0"/>
              <a:t>Enormous increase in sponsorship in recent decades </a:t>
            </a:r>
          </a:p>
          <a:p>
            <a:pPr>
              <a:lnSpc>
                <a:spcPct val="90000"/>
              </a:lnSpc>
              <a:buClr>
                <a:schemeClr val="tx1"/>
              </a:buClr>
            </a:pPr>
            <a:r>
              <a:rPr lang="en-US" altLang="en-US" sz="2700" dirty="0"/>
              <a:t>Sponsorship is now viewed as primary promotional tool in an event’s marketing mix</a:t>
            </a:r>
          </a:p>
          <a:p>
            <a:pPr>
              <a:lnSpc>
                <a:spcPct val="90000"/>
              </a:lnSpc>
              <a:buClr>
                <a:schemeClr val="tx1"/>
              </a:buClr>
            </a:pPr>
            <a:r>
              <a:rPr lang="en-US" altLang="en-US" sz="2700" dirty="0"/>
              <a:t>Successful events can increase brand awareness and sales for sponsors</a:t>
            </a:r>
          </a:p>
          <a:p>
            <a:pPr>
              <a:lnSpc>
                <a:spcPct val="90000"/>
              </a:lnSpc>
              <a:buClr>
                <a:schemeClr val="tx1"/>
              </a:buClr>
            </a:pPr>
            <a:r>
              <a:rPr lang="en-US" altLang="en-US" sz="2700" dirty="0"/>
              <a:t>Social media marketing gains</a:t>
            </a:r>
          </a:p>
          <a:p>
            <a:pPr>
              <a:lnSpc>
                <a:spcPct val="90000"/>
              </a:lnSpc>
              <a:buClr>
                <a:schemeClr val="tx1"/>
              </a:buClr>
              <a:buFontTx/>
              <a:buNone/>
            </a:pPr>
            <a:r>
              <a:rPr lang="en-US" altLang="en-US" sz="2700" b="1" dirty="0"/>
              <a:t>Sponsors as partners in events</a:t>
            </a:r>
          </a:p>
          <a:p>
            <a:pPr>
              <a:lnSpc>
                <a:spcPct val="90000"/>
              </a:lnSpc>
              <a:buClr>
                <a:schemeClr val="tx1"/>
              </a:buClr>
            </a:pPr>
            <a:r>
              <a:rPr lang="en-US" altLang="en-US" sz="2700" dirty="0"/>
              <a:t>Creating win/win marketing campaigns</a:t>
            </a:r>
          </a:p>
          <a:p>
            <a:pPr>
              <a:lnSpc>
                <a:spcPct val="90000"/>
              </a:lnSpc>
            </a:pPr>
            <a:endParaRPr lang="en-US" altLang="en-US" sz="2700" dirty="0"/>
          </a:p>
          <a:p>
            <a:pPr>
              <a:lnSpc>
                <a:spcPct val="90000"/>
              </a:lnSpc>
            </a:pPr>
            <a:endParaRPr lang="en-US" altLang="en-US" sz="2700" dirty="0"/>
          </a:p>
        </p:txBody>
      </p:sp>
    </p:spTree>
    <p:extLst>
      <p:ext uri="{BB962C8B-B14F-4D97-AF65-F5344CB8AC3E}">
        <p14:creationId xmlns:p14="http://schemas.microsoft.com/office/powerpoint/2010/main" val="101338681"/>
      </p:ext>
    </p:extLst>
  </p:cSld>
  <p:clrMapOvr>
    <a:masterClrMapping/>
  </p:clrMapOvr>
  <p:transition>
    <p:blinds dir="vert"/>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DA698-F55F-40B9-97B4-771344D9FEA3}"/>
              </a:ext>
            </a:extLst>
          </p:cNvPr>
          <p:cNvSpPr>
            <a:spLocks noGrp="1"/>
          </p:cNvSpPr>
          <p:nvPr>
            <p:ph type="title"/>
          </p:nvPr>
        </p:nvSpPr>
        <p:spPr>
          <a:xfrm>
            <a:off x="1640156" y="628870"/>
            <a:ext cx="8911687" cy="1280890"/>
          </a:xfrm>
        </p:spPr>
        <p:txBody>
          <a:bodyPr/>
          <a:lstStyle/>
          <a:p>
            <a:r>
              <a:rPr lang="en-GB" dirty="0"/>
              <a:t>O2 Arena </a:t>
            </a:r>
          </a:p>
        </p:txBody>
      </p:sp>
      <p:pic>
        <p:nvPicPr>
          <p:cNvPr id="4" name="Online Media 3" title="O2 wins Best Sponsorship of the last 25 years for The O2">
            <a:hlinkClick r:id="" action="ppaction://media"/>
            <a:extLst>
              <a:ext uri="{FF2B5EF4-FFF2-40B4-BE49-F238E27FC236}">
                <a16:creationId xmlns:a16="http://schemas.microsoft.com/office/drawing/2014/main" id="{CA3E3512-E0B4-4185-BD53-C4FE03F30D73}"/>
              </a:ext>
            </a:extLst>
          </p:cNvPr>
          <p:cNvPicPr>
            <a:picLocks noGrp="1" noRot="1" noChangeAspect="1"/>
          </p:cNvPicPr>
          <p:nvPr>
            <p:ph idx="1"/>
            <a:videoFile r:link="rId1"/>
          </p:nvPr>
        </p:nvPicPr>
        <p:blipFill>
          <a:blip r:embed="rId3"/>
          <a:stretch>
            <a:fillRect/>
          </a:stretch>
        </p:blipFill>
        <p:spPr>
          <a:xfrm>
            <a:off x="2735263" y="2133600"/>
            <a:ext cx="7281862" cy="4095750"/>
          </a:xfrm>
          <a:prstGeom prst="rect">
            <a:avLst/>
          </a:prstGeom>
        </p:spPr>
      </p:pic>
      <p:sp>
        <p:nvSpPr>
          <p:cNvPr id="6" name="TextBox 5">
            <a:extLst>
              <a:ext uri="{FF2B5EF4-FFF2-40B4-BE49-F238E27FC236}">
                <a16:creationId xmlns:a16="http://schemas.microsoft.com/office/drawing/2014/main" id="{F8A5F8B0-D1E7-4F7D-A840-8FB2E194F7E1}"/>
              </a:ext>
            </a:extLst>
          </p:cNvPr>
          <p:cNvSpPr txBox="1"/>
          <p:nvPr/>
        </p:nvSpPr>
        <p:spPr>
          <a:xfrm>
            <a:off x="5171768" y="946150"/>
            <a:ext cx="6096000" cy="646331"/>
          </a:xfrm>
          <a:prstGeom prst="rect">
            <a:avLst/>
          </a:prstGeom>
          <a:noFill/>
        </p:spPr>
        <p:txBody>
          <a:bodyPr wrap="square">
            <a:spAutoFit/>
          </a:bodyPr>
          <a:lstStyle/>
          <a:p>
            <a:r>
              <a:rPr lang="en-GB" dirty="0"/>
              <a:t>O2 wins Best Sponsorship of the last 25 years for The O2</a:t>
            </a:r>
          </a:p>
        </p:txBody>
      </p:sp>
    </p:spTree>
    <p:extLst>
      <p:ext uri="{BB962C8B-B14F-4D97-AF65-F5344CB8AC3E}">
        <p14:creationId xmlns:p14="http://schemas.microsoft.com/office/powerpoint/2010/main" val="4984495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895600" y="304800"/>
            <a:ext cx="7772400" cy="1143000"/>
          </a:xfrm>
        </p:spPr>
        <p:txBody>
          <a:bodyPr/>
          <a:lstStyle/>
          <a:p>
            <a:r>
              <a:rPr lang="en-AU" altLang="en-US" sz="3600" b="1">
                <a:solidFill>
                  <a:srgbClr val="FF0000"/>
                </a:solidFill>
              </a:rPr>
              <a:t>Media</a:t>
            </a:r>
          </a:p>
        </p:txBody>
      </p:sp>
      <p:sp>
        <p:nvSpPr>
          <p:cNvPr id="13315" name="Rectangle 3"/>
          <p:cNvSpPr>
            <a:spLocks noGrp="1" noChangeArrowheads="1"/>
          </p:cNvSpPr>
          <p:nvPr>
            <p:ph idx="1"/>
          </p:nvPr>
        </p:nvSpPr>
        <p:spPr>
          <a:xfrm>
            <a:off x="1562100" y="1676400"/>
            <a:ext cx="9105900" cy="4114800"/>
          </a:xfrm>
        </p:spPr>
        <p:txBody>
          <a:bodyPr/>
          <a:lstStyle/>
          <a:p>
            <a:pPr>
              <a:buClr>
                <a:schemeClr val="tx1"/>
              </a:buClr>
            </a:pPr>
            <a:r>
              <a:rPr lang="en-US" altLang="en-US" sz="2700" dirty="0"/>
              <a:t>Types </a:t>
            </a:r>
          </a:p>
          <a:p>
            <a:pPr>
              <a:buClr>
                <a:schemeClr val="tx1"/>
              </a:buClr>
            </a:pPr>
            <a:r>
              <a:rPr lang="en-US" altLang="en-US" sz="2700" dirty="0"/>
              <a:t>The impact of new technologies on the media</a:t>
            </a:r>
          </a:p>
          <a:p>
            <a:pPr>
              <a:buClr>
                <a:schemeClr val="tx1"/>
              </a:buClr>
            </a:pPr>
            <a:r>
              <a:rPr lang="en-US" altLang="en-US" sz="2700" dirty="0"/>
              <a:t>The </a:t>
            </a:r>
            <a:r>
              <a:rPr lang="en-US" altLang="en-US" sz="2700" dirty="0" err="1"/>
              <a:t>globalisation</a:t>
            </a:r>
            <a:r>
              <a:rPr lang="en-US" altLang="en-US" sz="2700" dirty="0"/>
              <a:t> of the media</a:t>
            </a:r>
          </a:p>
          <a:p>
            <a:pPr>
              <a:buClr>
                <a:schemeClr val="tx1"/>
              </a:buClr>
            </a:pPr>
            <a:r>
              <a:rPr lang="en-US" altLang="en-US" sz="2700" dirty="0"/>
              <a:t>The impact of the media on events</a:t>
            </a:r>
          </a:p>
          <a:p>
            <a:pPr>
              <a:buClr>
                <a:schemeClr val="tx1"/>
              </a:buClr>
            </a:pPr>
            <a:r>
              <a:rPr lang="en-US" altLang="en-US" sz="2700" dirty="0"/>
              <a:t>Increased audience reach through the media</a:t>
            </a:r>
          </a:p>
          <a:p>
            <a:pPr>
              <a:buClr>
                <a:schemeClr val="tx1"/>
              </a:buClr>
            </a:pPr>
            <a:r>
              <a:rPr lang="en-US" altLang="en-US" sz="2700" dirty="0"/>
              <a:t>Working in partnership with the media</a:t>
            </a:r>
          </a:p>
          <a:p>
            <a:pPr>
              <a:buClr>
                <a:schemeClr val="tx1"/>
              </a:buClr>
            </a:pPr>
            <a:r>
              <a:rPr lang="en-US" altLang="en-US" sz="2700" dirty="0">
                <a:hlinkClick r:id="rId2"/>
              </a:rPr>
              <a:t>https://www.entrepreneur.com/article/286408</a:t>
            </a:r>
            <a:r>
              <a:rPr lang="en-US" altLang="en-US" sz="2700" dirty="0"/>
              <a:t> </a:t>
            </a:r>
          </a:p>
        </p:txBody>
      </p:sp>
    </p:spTree>
    <p:extLst>
      <p:ext uri="{BB962C8B-B14F-4D97-AF65-F5344CB8AC3E}">
        <p14:creationId xmlns:p14="http://schemas.microsoft.com/office/powerpoint/2010/main" val="955628313"/>
      </p:ext>
    </p:extLst>
  </p:cSld>
  <p:clrMapOvr>
    <a:masterClrMapping/>
  </p:clrMapOvr>
  <p:transition>
    <p:blinds dir="vert"/>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895600" y="381000"/>
            <a:ext cx="7772400" cy="1143000"/>
          </a:xfrm>
        </p:spPr>
        <p:txBody>
          <a:bodyPr/>
          <a:lstStyle/>
          <a:p>
            <a:r>
              <a:rPr lang="en-AU" altLang="en-US" sz="3600" b="1">
                <a:solidFill>
                  <a:srgbClr val="FF0000"/>
                </a:solidFill>
              </a:rPr>
              <a:t>Co-workers</a:t>
            </a:r>
          </a:p>
        </p:txBody>
      </p:sp>
      <p:sp>
        <p:nvSpPr>
          <p:cNvPr id="14339" name="Rectangle 3"/>
          <p:cNvSpPr>
            <a:spLocks noGrp="1" noChangeArrowheads="1"/>
          </p:cNvSpPr>
          <p:nvPr>
            <p:ph idx="1"/>
          </p:nvPr>
        </p:nvSpPr>
        <p:spPr>
          <a:xfrm>
            <a:off x="1552575" y="1989138"/>
            <a:ext cx="10083800" cy="4114800"/>
          </a:xfrm>
        </p:spPr>
        <p:txBody>
          <a:bodyPr/>
          <a:lstStyle/>
          <a:p>
            <a:pPr>
              <a:buClr>
                <a:schemeClr val="tx1"/>
              </a:buClr>
            </a:pPr>
            <a:r>
              <a:rPr lang="en-US" altLang="en-US" sz="2700" dirty="0"/>
              <a:t>Sharing the vision of an event</a:t>
            </a:r>
          </a:p>
          <a:p>
            <a:pPr>
              <a:buClr>
                <a:schemeClr val="tx1"/>
              </a:buClr>
            </a:pPr>
            <a:r>
              <a:rPr lang="en-US" altLang="en-US" sz="2700" dirty="0"/>
              <a:t>Forming and managing event teams</a:t>
            </a:r>
          </a:p>
          <a:p>
            <a:pPr>
              <a:buClr>
                <a:schemeClr val="tx1"/>
              </a:buClr>
            </a:pPr>
            <a:r>
              <a:rPr lang="en-US" altLang="en-US" sz="2700" dirty="0"/>
              <a:t>The importance of the event team</a:t>
            </a:r>
          </a:p>
          <a:p>
            <a:pPr>
              <a:buClr>
                <a:schemeClr val="tx1"/>
              </a:buClr>
            </a:pPr>
            <a:endParaRPr lang="en-US" altLang="en-US" sz="2700" dirty="0"/>
          </a:p>
          <a:p>
            <a:pPr>
              <a:buClr>
                <a:schemeClr val="tx1"/>
              </a:buClr>
            </a:pPr>
            <a:r>
              <a:rPr lang="en-US" altLang="en-US" sz="2700" dirty="0">
                <a:hlinkClick r:id="rId2"/>
              </a:rPr>
              <a:t>https://www.bbc.co.uk/news/uk-19201329</a:t>
            </a:r>
            <a:r>
              <a:rPr lang="en-US" altLang="en-US" sz="2700" dirty="0"/>
              <a:t> </a:t>
            </a:r>
          </a:p>
        </p:txBody>
      </p:sp>
    </p:spTree>
    <p:extLst>
      <p:ext uri="{BB962C8B-B14F-4D97-AF65-F5344CB8AC3E}">
        <p14:creationId xmlns:p14="http://schemas.microsoft.com/office/powerpoint/2010/main" val="801979724"/>
      </p:ext>
    </p:extLst>
  </p:cSld>
  <p:clrMapOvr>
    <a:masterClrMapping/>
  </p:clrMapOvr>
  <p:transition>
    <p:blinds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048000" y="304800"/>
            <a:ext cx="7772400" cy="1143000"/>
          </a:xfrm>
        </p:spPr>
        <p:txBody>
          <a:bodyPr/>
          <a:lstStyle/>
          <a:p>
            <a:r>
              <a:rPr lang="en-AU" altLang="en-US" sz="3600" b="1">
                <a:solidFill>
                  <a:srgbClr val="FF0000"/>
                </a:solidFill>
              </a:rPr>
              <a:t>Participants and spectators</a:t>
            </a:r>
          </a:p>
        </p:txBody>
      </p:sp>
      <p:sp>
        <p:nvSpPr>
          <p:cNvPr id="15363" name="Rectangle 3"/>
          <p:cNvSpPr>
            <a:spLocks noGrp="1" noChangeArrowheads="1"/>
          </p:cNvSpPr>
          <p:nvPr>
            <p:ph idx="1"/>
          </p:nvPr>
        </p:nvSpPr>
        <p:spPr>
          <a:xfrm>
            <a:off x="1619250" y="1916113"/>
            <a:ext cx="9048750" cy="4114800"/>
          </a:xfrm>
        </p:spPr>
        <p:txBody>
          <a:bodyPr/>
          <a:lstStyle/>
          <a:p>
            <a:pPr>
              <a:buClr>
                <a:schemeClr val="tx1"/>
              </a:buClr>
            </a:pPr>
            <a:r>
              <a:rPr lang="en-US" altLang="en-US" sz="2700" dirty="0"/>
              <a:t>The importance of participants and spectators to an event</a:t>
            </a:r>
          </a:p>
          <a:p>
            <a:pPr>
              <a:buClr>
                <a:schemeClr val="tx1"/>
              </a:buClr>
            </a:pPr>
            <a:r>
              <a:rPr lang="en-US" altLang="en-US" sz="2700" dirty="0"/>
              <a:t>Connecting with the emotions of the audience</a:t>
            </a:r>
          </a:p>
          <a:p>
            <a:pPr>
              <a:buClr>
                <a:schemeClr val="tx1"/>
              </a:buClr>
            </a:pPr>
            <a:r>
              <a:rPr lang="en-US" altLang="en-US" sz="2700" dirty="0"/>
              <a:t>The criteria by which spectators judge events</a:t>
            </a:r>
          </a:p>
          <a:p>
            <a:pPr>
              <a:buClr>
                <a:schemeClr val="tx1"/>
              </a:buClr>
            </a:pPr>
            <a:r>
              <a:rPr lang="en-US" altLang="en-US" sz="2700" dirty="0">
                <a:hlinkClick r:id="rId2"/>
              </a:rPr>
              <a:t>https://www.youtube.com/watch?v=1lfDqo5k1Yk&amp;feature=emb_logo</a:t>
            </a:r>
            <a:r>
              <a:rPr lang="en-US" altLang="en-US" sz="2700" dirty="0"/>
              <a:t> </a:t>
            </a:r>
          </a:p>
          <a:p>
            <a:pPr>
              <a:buClr>
                <a:schemeClr val="tx1"/>
              </a:buClr>
            </a:pPr>
            <a:r>
              <a:rPr lang="en-US" altLang="en-US" sz="2700" dirty="0"/>
              <a:t>Context of the event and impact on spectator, </a:t>
            </a:r>
            <a:r>
              <a:rPr lang="en-US" altLang="en-US" sz="2700" dirty="0" err="1"/>
              <a:t>ie</a:t>
            </a:r>
            <a:r>
              <a:rPr lang="en-US" altLang="en-US" sz="2700" dirty="0"/>
              <a:t>. </a:t>
            </a:r>
            <a:r>
              <a:rPr lang="en-US" altLang="en-US" sz="2700" dirty="0" err="1"/>
              <a:t>Covid</a:t>
            </a:r>
            <a:r>
              <a:rPr lang="en-US" altLang="en-US" sz="2700" dirty="0"/>
              <a:t> </a:t>
            </a:r>
          </a:p>
        </p:txBody>
      </p:sp>
    </p:spTree>
    <p:extLst>
      <p:ext uri="{BB962C8B-B14F-4D97-AF65-F5344CB8AC3E}">
        <p14:creationId xmlns:p14="http://schemas.microsoft.com/office/powerpoint/2010/main" val="3436254088"/>
      </p:ext>
    </p:extLst>
  </p:cSld>
  <p:clrMapOvr>
    <a:masterClrMapping/>
  </p:clrMapOvr>
  <p:transition>
    <p:blinds dir="vert"/>
  </p:transition>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433889" y="1059872"/>
            <a:ext cx="3012216" cy="4851349"/>
          </a:xfrm>
        </p:spPr>
        <p:txBody>
          <a:bodyPr>
            <a:normAutofit/>
          </a:bodyPr>
          <a:lstStyle/>
          <a:p>
            <a:r>
              <a:rPr lang="en-GB" sz="3100" dirty="0"/>
              <a:t>Stakeholder theory to the management of events</a:t>
            </a:r>
            <a:br>
              <a:rPr lang="en-GB" sz="3100" dirty="0"/>
            </a:br>
            <a:endParaRPr lang="en-GB" sz="3100" dirty="0"/>
          </a:p>
        </p:txBody>
      </p:sp>
      <p:sp>
        <p:nvSpPr>
          <p:cNvPr id="3" name="Content Placeholder 2"/>
          <p:cNvSpPr>
            <a:spLocks noGrp="1"/>
          </p:cNvSpPr>
          <p:nvPr>
            <p:ph idx="1"/>
          </p:nvPr>
        </p:nvSpPr>
        <p:spPr>
          <a:xfrm>
            <a:off x="5280368" y="1059872"/>
            <a:ext cx="6224244" cy="4851350"/>
          </a:xfrm>
        </p:spPr>
        <p:txBody>
          <a:bodyPr>
            <a:normAutofit/>
          </a:bodyPr>
          <a:lstStyle/>
          <a:p>
            <a:r>
              <a:rPr lang="en-GB" sz="2000" dirty="0"/>
              <a:t>“… the organisation is a system of stakeholder groups and a failure to retain their participation will result in the failure of the enterprise”.</a:t>
            </a:r>
          </a:p>
          <a:p>
            <a:r>
              <a:rPr lang="en-GB" sz="2000" dirty="0"/>
              <a:t>Event management is a strategic process, differing from other organisational contexts in terms of the often limited time-spans of events.</a:t>
            </a:r>
          </a:p>
          <a:p>
            <a:r>
              <a:rPr lang="en-GB" sz="2000" dirty="0"/>
              <a:t>In managing successful events, it is essential to engage event stakeholders throughout the event planning process to gain community satisfaction and support for the event: resulting in competitive advantage.</a:t>
            </a:r>
          </a:p>
          <a:p>
            <a:pPr marL="0" indent="0" algn="r">
              <a:buNone/>
            </a:pPr>
            <a:r>
              <a:rPr lang="en-GB" sz="1400" dirty="0" err="1"/>
              <a:t>Bladen</a:t>
            </a:r>
            <a:r>
              <a:rPr lang="en-GB" sz="1400" dirty="0"/>
              <a:t> et al 2012</a:t>
            </a:r>
          </a:p>
        </p:txBody>
      </p:sp>
    </p:spTree>
    <p:extLst>
      <p:ext uri="{BB962C8B-B14F-4D97-AF65-F5344CB8AC3E}">
        <p14:creationId xmlns:p14="http://schemas.microsoft.com/office/powerpoint/2010/main" val="4070984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rgbClr val="FF0000"/>
                </a:solidFill>
              </a:rPr>
              <a:t>Stakeholder Management</a:t>
            </a:r>
            <a:br>
              <a:rPr lang="en-GB" dirty="0">
                <a:solidFill>
                  <a:srgbClr val="FF0000"/>
                </a:solidFill>
              </a:rPr>
            </a:br>
            <a:endParaRPr lang="en-GB" dirty="0">
              <a:solidFill>
                <a:srgbClr val="FF0000"/>
              </a:solidFill>
            </a:endParaRPr>
          </a:p>
        </p:txBody>
      </p:sp>
      <p:sp>
        <p:nvSpPr>
          <p:cNvPr id="3" name="Content Placeholder 2"/>
          <p:cNvSpPr>
            <a:spLocks noGrp="1"/>
          </p:cNvSpPr>
          <p:nvPr>
            <p:ph idx="1"/>
          </p:nvPr>
        </p:nvSpPr>
        <p:spPr/>
        <p:txBody>
          <a:bodyPr>
            <a:normAutofit lnSpcReduction="10000"/>
          </a:bodyPr>
          <a:lstStyle/>
          <a:p>
            <a:r>
              <a:rPr lang="en-GB" dirty="0"/>
              <a:t>Capture multiple addresses and contacts at each organisation</a:t>
            </a:r>
          </a:p>
          <a:p>
            <a:r>
              <a:rPr lang="en-GB" dirty="0"/>
              <a:t>Categorise organisations and individuals (customer,</a:t>
            </a:r>
          </a:p>
          <a:p>
            <a:pPr marL="0" indent="0">
              <a:buNone/>
            </a:pPr>
            <a:r>
              <a:rPr lang="en-GB" dirty="0"/>
              <a:t>vision)</a:t>
            </a:r>
          </a:p>
          <a:p>
            <a:r>
              <a:rPr lang="en-GB" dirty="0"/>
              <a:t>Define organisation/stakeholder hierarchies and relationships</a:t>
            </a:r>
          </a:p>
          <a:p>
            <a:r>
              <a:rPr lang="en-GB" dirty="0"/>
              <a:t>Define stakeholder roles and responsibilities</a:t>
            </a:r>
          </a:p>
          <a:p>
            <a:r>
              <a:rPr lang="en-GB" dirty="0"/>
              <a:t>Capture individual’s relationships with organisations</a:t>
            </a:r>
          </a:p>
          <a:p>
            <a:pPr marL="0" indent="0">
              <a:buNone/>
            </a:pPr>
            <a:r>
              <a:rPr lang="en-GB" dirty="0"/>
              <a:t>(advisor)</a:t>
            </a:r>
          </a:p>
          <a:p>
            <a:r>
              <a:rPr lang="en-GB" dirty="0"/>
              <a:t>Define account managers and team responsibilities</a:t>
            </a:r>
          </a:p>
          <a:p>
            <a:r>
              <a:rPr lang="en-GB" dirty="0"/>
              <a:t>Assign contact strategies and account management plans</a:t>
            </a:r>
          </a:p>
        </p:txBody>
      </p:sp>
    </p:spTree>
    <p:extLst>
      <p:ext uri="{BB962C8B-B14F-4D97-AF65-F5344CB8AC3E}">
        <p14:creationId xmlns:p14="http://schemas.microsoft.com/office/powerpoint/2010/main" val="29841648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rgbClr val="FF0000"/>
                </a:solidFill>
              </a:rPr>
              <a:t>Stakeholder Management</a:t>
            </a:r>
            <a:br>
              <a:rPr lang="en-GB" b="1" dirty="0">
                <a:solidFill>
                  <a:srgbClr val="FF0000"/>
                </a:solidFill>
              </a:rPr>
            </a:br>
            <a:endParaRPr lang="en-GB" dirty="0">
              <a:solidFill>
                <a:srgbClr val="FF0000"/>
              </a:solidFill>
            </a:endParaRPr>
          </a:p>
        </p:txBody>
      </p:sp>
      <p:sp>
        <p:nvSpPr>
          <p:cNvPr id="3" name="Content Placeholder 2"/>
          <p:cNvSpPr>
            <a:spLocks noGrp="1"/>
          </p:cNvSpPr>
          <p:nvPr>
            <p:ph idx="1"/>
          </p:nvPr>
        </p:nvSpPr>
        <p:spPr/>
        <p:txBody>
          <a:bodyPr>
            <a:normAutofit/>
          </a:bodyPr>
          <a:lstStyle/>
          <a:p>
            <a:r>
              <a:rPr lang="en-GB" dirty="0"/>
              <a:t>Store enhanced profile information (interests, memberships)</a:t>
            </a:r>
          </a:p>
          <a:p>
            <a:r>
              <a:rPr lang="en-GB" dirty="0"/>
              <a:t>View all interaction with the organisation, address and individual</a:t>
            </a:r>
          </a:p>
          <a:p>
            <a:r>
              <a:rPr lang="en-GB" dirty="0"/>
              <a:t>Capture subscriptions and publication requests</a:t>
            </a:r>
          </a:p>
          <a:p>
            <a:r>
              <a:rPr lang="en-GB" dirty="0"/>
              <a:t>Manage preferences (methods of communication, opt outs)</a:t>
            </a:r>
          </a:p>
          <a:p>
            <a:r>
              <a:rPr lang="en-GB" dirty="0"/>
              <a:t>View event history (interest, attendance, on-attendance)</a:t>
            </a:r>
          </a:p>
          <a:p>
            <a:r>
              <a:rPr lang="en-GB" dirty="0"/>
              <a:t>Pre-defined online surveys to capture feedback and requirements</a:t>
            </a:r>
          </a:p>
        </p:txBody>
      </p:sp>
    </p:spTree>
    <p:extLst>
      <p:ext uri="{BB962C8B-B14F-4D97-AF65-F5344CB8AC3E}">
        <p14:creationId xmlns:p14="http://schemas.microsoft.com/office/powerpoint/2010/main" val="1534095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CA318-2DC5-4078-99C5-A018D915260F}"/>
              </a:ext>
            </a:extLst>
          </p:cNvPr>
          <p:cNvSpPr>
            <a:spLocks noGrp="1"/>
          </p:cNvSpPr>
          <p:nvPr>
            <p:ph type="title"/>
          </p:nvPr>
        </p:nvSpPr>
        <p:spPr/>
        <p:txBody>
          <a:bodyPr/>
          <a:lstStyle/>
          <a:p>
            <a:r>
              <a:rPr lang="en-GB" dirty="0"/>
              <a:t>Supply Chain </a:t>
            </a:r>
          </a:p>
        </p:txBody>
      </p:sp>
      <p:sp>
        <p:nvSpPr>
          <p:cNvPr id="3" name="Content Placeholder 2">
            <a:extLst>
              <a:ext uri="{FF2B5EF4-FFF2-40B4-BE49-F238E27FC236}">
                <a16:creationId xmlns:a16="http://schemas.microsoft.com/office/drawing/2014/main" id="{216221E6-3580-43F4-8E14-E62F0FCD4488}"/>
              </a:ext>
            </a:extLst>
          </p:cNvPr>
          <p:cNvSpPr>
            <a:spLocks noGrp="1"/>
          </p:cNvSpPr>
          <p:nvPr>
            <p:ph idx="1"/>
          </p:nvPr>
        </p:nvSpPr>
        <p:spPr/>
        <p:txBody>
          <a:bodyPr/>
          <a:lstStyle/>
          <a:p>
            <a:r>
              <a:rPr lang="en-GB" b="0" i="0" dirty="0">
                <a:solidFill>
                  <a:srgbClr val="000000"/>
                </a:solidFill>
                <a:effectLst/>
                <a:latin typeface="Roboto"/>
              </a:rPr>
              <a:t>Who are your supplier</a:t>
            </a:r>
          </a:p>
          <a:p>
            <a:r>
              <a:rPr lang="en-GB" b="0" i="0" dirty="0">
                <a:solidFill>
                  <a:srgbClr val="000000"/>
                </a:solidFill>
                <a:effectLst/>
                <a:latin typeface="Roboto"/>
              </a:rPr>
              <a:t>Why is supply chain management so important?</a:t>
            </a:r>
          </a:p>
          <a:p>
            <a:r>
              <a:rPr lang="en-GB" b="0" i="0" dirty="0">
                <a:solidFill>
                  <a:srgbClr val="000000"/>
                </a:solidFill>
                <a:effectLst/>
                <a:latin typeface="Roboto"/>
              </a:rPr>
              <a:t>Software such as Supply Chain Event Management (SCEM) can be used to provide transparency in events in the supply chains.</a:t>
            </a:r>
          </a:p>
          <a:p>
            <a:r>
              <a:rPr lang="en-GB" b="0" i="0" dirty="0">
                <a:solidFill>
                  <a:srgbClr val="000000"/>
                </a:solidFill>
                <a:effectLst/>
                <a:latin typeface="Roboto"/>
              </a:rPr>
              <a:t> optimises the logistics performance </a:t>
            </a:r>
          </a:p>
          <a:p>
            <a:r>
              <a:rPr lang="en-GB" b="0" i="0" dirty="0">
                <a:solidFill>
                  <a:srgbClr val="000000"/>
                </a:solidFill>
                <a:effectLst/>
                <a:latin typeface="Roboto"/>
              </a:rPr>
              <a:t> reduce logistics costs.</a:t>
            </a:r>
          </a:p>
          <a:p>
            <a:endParaRPr lang="en-GB" dirty="0">
              <a:solidFill>
                <a:srgbClr val="000000"/>
              </a:solidFill>
              <a:latin typeface="Roboto"/>
            </a:endParaRPr>
          </a:p>
          <a:p>
            <a:endParaRPr lang="en-GB" dirty="0"/>
          </a:p>
        </p:txBody>
      </p:sp>
    </p:spTree>
    <p:extLst>
      <p:ext uri="{BB962C8B-B14F-4D97-AF65-F5344CB8AC3E}">
        <p14:creationId xmlns:p14="http://schemas.microsoft.com/office/powerpoint/2010/main" val="25395536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5" name="Picture 4" descr="Events fig 04"/>
          <p:cNvPicPr>
            <a:picLocks noChangeAspect="1" noChangeArrowheads="1"/>
          </p:cNvPicPr>
          <p:nvPr/>
        </p:nvPicPr>
        <p:blipFill>
          <a:blip r:embed="rId2"/>
          <a:srcRect/>
          <a:stretch>
            <a:fillRect/>
          </a:stretch>
        </p:blipFill>
        <p:spPr bwMode="auto">
          <a:xfrm>
            <a:off x="4267200" y="679450"/>
            <a:ext cx="6019800" cy="5264150"/>
          </a:xfrm>
          <a:prstGeom prst="rect">
            <a:avLst/>
          </a:prstGeom>
          <a:noFill/>
          <a:ln w="9525">
            <a:noFill/>
            <a:miter lim="800000"/>
            <a:headEnd/>
            <a:tailEnd/>
          </a:ln>
        </p:spPr>
      </p:pic>
      <p:sp>
        <p:nvSpPr>
          <p:cNvPr id="16386" name="Title 3"/>
          <p:cNvSpPr>
            <a:spLocks/>
          </p:cNvSpPr>
          <p:nvPr/>
        </p:nvSpPr>
        <p:spPr bwMode="auto">
          <a:xfrm>
            <a:off x="1905000" y="1233398"/>
            <a:ext cx="2362200" cy="1200329"/>
          </a:xfrm>
          <a:prstGeom prst="rect">
            <a:avLst/>
          </a:prstGeom>
          <a:noFill/>
          <a:ln w="9525">
            <a:noFill/>
            <a:miter lim="800000"/>
            <a:headEnd/>
            <a:tailEnd/>
          </a:ln>
        </p:spPr>
        <p:txBody>
          <a:bodyPr anchor="ctr">
            <a:spAutoFit/>
          </a:bodyPr>
          <a:lstStyle/>
          <a:p>
            <a:r>
              <a:rPr lang="en-GB" sz="2400" b="1" dirty="0">
                <a:latin typeface="Calibri" pitchFamily="34" charset="0"/>
              </a:rPr>
              <a:t>Figure 4.3</a:t>
            </a:r>
          </a:p>
          <a:p>
            <a:r>
              <a:rPr lang="en-US" sz="2400" dirty="0">
                <a:latin typeface="Calibri" pitchFamily="34" charset="0"/>
              </a:rPr>
              <a:t>Event suppliers </a:t>
            </a:r>
            <a:br>
              <a:rPr lang="en-US" sz="2400" dirty="0">
                <a:latin typeface="Calibri" pitchFamily="34" charset="0"/>
              </a:rPr>
            </a:br>
            <a:r>
              <a:rPr lang="en-US" sz="2400" dirty="0">
                <a:latin typeface="Calibri" pitchFamily="34" charset="0"/>
              </a:rPr>
              <a:t>and providers</a:t>
            </a:r>
            <a:endParaRPr lang="en-GB" sz="2400" dirty="0">
              <a:latin typeface="Calibri" pitchFamily="34" charset="0"/>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ECFCE-4A48-4BDD-BC16-73DE8DE423F5}"/>
              </a:ext>
            </a:extLst>
          </p:cNvPr>
          <p:cNvSpPr>
            <a:spLocks noGrp="1"/>
          </p:cNvSpPr>
          <p:nvPr>
            <p:ph type="title"/>
          </p:nvPr>
        </p:nvSpPr>
        <p:spPr/>
        <p:txBody>
          <a:bodyPr/>
          <a:lstStyle/>
          <a:p>
            <a:r>
              <a:rPr lang="en-GB" dirty="0"/>
              <a:t>Next week </a:t>
            </a:r>
          </a:p>
        </p:txBody>
      </p:sp>
      <p:sp>
        <p:nvSpPr>
          <p:cNvPr id="3" name="Content Placeholder 2">
            <a:extLst>
              <a:ext uri="{FF2B5EF4-FFF2-40B4-BE49-F238E27FC236}">
                <a16:creationId xmlns:a16="http://schemas.microsoft.com/office/drawing/2014/main" id="{52E8BFC3-319F-4233-919D-B5CAB00B1B62}"/>
              </a:ext>
            </a:extLst>
          </p:cNvPr>
          <p:cNvSpPr>
            <a:spLocks noGrp="1"/>
          </p:cNvSpPr>
          <p:nvPr>
            <p:ph idx="1"/>
          </p:nvPr>
        </p:nvSpPr>
        <p:spPr/>
        <p:txBody>
          <a:bodyPr/>
          <a:lstStyle/>
          <a:p>
            <a:r>
              <a:rPr lang="en-GB" sz="4400" dirty="0">
                <a:solidFill>
                  <a:srgbClr val="000000"/>
                </a:solidFill>
                <a:effectLst/>
                <a:latin typeface="Arial" panose="020B0604020202020204" pitchFamily="34" charset="0"/>
                <a:ea typeface="Times New Roman" panose="02020603050405020304" pitchFamily="18" charset="0"/>
                <a:cs typeface="Calibri" panose="020F0502020204030204" pitchFamily="34" charset="0"/>
              </a:rPr>
              <a:t>Operational Planning </a:t>
            </a:r>
            <a:endParaRPr lang="en-GB" sz="44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endParaRPr lang="en-GB" dirty="0"/>
          </a:p>
        </p:txBody>
      </p:sp>
    </p:spTree>
    <p:extLst>
      <p:ext uri="{BB962C8B-B14F-4D97-AF65-F5344CB8AC3E}">
        <p14:creationId xmlns:p14="http://schemas.microsoft.com/office/powerpoint/2010/main" val="70986665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1326</Words>
  <Application>Microsoft Office PowerPoint</Application>
  <PresentationFormat>Widescreen</PresentationFormat>
  <Paragraphs>156</Paragraphs>
  <Slides>29</Slides>
  <Notes>6</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Open Sans</vt:lpstr>
      <vt:lpstr>Roboto</vt:lpstr>
      <vt:lpstr>Times New Roman</vt:lpstr>
      <vt:lpstr>Office Theme</vt:lpstr>
      <vt:lpstr>Operations Management  An introduction </vt:lpstr>
      <vt:lpstr>HR &amp; Financial Operations </vt:lpstr>
      <vt:lpstr>Indicative content </vt:lpstr>
      <vt:lpstr>Workforce planning </vt:lpstr>
      <vt:lpstr>Workforce planning processes can: </vt:lpstr>
      <vt:lpstr>Hard’ workforce planning </vt:lpstr>
      <vt:lpstr>PowerPoint Presentation</vt:lpstr>
      <vt:lpstr>Stakeholders &amp; supplier chains   </vt:lpstr>
      <vt:lpstr>Stakeholders </vt:lpstr>
      <vt:lpstr>Stakeholders in events</vt:lpstr>
      <vt:lpstr>Stakeholders in Tourism </vt:lpstr>
      <vt:lpstr>Classification of Stakeholders </vt:lpstr>
      <vt:lpstr>Classification of Stakeholders </vt:lpstr>
      <vt:lpstr>Classification of Stakeholders </vt:lpstr>
      <vt:lpstr>PowerPoint Presentation</vt:lpstr>
      <vt:lpstr>PowerPoint Presentation</vt:lpstr>
      <vt:lpstr>The host organisation</vt:lpstr>
      <vt:lpstr>The host community</vt:lpstr>
      <vt:lpstr>Sponsors</vt:lpstr>
      <vt:lpstr>O2 Arena </vt:lpstr>
      <vt:lpstr>Media</vt:lpstr>
      <vt:lpstr>Co-workers</vt:lpstr>
      <vt:lpstr>Participants and spectators</vt:lpstr>
      <vt:lpstr>Stakeholder theory to the management of events </vt:lpstr>
      <vt:lpstr>Stakeholder Management </vt:lpstr>
      <vt:lpstr>Stakeholder Management </vt:lpstr>
      <vt:lpstr>Supply Chain </vt:lpstr>
      <vt:lpstr>PowerPoint Presentation</vt:lpstr>
      <vt:lpstr>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Operations Management  An introduction</dc:title>
  <dc:creator>Helen Evans (Institute of Management and Health)</dc:creator>
  <cp:lastModifiedBy>Helen Evans (Institute of Management and Health)</cp:lastModifiedBy>
  <cp:revision>3</cp:revision>
  <dcterms:created xsi:type="dcterms:W3CDTF">2021-09-27T18:36:20Z</dcterms:created>
  <dcterms:modified xsi:type="dcterms:W3CDTF">2021-09-27T18:56:35Z</dcterms:modified>
</cp:coreProperties>
</file>