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sldIdLst>
    <p:sldId id="256" r:id="rId5"/>
    <p:sldId id="257" r:id="rId6"/>
    <p:sldId id="258" r:id="rId7"/>
    <p:sldId id="260"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0C2459-3834-464F-AD80-13B76E90E69F}" v="5" dt="2025-11-23T18:14:26.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05" d="100"/>
          <a:sy n="105" d="100"/>
        </p:scale>
        <p:origin x="7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78234-9BDD-486B-92C9-99A18D2E6559}"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A51358-44C3-454B-8149-3C34EC1DE381}" type="slidenum">
              <a:rPr lang="en-GB" smtClean="0"/>
              <a:t>‹#›</a:t>
            </a:fld>
            <a:endParaRPr lang="en-GB"/>
          </a:p>
        </p:txBody>
      </p:sp>
    </p:spTree>
    <p:extLst>
      <p:ext uri="{BB962C8B-B14F-4D97-AF65-F5344CB8AC3E}">
        <p14:creationId xmlns:p14="http://schemas.microsoft.com/office/powerpoint/2010/main" val="166897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Mary </a:t>
            </a:r>
            <a:r>
              <a:rPr lang="en-GB" dirty="0" err="1"/>
              <a:t>Wollstoncraft</a:t>
            </a:r>
            <a:r>
              <a:rPr lang="en-GB" dirty="0"/>
              <a:t>, A Vindication Of The Rights Of Women (Penguin Books, 2004), p. 43 </a:t>
            </a:r>
          </a:p>
        </p:txBody>
      </p:sp>
      <p:sp>
        <p:nvSpPr>
          <p:cNvPr id="4" name="Slide Number Placeholder 3"/>
          <p:cNvSpPr>
            <a:spLocks noGrp="1"/>
          </p:cNvSpPr>
          <p:nvPr>
            <p:ph type="sldNum" sz="quarter" idx="5"/>
          </p:nvPr>
        </p:nvSpPr>
        <p:spPr/>
        <p:txBody>
          <a:bodyPr/>
          <a:lstStyle/>
          <a:p>
            <a:fld id="{B8A51358-44C3-454B-8149-3C34EC1DE381}" type="slidenum">
              <a:rPr lang="en-GB" smtClean="0"/>
              <a:t>3</a:t>
            </a:fld>
            <a:endParaRPr lang="en-GB"/>
          </a:p>
        </p:txBody>
      </p:sp>
    </p:spTree>
    <p:extLst>
      <p:ext uri="{BB962C8B-B14F-4D97-AF65-F5344CB8AC3E}">
        <p14:creationId xmlns:p14="http://schemas.microsoft.com/office/powerpoint/2010/main" val="67893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Aurelia Armstrong, Michel Foucault: Feminism, https://iep.utm.edu/foucfem/#H2 (Accessed 23/11/2025)</a:t>
            </a:r>
          </a:p>
        </p:txBody>
      </p:sp>
      <p:sp>
        <p:nvSpPr>
          <p:cNvPr id="4" name="Slide Number Placeholder 3"/>
          <p:cNvSpPr>
            <a:spLocks noGrp="1"/>
          </p:cNvSpPr>
          <p:nvPr>
            <p:ph type="sldNum" sz="quarter" idx="5"/>
          </p:nvPr>
        </p:nvSpPr>
        <p:spPr/>
        <p:txBody>
          <a:bodyPr/>
          <a:lstStyle/>
          <a:p>
            <a:fld id="{B8A51358-44C3-454B-8149-3C34EC1DE381}" type="slidenum">
              <a:rPr lang="en-GB" smtClean="0"/>
              <a:t>4</a:t>
            </a:fld>
            <a:endParaRPr lang="en-GB"/>
          </a:p>
        </p:txBody>
      </p:sp>
    </p:spTree>
    <p:extLst>
      <p:ext uri="{BB962C8B-B14F-4D97-AF65-F5344CB8AC3E}">
        <p14:creationId xmlns:p14="http://schemas.microsoft.com/office/powerpoint/2010/main" val="1143457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0576471-C12A-49DD-B8D7-11A144DDDECC}" type="datetimeFigureOut">
              <a:rPr lang="en-GB" smtClean="0"/>
              <a:t>23/11/2025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195308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576471-C12A-49DD-B8D7-11A144DDDECC}"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104170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576471-C12A-49DD-B8D7-11A144DDDECC}"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403442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870089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576471-C12A-49DD-B8D7-11A144DDDECC}"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23929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576471-C12A-49DD-B8D7-11A144DDDECC}"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2112897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576471-C12A-49DD-B8D7-11A144DDDECC}"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67767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1274283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764724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1353877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3941096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79820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576471-C12A-49DD-B8D7-11A144DDDECC}"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2083075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576471-C12A-49DD-B8D7-11A144DDDECC}"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2764810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576471-C12A-49DD-B8D7-11A144DDDECC}"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2833169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576471-C12A-49DD-B8D7-11A144DDDECC}"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572246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576471-C12A-49DD-B8D7-11A144DDDECC}"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F96C7E-5E92-40FA-9533-356795743B05}" type="slidenum">
              <a:rPr lang="en-GB" smtClean="0"/>
              <a:t>‹#›</a:t>
            </a:fld>
            <a:endParaRPr lang="en-GB"/>
          </a:p>
        </p:txBody>
      </p:sp>
    </p:spTree>
    <p:extLst>
      <p:ext uri="{BB962C8B-B14F-4D97-AF65-F5344CB8AC3E}">
        <p14:creationId xmlns:p14="http://schemas.microsoft.com/office/powerpoint/2010/main" val="584232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0576471-C12A-49DD-B8D7-11A144DDDECC}" type="datetimeFigureOut">
              <a:rPr lang="en-GB" smtClean="0"/>
              <a:t>23/11/2025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4F96C7E-5E92-40FA-9533-356795743B05}" type="slidenum">
              <a:rPr lang="en-GB" smtClean="0"/>
              <a:t>‹#›</a:t>
            </a:fld>
            <a:endParaRPr lang="en-GB"/>
          </a:p>
        </p:txBody>
      </p:sp>
    </p:spTree>
    <p:extLst>
      <p:ext uri="{BB962C8B-B14F-4D97-AF65-F5344CB8AC3E}">
        <p14:creationId xmlns:p14="http://schemas.microsoft.com/office/powerpoint/2010/main" val="28204368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64C1-C1B8-AF34-1F49-54D475B9B309}"/>
              </a:ext>
            </a:extLst>
          </p:cNvPr>
          <p:cNvSpPr>
            <a:spLocks noGrp="1"/>
          </p:cNvSpPr>
          <p:nvPr>
            <p:ph type="ctrTitle"/>
          </p:nvPr>
        </p:nvSpPr>
        <p:spPr/>
        <p:txBody>
          <a:bodyPr/>
          <a:lstStyle/>
          <a:p>
            <a:r>
              <a:rPr lang="en-GB" dirty="0"/>
              <a:t>Assignment One PT TWO</a:t>
            </a:r>
          </a:p>
        </p:txBody>
      </p:sp>
      <p:sp>
        <p:nvSpPr>
          <p:cNvPr id="4" name="TextBox 3">
            <a:extLst>
              <a:ext uri="{FF2B5EF4-FFF2-40B4-BE49-F238E27FC236}">
                <a16:creationId xmlns:a16="http://schemas.microsoft.com/office/drawing/2014/main" id="{52450EDB-FEAC-59C7-5375-27DEAD3EBF2D}"/>
              </a:ext>
            </a:extLst>
          </p:cNvPr>
          <p:cNvSpPr txBox="1"/>
          <p:nvPr/>
        </p:nvSpPr>
        <p:spPr>
          <a:xfrm>
            <a:off x="4360794" y="4441868"/>
            <a:ext cx="2999874" cy="923330"/>
          </a:xfrm>
          <a:prstGeom prst="rect">
            <a:avLst/>
          </a:prstGeom>
          <a:noFill/>
        </p:spPr>
        <p:txBody>
          <a:bodyPr wrap="square" rtlCol="0">
            <a:spAutoFit/>
          </a:bodyPr>
          <a:lstStyle/>
          <a:p>
            <a:pPr algn="ctr"/>
            <a:r>
              <a:rPr lang="en-GB" dirty="0"/>
              <a:t>Kelsey Priestley</a:t>
            </a:r>
          </a:p>
          <a:p>
            <a:pPr algn="ctr"/>
            <a:r>
              <a:rPr lang="en-GB" dirty="0"/>
              <a:t>2306087</a:t>
            </a:r>
          </a:p>
          <a:p>
            <a:pPr algn="ctr"/>
            <a:r>
              <a:rPr lang="en-GB" dirty="0"/>
              <a:t>Sex, Sexuality and Gender</a:t>
            </a:r>
          </a:p>
        </p:txBody>
      </p:sp>
    </p:spTree>
    <p:extLst>
      <p:ext uri="{BB962C8B-B14F-4D97-AF65-F5344CB8AC3E}">
        <p14:creationId xmlns:p14="http://schemas.microsoft.com/office/powerpoint/2010/main" val="3237654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6A697-2AD4-796C-A406-0A9FB8B79EF0}"/>
              </a:ext>
            </a:extLst>
          </p:cNvPr>
          <p:cNvSpPr>
            <a:spLocks noGrp="1"/>
          </p:cNvSpPr>
          <p:nvPr>
            <p:ph type="title"/>
          </p:nvPr>
        </p:nvSpPr>
        <p:spPr/>
        <p:txBody>
          <a:bodyPr/>
          <a:lstStyle/>
          <a:p>
            <a:r>
              <a:rPr lang="en-GB" dirty="0"/>
              <a:t>Topic Overview</a:t>
            </a:r>
          </a:p>
        </p:txBody>
      </p:sp>
      <p:sp>
        <p:nvSpPr>
          <p:cNvPr id="3" name="Content Placeholder 2">
            <a:extLst>
              <a:ext uri="{FF2B5EF4-FFF2-40B4-BE49-F238E27FC236}">
                <a16:creationId xmlns:a16="http://schemas.microsoft.com/office/drawing/2014/main" id="{0523AC21-FA64-7342-1414-810F4BB51AAD}"/>
              </a:ext>
            </a:extLst>
          </p:cNvPr>
          <p:cNvSpPr>
            <a:spLocks noGrp="1"/>
          </p:cNvSpPr>
          <p:nvPr>
            <p:ph idx="1"/>
          </p:nvPr>
        </p:nvSpPr>
        <p:spPr/>
        <p:txBody>
          <a:bodyPr>
            <a:normAutofit fontScale="92500" lnSpcReduction="20000"/>
          </a:bodyPr>
          <a:lstStyle/>
          <a:p>
            <a:pPr marL="0" indent="0">
              <a:buNone/>
            </a:pPr>
            <a:r>
              <a:rPr lang="en-GB" sz="1600" dirty="0"/>
              <a:t>The chosen topic for my essay is ‘The regulation of women’s bodies through beauty norms relating to Foucault’s idea of power’. This topic can tell us how modern beauty norms are used as a means of power whilst also being quite subtle in their ways. They act as a regulation without being directly involved with law.</a:t>
            </a:r>
          </a:p>
          <a:p>
            <a:pPr marL="0" indent="0">
              <a:buNone/>
            </a:pPr>
            <a:r>
              <a:rPr lang="en-GB" sz="1600" dirty="0"/>
              <a:t>Michel Foucault was a French philosopher who had many groundbreaking ways of thinking. His most famous theory was that of power and knowledge. He claims that the two are inseparable and reinforce each other. Rather than power being a top-down construct, he thought it worked through diffusion. Power comes from the everyday actions that we are told to do not directly, but subtly. The expectations and appearance of both men and women are both a cultural thing, not from a legal system. For example, men typically have short hair while women typically have long hair. There is no law to state that they must have short or long hair, yet they abide by that. This is because throughout history, our peers and people around us have been telling each other that a certain way is the right way, and if you do it any other way it is unacceptable, and you will be shunned or receive negative consequences because of it.</a:t>
            </a:r>
          </a:p>
          <a:p>
            <a:pPr marL="0" indent="0">
              <a:buNone/>
            </a:pPr>
            <a:r>
              <a:rPr lang="en-GB" sz="1600" dirty="0"/>
              <a:t>Using Foucault’s idea of power being diffuse, this topic can highlight how these cultural norms produce ideal bodies and bolster gender inequality.</a:t>
            </a:r>
          </a:p>
        </p:txBody>
      </p:sp>
    </p:spTree>
    <p:extLst>
      <p:ext uri="{BB962C8B-B14F-4D97-AF65-F5344CB8AC3E}">
        <p14:creationId xmlns:p14="http://schemas.microsoft.com/office/powerpoint/2010/main" val="320701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2379-35E3-0EBA-A94A-24BA9F5525BC}"/>
              </a:ext>
            </a:extLst>
          </p:cNvPr>
          <p:cNvSpPr>
            <a:spLocks noGrp="1"/>
          </p:cNvSpPr>
          <p:nvPr>
            <p:ph type="title"/>
          </p:nvPr>
        </p:nvSpPr>
        <p:spPr/>
        <p:txBody>
          <a:bodyPr/>
          <a:lstStyle/>
          <a:p>
            <a:r>
              <a:rPr lang="en-GB" dirty="0"/>
              <a:t>Arguments For</a:t>
            </a:r>
          </a:p>
        </p:txBody>
      </p:sp>
      <p:sp>
        <p:nvSpPr>
          <p:cNvPr id="3" name="Content Placeholder 2">
            <a:extLst>
              <a:ext uri="{FF2B5EF4-FFF2-40B4-BE49-F238E27FC236}">
                <a16:creationId xmlns:a16="http://schemas.microsoft.com/office/drawing/2014/main" id="{379CA719-502F-5877-44B5-01E557FCAA91}"/>
              </a:ext>
            </a:extLst>
          </p:cNvPr>
          <p:cNvSpPr>
            <a:spLocks noGrp="1"/>
          </p:cNvSpPr>
          <p:nvPr>
            <p:ph idx="1"/>
          </p:nvPr>
        </p:nvSpPr>
        <p:spPr>
          <a:xfrm>
            <a:off x="1141412" y="1728279"/>
            <a:ext cx="9905999" cy="3541714"/>
          </a:xfrm>
        </p:spPr>
        <p:txBody>
          <a:bodyPr>
            <a:normAutofit fontScale="85000" lnSpcReduction="20000"/>
          </a:bodyPr>
          <a:lstStyle/>
          <a:p>
            <a:pPr marL="0" indent="0">
              <a:buNone/>
            </a:pPr>
            <a:r>
              <a:rPr lang="en-GB" sz="1600" dirty="0"/>
              <a:t>Beauty standards in the contemporary world are a subtle form of power. With some examples being the desirable traits that western cultures specifically desire in women. Women are expected to be thin, have youthful appearances, have little to no body hair, keep a well-groomed appearance and use makeup. Our culture tells women that if they do not abide by these things then a large amount of people will not approve.</a:t>
            </a:r>
          </a:p>
          <a:p>
            <a:pPr marL="0" indent="0">
              <a:buNone/>
            </a:pPr>
            <a:r>
              <a:rPr lang="en-GB" sz="1600" dirty="0"/>
              <a:t>Someone could argue that some people use their own autonomy and these actions are voluntary, but Foucault would argue that while yes on the surface they might be, but those people have been told to act in that way via years and years of subtle social engineering. Power operates through the normalisation of these ideas. It causes women to internalise the ideals that being thin, youthful and feminine are natural to want and desire.</a:t>
            </a:r>
          </a:p>
          <a:p>
            <a:pPr marL="0" indent="0">
              <a:buNone/>
            </a:pPr>
            <a:r>
              <a:rPr lang="en-GB" sz="1600" dirty="0"/>
              <a:t>Foucault uses the idea of the panopticon to help illustrate his point. The panopticon is the idea of a prison, where all inmates can be observed at once by a singular guard. The inmates cannot know they were being observed however and would be under the assumption that they are being watched all the time and would motivate them to self regulate their behaviour as such.</a:t>
            </a:r>
          </a:p>
          <a:p>
            <a:pPr marL="0" indent="0">
              <a:buNone/>
            </a:pPr>
            <a:r>
              <a:rPr lang="en-GB" sz="1600" dirty="0"/>
              <a:t>We can use this in comparison to women's beauty standards as women constantly monitor their appearance as they anticipate social judgement or worry about social exclusion. Women may feel they are being constantly monitored as society has told them to act a certain way and dress a certain way.</a:t>
            </a:r>
          </a:p>
          <a:p>
            <a:pPr marL="0" indent="0">
              <a:buNone/>
            </a:pPr>
            <a:endParaRPr lang="en-GB" dirty="0"/>
          </a:p>
        </p:txBody>
      </p:sp>
      <p:sp>
        <p:nvSpPr>
          <p:cNvPr id="5" name="TextBox 4">
            <a:extLst>
              <a:ext uri="{FF2B5EF4-FFF2-40B4-BE49-F238E27FC236}">
                <a16:creationId xmlns:a16="http://schemas.microsoft.com/office/drawing/2014/main" id="{BB8A80F9-2E82-2998-D94E-A5D22462FF1A}"/>
              </a:ext>
            </a:extLst>
          </p:cNvPr>
          <p:cNvSpPr txBox="1"/>
          <p:nvPr/>
        </p:nvSpPr>
        <p:spPr>
          <a:xfrm>
            <a:off x="3536442" y="5269993"/>
            <a:ext cx="6103620" cy="1477328"/>
          </a:xfrm>
          <a:prstGeom prst="rect">
            <a:avLst/>
          </a:prstGeom>
          <a:noFill/>
        </p:spPr>
        <p:txBody>
          <a:bodyPr wrap="square">
            <a:spAutoFit/>
          </a:bodyPr>
          <a:lstStyle/>
          <a:p>
            <a:r>
              <a:rPr lang="en-GB" dirty="0"/>
              <a:t>‘To preserve personal beauty - woman's glory - the</a:t>
            </a:r>
          </a:p>
          <a:p>
            <a:r>
              <a:rPr lang="en-GB" dirty="0"/>
              <a:t>limbs and faculties are cramped with worse than Chinese</a:t>
            </a:r>
          </a:p>
          <a:p>
            <a:r>
              <a:rPr lang="en-GB" dirty="0"/>
              <a:t>bands, and the sedentary life which they are condemned</a:t>
            </a:r>
          </a:p>
          <a:p>
            <a:r>
              <a:rPr lang="en-GB" dirty="0"/>
              <a:t>to live, whilst boys frolic in the open air, weakens the</a:t>
            </a:r>
          </a:p>
          <a:p>
            <a:r>
              <a:rPr lang="en-GB" dirty="0"/>
              <a:t>muscles and relaxes the nerves.’</a:t>
            </a:r>
            <a:r>
              <a:rPr lang="en-GB" baseline="-25000" dirty="0"/>
              <a:t>1</a:t>
            </a:r>
          </a:p>
        </p:txBody>
      </p:sp>
    </p:spTree>
    <p:extLst>
      <p:ext uri="{BB962C8B-B14F-4D97-AF65-F5344CB8AC3E}">
        <p14:creationId xmlns:p14="http://schemas.microsoft.com/office/powerpoint/2010/main" val="3498118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15526-B257-CC7E-B669-D3F152893BAA}"/>
              </a:ext>
            </a:extLst>
          </p:cNvPr>
          <p:cNvSpPr>
            <a:spLocks noGrp="1"/>
          </p:cNvSpPr>
          <p:nvPr>
            <p:ph type="title"/>
          </p:nvPr>
        </p:nvSpPr>
        <p:spPr/>
        <p:txBody>
          <a:bodyPr/>
          <a:lstStyle/>
          <a:p>
            <a:r>
              <a:rPr lang="en-GB" dirty="0"/>
              <a:t>Arguments Against</a:t>
            </a:r>
          </a:p>
        </p:txBody>
      </p:sp>
      <p:sp>
        <p:nvSpPr>
          <p:cNvPr id="3" name="Content Placeholder 2">
            <a:extLst>
              <a:ext uri="{FF2B5EF4-FFF2-40B4-BE49-F238E27FC236}">
                <a16:creationId xmlns:a16="http://schemas.microsoft.com/office/drawing/2014/main" id="{02159758-302F-5780-CB32-F4A691871671}"/>
              </a:ext>
            </a:extLst>
          </p:cNvPr>
          <p:cNvSpPr>
            <a:spLocks noGrp="1"/>
          </p:cNvSpPr>
          <p:nvPr>
            <p:ph idx="1"/>
          </p:nvPr>
        </p:nvSpPr>
        <p:spPr>
          <a:xfrm>
            <a:off x="1141412" y="2249486"/>
            <a:ext cx="9905999" cy="3721545"/>
          </a:xfrm>
        </p:spPr>
        <p:txBody>
          <a:bodyPr>
            <a:normAutofit fontScale="92500"/>
          </a:bodyPr>
          <a:lstStyle/>
          <a:p>
            <a:pPr marL="0" indent="0">
              <a:buNone/>
            </a:pPr>
            <a:r>
              <a:rPr lang="en-GB" sz="1400" dirty="0"/>
              <a:t>Some arguments against Foucault have stated that he overemphasises a passive nature. Some say that this way of thinking underestimates the agency of women and their ability to choose or resist said beauty practices. As with any way of thinking, there is the opposite way. Many women may choose to have short hair and then revert back to long hair later in life. Some women may grow out their body hair for a period of time and then choose to shave it off. The autonomy of a person is not to be overlooked when it comes to observing power.</a:t>
            </a:r>
          </a:p>
          <a:p>
            <a:pPr marL="0" indent="0">
              <a:buNone/>
            </a:pPr>
            <a:r>
              <a:rPr lang="en-GB" sz="1400" dirty="0"/>
              <a:t>Many women often use these norms as a way of identity or empowerment. Using makeup for example can be used as a way of expression that only makeup can provide. It does not have to be used to enhance beauty or make a woman look more desirable, some may simply do it for fun or in a creative way. The face can be seen as simply another canvas.</a:t>
            </a:r>
          </a:p>
          <a:p>
            <a:pPr marL="0" indent="0">
              <a:buNone/>
            </a:pPr>
            <a:r>
              <a:rPr lang="en-GB" sz="1400" dirty="0"/>
              <a:t>These norms also shift from culture to culture. What is deemed desirable in the United Kingdom may be seen as undesirable in Japan for example. There is no definite standard as to what beauty is.</a:t>
            </a:r>
          </a:p>
          <a:p>
            <a:pPr marL="0" indent="0">
              <a:buNone/>
            </a:pPr>
            <a:r>
              <a:rPr lang="en-GB" sz="1400" dirty="0"/>
              <a:t>Another critique is that Foucault’s methods does not state who will resist power. It leaves no room for people to resist power. </a:t>
            </a:r>
          </a:p>
          <a:p>
            <a:pPr marL="0" indent="0">
              <a:buNone/>
            </a:pPr>
            <a:r>
              <a:rPr lang="en-GB" sz="1400" dirty="0"/>
              <a:t>		‘Nancy Fraser argues that the problem with Foucault’s claim that forms of subjectivity are constituted by relations of power is that it leaves no room for resistance to power. If individuals are simply the effects of power, mere ‘docile bodies’ shaped by power, then it becomes difficult to explain who resists power. Thus, Fraser finds Foucault’s assertion that power always generates resistance incoherent.’</a:t>
            </a:r>
            <a:r>
              <a:rPr lang="en-GB" sz="1400" baseline="30000" dirty="0"/>
              <a:t>2</a:t>
            </a:r>
          </a:p>
        </p:txBody>
      </p:sp>
    </p:spTree>
    <p:extLst>
      <p:ext uri="{BB962C8B-B14F-4D97-AF65-F5344CB8AC3E}">
        <p14:creationId xmlns:p14="http://schemas.microsoft.com/office/powerpoint/2010/main" val="3973326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DE5C4-2ACD-3DD1-E6E5-54FD9FD3EAC0}"/>
              </a:ext>
            </a:extLst>
          </p:cNvPr>
          <p:cNvSpPr>
            <a:spLocks noGrp="1"/>
          </p:cNvSpPr>
          <p:nvPr>
            <p:ph type="title"/>
          </p:nvPr>
        </p:nvSpPr>
        <p:spPr/>
        <p:txBody>
          <a:bodyPr/>
          <a:lstStyle/>
          <a:p>
            <a:r>
              <a:rPr lang="en-GB" dirty="0"/>
              <a:t>Relation to current studies</a:t>
            </a:r>
          </a:p>
        </p:txBody>
      </p:sp>
      <p:sp>
        <p:nvSpPr>
          <p:cNvPr id="3" name="Content Placeholder 2">
            <a:extLst>
              <a:ext uri="{FF2B5EF4-FFF2-40B4-BE49-F238E27FC236}">
                <a16:creationId xmlns:a16="http://schemas.microsoft.com/office/drawing/2014/main" id="{479FEAE5-BBF7-9969-F8BA-3499C55F0717}"/>
              </a:ext>
            </a:extLst>
          </p:cNvPr>
          <p:cNvSpPr>
            <a:spLocks noGrp="1"/>
          </p:cNvSpPr>
          <p:nvPr>
            <p:ph idx="1"/>
          </p:nvPr>
        </p:nvSpPr>
        <p:spPr/>
        <p:txBody>
          <a:bodyPr>
            <a:normAutofit lnSpcReduction="10000"/>
          </a:bodyPr>
          <a:lstStyle/>
          <a:p>
            <a:pPr marL="0" indent="0">
              <a:buNone/>
            </a:pPr>
            <a:r>
              <a:rPr lang="en-GB" sz="1400" dirty="0"/>
              <a:t>The course I am currently studying is Philosophy, Religion and Ethics. The course involves many modules that relate or have related to gender and power. For example, another module I am studying concurrently is Religion and the media which primarily revolves around the religion of Islam. We have discussed how both men and women are required to dress modestly. In certain Muslim countries like Turkey, when visiting religious sites men are expected to wear shorts below the knee while women are expected to cover their shoulders while women must cover their hair, arms and legs. This is due to religious scripture that emphasises a women's modesty and faith to Allah. However, Turkey is seen as more relaxed than other Islamic countries as unless visiting religious sites, people can dress how they prefer. It is important to note that Islam is NOT a misogynistic or sexist religion as it has been portrayed as such in the media.</a:t>
            </a:r>
          </a:p>
          <a:p>
            <a:pPr marL="0" indent="0">
              <a:buNone/>
            </a:pPr>
            <a:r>
              <a:rPr lang="en-GB" sz="1400" dirty="0"/>
              <a:t>A previous module studies was called Power and Inequality. Much of the power systems discussed were described as top-down power systems, so by examining Foucault’s idea of diffuse power, it will allow me to think about power differently. We discussed the power systems of Empires which had a strong top-down power system but also used diffuse power.</a:t>
            </a:r>
          </a:p>
          <a:p>
            <a:pPr marL="0" indent="0">
              <a:buNone/>
            </a:pPr>
            <a:r>
              <a:rPr lang="en-GB" sz="1400" dirty="0"/>
              <a:t>Another module previously studied was Ethics. The ideas of power and gender also have ethical considerations. Social norms can cause ethical problems when women may start to harm themselves or develop mental health issues because of the way the diffuse power has caused social norms to work. When such norms are internalised, it is harder to find out the forces that make them </a:t>
            </a:r>
            <a:r>
              <a:rPr lang="en-GB" sz="1400"/>
              <a:t>socially speaking.</a:t>
            </a:r>
            <a:endParaRPr lang="en-GB" sz="1400" dirty="0"/>
          </a:p>
        </p:txBody>
      </p:sp>
    </p:spTree>
    <p:extLst>
      <p:ext uri="{BB962C8B-B14F-4D97-AF65-F5344CB8AC3E}">
        <p14:creationId xmlns:p14="http://schemas.microsoft.com/office/powerpoint/2010/main" val="5153959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4" ma:contentTypeDescription="Create a new document." ma:contentTypeScope="" ma:versionID="9448e51002643feb0e879ab43b931da1">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fbc6aaadab66d1ec399e9a50c8ea512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ystemTag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2FB58F0A-A02E-48E9-B788-143443EFBC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D829CD-6DBA-4C65-9C6F-9FFA6A6A8A34}">
  <ds:schemaRefs>
    <ds:schemaRef ds:uri="http://schemas.microsoft.com/sharepoint/v3/contenttype/forms"/>
  </ds:schemaRefs>
</ds:datastoreItem>
</file>

<file path=customXml/itemProps3.xml><?xml version="1.0" encoding="utf-8"?>
<ds:datastoreItem xmlns:ds="http://schemas.openxmlformats.org/officeDocument/2006/customXml" ds:itemID="{B9E94695-A591-49F7-8995-C9C62646399C}">
  <ds:schemaRefs>
    <ds:schemaRef ds:uri="http://schemas.microsoft.com/office/infopath/2007/PartnerControls"/>
    <ds:schemaRef ds:uri="http://schemas.microsoft.com/office/2006/metadata/properties"/>
    <ds:schemaRef ds:uri="0ebdf10f-b5a3-45b6-acdb-7dc1eb398785"/>
    <ds:schemaRef ds:uri="http://www.w3.org/XML/1998/namespace"/>
    <ds:schemaRef ds:uri="http://schemas.microsoft.com/office/2006/documentManagement/types"/>
    <ds:schemaRef ds:uri="http://purl.org/dc/dcmitype/"/>
    <ds:schemaRef ds:uri="550816ce-8156-4f45-b1c4-24236a73d01f"/>
    <ds:schemaRef ds:uri="http://schemas.openxmlformats.org/package/2006/metadata/core-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TM04033919[[fn=Circuit]]</Template>
  <TotalTime>190</TotalTime>
  <Words>1277</Words>
  <Application>Microsoft Office PowerPoint</Application>
  <PresentationFormat>Widescreen</PresentationFormat>
  <Paragraphs>32</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Tw Cen MT</vt:lpstr>
      <vt:lpstr>Circuit</vt:lpstr>
      <vt:lpstr>Assignment One PT TWO</vt:lpstr>
      <vt:lpstr>Topic Overview</vt:lpstr>
      <vt:lpstr>Arguments For</vt:lpstr>
      <vt:lpstr>Arguments Against</vt:lpstr>
      <vt:lpstr>Relation to current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Priestley (2306087)</dc:creator>
  <cp:lastModifiedBy>Kelsey Priestley (2306087)</cp:lastModifiedBy>
  <cp:revision>2</cp:revision>
  <dcterms:created xsi:type="dcterms:W3CDTF">2025-11-20T15:00:27Z</dcterms:created>
  <dcterms:modified xsi:type="dcterms:W3CDTF">2025-11-23T18:17:43Z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