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emf" ContentType="image/x-emf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notesMasterIdLst>
    <p:notesMasterId r:id="rId20"/>
  </p:notesMasterIdLst>
  <p:sldIdLst>
    <p:sldId id="287" r:id="rId2"/>
    <p:sldId id="289" r:id="rId3"/>
    <p:sldId id="288" r:id="rId4"/>
    <p:sldId id="296" r:id="rId5"/>
    <p:sldId id="292" r:id="rId6"/>
    <p:sldId id="297" r:id="rId7"/>
    <p:sldId id="294" r:id="rId8"/>
    <p:sldId id="298" r:id="rId9"/>
    <p:sldId id="299" r:id="rId10"/>
    <p:sldId id="280" r:id="rId11"/>
    <p:sldId id="281" r:id="rId12"/>
    <p:sldId id="282" r:id="rId13"/>
    <p:sldId id="308" r:id="rId14"/>
    <p:sldId id="284" r:id="rId15"/>
    <p:sldId id="305" r:id="rId16"/>
    <p:sldId id="274" r:id="rId17"/>
    <p:sldId id="302" r:id="rId18"/>
    <p:sldId id="30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36"/>
    <p:restoredTop sz="94356"/>
  </p:normalViewPr>
  <p:slideViewPr>
    <p:cSldViewPr>
      <p:cViewPr varScale="1">
        <p:scale>
          <a:sx n="72" d="100"/>
          <a:sy n="72" d="100"/>
        </p:scale>
        <p:origin x="208" y="6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26" Type="http://schemas.microsoft.com/office/2015/10/relationships/revisionInfo" Target="revisionInfo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A94B84-EE74-2D46-AC28-EED72096100D}" type="datetimeFigureOut">
              <a:rPr lang="en-US" smtClean="0"/>
              <a:t>10/10/18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353421-352E-E84B-B041-030E591C6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237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303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Rote</a:t>
            </a:r>
            <a:r>
              <a:rPr lang="en-US" baseline="0" dirty="0" smtClean="0"/>
              <a:t> / ’off by heart’ / practice / problem solving</a:t>
            </a:r>
            <a:r>
              <a:rPr lang="mr-IN" baseline="0" smtClean="0"/>
              <a:t>…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353421-352E-E84B-B041-030E591C6B6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8522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Nerys:</a:t>
            </a:r>
          </a:p>
          <a:p>
            <a:endParaRPr lang="en-US" dirty="0" smtClean="0"/>
          </a:p>
          <a:p>
            <a:r>
              <a:rPr lang="en-US" dirty="0" err="1" smtClean="0"/>
              <a:t>Trefn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wythnos</a:t>
            </a:r>
            <a:r>
              <a:rPr lang="en-US" dirty="0" smtClean="0"/>
              <a:t> / Timetable</a:t>
            </a:r>
          </a:p>
          <a:p>
            <a:endParaRPr lang="en-US" dirty="0" smtClean="0"/>
          </a:p>
          <a:p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wythnos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gyfle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fwynhau</a:t>
            </a:r>
            <a:r>
              <a:rPr lang="en-US" baseline="0" dirty="0" smtClean="0"/>
              <a:t> </a:t>
            </a:r>
            <a:r>
              <a:rPr lang="mr-IN" baseline="0" dirty="0" smtClean="0"/>
              <a:t>–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gwneud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ffrindiau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cyfarfod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pobl</a:t>
            </a:r>
            <a:r>
              <a:rPr lang="en-US" baseline="0" dirty="0" smtClean="0"/>
              <a:t> </a:t>
            </a:r>
            <a:r>
              <a:rPr lang="en-US" baseline="0" dirty="0" err="1" smtClean="0"/>
              <a:t>newydd</a:t>
            </a:r>
            <a:endParaRPr lang="en-US" baseline="0" dirty="0" smtClean="0"/>
          </a:p>
          <a:p>
            <a:endParaRPr lang="en-US" baseline="0" dirty="0" smtClean="0"/>
          </a:p>
          <a:p>
            <a:r>
              <a:rPr lang="en-US" baseline="0" dirty="0" err="1" smtClean="0"/>
              <a:t>Gofalwch</a:t>
            </a:r>
            <a:r>
              <a:rPr lang="en-US" baseline="0" dirty="0" smtClean="0"/>
              <a:t> </a:t>
            </a:r>
            <a:r>
              <a:rPr lang="en-US" baseline="0" dirty="0" err="1" smtClean="0"/>
              <a:t>amdanoch</a:t>
            </a:r>
            <a:r>
              <a:rPr lang="en-US" baseline="0" dirty="0" smtClean="0"/>
              <a:t> </a:t>
            </a:r>
            <a:r>
              <a:rPr lang="en-US" baseline="0" dirty="0" err="1" smtClean="0"/>
              <a:t>hun</a:t>
            </a:r>
            <a:endParaRPr lang="en-US" baseline="0" dirty="0" smtClean="0"/>
          </a:p>
          <a:p>
            <a:endParaRPr lang="en-US" baseline="0" dirty="0" smtClean="0"/>
          </a:p>
          <a:p>
            <a:r>
              <a:rPr lang="en-US" baseline="0" dirty="0" smtClean="0"/>
              <a:t>Mae </a:t>
            </a:r>
            <a:r>
              <a:rPr lang="en-US" baseline="0" dirty="0" err="1" smtClean="0"/>
              <a:t>ennill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gradd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daith</a:t>
            </a:r>
            <a:endParaRPr lang="en-US" baseline="0" dirty="0" smtClean="0"/>
          </a:p>
          <a:p>
            <a:endParaRPr lang="en-US" baseline="0" dirty="0" smtClean="0"/>
          </a:p>
          <a:p>
            <a:r>
              <a:rPr lang="en-US" baseline="0" dirty="0" err="1" smtClean="0"/>
              <a:t>Dangos</a:t>
            </a:r>
            <a:r>
              <a:rPr lang="en-US" baseline="0" dirty="0" smtClean="0"/>
              <a:t> </a:t>
            </a:r>
            <a:r>
              <a:rPr lang="en-US" baseline="0" dirty="0" err="1" smtClean="0"/>
              <a:t>llun</a:t>
            </a:r>
            <a:r>
              <a:rPr lang="en-US" baseline="0" dirty="0" smtClean="0"/>
              <a:t> y </a:t>
            </a:r>
            <a:r>
              <a:rPr lang="en-US" baseline="0" dirty="0" err="1" smtClean="0"/>
              <a:t>crwban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a’r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sgwarnog</a:t>
            </a: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9508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Linoit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353421-352E-E84B-B041-030E591C6B6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8321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353421-352E-E84B-B041-030E591C6B65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8303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9753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722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806446-D6C8-4173-8E38-2B9FE1EEE4D9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926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  <p:sldLayoutId id="2147483735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3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learning.gov.wales/news/speeches/standards-and-values-in-welsh-education/?skip=1&amp;lang=cy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s://moodle.uwtsd.ac.uk/mod/folder/view.php?id=47855" TargetMode="External"/><Relationship Id="rId3" Type="http://schemas.openxmlformats.org/officeDocument/2006/relationships/hyperlink" Target="https://www.youtube.com/watch?v=JIsXGiG39vQ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emf"/><Relationship Id="rId3" Type="http://schemas.openxmlformats.org/officeDocument/2006/relationships/image" Target="../media/image5.e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emf"/><Relationship Id="rId3" Type="http://schemas.openxmlformats.org/officeDocument/2006/relationships/image" Target="../media/image7.e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emf"/><Relationship Id="rId3" Type="http://schemas.openxmlformats.org/officeDocument/2006/relationships/image" Target="../media/image9.e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4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s://moodle.uwtsd.ac.uk/pluginfile.php/63312/mod_folder/content/0/MathematicsNumberPlans.pdf?forcedownload=1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s://www.tes.com/teaching-resource/teachers-tv-dyscalculia-6083958" TargetMode="External"/><Relationship Id="rId3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thematicshed.com/maths-intervention-shed.html" TargetMode="External"/><Relationship Id="rId4" Type="http://schemas.openxmlformats.org/officeDocument/2006/relationships/hyperlink" Target="http://www.nrich.org.uk/" TargetMode="External"/><Relationship Id="rId5" Type="http://schemas.openxmlformats.org/officeDocument/2006/relationships/hyperlink" Target="https://www.ncetm.org.uk/resources/46689" TargetMode="External"/><Relationship Id="rId6" Type="http://schemas.openxmlformats.org/officeDocument/2006/relationships/image" Target="../media/image15.png"/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communication4all.co.uk/HomePag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1531" y="1102515"/>
            <a:ext cx="8667750" cy="1685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500" dirty="0" smtClean="0">
                <a:solidFill>
                  <a:schemeClr val="bg1"/>
                </a:solidFill>
              </a:rPr>
              <a:t>ECAD5004/C</a:t>
            </a:r>
            <a:endParaRPr lang="en-US" sz="4500" dirty="0">
              <a:solidFill>
                <a:schemeClr val="bg1"/>
              </a:solidFill>
            </a:endParaRPr>
          </a:p>
          <a:p>
            <a:pPr algn="ctr"/>
            <a:r>
              <a:rPr lang="en-GB" sz="4500" dirty="0" err="1" smtClean="0">
                <a:solidFill>
                  <a:schemeClr val="bg1"/>
                </a:solidFill>
              </a:rPr>
              <a:t>Cefnogi</a:t>
            </a:r>
            <a:r>
              <a:rPr lang="en-GB" sz="4500" dirty="0" smtClean="0">
                <a:solidFill>
                  <a:schemeClr val="bg1"/>
                </a:solidFill>
              </a:rPr>
              <a:t> </a:t>
            </a:r>
            <a:r>
              <a:rPr lang="en-GB" sz="4500" dirty="0" err="1" smtClean="0">
                <a:solidFill>
                  <a:schemeClr val="bg1"/>
                </a:solidFill>
              </a:rPr>
              <a:t>Pob</a:t>
            </a:r>
            <a:r>
              <a:rPr lang="en-GB" sz="4500" dirty="0" smtClean="0">
                <a:solidFill>
                  <a:schemeClr val="bg1"/>
                </a:solidFill>
              </a:rPr>
              <a:t> </a:t>
            </a:r>
            <a:r>
              <a:rPr lang="en-GB" sz="4500" dirty="0" err="1" smtClean="0">
                <a:solidFill>
                  <a:schemeClr val="bg1"/>
                </a:solidFill>
              </a:rPr>
              <a:t>Dysgwr</a:t>
            </a:r>
            <a:endParaRPr lang="en-US" sz="4500" dirty="0">
              <a:solidFill>
                <a:schemeClr val="bg1"/>
              </a:solidFill>
            </a:endParaRPr>
          </a:p>
          <a:p>
            <a:pPr algn="ctr"/>
            <a:endParaRPr lang="en-US" sz="135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31531" y="4258954"/>
            <a:ext cx="8667750" cy="854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chemeClr val="bg1"/>
                </a:solidFill>
              </a:rPr>
              <a:t>11-10-2018</a:t>
            </a:r>
            <a:endParaRPr lang="en-US" sz="3600" dirty="0">
              <a:solidFill>
                <a:schemeClr val="bg1"/>
              </a:solidFill>
            </a:endParaRPr>
          </a:p>
          <a:p>
            <a:pPr algn="ctr"/>
            <a:endParaRPr lang="en-US" sz="135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017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628650" y="365127"/>
            <a:ext cx="7886700" cy="687610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 err="1" smtClean="0">
                <a:solidFill>
                  <a:schemeClr val="accent1">
                    <a:lumMod val="75000"/>
                  </a:schemeClr>
                </a:solidFill>
              </a:rPr>
              <a:t>Gweithgaredd</a:t>
            </a:r>
            <a:r>
              <a:rPr lang="en-GB" sz="36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600" b="1" dirty="0" err="1" smtClean="0">
                <a:solidFill>
                  <a:schemeClr val="accent1">
                    <a:lumMod val="75000"/>
                  </a:schemeClr>
                </a:solidFill>
              </a:rPr>
              <a:t>gychwynnol</a:t>
            </a:r>
            <a:endParaRPr lang="en-GB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28650" y="1196752"/>
            <a:ext cx="7886700" cy="4351338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/>
              <a:buNone/>
            </a:pPr>
            <a:r>
              <a:rPr lang="en-GB" sz="3600" dirty="0" err="1" smtClean="0"/>
              <a:t>Meddyliwch</a:t>
            </a:r>
            <a:r>
              <a:rPr lang="en-GB" sz="3600" dirty="0" smtClean="0"/>
              <a:t> am </a:t>
            </a:r>
            <a:r>
              <a:rPr lang="en-GB" sz="3600" dirty="0" err="1" smtClean="0"/>
              <a:t>eich</a:t>
            </a:r>
            <a:r>
              <a:rPr lang="en-GB" sz="3600" dirty="0" smtClean="0"/>
              <a:t> </a:t>
            </a:r>
            <a:r>
              <a:rPr lang="en-GB" sz="3600" dirty="0" err="1" smtClean="0"/>
              <a:t>cyfnod</a:t>
            </a:r>
            <a:r>
              <a:rPr lang="en-GB" sz="3600" dirty="0" smtClean="0"/>
              <a:t> </a:t>
            </a:r>
            <a:r>
              <a:rPr lang="en-GB" sz="3600" dirty="0" err="1" smtClean="0"/>
              <a:t>fel</a:t>
            </a:r>
            <a:r>
              <a:rPr lang="en-GB" sz="3600" dirty="0" smtClean="0"/>
              <a:t> </a:t>
            </a:r>
            <a:r>
              <a:rPr lang="en-GB" sz="3600" dirty="0" err="1" smtClean="0"/>
              <a:t>disgybl</a:t>
            </a:r>
            <a:r>
              <a:rPr lang="en-GB" sz="3600" dirty="0" smtClean="0"/>
              <a:t>.</a:t>
            </a:r>
          </a:p>
          <a:p>
            <a:pPr marL="0" indent="0" algn="ctr">
              <a:buFont typeface="Arial"/>
              <a:buNone/>
            </a:pPr>
            <a:r>
              <a:rPr lang="en-GB" sz="3600" dirty="0" err="1" smtClean="0"/>
              <a:t>Sut</a:t>
            </a:r>
            <a:r>
              <a:rPr lang="en-GB" sz="3600" dirty="0" smtClean="0"/>
              <a:t> </a:t>
            </a:r>
            <a:r>
              <a:rPr lang="en-GB" sz="3600" dirty="0" err="1" smtClean="0"/>
              <a:t>oeddech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dysgu</a:t>
            </a:r>
            <a:r>
              <a:rPr lang="en-GB" sz="3600" dirty="0" smtClean="0"/>
              <a:t> </a:t>
            </a:r>
            <a:r>
              <a:rPr lang="en-GB" sz="3600" dirty="0" err="1" smtClean="0"/>
              <a:t>Mathemteg</a:t>
            </a:r>
            <a:r>
              <a:rPr lang="en-GB" sz="3600" dirty="0" smtClean="0"/>
              <a:t>? </a:t>
            </a:r>
          </a:p>
          <a:p>
            <a:pPr marL="0" indent="0">
              <a:buFont typeface="Arial"/>
              <a:buNone/>
            </a:pPr>
            <a:endParaRPr lang="en-GB" sz="3200" dirty="0" smtClean="0"/>
          </a:p>
          <a:p>
            <a:pPr marL="0" indent="0" algn="ctr">
              <a:buNone/>
            </a:pPr>
            <a:r>
              <a:rPr lang="en-GB" sz="3200" b="1" dirty="0" err="1">
                <a:solidFill>
                  <a:schemeClr val="accent1">
                    <a:lumMod val="75000"/>
                  </a:schemeClr>
                </a:solidFill>
              </a:rPr>
              <a:t>Meddwl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mr-IN" sz="3200" b="1" dirty="0">
                <a:solidFill>
                  <a:schemeClr val="accent1">
                    <a:lumMod val="75000"/>
                  </a:schemeClr>
                </a:solidFill>
              </a:rPr>
              <a:t>–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200" b="1" dirty="0" err="1" smtClean="0">
                <a:solidFill>
                  <a:schemeClr val="accent1">
                    <a:lumMod val="75000"/>
                  </a:schemeClr>
                </a:solidFill>
              </a:rPr>
              <a:t>Paru</a:t>
            </a:r>
            <a:r>
              <a:rPr lang="en-GB" sz="32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mr-IN" sz="3200" b="1" dirty="0" smtClean="0">
                <a:solidFill>
                  <a:schemeClr val="accent1">
                    <a:lumMod val="75000"/>
                  </a:schemeClr>
                </a:solidFill>
              </a:rPr>
              <a:t>–</a:t>
            </a:r>
            <a:r>
              <a:rPr lang="en-GB" sz="32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200" b="1" dirty="0" err="1" smtClean="0">
                <a:solidFill>
                  <a:schemeClr val="accent1">
                    <a:lumMod val="75000"/>
                  </a:schemeClr>
                </a:solidFill>
              </a:rPr>
              <a:t>Rhannu</a:t>
            </a:r>
            <a:endParaRPr lang="en-GB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3200" b="1" dirty="0" smtClean="0">
                <a:solidFill>
                  <a:schemeClr val="accent1">
                    <a:lumMod val="75000"/>
                  </a:schemeClr>
                </a:solidFill>
              </a:rPr>
              <a:t>Think </a:t>
            </a:r>
            <a:r>
              <a:rPr lang="mr-IN" sz="3200" b="1" dirty="0" smtClean="0">
                <a:solidFill>
                  <a:schemeClr val="accent1">
                    <a:lumMod val="75000"/>
                  </a:schemeClr>
                </a:solidFill>
              </a:rPr>
              <a:t>–</a:t>
            </a:r>
            <a:r>
              <a:rPr lang="en-GB" sz="3200" b="1" dirty="0" smtClean="0">
                <a:solidFill>
                  <a:schemeClr val="accent1">
                    <a:lumMod val="75000"/>
                  </a:schemeClr>
                </a:solidFill>
              </a:rPr>
              <a:t> Pair </a:t>
            </a:r>
            <a:r>
              <a:rPr lang="mr-IN" sz="3200" b="1" dirty="0" smtClean="0">
                <a:solidFill>
                  <a:schemeClr val="accent1">
                    <a:lumMod val="75000"/>
                  </a:schemeClr>
                </a:solidFill>
              </a:rPr>
              <a:t>–</a:t>
            </a:r>
            <a:r>
              <a:rPr lang="en-GB" sz="3200" b="1" dirty="0" smtClean="0">
                <a:solidFill>
                  <a:schemeClr val="accent1">
                    <a:lumMod val="75000"/>
                  </a:schemeClr>
                </a:solidFill>
              </a:rPr>
              <a:t> Share </a:t>
            </a:r>
            <a:endParaRPr lang="en-GB" sz="32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Font typeface="Arial"/>
              <a:buNone/>
            </a:pPr>
            <a:endParaRPr lang="en-GB" sz="3200" dirty="0"/>
          </a:p>
          <a:p>
            <a:pPr marL="0" indent="0" algn="ctr">
              <a:buFont typeface="Arial"/>
              <a:buNone/>
            </a:pPr>
            <a:r>
              <a:rPr lang="en-GB" sz="3200" dirty="0" err="1" smtClean="0"/>
              <a:t>E.e</a:t>
            </a:r>
            <a:r>
              <a:rPr lang="en-GB" sz="3200" dirty="0" smtClean="0"/>
              <a:t>. </a:t>
            </a:r>
            <a:r>
              <a:rPr lang="en-GB" sz="3200" dirty="0" err="1" smtClean="0"/>
              <a:t>dysgu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y </a:t>
            </a:r>
            <a:r>
              <a:rPr lang="en-GB" sz="3200" dirty="0" err="1" smtClean="0"/>
              <a:t>cof</a:t>
            </a:r>
            <a:r>
              <a:rPr lang="en-GB" sz="3200" dirty="0" smtClean="0"/>
              <a:t> (by rote), </a:t>
            </a:r>
            <a:r>
              <a:rPr lang="en-GB" sz="3200" dirty="0" err="1" smtClean="0"/>
              <a:t>ymarfer</a:t>
            </a:r>
            <a:r>
              <a:rPr lang="en-GB" sz="3200" dirty="0" smtClean="0"/>
              <a:t>,  </a:t>
            </a:r>
            <a:r>
              <a:rPr lang="en-GB" sz="3200" dirty="0" err="1" smtClean="0"/>
              <a:t>ailadrodd</a:t>
            </a:r>
            <a:r>
              <a:rPr lang="en-GB" sz="3200" dirty="0" smtClean="0"/>
              <a:t>, </a:t>
            </a:r>
            <a:r>
              <a:rPr lang="en-GB" sz="3200" dirty="0" err="1" smtClean="0"/>
              <a:t>esiamplau</a:t>
            </a:r>
            <a:r>
              <a:rPr lang="en-GB" sz="3200" dirty="0" smtClean="0"/>
              <a:t>, </a:t>
            </a:r>
            <a:r>
              <a:rPr lang="en-GB" sz="3200" dirty="0" err="1" smtClean="0"/>
              <a:t>modelu</a:t>
            </a:r>
            <a:r>
              <a:rPr lang="en-GB" sz="3200" dirty="0" smtClean="0"/>
              <a:t>, </a:t>
            </a:r>
            <a:r>
              <a:rPr lang="en-GB" sz="3200" dirty="0" err="1" smtClean="0"/>
              <a:t>darganfod</a:t>
            </a:r>
            <a:r>
              <a:rPr lang="en-GB" sz="3200" dirty="0" smtClean="0"/>
              <a:t> / </a:t>
            </a:r>
            <a:r>
              <a:rPr lang="en-GB" sz="3200" dirty="0" err="1" smtClean="0"/>
              <a:t>ymchwilio</a:t>
            </a:r>
            <a:r>
              <a:rPr lang="en-GB" sz="3200" dirty="0" smtClean="0"/>
              <a:t>, </a:t>
            </a:r>
            <a:r>
              <a:rPr lang="en-GB" sz="3200" dirty="0" err="1" smtClean="0"/>
              <a:t>triciau</a:t>
            </a:r>
            <a:r>
              <a:rPr lang="en-GB" sz="3200" dirty="0" smtClean="0"/>
              <a:t>, </a:t>
            </a:r>
            <a:r>
              <a:rPr lang="en-GB" sz="3200" dirty="0" err="1" smtClean="0"/>
              <a:t>dysgu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y </a:t>
            </a:r>
            <a:r>
              <a:rPr lang="en-GB" sz="3200" dirty="0" err="1" smtClean="0"/>
              <a:t>cof</a:t>
            </a:r>
            <a:r>
              <a:rPr lang="mr-IN" sz="3200" dirty="0" smtClean="0"/>
              <a:t>…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492236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0" y="240755"/>
            <a:ext cx="9144000" cy="955997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sz="7600" b="1" dirty="0" smtClean="0">
                <a:solidFill>
                  <a:schemeClr val="accent1">
                    <a:lumMod val="75000"/>
                  </a:schemeClr>
                </a:solidFill>
              </a:rPr>
              <a:t>Amcanion y Sesiwn - </a:t>
            </a:r>
            <a:r>
              <a:rPr lang="cy-GB" sz="7600" b="1" dirty="0">
                <a:solidFill>
                  <a:schemeClr val="accent1">
                    <a:lumMod val="75000"/>
                  </a:schemeClr>
                </a:solidFill>
              </a:rPr>
              <a:t>Session Objectives</a:t>
            </a:r>
            <a:r>
              <a:rPr lang="cy-GB" sz="4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200065" y="1196752"/>
            <a:ext cx="4392488" cy="3450696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Deall</a:t>
            </a:r>
            <a:r>
              <a:rPr lang="en-GB" dirty="0" smtClean="0"/>
              <a:t> </a:t>
            </a:r>
            <a:r>
              <a:rPr lang="en-GB" dirty="0" err="1" smtClean="0"/>
              <a:t>egwyddorion</a:t>
            </a:r>
            <a:r>
              <a:rPr lang="en-GB" dirty="0" smtClean="0"/>
              <a:t> </a:t>
            </a:r>
            <a:r>
              <a:rPr lang="en-GB" dirty="0" err="1" smtClean="0"/>
              <a:t>cyffredinol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cefnogi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dysgwr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mathemateg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egwyddorion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gwahaniaethu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Adnabod</a:t>
            </a:r>
            <a:r>
              <a:rPr lang="en-GB" dirty="0" smtClean="0"/>
              <a:t> </a:t>
            </a:r>
            <a:r>
              <a:rPr lang="en-GB" dirty="0" err="1" smtClean="0"/>
              <a:t>strategaethau</a:t>
            </a:r>
            <a:r>
              <a:rPr lang="en-GB" dirty="0" smtClean="0"/>
              <a:t> ac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cefnogi</a:t>
            </a:r>
            <a:r>
              <a:rPr lang="en-GB" dirty="0" smtClean="0"/>
              <a:t> / </a:t>
            </a:r>
            <a:r>
              <a:rPr lang="en-GB" dirty="0" err="1" smtClean="0"/>
              <a:t>ymestyn</a:t>
            </a:r>
            <a:r>
              <a:rPr lang="en-GB" dirty="0" smtClean="0"/>
              <a:t> </a:t>
            </a:r>
            <a:r>
              <a:rPr lang="en-GB" dirty="0" err="1" smtClean="0"/>
              <a:t>dysgwyr</a:t>
            </a:r>
            <a:endParaRPr lang="en-GB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4355976" y="1196752"/>
            <a:ext cx="4732276" cy="4320480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Understand general principles for supporting all learners in mathematics</a:t>
            </a:r>
          </a:p>
          <a:p>
            <a:endParaRPr lang="en-GB" dirty="0" smtClean="0"/>
          </a:p>
          <a:p>
            <a:r>
              <a:rPr lang="en-GB" dirty="0" smtClean="0"/>
              <a:t>Consider principles for differentiation</a:t>
            </a:r>
          </a:p>
          <a:p>
            <a:endParaRPr lang="en-GB" dirty="0" smtClean="0"/>
          </a:p>
          <a:p>
            <a:r>
              <a:rPr lang="en-GB" dirty="0" smtClean="0"/>
              <a:t>Identify strategies and resources that can support/extend learners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593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103211" y="1631644"/>
            <a:ext cx="4197017" cy="3450696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200" dirty="0" smtClean="0"/>
              <a:t>Beth </a:t>
            </a:r>
            <a:r>
              <a:rPr lang="en-GB" sz="3200" dirty="0" err="1" smtClean="0"/>
              <a:t>yw’ch</a:t>
            </a:r>
            <a:r>
              <a:rPr lang="en-GB" sz="3200" dirty="0" smtClean="0"/>
              <a:t> </a:t>
            </a:r>
            <a:r>
              <a:rPr lang="en-GB" sz="3200" dirty="0" err="1" smtClean="0"/>
              <a:t>dealltwriaeth</a:t>
            </a:r>
            <a:r>
              <a:rPr lang="en-GB" sz="3200" dirty="0" smtClean="0"/>
              <a:t> </a:t>
            </a:r>
            <a:r>
              <a:rPr lang="en-GB" sz="3200" dirty="0" err="1" smtClean="0"/>
              <a:t>o’r</a:t>
            </a:r>
            <a:r>
              <a:rPr lang="en-GB" sz="3200" dirty="0" smtClean="0"/>
              <a:t> term ‘</a:t>
            </a:r>
            <a:r>
              <a:rPr lang="en-GB" sz="3200" dirty="0" err="1" smtClean="0"/>
              <a:t>cefnogi</a:t>
            </a:r>
            <a:r>
              <a:rPr lang="en-GB" sz="3200" dirty="0" smtClean="0"/>
              <a:t> </a:t>
            </a:r>
            <a:r>
              <a:rPr lang="en-GB" sz="3200" dirty="0" err="1" smtClean="0"/>
              <a:t>pob</a:t>
            </a:r>
            <a:r>
              <a:rPr lang="en-GB" sz="3200" dirty="0" smtClean="0"/>
              <a:t> </a:t>
            </a:r>
            <a:r>
              <a:rPr lang="en-GB" sz="3200" dirty="0" err="1" smtClean="0"/>
              <a:t>dysgwr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</a:t>
            </a:r>
            <a:r>
              <a:rPr lang="en-GB" sz="3200" dirty="0" err="1" smtClean="0"/>
              <a:t>mathemateg</a:t>
            </a:r>
            <a:r>
              <a:rPr lang="en-GB" sz="3200" dirty="0" smtClean="0"/>
              <a:t>’?</a:t>
            </a:r>
          </a:p>
          <a:p>
            <a:endParaRPr lang="en-GB" dirty="0" smtClean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689406" y="1631644"/>
            <a:ext cx="3807839" cy="3168352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200" dirty="0" smtClean="0"/>
              <a:t>What’s your understanding of the phrase ‘supporting all learners in mathematics’?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449046" y="404664"/>
            <a:ext cx="648072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>
                <a:solidFill>
                  <a:schemeClr val="accent1">
                    <a:lumMod val="75000"/>
                  </a:schemeClr>
                </a:solidFill>
              </a:rPr>
              <a:t>Her ‘post-it’ Challenge</a:t>
            </a:r>
            <a:endParaRPr lang="en-GB" sz="44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9872" y="3645024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735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1179119"/>
            <a:ext cx="8568952" cy="40472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Aft>
                <a:spcPts val="600"/>
              </a:spcAft>
            </a:pP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Fy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mhrif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nod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a’m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sbardun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innau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–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a’r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Llywodraeth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–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wrth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ddiwygio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addysg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yw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codi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safonau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i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bawb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a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lleihau’r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bwlch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cyrhaeddiad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.</a:t>
            </a:r>
          </a:p>
          <a:p>
            <a:pPr fontAlgn="base">
              <a:spcAft>
                <a:spcPts val="600"/>
              </a:spcAft>
            </a:pP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Dydyn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ni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ddim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am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ddiystyru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neb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nac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unlle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.</a:t>
            </a:r>
          </a:p>
          <a:p>
            <a:pPr fontAlgn="base">
              <a:spcAft>
                <a:spcPts val="600"/>
              </a:spcAft>
            </a:pP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Disgwyliadau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uchel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–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gyda’r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cymorth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iawn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ar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yr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adeg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iawn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–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i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bob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myfyriwr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,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ysgol</a:t>
            </a:r>
            <a:r>
              <a:rPr lang="en-US" sz="2800" dirty="0">
                <a:solidFill>
                  <a:srgbClr val="2D2D2D"/>
                </a:solidFill>
                <a:latin typeface="Arial" charset="0"/>
              </a:rPr>
              <a:t> a </a:t>
            </a:r>
            <a:r>
              <a:rPr lang="en-US" sz="2800" dirty="0" err="1">
                <a:solidFill>
                  <a:srgbClr val="2D2D2D"/>
                </a:solidFill>
                <a:latin typeface="Arial" charset="0"/>
              </a:rPr>
              <a:t>lleoliad</a:t>
            </a:r>
            <a:r>
              <a:rPr lang="en-US" sz="2800" dirty="0" smtClean="0">
                <a:solidFill>
                  <a:srgbClr val="2D2D2D"/>
                </a:solidFill>
                <a:latin typeface="Arial" charset="0"/>
              </a:rPr>
              <a:t>.</a:t>
            </a:r>
          </a:p>
          <a:p>
            <a:pPr fontAlgn="base">
              <a:spcAft>
                <a:spcPts val="600"/>
              </a:spcAft>
            </a:pPr>
            <a:endParaRPr lang="en-US" sz="2800" dirty="0" smtClean="0">
              <a:solidFill>
                <a:srgbClr val="2D2D2D"/>
              </a:solidFill>
              <a:latin typeface="Arial" charset="0"/>
            </a:endParaRPr>
          </a:p>
          <a:p>
            <a:pPr fontAlgn="base">
              <a:spcAft>
                <a:spcPts val="600"/>
              </a:spcAft>
            </a:pPr>
            <a:r>
              <a:rPr lang="en-US" b="0" i="0" dirty="0" err="1" smtClean="0">
                <a:solidFill>
                  <a:srgbClr val="2D2D2D"/>
                </a:solidFill>
                <a:effectLst/>
                <a:latin typeface="Arial" charset="0"/>
              </a:rPr>
              <a:t>Araith</a:t>
            </a:r>
            <a:r>
              <a:rPr lang="en-US" b="0" i="0" dirty="0" smtClean="0">
                <a:solidFill>
                  <a:srgbClr val="2D2D2D"/>
                </a:solidFill>
                <a:effectLst/>
                <a:latin typeface="Arial" charset="0"/>
              </a:rPr>
              <a:t> </a:t>
            </a:r>
            <a:r>
              <a:rPr lang="en-US" b="0" i="0" dirty="0" err="1" smtClean="0">
                <a:solidFill>
                  <a:srgbClr val="2D2D2D"/>
                </a:solidFill>
                <a:effectLst/>
                <a:latin typeface="Arial" charset="0"/>
              </a:rPr>
              <a:t>mewn</a:t>
            </a:r>
            <a:r>
              <a:rPr lang="en-US" b="0" i="0" dirty="0" smtClean="0">
                <a:solidFill>
                  <a:srgbClr val="2D2D2D"/>
                </a:solidFill>
                <a:effectLst/>
                <a:latin typeface="Arial" charset="0"/>
              </a:rPr>
              <a:t> </a:t>
            </a:r>
            <a:r>
              <a:rPr lang="en-US" b="0" i="0" dirty="0" err="1" smtClean="0">
                <a:solidFill>
                  <a:srgbClr val="2D2D2D"/>
                </a:solidFill>
                <a:effectLst/>
                <a:latin typeface="Arial" charset="0"/>
              </a:rPr>
              <a:t>digwyddiad</a:t>
            </a:r>
            <a:r>
              <a:rPr lang="en-US" b="0" i="0" dirty="0" smtClean="0">
                <a:solidFill>
                  <a:srgbClr val="2D2D2D"/>
                </a:solidFill>
                <a:effectLst/>
                <a:latin typeface="Arial" charset="0"/>
              </a:rPr>
              <a:t> </a:t>
            </a:r>
            <a:r>
              <a:rPr lang="en-US" b="0" i="0" dirty="0" err="1" smtClean="0">
                <a:solidFill>
                  <a:srgbClr val="2D2D2D"/>
                </a:solidFill>
                <a:effectLst/>
                <a:latin typeface="Arial" charset="0"/>
              </a:rPr>
              <a:t>gyda’r</a:t>
            </a:r>
            <a:r>
              <a:rPr lang="en-US" b="0" i="0" dirty="0" smtClean="0">
                <a:solidFill>
                  <a:srgbClr val="2D2D2D"/>
                </a:solidFill>
                <a:effectLst/>
                <a:latin typeface="Arial" charset="0"/>
              </a:rPr>
              <a:t> </a:t>
            </a:r>
            <a:r>
              <a:rPr lang="en-US" b="0" i="0" dirty="0" err="1" smtClean="0">
                <a:solidFill>
                  <a:srgbClr val="2D2D2D"/>
                </a:solidFill>
                <a:effectLst/>
                <a:latin typeface="Arial" charset="0"/>
              </a:rPr>
              <a:t>Athrofa</a:t>
            </a:r>
            <a:endParaRPr lang="en-US" b="0" i="0" dirty="0" smtClean="0">
              <a:solidFill>
                <a:srgbClr val="2D2D2D"/>
              </a:solidFill>
              <a:effectLst/>
              <a:latin typeface="Arial" charset="0"/>
            </a:endParaRPr>
          </a:p>
          <a:p>
            <a:pPr fontAlgn="base">
              <a:spcAft>
                <a:spcPts val="600"/>
              </a:spcAft>
            </a:pPr>
            <a:r>
              <a:rPr lang="en-US" b="0" i="0" dirty="0" err="1" smtClean="0">
                <a:solidFill>
                  <a:srgbClr val="2D2D2D"/>
                </a:solidFill>
                <a:effectLst/>
                <a:latin typeface="Arial" charset="0"/>
              </a:rPr>
              <a:t>Tramshed</a:t>
            </a:r>
            <a:r>
              <a:rPr lang="en-US" b="0" i="0" dirty="0" smtClean="0">
                <a:solidFill>
                  <a:srgbClr val="2D2D2D"/>
                </a:solidFill>
                <a:effectLst/>
                <a:latin typeface="Arial" charset="0"/>
              </a:rPr>
              <a:t>, </a:t>
            </a:r>
            <a:r>
              <a:rPr lang="en-US" b="0" i="0" dirty="0" err="1" smtClean="0">
                <a:solidFill>
                  <a:srgbClr val="2D2D2D"/>
                </a:solidFill>
                <a:effectLst/>
                <a:latin typeface="Arial" charset="0"/>
              </a:rPr>
              <a:t>Caerdydd</a:t>
            </a:r>
            <a:r>
              <a:rPr lang="en-US" b="0" i="0" dirty="0" smtClean="0">
                <a:solidFill>
                  <a:srgbClr val="2D2D2D"/>
                </a:solidFill>
                <a:effectLst/>
                <a:latin typeface="Arial" charset="0"/>
              </a:rPr>
              <a:t>, </a:t>
            </a:r>
            <a:r>
              <a:rPr lang="en-US" b="0" i="0" dirty="0" err="1" smtClean="0">
                <a:solidFill>
                  <a:srgbClr val="2D2D2D"/>
                </a:solidFill>
                <a:effectLst/>
                <a:latin typeface="Arial" charset="0"/>
              </a:rPr>
              <a:t>Mawrth</a:t>
            </a:r>
            <a:r>
              <a:rPr lang="en-US" b="0" i="0" dirty="0" smtClean="0">
                <a:solidFill>
                  <a:srgbClr val="2D2D2D"/>
                </a:solidFill>
                <a:effectLst/>
                <a:latin typeface="Arial" charset="0"/>
              </a:rPr>
              <a:t> 2018</a:t>
            </a:r>
            <a:endParaRPr lang="en-US" b="0" i="0" dirty="0">
              <a:solidFill>
                <a:srgbClr val="2D2D2D"/>
              </a:solidFill>
              <a:effectLst/>
              <a:latin typeface="Arial" charset="0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0" y="240755"/>
            <a:ext cx="9144000" cy="955997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7600" b="1" dirty="0" smtClean="0">
                <a:solidFill>
                  <a:schemeClr val="accent1">
                    <a:lumMod val="75000"/>
                  </a:schemeClr>
                </a:solidFill>
              </a:rPr>
              <a:t>Kirsty Williams, </a:t>
            </a:r>
            <a:r>
              <a:rPr lang="cy-GB" sz="4800" b="1" dirty="0">
                <a:solidFill>
                  <a:schemeClr val="accent1">
                    <a:lumMod val="75000"/>
                  </a:schemeClr>
                </a:solidFill>
              </a:rPr>
              <a:t>Ysgrifennydd y Cabinet dros Addysg</a:t>
            </a:r>
            <a:r>
              <a:rPr lang="cy-GB" sz="4800" b="1" dirty="0"/>
              <a:t>.</a:t>
            </a:r>
            <a:r>
              <a:rPr lang="cy-GB" sz="4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4" name="Rectangle 3"/>
          <p:cNvSpPr/>
          <p:nvPr/>
        </p:nvSpPr>
        <p:spPr>
          <a:xfrm>
            <a:off x="4860032" y="4437112"/>
            <a:ext cx="41044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http://learning.gov.wales/news/speeches/standards-and-values-in-welsh-education/?</a:t>
            </a:r>
            <a:r>
              <a:rPr lang="en-US" dirty="0" smtClean="0">
                <a:hlinkClick r:id="rId2"/>
              </a:rPr>
              <a:t>skip=1&amp;lang=cy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211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251520" y="332656"/>
            <a:ext cx="4197017" cy="3450696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200" dirty="0" err="1" smtClean="0"/>
              <a:t>Gan</a:t>
            </a:r>
            <a:r>
              <a:rPr lang="en-GB" sz="3200" dirty="0" smtClean="0"/>
              <a:t> </a:t>
            </a:r>
            <a:r>
              <a:rPr lang="en-GB" sz="3200" dirty="0" err="1" smtClean="0"/>
              <a:t>feddwl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ôl</a:t>
            </a:r>
            <a:r>
              <a:rPr lang="en-GB" sz="3200" dirty="0" smtClean="0"/>
              <a:t> </a:t>
            </a:r>
            <a:r>
              <a:rPr lang="en-GB" sz="3200" dirty="0" err="1" smtClean="0"/>
              <a:t>i’ch</a:t>
            </a:r>
            <a:r>
              <a:rPr lang="en-GB" sz="3200" dirty="0" smtClean="0"/>
              <a:t> </a:t>
            </a:r>
            <a:r>
              <a:rPr lang="en-GB" sz="3200" dirty="0" err="1" smtClean="0"/>
              <a:t>profiadau</a:t>
            </a:r>
            <a:r>
              <a:rPr lang="en-GB" sz="3200" dirty="0" smtClean="0"/>
              <a:t> </a:t>
            </a:r>
            <a:r>
              <a:rPr lang="en-GB" sz="3200" dirty="0" err="1" smtClean="0"/>
              <a:t>ysgol</a:t>
            </a:r>
            <a:r>
              <a:rPr lang="en-GB" sz="3200" dirty="0" smtClean="0"/>
              <a:t> o </a:t>
            </a:r>
            <a:r>
              <a:rPr lang="en-GB" sz="3200" dirty="0" err="1" smtClean="0"/>
              <a:t>Flwyddyn</a:t>
            </a:r>
            <a:r>
              <a:rPr lang="en-GB" sz="3200" dirty="0" smtClean="0"/>
              <a:t> 1. </a:t>
            </a:r>
          </a:p>
          <a:p>
            <a:pPr marL="0" indent="0" algn="ctr">
              <a:buNone/>
            </a:pPr>
            <a:r>
              <a:rPr lang="en-GB" sz="3200" dirty="0" smtClean="0"/>
              <a:t>Pa </a:t>
            </a:r>
            <a:r>
              <a:rPr lang="en-GB" sz="3200" dirty="0" err="1" smtClean="0"/>
              <a:t>strategaethu</a:t>
            </a:r>
            <a:r>
              <a:rPr lang="en-GB" sz="3200" dirty="0" smtClean="0"/>
              <a:t> </a:t>
            </a:r>
            <a:r>
              <a:rPr lang="en-GB" sz="3200" dirty="0" err="1" smtClean="0"/>
              <a:t>wnaethoch</a:t>
            </a:r>
            <a:r>
              <a:rPr lang="en-GB" sz="3200" dirty="0" smtClean="0"/>
              <a:t> </a:t>
            </a:r>
            <a:r>
              <a:rPr lang="en-GB" sz="3200" dirty="0" err="1" smtClean="0"/>
              <a:t>ddefnyddio</a:t>
            </a:r>
            <a:r>
              <a:rPr lang="en-GB" sz="3200" dirty="0" smtClean="0"/>
              <a:t> / </a:t>
            </a:r>
            <a:r>
              <a:rPr lang="en-GB" sz="3200" dirty="0" err="1" smtClean="0"/>
              <a:t>arsylwi</a:t>
            </a:r>
            <a:r>
              <a:rPr lang="en-GB" sz="3200" dirty="0" smtClean="0"/>
              <a:t> </a:t>
            </a:r>
            <a:r>
              <a:rPr lang="en-GB" sz="3200" dirty="0" err="1" smtClean="0"/>
              <a:t>er</a:t>
            </a:r>
            <a:r>
              <a:rPr lang="en-GB" sz="3200" dirty="0" smtClean="0"/>
              <a:t> </a:t>
            </a:r>
            <a:r>
              <a:rPr lang="en-GB" sz="3200" dirty="0" err="1" smtClean="0"/>
              <a:t>mwyn</a:t>
            </a:r>
            <a:r>
              <a:rPr lang="en-GB" sz="3200" dirty="0" smtClean="0"/>
              <a:t> </a:t>
            </a:r>
            <a:r>
              <a:rPr lang="en-GB" sz="3200" dirty="0" err="1" smtClean="0"/>
              <a:t>cefnogi</a:t>
            </a:r>
            <a:r>
              <a:rPr lang="en-GB" sz="3200" dirty="0" smtClean="0"/>
              <a:t> </a:t>
            </a:r>
            <a:r>
              <a:rPr lang="en-GB" sz="3200" dirty="0" err="1" smtClean="0"/>
              <a:t>pob</a:t>
            </a:r>
            <a:r>
              <a:rPr lang="en-GB" sz="3200" dirty="0" smtClean="0"/>
              <a:t> </a:t>
            </a:r>
            <a:r>
              <a:rPr lang="en-GB" sz="3200" dirty="0" err="1" smtClean="0"/>
              <a:t>dysgwr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</a:t>
            </a:r>
            <a:r>
              <a:rPr lang="en-GB" sz="3200" dirty="0" err="1" smtClean="0"/>
              <a:t>mathemateg</a:t>
            </a:r>
            <a:r>
              <a:rPr lang="en-GB" sz="3200" dirty="0" smtClean="0"/>
              <a:t>?</a:t>
            </a:r>
          </a:p>
          <a:p>
            <a:pPr marL="0" indent="0" algn="ctr">
              <a:buNone/>
            </a:pPr>
            <a:r>
              <a:rPr lang="en-GB" sz="3200" dirty="0" err="1" smtClean="0"/>
              <a:t>Strategaethau</a:t>
            </a:r>
            <a:r>
              <a:rPr lang="en-GB" sz="3200" dirty="0" smtClean="0"/>
              <a:t>?</a:t>
            </a:r>
          </a:p>
          <a:p>
            <a:pPr marL="0" indent="0" algn="ctr">
              <a:buNone/>
            </a:pPr>
            <a:r>
              <a:rPr lang="en-GB" sz="3200" dirty="0" err="1" smtClean="0"/>
              <a:t>Heriau</a:t>
            </a:r>
            <a:r>
              <a:rPr lang="en-GB" sz="3200" dirty="0" smtClean="0"/>
              <a:t>?</a:t>
            </a:r>
          </a:p>
          <a:p>
            <a:endParaRPr lang="en-GB" dirty="0" smtClean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004048" y="548680"/>
            <a:ext cx="3807839" cy="4896544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200" dirty="0" smtClean="0"/>
              <a:t>Think back to your Year 1 school experiences. </a:t>
            </a:r>
          </a:p>
          <a:p>
            <a:pPr marL="0" indent="0" algn="ctr">
              <a:buNone/>
            </a:pPr>
            <a:r>
              <a:rPr lang="en-GB" sz="3200" dirty="0" smtClean="0"/>
              <a:t>What strategies did you use / observe  to supporting learners in mathematics?</a:t>
            </a:r>
          </a:p>
          <a:p>
            <a:pPr marL="0" indent="0" algn="ctr">
              <a:buNone/>
            </a:pPr>
            <a:r>
              <a:rPr lang="en-GB" sz="3200" dirty="0" smtClean="0"/>
              <a:t>Strategies?</a:t>
            </a:r>
          </a:p>
          <a:p>
            <a:pPr marL="0" indent="0" algn="ctr">
              <a:buNone/>
            </a:pPr>
            <a:r>
              <a:rPr lang="en-GB" sz="3200" dirty="0" smtClean="0"/>
              <a:t>Challenges</a:t>
            </a:r>
          </a:p>
        </p:txBody>
      </p:sp>
    </p:spTree>
    <p:extLst>
      <p:ext uri="{BB962C8B-B14F-4D97-AF65-F5344CB8AC3E}">
        <p14:creationId xmlns:p14="http://schemas.microsoft.com/office/powerpoint/2010/main" val="20402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A64696F-4046-4B47-9487-083E6E3E21CC}"/>
              </a:ext>
            </a:extLst>
          </p:cNvPr>
          <p:cNvSpPr txBox="1">
            <a:spLocks/>
          </p:cNvSpPr>
          <p:nvPr/>
        </p:nvSpPr>
        <p:spPr>
          <a:xfrm>
            <a:off x="395536" y="188640"/>
            <a:ext cx="8388350" cy="1143000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4000" smtClean="0"/>
              <a:t>  Egwyddorion Cyffredinol ar gyfer Addysgu Cynhwysol mewn Mathemateg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451F53D-DF41-466D-A14B-EE681E8F33AD}"/>
              </a:ext>
            </a:extLst>
          </p:cNvPr>
          <p:cNvSpPr txBox="1">
            <a:spLocks/>
          </p:cNvSpPr>
          <p:nvPr/>
        </p:nvSpPr>
        <p:spPr>
          <a:xfrm>
            <a:off x="625723" y="1692002"/>
            <a:ext cx="7826375" cy="4556125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  <a:defRPr/>
            </a:pPr>
            <a:r>
              <a:rPr lang="en-GB" altLang="en-US" sz="2800" dirty="0" err="1" smtClean="0">
                <a:ea typeface="ＭＳ Ｐゴシック" panose="020B0600070205080204" pitchFamily="34" charset="-128"/>
              </a:rPr>
              <a:t>Defnyddiwch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adnoddau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delweddau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esbonio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syniadau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ochr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ochr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â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symbolau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ysgrifenedig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en-GB" altLang="en-US" sz="2800" dirty="0" err="1" smtClean="0">
                <a:ea typeface="ＭＳ Ｐゴシック" panose="020B0600070205080204" pitchFamily="34" charset="-128"/>
              </a:rPr>
              <a:t>Ceisio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annog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yr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elfen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weledol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– gall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adnoddau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TGCh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fod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ffordd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o ‘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bontio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’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rhwng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adnoddau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go-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iawn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lluniau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/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delweddau</a:t>
            </a:r>
            <a:endParaRPr lang="en-GB" altLang="en-US" sz="2800" dirty="0" smtClean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>
                <a:ea typeface="ＭＳ Ｐゴシック" panose="020B0600070205080204" pitchFamily="34" charset="-128"/>
              </a:rPr>
              <a:t>Gall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T.G.Ch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.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Fod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ffordd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o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gadranhau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hefyd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(consolidation)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en-GB" altLang="en-US" sz="2800" dirty="0" err="1" smtClean="0">
                <a:ea typeface="ＭＳ Ｐゴシック" panose="020B0600070205080204" pitchFamily="34" charset="-128"/>
              </a:rPr>
              <a:t>Delweddau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T.G.Ch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. </a:t>
            </a:r>
          </a:p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altLang="en-US" sz="2800" dirty="0" smtClean="0">
                <a:ea typeface="ＭＳ Ｐゴシック" panose="020B0600070205080204" pitchFamily="34" charset="-128"/>
              </a:rPr>
              <a:t>			</a:t>
            </a:r>
            <a:r>
              <a:rPr lang="en-GB" altLang="en-US" sz="2800" dirty="0" err="1" smtClean="0">
                <a:ea typeface="ＭＳ Ｐゴシック" panose="020B0600070205080204" pitchFamily="34" charset="-128"/>
              </a:rPr>
              <a:t>E.e</a:t>
            </a:r>
            <a:r>
              <a:rPr lang="en-GB" altLang="en-US" sz="2800" dirty="0" smtClean="0">
                <a:ea typeface="ＭＳ Ｐゴシック" panose="020B0600070205080204" pitchFamily="34" charset="-128"/>
              </a:rPr>
              <a:t>. SUMDOG / TT Rock Stars</a:t>
            </a:r>
            <a:endParaRPr lang="en-GB" altLang="en-US" sz="28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89858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5F39AB4-BBA8-4EE0-BCE4-9787B5B41AC9}"/>
              </a:ext>
            </a:extLst>
          </p:cNvPr>
          <p:cNvSpPr txBox="1">
            <a:spLocks/>
          </p:cNvSpPr>
          <p:nvPr/>
        </p:nvSpPr>
        <p:spPr>
          <a:xfrm>
            <a:off x="539552" y="332656"/>
            <a:ext cx="8388350" cy="1143000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4000" dirty="0" smtClean="0"/>
              <a:t>  </a:t>
            </a:r>
            <a:r>
              <a:rPr lang="en-GB" sz="4000" dirty="0" err="1" smtClean="0"/>
              <a:t>Egwyddorion</a:t>
            </a:r>
            <a:r>
              <a:rPr lang="en-GB" sz="4000" dirty="0" smtClean="0"/>
              <a:t> </a:t>
            </a:r>
            <a:r>
              <a:rPr lang="en-GB" sz="4000" dirty="0" err="1" smtClean="0"/>
              <a:t>Cyffredinol</a:t>
            </a:r>
            <a:r>
              <a:rPr lang="en-GB" sz="4000" dirty="0" smtClean="0"/>
              <a:t> </a:t>
            </a:r>
            <a:r>
              <a:rPr lang="en-GB" sz="4000" dirty="0" err="1" smtClean="0"/>
              <a:t>ar</a:t>
            </a:r>
            <a:r>
              <a:rPr lang="en-GB" sz="4000" dirty="0" smtClean="0"/>
              <a:t> </a:t>
            </a:r>
            <a:r>
              <a:rPr lang="en-GB" sz="4000" dirty="0" err="1" smtClean="0"/>
              <a:t>gyfer</a:t>
            </a:r>
            <a:r>
              <a:rPr lang="en-GB" sz="4000" dirty="0" smtClean="0"/>
              <a:t> </a:t>
            </a:r>
            <a:r>
              <a:rPr lang="en-GB" sz="4000" dirty="0" err="1" smtClean="0"/>
              <a:t>Addysgu</a:t>
            </a:r>
            <a:r>
              <a:rPr lang="en-GB" sz="4000" dirty="0" smtClean="0"/>
              <a:t> </a:t>
            </a:r>
            <a:r>
              <a:rPr lang="en-GB" sz="4000" dirty="0" err="1" smtClean="0"/>
              <a:t>Cynhwysol</a:t>
            </a:r>
            <a:r>
              <a:rPr lang="en-GB" sz="4000" dirty="0" smtClean="0"/>
              <a:t> </a:t>
            </a:r>
            <a:r>
              <a:rPr lang="en-GB" sz="4000" dirty="0" err="1" smtClean="0"/>
              <a:t>mewn</a:t>
            </a:r>
            <a:r>
              <a:rPr lang="en-GB" sz="4000" dirty="0" smtClean="0"/>
              <a:t> </a:t>
            </a:r>
            <a:r>
              <a:rPr lang="en-GB" sz="4000" dirty="0" err="1" smtClean="0"/>
              <a:t>Mathemateg</a:t>
            </a:r>
            <a:endParaRPr lang="en-GB" sz="40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539552" y="1772816"/>
            <a:ext cx="7824787" cy="3888432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800" dirty="0" err="1" smtClean="0">
                <a:ea typeface="ＭＳ Ｐゴシック" charset="-128"/>
              </a:rPr>
              <a:t>Defnyddio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tasgau</a:t>
            </a:r>
            <a:r>
              <a:rPr lang="en-GB" altLang="en-US" sz="2800" dirty="0" smtClean="0">
                <a:ea typeface="ＭＳ Ｐゴシック" charset="-128"/>
              </a:rPr>
              <a:t> ‘</a:t>
            </a:r>
            <a:r>
              <a:rPr lang="en-GB" altLang="en-US" sz="2800" dirty="0" err="1" smtClean="0">
                <a:ea typeface="ＭＳ Ｐゴシック" charset="-128"/>
              </a:rPr>
              <a:t>nenfwd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uchel</a:t>
            </a:r>
            <a:r>
              <a:rPr lang="en-GB" altLang="en-US" sz="2800" dirty="0" smtClean="0">
                <a:ea typeface="ＭＳ Ｐゴシック" charset="-128"/>
              </a:rPr>
              <a:t> / </a:t>
            </a:r>
            <a:r>
              <a:rPr lang="en-GB" altLang="en-US" sz="2800" dirty="0" err="1" smtClean="0">
                <a:ea typeface="ＭＳ Ｐゴシック" charset="-128"/>
              </a:rPr>
              <a:t>trothwy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isel</a:t>
            </a:r>
            <a:r>
              <a:rPr lang="en-GB" altLang="en-US" sz="2800" dirty="0" smtClean="0">
                <a:ea typeface="ＭＳ Ｐゴシック" charset="-128"/>
              </a:rPr>
              <a:t>’. Gallant </a:t>
            </a:r>
            <a:r>
              <a:rPr lang="en-GB" altLang="en-US" sz="2800" dirty="0" err="1" smtClean="0">
                <a:ea typeface="ＭＳ Ｐゴシック" charset="-128"/>
              </a:rPr>
              <a:t>gael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eu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haddasu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ar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gyfer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ystod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eang</a:t>
            </a:r>
            <a:r>
              <a:rPr lang="en-GB" altLang="en-US" sz="2800" dirty="0" smtClean="0">
                <a:ea typeface="ＭＳ Ｐゴシック" charset="-128"/>
              </a:rPr>
              <a:t> o </a:t>
            </a:r>
            <a:r>
              <a:rPr lang="en-GB" altLang="en-US" sz="2800" dirty="0" err="1" smtClean="0">
                <a:ea typeface="ＭＳ Ｐゴシック" charset="-128"/>
              </a:rPr>
              <a:t>allu</a:t>
            </a:r>
            <a:r>
              <a:rPr lang="en-GB" altLang="en-US" sz="2800" dirty="0" smtClean="0">
                <a:ea typeface="ＭＳ Ｐゴシック" charset="-128"/>
              </a:rPr>
              <a:t> – </a:t>
            </a:r>
            <a:r>
              <a:rPr lang="en-GB" altLang="en-US" sz="2800" dirty="0" err="1" smtClean="0">
                <a:ea typeface="ＭＳ Ｐゴシック" charset="-128"/>
              </a:rPr>
              <a:t>ymestyn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trwy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resymu</a:t>
            </a:r>
            <a:r>
              <a:rPr lang="en-GB" altLang="en-US" sz="2800" dirty="0" smtClean="0">
                <a:ea typeface="ＭＳ Ｐゴシック" charset="-128"/>
              </a:rPr>
              <a:t> (</a:t>
            </a:r>
            <a:r>
              <a:rPr lang="en-GB" altLang="en-US" sz="2800" dirty="0" err="1" smtClean="0">
                <a:ea typeface="ＭＳ Ｐゴシック" charset="-128"/>
              </a:rPr>
              <a:t>e.e</a:t>
            </a:r>
            <a:r>
              <a:rPr lang="en-GB" altLang="en-US" sz="2800" dirty="0" smtClean="0">
                <a:ea typeface="ＭＳ Ｐゴシック" charset="-128"/>
              </a:rPr>
              <a:t>. </a:t>
            </a:r>
            <a:r>
              <a:rPr lang="en-GB" altLang="en-US" sz="2800" dirty="0" err="1" smtClean="0">
                <a:ea typeface="ＭＳ Ｐゴシック" charset="-128"/>
              </a:rPr>
              <a:t>syniadaeth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Tacsonomeg</a:t>
            </a:r>
            <a:r>
              <a:rPr lang="en-GB" altLang="en-US" sz="2800" dirty="0" smtClean="0">
                <a:ea typeface="ＭＳ Ｐゴシック" charset="-128"/>
              </a:rPr>
              <a:t> Bloom)</a:t>
            </a:r>
          </a:p>
          <a:p>
            <a:endParaRPr lang="en-GB" altLang="en-US" sz="2800" dirty="0" smtClean="0">
              <a:ea typeface="ＭＳ Ｐゴシック" charset="-128"/>
            </a:endParaRPr>
          </a:p>
          <a:p>
            <a:r>
              <a:rPr lang="en-GB" altLang="en-US" sz="2800" dirty="0" err="1" smtClean="0">
                <a:ea typeface="ＭＳ Ｐゴシック" charset="-128"/>
              </a:rPr>
              <a:t>Cysylltu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rhwng</a:t>
            </a:r>
            <a:r>
              <a:rPr lang="en-GB" altLang="en-US" sz="2800" dirty="0" smtClean="0">
                <a:ea typeface="ＭＳ Ｐゴシック" charset="-128"/>
              </a:rPr>
              <a:t> un </a:t>
            </a:r>
            <a:r>
              <a:rPr lang="en-GB" altLang="en-US" sz="2800" dirty="0" err="1" smtClean="0">
                <a:ea typeface="ＭＳ Ｐゴシック" charset="-128"/>
              </a:rPr>
              <a:t>ffaith</a:t>
            </a:r>
            <a:r>
              <a:rPr lang="en-GB" altLang="en-US" sz="2800" dirty="0" smtClean="0">
                <a:ea typeface="ＭＳ Ｐゴシック" charset="-128"/>
              </a:rPr>
              <a:t> a </a:t>
            </a:r>
            <a:r>
              <a:rPr lang="en-GB" altLang="en-US" sz="2800" dirty="0" err="1" smtClean="0">
                <a:ea typeface="ＭＳ Ｐゴシック" charset="-128"/>
              </a:rPr>
              <a:t>nifer</a:t>
            </a:r>
            <a:r>
              <a:rPr lang="en-GB" altLang="en-US" sz="2800" dirty="0" smtClean="0">
                <a:ea typeface="ＭＳ Ｐゴシック" charset="-128"/>
              </a:rPr>
              <a:t> o </a:t>
            </a:r>
            <a:r>
              <a:rPr lang="en-GB" altLang="en-US" sz="2800" dirty="0" err="1" smtClean="0">
                <a:ea typeface="ＭＳ Ｐゴシック" charset="-128"/>
              </a:rPr>
              <a:t>ffeithiau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eraill</a:t>
            </a:r>
            <a:r>
              <a:rPr lang="en-GB" altLang="en-US" sz="2800" dirty="0" smtClean="0">
                <a:ea typeface="ＭＳ Ｐゴシック" charset="-128"/>
              </a:rPr>
              <a:t> (</a:t>
            </a:r>
            <a:r>
              <a:rPr lang="en-GB" altLang="en-US" sz="2800" dirty="0" err="1" smtClean="0">
                <a:ea typeface="ＭＳ Ｐゴシック" charset="-128"/>
              </a:rPr>
              <a:t>e.e</a:t>
            </a:r>
            <a:r>
              <a:rPr lang="en-GB" altLang="en-US" sz="2800" dirty="0" smtClean="0">
                <a:ea typeface="ＭＳ Ｐゴシック" charset="-128"/>
              </a:rPr>
              <a:t>. </a:t>
            </a:r>
            <a:r>
              <a:rPr lang="en-GB" altLang="en-US" sz="2800" dirty="0" err="1" smtClean="0">
                <a:ea typeface="ＭＳ Ｐゴシック" charset="-128"/>
              </a:rPr>
              <a:t>ffeithiau</a:t>
            </a:r>
            <a:r>
              <a:rPr lang="en-GB" altLang="en-US" sz="2800" dirty="0" smtClean="0">
                <a:ea typeface="ＭＳ Ｐゴシック" charset="-128"/>
              </a:rPr>
              <a:t> ‘am </a:t>
            </a:r>
            <a:r>
              <a:rPr lang="en-GB" altLang="en-US" sz="2800" dirty="0" err="1" smtClean="0">
                <a:ea typeface="ＭＳ Ｐゴシック" charset="-128"/>
              </a:rPr>
              <a:t>ddim</a:t>
            </a:r>
            <a:r>
              <a:rPr lang="en-GB" altLang="en-US" sz="2800" dirty="0" smtClean="0">
                <a:ea typeface="ＭＳ Ｐゴシック" charset="-128"/>
              </a:rPr>
              <a:t>’ / ‘</a:t>
            </a:r>
            <a:r>
              <a:rPr lang="en-GB" altLang="en-US" sz="2800" dirty="0" err="1" smtClean="0">
                <a:ea typeface="ＭＳ Ｐゴシック" charset="-128"/>
              </a:rPr>
              <a:t>Os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rwy’n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gwybod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hyn</a:t>
            </a:r>
            <a:r>
              <a:rPr lang="en-GB" altLang="en-US" sz="2800" dirty="0" smtClean="0">
                <a:ea typeface="ＭＳ Ｐゴシック" charset="-128"/>
              </a:rPr>
              <a:t>, </a:t>
            </a:r>
            <a:r>
              <a:rPr lang="en-GB" altLang="en-US" sz="2800" dirty="0" err="1" smtClean="0">
                <a:ea typeface="ＭＳ Ｐゴシック" charset="-128"/>
              </a:rPr>
              <a:t>dwi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hefyd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yn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gwybod</a:t>
            </a:r>
            <a:r>
              <a:rPr lang="en-GB" altLang="en-US" sz="2800" dirty="0" smtClean="0">
                <a:ea typeface="ＭＳ Ｐゴシック" charset="-128"/>
              </a:rPr>
              <a:t> …’)</a:t>
            </a:r>
          </a:p>
          <a:p>
            <a:endParaRPr lang="en-GB" altLang="en-US" sz="2800" dirty="0" smtClean="0">
              <a:ea typeface="ＭＳ Ｐゴシック" charset="-128"/>
            </a:endParaRPr>
          </a:p>
          <a:p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Darparu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dewis</a:t>
            </a:r>
            <a:r>
              <a:rPr lang="en-GB" altLang="en-US" sz="2800" dirty="0" smtClean="0">
                <a:ea typeface="ＭＳ Ｐゴシック" charset="-128"/>
              </a:rPr>
              <a:t> o </a:t>
            </a:r>
            <a:r>
              <a:rPr lang="en-GB" altLang="en-US" sz="2800" dirty="0" err="1" smtClean="0">
                <a:ea typeface="ＭＳ Ｐゴシック" charset="-128"/>
              </a:rPr>
              <a:t>dasgau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mewn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rhai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sefyllfaoedd</a:t>
            </a:r>
            <a:r>
              <a:rPr lang="en-GB" altLang="en-US" sz="2800" dirty="0" smtClean="0">
                <a:ea typeface="ＭＳ Ｐゴシック" charset="-128"/>
              </a:rPr>
              <a:t> ac </a:t>
            </a:r>
            <a:r>
              <a:rPr lang="en-GB" altLang="en-US" sz="2800" dirty="0" err="1" smtClean="0">
                <a:ea typeface="ＭＳ Ｐゴシック" charset="-128"/>
              </a:rPr>
              <a:t>annog</a:t>
            </a:r>
            <a:r>
              <a:rPr lang="en-GB" altLang="en-US" sz="2800" dirty="0" smtClean="0">
                <a:ea typeface="ＭＳ Ｐゴシック" charset="-128"/>
              </a:rPr>
              <a:t> y </a:t>
            </a:r>
            <a:r>
              <a:rPr lang="en-GB" altLang="en-US" sz="2800" dirty="0" err="1" smtClean="0">
                <a:ea typeface="ＭＳ Ｐゴシック" charset="-128"/>
              </a:rPr>
              <a:t>disgyblion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i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herio’i</a:t>
            </a:r>
            <a:r>
              <a:rPr lang="en-GB" altLang="en-US" sz="2800" dirty="0" smtClean="0">
                <a:ea typeface="ＭＳ Ｐゴシック" charset="-128"/>
              </a:rPr>
              <a:t> </a:t>
            </a:r>
            <a:r>
              <a:rPr lang="en-GB" altLang="en-US" sz="2800" dirty="0" err="1" smtClean="0">
                <a:ea typeface="ＭＳ Ｐゴシック" charset="-128"/>
              </a:rPr>
              <a:t>hunain</a:t>
            </a:r>
            <a:endParaRPr lang="en-GB" altLang="en-US" sz="2800" dirty="0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68694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5E3F2E2-01B3-455F-9782-B83572A94F0D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7620000" cy="777875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Anghenion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Dysgu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Penodol</a:t>
            </a:r>
            <a:endParaRPr lang="en-GB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998CA9D-2E4C-422A-80BE-1550A20AD263}"/>
              </a:ext>
            </a:extLst>
          </p:cNvPr>
          <p:cNvSpPr txBox="1">
            <a:spLocks/>
          </p:cNvSpPr>
          <p:nvPr/>
        </p:nvSpPr>
        <p:spPr>
          <a:xfrm>
            <a:off x="250825" y="1052513"/>
            <a:ext cx="8066088" cy="5348287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3200" dirty="0" smtClean="0"/>
              <a:t>Beth </a:t>
            </a:r>
            <a:r>
              <a:rPr lang="en-GB" sz="3200" dirty="0" err="1" smtClean="0"/>
              <a:t>yw</a:t>
            </a:r>
            <a:r>
              <a:rPr lang="en-GB" sz="3200" dirty="0" smtClean="0"/>
              <a:t> dyscalculia?</a:t>
            </a:r>
          </a:p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3200" dirty="0" err="1" smtClean="0"/>
              <a:t>Edrychwch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y </a:t>
            </a:r>
            <a:r>
              <a:rPr lang="en-GB" sz="3200" dirty="0" err="1" smtClean="0"/>
              <a:t>dangosyddion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gyfer</a:t>
            </a:r>
            <a:r>
              <a:rPr lang="en-GB" sz="3200" dirty="0" smtClean="0"/>
              <a:t> </a:t>
            </a:r>
            <a:r>
              <a:rPr lang="en-GB" sz="3200" dirty="0" smtClean="0"/>
              <a:t>dyscalculia </a:t>
            </a:r>
            <a:r>
              <a:rPr lang="en-GB" sz="3200" dirty="0" err="1" smtClean="0"/>
              <a:t>o’r</a:t>
            </a:r>
            <a:r>
              <a:rPr lang="en-GB" sz="3200" dirty="0" smtClean="0"/>
              <a:t> </a:t>
            </a:r>
            <a:r>
              <a:rPr lang="en-GB" sz="3200" dirty="0" err="1" smtClean="0"/>
              <a:t>darlleniad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smtClean="0">
                <a:hlinkClick r:id="rId2"/>
              </a:rPr>
              <a:t>Moodle</a:t>
            </a:r>
            <a:r>
              <a:rPr lang="en-GB" sz="3200" dirty="0" smtClean="0"/>
              <a:t>.</a:t>
            </a:r>
            <a:endParaRPr lang="en-GB" sz="1800" dirty="0" smtClean="0"/>
          </a:p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3200" dirty="0" err="1" smtClean="0"/>
              <a:t>Sylwch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dudalen</a:t>
            </a:r>
            <a:r>
              <a:rPr lang="en-GB" sz="3200" dirty="0"/>
              <a:t> </a:t>
            </a:r>
            <a:r>
              <a:rPr lang="en-GB" sz="3200" dirty="0" smtClean="0"/>
              <a:t>3 a 4: ‘How to help pupils who have difficulties with numeracy?’ </a:t>
            </a:r>
          </a:p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3200" dirty="0" smtClean="0"/>
              <a:t>Beth </a:t>
            </a:r>
            <a:r>
              <a:rPr lang="en-GB" sz="3200" dirty="0" err="1" smtClean="0"/>
              <a:t>yw’r</a:t>
            </a:r>
            <a:r>
              <a:rPr lang="en-GB" sz="3200" dirty="0" smtClean="0"/>
              <a:t> </a:t>
            </a:r>
            <a:r>
              <a:rPr lang="en-GB" sz="3200" dirty="0" err="1" smtClean="0"/>
              <a:t>pwyntiau</a:t>
            </a:r>
            <a:r>
              <a:rPr lang="en-GB" sz="3200" dirty="0" smtClean="0"/>
              <a:t> </a:t>
            </a:r>
            <a:r>
              <a:rPr lang="en-GB" sz="3200" dirty="0" err="1" smtClean="0"/>
              <a:t>allweddol</a:t>
            </a:r>
            <a:r>
              <a:rPr lang="en-GB" sz="3200" dirty="0" smtClean="0"/>
              <a:t>?  </a:t>
            </a:r>
          </a:p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3200" dirty="0" smtClean="0"/>
              <a:t>Y </a:t>
            </a:r>
            <a:r>
              <a:rPr lang="en-GB" sz="3200" dirty="0" err="1" smtClean="0"/>
              <a:t>cyswllt</a:t>
            </a:r>
            <a:r>
              <a:rPr lang="en-GB" sz="3200" dirty="0" smtClean="0"/>
              <a:t> </a:t>
            </a:r>
            <a:r>
              <a:rPr lang="en-GB" sz="3200" dirty="0" err="1" smtClean="0"/>
              <a:t>gydag</a:t>
            </a:r>
            <a:r>
              <a:rPr lang="en-GB" sz="3200" dirty="0" smtClean="0"/>
              <a:t> </a:t>
            </a:r>
            <a:r>
              <a:rPr lang="en-GB" sz="3200" dirty="0" err="1" smtClean="0"/>
              <a:t>addysgegau</a:t>
            </a:r>
            <a:r>
              <a:rPr lang="en-GB" sz="3200" dirty="0" smtClean="0"/>
              <a:t>? </a:t>
            </a:r>
          </a:p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3200" dirty="0" smtClean="0"/>
              <a:t>Y </a:t>
            </a:r>
            <a:r>
              <a:rPr lang="en-GB" sz="3200" dirty="0" err="1" smtClean="0"/>
              <a:t>goblygiadau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gyfer</a:t>
            </a:r>
            <a:r>
              <a:rPr lang="en-GB" sz="3200" dirty="0" smtClean="0"/>
              <a:t> </a:t>
            </a:r>
            <a:r>
              <a:rPr lang="en-GB" sz="3200" dirty="0" err="1" smtClean="0"/>
              <a:t>yr</a:t>
            </a:r>
            <a:r>
              <a:rPr lang="en-GB" sz="3200" dirty="0" smtClean="0"/>
              <a:t> </a:t>
            </a:r>
            <a:r>
              <a:rPr lang="en-GB" sz="3200" dirty="0" err="1" smtClean="0"/>
              <a:t>addysgu</a:t>
            </a:r>
            <a:r>
              <a:rPr lang="en-GB" sz="3200" dirty="0" smtClean="0"/>
              <a:t>? </a:t>
            </a:r>
            <a:endParaRPr lang="en-GB" u="sng" dirty="0" smtClean="0">
              <a:hlinkClick r:id="rId3"/>
            </a:endParaRPr>
          </a:p>
          <a:p>
            <a:pPr marL="114300" indent="0">
              <a:buFont typeface="Arial"/>
              <a:buNone/>
              <a:defRPr/>
            </a:pPr>
            <a:r>
              <a:rPr lang="en-GB" u="sng" dirty="0" smtClean="0">
                <a:hlinkClick r:id="rId3"/>
              </a:rPr>
              <a:t>https://www.youtube.com/watch?v=JIsXGiG39vQ</a:t>
            </a:r>
            <a:r>
              <a:rPr lang="en-GB" dirty="0" smtClean="0"/>
              <a:t> </a:t>
            </a:r>
          </a:p>
          <a:p>
            <a:pPr marL="114300" indent="0">
              <a:buFont typeface="Arial" panose="020B0604020202020204" pitchFamily="34" charset="0"/>
              <a:buNone/>
              <a:defRPr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  <a:defRPr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  <a:defRPr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  <a:defRPr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80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A4A1FB3-84EA-4C4F-8C08-A2BED9541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0"/>
            <a:ext cx="7620000" cy="1143000"/>
          </a:xfrm>
        </p:spPr>
        <p:txBody>
          <a:bodyPr/>
          <a:lstStyle/>
          <a:p>
            <a:pPr>
              <a:defRPr/>
            </a:pPr>
            <a:r>
              <a:rPr lang="en-GB" dirty="0" err="1"/>
              <a:t>Esiampl</a:t>
            </a:r>
            <a:r>
              <a:rPr lang="en-GB" dirty="0"/>
              <a:t> o her… </a:t>
            </a:r>
            <a:r>
              <a:rPr lang="en-GB" dirty="0" err="1"/>
              <a:t>Blwyddyn</a:t>
            </a:r>
            <a:r>
              <a:rPr lang="en-GB" dirty="0"/>
              <a:t> 1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981075"/>
            <a:ext cx="4608512" cy="256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3644900"/>
            <a:ext cx="3008312" cy="273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9" name="TextBox 4"/>
          <p:cNvSpPr txBox="1">
            <a:spLocks noChangeArrowheads="1"/>
          </p:cNvSpPr>
          <p:nvPr/>
        </p:nvSpPr>
        <p:spPr bwMode="auto">
          <a:xfrm>
            <a:off x="4237038" y="4903788"/>
            <a:ext cx="38639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altLang="en-US"/>
              <a:t>Allan o: ‘Teaching for Mastery’</a:t>
            </a:r>
          </a:p>
          <a:p>
            <a:r>
              <a:rPr lang="en-GB" altLang="en-US"/>
              <a:t>Gwefan NCETM</a:t>
            </a:r>
          </a:p>
          <a:p>
            <a:r>
              <a:rPr lang="en-GB" altLang="en-US"/>
              <a:t>https://www.ncetm.org.uk/resources/46689</a:t>
            </a:r>
          </a:p>
        </p:txBody>
      </p:sp>
    </p:spTree>
    <p:extLst>
      <p:ext uri="{BB962C8B-B14F-4D97-AF65-F5344CB8AC3E}">
        <p14:creationId xmlns:p14="http://schemas.microsoft.com/office/powerpoint/2010/main" val="2063608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172DE81-1886-4A2A-B2EF-C3F953242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188" y="188913"/>
            <a:ext cx="8074025" cy="1143000"/>
          </a:xfrm>
        </p:spPr>
        <p:txBody>
          <a:bodyPr/>
          <a:lstStyle/>
          <a:p>
            <a:pPr>
              <a:defRPr/>
            </a:pPr>
            <a:r>
              <a:rPr lang="en-GB" dirty="0" err="1"/>
              <a:t>Esiampl</a:t>
            </a:r>
            <a:r>
              <a:rPr lang="en-GB" dirty="0"/>
              <a:t> o her… </a:t>
            </a:r>
            <a:r>
              <a:rPr lang="en-GB" dirty="0" err="1"/>
              <a:t>Blwyddyn</a:t>
            </a:r>
            <a:r>
              <a:rPr lang="en-GB" dirty="0"/>
              <a:t> 3/4</a:t>
            </a:r>
          </a:p>
        </p:txBody>
      </p:sp>
      <p:pic>
        <p:nvPicPr>
          <p:cNvPr id="4" name="Content Placeholder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395413"/>
            <a:ext cx="7620000" cy="1820862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4076700"/>
            <a:ext cx="7594600" cy="1804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TextBox 5"/>
          <p:cNvSpPr txBox="1">
            <a:spLocks noChangeArrowheads="1"/>
          </p:cNvSpPr>
          <p:nvPr/>
        </p:nvSpPr>
        <p:spPr bwMode="auto">
          <a:xfrm>
            <a:off x="4432300" y="5281613"/>
            <a:ext cx="38639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altLang="en-US"/>
              <a:t>Allan o: ‘Teaching for Mastery’</a:t>
            </a:r>
          </a:p>
          <a:p>
            <a:r>
              <a:rPr lang="en-GB" altLang="en-US"/>
              <a:t>Gwefan NCETM</a:t>
            </a:r>
          </a:p>
          <a:p>
            <a:r>
              <a:rPr lang="en-GB" altLang="en-US"/>
              <a:t>https://www.ncetm.org.uk/resources/46689</a:t>
            </a:r>
          </a:p>
        </p:txBody>
      </p:sp>
    </p:spTree>
    <p:extLst>
      <p:ext uri="{BB962C8B-B14F-4D97-AF65-F5344CB8AC3E}">
        <p14:creationId xmlns:p14="http://schemas.microsoft.com/office/powerpoint/2010/main" val="1214740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1C92A01-937F-45BD-BE65-24B9218ED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388" y="61913"/>
            <a:ext cx="8064500" cy="1143000"/>
          </a:xfrm>
        </p:spPr>
        <p:txBody>
          <a:bodyPr/>
          <a:lstStyle/>
          <a:p>
            <a:pPr>
              <a:defRPr/>
            </a:pPr>
            <a:r>
              <a:rPr lang="en-GB" dirty="0" err="1"/>
              <a:t>Esiampl</a:t>
            </a:r>
            <a:r>
              <a:rPr lang="en-GB" dirty="0"/>
              <a:t> o her… </a:t>
            </a:r>
            <a:r>
              <a:rPr lang="en-GB" dirty="0" err="1"/>
              <a:t>Blwyddyn</a:t>
            </a:r>
            <a:r>
              <a:rPr lang="en-GB" dirty="0"/>
              <a:t> 5/6</a:t>
            </a:r>
          </a:p>
        </p:txBody>
      </p:sp>
      <p:pic>
        <p:nvPicPr>
          <p:cNvPr id="4" name="Content Placeholder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1196975"/>
            <a:ext cx="4895850" cy="287496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933825"/>
            <a:ext cx="5594350" cy="272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7" name="TextBox 5"/>
          <p:cNvSpPr txBox="1">
            <a:spLocks noChangeArrowheads="1"/>
          </p:cNvSpPr>
          <p:nvPr/>
        </p:nvSpPr>
        <p:spPr bwMode="auto">
          <a:xfrm>
            <a:off x="4237038" y="4903788"/>
            <a:ext cx="38639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altLang="en-US"/>
              <a:t>Allan o: ‘Teaching for Mastery’</a:t>
            </a:r>
          </a:p>
          <a:p>
            <a:r>
              <a:rPr lang="en-GB" altLang="en-US"/>
              <a:t>Gwefan NCETM</a:t>
            </a:r>
          </a:p>
          <a:p>
            <a:r>
              <a:rPr lang="en-GB" altLang="en-US"/>
              <a:t>https://www.ncetm.org.uk/resources/46689</a:t>
            </a:r>
          </a:p>
        </p:txBody>
      </p:sp>
    </p:spTree>
    <p:extLst>
      <p:ext uri="{BB962C8B-B14F-4D97-AF65-F5344CB8AC3E}">
        <p14:creationId xmlns:p14="http://schemas.microsoft.com/office/powerpoint/2010/main" val="14988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971600" y="332656"/>
            <a:ext cx="7327726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400" b="1" dirty="0" err="1" smtClean="0"/>
              <a:t>Tasg</a:t>
            </a:r>
            <a:r>
              <a:rPr lang="en-GB" sz="4400" b="1" dirty="0" smtClean="0"/>
              <a:t> / Task…</a:t>
            </a:r>
            <a:endParaRPr lang="en-GB" sz="4400" b="1" dirty="0"/>
          </a:p>
        </p:txBody>
      </p:sp>
      <p:sp>
        <p:nvSpPr>
          <p:cNvPr id="3" name="Content Placeholder 1"/>
          <p:cNvSpPr txBox="1">
            <a:spLocks/>
          </p:cNvSpPr>
          <p:nvPr/>
        </p:nvSpPr>
        <p:spPr>
          <a:xfrm>
            <a:off x="4635463" y="1340768"/>
            <a:ext cx="4104456" cy="4351338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sz="3200" smtClean="0"/>
              <a:t>Think about these ideas for ‘Differentiating Learning in Mathematics’ and the ‘</a:t>
            </a:r>
            <a:r>
              <a:rPr lang="en-GB" sz="3200" dirty="0" err="1" smtClean="0"/>
              <a:t>Differentation</a:t>
            </a:r>
            <a:r>
              <a:rPr lang="en-GB" sz="3200" dirty="0" smtClean="0"/>
              <a:t> Divisor’ </a:t>
            </a:r>
          </a:p>
          <a:p>
            <a:pPr marL="0" indent="0">
              <a:buFont typeface="Arial"/>
              <a:buNone/>
            </a:pPr>
            <a:endParaRPr lang="en-GB" sz="3200" dirty="0" smtClean="0"/>
          </a:p>
          <a:p>
            <a:pPr marL="0" indent="0">
              <a:buFont typeface="Arial"/>
              <a:buNone/>
            </a:pPr>
            <a:r>
              <a:rPr lang="en-GB" sz="3200" dirty="0" smtClean="0"/>
              <a:t>Complete a PMI grid.</a:t>
            </a:r>
            <a:endParaRPr lang="en-GB" sz="3200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323528" y="1336830"/>
            <a:ext cx="4176464" cy="4351338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sz="3200" dirty="0" err="1" smtClean="0"/>
              <a:t>Meddyliwch</a:t>
            </a:r>
            <a:r>
              <a:rPr lang="en-GB" sz="3200" dirty="0" smtClean="0"/>
              <a:t> am y </a:t>
            </a:r>
            <a:r>
              <a:rPr lang="en-GB" sz="3200" dirty="0" err="1" smtClean="0"/>
              <a:t>syniadau</a:t>
            </a:r>
            <a:r>
              <a:rPr lang="en-GB" sz="3200" dirty="0" smtClean="0"/>
              <a:t> </a:t>
            </a:r>
            <a:r>
              <a:rPr lang="en-GB" sz="3200" dirty="0" err="1" smtClean="0"/>
              <a:t>hyn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gyfer</a:t>
            </a:r>
            <a:r>
              <a:rPr lang="en-GB" sz="3200" dirty="0" smtClean="0"/>
              <a:t> </a:t>
            </a:r>
            <a:r>
              <a:rPr lang="en-GB" sz="3200" dirty="0" err="1" smtClean="0"/>
              <a:t>gwahaniaethu</a:t>
            </a:r>
            <a:r>
              <a:rPr lang="en-GB" sz="3200" dirty="0" smtClean="0"/>
              <a:t> o </a:t>
            </a:r>
            <a:r>
              <a:rPr lang="en-GB" sz="3200" dirty="0" err="1" smtClean="0"/>
              <a:t>fewn</a:t>
            </a:r>
            <a:r>
              <a:rPr lang="en-GB" sz="3200" dirty="0" smtClean="0"/>
              <a:t> ‘Differentiating Learning in Mathematics’ and the ‘</a:t>
            </a:r>
            <a:r>
              <a:rPr lang="en-GB" sz="3200" dirty="0" err="1" smtClean="0"/>
              <a:t>Differentation</a:t>
            </a:r>
            <a:r>
              <a:rPr lang="en-GB" sz="3200" dirty="0" smtClean="0"/>
              <a:t> Divisor’ </a:t>
            </a:r>
          </a:p>
          <a:p>
            <a:pPr marL="0" indent="0">
              <a:buFont typeface="Arial"/>
              <a:buNone/>
            </a:pPr>
            <a:endParaRPr lang="en-GB" sz="3200" dirty="0" smtClean="0"/>
          </a:p>
          <a:p>
            <a:pPr marL="0" indent="0">
              <a:buFont typeface="Arial"/>
              <a:buNone/>
            </a:pPr>
            <a:r>
              <a:rPr lang="en-GB" sz="3200" dirty="0" err="1" smtClean="0"/>
              <a:t>Cwblhewch</a:t>
            </a:r>
            <a:r>
              <a:rPr lang="en-GB" sz="3200" dirty="0" smtClean="0"/>
              <a:t> grid CND / PMI.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636899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5">
            <a:extLst>
              <a:ext uri="{FF2B5EF4-FFF2-40B4-BE49-F238E27FC236}">
                <a16:creationId xmlns:a16="http://schemas.microsoft.com/office/drawing/2014/main" xmlns="" id="{DEB1B2A5-BD67-4FED-86E6-4F4BC1CAC9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86"/>
          <a:stretch>
            <a:fillRect/>
          </a:stretch>
        </p:blipFill>
        <p:spPr bwMode="auto">
          <a:xfrm>
            <a:off x="6227763" y="5121275"/>
            <a:ext cx="2697162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3455AF46-5C5F-494E-A6E7-6AD4852C4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563" y="0"/>
            <a:ext cx="7620000" cy="1143000"/>
          </a:xfrm>
        </p:spPr>
        <p:txBody>
          <a:bodyPr/>
          <a:lstStyle/>
          <a:p>
            <a:pPr>
              <a:defRPr/>
            </a:pPr>
            <a:r>
              <a:rPr lang="en-GB" dirty="0" err="1" smtClean="0">
                <a:ea typeface="ＭＳ Ｐゴシック" charset="0"/>
              </a:rPr>
              <a:t>Strategaethau</a:t>
            </a:r>
            <a:r>
              <a:rPr lang="en-GB" dirty="0" smtClean="0">
                <a:ea typeface="ＭＳ Ｐゴシック" charset="0"/>
              </a:rPr>
              <a:t> </a:t>
            </a:r>
            <a:r>
              <a:rPr lang="en-GB" dirty="0" err="1" smtClean="0">
                <a:ea typeface="ＭＳ Ｐゴシック" charset="0"/>
              </a:rPr>
              <a:t>Ysgol</a:t>
            </a:r>
            <a:r>
              <a:rPr lang="en-GB" dirty="0" smtClean="0">
                <a:ea typeface="ＭＳ Ｐゴシック" charset="0"/>
              </a:rPr>
              <a:t> </a:t>
            </a:r>
            <a:r>
              <a:rPr lang="en-GB" dirty="0" err="1" smtClean="0">
                <a:ea typeface="ＭＳ Ｐゴシック" charset="0"/>
              </a:rPr>
              <a:t>Gyfan</a:t>
            </a:r>
            <a:endParaRPr lang="en-GB" dirty="0">
              <a:ea typeface="ＭＳ Ｐゴシック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62DC5B3-C32C-4933-84D0-35C2432C5E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575" y="1143000"/>
            <a:ext cx="7620000" cy="5526088"/>
          </a:xfrm>
        </p:spPr>
        <p:txBody>
          <a:bodyPr>
            <a:normAutofit/>
          </a:bodyPr>
          <a:lstStyle/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2800" dirty="0" smtClean="0">
                <a:ea typeface="ＭＳ Ｐゴシック" charset="0"/>
              </a:rPr>
              <a:t>Pa </a:t>
            </a:r>
            <a:r>
              <a:rPr lang="en-GB" sz="2800" dirty="0" err="1" smtClean="0">
                <a:ea typeface="ＭＳ Ｐゴシック" charset="0"/>
              </a:rPr>
              <a:t>strategaethau</a:t>
            </a:r>
            <a:r>
              <a:rPr lang="en-GB" sz="2800" dirty="0" smtClean="0">
                <a:ea typeface="ＭＳ Ｐゴシック" charset="0"/>
              </a:rPr>
              <a:t> a </a:t>
            </a:r>
            <a:r>
              <a:rPr lang="en-GB" sz="2800" dirty="0" err="1" smtClean="0">
                <a:ea typeface="ＭＳ Ｐゴシック" charset="0"/>
              </a:rPr>
              <a:t>welsoch</a:t>
            </a:r>
            <a:r>
              <a:rPr lang="en-GB" sz="2800" dirty="0" smtClean="0">
                <a:ea typeface="ＭＳ Ｐゴシック" charset="0"/>
              </a:rPr>
              <a:t> </a:t>
            </a:r>
            <a:r>
              <a:rPr lang="en-GB" sz="2800" dirty="0" err="1" smtClean="0">
                <a:ea typeface="ＭＳ Ｐゴシック" charset="0"/>
              </a:rPr>
              <a:t>yn</a:t>
            </a:r>
            <a:r>
              <a:rPr lang="en-GB" sz="2800" dirty="0" smtClean="0">
                <a:ea typeface="ＭＳ Ｐゴシック" charset="0"/>
              </a:rPr>
              <a:t> </a:t>
            </a:r>
            <a:r>
              <a:rPr lang="en-GB" sz="2800" dirty="0" err="1" smtClean="0">
                <a:ea typeface="ＭＳ Ｐゴシック" charset="0"/>
              </a:rPr>
              <a:t>ystod</a:t>
            </a:r>
            <a:r>
              <a:rPr lang="en-GB" sz="2800" dirty="0" smtClean="0">
                <a:ea typeface="ＭＳ Ｐゴシック" charset="0"/>
              </a:rPr>
              <a:t> PAP1?  </a:t>
            </a:r>
            <a:endParaRPr lang="en-GB" sz="2800" dirty="0">
              <a:ea typeface="ＭＳ Ｐゴシック" charset="0"/>
            </a:endParaRPr>
          </a:p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2800" dirty="0" err="1" smtClean="0">
                <a:ea typeface="ＭＳ Ｐゴシック" charset="0"/>
              </a:rPr>
              <a:t>Rhai</a:t>
            </a:r>
            <a:r>
              <a:rPr lang="en-GB" sz="2800" dirty="0" smtClean="0">
                <a:ea typeface="ＭＳ Ｐゴシック" charset="0"/>
              </a:rPr>
              <a:t> </a:t>
            </a:r>
            <a:r>
              <a:rPr lang="en-GB" sz="2800" dirty="0" err="1" smtClean="0">
                <a:ea typeface="ＭＳ Ｐゴシック" charset="0"/>
              </a:rPr>
              <a:t>strategaethau</a:t>
            </a:r>
            <a:r>
              <a:rPr lang="en-GB" sz="2800" dirty="0" smtClean="0">
                <a:ea typeface="ＭＳ Ｐゴシック" charset="0"/>
              </a:rPr>
              <a:t>:</a:t>
            </a:r>
            <a:endParaRPr lang="en-GB" sz="2800" dirty="0">
              <a:ea typeface="ＭＳ Ｐゴシック" charset="0"/>
            </a:endParaRPr>
          </a:p>
          <a:p>
            <a:pPr>
              <a:defRPr/>
            </a:pPr>
            <a:r>
              <a:rPr lang="en-GB" sz="2400" dirty="0">
                <a:ea typeface="ＭＳ Ｐゴシック" charset="0"/>
              </a:rPr>
              <a:t>TT Rock Stars</a:t>
            </a:r>
          </a:p>
          <a:p>
            <a:pPr>
              <a:defRPr/>
            </a:pPr>
            <a:r>
              <a:rPr lang="en-GB" sz="2400" dirty="0">
                <a:ea typeface="ＭＳ Ｐゴシック" charset="0"/>
              </a:rPr>
              <a:t>Numicon </a:t>
            </a:r>
            <a:endParaRPr lang="en-GB" sz="2400" dirty="0" smtClean="0">
              <a:ea typeface="ＭＳ Ｐゴシック" charset="0"/>
            </a:endParaRPr>
          </a:p>
          <a:p>
            <a:pPr>
              <a:defRPr/>
            </a:pPr>
            <a:r>
              <a:rPr lang="en-GB" sz="2400" dirty="0" smtClean="0">
                <a:ea typeface="ＭＳ Ｐゴシック" charset="0"/>
              </a:rPr>
              <a:t>Rapid </a:t>
            </a:r>
            <a:r>
              <a:rPr lang="en-GB" sz="2400" dirty="0">
                <a:ea typeface="ＭＳ Ｐゴシック" charset="0"/>
              </a:rPr>
              <a:t>Maths</a:t>
            </a:r>
          </a:p>
          <a:p>
            <a:pPr>
              <a:defRPr/>
            </a:pPr>
            <a:r>
              <a:rPr lang="en-GB" sz="2400" dirty="0" err="1">
                <a:ea typeface="ＭＳ Ｐゴシック" charset="0"/>
              </a:rPr>
              <a:t>Sumdog</a:t>
            </a:r>
            <a:endParaRPr lang="en-GB" sz="2400" dirty="0">
              <a:ea typeface="ＭＳ Ｐゴシック" charset="0"/>
            </a:endParaRPr>
          </a:p>
          <a:p>
            <a:pPr>
              <a:defRPr/>
            </a:pPr>
            <a:r>
              <a:rPr lang="en-GB" sz="2400" dirty="0">
                <a:ea typeface="ＭＳ Ｐゴシック" charset="0"/>
              </a:rPr>
              <a:t>Little Big Maths / Big Maths</a:t>
            </a:r>
          </a:p>
          <a:p>
            <a:pPr>
              <a:defRPr/>
            </a:pPr>
            <a:r>
              <a:rPr lang="en-GB" sz="2400" dirty="0">
                <a:ea typeface="ＭＳ Ｐゴシック" charset="0"/>
              </a:rPr>
              <a:t>Springboard</a:t>
            </a:r>
          </a:p>
          <a:p>
            <a:pPr>
              <a:defRPr/>
            </a:pPr>
            <a:r>
              <a:rPr lang="en-GB" sz="2400" dirty="0">
                <a:ea typeface="ＭＳ Ｐゴシック" charset="0"/>
              </a:rPr>
              <a:t>Plus 1</a:t>
            </a:r>
          </a:p>
          <a:p>
            <a:pPr>
              <a:defRPr/>
            </a:pPr>
            <a:r>
              <a:rPr lang="en-GB" sz="2400" dirty="0">
                <a:ea typeface="ＭＳ Ｐゴシック" charset="0"/>
              </a:rPr>
              <a:t>Power of </a:t>
            </a:r>
            <a:r>
              <a:rPr lang="en-GB" sz="2400" dirty="0" smtClean="0">
                <a:ea typeface="ＭＳ Ｐゴシック" charset="0"/>
              </a:rPr>
              <a:t>2</a:t>
            </a:r>
          </a:p>
          <a:p>
            <a:pPr>
              <a:defRPr/>
            </a:pPr>
            <a:r>
              <a:rPr lang="en-GB" dirty="0" err="1" smtClean="0">
                <a:ea typeface="ＭＳ Ｐゴシック" charset="0"/>
              </a:rPr>
              <a:t>Cyfrif</a:t>
            </a:r>
            <a:r>
              <a:rPr lang="en-GB" dirty="0" smtClean="0">
                <a:ea typeface="ＭＳ Ｐゴシック" charset="0"/>
              </a:rPr>
              <a:t> Ceredigion</a:t>
            </a:r>
            <a:endParaRPr lang="en-GB" sz="2400" dirty="0">
              <a:ea typeface="ＭＳ Ｐゴシック" charset="0"/>
            </a:endParaRPr>
          </a:p>
          <a:p>
            <a:pPr>
              <a:defRPr/>
            </a:pPr>
            <a:r>
              <a:rPr lang="en-GB" sz="2400" dirty="0" err="1" smtClean="0">
                <a:ea typeface="ＭＳ Ｐゴシック" charset="0"/>
              </a:rPr>
              <a:t>Cyrsiau</a:t>
            </a:r>
            <a:r>
              <a:rPr lang="en-GB" sz="2400" dirty="0" smtClean="0">
                <a:ea typeface="ＭＳ Ｐゴシック" charset="0"/>
              </a:rPr>
              <a:t> </a:t>
            </a:r>
            <a:r>
              <a:rPr lang="en-GB" sz="2400" dirty="0" err="1" smtClean="0">
                <a:ea typeface="ＭＳ Ｐゴシック" charset="0"/>
              </a:rPr>
              <a:t>Rhieni</a:t>
            </a:r>
            <a:endParaRPr lang="en-GB" sz="2400" dirty="0">
              <a:ea typeface="ＭＳ Ｐゴシック" charset="0"/>
            </a:endParaRPr>
          </a:p>
          <a:p>
            <a:pPr>
              <a:defRPr/>
            </a:pPr>
            <a:endParaRPr lang="en-GB" dirty="0">
              <a:ea typeface="ＭＳ Ｐゴシック" charset="0"/>
            </a:endParaRPr>
          </a:p>
          <a:p>
            <a:pPr>
              <a:defRPr/>
            </a:pPr>
            <a:endParaRPr lang="en-GB" dirty="0">
              <a:ea typeface="ＭＳ Ｐゴシック" charset="0"/>
            </a:endParaRPr>
          </a:p>
        </p:txBody>
      </p:sp>
      <p:pic>
        <p:nvPicPr>
          <p:cNvPr id="21509" name="Picture 3">
            <a:extLst>
              <a:ext uri="{FF2B5EF4-FFF2-40B4-BE49-F238E27FC236}">
                <a16:creationId xmlns:a16="http://schemas.microsoft.com/office/drawing/2014/main" xmlns="" id="{AC67C55C-2919-4F94-BAEC-E001237594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1844675"/>
            <a:ext cx="2376488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4">
            <a:extLst>
              <a:ext uri="{FF2B5EF4-FFF2-40B4-BE49-F238E27FC236}">
                <a16:creationId xmlns:a16="http://schemas.microsoft.com/office/drawing/2014/main" xmlns="" id="{D53FD6AE-4B97-462F-826C-EC177AAC49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3933825"/>
            <a:ext cx="1898650" cy="170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5355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467544" y="171449"/>
            <a:ext cx="8785225" cy="1143000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600" kern="1200" spc="-100">
                <a:solidFill>
                  <a:schemeClr val="tx2"/>
                </a:solidFill>
                <a:latin typeface="+mj-lt"/>
                <a:ea typeface="ＭＳ Ｐゴシック" charset="0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9pPr>
          </a:lstStyle>
          <a:p>
            <a:pPr>
              <a:defRPr/>
            </a:pPr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dan</a:t>
            </a:r>
            <a:r>
              <a:rPr lang="en-GB" dirty="0" smtClean="0"/>
              <a:t> </a:t>
            </a:r>
            <a:r>
              <a:rPr lang="en-GB" dirty="0" err="1" smtClean="0"/>
              <a:t>arweiniad</a:t>
            </a:r>
            <a:r>
              <a:rPr lang="en-GB" dirty="0" smtClean="0"/>
              <a:t> </a:t>
            </a:r>
            <a:r>
              <a:rPr lang="mr-IN" dirty="0" smtClean="0"/>
              <a:t>–</a:t>
            </a:r>
            <a:r>
              <a:rPr lang="en-GB" dirty="0" smtClean="0"/>
              <a:t> Directed Task</a:t>
            </a:r>
            <a:endParaRPr lang="en-GB" dirty="0"/>
          </a:p>
        </p:txBody>
      </p:sp>
      <p:sp>
        <p:nvSpPr>
          <p:cNvPr id="37890" name="Content Placeholder 4"/>
          <p:cNvSpPr txBox="1">
            <a:spLocks/>
          </p:cNvSpPr>
          <p:nvPr/>
        </p:nvSpPr>
        <p:spPr bwMode="auto">
          <a:xfrm>
            <a:off x="4602163" y="1260475"/>
            <a:ext cx="4362450" cy="4256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defTabSz="4572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  <a:defRPr sz="2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1pPr>
            <a:lvl2pPr marL="742950" indent="-285750" defTabSz="457200">
              <a:spcBef>
                <a:spcPct val="20000"/>
              </a:spcBef>
              <a:buClr>
                <a:schemeClr val="accent2"/>
              </a:buClr>
              <a:buFont typeface="Arial" charset="0"/>
              <a:buChar char="•"/>
              <a:defRPr sz="20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2pPr>
            <a:lvl3pPr marL="1143000" indent="-228600" defTabSz="457200">
              <a:spcBef>
                <a:spcPct val="20000"/>
              </a:spcBef>
              <a:buClr>
                <a:srgbClr val="9BBB59"/>
              </a:buClr>
              <a:buFont typeface="Arial" charset="0"/>
              <a:buChar char="•"/>
              <a:defRPr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3pPr>
            <a:lvl4pPr marL="1600200" indent="-228600" defTabSz="457200">
              <a:spcBef>
                <a:spcPct val="20000"/>
              </a:spcBef>
              <a:buClr>
                <a:srgbClr val="8064A2"/>
              </a:buClr>
              <a:buFont typeface="Arial" charset="0"/>
              <a:buChar char="•"/>
              <a:defRPr sz="16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4pPr>
            <a:lvl5pPr marL="2057400" indent="-228600" defTabSz="457200">
              <a:spcBef>
                <a:spcPct val="20000"/>
              </a:spcBef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9pPr>
          </a:lstStyle>
          <a:p>
            <a:pPr eaLnBrk="1" hangingPunct="1">
              <a:spcAft>
                <a:spcPts val="1200"/>
              </a:spcAft>
              <a:buClrTx/>
            </a:pPr>
            <a:r>
              <a:rPr lang="en-US" altLang="x-none" sz="2400" dirty="0" smtClean="0"/>
              <a:t>Choose a Mathematics Number Plan from the </a:t>
            </a:r>
            <a:r>
              <a:rPr lang="en-US" altLang="x-none" sz="2400" dirty="0" smtClean="0">
                <a:hlinkClick r:id="rId2"/>
              </a:rPr>
              <a:t>Moodle</a:t>
            </a:r>
            <a:r>
              <a:rPr lang="en-US" altLang="x-none" sz="2400" dirty="0" smtClean="0"/>
              <a:t> document (linked)</a:t>
            </a:r>
          </a:p>
          <a:p>
            <a:pPr eaLnBrk="1" hangingPunct="1">
              <a:spcAft>
                <a:spcPts val="1200"/>
              </a:spcAft>
              <a:buClrTx/>
            </a:pPr>
            <a:r>
              <a:rPr lang="en-US" altLang="x-none" sz="2400" dirty="0" smtClean="0"/>
              <a:t>Identify the strategies used to support a range of learners within the lesson</a:t>
            </a:r>
          </a:p>
          <a:p>
            <a:pPr eaLnBrk="1" hangingPunct="1">
              <a:spcAft>
                <a:spcPts val="1200"/>
              </a:spcAft>
              <a:buClrTx/>
            </a:pPr>
            <a:r>
              <a:rPr lang="en-US" altLang="x-none" sz="2400" dirty="0" smtClean="0"/>
              <a:t>You have two weeks to complete this task                   (by 25-10-2018)</a:t>
            </a:r>
            <a:endParaRPr lang="en-US" altLang="x-none" sz="2400" dirty="0"/>
          </a:p>
        </p:txBody>
      </p:sp>
      <p:sp>
        <p:nvSpPr>
          <p:cNvPr id="7" name="Content Placeholder 8"/>
          <p:cNvSpPr txBox="1">
            <a:spLocks/>
          </p:cNvSpPr>
          <p:nvPr/>
        </p:nvSpPr>
        <p:spPr>
          <a:xfrm>
            <a:off x="255588" y="1333500"/>
            <a:ext cx="4318000" cy="4110038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2400" dirty="0" err="1" smtClean="0"/>
              <a:t>Dewisiwch</a:t>
            </a:r>
            <a:r>
              <a:rPr lang="en-US" sz="2400" dirty="0" smtClean="0"/>
              <a:t> un </a:t>
            </a:r>
            <a:r>
              <a:rPr lang="en-US" sz="2400" dirty="0" err="1" smtClean="0"/>
              <a:t>cynllun</a:t>
            </a:r>
            <a:r>
              <a:rPr lang="en-US" sz="2400" dirty="0" smtClean="0"/>
              <a:t> </a:t>
            </a:r>
            <a:r>
              <a:rPr lang="en-US" sz="2400" dirty="0" err="1" smtClean="0"/>
              <a:t>gwers</a:t>
            </a:r>
            <a:r>
              <a:rPr lang="en-US" sz="2400" dirty="0" smtClean="0"/>
              <a:t> (</a:t>
            </a:r>
            <a:r>
              <a:rPr lang="en-US" sz="2400" dirty="0" err="1" smtClean="0"/>
              <a:t>cyfrwng</a:t>
            </a:r>
            <a:r>
              <a:rPr lang="en-US" sz="2400" dirty="0" smtClean="0"/>
              <a:t> </a:t>
            </a:r>
            <a:r>
              <a:rPr lang="en-US" sz="2400" dirty="0" err="1" smtClean="0"/>
              <a:t>Saesneg</a:t>
            </a:r>
            <a:r>
              <a:rPr lang="en-US" sz="2400" dirty="0" smtClean="0"/>
              <a:t>) </a:t>
            </a:r>
            <a:r>
              <a:rPr lang="en-US" sz="2400" dirty="0" err="1" smtClean="0"/>
              <a:t>o’r</a:t>
            </a:r>
            <a:r>
              <a:rPr lang="en-US" sz="2400" dirty="0" smtClean="0"/>
              <a:t> </a:t>
            </a:r>
            <a:r>
              <a:rPr lang="en-US" sz="2400" dirty="0" err="1" smtClean="0"/>
              <a:t>ffeil</a:t>
            </a:r>
            <a:r>
              <a:rPr lang="en-US" sz="2400" dirty="0" smtClean="0"/>
              <a:t> Mathematics </a:t>
            </a:r>
            <a:r>
              <a:rPr lang="en-US" sz="2400" dirty="0"/>
              <a:t>N</a:t>
            </a:r>
            <a:r>
              <a:rPr lang="en-US" sz="2400" dirty="0" smtClean="0"/>
              <a:t>umber Plans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smtClean="0">
                <a:hlinkClick r:id="rId2"/>
              </a:rPr>
              <a:t>Moodle</a:t>
            </a:r>
            <a:r>
              <a:rPr lang="en-US" sz="2400" dirty="0" smtClean="0"/>
              <a:t> (</a:t>
            </a:r>
            <a:r>
              <a:rPr lang="en-US" sz="2400" dirty="0" err="1" smtClean="0"/>
              <a:t>gweler</a:t>
            </a:r>
            <a:r>
              <a:rPr lang="en-US" sz="2400" dirty="0" smtClean="0"/>
              <a:t> </a:t>
            </a:r>
            <a:r>
              <a:rPr lang="en-US" sz="2400" dirty="0" err="1" smtClean="0"/>
              <a:t>linc</a:t>
            </a:r>
            <a:r>
              <a:rPr lang="en-US" sz="2400" dirty="0" smtClean="0"/>
              <a:t>)</a:t>
            </a:r>
          </a:p>
          <a:p>
            <a:pPr>
              <a:defRPr/>
            </a:pPr>
            <a:r>
              <a:rPr lang="en-US" sz="2400" dirty="0" err="1" smtClean="0"/>
              <a:t>Ewch</a:t>
            </a:r>
            <a:r>
              <a:rPr lang="en-US" sz="2400" dirty="0" smtClean="0"/>
              <a:t> </a:t>
            </a:r>
            <a:r>
              <a:rPr lang="en-US" sz="2400" dirty="0" err="1" smtClean="0"/>
              <a:t>ati</a:t>
            </a:r>
            <a:r>
              <a:rPr lang="en-US" sz="2400" dirty="0" smtClean="0"/>
              <a:t>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adnabod</a:t>
            </a:r>
            <a:r>
              <a:rPr lang="en-US" sz="2400" dirty="0" smtClean="0"/>
              <a:t> y </a:t>
            </a:r>
            <a:r>
              <a:rPr lang="en-US" sz="2400" dirty="0" err="1" smtClean="0"/>
              <a:t>strategaethau</a:t>
            </a:r>
            <a:r>
              <a:rPr lang="en-US" sz="2400" dirty="0" smtClean="0"/>
              <a:t> </a:t>
            </a:r>
            <a:r>
              <a:rPr lang="en-US" sz="2400" dirty="0" err="1" smtClean="0"/>
              <a:t>sydd</a:t>
            </a:r>
            <a:r>
              <a:rPr lang="en-US" sz="2400" dirty="0" smtClean="0"/>
              <a:t> </a:t>
            </a:r>
            <a:r>
              <a:rPr lang="en-US" sz="2400" dirty="0" err="1" smtClean="0"/>
              <a:t>yno</a:t>
            </a:r>
            <a:r>
              <a:rPr lang="en-US" sz="2400" dirty="0" smtClean="0"/>
              <a:t>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gefnogi</a:t>
            </a:r>
            <a:r>
              <a:rPr lang="en-US" sz="2400" dirty="0" smtClean="0"/>
              <a:t> </a:t>
            </a:r>
            <a:r>
              <a:rPr lang="en-US" sz="2400" dirty="0" err="1" smtClean="0"/>
              <a:t>ystod</a:t>
            </a:r>
            <a:r>
              <a:rPr lang="en-US" sz="2400" dirty="0" smtClean="0"/>
              <a:t> o </a:t>
            </a:r>
            <a:r>
              <a:rPr lang="en-US" sz="2400" dirty="0" err="1" smtClean="0"/>
              <a:t>ddysgwyr</a:t>
            </a:r>
            <a:r>
              <a:rPr lang="en-US" sz="2400" dirty="0" smtClean="0"/>
              <a:t> o </a:t>
            </a:r>
            <a:r>
              <a:rPr lang="en-US" sz="2400" dirty="0" err="1" smtClean="0"/>
              <a:t>fewn</a:t>
            </a:r>
            <a:r>
              <a:rPr lang="en-US" sz="2400" dirty="0" smtClean="0"/>
              <a:t> y </a:t>
            </a:r>
            <a:r>
              <a:rPr lang="en-US" sz="2400" dirty="0" err="1" smtClean="0"/>
              <a:t>wers</a:t>
            </a:r>
            <a:endParaRPr lang="en-US" sz="2400" dirty="0" smtClean="0"/>
          </a:p>
          <a:p>
            <a:pPr>
              <a:defRPr/>
            </a:pPr>
            <a:r>
              <a:rPr lang="en-US" sz="2400" dirty="0" smtClean="0"/>
              <a:t>Mae </a:t>
            </a:r>
            <a:r>
              <a:rPr lang="en-US" sz="2400" dirty="0" err="1" smtClean="0"/>
              <a:t>gennych</a:t>
            </a:r>
            <a:r>
              <a:rPr lang="en-US" sz="2400" dirty="0" smtClean="0"/>
              <a:t> </a:t>
            </a:r>
            <a:r>
              <a:rPr lang="en-US" sz="2400" dirty="0" err="1" smtClean="0"/>
              <a:t>bythefnos</a:t>
            </a:r>
            <a:r>
              <a:rPr lang="en-US" sz="2400" dirty="0" smtClean="0"/>
              <a:t>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gwblhau’r</a:t>
            </a:r>
            <a:r>
              <a:rPr lang="en-US" sz="2400" dirty="0" smtClean="0"/>
              <a:t> </a:t>
            </a:r>
            <a:r>
              <a:rPr lang="en-US" sz="2400" dirty="0" err="1" smtClean="0"/>
              <a:t>dasg</a:t>
            </a:r>
            <a:r>
              <a:rPr lang="en-US" sz="2400" dirty="0" smtClean="0"/>
              <a:t> hon (</a:t>
            </a:r>
            <a:r>
              <a:rPr lang="en-US" sz="2400" dirty="0" err="1" smtClean="0"/>
              <a:t>erbyn</a:t>
            </a:r>
            <a:r>
              <a:rPr lang="en-US" sz="2400" dirty="0" smtClean="0"/>
              <a:t>  25-10-2018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83976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shot 2016-10-19 at 9.08.27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1052736"/>
            <a:ext cx="9144001" cy="4498976"/>
          </a:xfrm>
          <a:prstGeom prst="rect">
            <a:avLst/>
          </a:prstGeom>
        </p:spPr>
      </p:pic>
      <p:sp>
        <p:nvSpPr>
          <p:cNvPr id="4" name="Title 2"/>
          <p:cNvSpPr txBox="1">
            <a:spLocks/>
          </p:cNvSpPr>
          <p:nvPr/>
        </p:nvSpPr>
        <p:spPr>
          <a:xfrm>
            <a:off x="628649" y="395507"/>
            <a:ext cx="7886700" cy="80124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Aseiniad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 - Assignment</a:t>
            </a:r>
            <a:endParaRPr lang="en-GB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28649" y="5548599"/>
            <a:ext cx="7886700" cy="801246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Sut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mae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sesiwn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heddiw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cysylltu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gyda’r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aseiniad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  <a:endParaRPr lang="en-GB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8198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F4F0144-1902-404E-AAF4-6E5359F7C66E}"/>
              </a:ext>
            </a:extLst>
          </p:cNvPr>
          <p:cNvSpPr txBox="1">
            <a:spLocks/>
          </p:cNvSpPr>
          <p:nvPr/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dirty="0" err="1" smtClean="0">
                <a:ea typeface="ＭＳ Ｐゴシック" charset="0"/>
              </a:rPr>
              <a:t>Astudiaeth</a:t>
            </a:r>
            <a:r>
              <a:rPr lang="en-GB" dirty="0" smtClean="0">
                <a:ea typeface="ＭＳ Ｐゴシック" charset="0"/>
              </a:rPr>
              <a:t> </a:t>
            </a:r>
            <a:r>
              <a:rPr lang="en-GB" dirty="0" err="1" smtClean="0">
                <a:ea typeface="ＭＳ Ｐゴシック" charset="0"/>
              </a:rPr>
              <a:t>bellach</a:t>
            </a:r>
            <a:r>
              <a:rPr lang="en-GB" dirty="0" smtClean="0">
                <a:ea typeface="ＭＳ Ｐゴシック" charset="0"/>
              </a:rPr>
              <a:t> </a:t>
            </a:r>
            <a:r>
              <a:rPr lang="mr-IN" dirty="0" smtClean="0">
                <a:ea typeface="ＭＳ Ｐゴシック" charset="0"/>
              </a:rPr>
              <a:t>–</a:t>
            </a:r>
            <a:r>
              <a:rPr lang="en-GB" dirty="0" smtClean="0">
                <a:ea typeface="ＭＳ Ｐゴシック" charset="0"/>
              </a:rPr>
              <a:t> Further study</a:t>
            </a:r>
            <a:endParaRPr lang="en-GB" dirty="0">
              <a:ea typeface="ＭＳ Ｐゴシック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356AF7A-0150-461B-A703-9B66CB56E00E}"/>
              </a:ext>
            </a:extLst>
          </p:cNvPr>
          <p:cNvSpPr txBox="1">
            <a:spLocks/>
          </p:cNvSpPr>
          <p:nvPr/>
        </p:nvSpPr>
        <p:spPr>
          <a:xfrm>
            <a:off x="628650" y="1268760"/>
            <a:ext cx="5887566" cy="4908203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anose="020B0604020202020204" pitchFamily="34" charset="0"/>
              <a:buNone/>
            </a:pPr>
            <a:r>
              <a:rPr lang="en-GB" altLang="en-US" dirty="0" smtClean="0">
                <a:hlinkClick r:id="rId2"/>
              </a:rPr>
              <a:t>https://www.tes.com/teaching-resource/teachers-tv-dyscalculia-6083958</a:t>
            </a:r>
            <a:r>
              <a:rPr lang="en-GB" altLang="en-US" dirty="0" smtClean="0"/>
              <a:t> - </a:t>
            </a:r>
            <a:r>
              <a:rPr lang="en-GB" altLang="en-US" dirty="0" err="1" smtClean="0"/>
              <a:t>trosolwg</a:t>
            </a:r>
            <a:r>
              <a:rPr lang="en-GB" altLang="en-US" dirty="0" smtClean="0"/>
              <a:t> o Dyscalculia</a:t>
            </a:r>
          </a:p>
          <a:p>
            <a:pPr marL="114300" indent="0">
              <a:buFont typeface="Arial" panose="020B0604020202020204" pitchFamily="34" charset="0"/>
              <a:buNone/>
            </a:pPr>
            <a:endParaRPr lang="en-GB" altLang="en-US" dirty="0" smtClean="0"/>
          </a:p>
          <a:p>
            <a:pPr marL="114300" indent="0">
              <a:buFont typeface="Arial" panose="020B0604020202020204" pitchFamily="34" charset="0"/>
              <a:buNone/>
            </a:pPr>
            <a:r>
              <a:rPr lang="en-GB" altLang="en-US" dirty="0" err="1" smtClean="0"/>
              <a:t>McAteer</a:t>
            </a:r>
            <a:r>
              <a:rPr lang="en-GB" altLang="en-US" dirty="0" smtClean="0"/>
              <a:t>, M. (</a:t>
            </a:r>
            <a:r>
              <a:rPr lang="en-GB" altLang="en-US" dirty="0" err="1" smtClean="0"/>
              <a:t>gol</a:t>
            </a:r>
            <a:r>
              <a:rPr lang="en-GB" altLang="en-US" dirty="0" smtClean="0"/>
              <a:t>.) (2012) </a:t>
            </a:r>
            <a:r>
              <a:rPr lang="en-GB" altLang="en-US" i="1" dirty="0" smtClean="0"/>
              <a:t>Improving Primary Mathematics Teaching and Learning</a:t>
            </a:r>
            <a:r>
              <a:rPr lang="en-GB" altLang="en-US" dirty="0" smtClean="0"/>
              <a:t>. Maidenhead: Open University Press.</a:t>
            </a:r>
            <a:endParaRPr lang="en-GB" altLang="en-US" dirty="0"/>
          </a:p>
          <a:p>
            <a:pPr marL="457200" indent="-342900"/>
            <a:r>
              <a:rPr lang="en-GB" altLang="en-US" dirty="0" err="1"/>
              <a:t>Pennod</a:t>
            </a:r>
            <a:r>
              <a:rPr lang="en-GB" altLang="en-US" dirty="0"/>
              <a:t> 7 </a:t>
            </a:r>
            <a:r>
              <a:rPr lang="mr-IN" altLang="en-US" dirty="0" smtClean="0"/>
              <a:t>–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trafod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anawsterau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dysgu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mewn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mathemateg</a:t>
            </a:r>
            <a:r>
              <a:rPr lang="en-GB" altLang="en-US" dirty="0" smtClean="0"/>
              <a:t> </a:t>
            </a:r>
          </a:p>
          <a:p>
            <a:pPr marL="457200" indent="-342900"/>
            <a:r>
              <a:rPr lang="en-GB" altLang="en-US" dirty="0" err="1" smtClean="0"/>
              <a:t>Pennod</a:t>
            </a:r>
            <a:r>
              <a:rPr lang="en-GB" altLang="en-US" dirty="0" smtClean="0"/>
              <a:t> </a:t>
            </a:r>
            <a:r>
              <a:rPr lang="en-GB" altLang="en-US" dirty="0"/>
              <a:t>8 </a:t>
            </a:r>
            <a:r>
              <a:rPr lang="mr-IN" altLang="en-US" dirty="0" smtClean="0"/>
              <a:t>–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trafod</a:t>
            </a:r>
            <a:r>
              <a:rPr lang="en-GB" altLang="en-US" dirty="0" smtClean="0"/>
              <a:t> plant </a:t>
            </a:r>
            <a:r>
              <a:rPr lang="en-GB" altLang="en-US" dirty="0" err="1" smtClean="0"/>
              <a:t>hynod</a:t>
            </a:r>
            <a:r>
              <a:rPr lang="en-GB" altLang="en-US" dirty="0" smtClean="0"/>
              <a:t> o </a:t>
            </a:r>
            <a:r>
              <a:rPr lang="en-GB" altLang="en-US" dirty="0" err="1" smtClean="0"/>
              <a:t>abl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mewn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mathemateg</a:t>
            </a:r>
            <a:endParaRPr lang="en-GB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CAB46D64-B9B5-497B-91B8-A3ADCCC84A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8536">
            <a:off x="6850711" y="2047336"/>
            <a:ext cx="1728913" cy="2609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8733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30A2665-E11A-4270-BD96-611CD7A2F35F}"/>
              </a:ext>
            </a:extLst>
          </p:cNvPr>
          <p:cNvSpPr txBox="1">
            <a:spLocks/>
          </p:cNvSpPr>
          <p:nvPr/>
        </p:nvSpPr>
        <p:spPr>
          <a:xfrm>
            <a:off x="456699" y="123315"/>
            <a:ext cx="7620000" cy="1143000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dirty="0" err="1" smtClean="0">
                <a:ea typeface="ＭＳ Ｐゴシック" charset="0"/>
              </a:rPr>
              <a:t>Adnoddau</a:t>
            </a:r>
            <a:r>
              <a:rPr lang="en-GB" dirty="0" smtClean="0">
                <a:ea typeface="ＭＳ Ｐゴシック" charset="0"/>
              </a:rPr>
              <a:t> </a:t>
            </a:r>
            <a:r>
              <a:rPr lang="en-GB" dirty="0" err="1" smtClean="0">
                <a:ea typeface="ＭＳ Ｐゴシック" charset="0"/>
              </a:rPr>
              <a:t>Dosbarth</a:t>
            </a:r>
            <a:r>
              <a:rPr lang="en-GB" dirty="0">
                <a:ea typeface="ＭＳ Ｐゴシック" charset="0"/>
              </a:rPr>
              <a:t> </a:t>
            </a:r>
            <a:r>
              <a:rPr lang="en-GB" dirty="0" smtClean="0">
                <a:ea typeface="ＭＳ Ｐゴシック" charset="0"/>
              </a:rPr>
              <a:t>- Classroom Resources</a:t>
            </a:r>
            <a:endParaRPr lang="en-GB" dirty="0">
              <a:ea typeface="ＭＳ Ｐゴシック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9D34F60-1C22-4017-B98A-A8A6D32FB672}"/>
              </a:ext>
            </a:extLst>
          </p:cNvPr>
          <p:cNvSpPr txBox="1">
            <a:spLocks/>
          </p:cNvSpPr>
          <p:nvPr/>
        </p:nvSpPr>
        <p:spPr>
          <a:xfrm>
            <a:off x="456699" y="1513685"/>
            <a:ext cx="8020413" cy="3862179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dirty="0"/>
              <a:t>Bird, R. (2009). </a:t>
            </a:r>
            <a:r>
              <a:rPr lang="en-US" i="1" dirty="0"/>
              <a:t>Overcoming difficulties with number : Supporting dyscalculia and students who struggle with </a:t>
            </a:r>
            <a:r>
              <a:rPr lang="en-US" i="1" dirty="0" err="1"/>
              <a:t>maths</a:t>
            </a:r>
            <a:r>
              <a:rPr lang="en-US" dirty="0"/>
              <a:t>. Los Angeles ; London: SAGE</a:t>
            </a:r>
            <a:r>
              <a:rPr lang="en-US" dirty="0" smtClean="0"/>
              <a:t>.</a:t>
            </a:r>
          </a:p>
          <a:p>
            <a:pPr>
              <a:defRPr/>
            </a:pPr>
            <a:endParaRPr lang="en-GB" i="1" dirty="0" smtClean="0">
              <a:ea typeface="ＭＳ Ｐゴシック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i="1" dirty="0" smtClean="0">
                <a:ea typeface="ＭＳ Ｐゴシック" charset="0"/>
              </a:rPr>
              <a:t>The Dyscalculia Toolkit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  <a:defRPr/>
            </a:pPr>
            <a:r>
              <a:rPr lang="en-GB" dirty="0" smtClean="0">
                <a:ea typeface="ＭＳ Ｐゴシック" charset="0"/>
              </a:rPr>
              <a:t>   (</a:t>
            </a:r>
            <a:r>
              <a:rPr lang="en-GB" dirty="0" err="1" smtClean="0">
                <a:ea typeface="ＭＳ Ｐゴシック" charset="0"/>
              </a:rPr>
              <a:t>hefyd</a:t>
            </a:r>
            <a:r>
              <a:rPr lang="en-GB" dirty="0" smtClean="0">
                <a:ea typeface="ＭＳ Ｐゴシック" charset="0"/>
              </a:rPr>
              <a:t> </a:t>
            </a:r>
            <a:r>
              <a:rPr lang="en-GB" dirty="0" err="1" smtClean="0">
                <a:ea typeface="ＭＳ Ｐゴシック" charset="0"/>
              </a:rPr>
              <a:t>gan</a:t>
            </a:r>
            <a:r>
              <a:rPr lang="en-GB" dirty="0" smtClean="0">
                <a:ea typeface="ＭＳ Ｐゴシック" charset="0"/>
              </a:rPr>
              <a:t> </a:t>
            </a:r>
            <a:r>
              <a:rPr lang="en-GB" dirty="0" err="1" smtClean="0">
                <a:ea typeface="ＭＳ Ｐゴシック" charset="0"/>
              </a:rPr>
              <a:t>Ronit</a:t>
            </a:r>
            <a:r>
              <a:rPr lang="en-GB" dirty="0" smtClean="0">
                <a:ea typeface="ＭＳ Ｐゴシック" charset="0"/>
              </a:rPr>
              <a:t> Bird </a:t>
            </a:r>
            <a:r>
              <a:rPr lang="en-GB" dirty="0" err="1" smtClean="0">
                <a:ea typeface="ＭＳ Ｐゴシック" charset="0"/>
              </a:rPr>
              <a:t>ond</a:t>
            </a:r>
            <a:r>
              <a:rPr lang="en-GB" dirty="0" smtClean="0">
                <a:ea typeface="ＭＳ Ｐゴシック" charset="0"/>
              </a:rPr>
              <a:t> </a:t>
            </a:r>
            <a:r>
              <a:rPr lang="en-GB" dirty="0" err="1" smtClean="0">
                <a:ea typeface="ＭＳ Ｐゴシック" charset="0"/>
              </a:rPr>
              <a:t>nid</a:t>
            </a:r>
            <a:r>
              <a:rPr lang="en-GB" dirty="0" smtClean="0">
                <a:ea typeface="ＭＳ Ｐゴシック" charset="0"/>
              </a:rPr>
              <a:t> </a:t>
            </a:r>
            <a:r>
              <a:rPr lang="en-GB" dirty="0" err="1" smtClean="0">
                <a:ea typeface="ＭＳ Ｐゴシック" charset="0"/>
              </a:rPr>
              <a:t>yw</a:t>
            </a:r>
            <a:r>
              <a:rPr lang="en-GB" dirty="0" smtClean="0">
                <a:ea typeface="ＭＳ Ｐゴシック" charset="0"/>
              </a:rPr>
              <a:t> </a:t>
            </a:r>
            <a:r>
              <a:rPr lang="en-GB" dirty="0" err="1" smtClean="0">
                <a:ea typeface="ＭＳ Ｐゴシック" charset="0"/>
              </a:rPr>
              <a:t>ar</a:t>
            </a:r>
            <a:r>
              <a:rPr lang="en-GB" dirty="0" smtClean="0">
                <a:ea typeface="ＭＳ Ｐゴシック" charset="0"/>
              </a:rPr>
              <a:t> </a:t>
            </a:r>
            <a:r>
              <a:rPr lang="en-GB" dirty="0" err="1" smtClean="0">
                <a:ea typeface="ＭＳ Ｐゴシック" charset="0"/>
              </a:rPr>
              <a:t>gael</a:t>
            </a:r>
            <a:r>
              <a:rPr lang="en-GB" dirty="0" smtClean="0">
                <a:ea typeface="ＭＳ Ｐゴシック" charset="0"/>
              </a:rPr>
              <a:t> </a:t>
            </a:r>
            <a:r>
              <a:rPr lang="en-GB" dirty="0" err="1" smtClean="0">
                <a:ea typeface="ＭＳ Ｐゴシック" charset="0"/>
              </a:rPr>
              <a:t>yn</a:t>
            </a:r>
            <a:r>
              <a:rPr lang="en-GB" dirty="0" smtClean="0">
                <a:ea typeface="ＭＳ Ｐゴシック" charset="0"/>
              </a:rPr>
              <a:t> </a:t>
            </a:r>
            <a:r>
              <a:rPr lang="en-GB" dirty="0" err="1" smtClean="0">
                <a:ea typeface="ＭＳ Ｐゴシック" charset="0"/>
              </a:rPr>
              <a:t>llyfrgell</a:t>
            </a:r>
            <a:r>
              <a:rPr lang="en-GB" dirty="0" smtClean="0">
                <a:ea typeface="ＭＳ Ｐゴシック" charset="0"/>
              </a:rPr>
              <a:t> y </a:t>
            </a:r>
            <a:r>
              <a:rPr lang="en-GB" dirty="0" err="1" smtClean="0">
                <a:ea typeface="ＭＳ Ｐゴシック" charset="0"/>
              </a:rPr>
              <a:t>Brifysgol</a:t>
            </a:r>
            <a:r>
              <a:rPr lang="en-GB" dirty="0" smtClean="0">
                <a:ea typeface="ＭＳ Ｐゴシック" charset="0"/>
              </a:rPr>
              <a:t>)</a:t>
            </a:r>
          </a:p>
          <a:p>
            <a:pPr>
              <a:defRPr/>
            </a:pPr>
            <a:endParaRPr lang="en-GB" dirty="0" smtClean="0">
              <a:ea typeface="ＭＳ Ｐゴシック" charset="0"/>
            </a:endParaRPr>
          </a:p>
          <a:p>
            <a:pPr>
              <a:defRPr/>
            </a:pPr>
            <a:r>
              <a:rPr lang="en-GB" dirty="0" smtClean="0">
                <a:ea typeface="ＭＳ Ｐゴシック" charset="0"/>
                <a:hlinkClick r:id="rId2"/>
              </a:rPr>
              <a:t>http://www.communication4all.co.uk/HomePage.htm</a:t>
            </a:r>
            <a:endParaRPr lang="en-GB" dirty="0" smtClean="0">
              <a:ea typeface="ＭＳ Ｐゴシック" charset="0"/>
            </a:endParaRPr>
          </a:p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dirty="0" smtClean="0">
                <a:ea typeface="ＭＳ Ｐゴシック" charset="0"/>
              </a:rPr>
              <a:t>   - this has useful numeracy support materials for the classroom</a:t>
            </a:r>
          </a:p>
          <a:p>
            <a:pPr>
              <a:defRPr/>
            </a:pPr>
            <a:r>
              <a:rPr lang="en-GB" dirty="0" smtClean="0">
                <a:ea typeface="ＭＳ Ｐゴシック" charset="0"/>
                <a:hlinkClick r:id="rId3"/>
              </a:rPr>
              <a:t>http://www.mathematicshed.com/maths-intervention-shed.html</a:t>
            </a:r>
            <a:r>
              <a:rPr lang="en-GB" dirty="0" smtClean="0">
                <a:ea typeface="ＭＳ Ｐゴシック" charset="0"/>
              </a:rPr>
              <a:t> - this has many useful intervention/supporting gaps material to download – look for the Wave 3 materials</a:t>
            </a:r>
          </a:p>
          <a:p>
            <a:pPr>
              <a:defRPr/>
            </a:pPr>
            <a:r>
              <a:rPr lang="en-GB" dirty="0" smtClean="0">
                <a:ea typeface="ＭＳ Ｐゴシック" charset="0"/>
                <a:hlinkClick r:id="rId4"/>
              </a:rPr>
              <a:t>www.nrich.org.uk</a:t>
            </a:r>
            <a:r>
              <a:rPr lang="en-GB" dirty="0" smtClean="0">
                <a:ea typeface="ＭＳ Ｐゴシック" charset="0"/>
              </a:rPr>
              <a:t> for HCLS tasks to challenge learners</a:t>
            </a:r>
          </a:p>
          <a:p>
            <a:pPr>
              <a:defRPr/>
            </a:pPr>
            <a:r>
              <a:rPr lang="en-GB" dirty="0" smtClean="0">
                <a:ea typeface="ＭＳ Ｐゴシック" charset="0"/>
                <a:hlinkClick r:id="rId5"/>
              </a:rPr>
              <a:t>https://www.ncetm.org.uk/resources/46689</a:t>
            </a:r>
            <a:r>
              <a:rPr lang="en-GB" dirty="0" smtClean="0">
                <a:ea typeface="ＭＳ Ｐゴシック" charset="0"/>
              </a:rPr>
              <a:t> - you need to be an </a:t>
            </a:r>
            <a:r>
              <a:rPr lang="en-GB" dirty="0" err="1" smtClean="0">
                <a:ea typeface="ＭＳ Ｐゴシック" charset="0"/>
              </a:rPr>
              <a:t>ncetm</a:t>
            </a:r>
            <a:r>
              <a:rPr lang="en-GB" dirty="0" smtClean="0">
                <a:ea typeface="ＭＳ Ｐゴシック" charset="0"/>
              </a:rPr>
              <a:t> member (free) to access these.  These materials give great ideas for how to ‘extend’ a question for higher attaining learners</a:t>
            </a:r>
          </a:p>
          <a:p>
            <a:pPr marL="114300" indent="0">
              <a:buFont typeface="Arial" panose="020B0604020202020204" pitchFamily="34" charset="0"/>
              <a:buNone/>
              <a:defRPr/>
            </a:pPr>
            <a:endParaRPr lang="en-GB" dirty="0" smtClean="0">
              <a:ea typeface="ＭＳ Ｐゴシック" charset="0"/>
            </a:endParaRPr>
          </a:p>
          <a:p>
            <a:pPr>
              <a:defRPr/>
            </a:pPr>
            <a:endParaRPr lang="en-GB" dirty="0" smtClean="0">
              <a:ea typeface="ＭＳ Ｐゴシック" charset="0"/>
            </a:endParaRPr>
          </a:p>
          <a:p>
            <a:pPr>
              <a:defRPr/>
            </a:pPr>
            <a:endParaRPr lang="en-GB" dirty="0" smtClean="0">
              <a:ea typeface="ＭＳ Ｐゴシック" charset="0"/>
            </a:endParaRPr>
          </a:p>
          <a:p>
            <a:pPr>
              <a:defRPr/>
            </a:pPr>
            <a:endParaRPr lang="en-GB" dirty="0" smtClean="0">
              <a:ea typeface="ＭＳ Ｐゴシック" charset="0"/>
            </a:endParaRPr>
          </a:p>
          <a:p>
            <a:pPr>
              <a:defRPr/>
            </a:pPr>
            <a:endParaRPr lang="en-GB" dirty="0" smtClean="0">
              <a:ea typeface="ＭＳ Ｐゴシック" charset="0"/>
            </a:endParaRPr>
          </a:p>
          <a:p>
            <a:pPr>
              <a:defRPr/>
            </a:pPr>
            <a:endParaRPr lang="en-GB" dirty="0" smtClean="0">
              <a:ea typeface="ＭＳ Ｐゴシック" charset="0"/>
            </a:endParaRPr>
          </a:p>
          <a:p>
            <a:pPr marL="114300" indent="0">
              <a:buFont typeface="Arial" panose="020B0604020202020204" pitchFamily="34" charset="0"/>
              <a:buNone/>
              <a:defRPr/>
            </a:pPr>
            <a:endParaRPr lang="en-GB" dirty="0" smtClean="0">
              <a:ea typeface="ＭＳ Ｐゴシック" charset="0"/>
            </a:endParaRPr>
          </a:p>
          <a:p>
            <a:pPr>
              <a:defRPr/>
            </a:pPr>
            <a:endParaRPr lang="en-GB" dirty="0">
              <a:ea typeface="ＭＳ Ｐゴシック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BCCBC35A-9B27-4BA0-8D6E-0FFEC2F1A9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5680">
            <a:off x="7391829" y="2115143"/>
            <a:ext cx="901101" cy="12735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1989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1461</TotalTime>
  <Words>834</Words>
  <Application>Microsoft Macintosh PowerPoint</Application>
  <PresentationFormat>On-screen Show (4:3)</PresentationFormat>
  <Paragraphs>146</Paragraphs>
  <Slides>18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Calibri</vt:lpstr>
      <vt:lpstr>Calibri Light</vt:lpstr>
      <vt:lpstr>Mangal</vt:lpstr>
      <vt:lpstr>ＭＳ Ｐゴシック</vt:lpstr>
      <vt:lpstr>Symbol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Esiampl o her… Blwyddyn 1</vt:lpstr>
      <vt:lpstr>Esiampl o her… Blwyddyn 3/4</vt:lpstr>
      <vt:lpstr>Esiampl o her… Blwyddyn 5/6</vt:lpstr>
      <vt:lpstr>PowerPoint Presentation</vt:lpstr>
      <vt:lpstr>Strategaethau Ysgol Gyfan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Nerys Defis</cp:lastModifiedBy>
  <cp:revision>69</cp:revision>
  <dcterms:created xsi:type="dcterms:W3CDTF">2016-10-19T15:06:50Z</dcterms:created>
  <dcterms:modified xsi:type="dcterms:W3CDTF">2018-10-10T09:31:33Z</dcterms:modified>
</cp:coreProperties>
</file>