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58" r:id="rId6"/>
    <p:sldId id="259" r:id="rId7"/>
    <p:sldId id="260" r:id="rId8"/>
    <p:sldId id="261" r:id="rId9"/>
    <p:sldId id="262" r:id="rId10"/>
    <p:sldId id="263" r:id="rId11"/>
    <p:sldId id="264" r:id="rId12"/>
    <p:sldId id="265" r:id="rId13"/>
    <p:sldId id="266" r:id="rId14"/>
    <p:sldId id="274"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6D16E3-20F4-428A-9382-8E10AA50A02C}" v="96" dt="2022-07-14T17:06:17.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864" autoAdjust="0"/>
  </p:normalViewPr>
  <p:slideViewPr>
    <p:cSldViewPr snapToGrid="0">
      <p:cViewPr varScale="1">
        <p:scale>
          <a:sx n="62" d="100"/>
          <a:sy n="62" d="100"/>
        </p:scale>
        <p:origin x="148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A41B35-1746-4422-99CF-7FF995A25893}"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D99F466B-5719-4DFB-ADDF-701D91FF7158}">
      <dgm:prSet custT="1"/>
      <dgm:spPr/>
      <dgm:t>
        <a:bodyPr/>
        <a:lstStyle/>
        <a:p>
          <a:r>
            <a:rPr lang="en-GB" sz="2000" dirty="0"/>
            <a:t>It is important that the health of the patients is taken into considerations. The patient that the care plan focuses on is suffering from dementia. Dementia is a syndrome that is associated with an ongoing decline of brain functioning (NHS, 2020). Alongside dementia, Mr. Wood is also suffering from diabetes Type 2. </a:t>
          </a:r>
          <a:endParaRPr lang="en-US" sz="2000" dirty="0"/>
        </a:p>
      </dgm:t>
    </dgm:pt>
    <dgm:pt modelId="{61D4034B-26AD-49E5-BC48-57119E0F3423}" type="parTrans" cxnId="{9DA841D6-0619-4B38-9028-CB5AA3D02FDA}">
      <dgm:prSet/>
      <dgm:spPr/>
      <dgm:t>
        <a:bodyPr/>
        <a:lstStyle/>
        <a:p>
          <a:endParaRPr lang="en-US"/>
        </a:p>
      </dgm:t>
    </dgm:pt>
    <dgm:pt modelId="{01136440-A9B4-4E94-8F2E-5F4271A079E1}" type="sibTrans" cxnId="{9DA841D6-0619-4B38-9028-CB5AA3D02FDA}">
      <dgm:prSet/>
      <dgm:spPr/>
      <dgm:t>
        <a:bodyPr/>
        <a:lstStyle/>
        <a:p>
          <a:endParaRPr lang="en-US"/>
        </a:p>
      </dgm:t>
    </dgm:pt>
    <dgm:pt modelId="{9A02451A-C849-4776-821C-FED2A52599F3}">
      <dgm:prSet custT="1"/>
      <dgm:spPr/>
      <dgm:t>
        <a:bodyPr/>
        <a:lstStyle/>
        <a:p>
          <a:r>
            <a:rPr lang="en-GB" sz="1800" dirty="0"/>
            <a:t>Diabetes Type 2 represents a lifelong condition that causes the body to not produce enough insulin or at least the body’s cells do not react to this produced insulin (NHS, 2019). It is important to mention that the diabetes are under control, but because the previous care plan has not been applied effectively, the patient suffers from mild depression. That is why, it is important to understand the health issues of the patient in question. </a:t>
          </a:r>
          <a:endParaRPr lang="en-US" sz="1800" dirty="0"/>
        </a:p>
      </dgm:t>
    </dgm:pt>
    <dgm:pt modelId="{10B92D75-C4D6-4B87-B2E7-6022505ED737}" type="parTrans" cxnId="{F0D56ADC-B62B-4E76-B0A5-1A59DA94569E}">
      <dgm:prSet/>
      <dgm:spPr/>
      <dgm:t>
        <a:bodyPr/>
        <a:lstStyle/>
        <a:p>
          <a:endParaRPr lang="en-US"/>
        </a:p>
      </dgm:t>
    </dgm:pt>
    <dgm:pt modelId="{AD4A3CEE-776A-4DC4-A02F-708C3AC14970}" type="sibTrans" cxnId="{F0D56ADC-B62B-4E76-B0A5-1A59DA94569E}">
      <dgm:prSet/>
      <dgm:spPr/>
      <dgm:t>
        <a:bodyPr/>
        <a:lstStyle/>
        <a:p>
          <a:endParaRPr lang="en-US"/>
        </a:p>
      </dgm:t>
    </dgm:pt>
    <dgm:pt modelId="{8809DFAA-0BAB-4417-A389-639CF3B56DD6}">
      <dgm:prSet custT="1"/>
      <dgm:spPr/>
      <dgm:t>
        <a:bodyPr/>
        <a:lstStyle/>
        <a:p>
          <a:r>
            <a:rPr lang="en-GB" sz="1800" dirty="0"/>
            <a:t>As previously mentioned, another health element that the care home needs to be focusing on is the mental health of the individual. Bowman et al. (2004) state that the primary health issues in care homes for patients that have dementia is depression. Therefore, this care plan will focus on finding out multiple solutions to ensure that the measures taken are appropriate to the health issues that the patient is experiencing. </a:t>
          </a:r>
          <a:endParaRPr lang="en-US" sz="1600" dirty="0"/>
        </a:p>
      </dgm:t>
    </dgm:pt>
    <dgm:pt modelId="{65901420-B7D5-499A-AE3E-9F02715635E0}" type="parTrans" cxnId="{59F35547-46B7-471D-8688-CFBC9D0A337A}">
      <dgm:prSet/>
      <dgm:spPr/>
      <dgm:t>
        <a:bodyPr/>
        <a:lstStyle/>
        <a:p>
          <a:endParaRPr lang="en-US"/>
        </a:p>
      </dgm:t>
    </dgm:pt>
    <dgm:pt modelId="{A0DE8132-BE36-4644-A049-40FA41A6C360}" type="sibTrans" cxnId="{59F35547-46B7-471D-8688-CFBC9D0A337A}">
      <dgm:prSet/>
      <dgm:spPr/>
      <dgm:t>
        <a:bodyPr/>
        <a:lstStyle/>
        <a:p>
          <a:endParaRPr lang="en-US"/>
        </a:p>
      </dgm:t>
    </dgm:pt>
    <dgm:pt modelId="{241E404D-348A-4B65-964C-3568D319E05A}" type="pres">
      <dgm:prSet presAssocID="{22A41B35-1746-4422-99CF-7FF995A25893}" presName="vert0" presStyleCnt="0">
        <dgm:presLayoutVars>
          <dgm:dir/>
          <dgm:animOne val="branch"/>
          <dgm:animLvl val="lvl"/>
        </dgm:presLayoutVars>
      </dgm:prSet>
      <dgm:spPr/>
    </dgm:pt>
    <dgm:pt modelId="{AB9C8854-4ADE-4F2C-9F9C-6C8209A345B4}" type="pres">
      <dgm:prSet presAssocID="{D99F466B-5719-4DFB-ADDF-701D91FF7158}" presName="thickLine" presStyleLbl="alignNode1" presStyleIdx="0" presStyleCnt="3"/>
      <dgm:spPr/>
    </dgm:pt>
    <dgm:pt modelId="{49F22244-A9CC-4EDA-8D67-2CC3C40AACE9}" type="pres">
      <dgm:prSet presAssocID="{D99F466B-5719-4DFB-ADDF-701D91FF7158}" presName="horz1" presStyleCnt="0"/>
      <dgm:spPr/>
    </dgm:pt>
    <dgm:pt modelId="{D3F7C347-9497-437B-A7D0-24691DDD4FE0}" type="pres">
      <dgm:prSet presAssocID="{D99F466B-5719-4DFB-ADDF-701D91FF7158}" presName="tx1" presStyleLbl="revTx" presStyleIdx="0" presStyleCnt="3"/>
      <dgm:spPr/>
    </dgm:pt>
    <dgm:pt modelId="{51A99D42-CF11-4F3A-90DB-AE9D3D3A786A}" type="pres">
      <dgm:prSet presAssocID="{D99F466B-5719-4DFB-ADDF-701D91FF7158}" presName="vert1" presStyleCnt="0"/>
      <dgm:spPr/>
    </dgm:pt>
    <dgm:pt modelId="{1A34A569-35EB-49FD-AAF1-A93EEEF59223}" type="pres">
      <dgm:prSet presAssocID="{9A02451A-C849-4776-821C-FED2A52599F3}" presName="thickLine" presStyleLbl="alignNode1" presStyleIdx="1" presStyleCnt="3"/>
      <dgm:spPr/>
    </dgm:pt>
    <dgm:pt modelId="{B4A55B7A-550F-48CB-B2CA-5642FF575AB6}" type="pres">
      <dgm:prSet presAssocID="{9A02451A-C849-4776-821C-FED2A52599F3}" presName="horz1" presStyleCnt="0"/>
      <dgm:spPr/>
    </dgm:pt>
    <dgm:pt modelId="{25C01CDF-5C14-427E-81FB-6512A4DFA927}" type="pres">
      <dgm:prSet presAssocID="{9A02451A-C849-4776-821C-FED2A52599F3}" presName="tx1" presStyleLbl="revTx" presStyleIdx="1" presStyleCnt="3" custLinFactNeighborX="652" custLinFactNeighborY="3101"/>
      <dgm:spPr/>
    </dgm:pt>
    <dgm:pt modelId="{B87B7CF3-D9E7-4ED2-A4B9-77FF4E75E9FF}" type="pres">
      <dgm:prSet presAssocID="{9A02451A-C849-4776-821C-FED2A52599F3}" presName="vert1" presStyleCnt="0"/>
      <dgm:spPr/>
    </dgm:pt>
    <dgm:pt modelId="{F05BCD17-2D00-4579-BEB9-4376D0FEF435}" type="pres">
      <dgm:prSet presAssocID="{8809DFAA-0BAB-4417-A389-639CF3B56DD6}" presName="thickLine" presStyleLbl="alignNode1" presStyleIdx="2" presStyleCnt="3"/>
      <dgm:spPr/>
    </dgm:pt>
    <dgm:pt modelId="{CCD4CDA2-5A4E-4141-ADF9-5C22226C9BEF}" type="pres">
      <dgm:prSet presAssocID="{8809DFAA-0BAB-4417-A389-639CF3B56DD6}" presName="horz1" presStyleCnt="0"/>
      <dgm:spPr/>
    </dgm:pt>
    <dgm:pt modelId="{8CF2BC38-84B2-4BC2-9F51-4CA59A6B5059}" type="pres">
      <dgm:prSet presAssocID="{8809DFAA-0BAB-4417-A389-639CF3B56DD6}" presName="tx1" presStyleLbl="revTx" presStyleIdx="2" presStyleCnt="3" custLinFactNeighborY="15134"/>
      <dgm:spPr/>
    </dgm:pt>
    <dgm:pt modelId="{59AAAB28-D455-4F2C-ABB8-1238B30F43BF}" type="pres">
      <dgm:prSet presAssocID="{8809DFAA-0BAB-4417-A389-639CF3B56DD6}" presName="vert1" presStyleCnt="0"/>
      <dgm:spPr/>
    </dgm:pt>
  </dgm:ptLst>
  <dgm:cxnLst>
    <dgm:cxn modelId="{82D90F23-7EEE-4AFA-BDED-4B97464F24CE}" type="presOf" srcId="{9A02451A-C849-4776-821C-FED2A52599F3}" destId="{25C01CDF-5C14-427E-81FB-6512A4DFA927}" srcOrd="0" destOrd="0" presId="urn:microsoft.com/office/officeart/2008/layout/LinedList"/>
    <dgm:cxn modelId="{59F35547-46B7-471D-8688-CFBC9D0A337A}" srcId="{22A41B35-1746-4422-99CF-7FF995A25893}" destId="{8809DFAA-0BAB-4417-A389-639CF3B56DD6}" srcOrd="2" destOrd="0" parTransId="{65901420-B7D5-499A-AE3E-9F02715635E0}" sibTransId="{A0DE8132-BE36-4644-A049-40FA41A6C360}"/>
    <dgm:cxn modelId="{ADAC4CBA-BFBD-492E-8A02-59C20E643624}" type="presOf" srcId="{22A41B35-1746-4422-99CF-7FF995A25893}" destId="{241E404D-348A-4B65-964C-3568D319E05A}" srcOrd="0" destOrd="0" presId="urn:microsoft.com/office/officeart/2008/layout/LinedList"/>
    <dgm:cxn modelId="{9DA841D6-0619-4B38-9028-CB5AA3D02FDA}" srcId="{22A41B35-1746-4422-99CF-7FF995A25893}" destId="{D99F466B-5719-4DFB-ADDF-701D91FF7158}" srcOrd="0" destOrd="0" parTransId="{61D4034B-26AD-49E5-BC48-57119E0F3423}" sibTransId="{01136440-A9B4-4E94-8F2E-5F4271A079E1}"/>
    <dgm:cxn modelId="{F0D56ADC-B62B-4E76-B0A5-1A59DA94569E}" srcId="{22A41B35-1746-4422-99CF-7FF995A25893}" destId="{9A02451A-C849-4776-821C-FED2A52599F3}" srcOrd="1" destOrd="0" parTransId="{10B92D75-C4D6-4B87-B2E7-6022505ED737}" sibTransId="{AD4A3CEE-776A-4DC4-A02F-708C3AC14970}"/>
    <dgm:cxn modelId="{6B666CE5-BC14-480B-9414-ED2891C37B7B}" type="presOf" srcId="{D99F466B-5719-4DFB-ADDF-701D91FF7158}" destId="{D3F7C347-9497-437B-A7D0-24691DDD4FE0}" srcOrd="0" destOrd="0" presId="urn:microsoft.com/office/officeart/2008/layout/LinedList"/>
    <dgm:cxn modelId="{519B07FB-D6C9-419A-B927-1657FF0C889D}" type="presOf" srcId="{8809DFAA-0BAB-4417-A389-639CF3B56DD6}" destId="{8CF2BC38-84B2-4BC2-9F51-4CA59A6B5059}" srcOrd="0" destOrd="0" presId="urn:microsoft.com/office/officeart/2008/layout/LinedList"/>
    <dgm:cxn modelId="{9006FAAE-9461-4E5B-BB55-353ED3CDF551}" type="presParOf" srcId="{241E404D-348A-4B65-964C-3568D319E05A}" destId="{AB9C8854-4ADE-4F2C-9F9C-6C8209A345B4}" srcOrd="0" destOrd="0" presId="urn:microsoft.com/office/officeart/2008/layout/LinedList"/>
    <dgm:cxn modelId="{BD6B9479-CECB-411E-A581-EBF3C6D0EF71}" type="presParOf" srcId="{241E404D-348A-4B65-964C-3568D319E05A}" destId="{49F22244-A9CC-4EDA-8D67-2CC3C40AACE9}" srcOrd="1" destOrd="0" presId="urn:microsoft.com/office/officeart/2008/layout/LinedList"/>
    <dgm:cxn modelId="{E22AF391-DCA7-4790-ACE0-D16FCE136839}" type="presParOf" srcId="{49F22244-A9CC-4EDA-8D67-2CC3C40AACE9}" destId="{D3F7C347-9497-437B-A7D0-24691DDD4FE0}" srcOrd="0" destOrd="0" presId="urn:microsoft.com/office/officeart/2008/layout/LinedList"/>
    <dgm:cxn modelId="{618364B9-8085-43AF-A964-BA6BB78A78FA}" type="presParOf" srcId="{49F22244-A9CC-4EDA-8D67-2CC3C40AACE9}" destId="{51A99D42-CF11-4F3A-90DB-AE9D3D3A786A}" srcOrd="1" destOrd="0" presId="urn:microsoft.com/office/officeart/2008/layout/LinedList"/>
    <dgm:cxn modelId="{0B9C1AED-BF99-461D-A0FF-523179E00459}" type="presParOf" srcId="{241E404D-348A-4B65-964C-3568D319E05A}" destId="{1A34A569-35EB-49FD-AAF1-A93EEEF59223}" srcOrd="2" destOrd="0" presId="urn:microsoft.com/office/officeart/2008/layout/LinedList"/>
    <dgm:cxn modelId="{0909D8EE-DE6D-41BC-BB76-CE0F652C4D33}" type="presParOf" srcId="{241E404D-348A-4B65-964C-3568D319E05A}" destId="{B4A55B7A-550F-48CB-B2CA-5642FF575AB6}" srcOrd="3" destOrd="0" presId="urn:microsoft.com/office/officeart/2008/layout/LinedList"/>
    <dgm:cxn modelId="{833C4E83-82D3-48BF-A501-DD23A019A125}" type="presParOf" srcId="{B4A55B7A-550F-48CB-B2CA-5642FF575AB6}" destId="{25C01CDF-5C14-427E-81FB-6512A4DFA927}" srcOrd="0" destOrd="0" presId="urn:microsoft.com/office/officeart/2008/layout/LinedList"/>
    <dgm:cxn modelId="{C9DDCA0B-A5CB-4347-94E9-AA58FB043035}" type="presParOf" srcId="{B4A55B7A-550F-48CB-B2CA-5642FF575AB6}" destId="{B87B7CF3-D9E7-4ED2-A4B9-77FF4E75E9FF}" srcOrd="1" destOrd="0" presId="urn:microsoft.com/office/officeart/2008/layout/LinedList"/>
    <dgm:cxn modelId="{DA565F92-8EA3-4051-940B-27A6673B91B4}" type="presParOf" srcId="{241E404D-348A-4B65-964C-3568D319E05A}" destId="{F05BCD17-2D00-4579-BEB9-4376D0FEF435}" srcOrd="4" destOrd="0" presId="urn:microsoft.com/office/officeart/2008/layout/LinedList"/>
    <dgm:cxn modelId="{19BB665D-3E9A-490D-A023-7C8CD104AD76}" type="presParOf" srcId="{241E404D-348A-4B65-964C-3568D319E05A}" destId="{CCD4CDA2-5A4E-4141-ADF9-5C22226C9BEF}" srcOrd="5" destOrd="0" presId="urn:microsoft.com/office/officeart/2008/layout/LinedList"/>
    <dgm:cxn modelId="{4C04D418-9043-423A-984E-0FD133E416B0}" type="presParOf" srcId="{CCD4CDA2-5A4E-4141-ADF9-5C22226C9BEF}" destId="{8CF2BC38-84B2-4BC2-9F51-4CA59A6B5059}" srcOrd="0" destOrd="0" presId="urn:microsoft.com/office/officeart/2008/layout/LinedList"/>
    <dgm:cxn modelId="{51AFA77D-A3E4-443F-95FC-11E8F0126FB8}" type="presParOf" srcId="{CCD4CDA2-5A4E-4141-ADF9-5C22226C9BEF}" destId="{59AAAB28-D455-4F2C-ABB8-1238B30F43B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F1D071-5FA2-4106-8030-1890D15DC8D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2FB01D-4106-4FAD-9EFC-8117845CCB0D}">
      <dgm:prSet/>
      <dgm:spPr/>
      <dgm:t>
        <a:bodyPr/>
        <a:lstStyle/>
        <a:p>
          <a:pPr algn="ctr"/>
          <a:r>
            <a:rPr lang="en-GB" b="1"/>
            <a:t>Daily Habits</a:t>
          </a:r>
          <a:endParaRPr lang="en-US" b="1"/>
        </a:p>
      </dgm:t>
    </dgm:pt>
    <dgm:pt modelId="{55A0062F-45E6-44DC-B31F-2D80C6E7EC75}" type="parTrans" cxnId="{899FC656-31B0-4C42-BE55-4621677D1871}">
      <dgm:prSet/>
      <dgm:spPr/>
      <dgm:t>
        <a:bodyPr/>
        <a:lstStyle/>
        <a:p>
          <a:pPr algn="ctr"/>
          <a:endParaRPr lang="en-US" b="1"/>
        </a:p>
      </dgm:t>
    </dgm:pt>
    <dgm:pt modelId="{88701AAE-E27B-42EC-BCB8-8F7E867A14DD}" type="sibTrans" cxnId="{899FC656-31B0-4C42-BE55-4621677D1871}">
      <dgm:prSet/>
      <dgm:spPr/>
      <dgm:t>
        <a:bodyPr/>
        <a:lstStyle/>
        <a:p>
          <a:pPr algn="ctr"/>
          <a:endParaRPr lang="en-US" b="1"/>
        </a:p>
      </dgm:t>
    </dgm:pt>
    <dgm:pt modelId="{ED7BCDF7-7085-4E8B-A760-EB3CE14D17F1}">
      <dgm:prSet/>
      <dgm:spPr/>
      <dgm:t>
        <a:bodyPr/>
        <a:lstStyle/>
        <a:p>
          <a:pPr algn="ctr"/>
          <a:r>
            <a:rPr lang="en-GB" b="1"/>
            <a:t>Breakfast 09:00</a:t>
          </a:r>
          <a:endParaRPr lang="en-US" b="1"/>
        </a:p>
      </dgm:t>
    </dgm:pt>
    <dgm:pt modelId="{6F386645-BAB2-4766-BD7E-A9CAA59C9F94}" type="parTrans" cxnId="{FC1C69F4-AD45-4B53-8609-F893967C5D0E}">
      <dgm:prSet/>
      <dgm:spPr/>
      <dgm:t>
        <a:bodyPr/>
        <a:lstStyle/>
        <a:p>
          <a:pPr algn="ctr"/>
          <a:endParaRPr lang="en-US" b="1"/>
        </a:p>
      </dgm:t>
    </dgm:pt>
    <dgm:pt modelId="{CC847AEA-CF22-44C0-A34B-1140EF74FA6D}" type="sibTrans" cxnId="{FC1C69F4-AD45-4B53-8609-F893967C5D0E}">
      <dgm:prSet/>
      <dgm:spPr/>
      <dgm:t>
        <a:bodyPr/>
        <a:lstStyle/>
        <a:p>
          <a:pPr algn="ctr"/>
          <a:endParaRPr lang="en-US" b="1"/>
        </a:p>
      </dgm:t>
    </dgm:pt>
    <dgm:pt modelId="{28AA80F0-2C99-4382-A865-73CA052C63DF}">
      <dgm:prSet/>
      <dgm:spPr/>
      <dgm:t>
        <a:bodyPr/>
        <a:lstStyle/>
        <a:p>
          <a:pPr algn="ctr"/>
          <a:r>
            <a:rPr lang="en-GB" b="1"/>
            <a:t>First Set of Medication 10:00</a:t>
          </a:r>
          <a:endParaRPr lang="en-US" b="1"/>
        </a:p>
      </dgm:t>
    </dgm:pt>
    <dgm:pt modelId="{EEE32AE4-D3C1-40E3-9ACE-8D15C48B72DE}" type="parTrans" cxnId="{2D53BC3C-2E6D-47E6-B129-FCF62FD64F35}">
      <dgm:prSet/>
      <dgm:spPr/>
      <dgm:t>
        <a:bodyPr/>
        <a:lstStyle/>
        <a:p>
          <a:pPr algn="ctr"/>
          <a:endParaRPr lang="en-US" b="1"/>
        </a:p>
      </dgm:t>
    </dgm:pt>
    <dgm:pt modelId="{7468BC8C-2318-4989-BFF5-8A7112590790}" type="sibTrans" cxnId="{2D53BC3C-2E6D-47E6-B129-FCF62FD64F35}">
      <dgm:prSet/>
      <dgm:spPr/>
      <dgm:t>
        <a:bodyPr/>
        <a:lstStyle/>
        <a:p>
          <a:pPr algn="ctr"/>
          <a:endParaRPr lang="en-US" b="1"/>
        </a:p>
      </dgm:t>
    </dgm:pt>
    <dgm:pt modelId="{E0E0A79A-A879-4E8A-9FE4-6B7153AABE82}">
      <dgm:prSet/>
      <dgm:spPr/>
      <dgm:t>
        <a:bodyPr/>
        <a:lstStyle/>
        <a:p>
          <a:pPr algn="ctr"/>
          <a:r>
            <a:rPr lang="en-GB" b="1" dirty="0"/>
            <a:t>Physical Exercises 10:30- 12:00</a:t>
          </a:r>
          <a:endParaRPr lang="en-US" b="1" dirty="0"/>
        </a:p>
      </dgm:t>
    </dgm:pt>
    <dgm:pt modelId="{67D4FFA5-E387-4F19-89BF-24FBDC183576}" type="parTrans" cxnId="{5650755E-BF3E-4C88-964C-79CCAC85A3C8}">
      <dgm:prSet/>
      <dgm:spPr/>
      <dgm:t>
        <a:bodyPr/>
        <a:lstStyle/>
        <a:p>
          <a:pPr algn="ctr"/>
          <a:endParaRPr lang="en-US" b="1"/>
        </a:p>
      </dgm:t>
    </dgm:pt>
    <dgm:pt modelId="{A0B5C09F-A86F-43F5-848A-4925859D5AC1}" type="sibTrans" cxnId="{5650755E-BF3E-4C88-964C-79CCAC85A3C8}">
      <dgm:prSet/>
      <dgm:spPr/>
      <dgm:t>
        <a:bodyPr/>
        <a:lstStyle/>
        <a:p>
          <a:pPr algn="ctr"/>
          <a:endParaRPr lang="en-US" b="1"/>
        </a:p>
      </dgm:t>
    </dgm:pt>
    <dgm:pt modelId="{BE0F4219-3E69-4EE9-AB03-09090D25D960}">
      <dgm:prSet/>
      <dgm:spPr/>
      <dgm:t>
        <a:bodyPr/>
        <a:lstStyle/>
        <a:p>
          <a:pPr algn="ctr"/>
          <a:r>
            <a:rPr lang="en-GB" b="1"/>
            <a:t>Lunch 12:30- 1:45</a:t>
          </a:r>
          <a:endParaRPr lang="en-US" b="1"/>
        </a:p>
      </dgm:t>
    </dgm:pt>
    <dgm:pt modelId="{5C6207A1-A2D7-49B9-823D-0EA2A85FF4B5}" type="parTrans" cxnId="{530286DF-4C8B-4376-8CCE-406ABF0AD2A8}">
      <dgm:prSet/>
      <dgm:spPr/>
      <dgm:t>
        <a:bodyPr/>
        <a:lstStyle/>
        <a:p>
          <a:pPr algn="ctr"/>
          <a:endParaRPr lang="en-US" b="1"/>
        </a:p>
      </dgm:t>
    </dgm:pt>
    <dgm:pt modelId="{E7CCA9C1-5945-4F2E-9F63-D441BE283B7D}" type="sibTrans" cxnId="{530286DF-4C8B-4376-8CCE-406ABF0AD2A8}">
      <dgm:prSet/>
      <dgm:spPr/>
      <dgm:t>
        <a:bodyPr/>
        <a:lstStyle/>
        <a:p>
          <a:pPr algn="ctr"/>
          <a:endParaRPr lang="en-US" b="1"/>
        </a:p>
      </dgm:t>
    </dgm:pt>
    <dgm:pt modelId="{4F636A00-AB71-42EA-B976-109F6CFDCDB8}">
      <dgm:prSet/>
      <dgm:spPr/>
      <dgm:t>
        <a:bodyPr/>
        <a:lstStyle/>
        <a:p>
          <a:pPr algn="ctr"/>
          <a:r>
            <a:rPr lang="en-GB" b="1"/>
            <a:t>Nap 14:00-16:30</a:t>
          </a:r>
          <a:endParaRPr lang="en-US" b="1"/>
        </a:p>
      </dgm:t>
    </dgm:pt>
    <dgm:pt modelId="{2B6BD85E-4CEB-4659-B865-539F006EEFFE}" type="parTrans" cxnId="{5688BF8E-9EE1-4483-BC26-C24B32145318}">
      <dgm:prSet/>
      <dgm:spPr/>
      <dgm:t>
        <a:bodyPr/>
        <a:lstStyle/>
        <a:p>
          <a:pPr algn="ctr"/>
          <a:endParaRPr lang="en-US" b="1"/>
        </a:p>
      </dgm:t>
    </dgm:pt>
    <dgm:pt modelId="{A3B8BC6F-92F0-4A9A-9FFF-5863FD9D7A8C}" type="sibTrans" cxnId="{5688BF8E-9EE1-4483-BC26-C24B32145318}">
      <dgm:prSet/>
      <dgm:spPr/>
      <dgm:t>
        <a:bodyPr/>
        <a:lstStyle/>
        <a:p>
          <a:pPr algn="ctr"/>
          <a:endParaRPr lang="en-US" b="1"/>
        </a:p>
      </dgm:t>
    </dgm:pt>
    <dgm:pt modelId="{9D79F626-70D9-40C1-A2EC-54A8E1A16B00}">
      <dgm:prSet/>
      <dgm:spPr/>
      <dgm:t>
        <a:bodyPr/>
        <a:lstStyle/>
        <a:p>
          <a:pPr algn="ctr"/>
          <a:r>
            <a:rPr lang="en-GB" b="1"/>
            <a:t>Tea time 17:00</a:t>
          </a:r>
          <a:endParaRPr lang="en-US" b="1"/>
        </a:p>
      </dgm:t>
    </dgm:pt>
    <dgm:pt modelId="{A804EB72-4C94-400F-9E2E-146F39BA506B}" type="parTrans" cxnId="{F8F96965-50D0-4AD9-BD39-FC78D9074AAB}">
      <dgm:prSet/>
      <dgm:spPr/>
      <dgm:t>
        <a:bodyPr/>
        <a:lstStyle/>
        <a:p>
          <a:pPr algn="ctr"/>
          <a:endParaRPr lang="en-US" b="1"/>
        </a:p>
      </dgm:t>
    </dgm:pt>
    <dgm:pt modelId="{12AD5153-14F2-4ECE-925F-E186752BCD0F}" type="sibTrans" cxnId="{F8F96965-50D0-4AD9-BD39-FC78D9074AAB}">
      <dgm:prSet/>
      <dgm:spPr/>
      <dgm:t>
        <a:bodyPr/>
        <a:lstStyle/>
        <a:p>
          <a:pPr algn="ctr"/>
          <a:endParaRPr lang="en-US" b="1"/>
        </a:p>
      </dgm:t>
    </dgm:pt>
    <dgm:pt modelId="{27065FA6-A718-4E79-963F-ACE311445791}">
      <dgm:prSet/>
      <dgm:spPr/>
      <dgm:t>
        <a:bodyPr/>
        <a:lstStyle/>
        <a:p>
          <a:pPr algn="ctr"/>
          <a:r>
            <a:rPr lang="en-GB" b="1"/>
            <a:t>Afternoon Activities in the Designated Lounge 17:30-18:30</a:t>
          </a:r>
          <a:endParaRPr lang="en-US" b="1"/>
        </a:p>
      </dgm:t>
    </dgm:pt>
    <dgm:pt modelId="{59A940A4-A71E-48ED-9704-1EBB64CF351A}" type="parTrans" cxnId="{EF309C0F-CFA8-4953-96C3-B8F7585A810D}">
      <dgm:prSet/>
      <dgm:spPr/>
      <dgm:t>
        <a:bodyPr/>
        <a:lstStyle/>
        <a:p>
          <a:pPr algn="ctr"/>
          <a:endParaRPr lang="en-US" b="1"/>
        </a:p>
      </dgm:t>
    </dgm:pt>
    <dgm:pt modelId="{55AB29F9-EE75-402E-BA3F-EB938ADF9B86}" type="sibTrans" cxnId="{EF309C0F-CFA8-4953-96C3-B8F7585A810D}">
      <dgm:prSet/>
      <dgm:spPr/>
      <dgm:t>
        <a:bodyPr/>
        <a:lstStyle/>
        <a:p>
          <a:pPr algn="ctr"/>
          <a:endParaRPr lang="en-US" b="1"/>
        </a:p>
      </dgm:t>
    </dgm:pt>
    <dgm:pt modelId="{26618AA2-C85D-4C1B-8773-8F875A3E0951}">
      <dgm:prSet/>
      <dgm:spPr/>
      <dgm:t>
        <a:bodyPr/>
        <a:lstStyle/>
        <a:p>
          <a:pPr algn="ctr"/>
          <a:r>
            <a:rPr lang="en-GB" b="1"/>
            <a:t>Dinner 19:00 </a:t>
          </a:r>
          <a:endParaRPr lang="en-US" b="1"/>
        </a:p>
      </dgm:t>
    </dgm:pt>
    <dgm:pt modelId="{661DCE78-0845-42EA-BD5D-FA02DFE8463C}" type="parTrans" cxnId="{08F04C34-760A-4F54-8138-3EF3711CCA89}">
      <dgm:prSet/>
      <dgm:spPr/>
      <dgm:t>
        <a:bodyPr/>
        <a:lstStyle/>
        <a:p>
          <a:pPr algn="ctr"/>
          <a:endParaRPr lang="en-US" b="1"/>
        </a:p>
      </dgm:t>
    </dgm:pt>
    <dgm:pt modelId="{BF36CABB-DA8B-470F-B37F-460083BEDCA8}" type="sibTrans" cxnId="{08F04C34-760A-4F54-8138-3EF3711CCA89}">
      <dgm:prSet/>
      <dgm:spPr/>
      <dgm:t>
        <a:bodyPr/>
        <a:lstStyle/>
        <a:p>
          <a:pPr algn="ctr"/>
          <a:endParaRPr lang="en-US" b="1"/>
        </a:p>
      </dgm:t>
    </dgm:pt>
    <dgm:pt modelId="{365607C7-09FE-4EAA-A5A8-E708AB9306DE}">
      <dgm:prSet/>
      <dgm:spPr/>
      <dgm:t>
        <a:bodyPr/>
        <a:lstStyle/>
        <a:p>
          <a:pPr algn="ctr"/>
          <a:r>
            <a:rPr lang="en-GB" b="1"/>
            <a:t>Second Set of Medication 19:45</a:t>
          </a:r>
          <a:endParaRPr lang="en-US" b="1"/>
        </a:p>
      </dgm:t>
    </dgm:pt>
    <dgm:pt modelId="{9DEDE3DB-1E03-4A8D-A6C7-2F139B39726F}" type="parTrans" cxnId="{799C7D31-3247-4CB3-B556-02F2C4D3F3DE}">
      <dgm:prSet/>
      <dgm:spPr/>
      <dgm:t>
        <a:bodyPr/>
        <a:lstStyle/>
        <a:p>
          <a:pPr algn="ctr"/>
          <a:endParaRPr lang="en-US" b="1"/>
        </a:p>
      </dgm:t>
    </dgm:pt>
    <dgm:pt modelId="{017FAA9F-5271-4E9C-B919-426065C6E4DD}" type="sibTrans" cxnId="{799C7D31-3247-4CB3-B556-02F2C4D3F3DE}">
      <dgm:prSet/>
      <dgm:spPr/>
      <dgm:t>
        <a:bodyPr/>
        <a:lstStyle/>
        <a:p>
          <a:pPr algn="ctr"/>
          <a:endParaRPr lang="en-US" b="1"/>
        </a:p>
      </dgm:t>
    </dgm:pt>
    <dgm:pt modelId="{EB956D4F-0732-423F-8F36-03CBD7845CD2}">
      <dgm:prSet/>
      <dgm:spPr/>
      <dgm:t>
        <a:bodyPr/>
        <a:lstStyle/>
        <a:p>
          <a:pPr algn="ctr"/>
          <a:r>
            <a:rPr lang="en-GB" b="1"/>
            <a:t>Washing 20:00</a:t>
          </a:r>
          <a:endParaRPr lang="en-US" b="1"/>
        </a:p>
      </dgm:t>
    </dgm:pt>
    <dgm:pt modelId="{C51C9F02-323F-4F6B-B16E-DFBB0EE70C99}" type="parTrans" cxnId="{F59FDC25-ED2D-49A3-AF98-885B5107F272}">
      <dgm:prSet/>
      <dgm:spPr/>
      <dgm:t>
        <a:bodyPr/>
        <a:lstStyle/>
        <a:p>
          <a:pPr algn="ctr"/>
          <a:endParaRPr lang="en-US" b="1"/>
        </a:p>
      </dgm:t>
    </dgm:pt>
    <dgm:pt modelId="{14942457-6CD2-45A2-AD94-197CB19EEA2A}" type="sibTrans" cxnId="{F59FDC25-ED2D-49A3-AF98-885B5107F272}">
      <dgm:prSet/>
      <dgm:spPr/>
      <dgm:t>
        <a:bodyPr/>
        <a:lstStyle/>
        <a:p>
          <a:pPr algn="ctr"/>
          <a:endParaRPr lang="en-US" b="1"/>
        </a:p>
      </dgm:t>
    </dgm:pt>
    <dgm:pt modelId="{C60BCE35-2103-445B-9C50-54140E8535C4}">
      <dgm:prSet/>
      <dgm:spPr/>
      <dgm:t>
        <a:bodyPr/>
        <a:lstStyle/>
        <a:p>
          <a:pPr algn="ctr"/>
          <a:r>
            <a:rPr lang="en-GB" b="1" dirty="0"/>
            <a:t>Watching TV and getting ready to go to bed 20:30</a:t>
          </a:r>
          <a:endParaRPr lang="en-US" b="1" dirty="0"/>
        </a:p>
      </dgm:t>
    </dgm:pt>
    <dgm:pt modelId="{47EA14FC-D6B9-47BE-8499-51D973567ED6}" type="parTrans" cxnId="{0F09D227-20B9-4700-9CD0-480C6683F907}">
      <dgm:prSet/>
      <dgm:spPr/>
      <dgm:t>
        <a:bodyPr/>
        <a:lstStyle/>
        <a:p>
          <a:pPr algn="ctr"/>
          <a:endParaRPr lang="en-US" b="1"/>
        </a:p>
      </dgm:t>
    </dgm:pt>
    <dgm:pt modelId="{CEE5A73C-8FB2-498D-89E1-7F31767E792F}" type="sibTrans" cxnId="{0F09D227-20B9-4700-9CD0-480C6683F907}">
      <dgm:prSet/>
      <dgm:spPr/>
      <dgm:t>
        <a:bodyPr/>
        <a:lstStyle/>
        <a:p>
          <a:pPr algn="ctr"/>
          <a:endParaRPr lang="en-US" b="1"/>
        </a:p>
      </dgm:t>
    </dgm:pt>
    <dgm:pt modelId="{C9249724-930F-4A03-9F8C-07347803BAF1}">
      <dgm:prSet/>
      <dgm:spPr/>
      <dgm:t>
        <a:bodyPr/>
        <a:lstStyle/>
        <a:p>
          <a:pPr algn="ctr"/>
          <a:r>
            <a:rPr lang="en-GB" b="1"/>
            <a:t>Night Sleep 21:30</a:t>
          </a:r>
          <a:endParaRPr lang="en-US" b="1"/>
        </a:p>
      </dgm:t>
    </dgm:pt>
    <dgm:pt modelId="{0B6066AC-2DAE-4D54-8C3D-2B669BA1682D}" type="parTrans" cxnId="{E6D4013A-B0C9-475B-94D8-6090F845A23F}">
      <dgm:prSet/>
      <dgm:spPr/>
      <dgm:t>
        <a:bodyPr/>
        <a:lstStyle/>
        <a:p>
          <a:pPr algn="ctr"/>
          <a:endParaRPr lang="en-US" b="1"/>
        </a:p>
      </dgm:t>
    </dgm:pt>
    <dgm:pt modelId="{B6218461-371D-4177-9ECE-7558774B0121}" type="sibTrans" cxnId="{E6D4013A-B0C9-475B-94D8-6090F845A23F}">
      <dgm:prSet/>
      <dgm:spPr/>
      <dgm:t>
        <a:bodyPr/>
        <a:lstStyle/>
        <a:p>
          <a:pPr algn="ctr"/>
          <a:endParaRPr lang="en-US" b="1"/>
        </a:p>
      </dgm:t>
    </dgm:pt>
    <dgm:pt modelId="{62A85D23-A089-4FF1-B4C9-7545320C2FDF}" type="pres">
      <dgm:prSet presAssocID="{3BF1D071-5FA2-4106-8030-1890D15DC8D1}" presName="linear" presStyleCnt="0">
        <dgm:presLayoutVars>
          <dgm:animLvl val="lvl"/>
          <dgm:resizeHandles val="exact"/>
        </dgm:presLayoutVars>
      </dgm:prSet>
      <dgm:spPr/>
    </dgm:pt>
    <dgm:pt modelId="{772444D4-C944-4145-9EF0-DB37DEBBB436}" type="pres">
      <dgm:prSet presAssocID="{182FB01D-4106-4FAD-9EFC-8117845CCB0D}" presName="parentText" presStyleLbl="node1" presStyleIdx="0" presStyleCnt="13">
        <dgm:presLayoutVars>
          <dgm:chMax val="0"/>
          <dgm:bulletEnabled val="1"/>
        </dgm:presLayoutVars>
      </dgm:prSet>
      <dgm:spPr/>
    </dgm:pt>
    <dgm:pt modelId="{00F4A7DE-0941-45C8-A65C-7C3B2A51A9FB}" type="pres">
      <dgm:prSet presAssocID="{88701AAE-E27B-42EC-BCB8-8F7E867A14DD}" presName="spacer" presStyleCnt="0"/>
      <dgm:spPr/>
    </dgm:pt>
    <dgm:pt modelId="{1C41D650-3AB9-437E-9AA3-63469DB023E8}" type="pres">
      <dgm:prSet presAssocID="{ED7BCDF7-7085-4E8B-A760-EB3CE14D17F1}" presName="parentText" presStyleLbl="node1" presStyleIdx="1" presStyleCnt="13">
        <dgm:presLayoutVars>
          <dgm:chMax val="0"/>
          <dgm:bulletEnabled val="1"/>
        </dgm:presLayoutVars>
      </dgm:prSet>
      <dgm:spPr/>
    </dgm:pt>
    <dgm:pt modelId="{FE63FEFE-9DB1-47EA-AAD1-536AA5882C32}" type="pres">
      <dgm:prSet presAssocID="{CC847AEA-CF22-44C0-A34B-1140EF74FA6D}" presName="spacer" presStyleCnt="0"/>
      <dgm:spPr/>
    </dgm:pt>
    <dgm:pt modelId="{765B475E-3B6E-4CD3-BF55-A2D7182CB9E5}" type="pres">
      <dgm:prSet presAssocID="{28AA80F0-2C99-4382-A865-73CA052C63DF}" presName="parentText" presStyleLbl="node1" presStyleIdx="2" presStyleCnt="13">
        <dgm:presLayoutVars>
          <dgm:chMax val="0"/>
          <dgm:bulletEnabled val="1"/>
        </dgm:presLayoutVars>
      </dgm:prSet>
      <dgm:spPr/>
    </dgm:pt>
    <dgm:pt modelId="{C66B024E-5936-4C55-938D-D5809F196F1F}" type="pres">
      <dgm:prSet presAssocID="{7468BC8C-2318-4989-BFF5-8A7112590790}" presName="spacer" presStyleCnt="0"/>
      <dgm:spPr/>
    </dgm:pt>
    <dgm:pt modelId="{4D21515F-3DB2-40DA-B90D-ED5CCEE3CF57}" type="pres">
      <dgm:prSet presAssocID="{E0E0A79A-A879-4E8A-9FE4-6B7153AABE82}" presName="parentText" presStyleLbl="node1" presStyleIdx="3" presStyleCnt="13">
        <dgm:presLayoutVars>
          <dgm:chMax val="0"/>
          <dgm:bulletEnabled val="1"/>
        </dgm:presLayoutVars>
      </dgm:prSet>
      <dgm:spPr/>
    </dgm:pt>
    <dgm:pt modelId="{139D8C54-B4C5-4895-87A8-4E47F9F47C03}" type="pres">
      <dgm:prSet presAssocID="{A0B5C09F-A86F-43F5-848A-4925859D5AC1}" presName="spacer" presStyleCnt="0"/>
      <dgm:spPr/>
    </dgm:pt>
    <dgm:pt modelId="{0310C973-94EE-45C8-A9EE-C5DB1DA6ACBE}" type="pres">
      <dgm:prSet presAssocID="{BE0F4219-3E69-4EE9-AB03-09090D25D960}" presName="parentText" presStyleLbl="node1" presStyleIdx="4" presStyleCnt="13">
        <dgm:presLayoutVars>
          <dgm:chMax val="0"/>
          <dgm:bulletEnabled val="1"/>
        </dgm:presLayoutVars>
      </dgm:prSet>
      <dgm:spPr/>
    </dgm:pt>
    <dgm:pt modelId="{36361884-3A6C-451D-8323-558F8699ECE0}" type="pres">
      <dgm:prSet presAssocID="{E7CCA9C1-5945-4F2E-9F63-D441BE283B7D}" presName="spacer" presStyleCnt="0"/>
      <dgm:spPr/>
    </dgm:pt>
    <dgm:pt modelId="{31B840DE-5022-4DA4-81DD-E8B6247FCB4A}" type="pres">
      <dgm:prSet presAssocID="{4F636A00-AB71-42EA-B976-109F6CFDCDB8}" presName="parentText" presStyleLbl="node1" presStyleIdx="5" presStyleCnt="13">
        <dgm:presLayoutVars>
          <dgm:chMax val="0"/>
          <dgm:bulletEnabled val="1"/>
        </dgm:presLayoutVars>
      </dgm:prSet>
      <dgm:spPr/>
    </dgm:pt>
    <dgm:pt modelId="{D9B4CD8E-F4CE-4D59-87C2-4B7248AB3BAD}" type="pres">
      <dgm:prSet presAssocID="{A3B8BC6F-92F0-4A9A-9FFF-5863FD9D7A8C}" presName="spacer" presStyleCnt="0"/>
      <dgm:spPr/>
    </dgm:pt>
    <dgm:pt modelId="{541A8B4E-744B-4C29-B344-B9F4273193C1}" type="pres">
      <dgm:prSet presAssocID="{9D79F626-70D9-40C1-A2EC-54A8E1A16B00}" presName="parentText" presStyleLbl="node1" presStyleIdx="6" presStyleCnt="13">
        <dgm:presLayoutVars>
          <dgm:chMax val="0"/>
          <dgm:bulletEnabled val="1"/>
        </dgm:presLayoutVars>
      </dgm:prSet>
      <dgm:spPr/>
    </dgm:pt>
    <dgm:pt modelId="{7267ACEB-2DBE-46DC-9BC1-5B02CAA2A9CD}" type="pres">
      <dgm:prSet presAssocID="{12AD5153-14F2-4ECE-925F-E186752BCD0F}" presName="spacer" presStyleCnt="0"/>
      <dgm:spPr/>
    </dgm:pt>
    <dgm:pt modelId="{8702AFA0-91F5-4A83-97A8-2CAE127BCAD8}" type="pres">
      <dgm:prSet presAssocID="{27065FA6-A718-4E79-963F-ACE311445791}" presName="parentText" presStyleLbl="node1" presStyleIdx="7" presStyleCnt="13">
        <dgm:presLayoutVars>
          <dgm:chMax val="0"/>
          <dgm:bulletEnabled val="1"/>
        </dgm:presLayoutVars>
      </dgm:prSet>
      <dgm:spPr/>
    </dgm:pt>
    <dgm:pt modelId="{047D5CF8-791A-438E-97F3-0129564A9F95}" type="pres">
      <dgm:prSet presAssocID="{55AB29F9-EE75-402E-BA3F-EB938ADF9B86}" presName="spacer" presStyleCnt="0"/>
      <dgm:spPr/>
    </dgm:pt>
    <dgm:pt modelId="{F8397E3E-0DBC-44DF-9E47-8C8B9FD85A30}" type="pres">
      <dgm:prSet presAssocID="{26618AA2-C85D-4C1B-8773-8F875A3E0951}" presName="parentText" presStyleLbl="node1" presStyleIdx="8" presStyleCnt="13">
        <dgm:presLayoutVars>
          <dgm:chMax val="0"/>
          <dgm:bulletEnabled val="1"/>
        </dgm:presLayoutVars>
      </dgm:prSet>
      <dgm:spPr/>
    </dgm:pt>
    <dgm:pt modelId="{94CBDBA2-7AD0-4054-811D-F455ABB54473}" type="pres">
      <dgm:prSet presAssocID="{BF36CABB-DA8B-470F-B37F-460083BEDCA8}" presName="spacer" presStyleCnt="0"/>
      <dgm:spPr/>
    </dgm:pt>
    <dgm:pt modelId="{455B18F7-6C15-4C07-A6B1-B2CF18B3A499}" type="pres">
      <dgm:prSet presAssocID="{365607C7-09FE-4EAA-A5A8-E708AB9306DE}" presName="parentText" presStyleLbl="node1" presStyleIdx="9" presStyleCnt="13">
        <dgm:presLayoutVars>
          <dgm:chMax val="0"/>
          <dgm:bulletEnabled val="1"/>
        </dgm:presLayoutVars>
      </dgm:prSet>
      <dgm:spPr/>
    </dgm:pt>
    <dgm:pt modelId="{9DF8A4C2-6652-4C87-8E56-C3DB8A8C91E7}" type="pres">
      <dgm:prSet presAssocID="{017FAA9F-5271-4E9C-B919-426065C6E4DD}" presName="spacer" presStyleCnt="0"/>
      <dgm:spPr/>
    </dgm:pt>
    <dgm:pt modelId="{2413E3CC-9FDD-40DC-BE3A-CD0E5097EAB0}" type="pres">
      <dgm:prSet presAssocID="{EB956D4F-0732-423F-8F36-03CBD7845CD2}" presName="parentText" presStyleLbl="node1" presStyleIdx="10" presStyleCnt="13">
        <dgm:presLayoutVars>
          <dgm:chMax val="0"/>
          <dgm:bulletEnabled val="1"/>
        </dgm:presLayoutVars>
      </dgm:prSet>
      <dgm:spPr/>
    </dgm:pt>
    <dgm:pt modelId="{5D6CDF70-C6B5-4720-8954-825EFEAD4395}" type="pres">
      <dgm:prSet presAssocID="{14942457-6CD2-45A2-AD94-197CB19EEA2A}" presName="spacer" presStyleCnt="0"/>
      <dgm:spPr/>
    </dgm:pt>
    <dgm:pt modelId="{E903333F-2DC5-4D3F-BD43-F425868C1657}" type="pres">
      <dgm:prSet presAssocID="{C60BCE35-2103-445B-9C50-54140E8535C4}" presName="parentText" presStyleLbl="node1" presStyleIdx="11" presStyleCnt="13">
        <dgm:presLayoutVars>
          <dgm:chMax val="0"/>
          <dgm:bulletEnabled val="1"/>
        </dgm:presLayoutVars>
      </dgm:prSet>
      <dgm:spPr/>
    </dgm:pt>
    <dgm:pt modelId="{7E10C1D0-7A2D-482E-8791-DFB3C752A17D}" type="pres">
      <dgm:prSet presAssocID="{CEE5A73C-8FB2-498D-89E1-7F31767E792F}" presName="spacer" presStyleCnt="0"/>
      <dgm:spPr/>
    </dgm:pt>
    <dgm:pt modelId="{DDA02AE5-217C-437E-8342-39834CDBB68F}" type="pres">
      <dgm:prSet presAssocID="{C9249724-930F-4A03-9F8C-07347803BAF1}" presName="parentText" presStyleLbl="node1" presStyleIdx="12" presStyleCnt="13" custLinFactNeighborX="440" custLinFactNeighborY="-24805">
        <dgm:presLayoutVars>
          <dgm:chMax val="0"/>
          <dgm:bulletEnabled val="1"/>
        </dgm:presLayoutVars>
      </dgm:prSet>
      <dgm:spPr/>
    </dgm:pt>
  </dgm:ptLst>
  <dgm:cxnLst>
    <dgm:cxn modelId="{C5D05E05-5A61-4003-898D-DDC8A1A39BB7}" type="presOf" srcId="{C9249724-930F-4A03-9F8C-07347803BAF1}" destId="{DDA02AE5-217C-437E-8342-39834CDBB68F}" srcOrd="0" destOrd="0" presId="urn:microsoft.com/office/officeart/2005/8/layout/vList2"/>
    <dgm:cxn modelId="{DD25900C-CF00-419D-B25E-D11A156DF880}" type="presOf" srcId="{27065FA6-A718-4E79-963F-ACE311445791}" destId="{8702AFA0-91F5-4A83-97A8-2CAE127BCAD8}" srcOrd="0" destOrd="0" presId="urn:microsoft.com/office/officeart/2005/8/layout/vList2"/>
    <dgm:cxn modelId="{EF309C0F-CFA8-4953-96C3-B8F7585A810D}" srcId="{3BF1D071-5FA2-4106-8030-1890D15DC8D1}" destId="{27065FA6-A718-4E79-963F-ACE311445791}" srcOrd="7" destOrd="0" parTransId="{59A940A4-A71E-48ED-9704-1EBB64CF351A}" sibTransId="{55AB29F9-EE75-402E-BA3F-EB938ADF9B86}"/>
    <dgm:cxn modelId="{F59FDC25-ED2D-49A3-AF98-885B5107F272}" srcId="{3BF1D071-5FA2-4106-8030-1890D15DC8D1}" destId="{EB956D4F-0732-423F-8F36-03CBD7845CD2}" srcOrd="10" destOrd="0" parTransId="{C51C9F02-323F-4F6B-B16E-DFBB0EE70C99}" sibTransId="{14942457-6CD2-45A2-AD94-197CB19EEA2A}"/>
    <dgm:cxn modelId="{0F09D227-20B9-4700-9CD0-480C6683F907}" srcId="{3BF1D071-5FA2-4106-8030-1890D15DC8D1}" destId="{C60BCE35-2103-445B-9C50-54140E8535C4}" srcOrd="11" destOrd="0" parTransId="{47EA14FC-D6B9-47BE-8499-51D973567ED6}" sibTransId="{CEE5A73C-8FB2-498D-89E1-7F31767E792F}"/>
    <dgm:cxn modelId="{8FC3462B-2107-4635-84EF-89F62FCC3472}" type="presOf" srcId="{4F636A00-AB71-42EA-B976-109F6CFDCDB8}" destId="{31B840DE-5022-4DA4-81DD-E8B6247FCB4A}" srcOrd="0" destOrd="0" presId="urn:microsoft.com/office/officeart/2005/8/layout/vList2"/>
    <dgm:cxn modelId="{799C7D31-3247-4CB3-B556-02F2C4D3F3DE}" srcId="{3BF1D071-5FA2-4106-8030-1890D15DC8D1}" destId="{365607C7-09FE-4EAA-A5A8-E708AB9306DE}" srcOrd="9" destOrd="0" parTransId="{9DEDE3DB-1E03-4A8D-A6C7-2F139B39726F}" sibTransId="{017FAA9F-5271-4E9C-B919-426065C6E4DD}"/>
    <dgm:cxn modelId="{08F04C34-760A-4F54-8138-3EF3711CCA89}" srcId="{3BF1D071-5FA2-4106-8030-1890D15DC8D1}" destId="{26618AA2-C85D-4C1B-8773-8F875A3E0951}" srcOrd="8" destOrd="0" parTransId="{661DCE78-0845-42EA-BD5D-FA02DFE8463C}" sibTransId="{BF36CABB-DA8B-470F-B37F-460083BEDCA8}"/>
    <dgm:cxn modelId="{08DD5739-A10B-42CB-947C-B306FB37291B}" type="presOf" srcId="{26618AA2-C85D-4C1B-8773-8F875A3E0951}" destId="{F8397E3E-0DBC-44DF-9E47-8C8B9FD85A30}" srcOrd="0" destOrd="0" presId="urn:microsoft.com/office/officeart/2005/8/layout/vList2"/>
    <dgm:cxn modelId="{E6D4013A-B0C9-475B-94D8-6090F845A23F}" srcId="{3BF1D071-5FA2-4106-8030-1890D15DC8D1}" destId="{C9249724-930F-4A03-9F8C-07347803BAF1}" srcOrd="12" destOrd="0" parTransId="{0B6066AC-2DAE-4D54-8C3D-2B669BA1682D}" sibTransId="{B6218461-371D-4177-9ECE-7558774B0121}"/>
    <dgm:cxn modelId="{55AA183B-2EEE-4554-A4F1-941B750C3DDA}" type="presOf" srcId="{BE0F4219-3E69-4EE9-AB03-09090D25D960}" destId="{0310C973-94EE-45C8-A9EE-C5DB1DA6ACBE}" srcOrd="0" destOrd="0" presId="urn:microsoft.com/office/officeart/2005/8/layout/vList2"/>
    <dgm:cxn modelId="{2D53BC3C-2E6D-47E6-B129-FCF62FD64F35}" srcId="{3BF1D071-5FA2-4106-8030-1890D15DC8D1}" destId="{28AA80F0-2C99-4382-A865-73CA052C63DF}" srcOrd="2" destOrd="0" parTransId="{EEE32AE4-D3C1-40E3-9ACE-8D15C48B72DE}" sibTransId="{7468BC8C-2318-4989-BFF5-8A7112590790}"/>
    <dgm:cxn modelId="{BF835F3F-3941-4585-9F59-67D8DD17872D}" type="presOf" srcId="{9D79F626-70D9-40C1-A2EC-54A8E1A16B00}" destId="{541A8B4E-744B-4C29-B344-B9F4273193C1}" srcOrd="0" destOrd="0" presId="urn:microsoft.com/office/officeart/2005/8/layout/vList2"/>
    <dgm:cxn modelId="{0087833F-0B6E-4642-8B04-3DAA2AA3FE6E}" type="presOf" srcId="{365607C7-09FE-4EAA-A5A8-E708AB9306DE}" destId="{455B18F7-6C15-4C07-A6B1-B2CF18B3A499}" srcOrd="0" destOrd="0" presId="urn:microsoft.com/office/officeart/2005/8/layout/vList2"/>
    <dgm:cxn modelId="{5650755E-BF3E-4C88-964C-79CCAC85A3C8}" srcId="{3BF1D071-5FA2-4106-8030-1890D15DC8D1}" destId="{E0E0A79A-A879-4E8A-9FE4-6B7153AABE82}" srcOrd="3" destOrd="0" parTransId="{67D4FFA5-E387-4F19-89BF-24FBDC183576}" sibTransId="{A0B5C09F-A86F-43F5-848A-4925859D5AC1}"/>
    <dgm:cxn modelId="{F8F96965-50D0-4AD9-BD39-FC78D9074AAB}" srcId="{3BF1D071-5FA2-4106-8030-1890D15DC8D1}" destId="{9D79F626-70D9-40C1-A2EC-54A8E1A16B00}" srcOrd="6" destOrd="0" parTransId="{A804EB72-4C94-400F-9E2E-146F39BA506B}" sibTransId="{12AD5153-14F2-4ECE-925F-E186752BCD0F}"/>
    <dgm:cxn modelId="{899FC656-31B0-4C42-BE55-4621677D1871}" srcId="{3BF1D071-5FA2-4106-8030-1890D15DC8D1}" destId="{182FB01D-4106-4FAD-9EFC-8117845CCB0D}" srcOrd="0" destOrd="0" parTransId="{55A0062F-45E6-44DC-B31F-2D80C6E7EC75}" sibTransId="{88701AAE-E27B-42EC-BCB8-8F7E867A14DD}"/>
    <dgm:cxn modelId="{5688BF8E-9EE1-4483-BC26-C24B32145318}" srcId="{3BF1D071-5FA2-4106-8030-1890D15DC8D1}" destId="{4F636A00-AB71-42EA-B976-109F6CFDCDB8}" srcOrd="5" destOrd="0" parTransId="{2B6BD85E-4CEB-4659-B865-539F006EEFFE}" sibTransId="{A3B8BC6F-92F0-4A9A-9FFF-5863FD9D7A8C}"/>
    <dgm:cxn modelId="{CFE3EA99-D454-42C2-A55B-89F815692D02}" type="presOf" srcId="{3BF1D071-5FA2-4106-8030-1890D15DC8D1}" destId="{62A85D23-A089-4FF1-B4C9-7545320C2FDF}" srcOrd="0" destOrd="0" presId="urn:microsoft.com/office/officeart/2005/8/layout/vList2"/>
    <dgm:cxn modelId="{2BAA06AA-F5B4-4F16-A956-9799461BF143}" type="presOf" srcId="{182FB01D-4106-4FAD-9EFC-8117845CCB0D}" destId="{772444D4-C944-4145-9EF0-DB37DEBBB436}" srcOrd="0" destOrd="0" presId="urn:microsoft.com/office/officeart/2005/8/layout/vList2"/>
    <dgm:cxn modelId="{ABB136B7-C8E9-42CD-952E-9BABD87CEC34}" type="presOf" srcId="{E0E0A79A-A879-4E8A-9FE4-6B7153AABE82}" destId="{4D21515F-3DB2-40DA-B90D-ED5CCEE3CF57}" srcOrd="0" destOrd="0" presId="urn:microsoft.com/office/officeart/2005/8/layout/vList2"/>
    <dgm:cxn modelId="{464E57C1-D160-4B37-9C35-F4515955C1B2}" type="presOf" srcId="{ED7BCDF7-7085-4E8B-A760-EB3CE14D17F1}" destId="{1C41D650-3AB9-437E-9AA3-63469DB023E8}" srcOrd="0" destOrd="0" presId="urn:microsoft.com/office/officeart/2005/8/layout/vList2"/>
    <dgm:cxn modelId="{51E052C2-2CBE-41D8-8EB5-1F2075D0EBAA}" type="presOf" srcId="{C60BCE35-2103-445B-9C50-54140E8535C4}" destId="{E903333F-2DC5-4D3F-BD43-F425868C1657}" srcOrd="0" destOrd="0" presId="urn:microsoft.com/office/officeart/2005/8/layout/vList2"/>
    <dgm:cxn modelId="{530286DF-4C8B-4376-8CCE-406ABF0AD2A8}" srcId="{3BF1D071-5FA2-4106-8030-1890D15DC8D1}" destId="{BE0F4219-3E69-4EE9-AB03-09090D25D960}" srcOrd="4" destOrd="0" parTransId="{5C6207A1-A2D7-49B9-823D-0EA2A85FF4B5}" sibTransId="{E7CCA9C1-5945-4F2E-9F63-D441BE283B7D}"/>
    <dgm:cxn modelId="{76FFE8E1-08F7-4A62-B2F5-219F83DAE3C5}" type="presOf" srcId="{EB956D4F-0732-423F-8F36-03CBD7845CD2}" destId="{2413E3CC-9FDD-40DC-BE3A-CD0E5097EAB0}" srcOrd="0" destOrd="0" presId="urn:microsoft.com/office/officeart/2005/8/layout/vList2"/>
    <dgm:cxn modelId="{BC5586EF-335C-4ECA-9087-63FAEEE3AB27}" type="presOf" srcId="{28AA80F0-2C99-4382-A865-73CA052C63DF}" destId="{765B475E-3B6E-4CD3-BF55-A2D7182CB9E5}" srcOrd="0" destOrd="0" presId="urn:microsoft.com/office/officeart/2005/8/layout/vList2"/>
    <dgm:cxn modelId="{FC1C69F4-AD45-4B53-8609-F893967C5D0E}" srcId="{3BF1D071-5FA2-4106-8030-1890D15DC8D1}" destId="{ED7BCDF7-7085-4E8B-A760-EB3CE14D17F1}" srcOrd="1" destOrd="0" parTransId="{6F386645-BAB2-4766-BD7E-A9CAA59C9F94}" sibTransId="{CC847AEA-CF22-44C0-A34B-1140EF74FA6D}"/>
    <dgm:cxn modelId="{4389BBA9-7DDB-41C0-8392-68FCC53994E5}" type="presParOf" srcId="{62A85D23-A089-4FF1-B4C9-7545320C2FDF}" destId="{772444D4-C944-4145-9EF0-DB37DEBBB436}" srcOrd="0" destOrd="0" presId="urn:microsoft.com/office/officeart/2005/8/layout/vList2"/>
    <dgm:cxn modelId="{41074D86-B429-4443-A0D9-2977E7B68F90}" type="presParOf" srcId="{62A85D23-A089-4FF1-B4C9-7545320C2FDF}" destId="{00F4A7DE-0941-45C8-A65C-7C3B2A51A9FB}" srcOrd="1" destOrd="0" presId="urn:microsoft.com/office/officeart/2005/8/layout/vList2"/>
    <dgm:cxn modelId="{62BAB024-211A-403E-A8DA-48DF765DA20B}" type="presParOf" srcId="{62A85D23-A089-4FF1-B4C9-7545320C2FDF}" destId="{1C41D650-3AB9-437E-9AA3-63469DB023E8}" srcOrd="2" destOrd="0" presId="urn:microsoft.com/office/officeart/2005/8/layout/vList2"/>
    <dgm:cxn modelId="{3FAA9F1E-1864-4E72-B749-B7391951E60B}" type="presParOf" srcId="{62A85D23-A089-4FF1-B4C9-7545320C2FDF}" destId="{FE63FEFE-9DB1-47EA-AAD1-536AA5882C32}" srcOrd="3" destOrd="0" presId="urn:microsoft.com/office/officeart/2005/8/layout/vList2"/>
    <dgm:cxn modelId="{C2287746-37CF-4C6D-A672-DA2871A40081}" type="presParOf" srcId="{62A85D23-A089-4FF1-B4C9-7545320C2FDF}" destId="{765B475E-3B6E-4CD3-BF55-A2D7182CB9E5}" srcOrd="4" destOrd="0" presId="urn:microsoft.com/office/officeart/2005/8/layout/vList2"/>
    <dgm:cxn modelId="{A93C7310-7D81-4E89-B3AC-345D6EEE33EB}" type="presParOf" srcId="{62A85D23-A089-4FF1-B4C9-7545320C2FDF}" destId="{C66B024E-5936-4C55-938D-D5809F196F1F}" srcOrd="5" destOrd="0" presId="urn:microsoft.com/office/officeart/2005/8/layout/vList2"/>
    <dgm:cxn modelId="{35373B40-0ABE-4F50-8634-6035773AFF84}" type="presParOf" srcId="{62A85D23-A089-4FF1-B4C9-7545320C2FDF}" destId="{4D21515F-3DB2-40DA-B90D-ED5CCEE3CF57}" srcOrd="6" destOrd="0" presId="urn:microsoft.com/office/officeart/2005/8/layout/vList2"/>
    <dgm:cxn modelId="{742FE7EF-5745-4BDC-B1A3-031DFFCAD16B}" type="presParOf" srcId="{62A85D23-A089-4FF1-B4C9-7545320C2FDF}" destId="{139D8C54-B4C5-4895-87A8-4E47F9F47C03}" srcOrd="7" destOrd="0" presId="urn:microsoft.com/office/officeart/2005/8/layout/vList2"/>
    <dgm:cxn modelId="{8E172512-BC9D-4D32-A0E5-DE243AE07603}" type="presParOf" srcId="{62A85D23-A089-4FF1-B4C9-7545320C2FDF}" destId="{0310C973-94EE-45C8-A9EE-C5DB1DA6ACBE}" srcOrd="8" destOrd="0" presId="urn:microsoft.com/office/officeart/2005/8/layout/vList2"/>
    <dgm:cxn modelId="{ADA4A912-0408-486F-8BCA-5D7B5AA708CD}" type="presParOf" srcId="{62A85D23-A089-4FF1-B4C9-7545320C2FDF}" destId="{36361884-3A6C-451D-8323-558F8699ECE0}" srcOrd="9" destOrd="0" presId="urn:microsoft.com/office/officeart/2005/8/layout/vList2"/>
    <dgm:cxn modelId="{3D7FB3EC-3BD2-4041-9E74-C0F61E12A6AC}" type="presParOf" srcId="{62A85D23-A089-4FF1-B4C9-7545320C2FDF}" destId="{31B840DE-5022-4DA4-81DD-E8B6247FCB4A}" srcOrd="10" destOrd="0" presId="urn:microsoft.com/office/officeart/2005/8/layout/vList2"/>
    <dgm:cxn modelId="{4FC86DFE-39E5-45C8-ABC9-E879B5E51F43}" type="presParOf" srcId="{62A85D23-A089-4FF1-B4C9-7545320C2FDF}" destId="{D9B4CD8E-F4CE-4D59-87C2-4B7248AB3BAD}" srcOrd="11" destOrd="0" presId="urn:microsoft.com/office/officeart/2005/8/layout/vList2"/>
    <dgm:cxn modelId="{6ABC2BC3-EF29-4205-9EEB-7B8A19EECA5E}" type="presParOf" srcId="{62A85D23-A089-4FF1-B4C9-7545320C2FDF}" destId="{541A8B4E-744B-4C29-B344-B9F4273193C1}" srcOrd="12" destOrd="0" presId="urn:microsoft.com/office/officeart/2005/8/layout/vList2"/>
    <dgm:cxn modelId="{1798CADC-A615-49D9-A85E-4E2085A3439E}" type="presParOf" srcId="{62A85D23-A089-4FF1-B4C9-7545320C2FDF}" destId="{7267ACEB-2DBE-46DC-9BC1-5B02CAA2A9CD}" srcOrd="13" destOrd="0" presId="urn:microsoft.com/office/officeart/2005/8/layout/vList2"/>
    <dgm:cxn modelId="{CB7C94F7-60E3-4B66-8F5F-1D8CB5ADC008}" type="presParOf" srcId="{62A85D23-A089-4FF1-B4C9-7545320C2FDF}" destId="{8702AFA0-91F5-4A83-97A8-2CAE127BCAD8}" srcOrd="14" destOrd="0" presId="urn:microsoft.com/office/officeart/2005/8/layout/vList2"/>
    <dgm:cxn modelId="{E8DC44D8-9EF0-4077-A6E5-BACC61B164C5}" type="presParOf" srcId="{62A85D23-A089-4FF1-B4C9-7545320C2FDF}" destId="{047D5CF8-791A-438E-97F3-0129564A9F95}" srcOrd="15" destOrd="0" presId="urn:microsoft.com/office/officeart/2005/8/layout/vList2"/>
    <dgm:cxn modelId="{007DD480-1FA3-4762-9BEF-0CB5E296A078}" type="presParOf" srcId="{62A85D23-A089-4FF1-B4C9-7545320C2FDF}" destId="{F8397E3E-0DBC-44DF-9E47-8C8B9FD85A30}" srcOrd="16" destOrd="0" presId="urn:microsoft.com/office/officeart/2005/8/layout/vList2"/>
    <dgm:cxn modelId="{498E8649-A457-4F54-B5BD-C703FFBA4F28}" type="presParOf" srcId="{62A85D23-A089-4FF1-B4C9-7545320C2FDF}" destId="{94CBDBA2-7AD0-4054-811D-F455ABB54473}" srcOrd="17" destOrd="0" presId="urn:microsoft.com/office/officeart/2005/8/layout/vList2"/>
    <dgm:cxn modelId="{CF88FE8C-76C9-4FA3-842C-023755D93741}" type="presParOf" srcId="{62A85D23-A089-4FF1-B4C9-7545320C2FDF}" destId="{455B18F7-6C15-4C07-A6B1-B2CF18B3A499}" srcOrd="18" destOrd="0" presId="urn:microsoft.com/office/officeart/2005/8/layout/vList2"/>
    <dgm:cxn modelId="{2263C157-7EB3-46B3-B67E-BB4ADC33B658}" type="presParOf" srcId="{62A85D23-A089-4FF1-B4C9-7545320C2FDF}" destId="{9DF8A4C2-6652-4C87-8E56-C3DB8A8C91E7}" srcOrd="19" destOrd="0" presId="urn:microsoft.com/office/officeart/2005/8/layout/vList2"/>
    <dgm:cxn modelId="{B5A7A207-5955-4950-AF07-1D82638D2BCE}" type="presParOf" srcId="{62A85D23-A089-4FF1-B4C9-7545320C2FDF}" destId="{2413E3CC-9FDD-40DC-BE3A-CD0E5097EAB0}" srcOrd="20" destOrd="0" presId="urn:microsoft.com/office/officeart/2005/8/layout/vList2"/>
    <dgm:cxn modelId="{A4DD74D8-2FC4-4DA0-9EEB-5AF21479C83D}" type="presParOf" srcId="{62A85D23-A089-4FF1-B4C9-7545320C2FDF}" destId="{5D6CDF70-C6B5-4720-8954-825EFEAD4395}" srcOrd="21" destOrd="0" presId="urn:microsoft.com/office/officeart/2005/8/layout/vList2"/>
    <dgm:cxn modelId="{87EC4F1A-1279-49C8-9CFF-3FDB4BB8E632}" type="presParOf" srcId="{62A85D23-A089-4FF1-B4C9-7545320C2FDF}" destId="{E903333F-2DC5-4D3F-BD43-F425868C1657}" srcOrd="22" destOrd="0" presId="urn:microsoft.com/office/officeart/2005/8/layout/vList2"/>
    <dgm:cxn modelId="{F3A6BECC-4765-4A8B-9ADC-74D2626B5EED}" type="presParOf" srcId="{62A85D23-A089-4FF1-B4C9-7545320C2FDF}" destId="{7E10C1D0-7A2D-482E-8791-DFB3C752A17D}" srcOrd="23" destOrd="0" presId="urn:microsoft.com/office/officeart/2005/8/layout/vList2"/>
    <dgm:cxn modelId="{253DC9B5-368C-4CBE-AB0B-EFDCAD40C5C8}" type="presParOf" srcId="{62A85D23-A089-4FF1-B4C9-7545320C2FDF}" destId="{DDA02AE5-217C-437E-8342-39834CDBB68F}" srcOrd="2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576161-CEFA-49D5-B465-E2153124282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A927AC1-5CF3-4977-923A-4880725CEA91}">
      <dgm:prSet/>
      <dgm:spPr/>
      <dgm:t>
        <a:bodyPr/>
        <a:lstStyle/>
        <a:p>
          <a:r>
            <a:rPr lang="en-GB" dirty="0"/>
            <a:t>Person Centred Care &amp; Advocacy</a:t>
          </a:r>
          <a:endParaRPr lang="en-US" dirty="0"/>
        </a:p>
      </dgm:t>
    </dgm:pt>
    <dgm:pt modelId="{E9C100F2-869B-4026-AD58-D57854AFA0A7}" type="parTrans" cxnId="{6F06C7DF-260D-4190-B2A6-1DDDF6CA289B}">
      <dgm:prSet/>
      <dgm:spPr/>
      <dgm:t>
        <a:bodyPr/>
        <a:lstStyle/>
        <a:p>
          <a:endParaRPr lang="en-US"/>
        </a:p>
      </dgm:t>
    </dgm:pt>
    <dgm:pt modelId="{8DBB1072-7603-4E75-ACA3-0C6F87DB23B0}" type="sibTrans" cxnId="{6F06C7DF-260D-4190-B2A6-1DDDF6CA289B}">
      <dgm:prSet/>
      <dgm:spPr/>
      <dgm:t>
        <a:bodyPr/>
        <a:lstStyle/>
        <a:p>
          <a:endParaRPr lang="en-US"/>
        </a:p>
      </dgm:t>
    </dgm:pt>
    <dgm:pt modelId="{F5CDBDF2-1A8A-4DD1-A52B-9316594642F6}">
      <dgm:prSet/>
      <dgm:spPr/>
      <dgm:t>
        <a:bodyPr/>
        <a:lstStyle/>
        <a:p>
          <a:r>
            <a:rPr lang="en-GB"/>
            <a:t>Person centred care represents a process that involves continual listening and learning about a patient, and most importantly, what is important to someone in the present but also in the past (The Health Foundation, 2016). Moreover, it involves bringing back the person into care by reinforcing an ethical demand to respect dignity, autonomy, choice, control, and power, and respect the decisions of the patient (Edvardsson, 2015). </a:t>
          </a:r>
          <a:endParaRPr lang="en-US"/>
        </a:p>
      </dgm:t>
    </dgm:pt>
    <dgm:pt modelId="{443081D6-CAE7-4274-9952-C998C9CE2BAD}" type="parTrans" cxnId="{EF06E4B1-8E62-4F20-B9F3-261A208D3EB6}">
      <dgm:prSet/>
      <dgm:spPr/>
      <dgm:t>
        <a:bodyPr/>
        <a:lstStyle/>
        <a:p>
          <a:endParaRPr lang="en-US"/>
        </a:p>
      </dgm:t>
    </dgm:pt>
    <dgm:pt modelId="{BE9E48CD-DBB4-4EBC-BDC0-DE8B782A3C0E}" type="sibTrans" cxnId="{EF06E4B1-8E62-4F20-B9F3-261A208D3EB6}">
      <dgm:prSet/>
      <dgm:spPr/>
      <dgm:t>
        <a:bodyPr/>
        <a:lstStyle/>
        <a:p>
          <a:endParaRPr lang="en-US"/>
        </a:p>
      </dgm:t>
    </dgm:pt>
    <dgm:pt modelId="{BE7E469D-DAF1-4739-AF52-88D434D31C2C}">
      <dgm:prSet/>
      <dgm:spPr/>
      <dgm:t>
        <a:bodyPr/>
        <a:lstStyle/>
        <a:p>
          <a:r>
            <a:rPr lang="en-GB" dirty="0"/>
            <a:t>Person centred care dates back from 1969, when Edith Balint has developed this concept that focuses on “</a:t>
          </a:r>
          <a:r>
            <a:rPr lang="en-GB" i="1" dirty="0"/>
            <a:t>understating the patient as a unique human being</a:t>
          </a:r>
          <a:r>
            <a:rPr lang="en-GB" dirty="0"/>
            <a:t>” (Balint, 1969). </a:t>
          </a:r>
        </a:p>
      </dgm:t>
    </dgm:pt>
    <dgm:pt modelId="{F26B5058-5DE5-4B90-8A71-2C0499FB8444}" type="parTrans" cxnId="{828A56D6-1D1F-48F0-B1B3-4C4130873228}">
      <dgm:prSet/>
      <dgm:spPr/>
      <dgm:t>
        <a:bodyPr/>
        <a:lstStyle/>
        <a:p>
          <a:endParaRPr lang="en-US"/>
        </a:p>
      </dgm:t>
    </dgm:pt>
    <dgm:pt modelId="{1794B791-442B-4984-B4BC-B3F55DDE369B}" type="sibTrans" cxnId="{828A56D6-1D1F-48F0-B1B3-4C4130873228}">
      <dgm:prSet/>
      <dgm:spPr/>
      <dgm:t>
        <a:bodyPr/>
        <a:lstStyle/>
        <a:p>
          <a:endParaRPr lang="en-US"/>
        </a:p>
      </dgm:t>
    </dgm:pt>
    <dgm:pt modelId="{0ED9DF1E-128B-4156-9AC3-CE3D40750152}">
      <dgm:prSet/>
      <dgm:spPr/>
      <dgm:t>
        <a:bodyPr/>
        <a:lstStyle/>
        <a:p>
          <a:r>
            <a:rPr lang="en-GB" dirty="0"/>
            <a:t>In the case of our patient, person centred care is an approach that is mandatory in his care plan and the way he is treated by the carers, as </a:t>
          </a:r>
          <a:r>
            <a:rPr lang="en-GB" dirty="0" err="1"/>
            <a:t>Kitwood</a:t>
          </a:r>
          <a:r>
            <a:rPr lang="en-GB" dirty="0"/>
            <a:t> (1997) proves that this approach also eases the medical management of dementia. </a:t>
          </a:r>
          <a:endParaRPr lang="en-US" dirty="0"/>
        </a:p>
      </dgm:t>
    </dgm:pt>
    <dgm:pt modelId="{75215085-47A5-4B33-8A36-C99A4CE2EE94}" type="parTrans" cxnId="{4DC31CDD-8F4A-4B4E-B989-4887460B3170}">
      <dgm:prSet/>
      <dgm:spPr/>
      <dgm:t>
        <a:bodyPr/>
        <a:lstStyle/>
        <a:p>
          <a:endParaRPr lang="en-US"/>
        </a:p>
      </dgm:t>
    </dgm:pt>
    <dgm:pt modelId="{9AB8AFE1-EF93-4EB9-BD8F-C2607AF51B8A}" type="sibTrans" cxnId="{4DC31CDD-8F4A-4B4E-B989-4887460B3170}">
      <dgm:prSet/>
      <dgm:spPr/>
      <dgm:t>
        <a:bodyPr/>
        <a:lstStyle/>
        <a:p>
          <a:endParaRPr lang="en-US"/>
        </a:p>
      </dgm:t>
    </dgm:pt>
    <dgm:pt modelId="{879A4850-BB15-406D-A136-953E4393D8EA}" type="pres">
      <dgm:prSet presAssocID="{9B576161-CEFA-49D5-B465-E21531242821}" presName="vert0" presStyleCnt="0">
        <dgm:presLayoutVars>
          <dgm:dir/>
          <dgm:animOne val="branch"/>
          <dgm:animLvl val="lvl"/>
        </dgm:presLayoutVars>
      </dgm:prSet>
      <dgm:spPr/>
    </dgm:pt>
    <dgm:pt modelId="{CD8EB4A3-9F59-42E0-AF4E-E754A2A49644}" type="pres">
      <dgm:prSet presAssocID="{3A927AC1-5CF3-4977-923A-4880725CEA91}" presName="thickLine" presStyleLbl="alignNode1" presStyleIdx="0" presStyleCnt="1"/>
      <dgm:spPr/>
    </dgm:pt>
    <dgm:pt modelId="{CCDC94F0-5CB1-48B2-8342-880389E4099C}" type="pres">
      <dgm:prSet presAssocID="{3A927AC1-5CF3-4977-923A-4880725CEA91}" presName="horz1" presStyleCnt="0"/>
      <dgm:spPr/>
    </dgm:pt>
    <dgm:pt modelId="{9531EB0D-574B-406F-B639-2007CAD4717F}" type="pres">
      <dgm:prSet presAssocID="{3A927AC1-5CF3-4977-923A-4880725CEA91}" presName="tx1" presStyleLbl="revTx" presStyleIdx="0" presStyleCnt="4"/>
      <dgm:spPr/>
    </dgm:pt>
    <dgm:pt modelId="{37C50E9C-E954-4BF8-A8A9-72EDA2ADB1A4}" type="pres">
      <dgm:prSet presAssocID="{3A927AC1-5CF3-4977-923A-4880725CEA91}" presName="vert1" presStyleCnt="0"/>
      <dgm:spPr/>
    </dgm:pt>
    <dgm:pt modelId="{BDAA037E-55EA-4687-8824-C03EC2A1D77D}" type="pres">
      <dgm:prSet presAssocID="{F5CDBDF2-1A8A-4DD1-A52B-9316594642F6}" presName="vertSpace2a" presStyleCnt="0"/>
      <dgm:spPr/>
    </dgm:pt>
    <dgm:pt modelId="{7528A82B-2EDC-4B8D-995F-82D9AC3A282D}" type="pres">
      <dgm:prSet presAssocID="{F5CDBDF2-1A8A-4DD1-A52B-9316594642F6}" presName="horz2" presStyleCnt="0"/>
      <dgm:spPr/>
    </dgm:pt>
    <dgm:pt modelId="{CBE0B30F-A93D-4F4F-A5D3-D8DB2B5671E1}" type="pres">
      <dgm:prSet presAssocID="{F5CDBDF2-1A8A-4DD1-A52B-9316594642F6}" presName="horzSpace2" presStyleCnt="0"/>
      <dgm:spPr/>
    </dgm:pt>
    <dgm:pt modelId="{B1E3D62D-389B-4FC0-AF18-C406A2525AC8}" type="pres">
      <dgm:prSet presAssocID="{F5CDBDF2-1A8A-4DD1-A52B-9316594642F6}" presName="tx2" presStyleLbl="revTx" presStyleIdx="1" presStyleCnt="4"/>
      <dgm:spPr/>
    </dgm:pt>
    <dgm:pt modelId="{2F95662A-9AC7-4868-852D-CED96C4EEA08}" type="pres">
      <dgm:prSet presAssocID="{F5CDBDF2-1A8A-4DD1-A52B-9316594642F6}" presName="vert2" presStyleCnt="0"/>
      <dgm:spPr/>
    </dgm:pt>
    <dgm:pt modelId="{C31A98AE-86C2-43C5-9475-CB1991912409}" type="pres">
      <dgm:prSet presAssocID="{F5CDBDF2-1A8A-4DD1-A52B-9316594642F6}" presName="thinLine2b" presStyleLbl="callout" presStyleIdx="0" presStyleCnt="3"/>
      <dgm:spPr/>
    </dgm:pt>
    <dgm:pt modelId="{B1B868C2-386E-4D7C-9F74-18CBBAD71FE1}" type="pres">
      <dgm:prSet presAssocID="{F5CDBDF2-1A8A-4DD1-A52B-9316594642F6}" presName="vertSpace2b" presStyleCnt="0"/>
      <dgm:spPr/>
    </dgm:pt>
    <dgm:pt modelId="{E2E9450C-3E67-44AB-BF35-993BA5E237FB}" type="pres">
      <dgm:prSet presAssocID="{BE7E469D-DAF1-4739-AF52-88D434D31C2C}" presName="horz2" presStyleCnt="0"/>
      <dgm:spPr/>
    </dgm:pt>
    <dgm:pt modelId="{846956E6-0AB7-4E45-9777-FEA96FD836F0}" type="pres">
      <dgm:prSet presAssocID="{BE7E469D-DAF1-4739-AF52-88D434D31C2C}" presName="horzSpace2" presStyleCnt="0"/>
      <dgm:spPr/>
    </dgm:pt>
    <dgm:pt modelId="{2174C063-2FCE-47A6-B514-5CAFAAE0143D}" type="pres">
      <dgm:prSet presAssocID="{BE7E469D-DAF1-4739-AF52-88D434D31C2C}" presName="tx2" presStyleLbl="revTx" presStyleIdx="2" presStyleCnt="4" custLinFactNeighborX="1633" custLinFactNeighborY="19564"/>
      <dgm:spPr/>
    </dgm:pt>
    <dgm:pt modelId="{A283B0EA-B6B2-41D2-9C97-791086380C0D}" type="pres">
      <dgm:prSet presAssocID="{BE7E469D-DAF1-4739-AF52-88D434D31C2C}" presName="vert2" presStyleCnt="0"/>
      <dgm:spPr/>
    </dgm:pt>
    <dgm:pt modelId="{6AE512BF-B2C9-49C6-9B5E-D5F698DB7C4F}" type="pres">
      <dgm:prSet presAssocID="{BE7E469D-DAF1-4739-AF52-88D434D31C2C}" presName="thinLine2b" presStyleLbl="callout" presStyleIdx="1" presStyleCnt="3"/>
      <dgm:spPr/>
    </dgm:pt>
    <dgm:pt modelId="{45077BD4-835D-46C1-9C92-966EC86EA92E}" type="pres">
      <dgm:prSet presAssocID="{BE7E469D-DAF1-4739-AF52-88D434D31C2C}" presName="vertSpace2b" presStyleCnt="0"/>
      <dgm:spPr/>
    </dgm:pt>
    <dgm:pt modelId="{49C2A99A-947E-4BE7-99F0-A1BE354EA1DC}" type="pres">
      <dgm:prSet presAssocID="{0ED9DF1E-128B-4156-9AC3-CE3D40750152}" presName="horz2" presStyleCnt="0"/>
      <dgm:spPr/>
    </dgm:pt>
    <dgm:pt modelId="{5B4C4DCC-CE28-491F-934E-4E364A9A2551}" type="pres">
      <dgm:prSet presAssocID="{0ED9DF1E-128B-4156-9AC3-CE3D40750152}" presName="horzSpace2" presStyleCnt="0"/>
      <dgm:spPr/>
    </dgm:pt>
    <dgm:pt modelId="{24B707F8-205E-4257-A660-B9720CED5920}" type="pres">
      <dgm:prSet presAssocID="{0ED9DF1E-128B-4156-9AC3-CE3D40750152}" presName="tx2" presStyleLbl="revTx" presStyleIdx="3" presStyleCnt="4"/>
      <dgm:spPr/>
    </dgm:pt>
    <dgm:pt modelId="{9E2C219B-1822-4657-8884-FECECB6D93C4}" type="pres">
      <dgm:prSet presAssocID="{0ED9DF1E-128B-4156-9AC3-CE3D40750152}" presName="vert2" presStyleCnt="0"/>
      <dgm:spPr/>
    </dgm:pt>
    <dgm:pt modelId="{3A5968C0-6B56-4CAB-BEF4-16FA41B110A2}" type="pres">
      <dgm:prSet presAssocID="{0ED9DF1E-128B-4156-9AC3-CE3D40750152}" presName="thinLine2b" presStyleLbl="callout" presStyleIdx="2" presStyleCnt="3"/>
      <dgm:spPr/>
    </dgm:pt>
    <dgm:pt modelId="{D893C861-A1BF-4BCC-B5D6-CA695AF05F5E}" type="pres">
      <dgm:prSet presAssocID="{0ED9DF1E-128B-4156-9AC3-CE3D40750152}" presName="vertSpace2b" presStyleCnt="0"/>
      <dgm:spPr/>
    </dgm:pt>
  </dgm:ptLst>
  <dgm:cxnLst>
    <dgm:cxn modelId="{6C450571-E621-4914-A5FC-5356F12899C2}" type="presOf" srcId="{3A927AC1-5CF3-4977-923A-4880725CEA91}" destId="{9531EB0D-574B-406F-B639-2007CAD4717F}" srcOrd="0" destOrd="0" presId="urn:microsoft.com/office/officeart/2008/layout/LinedList"/>
    <dgm:cxn modelId="{2F2F2776-DB74-492A-AB3D-5297E1D5F1FF}" type="presOf" srcId="{0ED9DF1E-128B-4156-9AC3-CE3D40750152}" destId="{24B707F8-205E-4257-A660-B9720CED5920}" srcOrd="0" destOrd="0" presId="urn:microsoft.com/office/officeart/2008/layout/LinedList"/>
    <dgm:cxn modelId="{F63D3D9F-180A-4379-998C-CD1BFEBED907}" type="presOf" srcId="{9B576161-CEFA-49D5-B465-E21531242821}" destId="{879A4850-BB15-406D-A136-953E4393D8EA}" srcOrd="0" destOrd="0" presId="urn:microsoft.com/office/officeart/2008/layout/LinedList"/>
    <dgm:cxn modelId="{EF06E4B1-8E62-4F20-B9F3-261A208D3EB6}" srcId="{3A927AC1-5CF3-4977-923A-4880725CEA91}" destId="{F5CDBDF2-1A8A-4DD1-A52B-9316594642F6}" srcOrd="0" destOrd="0" parTransId="{443081D6-CAE7-4274-9952-C998C9CE2BAD}" sibTransId="{BE9E48CD-DBB4-4EBC-BDC0-DE8B782A3C0E}"/>
    <dgm:cxn modelId="{24B96CB8-EE4D-4CFE-B943-FF904E6594E5}" type="presOf" srcId="{F5CDBDF2-1A8A-4DD1-A52B-9316594642F6}" destId="{B1E3D62D-389B-4FC0-AF18-C406A2525AC8}" srcOrd="0" destOrd="0" presId="urn:microsoft.com/office/officeart/2008/layout/LinedList"/>
    <dgm:cxn modelId="{828A56D6-1D1F-48F0-B1B3-4C4130873228}" srcId="{3A927AC1-5CF3-4977-923A-4880725CEA91}" destId="{BE7E469D-DAF1-4739-AF52-88D434D31C2C}" srcOrd="1" destOrd="0" parTransId="{F26B5058-5DE5-4B90-8A71-2C0499FB8444}" sibTransId="{1794B791-442B-4984-B4BC-B3F55DDE369B}"/>
    <dgm:cxn modelId="{4DC31CDD-8F4A-4B4E-B989-4887460B3170}" srcId="{3A927AC1-5CF3-4977-923A-4880725CEA91}" destId="{0ED9DF1E-128B-4156-9AC3-CE3D40750152}" srcOrd="2" destOrd="0" parTransId="{75215085-47A5-4B33-8A36-C99A4CE2EE94}" sibTransId="{9AB8AFE1-EF93-4EB9-BD8F-C2607AF51B8A}"/>
    <dgm:cxn modelId="{6F06C7DF-260D-4190-B2A6-1DDDF6CA289B}" srcId="{9B576161-CEFA-49D5-B465-E21531242821}" destId="{3A927AC1-5CF3-4977-923A-4880725CEA91}" srcOrd="0" destOrd="0" parTransId="{E9C100F2-869B-4026-AD58-D57854AFA0A7}" sibTransId="{8DBB1072-7603-4E75-ACA3-0C6F87DB23B0}"/>
    <dgm:cxn modelId="{857222E0-3261-4612-827D-0344F13B333E}" type="presOf" srcId="{BE7E469D-DAF1-4739-AF52-88D434D31C2C}" destId="{2174C063-2FCE-47A6-B514-5CAFAAE0143D}" srcOrd="0" destOrd="0" presId="urn:microsoft.com/office/officeart/2008/layout/LinedList"/>
    <dgm:cxn modelId="{237B64F0-4F94-4529-8F78-A46353D9E1CC}" type="presParOf" srcId="{879A4850-BB15-406D-A136-953E4393D8EA}" destId="{CD8EB4A3-9F59-42E0-AF4E-E754A2A49644}" srcOrd="0" destOrd="0" presId="urn:microsoft.com/office/officeart/2008/layout/LinedList"/>
    <dgm:cxn modelId="{8720C3EA-AC62-4378-B7FA-3E51C5354F80}" type="presParOf" srcId="{879A4850-BB15-406D-A136-953E4393D8EA}" destId="{CCDC94F0-5CB1-48B2-8342-880389E4099C}" srcOrd="1" destOrd="0" presId="urn:microsoft.com/office/officeart/2008/layout/LinedList"/>
    <dgm:cxn modelId="{52AF799B-BBD3-41BB-ABF6-84FEDFCC62FF}" type="presParOf" srcId="{CCDC94F0-5CB1-48B2-8342-880389E4099C}" destId="{9531EB0D-574B-406F-B639-2007CAD4717F}" srcOrd="0" destOrd="0" presId="urn:microsoft.com/office/officeart/2008/layout/LinedList"/>
    <dgm:cxn modelId="{1D3142A0-1EA4-4B41-A3AD-B7A4D29DEAF1}" type="presParOf" srcId="{CCDC94F0-5CB1-48B2-8342-880389E4099C}" destId="{37C50E9C-E954-4BF8-A8A9-72EDA2ADB1A4}" srcOrd="1" destOrd="0" presId="urn:microsoft.com/office/officeart/2008/layout/LinedList"/>
    <dgm:cxn modelId="{B2E44F29-11C7-4E3A-A564-F520406E7A0D}" type="presParOf" srcId="{37C50E9C-E954-4BF8-A8A9-72EDA2ADB1A4}" destId="{BDAA037E-55EA-4687-8824-C03EC2A1D77D}" srcOrd="0" destOrd="0" presId="urn:microsoft.com/office/officeart/2008/layout/LinedList"/>
    <dgm:cxn modelId="{3355EE25-A432-45DA-AD2C-E3E09F9A439A}" type="presParOf" srcId="{37C50E9C-E954-4BF8-A8A9-72EDA2ADB1A4}" destId="{7528A82B-2EDC-4B8D-995F-82D9AC3A282D}" srcOrd="1" destOrd="0" presId="urn:microsoft.com/office/officeart/2008/layout/LinedList"/>
    <dgm:cxn modelId="{4314186A-8A4C-413F-88A1-7D60A2056408}" type="presParOf" srcId="{7528A82B-2EDC-4B8D-995F-82D9AC3A282D}" destId="{CBE0B30F-A93D-4F4F-A5D3-D8DB2B5671E1}" srcOrd="0" destOrd="0" presId="urn:microsoft.com/office/officeart/2008/layout/LinedList"/>
    <dgm:cxn modelId="{34A92E37-3DD7-47F2-B40C-FB2708D3B0D0}" type="presParOf" srcId="{7528A82B-2EDC-4B8D-995F-82D9AC3A282D}" destId="{B1E3D62D-389B-4FC0-AF18-C406A2525AC8}" srcOrd="1" destOrd="0" presId="urn:microsoft.com/office/officeart/2008/layout/LinedList"/>
    <dgm:cxn modelId="{A9F55524-1842-47F9-BBEA-451C960340C9}" type="presParOf" srcId="{7528A82B-2EDC-4B8D-995F-82D9AC3A282D}" destId="{2F95662A-9AC7-4868-852D-CED96C4EEA08}" srcOrd="2" destOrd="0" presId="urn:microsoft.com/office/officeart/2008/layout/LinedList"/>
    <dgm:cxn modelId="{55FA7E59-8281-479C-8188-8738AE870891}" type="presParOf" srcId="{37C50E9C-E954-4BF8-A8A9-72EDA2ADB1A4}" destId="{C31A98AE-86C2-43C5-9475-CB1991912409}" srcOrd="2" destOrd="0" presId="urn:microsoft.com/office/officeart/2008/layout/LinedList"/>
    <dgm:cxn modelId="{CB3E88B1-F5DB-481A-8EF9-145404962BA5}" type="presParOf" srcId="{37C50E9C-E954-4BF8-A8A9-72EDA2ADB1A4}" destId="{B1B868C2-386E-4D7C-9F74-18CBBAD71FE1}" srcOrd="3" destOrd="0" presId="urn:microsoft.com/office/officeart/2008/layout/LinedList"/>
    <dgm:cxn modelId="{72E81A92-719A-4185-8A67-44615A4C4A09}" type="presParOf" srcId="{37C50E9C-E954-4BF8-A8A9-72EDA2ADB1A4}" destId="{E2E9450C-3E67-44AB-BF35-993BA5E237FB}" srcOrd="4" destOrd="0" presId="urn:microsoft.com/office/officeart/2008/layout/LinedList"/>
    <dgm:cxn modelId="{F30B3437-CD31-40E2-8109-D1C4DECDB50C}" type="presParOf" srcId="{E2E9450C-3E67-44AB-BF35-993BA5E237FB}" destId="{846956E6-0AB7-4E45-9777-FEA96FD836F0}" srcOrd="0" destOrd="0" presId="urn:microsoft.com/office/officeart/2008/layout/LinedList"/>
    <dgm:cxn modelId="{A3B7EED1-4534-4FF3-8CF3-472EF04B35C0}" type="presParOf" srcId="{E2E9450C-3E67-44AB-BF35-993BA5E237FB}" destId="{2174C063-2FCE-47A6-B514-5CAFAAE0143D}" srcOrd="1" destOrd="0" presId="urn:microsoft.com/office/officeart/2008/layout/LinedList"/>
    <dgm:cxn modelId="{46755E5A-130B-4F5C-BBE0-6B17A2CD12A7}" type="presParOf" srcId="{E2E9450C-3E67-44AB-BF35-993BA5E237FB}" destId="{A283B0EA-B6B2-41D2-9C97-791086380C0D}" srcOrd="2" destOrd="0" presId="urn:microsoft.com/office/officeart/2008/layout/LinedList"/>
    <dgm:cxn modelId="{A7888370-B5A6-4768-A2C9-FD09B5FC7017}" type="presParOf" srcId="{37C50E9C-E954-4BF8-A8A9-72EDA2ADB1A4}" destId="{6AE512BF-B2C9-49C6-9B5E-D5F698DB7C4F}" srcOrd="5" destOrd="0" presId="urn:microsoft.com/office/officeart/2008/layout/LinedList"/>
    <dgm:cxn modelId="{4BA88C3E-77F2-4840-8F3A-4C00A82CE51B}" type="presParOf" srcId="{37C50E9C-E954-4BF8-A8A9-72EDA2ADB1A4}" destId="{45077BD4-835D-46C1-9C92-966EC86EA92E}" srcOrd="6" destOrd="0" presId="urn:microsoft.com/office/officeart/2008/layout/LinedList"/>
    <dgm:cxn modelId="{CD496B74-C1E2-4E6C-A94A-C650038A8FAB}" type="presParOf" srcId="{37C50E9C-E954-4BF8-A8A9-72EDA2ADB1A4}" destId="{49C2A99A-947E-4BE7-99F0-A1BE354EA1DC}" srcOrd="7" destOrd="0" presId="urn:microsoft.com/office/officeart/2008/layout/LinedList"/>
    <dgm:cxn modelId="{DF7BB28E-A074-463F-BC05-33F82D6D616B}" type="presParOf" srcId="{49C2A99A-947E-4BE7-99F0-A1BE354EA1DC}" destId="{5B4C4DCC-CE28-491F-934E-4E364A9A2551}" srcOrd="0" destOrd="0" presId="urn:microsoft.com/office/officeart/2008/layout/LinedList"/>
    <dgm:cxn modelId="{BB568EE8-4AB1-4090-9340-A92EA7849D55}" type="presParOf" srcId="{49C2A99A-947E-4BE7-99F0-A1BE354EA1DC}" destId="{24B707F8-205E-4257-A660-B9720CED5920}" srcOrd="1" destOrd="0" presId="urn:microsoft.com/office/officeart/2008/layout/LinedList"/>
    <dgm:cxn modelId="{3C2CE81A-7C36-4AD5-AF22-B1EB81B482F5}" type="presParOf" srcId="{49C2A99A-947E-4BE7-99F0-A1BE354EA1DC}" destId="{9E2C219B-1822-4657-8884-FECECB6D93C4}" srcOrd="2" destOrd="0" presId="urn:microsoft.com/office/officeart/2008/layout/LinedList"/>
    <dgm:cxn modelId="{7FB8D982-2B58-4902-8DBC-E9724570E4CC}" type="presParOf" srcId="{37C50E9C-E954-4BF8-A8A9-72EDA2ADB1A4}" destId="{3A5968C0-6B56-4CAB-BEF4-16FA41B110A2}" srcOrd="8" destOrd="0" presId="urn:microsoft.com/office/officeart/2008/layout/LinedList"/>
    <dgm:cxn modelId="{C41C0154-AE0E-4E4A-A975-5D03FFB6666D}" type="presParOf" srcId="{37C50E9C-E954-4BF8-A8A9-72EDA2ADB1A4}" destId="{D893C861-A1BF-4BCC-B5D6-CA695AF05F5E}"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C8854-4ADE-4F2C-9F9C-6C8209A345B4}">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7C347-9497-437B-A7D0-24691DDD4FE0}">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It is important that the health of the patients is taken into considerations. The patient that the care plan focuses on is suffering from dementia. Dementia is a syndrome that is associated with an ongoing decline of brain functioning (NHS, 2020). Alongside dementia, Mr. Wood is also suffering from diabetes Type 2. </a:t>
          </a:r>
          <a:endParaRPr lang="en-US" sz="2000" kern="1200" dirty="0"/>
        </a:p>
      </dsp:txBody>
      <dsp:txXfrm>
        <a:off x="0" y="2124"/>
        <a:ext cx="10515600" cy="1449029"/>
      </dsp:txXfrm>
    </dsp:sp>
    <dsp:sp modelId="{1A34A569-35EB-49FD-AAF1-A93EEEF59223}">
      <dsp:nvSpPr>
        <dsp:cNvPr id="0" name=""/>
        <dsp:cNvSpPr/>
      </dsp:nvSpPr>
      <dsp:spPr>
        <a:xfrm>
          <a:off x="0" y="145115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C01CDF-5C14-427E-81FB-6512A4DFA927}">
      <dsp:nvSpPr>
        <dsp:cNvPr id="0" name=""/>
        <dsp:cNvSpPr/>
      </dsp:nvSpPr>
      <dsp:spPr>
        <a:xfrm>
          <a:off x="0" y="1496088"/>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Diabetes Type 2 represents a lifelong condition that causes the body to not produce enough insulin or at least the body’s cells do not react to this produced insulin (NHS, 2019). It is important to mention that the diabetes are under control, but because the previous care plan has not been applied effectively, the patient suffers from mild depression. That is why, it is important to understand the health issues of the patient in question. </a:t>
          </a:r>
          <a:endParaRPr lang="en-US" sz="1800" kern="1200" dirty="0"/>
        </a:p>
      </dsp:txBody>
      <dsp:txXfrm>
        <a:off x="0" y="1496088"/>
        <a:ext cx="10515600" cy="1449029"/>
      </dsp:txXfrm>
    </dsp:sp>
    <dsp:sp modelId="{F05BCD17-2D00-4579-BEB9-4376D0FEF435}">
      <dsp:nvSpPr>
        <dsp:cNvPr id="0" name=""/>
        <dsp:cNvSpPr/>
      </dsp:nvSpPr>
      <dsp:spPr>
        <a:xfrm>
          <a:off x="0" y="290018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2BC38-84B2-4BC2-9F51-4CA59A6B5059}">
      <dsp:nvSpPr>
        <dsp:cNvPr id="0" name=""/>
        <dsp:cNvSpPr/>
      </dsp:nvSpPr>
      <dsp:spPr>
        <a:xfrm>
          <a:off x="0" y="2902308"/>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As previously mentioned, another health element that the care home needs to be focusing on is the mental health of the individual. Bowman et al. (2004) state that the primary health issues in care homes for patients that have dementia is depression. Therefore, this care plan will focus on finding out multiple solutions to ensure that the measures taken are appropriate to the health issues that the patient is experiencing. </a:t>
          </a:r>
          <a:endParaRPr lang="en-US" sz="1600" kern="1200" dirty="0"/>
        </a:p>
      </dsp:txBody>
      <dsp:txXfrm>
        <a:off x="0" y="2902308"/>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444D4-C944-4145-9EF0-DB37DEBBB436}">
      <dsp:nvSpPr>
        <dsp:cNvPr id="0" name=""/>
        <dsp:cNvSpPr/>
      </dsp:nvSpPr>
      <dsp:spPr>
        <a:xfrm>
          <a:off x="0" y="303318"/>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Daily Habits</a:t>
          </a:r>
          <a:endParaRPr lang="en-US" sz="1600" b="1" kern="1200"/>
        </a:p>
      </dsp:txBody>
      <dsp:txXfrm>
        <a:off x="18734" y="322052"/>
        <a:ext cx="5163182" cy="346292"/>
      </dsp:txXfrm>
    </dsp:sp>
    <dsp:sp modelId="{1C41D650-3AB9-437E-9AA3-63469DB023E8}">
      <dsp:nvSpPr>
        <dsp:cNvPr id="0" name=""/>
        <dsp:cNvSpPr/>
      </dsp:nvSpPr>
      <dsp:spPr>
        <a:xfrm>
          <a:off x="0" y="733158"/>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Breakfast 09:00</a:t>
          </a:r>
          <a:endParaRPr lang="en-US" sz="1600" b="1" kern="1200"/>
        </a:p>
      </dsp:txBody>
      <dsp:txXfrm>
        <a:off x="18734" y="751892"/>
        <a:ext cx="5163182" cy="346292"/>
      </dsp:txXfrm>
    </dsp:sp>
    <dsp:sp modelId="{765B475E-3B6E-4CD3-BF55-A2D7182CB9E5}">
      <dsp:nvSpPr>
        <dsp:cNvPr id="0" name=""/>
        <dsp:cNvSpPr/>
      </dsp:nvSpPr>
      <dsp:spPr>
        <a:xfrm>
          <a:off x="0" y="116299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First Set of Medication 10:00</a:t>
          </a:r>
          <a:endParaRPr lang="en-US" sz="1600" b="1" kern="1200"/>
        </a:p>
      </dsp:txBody>
      <dsp:txXfrm>
        <a:off x="18734" y="1181733"/>
        <a:ext cx="5163182" cy="346292"/>
      </dsp:txXfrm>
    </dsp:sp>
    <dsp:sp modelId="{4D21515F-3DB2-40DA-B90D-ED5CCEE3CF57}">
      <dsp:nvSpPr>
        <dsp:cNvPr id="0" name=""/>
        <dsp:cNvSpPr/>
      </dsp:nvSpPr>
      <dsp:spPr>
        <a:xfrm>
          <a:off x="0" y="159283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Physical Exercises 10:30- 12:00</a:t>
          </a:r>
          <a:endParaRPr lang="en-US" sz="1600" b="1" kern="1200" dirty="0"/>
        </a:p>
      </dsp:txBody>
      <dsp:txXfrm>
        <a:off x="18734" y="1611573"/>
        <a:ext cx="5163182" cy="346292"/>
      </dsp:txXfrm>
    </dsp:sp>
    <dsp:sp modelId="{0310C973-94EE-45C8-A9EE-C5DB1DA6ACBE}">
      <dsp:nvSpPr>
        <dsp:cNvPr id="0" name=""/>
        <dsp:cNvSpPr/>
      </dsp:nvSpPr>
      <dsp:spPr>
        <a:xfrm>
          <a:off x="0" y="202267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Lunch 12:30- 1:45</a:t>
          </a:r>
          <a:endParaRPr lang="en-US" sz="1600" b="1" kern="1200"/>
        </a:p>
      </dsp:txBody>
      <dsp:txXfrm>
        <a:off x="18734" y="2041413"/>
        <a:ext cx="5163182" cy="346292"/>
      </dsp:txXfrm>
    </dsp:sp>
    <dsp:sp modelId="{31B840DE-5022-4DA4-81DD-E8B6247FCB4A}">
      <dsp:nvSpPr>
        <dsp:cNvPr id="0" name=""/>
        <dsp:cNvSpPr/>
      </dsp:nvSpPr>
      <dsp:spPr>
        <a:xfrm>
          <a:off x="0" y="245251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Nap 14:00-16:30</a:t>
          </a:r>
          <a:endParaRPr lang="en-US" sz="1600" b="1" kern="1200"/>
        </a:p>
      </dsp:txBody>
      <dsp:txXfrm>
        <a:off x="18734" y="2471253"/>
        <a:ext cx="5163182" cy="346292"/>
      </dsp:txXfrm>
    </dsp:sp>
    <dsp:sp modelId="{541A8B4E-744B-4C29-B344-B9F4273193C1}">
      <dsp:nvSpPr>
        <dsp:cNvPr id="0" name=""/>
        <dsp:cNvSpPr/>
      </dsp:nvSpPr>
      <dsp:spPr>
        <a:xfrm>
          <a:off x="0" y="288235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Tea time 17:00</a:t>
          </a:r>
          <a:endParaRPr lang="en-US" sz="1600" b="1" kern="1200"/>
        </a:p>
      </dsp:txBody>
      <dsp:txXfrm>
        <a:off x="18734" y="2901093"/>
        <a:ext cx="5163182" cy="346292"/>
      </dsp:txXfrm>
    </dsp:sp>
    <dsp:sp modelId="{8702AFA0-91F5-4A83-97A8-2CAE127BCAD8}">
      <dsp:nvSpPr>
        <dsp:cNvPr id="0" name=""/>
        <dsp:cNvSpPr/>
      </dsp:nvSpPr>
      <dsp:spPr>
        <a:xfrm>
          <a:off x="0" y="331219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Afternoon Activities in the Designated Lounge 17:30-18:30</a:t>
          </a:r>
          <a:endParaRPr lang="en-US" sz="1600" b="1" kern="1200"/>
        </a:p>
      </dsp:txBody>
      <dsp:txXfrm>
        <a:off x="18734" y="3330933"/>
        <a:ext cx="5163182" cy="346292"/>
      </dsp:txXfrm>
    </dsp:sp>
    <dsp:sp modelId="{F8397E3E-0DBC-44DF-9E47-8C8B9FD85A30}">
      <dsp:nvSpPr>
        <dsp:cNvPr id="0" name=""/>
        <dsp:cNvSpPr/>
      </dsp:nvSpPr>
      <dsp:spPr>
        <a:xfrm>
          <a:off x="0" y="374203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Dinner 19:00 </a:t>
          </a:r>
          <a:endParaRPr lang="en-US" sz="1600" b="1" kern="1200"/>
        </a:p>
      </dsp:txBody>
      <dsp:txXfrm>
        <a:off x="18734" y="3760773"/>
        <a:ext cx="5163182" cy="346292"/>
      </dsp:txXfrm>
    </dsp:sp>
    <dsp:sp modelId="{455B18F7-6C15-4C07-A6B1-B2CF18B3A499}">
      <dsp:nvSpPr>
        <dsp:cNvPr id="0" name=""/>
        <dsp:cNvSpPr/>
      </dsp:nvSpPr>
      <dsp:spPr>
        <a:xfrm>
          <a:off x="0" y="417187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Second Set of Medication 19:45</a:t>
          </a:r>
          <a:endParaRPr lang="en-US" sz="1600" b="1" kern="1200"/>
        </a:p>
      </dsp:txBody>
      <dsp:txXfrm>
        <a:off x="18734" y="4190613"/>
        <a:ext cx="5163182" cy="346292"/>
      </dsp:txXfrm>
    </dsp:sp>
    <dsp:sp modelId="{2413E3CC-9FDD-40DC-BE3A-CD0E5097EAB0}">
      <dsp:nvSpPr>
        <dsp:cNvPr id="0" name=""/>
        <dsp:cNvSpPr/>
      </dsp:nvSpPr>
      <dsp:spPr>
        <a:xfrm>
          <a:off x="0" y="460171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Washing 20:00</a:t>
          </a:r>
          <a:endParaRPr lang="en-US" sz="1600" b="1" kern="1200"/>
        </a:p>
      </dsp:txBody>
      <dsp:txXfrm>
        <a:off x="18734" y="4620453"/>
        <a:ext cx="5163182" cy="346292"/>
      </dsp:txXfrm>
    </dsp:sp>
    <dsp:sp modelId="{E903333F-2DC5-4D3F-BD43-F425868C1657}">
      <dsp:nvSpPr>
        <dsp:cNvPr id="0" name=""/>
        <dsp:cNvSpPr/>
      </dsp:nvSpPr>
      <dsp:spPr>
        <a:xfrm>
          <a:off x="0" y="5031559"/>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Watching TV and getting ready to go to bed 20:30</a:t>
          </a:r>
          <a:endParaRPr lang="en-US" sz="1600" b="1" kern="1200" dirty="0"/>
        </a:p>
      </dsp:txBody>
      <dsp:txXfrm>
        <a:off x="18734" y="5050293"/>
        <a:ext cx="5163182" cy="346292"/>
      </dsp:txXfrm>
    </dsp:sp>
    <dsp:sp modelId="{DDA02AE5-217C-437E-8342-39834CDBB68F}">
      <dsp:nvSpPr>
        <dsp:cNvPr id="0" name=""/>
        <dsp:cNvSpPr/>
      </dsp:nvSpPr>
      <dsp:spPr>
        <a:xfrm>
          <a:off x="0" y="5449968"/>
          <a:ext cx="520065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Night Sleep 21:30</a:t>
          </a:r>
          <a:endParaRPr lang="en-US" sz="1600" b="1" kern="1200"/>
        </a:p>
      </dsp:txBody>
      <dsp:txXfrm>
        <a:off x="18734" y="5468702"/>
        <a:ext cx="5163182" cy="346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EB4A3-9F59-42E0-AF4E-E754A2A49644}">
      <dsp:nvSpPr>
        <dsp:cNvPr id="0" name=""/>
        <dsp:cNvSpPr/>
      </dsp:nvSpPr>
      <dsp:spPr>
        <a:xfrm>
          <a:off x="0" y="0"/>
          <a:ext cx="1188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31EB0D-574B-406F-B639-2007CAD4717F}">
      <dsp:nvSpPr>
        <dsp:cNvPr id="0" name=""/>
        <dsp:cNvSpPr/>
      </dsp:nvSpPr>
      <dsp:spPr>
        <a:xfrm>
          <a:off x="0" y="0"/>
          <a:ext cx="2377440" cy="6549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t>Person Centred Care &amp; Advocacy</a:t>
          </a:r>
          <a:endParaRPr lang="en-US" sz="4200" kern="1200" dirty="0"/>
        </a:p>
      </dsp:txBody>
      <dsp:txXfrm>
        <a:off x="0" y="0"/>
        <a:ext cx="2377440" cy="6549390"/>
      </dsp:txXfrm>
    </dsp:sp>
    <dsp:sp modelId="{B1E3D62D-389B-4FC0-AF18-C406A2525AC8}">
      <dsp:nvSpPr>
        <dsp:cNvPr id="0" name=""/>
        <dsp:cNvSpPr/>
      </dsp:nvSpPr>
      <dsp:spPr>
        <a:xfrm>
          <a:off x="2555748" y="102334"/>
          <a:ext cx="9331452" cy="2046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Person centred care represents a process that involves continual listening and learning about a patient, and most importantly, what is important to someone in the present but also in the past (The Health Foundation, 2016). Moreover, it involves bringing back the person into care by reinforcing an ethical demand to respect dignity, autonomy, choice, control, and power, and respect the decisions of the patient (Edvardsson, 2015). </a:t>
          </a:r>
          <a:endParaRPr lang="en-US" sz="2200" kern="1200"/>
        </a:p>
      </dsp:txBody>
      <dsp:txXfrm>
        <a:off x="2555748" y="102334"/>
        <a:ext cx="9331452" cy="2046684"/>
      </dsp:txXfrm>
    </dsp:sp>
    <dsp:sp modelId="{C31A98AE-86C2-43C5-9475-CB1991912409}">
      <dsp:nvSpPr>
        <dsp:cNvPr id="0" name=""/>
        <dsp:cNvSpPr/>
      </dsp:nvSpPr>
      <dsp:spPr>
        <a:xfrm>
          <a:off x="2377439" y="2149018"/>
          <a:ext cx="95097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74C063-2FCE-47A6-B514-5CAFAAE0143D}">
      <dsp:nvSpPr>
        <dsp:cNvPr id="0" name=""/>
        <dsp:cNvSpPr/>
      </dsp:nvSpPr>
      <dsp:spPr>
        <a:xfrm>
          <a:off x="2555748" y="2651766"/>
          <a:ext cx="9331452" cy="2046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Person centred care dates back from 1969, when Edith Balint has developed this concept that focuses on “</a:t>
          </a:r>
          <a:r>
            <a:rPr lang="en-GB" sz="2200" i="1" kern="1200" dirty="0"/>
            <a:t>understating the patient as a unique human being</a:t>
          </a:r>
          <a:r>
            <a:rPr lang="en-GB" sz="2200" kern="1200" dirty="0"/>
            <a:t>” (Balint, 1969). </a:t>
          </a:r>
        </a:p>
      </dsp:txBody>
      <dsp:txXfrm>
        <a:off x="2555748" y="2651766"/>
        <a:ext cx="9331452" cy="2046684"/>
      </dsp:txXfrm>
    </dsp:sp>
    <dsp:sp modelId="{6AE512BF-B2C9-49C6-9B5E-D5F698DB7C4F}">
      <dsp:nvSpPr>
        <dsp:cNvPr id="0" name=""/>
        <dsp:cNvSpPr/>
      </dsp:nvSpPr>
      <dsp:spPr>
        <a:xfrm>
          <a:off x="2377439" y="4298037"/>
          <a:ext cx="95097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B707F8-205E-4257-A660-B9720CED5920}">
      <dsp:nvSpPr>
        <dsp:cNvPr id="0" name=""/>
        <dsp:cNvSpPr/>
      </dsp:nvSpPr>
      <dsp:spPr>
        <a:xfrm>
          <a:off x="2555748" y="4400371"/>
          <a:ext cx="9331452" cy="2046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In the case of our patient, person centred care is an approach that is mandatory in his care plan and the way he is treated by the carers, as </a:t>
          </a:r>
          <a:r>
            <a:rPr lang="en-GB" sz="2200" kern="1200" dirty="0" err="1"/>
            <a:t>Kitwood</a:t>
          </a:r>
          <a:r>
            <a:rPr lang="en-GB" sz="2200" kern="1200" dirty="0"/>
            <a:t> (1997) proves that this approach also eases the medical management of dementia. </a:t>
          </a:r>
          <a:endParaRPr lang="en-US" sz="2200" kern="1200" dirty="0"/>
        </a:p>
      </dsp:txBody>
      <dsp:txXfrm>
        <a:off x="2555748" y="4400371"/>
        <a:ext cx="9331452" cy="2046684"/>
      </dsp:txXfrm>
    </dsp:sp>
    <dsp:sp modelId="{3A5968C0-6B56-4CAB-BEF4-16FA41B110A2}">
      <dsp:nvSpPr>
        <dsp:cNvPr id="0" name=""/>
        <dsp:cNvSpPr/>
      </dsp:nvSpPr>
      <dsp:spPr>
        <a:xfrm>
          <a:off x="2377439" y="6447055"/>
          <a:ext cx="950976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9016A-6816-41C2-B470-123DB3A7A7B7}" type="datetimeFigureOut">
              <a:rPr lang="en-GB" smtClean="0"/>
              <a:t>14/07/2022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0FD5FE-0340-4E88-9BDC-5409B17AE778}" type="slidenum">
              <a:rPr lang="en-GB" smtClean="0"/>
              <a:t>‹#›</a:t>
            </a:fld>
            <a:endParaRPr lang="en-GB"/>
          </a:p>
        </p:txBody>
      </p:sp>
    </p:spTree>
    <p:extLst>
      <p:ext uri="{BB962C8B-B14F-4D97-AF65-F5344CB8AC3E}">
        <p14:creationId xmlns:p14="http://schemas.microsoft.com/office/powerpoint/2010/main" val="2507818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McDonald and Woods (2005) state that the UK’s care homes, even though they follow legislations and regulations, have a pretty significant lack of knowledge about dementia.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Since about 5% of the total over-65 population lives in a care home, it is important to make sure that all of the elderly’s needs are met (</a:t>
            </a:r>
            <a:r>
              <a:rPr lang="en-GB" sz="1200" dirty="0" err="1"/>
              <a:t>Dening</a:t>
            </a:r>
            <a:r>
              <a:rPr lang="en-GB" sz="1200" dirty="0"/>
              <a:t> &amp; Milne, 2009</a:t>
            </a:r>
            <a:r>
              <a:rPr lang="en-GB" sz="1100" dirty="0"/>
              <a:t>).</a:t>
            </a:r>
            <a:endParaRPr lang="en-GB" dirty="0"/>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4</a:t>
            </a:fld>
            <a:endParaRPr lang="en-GB"/>
          </a:p>
        </p:txBody>
      </p:sp>
    </p:spTree>
    <p:extLst>
      <p:ext uri="{BB962C8B-B14F-4D97-AF65-F5344CB8AC3E}">
        <p14:creationId xmlns:p14="http://schemas.microsoft.com/office/powerpoint/2010/main" val="2678456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Allergies: </a:t>
            </a:r>
            <a:r>
              <a:rPr lang="en-GB" sz="1200" dirty="0">
                <a:effectLst/>
                <a:latin typeface="Arial" panose="020B0604020202020204" pitchFamily="34" charset="0"/>
                <a:ea typeface="Calibri" panose="020F0502020204030204" pitchFamily="34" charset="0"/>
                <a:cs typeface="Times New Roman" panose="02020603050405020304" pitchFamily="18" charset="0"/>
              </a:rPr>
              <a:t>Therefore, medication should be distributed to him during spring in order to ensure that the hay fever is kept under control and that it does not affect the patient even more.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Environment: There are around 16,000 residential and nursing care homes in the UK (CQC, 2017), which is why people living in care homes should expect the same level of comfort as if they were living in their own houses (NHS England &amp; NHS Improvement,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Cognitive: Therefore, we are careful when administrating his medication, and we always let him now when is it time to take it, by having a small whiteboard in the room and put a note each time we administrate his treatment.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5</a:t>
            </a:fld>
            <a:endParaRPr lang="en-GB"/>
          </a:p>
        </p:txBody>
      </p:sp>
    </p:spTree>
    <p:extLst>
      <p:ext uri="{BB962C8B-B14F-4D97-AF65-F5344CB8AC3E}">
        <p14:creationId xmlns:p14="http://schemas.microsoft.com/office/powerpoint/2010/main" val="1388810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Personal Care: </a:t>
            </a:r>
            <a:r>
              <a:rPr lang="en-GB" sz="1200" dirty="0">
                <a:effectLst/>
                <a:latin typeface="Arial" panose="020B0604020202020204" pitchFamily="34" charset="0"/>
                <a:ea typeface="Calibri" panose="020F0502020204030204" pitchFamily="34" charset="0"/>
                <a:cs typeface="Times New Roman" panose="02020603050405020304" pitchFamily="18" charset="0"/>
              </a:rPr>
              <a:t>For example, when the patient has episodes of depression or is having a bad day when the dementia kicks in much harder than usual (is unable to make the difference between what is real and what is in his imagination).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Risk Assessment: </a:t>
            </a:r>
            <a:r>
              <a:rPr lang="en-GB" sz="1200" dirty="0">
                <a:effectLst/>
                <a:latin typeface="Arial" panose="020B0604020202020204" pitchFamily="34" charset="0"/>
                <a:ea typeface="Calibri" panose="020F0502020204030204" pitchFamily="34" charset="0"/>
                <a:cs typeface="Times New Roman" panose="02020603050405020304" pitchFamily="18" charset="0"/>
              </a:rPr>
              <a:t>According to the Health and Safety at Work Act 1974, it is mandatory that a risk assessment is carried out. </a:t>
            </a:r>
            <a:endParaRPr lang="en-GB" dirty="0"/>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6</a:t>
            </a:fld>
            <a:endParaRPr lang="en-GB"/>
          </a:p>
        </p:txBody>
      </p:sp>
    </p:spTree>
    <p:extLst>
      <p:ext uri="{BB962C8B-B14F-4D97-AF65-F5344CB8AC3E}">
        <p14:creationId xmlns:p14="http://schemas.microsoft.com/office/powerpoint/2010/main" val="2960479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Aging is inevitable. It is part of our life cycle, and it represents an important factor in our lives, which is why it is essential that we understand the tool it takes on us physically and mentally. Even though these days age is considered to be just a number (Aged Care Guide, 2020), we must be aware that every single year our body changes and there will be a point when we will be unable to perform most basic activities. There are more than 400,000 older people in residential care in the UK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AgeUK</a:t>
            </a:r>
            <a:r>
              <a:rPr lang="en-GB" sz="1200" dirty="0">
                <a:effectLst/>
                <a:latin typeface="Arial" panose="020B0604020202020204" pitchFamily="34" charset="0"/>
                <a:ea typeface="Calibri" panose="020F0502020204030204" pitchFamily="34" charset="0"/>
                <a:cs typeface="Times New Roman" panose="02020603050405020304" pitchFamily="18" charset="0"/>
              </a:rPr>
              <a:t>, 2018). It is very important that carers understand how significant their position is when working with patients in care homes. Therefore, this care plan reflects one of the many significant roles’ carers need to perform in order to offer high quality services.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Bhar (2015) states that carers have control of their patients’ details of day-to-day living. That is why, we thrive to make our patients feel empowered and not controlled.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Arial" panose="020B0604020202020204" pitchFamily="34" charset="0"/>
                <a:ea typeface="Calibri" panose="020F0502020204030204" pitchFamily="34" charset="0"/>
                <a:cs typeface="Times New Roman" panose="02020603050405020304" pitchFamily="18" charset="0"/>
              </a:rPr>
              <a:t>The care plan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eflects</a:t>
            </a:r>
            <a:r>
              <a:rPr lang="en-GB" sz="1200" dirty="0">
                <a:effectLst/>
                <a:latin typeface="Arial" panose="020B0604020202020204" pitchFamily="34" charset="0"/>
                <a:ea typeface="Calibri" panose="020F0502020204030204" pitchFamily="34" charset="0"/>
                <a:cs typeface="Times New Roman" panose="02020603050405020304" pitchFamily="18" charset="0"/>
              </a:rPr>
              <a:t> how much attention carers and specialists have paid to their patients and how important it is to be able to recognize the needs and wishes of each and every single patient.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 importantly</a:t>
            </a:r>
            <a:r>
              <a:rPr lang="en-GB" sz="1200" dirty="0">
                <a:effectLst/>
                <a:latin typeface="Arial" panose="020B0604020202020204" pitchFamily="34" charset="0"/>
                <a:ea typeface="Calibri" panose="020F0502020204030204" pitchFamily="34" charset="0"/>
                <a:cs typeface="Times New Roman" panose="02020603050405020304" pitchFamily="18" charset="0"/>
              </a:rPr>
              <a:t>, Mr. Wood has the power to choose his afternoon activities and what he wants to watch on the TV. We listen to our patients and are aware of what they like and what they dislike, as stated in the care plan.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8</a:t>
            </a:fld>
            <a:endParaRPr lang="en-GB"/>
          </a:p>
        </p:txBody>
      </p:sp>
    </p:spTree>
    <p:extLst>
      <p:ext uri="{BB962C8B-B14F-4D97-AF65-F5344CB8AC3E}">
        <p14:creationId xmlns:p14="http://schemas.microsoft.com/office/powerpoint/2010/main" val="3561216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To offer a much better understanding on this approach, it represents that each and every patient is different and the way they need to be treated needs to fit in accordance with their wishes and needs. It is important that person centred care is standardized by patients, health care providers, policy makers and stakeholders in order to be implied effectively (Santana et al., 2017).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It has 9 principles that explain in detail the fundaments of this approach, which offer insights on the implications of the carer, the patient, and their families to a positive result of treatments. It focuses on the person, their capacities and what support they require in order to have an effective result.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9</a:t>
            </a:fld>
            <a:endParaRPr lang="en-GB"/>
          </a:p>
        </p:txBody>
      </p:sp>
    </p:spTree>
    <p:extLst>
      <p:ext uri="{BB962C8B-B14F-4D97-AF65-F5344CB8AC3E}">
        <p14:creationId xmlns:p14="http://schemas.microsoft.com/office/powerpoint/2010/main" val="2787661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Calibri" panose="020F0502020204030204" pitchFamily="34" charset="0"/>
                <a:cs typeface="Times New Roman" panose="02020603050405020304" pitchFamily="18" charset="0"/>
              </a:rPr>
              <a:t>We must understand the rights and responsibilities ourselves as carers, as well as the patients have in a residency care home.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effectLst/>
                <a:latin typeface="Arial" panose="020B0604020202020204" pitchFamily="34" charset="0"/>
                <a:ea typeface="Calibri" panose="020F0502020204030204" pitchFamily="34" charset="0"/>
                <a:cs typeface="Arial" panose="020B0604020202020204" pitchFamily="34" charset="0"/>
              </a:rPr>
              <a:t>We work closely with specialists that assist us in developing care plans in order to make our patients feel equal and heard, which is why we include them in the compliance of care plans and explore choices and options together. </a:t>
            </a:r>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10</a:t>
            </a:fld>
            <a:endParaRPr lang="en-GB"/>
          </a:p>
        </p:txBody>
      </p:sp>
    </p:spTree>
    <p:extLst>
      <p:ext uri="{BB962C8B-B14F-4D97-AF65-F5344CB8AC3E}">
        <p14:creationId xmlns:p14="http://schemas.microsoft.com/office/powerpoint/2010/main" val="2844388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Theory: </a:t>
            </a:r>
            <a:r>
              <a:rPr lang="en-GB" sz="1200" dirty="0">
                <a:effectLst/>
                <a:latin typeface="Arial" panose="020B0604020202020204" pitchFamily="34" charset="0"/>
                <a:ea typeface="Calibri" panose="020F0502020204030204" pitchFamily="34" charset="0"/>
                <a:cs typeface="Times New Roman" panose="02020603050405020304" pitchFamily="18" charset="0"/>
              </a:rPr>
              <a:t>focuses on having the elderly being more active and involved in activities, as they are more likely to be satisfied with their lives.</a:t>
            </a:r>
          </a:p>
          <a:p>
            <a:r>
              <a:rPr lang="en-GB" sz="1200" dirty="0">
                <a:effectLst/>
                <a:latin typeface="Arial" panose="020B060402020202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Symbolic Interaction: It now matters if the people around you and the culture around you focuses on these interactions or not.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Modernization theory: T</a:t>
            </a:r>
            <a:r>
              <a:rPr lang="en-GB" sz="1200" dirty="0">
                <a:effectLst/>
                <a:latin typeface="Arial" panose="020B0604020202020204" pitchFamily="34" charset="0"/>
                <a:ea typeface="Calibri" panose="020F0502020204030204" pitchFamily="34" charset="0"/>
                <a:cs typeface="Times New Roman" panose="02020603050405020304" pitchFamily="18" charset="0"/>
              </a:rPr>
              <a:t>he status of old people battered as the urbanization has evolved in every single society. One of the many characteristics of this theory is Artificial intelligence.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Rieland</a:t>
            </a:r>
            <a:r>
              <a:rPr lang="en-GB" sz="1200" dirty="0">
                <a:effectLst/>
                <a:latin typeface="Arial" panose="020B0604020202020204" pitchFamily="34" charset="0"/>
                <a:ea typeface="Calibri" panose="020F0502020204030204" pitchFamily="34" charset="0"/>
                <a:cs typeface="Times New Roman" panose="02020603050405020304" pitchFamily="18" charset="0"/>
              </a:rPr>
              <a:t> (2017) state that this new technology can complement their need for human relationships.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12</a:t>
            </a:fld>
            <a:endParaRPr lang="en-GB"/>
          </a:p>
        </p:txBody>
      </p:sp>
    </p:spTree>
    <p:extLst>
      <p:ext uri="{BB962C8B-B14F-4D97-AF65-F5344CB8AC3E}">
        <p14:creationId xmlns:p14="http://schemas.microsoft.com/office/powerpoint/2010/main" val="691494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Mnetal</a:t>
            </a:r>
            <a:r>
              <a:rPr lang="en-GB" dirty="0"/>
              <a:t> Capacity Act 2005: </a:t>
            </a:r>
            <a:r>
              <a:rPr lang="en-GB" sz="1200" dirty="0">
                <a:effectLst/>
                <a:latin typeface="Arial" panose="020B0604020202020204" pitchFamily="34" charset="0"/>
                <a:ea typeface="Calibri" panose="020F0502020204030204" pitchFamily="34" charset="0"/>
                <a:cs typeface="Times New Roman" panose="02020603050405020304" pitchFamily="18" charset="0"/>
              </a:rPr>
              <a:t>Because Mr. Wood suffers from dementia and is offered person centred care, it offers him the possibility to plan ahead for a time when he may lose his capacity to think and make decisions for himself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10FD5FE-0340-4E88-9BDC-5409B17AE778}" type="slidenum">
              <a:rPr lang="en-GB" smtClean="0"/>
              <a:t>13</a:t>
            </a:fld>
            <a:endParaRPr lang="en-GB"/>
          </a:p>
        </p:txBody>
      </p:sp>
    </p:spTree>
    <p:extLst>
      <p:ext uri="{BB962C8B-B14F-4D97-AF65-F5344CB8AC3E}">
        <p14:creationId xmlns:p14="http://schemas.microsoft.com/office/powerpoint/2010/main" val="1960716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3ECED-CA73-5D97-8FEA-796DCE2952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CEF705-DCDE-3135-37A3-2DD136A519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1679DD-4632-BAD8-1B0E-5370887E1826}"/>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5" name="Footer Placeholder 4">
            <a:extLst>
              <a:ext uri="{FF2B5EF4-FFF2-40B4-BE49-F238E27FC236}">
                <a16:creationId xmlns:a16="http://schemas.microsoft.com/office/drawing/2014/main" id="{3A87448B-632E-C2B8-B187-655F2E1BE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7F2E5F-371A-0691-900E-0156E6B96E02}"/>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21829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4C16B-BD5E-B9BF-FA30-2D711051DF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3DEEDC-4153-7262-6A85-53E266361F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EC2F94-C077-2217-4BA0-4769854D925C}"/>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5" name="Footer Placeholder 4">
            <a:extLst>
              <a:ext uri="{FF2B5EF4-FFF2-40B4-BE49-F238E27FC236}">
                <a16:creationId xmlns:a16="http://schemas.microsoft.com/office/drawing/2014/main" id="{1F162C58-1808-81E4-1C6E-D537C1F753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00CD24-F1DD-0215-A448-B5C95D603B11}"/>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694624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29546-7E3B-091D-C378-95D6C2CCF1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DAD541-4270-14F8-6CE4-EEECE1698C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71792A-1083-4101-580D-9BEC18CF38C6}"/>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5" name="Footer Placeholder 4">
            <a:extLst>
              <a:ext uri="{FF2B5EF4-FFF2-40B4-BE49-F238E27FC236}">
                <a16:creationId xmlns:a16="http://schemas.microsoft.com/office/drawing/2014/main" id="{F0CA0483-FE82-D229-D171-8FF277051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C23F06-7632-590A-9441-9B0DB5DF6609}"/>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2827068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3E80-7849-20CB-ED54-1149FE07E0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AC9F62-1459-4414-B723-2A697D8197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F80475-B160-2A2B-7336-575B808EB1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378485-B04A-52AB-7598-553FA8A3E3C1}"/>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6" name="Footer Placeholder 5">
            <a:extLst>
              <a:ext uri="{FF2B5EF4-FFF2-40B4-BE49-F238E27FC236}">
                <a16:creationId xmlns:a16="http://schemas.microsoft.com/office/drawing/2014/main" id="{E9F759E4-9CAC-3018-F559-E3F3111AB9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65AF6B-E629-EAD9-6363-9F3EE52EF9FA}"/>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3868365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85AAE-8806-020C-FB62-97E1B0B516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7FFB3-F8B3-3DAD-6DA1-01B41BB0DE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67E300-BD40-FF1E-F949-D948FA45C7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B4F822-D1FD-4BCD-381F-5425627D8E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6E31F1-FE02-9956-8628-B80248D3AD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CDD24E-142C-E5B9-C738-4B3266AC4829}"/>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8" name="Footer Placeholder 7">
            <a:extLst>
              <a:ext uri="{FF2B5EF4-FFF2-40B4-BE49-F238E27FC236}">
                <a16:creationId xmlns:a16="http://schemas.microsoft.com/office/drawing/2014/main" id="{DEE4EA53-5964-1C0B-7DAC-BAE49C7037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7549FB-1CA7-49CB-9A58-3975330DABB7}"/>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1608271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D7742-CAB3-97D7-F508-6A0E9E9645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62E41-B4A6-3F06-0714-E1C94E5C5BFB}"/>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4" name="Footer Placeholder 3">
            <a:extLst>
              <a:ext uri="{FF2B5EF4-FFF2-40B4-BE49-F238E27FC236}">
                <a16:creationId xmlns:a16="http://schemas.microsoft.com/office/drawing/2014/main" id="{0B576B7F-8179-1E2F-C045-F50618D272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64B922-6419-8E7B-B4B2-320821475BDC}"/>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394176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06C71C-19E8-369B-335A-9B2BF2577E98}"/>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3" name="Footer Placeholder 2">
            <a:extLst>
              <a:ext uri="{FF2B5EF4-FFF2-40B4-BE49-F238E27FC236}">
                <a16:creationId xmlns:a16="http://schemas.microsoft.com/office/drawing/2014/main" id="{3AD1B38C-F153-DAF1-3D6A-06A869E2F9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3B860F-DA92-46AC-EC81-417445E0E240}"/>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1926899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338E-EC0D-83EB-B940-503BB89AC4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0B674D-CCA5-1E7C-2603-4C2F6E3487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8BDFFC-40A2-7D9A-8856-77CA6EFC86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EF2078-C567-DE8E-87A8-B8EEB90CF4F6}"/>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6" name="Footer Placeholder 5">
            <a:extLst>
              <a:ext uri="{FF2B5EF4-FFF2-40B4-BE49-F238E27FC236}">
                <a16:creationId xmlns:a16="http://schemas.microsoft.com/office/drawing/2014/main" id="{13406060-6728-6EE5-76BD-C88A89836A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6458AF-8209-F037-6D92-7C27284F8201}"/>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749484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65320-F7AD-8F7F-380B-259E856CBF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B6ADE4-2852-DEF6-B3F7-ECC888644C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7ABDCA-20F9-01FE-3A9F-3B0D59ED8F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421069-DA3C-51B0-AA05-F38AD73BFF6A}"/>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6" name="Footer Placeholder 5">
            <a:extLst>
              <a:ext uri="{FF2B5EF4-FFF2-40B4-BE49-F238E27FC236}">
                <a16:creationId xmlns:a16="http://schemas.microsoft.com/office/drawing/2014/main" id="{92EA0901-DBE1-E8E5-0FE2-2B8B4378B7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382578-24FC-3FDD-FA27-FE671E3E1870}"/>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3561912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57FD6-064B-48B8-5EC4-35649A4EA3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683C29-EC28-1296-DDB1-249C382D44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1F4D9F-1A81-0757-455D-E2E3E118E61F}"/>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5" name="Footer Placeholder 4">
            <a:extLst>
              <a:ext uri="{FF2B5EF4-FFF2-40B4-BE49-F238E27FC236}">
                <a16:creationId xmlns:a16="http://schemas.microsoft.com/office/drawing/2014/main" id="{A277763D-7AED-0E47-6F45-9AB1316AE0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92B6C-CEE0-4F57-AA11-ABA0CD2AEDDA}"/>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1329491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BD161-8846-F5CE-CB1B-58BC7EFC16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64866D-9D36-1DF9-22DA-9FE3C4332A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54726B-0609-6867-8145-D295BBE1F996}"/>
              </a:ext>
            </a:extLst>
          </p:cNvPr>
          <p:cNvSpPr>
            <a:spLocks noGrp="1"/>
          </p:cNvSpPr>
          <p:nvPr>
            <p:ph type="dt" sz="half" idx="10"/>
          </p:nvPr>
        </p:nvSpPr>
        <p:spPr/>
        <p:txBody>
          <a:bodyPr/>
          <a:lstStyle/>
          <a:p>
            <a:fld id="{D438640E-D259-453B-8F01-4D2ABD423503}" type="datetimeFigureOut">
              <a:rPr lang="en-GB" smtClean="0"/>
              <a:t>14/07/2022</a:t>
            </a:fld>
            <a:endParaRPr lang="en-GB"/>
          </a:p>
        </p:txBody>
      </p:sp>
      <p:sp>
        <p:nvSpPr>
          <p:cNvPr id="5" name="Footer Placeholder 4">
            <a:extLst>
              <a:ext uri="{FF2B5EF4-FFF2-40B4-BE49-F238E27FC236}">
                <a16:creationId xmlns:a16="http://schemas.microsoft.com/office/drawing/2014/main" id="{78459CD6-3C4F-F285-715C-A65CAFBA4C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E3DD4C-916D-6EAA-FAAE-99FE35FB2794}"/>
              </a:ext>
            </a:extLst>
          </p:cNvPr>
          <p:cNvSpPr>
            <a:spLocks noGrp="1"/>
          </p:cNvSpPr>
          <p:nvPr>
            <p:ph type="sldNum" sz="quarter" idx="12"/>
          </p:nvPr>
        </p:nvSpPr>
        <p:spPr/>
        <p:txBody>
          <a:bodyPr/>
          <a:lstStyle/>
          <a:p>
            <a:fld id="{6D49A123-E6B8-42D0-A578-D53CB5A85880}" type="slidenum">
              <a:rPr lang="en-GB" smtClean="0"/>
              <a:t>‹#›</a:t>
            </a:fld>
            <a:endParaRPr lang="en-GB"/>
          </a:p>
        </p:txBody>
      </p:sp>
    </p:spTree>
    <p:extLst>
      <p:ext uri="{BB962C8B-B14F-4D97-AF65-F5344CB8AC3E}">
        <p14:creationId xmlns:p14="http://schemas.microsoft.com/office/powerpoint/2010/main" val="3792877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F4E09-516E-C6F3-1CE8-9E2F053DB6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577584-409D-9F8A-4606-28EEC10265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94F9E0-A247-677A-BDE9-13B4A0ECE1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38640E-D259-453B-8F01-4D2ABD423503}" type="datetimeFigureOut">
              <a:rPr lang="en-GB" smtClean="0"/>
              <a:t>14/07/2022</a:t>
            </a:fld>
            <a:endParaRPr lang="en-GB"/>
          </a:p>
        </p:txBody>
      </p:sp>
      <p:sp>
        <p:nvSpPr>
          <p:cNvPr id="5" name="Footer Placeholder 4">
            <a:extLst>
              <a:ext uri="{FF2B5EF4-FFF2-40B4-BE49-F238E27FC236}">
                <a16:creationId xmlns:a16="http://schemas.microsoft.com/office/drawing/2014/main" id="{2521A025-D02B-E7AB-C04C-61FE109232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86F413-4709-CDFA-5208-BAD722378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49A123-E6B8-42D0-A578-D53CB5A85880}" type="slidenum">
              <a:rPr lang="en-GB" smtClean="0"/>
              <a:t>‹#›</a:t>
            </a:fld>
            <a:endParaRPr lang="en-GB"/>
          </a:p>
        </p:txBody>
      </p:sp>
    </p:spTree>
    <p:extLst>
      <p:ext uri="{BB962C8B-B14F-4D97-AF65-F5344CB8AC3E}">
        <p14:creationId xmlns:p14="http://schemas.microsoft.com/office/powerpoint/2010/main" val="1950608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cqc.org.uk/provider/1-10264319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later_life_uk_factsheet.pdf" TargetMode="External"/><Relationship Id="rId2" Type="http://schemas.openxmlformats.org/officeDocument/2006/relationships/hyperlink" Target="https://www.agedcareguide.com.au/talking-aged-care/what-age-is-considered-old" TargetMode="External"/><Relationship Id="rId1" Type="http://schemas.openxmlformats.org/officeDocument/2006/relationships/slideLayout" Target="../slideLayouts/slideLayout7.xml"/><Relationship Id="rId6" Type="http://schemas.openxmlformats.org/officeDocument/2006/relationships/hyperlink" Target="http://www.cqc.org.uk/publications/major-report/state-care" TargetMode="External"/><Relationship Id="rId5" Type="http://schemas.openxmlformats.org/officeDocument/2006/relationships/hyperlink" Target="http://theconversation.com/reducing-depression-in-nursing-homes-requires-more-than-just-antidepressants-38970" TargetMode="External"/><Relationship Id="rId4" Type="http://schemas.openxmlformats.org/officeDocument/2006/relationships/hyperlink" Target="https://www.alzheimers.org.uk/about-dementia/symptoms-and-diagnosis/sight-hearing-loss#:~:text=Sight%20and%20hearing%20loss%20are,them%20and%20problems%20with%20communicatio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cpa.org.uk/ltc/older-people-vision-for-care-full.pdf" TargetMode="External"/><Relationship Id="rId2" Type="http://schemas.openxmlformats.org/officeDocument/2006/relationships/hyperlink" Target="https://www.equalityhumanrights.com/en/equality-act-2010/what-equality-act" TargetMode="External"/><Relationship Id="rId1" Type="http://schemas.openxmlformats.org/officeDocument/2006/relationships/slideLayout" Target="../slideLayouts/slideLayout7.xml"/><Relationship Id="rId4" Type="http://schemas.openxmlformats.org/officeDocument/2006/relationships/hyperlink" Target="https://www.mayoclinic.org/diseases-conditions/dementia/symptoms-causes/syc-2035201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health.org.uk/sites/default/files/PersonCentredCareMadeSimple_0.pdf" TargetMode="External"/><Relationship Id="rId3" Type="http://schemas.openxmlformats.org/officeDocument/2006/relationships/hyperlink" Target="https://www.nhs.uk/conditions/diabetes/" TargetMode="External"/><Relationship Id="rId7" Type="http://schemas.openxmlformats.org/officeDocument/2006/relationships/hyperlink" Target="https://www.smithsonianmag.com/innovation/how-will-artificial-intelligence-help-aging-180962682/" TargetMode="External"/><Relationship Id="rId2" Type="http://schemas.openxmlformats.org/officeDocument/2006/relationships/hyperlink" Target="https://www.mind.org.uk/media-a/2901/advocacy-2018.pdf" TargetMode="External"/><Relationship Id="rId1" Type="http://schemas.openxmlformats.org/officeDocument/2006/relationships/slideLayout" Target="../slideLayouts/slideLayout7.xml"/><Relationship Id="rId6" Type="http://schemas.openxmlformats.org/officeDocument/2006/relationships/hyperlink" Target="https://www.england.nhs.uk/contact-us/pub-scheme/pol-proc/" TargetMode="External"/><Relationship Id="rId5" Type="http://schemas.openxmlformats.org/officeDocument/2006/relationships/hyperlink" Target="https://wessexahsn.org.uk/img/projects/the-framework-for-enhanced-health-in-care-homes-v2-0.pdf" TargetMode="External"/><Relationship Id="rId4" Type="http://schemas.openxmlformats.org/officeDocument/2006/relationships/hyperlink" Target="https://www.nhs.uk/conditions/dementia/about/"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39DFCF-9247-4DE5-BB93-074BFAF07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42B652E-D499-4CDA-8F7A-60469EDBC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632" y="996662"/>
            <a:ext cx="4864676" cy="4864676"/>
          </a:xfrm>
          <a:custGeom>
            <a:avLst/>
            <a:gdLst>
              <a:gd name="connsiteX0" fmla="*/ 0 w 4864676"/>
              <a:gd name="connsiteY0" fmla="*/ 0 h 4864676"/>
              <a:gd name="connsiteX1" fmla="*/ 4864676 w 4864676"/>
              <a:gd name="connsiteY1" fmla="*/ 0 h 4864676"/>
              <a:gd name="connsiteX2" fmla="*/ 4864676 w 4864676"/>
              <a:gd name="connsiteY2" fmla="*/ 4864676 h 4864676"/>
              <a:gd name="connsiteX3" fmla="*/ 1281101 w 4864676"/>
              <a:gd name="connsiteY3" fmla="*/ 4864676 h 4864676"/>
              <a:gd name="connsiteX4" fmla="*/ 0 w 4864676"/>
              <a:gd name="connsiteY4" fmla="*/ 3583575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4864676" y="0"/>
                </a:lnTo>
                <a:lnTo>
                  <a:pt x="4864676" y="4864676"/>
                </a:lnTo>
                <a:lnTo>
                  <a:pt x="1281101" y="4864676"/>
                </a:lnTo>
                <a:lnTo>
                  <a:pt x="0" y="358357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84A22B8-F5B6-47C2-B88E-DADAF3791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5693" y="996662"/>
            <a:ext cx="4864676" cy="4864676"/>
          </a:xfrm>
          <a:custGeom>
            <a:avLst/>
            <a:gdLst>
              <a:gd name="connsiteX0" fmla="*/ 0 w 4864676"/>
              <a:gd name="connsiteY0" fmla="*/ 0 h 4864676"/>
              <a:gd name="connsiteX1" fmla="*/ 3583574 w 4864676"/>
              <a:gd name="connsiteY1" fmla="*/ 0 h 4864676"/>
              <a:gd name="connsiteX2" fmla="*/ 4864676 w 4864676"/>
              <a:gd name="connsiteY2" fmla="*/ 1281103 h 4864676"/>
              <a:gd name="connsiteX3" fmla="*/ 4864676 w 4864676"/>
              <a:gd name="connsiteY3" fmla="*/ 4864676 h 4864676"/>
              <a:gd name="connsiteX4" fmla="*/ 0 w 4864676"/>
              <a:gd name="connsiteY4" fmla="*/ 4864676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3583574" y="0"/>
                </a:lnTo>
                <a:lnTo>
                  <a:pt x="4864676" y="1281103"/>
                </a:lnTo>
                <a:lnTo>
                  <a:pt x="4864676" y="4864676"/>
                </a:lnTo>
                <a:lnTo>
                  <a:pt x="0" y="486467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Isosceles Triangle 13">
            <a:extLst>
              <a:ext uri="{FF2B5EF4-FFF2-40B4-BE49-F238E27FC236}">
                <a16:creationId xmlns:a16="http://schemas.microsoft.com/office/drawing/2014/main" id="{A987C18C-164D-4263-B486-4647A98E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9020" y="1"/>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E7E98B39-04C6-408B-92FD-76862874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286" y="3571620"/>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81C8C27-2457-421F-BDC4-7B4EA3C7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CEA13C66-82C1-44AF-972B-8F5CCA41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71208" y="5287803"/>
            <a:ext cx="955808" cy="9558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9DB36437-FE59-457E-91A7-396BBD3C9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05B1C8B-4AEF-4EDC-5F00-270FE6A6B98F}"/>
              </a:ext>
            </a:extLst>
          </p:cNvPr>
          <p:cNvSpPr>
            <a:spLocks noGrp="1"/>
          </p:cNvSpPr>
          <p:nvPr>
            <p:ph type="ctrTitle"/>
          </p:nvPr>
        </p:nvSpPr>
        <p:spPr>
          <a:xfrm>
            <a:off x="3211287" y="2114393"/>
            <a:ext cx="5782716" cy="2150719"/>
          </a:xfrm>
          <a:noFill/>
        </p:spPr>
        <p:txBody>
          <a:bodyPr anchor="ctr">
            <a:normAutofit/>
          </a:bodyPr>
          <a:lstStyle/>
          <a:p>
            <a:r>
              <a:rPr lang="en-GB" sz="3600" dirty="0">
                <a:solidFill>
                  <a:srgbClr val="080808"/>
                </a:solidFill>
              </a:rPr>
              <a:t>Care Plan</a:t>
            </a:r>
          </a:p>
        </p:txBody>
      </p:sp>
      <p:sp>
        <p:nvSpPr>
          <p:cNvPr id="3" name="Subtitle 2">
            <a:extLst>
              <a:ext uri="{FF2B5EF4-FFF2-40B4-BE49-F238E27FC236}">
                <a16:creationId xmlns:a16="http://schemas.microsoft.com/office/drawing/2014/main" id="{A220D119-CD22-1131-13D7-3251D732D2C5}"/>
              </a:ext>
            </a:extLst>
          </p:cNvPr>
          <p:cNvSpPr>
            <a:spLocks noGrp="1"/>
          </p:cNvSpPr>
          <p:nvPr>
            <p:ph type="subTitle" idx="1"/>
          </p:nvPr>
        </p:nvSpPr>
        <p:spPr>
          <a:xfrm>
            <a:off x="4216660" y="3894664"/>
            <a:ext cx="3551070" cy="2471021"/>
          </a:xfrm>
          <a:noFill/>
        </p:spPr>
        <p:txBody>
          <a:bodyPr>
            <a:normAutofit/>
          </a:bodyPr>
          <a:lstStyle/>
          <a:p>
            <a:r>
              <a:rPr lang="en-GB" sz="2000" dirty="0">
                <a:solidFill>
                  <a:srgbClr val="080808"/>
                </a:solidFill>
              </a:rPr>
              <a:t>Roxana Gherman</a:t>
            </a:r>
          </a:p>
          <a:p>
            <a:r>
              <a:rPr lang="en-GB" sz="2000" dirty="0">
                <a:solidFill>
                  <a:srgbClr val="080808"/>
                </a:solidFill>
              </a:rPr>
              <a:t>1920090</a:t>
            </a:r>
          </a:p>
          <a:p>
            <a:r>
              <a:rPr lang="en-GB" sz="2000" dirty="0">
                <a:solidFill>
                  <a:srgbClr val="080808"/>
                </a:solidFill>
              </a:rPr>
              <a:t>Task 1 </a:t>
            </a:r>
          </a:p>
          <a:p>
            <a:r>
              <a:rPr lang="en-GB" sz="2000" dirty="0">
                <a:solidFill>
                  <a:srgbClr val="080808"/>
                </a:solidFill>
              </a:rPr>
              <a:t>BMHP 6009 </a:t>
            </a:r>
          </a:p>
          <a:p>
            <a:r>
              <a:rPr lang="en-GB" sz="2000" dirty="0">
                <a:solidFill>
                  <a:srgbClr val="080808"/>
                </a:solidFill>
              </a:rPr>
              <a:t>Joanne Davies</a:t>
            </a:r>
          </a:p>
          <a:p>
            <a:endParaRPr lang="en-GB" sz="2000" dirty="0">
              <a:solidFill>
                <a:srgbClr val="080808"/>
              </a:solidFill>
            </a:endParaRPr>
          </a:p>
          <a:p>
            <a:endParaRPr lang="en-GB" sz="2000" dirty="0">
              <a:solidFill>
                <a:srgbClr val="080808"/>
              </a:solidFill>
            </a:endParaRPr>
          </a:p>
        </p:txBody>
      </p:sp>
      <p:sp>
        <p:nvSpPr>
          <p:cNvPr id="24" name="Rectangle 23">
            <a:extLst>
              <a:ext uri="{FF2B5EF4-FFF2-40B4-BE49-F238E27FC236}">
                <a16:creationId xmlns:a16="http://schemas.microsoft.com/office/drawing/2014/main" id="{844D3693-2EFE-4667-89D5-47E2D5920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42846" y="410171"/>
            <a:ext cx="1321281" cy="1321281"/>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21FD796-9CD0-404D-8DF5-5274C0BCC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30319" y="1508609"/>
            <a:ext cx="700047" cy="70004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8177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BB3D91-8193-80D7-41F5-B4A2C1DE8F84}"/>
              </a:ext>
            </a:extLst>
          </p:cNvPr>
          <p:cNvSpPr>
            <a:spLocks noGrp="1"/>
          </p:cNvSpPr>
          <p:nvPr>
            <p:ph type="title"/>
          </p:nvPr>
        </p:nvSpPr>
        <p:spPr>
          <a:xfrm>
            <a:off x="670705" y="901178"/>
            <a:ext cx="10905066" cy="1135737"/>
          </a:xfrm>
        </p:spPr>
        <p:txBody>
          <a:bodyPr>
            <a:normAutofit/>
          </a:bodyPr>
          <a:lstStyle/>
          <a:p>
            <a:pPr algn="ctr"/>
            <a:r>
              <a:rPr lang="en-GB"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EA192C-6343-915D-705F-336AA46B9251}"/>
              </a:ext>
            </a:extLst>
          </p:cNvPr>
          <p:cNvSpPr>
            <a:spLocks noGrp="1"/>
          </p:cNvSpPr>
          <p:nvPr>
            <p:ph idx="1"/>
          </p:nvPr>
        </p:nvSpPr>
        <p:spPr>
          <a:xfrm>
            <a:off x="767755" y="2855411"/>
            <a:ext cx="10905066" cy="4393982"/>
          </a:xfrm>
        </p:spPr>
        <p:txBody>
          <a:bodyPr>
            <a:normAutofit/>
          </a:bodyPr>
          <a:lstStyle/>
          <a:p>
            <a:pPr marL="0" indent="0" algn="ctr">
              <a:buNone/>
            </a:pPr>
            <a:r>
              <a:rPr lang="en-GB" sz="2000" dirty="0">
                <a:effectLst/>
                <a:latin typeface="Arial" panose="020B0604020202020204" pitchFamily="34" charset="0"/>
                <a:ea typeface="Calibri" panose="020F0502020204030204" pitchFamily="34" charset="0"/>
                <a:cs typeface="Arial" panose="020B0604020202020204" pitchFamily="34" charset="0"/>
              </a:rPr>
              <a:t>This care plan focuses on one of the patients in a residential care in Birmingham. Therefore, Mr. Gregory Wood is the patient in question, and the one that this presentation is focusing on. It will be presented a care plan that has been carefully complied, using policies, legislation, as well as involving specialists and the patient himself, in order to make sure that it provides high quality services. More importantly, it will be displayed approaches such as person centred care, theories that attest age identification, and policies that have been fundamental parts of every systems implied in the health and social care sector.</a:t>
            </a:r>
          </a:p>
          <a:p>
            <a:pPr marL="0" indent="0" algn="ctr">
              <a:buNone/>
            </a:pP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51242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A5A59-0E36-BA28-89A9-BB1078B8B2AA}"/>
              </a:ext>
            </a:extLst>
          </p:cNvPr>
          <p:cNvSpPr>
            <a:spLocks noGrp="1"/>
          </p:cNvSpPr>
          <p:nvPr>
            <p:ph type="title"/>
          </p:nvPr>
        </p:nvSpPr>
        <p:spPr>
          <a:xfrm>
            <a:off x="838200" y="365125"/>
            <a:ext cx="10515600" cy="1828444"/>
          </a:xfr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r>
              <a:rPr lang="en-US" sz="5200" kern="1200">
                <a:solidFill>
                  <a:schemeClr val="tx1"/>
                </a:solidFill>
                <a:latin typeface="+mj-lt"/>
                <a:ea typeface="+mj-ea"/>
                <a:cs typeface="+mj-cs"/>
              </a:rPr>
              <a:t>Care Plan</a:t>
            </a:r>
          </a:p>
        </p:txBody>
      </p:sp>
      <p:sp>
        <p:nvSpPr>
          <p:cNvPr id="3" name="Content Placeholder 2">
            <a:extLst>
              <a:ext uri="{FF2B5EF4-FFF2-40B4-BE49-F238E27FC236}">
                <a16:creationId xmlns:a16="http://schemas.microsoft.com/office/drawing/2014/main" id="{A6FA804D-6316-637F-08DE-E41EA64C7F4D}"/>
              </a:ext>
            </a:extLst>
          </p:cNvPr>
          <p:cNvSpPr>
            <a:spLocks noGrp="1"/>
          </p:cNvSpPr>
          <p:nvPr>
            <p:ph idx="1"/>
          </p:nvPr>
        </p:nvSpPr>
        <p:spPr>
          <a:xfrm>
            <a:off x="838200" y="2398626"/>
            <a:ext cx="5158427" cy="3730460"/>
          </a:xfrm>
        </p:spPr>
        <p:txBody>
          <a:bodyPr vert="horz" lIns="91440" tIns="45720" rIns="91440" bIns="45720" rtlCol="0">
            <a:normAutofit/>
          </a:bodyPr>
          <a:lstStyle/>
          <a:p>
            <a:pPr marL="0"/>
            <a:r>
              <a:rPr lang="en-US" sz="2000" dirty="0"/>
              <a:t>Personal Details</a:t>
            </a:r>
          </a:p>
          <a:p>
            <a:pPr marL="0"/>
            <a:endParaRPr lang="en-US" sz="2000" dirty="0"/>
          </a:p>
          <a:p>
            <a:pPr>
              <a:spcAft>
                <a:spcPts val="800"/>
              </a:spcAft>
            </a:pPr>
            <a:r>
              <a:rPr lang="en-US" sz="2000" dirty="0">
                <a:effectLst/>
              </a:rPr>
              <a:t> Gregory Wood</a:t>
            </a:r>
          </a:p>
          <a:p>
            <a:pPr>
              <a:spcAft>
                <a:spcPts val="800"/>
              </a:spcAft>
            </a:pPr>
            <a:r>
              <a:rPr lang="en-US" sz="2000" dirty="0">
                <a:effectLst/>
              </a:rPr>
              <a:t>20 Grange Avenue, Reading, RD18FG</a:t>
            </a:r>
          </a:p>
          <a:p>
            <a:pPr>
              <a:spcAft>
                <a:spcPts val="800"/>
              </a:spcAft>
            </a:pPr>
            <a:r>
              <a:rPr lang="en-US" sz="2000" dirty="0">
                <a:effectLst/>
              </a:rPr>
              <a:t>70 Years Old</a:t>
            </a:r>
          </a:p>
          <a:p>
            <a:pPr>
              <a:spcAft>
                <a:spcPts val="800"/>
              </a:spcAft>
            </a:pPr>
            <a:r>
              <a:rPr lang="en-US" sz="2000" dirty="0">
                <a:effectLst/>
              </a:rPr>
              <a:t>Preferred name: Greg</a:t>
            </a:r>
          </a:p>
          <a:p>
            <a:pPr>
              <a:spcAft>
                <a:spcPts val="800"/>
              </a:spcAft>
            </a:pPr>
            <a:r>
              <a:rPr lang="en-US" sz="2000" dirty="0">
                <a:effectLst/>
              </a:rPr>
              <a:t>Sex: Male</a:t>
            </a:r>
          </a:p>
          <a:p>
            <a:pPr marL="0"/>
            <a:endParaRPr lang="en-US" sz="2000" dirty="0"/>
          </a:p>
        </p:txBody>
      </p:sp>
      <p:sp>
        <p:nvSpPr>
          <p:cNvPr id="4" name="TextBox 3">
            <a:extLst>
              <a:ext uri="{FF2B5EF4-FFF2-40B4-BE49-F238E27FC236}">
                <a16:creationId xmlns:a16="http://schemas.microsoft.com/office/drawing/2014/main" id="{118C70CA-1FA8-0D65-8769-76C488E14C58}"/>
              </a:ext>
            </a:extLst>
          </p:cNvPr>
          <p:cNvSpPr txBox="1"/>
          <p:nvPr/>
        </p:nvSpPr>
        <p:spPr>
          <a:xfrm>
            <a:off x="6195375" y="3427325"/>
            <a:ext cx="5164645" cy="3730460"/>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dirty="0">
                <a:effectLst/>
              </a:rPr>
              <a:t>Religion/ Ethnicity: White Male, Christian</a:t>
            </a:r>
          </a:p>
          <a:p>
            <a:pPr indent="-228600">
              <a:lnSpc>
                <a:spcPct val="90000"/>
              </a:lnSpc>
              <a:spcAft>
                <a:spcPts val="800"/>
              </a:spcAft>
              <a:buFont typeface="Arial" panose="020B0604020202020204" pitchFamily="34" charset="0"/>
              <a:buChar char="•"/>
            </a:pPr>
            <a:r>
              <a:rPr lang="en-US" sz="2000" dirty="0">
                <a:effectLst/>
              </a:rPr>
              <a:t>Family/ Next of kin: No immediate family, only a nephew that lives in Australia</a:t>
            </a:r>
          </a:p>
          <a:p>
            <a:pPr indent="-228600">
              <a:lnSpc>
                <a:spcPct val="90000"/>
              </a:lnSpc>
              <a:spcAft>
                <a:spcPts val="800"/>
              </a:spcAft>
              <a:buFont typeface="Arial" panose="020B0604020202020204" pitchFamily="34" charset="0"/>
              <a:buChar char="•"/>
            </a:pPr>
            <a:r>
              <a:rPr lang="en-US" sz="2000" dirty="0">
                <a:effectLst/>
              </a:rPr>
              <a:t>Next of Kin: Christina Smith, </a:t>
            </a:r>
            <a:r>
              <a:rPr lang="en-US" sz="2000" dirty="0" err="1">
                <a:effectLst/>
              </a:rPr>
              <a:t>Neighbour</a:t>
            </a:r>
            <a:r>
              <a:rPr lang="en-US" sz="2000" dirty="0">
                <a:effectLst/>
              </a:rPr>
              <a:t>, and close friend</a:t>
            </a:r>
          </a:p>
          <a:p>
            <a:pPr indent="-228600">
              <a:lnSpc>
                <a:spcPct val="90000"/>
              </a:lnSpc>
              <a:buFont typeface="Arial" panose="020B0604020202020204" pitchFamily="34" charset="0"/>
              <a:buChar char="•"/>
            </a:pPr>
            <a:endParaRPr lang="en-US" sz="2000" dirty="0"/>
          </a:p>
        </p:txBody>
      </p:sp>
    </p:spTree>
    <p:extLst>
      <p:ext uri="{BB962C8B-B14F-4D97-AF65-F5344CB8AC3E}">
        <p14:creationId xmlns:p14="http://schemas.microsoft.com/office/powerpoint/2010/main" val="1708455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D250CBA-1777-6E24-87F4-FC8404ACA3FC}"/>
              </a:ext>
            </a:extLst>
          </p:cNvPr>
          <p:cNvPicPr>
            <a:picLocks noChangeAspect="1"/>
          </p:cNvPicPr>
          <p:nvPr/>
        </p:nvPicPr>
        <p:blipFill rotWithShape="1">
          <a:blip r:embed="rId3">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8127B5-3FD8-61C8-4DF4-152897CB3228}"/>
              </a:ext>
            </a:extLst>
          </p:cNvPr>
          <p:cNvGraphicFramePr>
            <a:graphicFrameLocks noGrp="1"/>
          </p:cNvGraphicFramePr>
          <p:nvPr>
            <p:ph idx="1"/>
            <p:extLst>
              <p:ext uri="{D42A27DB-BD31-4B8C-83A1-F6EECF244321}">
                <p14:modId xmlns:p14="http://schemas.microsoft.com/office/powerpoint/2010/main" val="2002907384"/>
              </p:ext>
            </p:extLst>
          </p:nvPr>
        </p:nvGraphicFramePr>
        <p:xfrm>
          <a:off x="998220" y="156273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64761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87E29E-87C0-F0DF-8F8F-6169A9009FDF}"/>
              </a:ext>
            </a:extLst>
          </p:cNvPr>
          <p:cNvSpPr txBox="1"/>
          <p:nvPr/>
        </p:nvSpPr>
        <p:spPr>
          <a:xfrm>
            <a:off x="239698" y="114680"/>
            <a:ext cx="3266982" cy="1364925"/>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Allergies</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only allergies that the patient is suffering from is hay fever.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267389B5-505D-A526-C90C-3941CDD8F72B}"/>
              </a:ext>
            </a:extLst>
          </p:cNvPr>
          <p:cNvSpPr txBox="1"/>
          <p:nvPr/>
        </p:nvSpPr>
        <p:spPr>
          <a:xfrm>
            <a:off x="3767092" y="105073"/>
            <a:ext cx="4151790" cy="149893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Environment</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patient is living in a care home that is in good condition. The patient has been living in the residency home for a couple of years now. </a:t>
            </a:r>
            <a:endParaRPr lang="en-GB" dirty="0"/>
          </a:p>
        </p:txBody>
      </p:sp>
      <p:sp>
        <p:nvSpPr>
          <p:cNvPr id="6" name="TextBox 5">
            <a:extLst>
              <a:ext uri="{FF2B5EF4-FFF2-40B4-BE49-F238E27FC236}">
                <a16:creationId xmlns:a16="http://schemas.microsoft.com/office/drawing/2014/main" id="{95D02FD1-7333-2B77-69EF-BEE2572FFC6B}"/>
              </a:ext>
            </a:extLst>
          </p:cNvPr>
          <p:cNvSpPr txBox="1"/>
          <p:nvPr/>
        </p:nvSpPr>
        <p:spPr>
          <a:xfrm>
            <a:off x="8078680" y="213064"/>
            <a:ext cx="3950563" cy="2418804"/>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Mobility</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Mr. Wood is mobile and does not use a stick or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zimmer</a:t>
            </a:r>
            <a:r>
              <a:rPr lang="en-GB" sz="1600" dirty="0">
                <a:effectLst/>
                <a:latin typeface="Arial" panose="020B0604020202020204" pitchFamily="34" charset="0"/>
                <a:ea typeface="Calibri" panose="020F0502020204030204" pitchFamily="34" charset="0"/>
                <a:cs typeface="Times New Roman" panose="02020603050405020304" pitchFamily="18" charset="0"/>
              </a:rPr>
              <a:t> frame. More importantly, the patient is doing exercises once every 2 days, which allows high level of insulin to maintain a level that would not affect him even more.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A3551EF3-5FCA-289F-A704-016353AC92B3}"/>
              </a:ext>
            </a:extLst>
          </p:cNvPr>
          <p:cNvSpPr txBox="1"/>
          <p:nvPr/>
        </p:nvSpPr>
        <p:spPr>
          <a:xfrm>
            <a:off x="162757" y="2527223"/>
            <a:ext cx="3494843" cy="3472682"/>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Sensory</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patient does have hearing problems, as hearing loss is one of the common conditions that represent a consequence of dementia. Because of this, he sometimes experiences confusions and feels a little unstable when he cannot understand what is happening around him (Alzheimer’s Society, 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7BC5EC4C-8A1C-7D43-7B76-DD5A62CDBF5C}"/>
              </a:ext>
            </a:extLst>
          </p:cNvPr>
          <p:cNvSpPr txBox="1"/>
          <p:nvPr/>
        </p:nvSpPr>
        <p:spPr>
          <a:xfrm>
            <a:off x="4117239" y="4306321"/>
            <a:ext cx="3639845" cy="149893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Cognitive</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person does have memory issues. Because of his dementia, his memory loss is noticeable, especially by staff members (Mayo Clinic, 2021). </a:t>
            </a:r>
            <a:endParaRPr lang="en-GB" dirty="0"/>
          </a:p>
        </p:txBody>
      </p:sp>
      <p:sp>
        <p:nvSpPr>
          <p:cNvPr id="10" name="TextBox 9">
            <a:extLst>
              <a:ext uri="{FF2B5EF4-FFF2-40B4-BE49-F238E27FC236}">
                <a16:creationId xmlns:a16="http://schemas.microsoft.com/office/drawing/2014/main" id="{678E3BB9-2C8E-6569-3918-C34CB08E7478}"/>
              </a:ext>
            </a:extLst>
          </p:cNvPr>
          <p:cNvSpPr txBox="1"/>
          <p:nvPr/>
        </p:nvSpPr>
        <p:spPr>
          <a:xfrm>
            <a:off x="8345010" y="3284738"/>
            <a:ext cx="3266982" cy="324210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Diet</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Mr. Wood does have indeed dietary requirements, as he suffers from diabetes. Ley et al. (2014) state that low glycaemic index, moderately low carbohydrate, and vegetarian diets are appropriate calorie needs for diabetes type 2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0E606F88-E4D9-D2D2-F10C-5E4B765A25AE}"/>
              </a:ext>
            </a:extLst>
          </p:cNvPr>
          <p:cNvSpPr txBox="1"/>
          <p:nvPr/>
        </p:nvSpPr>
        <p:spPr>
          <a:xfrm>
            <a:off x="4289874" y="2117006"/>
            <a:ext cx="3494843" cy="2623988"/>
          </a:xfrm>
          <a:prstGeom prst="rect">
            <a:avLst/>
          </a:prstGeom>
          <a:noFill/>
        </p:spPr>
        <p:txBody>
          <a:bodyPr wrap="square" rtlCol="0">
            <a:spAutoFit/>
          </a:bodyPr>
          <a:lstStyle/>
          <a:p>
            <a:pPr algn="ct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Medication</a:t>
            </a: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Donepezil 10 mg tablets once every day</a:t>
            </a: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Metformin 1000mg once a day with the evening meal with a full glass of water</a:t>
            </a: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4197315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3ECC7C-1DBF-2DFF-899D-90BDDD9D0519}"/>
              </a:ext>
            </a:extLst>
          </p:cNvPr>
          <p:cNvSpPr txBox="1"/>
          <p:nvPr/>
        </p:nvSpPr>
        <p:spPr>
          <a:xfrm>
            <a:off x="377190" y="285750"/>
            <a:ext cx="3177540" cy="123546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Personal Care </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patient does require help with the washing and dressing sometimes. </a:t>
            </a:r>
            <a:endParaRPr lang="en-GB" sz="1400" dirty="0"/>
          </a:p>
        </p:txBody>
      </p:sp>
      <p:sp>
        <p:nvSpPr>
          <p:cNvPr id="5" name="TextBox 4">
            <a:extLst>
              <a:ext uri="{FF2B5EF4-FFF2-40B4-BE49-F238E27FC236}">
                <a16:creationId xmlns:a16="http://schemas.microsoft.com/office/drawing/2014/main" id="{9D1A6937-6C27-5A29-D4CC-BB44CFBF164E}"/>
              </a:ext>
            </a:extLst>
          </p:cNvPr>
          <p:cNvSpPr txBox="1"/>
          <p:nvPr/>
        </p:nvSpPr>
        <p:spPr>
          <a:xfrm>
            <a:off x="3726180" y="278321"/>
            <a:ext cx="2868930" cy="2682273"/>
          </a:xfrm>
          <a:prstGeom prst="rect">
            <a:avLst/>
          </a:prstGeom>
          <a:solidFill>
            <a:schemeClr val="accent2">
              <a:lumMod val="60000"/>
              <a:lumOff val="40000"/>
            </a:schemeClr>
          </a:solid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ICT</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An Alexa has been provided in his room, which allows him to minimize or maximize the level of lighting in his room. He also has a whiteboard with medication reminders on the wall.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14CCDB8B-1B71-6556-3DD5-354740C1CEB4}"/>
              </a:ext>
            </a:extLst>
          </p:cNvPr>
          <p:cNvSpPr txBox="1"/>
          <p:nvPr/>
        </p:nvSpPr>
        <p:spPr>
          <a:xfrm>
            <a:off x="7200900" y="160020"/>
            <a:ext cx="4789170" cy="291887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Likes and Dislikes</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Likes: the patient loves Rubik cubes and playing bingo, he is passionately playing chess every single afternoon between lunch and dinner, and loves to watch races with horses.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Dislikes: he dislikes football and going on long walks. He also hates Christmas because it reminds him of his family situation and does not enjoy giving or receiving presents. Spring is not his favourite either.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A513F35E-E9A6-A45B-0BA7-631926ECC193}"/>
              </a:ext>
            </a:extLst>
          </p:cNvPr>
          <p:cNvSpPr txBox="1"/>
          <p:nvPr/>
        </p:nvSpPr>
        <p:spPr>
          <a:xfrm>
            <a:off x="102870" y="3661826"/>
            <a:ext cx="4309110" cy="202587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Risk Assessment </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latin typeface="Arial" panose="020B0604020202020204" pitchFamily="34" charset="0"/>
                <a:ea typeface="Calibri" panose="020F0502020204030204" pitchFamily="34" charset="0"/>
                <a:cs typeface="Times New Roman" panose="02020603050405020304" pitchFamily="18" charset="0"/>
              </a:rPr>
              <a:t>A</a:t>
            </a:r>
            <a:r>
              <a:rPr lang="en-GB" sz="1600" dirty="0">
                <a:effectLst/>
                <a:latin typeface="Arial" panose="020B0604020202020204" pitchFamily="34" charset="0"/>
                <a:ea typeface="Calibri" panose="020F0502020204030204" pitchFamily="34" charset="0"/>
                <a:cs typeface="Times New Roman" panose="02020603050405020304" pitchFamily="18" charset="0"/>
              </a:rPr>
              <a:t>fter a risk assessment has been performed, there are no environmental or other hazards that can affect the patient. It is important to perform a risk assessment as it pervades mental health care policy, practice, and legislation (Wand, 2011).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1A9C1340-85E1-27FE-8770-AD740DDA0F95}"/>
              </a:ext>
            </a:extLst>
          </p:cNvPr>
          <p:cNvSpPr txBox="1"/>
          <p:nvPr/>
        </p:nvSpPr>
        <p:spPr>
          <a:xfrm>
            <a:off x="4661535" y="3661826"/>
            <a:ext cx="2868930" cy="2025876"/>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Hobbies and Interests</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Some of the patient’s hobbies and interests are fishing and solving Rubik cubes. In the weekends, he loves to play badminton with some of the other residents.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312B9A76-5540-F0D8-9C72-863E06F72E4A}"/>
              </a:ext>
            </a:extLst>
          </p:cNvPr>
          <p:cNvSpPr txBox="1"/>
          <p:nvPr/>
        </p:nvSpPr>
        <p:spPr>
          <a:xfrm>
            <a:off x="8050530" y="3661826"/>
            <a:ext cx="3939540" cy="2552815"/>
          </a:xfrm>
          <a:prstGeom prst="rect">
            <a:avLst/>
          </a:prstGeom>
          <a:noFill/>
        </p:spPr>
        <p:txBody>
          <a:bodyPr wrap="square" rtlCol="0">
            <a:spAutoFit/>
          </a:bodyPr>
          <a:lstStyle/>
          <a:p>
            <a:pPr algn="just">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What is important to the person</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most important thing to Greg is being surrounded by people. Because sometimes the depression makes him feel like he is isolated and that he does not have anyone in the world that cares about him, the nurses and other residents love to remind him that he has people that care about him.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43800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58E628-67AB-8928-A62D-24EA8CA2E351}"/>
              </a:ext>
            </a:extLst>
          </p:cNvPr>
          <p:cNvSpPr txBox="1"/>
          <p:nvPr/>
        </p:nvSpPr>
        <p:spPr>
          <a:xfrm>
            <a:off x="6945630" y="2091690"/>
            <a:ext cx="4629150" cy="3458383"/>
          </a:xfrm>
          <a:prstGeom prst="rect">
            <a:avLst/>
          </a:prstGeom>
          <a:noFill/>
        </p:spPr>
        <p:txBody>
          <a:bodyPr wrap="square" rtlCol="0">
            <a:spAutoFit/>
          </a:bodyPr>
          <a:lstStyle/>
          <a:p>
            <a:pPr algn="ct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Important Dates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January – Christina’s Birthday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29 March - the day his late wife was born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27 June – the day him and his wife got married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October- the day his wife died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18 December – the day he was born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7" name="TextBox 3">
            <a:extLst>
              <a:ext uri="{FF2B5EF4-FFF2-40B4-BE49-F238E27FC236}">
                <a16:creationId xmlns:a16="http://schemas.microsoft.com/office/drawing/2014/main" id="{D0A942A0-87BD-CDC0-1FDE-0D1CFA654FE7}"/>
              </a:ext>
            </a:extLst>
          </p:cNvPr>
          <p:cNvGraphicFramePr/>
          <p:nvPr>
            <p:extLst>
              <p:ext uri="{D42A27DB-BD31-4B8C-83A1-F6EECF244321}">
                <p14:modId xmlns:p14="http://schemas.microsoft.com/office/powerpoint/2010/main" val="4212743164"/>
              </p:ext>
            </p:extLst>
          </p:nvPr>
        </p:nvGraphicFramePr>
        <p:xfrm>
          <a:off x="617220" y="445770"/>
          <a:ext cx="5200650" cy="6148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8652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FE45684-0DDA-B487-CAEF-52AF7F472DBB}"/>
              </a:ext>
            </a:extLst>
          </p:cNvPr>
          <p:cNvSpPr>
            <a:spLocks noGrp="1"/>
          </p:cNvSpPr>
          <p:nvPr>
            <p:ph idx="1"/>
          </p:nvPr>
        </p:nvSpPr>
        <p:spPr>
          <a:xfrm>
            <a:off x="192563" y="1041062"/>
            <a:ext cx="11806873" cy="5666183"/>
          </a:xfrm>
        </p:spPr>
        <p:txBody>
          <a:bodyPr>
            <a:normAutofit/>
          </a:bodyPr>
          <a:lstStyle/>
          <a:p>
            <a:pPr marL="0" indent="0" algn="ctr">
              <a:lnSpc>
                <a:spcPct val="107000"/>
              </a:lnSpc>
              <a:spcAft>
                <a:spcPts val="800"/>
              </a:spcAft>
              <a:buNone/>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b="0" i="0" dirty="0">
                <a:solidFill>
                  <a:srgbClr val="101010"/>
                </a:solidFill>
                <a:effectLst/>
                <a:latin typeface="Arial" panose="020B0604020202020204" pitchFamily="34" charset="0"/>
                <a:cs typeface="Arial" panose="020B0604020202020204" pitchFamily="34" charset="0"/>
              </a:rPr>
              <a:t>A Care plan is a document that attests your individual needs and summaries what type of support you should get, how the support will be given, as well as who should provide it</a:t>
            </a:r>
            <a:r>
              <a:rPr lang="en-GB" sz="1200" dirty="0">
                <a:solidFill>
                  <a:srgbClr val="101010"/>
                </a:solidFill>
                <a:latin typeface="Arial" panose="020B0604020202020204" pitchFamily="34" charset="0"/>
                <a:cs typeface="Arial" panose="020B0604020202020204" pitchFamily="34" charset="0"/>
              </a:rPr>
              <a:t>. </a:t>
            </a:r>
            <a:r>
              <a:rPr lang="en-GB" sz="1800" dirty="0">
                <a:solidFill>
                  <a:srgbClr val="101010"/>
                </a:solidFill>
                <a:latin typeface="Arial" panose="020B0604020202020204" pitchFamily="34" charset="0"/>
                <a:cs typeface="Arial" panose="020B0604020202020204" pitchFamily="34" charset="0"/>
              </a:rPr>
              <a:t>T</a:t>
            </a:r>
            <a:r>
              <a:rPr lang="en-GB" sz="1800" dirty="0">
                <a:effectLst/>
                <a:latin typeface="Arial" panose="020B0604020202020204" pitchFamily="34" charset="0"/>
                <a:ea typeface="Calibri" panose="020F0502020204030204" pitchFamily="34" charset="0"/>
                <a:cs typeface="Times New Roman" panose="02020603050405020304" pitchFamily="18" charset="0"/>
              </a:rPr>
              <a:t>his care plan has been complied by making use of the information specialists have offered to the care home Mr. Wood is part of. Since most elderly’s state that they feel helpless, and their voices are silent in care homes (JRF, 2009), in our residential care home, care plans reflect the opposite. This plan has been complied in collaboration with the patient. Every person is entitled to person centred care (The Care Act, 2014). </a:t>
            </a:r>
          </a:p>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We included in the care plan aspects such as hobbies and interest or important dates of the patients to show that we in fact know the most significant details about them and that we allow them to strive to a schedule that is flexible and allows them to choose what activities they want to have.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W</a:t>
            </a:r>
            <a:r>
              <a:rPr lang="en-GB" sz="1800" dirty="0">
                <a:effectLst/>
                <a:latin typeface="Arial" panose="020B0604020202020204" pitchFamily="34" charset="0"/>
                <a:ea typeface="Calibri" panose="020F0502020204030204" pitchFamily="34" charset="0"/>
                <a:cs typeface="Times New Roman" panose="02020603050405020304" pitchFamily="18" charset="0"/>
              </a:rPr>
              <a:t>e have complied this care plan with the assistance of specialists that developed a fixed timetable for medication, which needs to be respected every single day, and the rest of the schedule with Mr. Wood. We included the aspects mentioned in the care plan because we want to show how important it is to know your patient and pay attention to detail, therefore using a person-centred care approach. Each patient is different, but the level of care they receive should be the same and should be in accordance with high standards, policies, and legislation.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72DE063C-0BAB-4F32-8289-4339C1FD0FAD}"/>
              </a:ext>
            </a:extLst>
          </p:cNvPr>
          <p:cNvSpPr txBox="1"/>
          <p:nvPr/>
        </p:nvSpPr>
        <p:spPr>
          <a:xfrm>
            <a:off x="4324865" y="210065"/>
            <a:ext cx="480677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Care Plan</a:t>
            </a:r>
          </a:p>
        </p:txBody>
      </p:sp>
    </p:spTree>
    <p:extLst>
      <p:ext uri="{BB962C8B-B14F-4D97-AF65-F5344CB8AC3E}">
        <p14:creationId xmlns:p14="http://schemas.microsoft.com/office/powerpoint/2010/main" val="1441004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444557E-2CDB-F0E0-24DF-A6F8AD94C606}"/>
              </a:ext>
            </a:extLst>
          </p:cNvPr>
          <p:cNvGraphicFramePr>
            <a:graphicFrameLocks noGrp="1"/>
          </p:cNvGraphicFramePr>
          <p:nvPr>
            <p:ph idx="1"/>
            <p:extLst>
              <p:ext uri="{D42A27DB-BD31-4B8C-83A1-F6EECF244321}">
                <p14:modId xmlns:p14="http://schemas.microsoft.com/office/powerpoint/2010/main" val="1528356042"/>
              </p:ext>
            </p:extLst>
          </p:nvPr>
        </p:nvGraphicFramePr>
        <p:xfrm>
          <a:off x="152400" y="777240"/>
          <a:ext cx="11887200" cy="6549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2371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F7938967-5DA2-BAD0-4287-C8D98EF910B4}"/>
              </a:ext>
            </a:extLst>
          </p:cNvPr>
          <p:cNvSpPr>
            <a:spLocks noGrp="1"/>
          </p:cNvSpPr>
          <p:nvPr>
            <p:ph idx="1"/>
          </p:nvPr>
        </p:nvSpPr>
        <p:spPr>
          <a:xfrm>
            <a:off x="838200" y="1074420"/>
            <a:ext cx="10591800" cy="5468303"/>
          </a:xfrm>
        </p:spPr>
        <p:txBody>
          <a:bodyPr>
            <a:normAutofit/>
          </a:bodyPr>
          <a:lstStyle/>
          <a:p>
            <a:pPr algn="ctr">
              <a:spcAft>
                <a:spcPts val="800"/>
              </a:spcAft>
            </a:pPr>
            <a:r>
              <a:rPr lang="en-GB" sz="2000" dirty="0">
                <a:solidFill>
                  <a:srgbClr val="FFFFFF"/>
                </a:solidFill>
                <a:effectLst/>
                <a:latin typeface="Arial" panose="020B0604020202020204" pitchFamily="34" charset="0"/>
                <a:ea typeface="Calibri" panose="020F0502020204030204" pitchFamily="34" charset="0"/>
                <a:cs typeface="Arial" panose="020B0604020202020204" pitchFamily="34" charset="0"/>
              </a:rPr>
              <a:t>Advocacy represents a process of representing a person’s views or concerns, in order to secure rights and entitlements undertaken by someone who has little or no conflict of interest (Henderson &amp; </a:t>
            </a:r>
            <a:r>
              <a:rPr lang="en-GB" sz="2000" dirty="0" err="1">
                <a:solidFill>
                  <a:srgbClr val="FFFFFF"/>
                </a:solidFill>
                <a:effectLst/>
                <a:latin typeface="Arial" panose="020B0604020202020204" pitchFamily="34" charset="0"/>
                <a:ea typeface="Calibri" panose="020F0502020204030204" pitchFamily="34" charset="0"/>
                <a:cs typeface="Arial" panose="020B0604020202020204" pitchFamily="34" charset="0"/>
              </a:rPr>
              <a:t>Pochin</a:t>
            </a:r>
            <a:r>
              <a:rPr lang="en-GB" sz="2000" dirty="0">
                <a:solidFill>
                  <a:srgbClr val="FFFFFF"/>
                </a:solidFill>
                <a:effectLst/>
                <a:latin typeface="Arial" panose="020B0604020202020204" pitchFamily="34" charset="0"/>
                <a:ea typeface="Calibri" panose="020F0502020204030204" pitchFamily="34" charset="0"/>
                <a:cs typeface="Arial" panose="020B0604020202020204" pitchFamily="34" charset="0"/>
              </a:rPr>
              <a:t>, 2001, p. 1). In other words, it represents a process of supporting and enabling people to express their views, access information, defend and promote rights and explore choices (Mind, 2018).</a:t>
            </a:r>
          </a:p>
          <a:p>
            <a:pPr algn="ctr">
              <a:spcAft>
                <a:spcPts val="800"/>
              </a:spcAft>
            </a:pPr>
            <a:r>
              <a:rPr lang="en-GB" sz="2000" dirty="0">
                <a:solidFill>
                  <a:srgbClr val="FFFFFF"/>
                </a:solidFill>
                <a:effectLst/>
                <a:latin typeface="Arial" panose="020B0604020202020204" pitchFamily="34" charset="0"/>
                <a:ea typeface="Calibri" panose="020F0502020204030204" pitchFamily="34" charset="0"/>
                <a:cs typeface="Arial" panose="020B0604020202020204" pitchFamily="34" charset="0"/>
              </a:rPr>
              <a:t>Stafford et al. (2010) state that health advocacy remains one of the most difficult domains of medicine to teach learn access and evaluate. That is why, we have used advocacy in our practices. We want to make sure that each and every single patient feels empowered to express their concerns regarding treatments for example, or access information about their illnesses and conditions without the fear of being mistreated and judged. </a:t>
            </a:r>
          </a:p>
          <a:p>
            <a:pPr algn="ctr">
              <a:spcAft>
                <a:spcPts val="800"/>
              </a:spcAft>
            </a:pPr>
            <a:r>
              <a:rPr lang="en-GB" sz="2000" dirty="0">
                <a:solidFill>
                  <a:srgbClr val="FFFFFF"/>
                </a:solidFill>
                <a:effectLst/>
                <a:latin typeface="Arial" panose="020B0604020202020204" pitchFamily="34" charset="0"/>
                <a:ea typeface="Calibri" panose="020F0502020204030204" pitchFamily="34" charset="0"/>
                <a:cs typeface="Arial" panose="020B0604020202020204" pitchFamily="34" charset="0"/>
              </a:rPr>
              <a:t>Advocacy is all about respecting values skills and abilities of both the patient and the carer, while also create system change, addressing health inequalities, influencing health policies, mobilizing resources and ensure access to care (</a:t>
            </a:r>
            <a:r>
              <a:rPr lang="en-GB" sz="2000" dirty="0" err="1">
                <a:solidFill>
                  <a:srgbClr val="FFFFFF"/>
                </a:solidFill>
                <a:effectLst/>
                <a:latin typeface="Arial" panose="020B0604020202020204" pitchFamily="34" charset="0"/>
                <a:ea typeface="Calibri" panose="020F0502020204030204" pitchFamily="34" charset="0"/>
                <a:cs typeface="Arial" panose="020B0604020202020204" pitchFamily="34" charset="0"/>
              </a:rPr>
              <a:t>Hubinette</a:t>
            </a:r>
            <a:r>
              <a:rPr lang="en-GB" sz="2000" dirty="0">
                <a:solidFill>
                  <a:srgbClr val="FFFFFF"/>
                </a:solidFill>
                <a:effectLst/>
                <a:latin typeface="Arial" panose="020B0604020202020204" pitchFamily="34" charset="0"/>
                <a:ea typeface="Calibri" panose="020F0502020204030204" pitchFamily="34" charset="0"/>
                <a:cs typeface="Arial" panose="020B0604020202020204" pitchFamily="34" charset="0"/>
              </a:rPr>
              <a:t> et al., 2017).</a:t>
            </a:r>
          </a:p>
        </p:txBody>
      </p:sp>
    </p:spTree>
    <p:extLst>
      <p:ext uri="{BB962C8B-B14F-4D97-AF65-F5344CB8AC3E}">
        <p14:creationId xmlns:p14="http://schemas.microsoft.com/office/powerpoint/2010/main" val="82968420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1739D-5F69-F2B9-95F1-87AE4C36AABB}"/>
              </a:ext>
            </a:extLst>
          </p:cNvPr>
          <p:cNvSpPr>
            <a:spLocks noGrp="1"/>
          </p:cNvSpPr>
          <p:nvPr>
            <p:ph type="title"/>
          </p:nvPr>
        </p:nvSpPr>
        <p:spPr>
          <a:xfrm>
            <a:off x="850968" y="-30840"/>
            <a:ext cx="3505495" cy="1622321"/>
          </a:xfrm>
        </p:spPr>
        <p:txBody>
          <a:bodyPr>
            <a:normAutofit/>
          </a:bodyPr>
          <a:lstStyle/>
          <a:p>
            <a:r>
              <a:rPr lang="en-GB" i="1" dirty="0">
                <a:latin typeface="Arial" panose="020B0604020202020204" pitchFamily="34" charset="0"/>
                <a:cs typeface="Arial" panose="020B0604020202020204" pitchFamily="34" charset="0"/>
              </a:rPr>
              <a:t>CLIENT</a:t>
            </a:r>
          </a:p>
        </p:txBody>
      </p:sp>
      <p:sp>
        <p:nvSpPr>
          <p:cNvPr id="3" name="Content Placeholder 2">
            <a:extLst>
              <a:ext uri="{FF2B5EF4-FFF2-40B4-BE49-F238E27FC236}">
                <a16:creationId xmlns:a16="http://schemas.microsoft.com/office/drawing/2014/main" id="{E77B0CE9-CCC3-4313-A8FD-FA879523AFF3}"/>
              </a:ext>
            </a:extLst>
          </p:cNvPr>
          <p:cNvSpPr>
            <a:spLocks noGrp="1"/>
          </p:cNvSpPr>
          <p:nvPr>
            <p:ph idx="1"/>
          </p:nvPr>
        </p:nvSpPr>
        <p:spPr>
          <a:xfrm>
            <a:off x="407031" y="1368944"/>
            <a:ext cx="3747394" cy="4955059"/>
          </a:xfrm>
        </p:spPr>
        <p:txBody>
          <a:bodyPr>
            <a:normAutofit fontScale="92500" lnSpcReduction="20000"/>
          </a:bodyPr>
          <a:lstStyle/>
          <a:p>
            <a:r>
              <a:rPr lang="en-GB" sz="2000" b="0" i="0" dirty="0" err="1">
                <a:effectLst/>
                <a:latin typeface="Open Sans" panose="020B0606030504020204" pitchFamily="34" charset="0"/>
              </a:rPr>
              <a:t>Peppard</a:t>
            </a:r>
            <a:r>
              <a:rPr lang="en-GB" sz="2000" b="0" i="0" dirty="0">
                <a:effectLst/>
                <a:latin typeface="Open Sans" panose="020B0606030504020204" pitchFamily="34" charset="0"/>
              </a:rPr>
              <a:t> House</a:t>
            </a:r>
          </a:p>
          <a:p>
            <a:r>
              <a:rPr lang="en-GB" sz="2000" b="0" i="0" dirty="0">
                <a:effectLst/>
                <a:latin typeface="Open Sans" panose="020B0606030504020204" pitchFamily="34" charset="0"/>
              </a:rPr>
              <a:t>45 Woodcote Road, Caversham, Reading, Berkshire, RG4 7BB (0118) 947 2067</a:t>
            </a:r>
          </a:p>
          <a:p>
            <a:r>
              <a:rPr lang="en-GB" sz="2000" b="0" i="0" dirty="0">
                <a:effectLst/>
                <a:latin typeface="Open Sans" panose="020B0606030504020204" pitchFamily="34" charset="0"/>
              </a:rPr>
              <a:t>Provided and run by: </a:t>
            </a:r>
            <a:r>
              <a:rPr lang="en-GB" sz="2000" b="0" i="0" u="none" strike="noStrike" dirty="0">
                <a:effectLst/>
                <a:latin typeface="Open Sans" panose="020B0606030504020204" pitchFamily="34" charset="0"/>
                <a:hlinkClick r:id="rId2">
                  <a:extLst>
                    <a:ext uri="{A12FA001-AC4F-418D-AE19-62706E023703}">
                      <ahyp:hlinkClr xmlns:ahyp="http://schemas.microsoft.com/office/drawing/2018/hyperlinkcolor" val="tx"/>
                    </a:ext>
                  </a:extLst>
                </a:hlinkClick>
              </a:rPr>
              <a:t>Community Homes of Intensive Care and Education Limited</a:t>
            </a:r>
            <a:endParaRPr lang="en-GB" sz="2000" b="0" i="0" u="none" strike="noStrike" dirty="0">
              <a:effectLst/>
              <a:latin typeface="Open Sans" panose="020B0606030504020204" pitchFamily="34" charset="0"/>
            </a:endParaRPr>
          </a:p>
          <a:p>
            <a:pPr marL="0" indent="0">
              <a:buNone/>
            </a:pPr>
            <a:endParaRPr lang="en-GB" sz="2000" b="0" i="0" u="none" strike="noStrike" dirty="0">
              <a:effectLst/>
              <a:latin typeface="Open Sans" panose="020B0606030504020204" pitchFamily="34" charset="0"/>
            </a:endParaRPr>
          </a:p>
          <a:p>
            <a:pPr algn="ctr"/>
            <a:r>
              <a:rPr lang="en-GB" sz="1900" b="0" i="0" dirty="0">
                <a:effectLst/>
                <a:latin typeface="Open Sans" panose="020B0606030504020204" pitchFamily="34" charset="0"/>
                <a:ea typeface="Open Sans" panose="020B0606030504020204" pitchFamily="34" charset="0"/>
                <a:cs typeface="Open Sans" panose="020B0606030504020204" pitchFamily="34" charset="0"/>
              </a:rPr>
              <a:t>“</a:t>
            </a:r>
            <a:r>
              <a:rPr lang="en-GB" sz="1900" b="0" i="1" dirty="0" err="1">
                <a:effectLst/>
                <a:latin typeface="Open Sans" panose="020B0606030504020204" pitchFamily="34" charset="0"/>
                <a:ea typeface="Open Sans" panose="020B0606030504020204" pitchFamily="34" charset="0"/>
                <a:cs typeface="Open Sans" panose="020B0606030504020204" pitchFamily="34" charset="0"/>
              </a:rPr>
              <a:t>Peppard</a:t>
            </a:r>
            <a:r>
              <a:rPr lang="en-GB" sz="1900" b="0" i="1" dirty="0">
                <a:effectLst/>
                <a:latin typeface="Open Sans" panose="020B0606030504020204" pitchFamily="34" charset="0"/>
                <a:ea typeface="Open Sans" panose="020B0606030504020204" pitchFamily="34" charset="0"/>
                <a:cs typeface="Open Sans" panose="020B0606030504020204" pitchFamily="34" charset="0"/>
              </a:rPr>
              <a:t> House is a large, characterful property in Caversham Heights, close to the River Thames, one mile from Reading town centre. The home supports up to seven women of varying old ages with moderate to severe learning disabilities, autism and associated complex needs</a:t>
            </a:r>
            <a:r>
              <a:rPr lang="en-GB" sz="1900" b="0" i="0" dirty="0">
                <a:solidFill>
                  <a:srgbClr val="6D6D6F"/>
                </a:solidFill>
                <a:effectLst/>
                <a:latin typeface="Open Sans" panose="020B0606030504020204" pitchFamily="34" charset="0"/>
                <a:ea typeface="Open Sans" panose="020B0606030504020204" pitchFamily="34" charset="0"/>
                <a:cs typeface="Open Sans" panose="020B0606030504020204" pitchFamily="34" charset="0"/>
              </a:rPr>
              <a:t>.”</a:t>
            </a:r>
            <a:r>
              <a:rPr lang="en-GB" sz="1900" dirty="0">
                <a:solidFill>
                  <a:srgbClr val="6D6D6F"/>
                </a:solidFill>
                <a:latin typeface="Open Sans" panose="020B0606030504020204" pitchFamily="34" charset="0"/>
                <a:ea typeface="Open Sans" panose="020B0606030504020204" pitchFamily="34" charset="0"/>
                <a:cs typeface="Open Sans" panose="020B0606030504020204" pitchFamily="34" charset="0"/>
              </a:rPr>
              <a:t> (</a:t>
            </a:r>
            <a:r>
              <a:rPr lang="en-GB" sz="2000" dirty="0"/>
              <a:t>CQC, 2022).</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 email&#10;&#10;Description automatically generated">
            <a:extLst>
              <a:ext uri="{FF2B5EF4-FFF2-40B4-BE49-F238E27FC236}">
                <a16:creationId xmlns:a16="http://schemas.microsoft.com/office/drawing/2014/main" id="{0F54F0EB-6CF6-F31F-568E-5694F407BDC1}"/>
              </a:ext>
            </a:extLst>
          </p:cNvPr>
          <p:cNvPicPr>
            <a:picLocks noChangeAspect="1"/>
          </p:cNvPicPr>
          <p:nvPr/>
        </p:nvPicPr>
        <p:blipFill>
          <a:blip r:embed="rId3"/>
          <a:stretch>
            <a:fillRect/>
          </a:stretch>
        </p:blipFill>
        <p:spPr>
          <a:xfrm>
            <a:off x="5405862" y="1591481"/>
            <a:ext cx="6019331" cy="3671791"/>
          </a:xfrm>
          <a:prstGeom prst="rect">
            <a:avLst/>
          </a:prstGeom>
          <a:effectLst/>
        </p:spPr>
      </p:pic>
    </p:spTree>
    <p:extLst>
      <p:ext uri="{BB962C8B-B14F-4D97-AF65-F5344CB8AC3E}">
        <p14:creationId xmlns:p14="http://schemas.microsoft.com/office/powerpoint/2010/main" val="3644318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34D2-FC19-1916-4A4F-5D0237989FBD}"/>
              </a:ext>
            </a:extLst>
          </p:cNvPr>
          <p:cNvSpPr>
            <a:spLocks noGrp="1"/>
          </p:cNvSpPr>
          <p:nvPr>
            <p:ph type="title"/>
          </p:nvPr>
        </p:nvSpPr>
        <p:spPr>
          <a:xfrm>
            <a:off x="3958590" y="162911"/>
            <a:ext cx="10515600" cy="1325563"/>
          </a:xfrm>
        </p:spPr>
        <p:txBody>
          <a:bodyPr/>
          <a:lstStyle/>
          <a:p>
            <a:r>
              <a:rPr lang="en-GB" dirty="0"/>
              <a:t>Theories </a:t>
            </a:r>
          </a:p>
        </p:txBody>
      </p:sp>
      <p:sp>
        <p:nvSpPr>
          <p:cNvPr id="3" name="Content Placeholder 2">
            <a:extLst>
              <a:ext uri="{FF2B5EF4-FFF2-40B4-BE49-F238E27FC236}">
                <a16:creationId xmlns:a16="http://schemas.microsoft.com/office/drawing/2014/main" id="{DF60403A-3EDA-737F-2A0A-0E25BCB44717}"/>
              </a:ext>
            </a:extLst>
          </p:cNvPr>
          <p:cNvSpPr>
            <a:spLocks noGrp="1"/>
          </p:cNvSpPr>
          <p:nvPr>
            <p:ph idx="1"/>
          </p:nvPr>
        </p:nvSpPr>
        <p:spPr>
          <a:xfrm>
            <a:off x="689610" y="1368065"/>
            <a:ext cx="10515600" cy="563245"/>
          </a:xfrm>
        </p:spPr>
        <p:txBody>
          <a:bodyPr>
            <a:normAutofit lnSpcReduction="10000"/>
          </a:bodyPr>
          <a:lstStyle/>
          <a:p>
            <a:pPr marL="0" indent="0" algn="ctr">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 series of theories have been used in order to make sure that all of the plans and approaches have been implemented accordingly. These theories have as a central concept the meaning of aging.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DA949CD-A70B-8738-E887-EA287FAA6222}"/>
              </a:ext>
            </a:extLst>
          </p:cNvPr>
          <p:cNvSpPr txBox="1"/>
          <p:nvPr/>
        </p:nvSpPr>
        <p:spPr>
          <a:xfrm>
            <a:off x="131445" y="2605418"/>
            <a:ext cx="2571750" cy="3736151"/>
          </a:xfrm>
          <a:prstGeom prst="rect">
            <a:avLst/>
          </a:prstGeom>
          <a:solidFill>
            <a:srgbClr val="00B050"/>
          </a:solidFill>
        </p:spPr>
        <p:txBody>
          <a:bodyPr wrap="square" rtlCol="0">
            <a:spAutoFit/>
          </a:bodyPr>
          <a:lstStyle/>
          <a:p>
            <a:pPr algn="ct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Activity Theory</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This theory states that the more active people are, the more likely they are to age successfully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Mauk</a:t>
            </a:r>
            <a:r>
              <a:rPr lang="en-GB" sz="1600" dirty="0">
                <a:effectLst/>
                <a:latin typeface="Arial" panose="020B0604020202020204" pitchFamily="34" charset="0"/>
                <a:ea typeface="Calibri" panose="020F0502020204030204" pitchFamily="34" charset="0"/>
                <a:cs typeface="Times New Roman" panose="02020603050405020304" pitchFamily="18" charset="0"/>
              </a:rPr>
              <a:t>, 2010). Because Mr. Wood suffers from illnesses and conditions that require physical activities, in his care plan there is a section dedicated to such activities.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2876375E-0D01-BA53-3497-43AD3D300153}"/>
              </a:ext>
            </a:extLst>
          </p:cNvPr>
          <p:cNvSpPr txBox="1"/>
          <p:nvPr/>
        </p:nvSpPr>
        <p:spPr>
          <a:xfrm>
            <a:off x="2857500" y="2473682"/>
            <a:ext cx="2571750" cy="3999621"/>
          </a:xfrm>
          <a:prstGeom prst="rect">
            <a:avLst/>
          </a:prstGeom>
          <a:solidFill>
            <a:srgbClr val="00B0F0"/>
          </a:solidFill>
        </p:spPr>
        <p:txBody>
          <a:bodyPr wrap="square" rtlCol="0">
            <a:spAutoFit/>
          </a:bodyPr>
          <a:lstStyle/>
          <a:p>
            <a:pPr algn="ct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Continuity Theory</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This theory suggests that old people are inclined to maintain the same habits,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personaliry</a:t>
            </a:r>
            <a:r>
              <a:rPr lang="en-GB" sz="1600" dirty="0">
                <a:effectLst/>
                <a:latin typeface="Arial" panose="020B0604020202020204" pitchFamily="34" charset="0"/>
                <a:ea typeface="Calibri" panose="020F0502020204030204" pitchFamily="34" charset="0"/>
                <a:cs typeface="Times New Roman" panose="02020603050405020304" pitchFamily="18" charset="0"/>
              </a:rPr>
              <a:t> and lifestyle developed when they were younger. It is complementary to the Activity Theory, and states that the decreases in social interactions are caused by poor health or disability (Wang, 2012).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CF4F2C00-6009-3060-310F-7DB471F6B9E7}"/>
              </a:ext>
            </a:extLst>
          </p:cNvPr>
          <p:cNvSpPr txBox="1"/>
          <p:nvPr/>
        </p:nvSpPr>
        <p:spPr>
          <a:xfrm>
            <a:off x="5526405" y="2529692"/>
            <a:ext cx="3451860" cy="3811877"/>
          </a:xfrm>
          <a:prstGeom prst="rect">
            <a:avLst/>
          </a:prstGeom>
          <a:solidFill>
            <a:srgbClr val="FFC000"/>
          </a:solidFill>
        </p:spPr>
        <p:txBody>
          <a:bodyPr wrap="square" rtlCol="0">
            <a:spAutoFit/>
          </a:bodyPr>
          <a:lstStyle/>
          <a:p>
            <a:pPr algn="ct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Symbolic Interaction</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This theory focuses on a truth generally valid to most societies nowadays. </a:t>
            </a: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It states that age is just a social construction that is determined by symbols resembling social interactions.</a:t>
            </a: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For example, going to the club is attached to the youth whereas maybe reading the newspaper is attributed to a more elderly age (Fung, 2013).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6705D375-C77F-C4C8-93C2-92BC08099F44}"/>
              </a:ext>
            </a:extLst>
          </p:cNvPr>
          <p:cNvSpPr txBox="1"/>
          <p:nvPr/>
        </p:nvSpPr>
        <p:spPr>
          <a:xfrm>
            <a:off x="9075420" y="2605418"/>
            <a:ext cx="3116580" cy="3343223"/>
          </a:xfrm>
          <a:prstGeom prst="rect">
            <a:avLst/>
          </a:prstGeom>
          <a:solidFill>
            <a:srgbClr val="FF0000"/>
          </a:solidFill>
        </p:spPr>
        <p:txBody>
          <a:bodyPr wrap="square" rtlCol="0">
            <a:spAutoFit/>
          </a:bodyPr>
          <a:lstStyle/>
          <a:p>
            <a:pPr algn="ct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Modernization Theory</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It states that the status of the elderly declines as society becomes more modern (Morgan and Kunkel, 2011). Therefore, it complements the symbolic interaction more or less, as they both focus on accepting the elderly in the society not based on their age, but more based on their personality and their interaction with the society. </a:t>
            </a:r>
            <a:endParaRPr lang="en-GB" sz="1600" dirty="0"/>
          </a:p>
        </p:txBody>
      </p:sp>
    </p:spTree>
    <p:extLst>
      <p:ext uri="{BB962C8B-B14F-4D97-AF65-F5344CB8AC3E}">
        <p14:creationId xmlns:p14="http://schemas.microsoft.com/office/powerpoint/2010/main" val="42048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A75C9-89D6-31F3-BD15-60D13A3C70E9}"/>
              </a:ext>
            </a:extLst>
          </p:cNvPr>
          <p:cNvSpPr>
            <a:spLocks noGrp="1"/>
          </p:cNvSpPr>
          <p:nvPr>
            <p:ph type="title"/>
          </p:nvPr>
        </p:nvSpPr>
        <p:spPr>
          <a:xfrm>
            <a:off x="3970020" y="81122"/>
            <a:ext cx="3905250" cy="928688"/>
          </a:xfrm>
        </p:spPr>
        <p:txBody>
          <a:bodyPr/>
          <a:lstStyle/>
          <a:p>
            <a:pPr algn="ctr"/>
            <a:r>
              <a:rPr lang="en-GB" dirty="0">
                <a:latin typeface="Arial" panose="020B0604020202020204" pitchFamily="34" charset="0"/>
                <a:cs typeface="Arial" panose="020B0604020202020204" pitchFamily="34" charset="0"/>
              </a:rPr>
              <a:t>Policies</a:t>
            </a:r>
          </a:p>
        </p:txBody>
      </p:sp>
      <p:sp>
        <p:nvSpPr>
          <p:cNvPr id="3" name="Content Placeholder 2">
            <a:extLst>
              <a:ext uri="{FF2B5EF4-FFF2-40B4-BE49-F238E27FC236}">
                <a16:creationId xmlns:a16="http://schemas.microsoft.com/office/drawing/2014/main" id="{956D9C34-4C8A-2B17-3448-DCA5C8B60B16}"/>
              </a:ext>
            </a:extLst>
          </p:cNvPr>
          <p:cNvSpPr>
            <a:spLocks noGrp="1"/>
          </p:cNvSpPr>
          <p:nvPr>
            <p:ph idx="1"/>
          </p:nvPr>
        </p:nvSpPr>
        <p:spPr>
          <a:xfrm>
            <a:off x="838200" y="888365"/>
            <a:ext cx="10515600" cy="586105"/>
          </a:xfrm>
        </p:spPr>
        <p:txBody>
          <a:bodyPr/>
          <a:lstStyle/>
          <a:p>
            <a:pPr marL="0" indent="0" algn="jus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These are the most fundamental parts of health and social care. Without these, no systems and approach could be developed in order to respect the rights and requirements of carers and patients.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dirty="0"/>
          </a:p>
        </p:txBody>
      </p:sp>
      <p:sp>
        <p:nvSpPr>
          <p:cNvPr id="4" name="TextBox 3">
            <a:extLst>
              <a:ext uri="{FF2B5EF4-FFF2-40B4-BE49-F238E27FC236}">
                <a16:creationId xmlns:a16="http://schemas.microsoft.com/office/drawing/2014/main" id="{34E9B7EE-DB98-C259-07CD-3BD73D4FC77F}"/>
              </a:ext>
            </a:extLst>
          </p:cNvPr>
          <p:cNvSpPr txBox="1"/>
          <p:nvPr/>
        </p:nvSpPr>
        <p:spPr>
          <a:xfrm>
            <a:off x="240030" y="1862773"/>
            <a:ext cx="3589020" cy="3041025"/>
          </a:xfrm>
          <a:prstGeom prst="rect">
            <a:avLst/>
          </a:prstGeom>
          <a:noFill/>
        </p:spPr>
        <p:txBody>
          <a:bodyPr wrap="square" rtlCol="0">
            <a:spAutoFit/>
          </a:bodyPr>
          <a:lstStyle/>
          <a:p>
            <a:pPr marL="342900" lvl="0" indent="-342900" algn="just">
              <a:lnSpc>
                <a:spcPct val="107000"/>
              </a:lnSpc>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Human Rights Act (1998</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It focuses on 10 basic human rights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It came into force in October 2000 (Bindman,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Maingay</a:t>
            </a:r>
            <a:r>
              <a:rPr lang="en-GB" sz="1800" dirty="0">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Szmukler</a:t>
            </a:r>
            <a:r>
              <a:rPr lang="en-GB" sz="1800" dirty="0">
                <a:effectLst/>
                <a:latin typeface="Arial" panose="020B0604020202020204" pitchFamily="34" charset="0"/>
                <a:ea typeface="Calibri" panose="020F0502020204030204" pitchFamily="34" charset="0"/>
                <a:cs typeface="Times New Roman" panose="02020603050405020304" pitchFamily="18" charset="0"/>
              </a:rPr>
              <a:t>,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It empowers individuals to lawfully act against the state if their entitlements are violated (Arnell,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86231F5-A898-E951-028F-0100A4C192AF}"/>
              </a:ext>
            </a:extLst>
          </p:cNvPr>
          <p:cNvSpPr txBox="1"/>
          <p:nvPr/>
        </p:nvSpPr>
        <p:spPr>
          <a:xfrm>
            <a:off x="480060" y="5131753"/>
            <a:ext cx="3108960" cy="1953740"/>
          </a:xfrm>
          <a:prstGeom prst="rect">
            <a:avLst/>
          </a:prstGeom>
          <a:noFill/>
        </p:spPr>
        <p:txBody>
          <a:bodyPr wrap="square" rtlCol="0">
            <a:spAutoFit/>
          </a:bodyPr>
          <a:lstStyle/>
          <a:p>
            <a:pPr lvl="0" algn="just">
              <a:lnSpc>
                <a:spcPct val="107000"/>
              </a:lnSpc>
            </a:pPr>
            <a:r>
              <a:rPr lang="en-GB" sz="1800" b="1" dirty="0">
                <a:effectLst/>
                <a:latin typeface="Arial" panose="020B0604020202020204" pitchFamily="34" charset="0"/>
                <a:ea typeface="Calibri" panose="020F0502020204030204" pitchFamily="34" charset="0"/>
                <a:cs typeface="Times New Roman" panose="02020603050405020304" pitchFamily="18" charset="0"/>
              </a:rPr>
              <a:t>2. The Equality Act (2010)</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lvl="0"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Protects individuals from unfair treatment and promotes a more equal society (EHCRC,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B6469168-EC0C-BDF0-776C-ED58AC6D2621}"/>
              </a:ext>
            </a:extLst>
          </p:cNvPr>
          <p:cNvSpPr txBox="1"/>
          <p:nvPr/>
        </p:nvSpPr>
        <p:spPr>
          <a:xfrm>
            <a:off x="3970020" y="2113916"/>
            <a:ext cx="3234690" cy="4130874"/>
          </a:xfrm>
          <a:prstGeom prst="rect">
            <a:avLst/>
          </a:prstGeom>
          <a:noFill/>
        </p:spPr>
        <p:txBody>
          <a:bodyPr wrap="square" rtlCol="0">
            <a:spAutoFit/>
          </a:bodyPr>
          <a:lstStyle/>
          <a:p>
            <a:pPr lvl="0" algn="ct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3. The Care Act (2014)</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28600"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local authorities, in collaboration with care homes and other institutions, need to make sure that people who live in their areas receive services that comply to their needs, receive information and advice that support their decisions, and provide high quality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EB80EC45-EA7D-BCCC-9B70-4AE529047004}"/>
              </a:ext>
            </a:extLst>
          </p:cNvPr>
          <p:cNvSpPr txBox="1"/>
          <p:nvPr/>
        </p:nvSpPr>
        <p:spPr>
          <a:xfrm>
            <a:off x="7463790" y="2113916"/>
            <a:ext cx="4488180" cy="2842830"/>
          </a:xfrm>
          <a:prstGeom prst="rect">
            <a:avLst/>
          </a:prstGeom>
          <a:noFill/>
        </p:spPr>
        <p:txBody>
          <a:bodyPr wrap="square" rtlCol="0">
            <a:spAutoFit/>
          </a:bodyPr>
          <a:lstStyle/>
          <a:p>
            <a:pPr lvl="0" algn="ctr">
              <a:lnSpc>
                <a:spcPct val="107000"/>
              </a:lnSpc>
            </a:pPr>
            <a:r>
              <a:rPr lang="en-GB" sz="1800" b="1" dirty="0">
                <a:effectLst/>
                <a:latin typeface="Arial" panose="020B0604020202020204" pitchFamily="34" charset="0"/>
                <a:ea typeface="Calibri" panose="020F0502020204030204" pitchFamily="34" charset="0"/>
                <a:cs typeface="Times New Roman" panose="02020603050405020304" pitchFamily="18" charset="0"/>
              </a:rPr>
              <a:t>4. NHS policy- National and Regional</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Contains policies and procedures that focus on both the patients and the carers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It focuses on matters such as Safeguarding, Equality, and Complaints and other customer service policies (NHS,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42D6DC96-37FD-DC97-1DFA-01C3B81ED84F}"/>
              </a:ext>
            </a:extLst>
          </p:cNvPr>
          <p:cNvSpPr txBox="1"/>
          <p:nvPr/>
        </p:nvSpPr>
        <p:spPr>
          <a:xfrm>
            <a:off x="8069580" y="5094223"/>
            <a:ext cx="3882390" cy="1554785"/>
          </a:xfrm>
          <a:prstGeom prst="rect">
            <a:avLst/>
          </a:prstGeom>
          <a:noFill/>
        </p:spPr>
        <p:txBody>
          <a:bodyPr wrap="square" rtlCol="0">
            <a:spAutoFit/>
          </a:bodyPr>
          <a:lstStyle/>
          <a:p>
            <a:pPr lvl="0" algn="ctr">
              <a:lnSpc>
                <a:spcPct val="107000"/>
              </a:lnSpc>
            </a:pPr>
            <a:r>
              <a:rPr lang="en-GB" sz="1800" b="1" dirty="0">
                <a:effectLst/>
                <a:latin typeface="Arial" panose="020B0604020202020204" pitchFamily="34" charset="0"/>
                <a:ea typeface="Calibri" panose="020F0502020204030204" pitchFamily="34" charset="0"/>
                <a:cs typeface="Times New Roman" panose="02020603050405020304" pitchFamily="18" charset="0"/>
              </a:rPr>
              <a:t>5. Mental Capacity Act 2005</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Focuses to empower and protect people who are not able to make their own decision.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04830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41C1D-6B58-1CEC-9014-9252429469A9}"/>
              </a:ext>
            </a:extLst>
          </p:cNvPr>
          <p:cNvSpPr>
            <a:spLocks noGrp="1"/>
          </p:cNvSpPr>
          <p:nvPr>
            <p:ph type="title"/>
          </p:nvPr>
        </p:nvSpPr>
        <p:spPr>
          <a:xfrm>
            <a:off x="838200" y="365125"/>
            <a:ext cx="10515600" cy="1325563"/>
          </a:xfrm>
        </p:spPr>
        <p:txBody>
          <a:bodyPr>
            <a:normAutofit/>
          </a:bodyPr>
          <a:lstStyle/>
          <a:p>
            <a:pPr algn="ctr"/>
            <a:r>
              <a:rPr lang="en-GB" sz="5400" dirty="0">
                <a:latin typeface="Arial" panose="020B0604020202020204" pitchFamily="34" charset="0"/>
                <a:cs typeface="Arial" panose="020B0604020202020204" pitchFamily="34" charset="0"/>
              </a:rPr>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32BE71-640F-0E4C-AAE5-8C188003636B}"/>
              </a:ext>
            </a:extLst>
          </p:cNvPr>
          <p:cNvSpPr>
            <a:spLocks noGrp="1"/>
          </p:cNvSpPr>
          <p:nvPr>
            <p:ph idx="1"/>
          </p:nvPr>
        </p:nvSpPr>
        <p:spPr>
          <a:xfrm>
            <a:off x="838200" y="1929384"/>
            <a:ext cx="10515600" cy="4251960"/>
          </a:xfrm>
        </p:spPr>
        <p:txBody>
          <a:bodyPr>
            <a:normAutofit/>
          </a:bodyPr>
          <a:lstStyle/>
          <a:p>
            <a:pPr marL="0" indent="0" algn="ctr">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In conclusion, this presentation has focused on illustrating a care plan of a patient that suffers from dementia, diabetes Type 2 and depression. A care plan has been developed that meets the rights, requirements as well as the treatments and conditions he suffers from. It is presented in great detail and reflects the participation of specialists, carers but also of the patient. Moreover, it has been presented person centred care, advocacy, theories, and policies which have contributed to the overall system which will allow the carers to offer the highest quality services.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662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B442C8-6ECC-A92A-98EB-071641B4659F}"/>
              </a:ext>
            </a:extLst>
          </p:cNvPr>
          <p:cNvSpPr txBox="1"/>
          <p:nvPr/>
        </p:nvSpPr>
        <p:spPr>
          <a:xfrm>
            <a:off x="4443413" y="87442"/>
            <a:ext cx="6097904" cy="373757"/>
          </a:xfrm>
          <a:prstGeom prst="rect">
            <a:avLst/>
          </a:prstGeom>
          <a:noFill/>
        </p:spPr>
        <p:txBody>
          <a:bodyPr wrap="square">
            <a:spAutoFit/>
          </a:bodyPr>
          <a:lstStyle/>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References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13E5D7A-BC20-4027-F490-2319CAE2E038}"/>
              </a:ext>
            </a:extLst>
          </p:cNvPr>
          <p:cNvSpPr txBox="1"/>
          <p:nvPr/>
        </p:nvSpPr>
        <p:spPr>
          <a:xfrm>
            <a:off x="198120" y="461199"/>
            <a:ext cx="11795760" cy="6900735"/>
          </a:xfrm>
          <a:prstGeom prst="rect">
            <a:avLst/>
          </a:prstGeom>
          <a:noFill/>
        </p:spPr>
        <p:txBody>
          <a:bodyPr wrap="square" rtlCol="0">
            <a:spAutoFit/>
          </a:bodyPr>
          <a:lstStyle/>
          <a:p>
            <a:pPr marL="342900" lvl="0" indent="-342900" algn="just">
              <a:lnSpc>
                <a:spcPct val="107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Aged Care Guide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What Age is Considered Old?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https://www.agedcareguide.com.au/talking-aged-care/what-age-is-considered-old</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800" dirty="0" err="1">
                <a:effectLst/>
                <a:latin typeface="Arial" panose="020B0604020202020204" pitchFamily="34" charset="0"/>
                <a:ea typeface="Calibri" panose="020F0502020204030204" pitchFamily="34" charset="0"/>
                <a:cs typeface="Times New Roman" panose="02020603050405020304" pitchFamily="18" charset="0"/>
              </a:rPr>
              <a:t>AgeUK</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a:t>
            </a:r>
            <a:r>
              <a:rPr lang="en-GB" sz="1800" i="1" dirty="0">
                <a:effectLst/>
                <a:latin typeface="Arial" panose="020B0604020202020204" pitchFamily="34" charset="0"/>
                <a:ea typeface="Calibri" panose="020F0502020204030204" pitchFamily="34" charset="0"/>
                <a:cs typeface="Times New Roman" panose="02020603050405020304" pitchFamily="18" charset="0"/>
              </a:rPr>
              <a:t>Later Life in the United Kingdom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https://www.ageuk.org.uk/globalassets/age-uk/documents/reports-and-publications/later_life_uk_factsheet.pdf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Alzheimer’s Society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Sight and hearing loss with dementia</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https://www.alzheimers.org.uk/about-dementia/symptoms-and-diagnosis/sight-hearing-loss#:~:text=Sight%20and%20hearing%20loss%20are,them%20and%20problems%20with%20communication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Arnell, P. (2022), ‘The threat to our human rights: The repeal of the Human Rights Act 1998’, Medicine, </a:t>
            </a:r>
            <a:r>
              <a:rPr lang="en-GB" sz="1800" i="1" dirty="0">
                <a:effectLst/>
                <a:latin typeface="Arial" panose="020B0604020202020204" pitchFamily="34" charset="0"/>
                <a:ea typeface="Calibri" panose="020F0502020204030204" pitchFamily="34" charset="0"/>
                <a:cs typeface="Times New Roman" panose="02020603050405020304" pitchFamily="18" charset="0"/>
              </a:rPr>
              <a:t>Science and the Law</a:t>
            </a:r>
            <a:r>
              <a:rPr lang="en-GB" sz="1800" dirty="0">
                <a:effectLst/>
                <a:latin typeface="Arial" panose="020B0604020202020204" pitchFamily="34" charset="0"/>
                <a:ea typeface="Calibri" panose="020F0502020204030204" pitchFamily="34" charset="0"/>
                <a:cs typeface="Times New Roman" panose="02020603050405020304" pitchFamily="18" charset="0"/>
              </a:rPr>
              <a:t>, pp. 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Bahr, S. (2015) </a:t>
            </a:r>
            <a:r>
              <a:rPr lang="en-GB" sz="1800" i="1" dirty="0">
                <a:effectLst/>
                <a:latin typeface="Arial" panose="020B0604020202020204" pitchFamily="34" charset="0"/>
                <a:ea typeface="Calibri" panose="020F0502020204030204" pitchFamily="34" charset="0"/>
                <a:cs typeface="Times New Roman" panose="02020603050405020304" pitchFamily="18" charset="0"/>
              </a:rPr>
              <a:t>Reducing depression in nursing homes requires more than just antidepressants</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http://theconversation.com/reducing-depression-in-nursing-homes-requires-more-than-just-antidepressants-38970</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5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Balint, E. (1969), ‘The possibilities of patient-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centered</a:t>
            </a:r>
            <a:r>
              <a:rPr lang="en-GB" sz="1800" dirty="0">
                <a:effectLst/>
                <a:latin typeface="Arial" panose="020B0604020202020204" pitchFamily="34" charset="0"/>
                <a:ea typeface="Calibri" panose="020F0502020204030204" pitchFamily="34" charset="0"/>
                <a:cs typeface="Times New Roman" panose="02020603050405020304" pitchFamily="18" charset="0"/>
              </a:rPr>
              <a:t> medicine’</a:t>
            </a:r>
            <a:r>
              <a:rPr lang="en-GB" sz="1800" i="1" dirty="0">
                <a:effectLst/>
                <a:latin typeface="Arial" panose="020B0604020202020204" pitchFamily="34" charset="0"/>
                <a:ea typeface="Calibri" panose="020F0502020204030204" pitchFamily="34" charset="0"/>
                <a:cs typeface="Times New Roman" panose="02020603050405020304" pitchFamily="18" charset="0"/>
              </a:rPr>
              <a:t>, The Journal of the Royal College of General Practitioners</a:t>
            </a:r>
            <a:r>
              <a:rPr lang="en-GB" sz="1800" dirty="0">
                <a:effectLst/>
                <a:latin typeface="Arial" panose="020B0604020202020204" pitchFamily="34" charset="0"/>
                <a:ea typeface="Calibri" panose="020F0502020204030204" pitchFamily="34" charset="0"/>
                <a:cs typeface="Times New Roman" panose="02020603050405020304" pitchFamily="18" charset="0"/>
              </a:rPr>
              <a:t>, 17(82), pp. 269.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Bindman, J.,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Maingay</a:t>
            </a:r>
            <a:r>
              <a:rPr lang="en-GB" sz="1800" dirty="0">
                <a:effectLst/>
                <a:latin typeface="Arial" panose="020B0604020202020204" pitchFamily="34" charset="0"/>
                <a:ea typeface="Calibri" panose="020F0502020204030204" pitchFamily="34" charset="0"/>
                <a:cs typeface="Times New Roman" panose="02020603050405020304" pitchFamily="18" charset="0"/>
              </a:rPr>
              <a:t>, S.,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Szmukler</a:t>
            </a:r>
            <a:r>
              <a:rPr lang="en-GB" sz="1800" dirty="0">
                <a:effectLst/>
                <a:latin typeface="Arial" panose="020B0604020202020204" pitchFamily="34" charset="0"/>
                <a:ea typeface="Calibri" panose="020F0502020204030204" pitchFamily="34" charset="0"/>
                <a:cs typeface="Times New Roman" panose="02020603050405020304" pitchFamily="18" charset="0"/>
              </a:rPr>
              <a:t>, G. (2003), ‘The Human Rights Act and mental health legislation’,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British Journal of Psychiatry</a:t>
            </a:r>
            <a:r>
              <a:rPr lang="en-GB" sz="1800" dirty="0">
                <a:effectLst/>
                <a:latin typeface="Arial" panose="020B0604020202020204" pitchFamily="34" charset="0"/>
                <a:ea typeface="Calibri" panose="020F0502020204030204" pitchFamily="34" charset="0"/>
                <a:cs typeface="Times New Roman" panose="02020603050405020304" pitchFamily="18" charset="0"/>
              </a:rPr>
              <a:t>, 182(2), pp. 91-94.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Bowman C. et al., (2004), ‘A national census of care home residents’, </a:t>
            </a:r>
            <a:r>
              <a:rPr lang="en-GB" sz="1800" i="1" dirty="0">
                <a:effectLst/>
                <a:latin typeface="Arial" panose="020B0604020202020204" pitchFamily="34" charset="0"/>
                <a:ea typeface="Calibri" panose="020F0502020204030204" pitchFamily="34" charset="0"/>
                <a:cs typeface="Times New Roman" panose="02020603050405020304" pitchFamily="18" charset="0"/>
              </a:rPr>
              <a:t>Age and Ageing</a:t>
            </a:r>
            <a:r>
              <a:rPr lang="en-GB" sz="1800" dirty="0">
                <a:effectLst/>
                <a:latin typeface="Arial" panose="020B0604020202020204" pitchFamily="34" charset="0"/>
                <a:ea typeface="Calibri" panose="020F0502020204030204" pitchFamily="34" charset="0"/>
                <a:cs typeface="Times New Roman" panose="02020603050405020304" pitchFamily="18" charset="0"/>
              </a:rPr>
              <a:t>, 33(6), pp. 561–566.</a:t>
            </a:r>
          </a:p>
          <a:p>
            <a:pPr marL="342900" indent="-342900" algn="just">
              <a:lnSpc>
                <a:spcPct val="107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Care Quality Commission (2017).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state of Health Care and Adult Social Care in England. 2016/17</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www.cqc.org.uk/publications/major-report/state-care</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73574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2F2419-4706-494A-C383-7496BB328D47}"/>
              </a:ext>
            </a:extLst>
          </p:cNvPr>
          <p:cNvSpPr txBox="1"/>
          <p:nvPr/>
        </p:nvSpPr>
        <p:spPr>
          <a:xfrm>
            <a:off x="171450" y="240030"/>
            <a:ext cx="11852910" cy="7197098"/>
          </a:xfrm>
          <a:prstGeom prst="rect">
            <a:avLst/>
          </a:prstGeom>
          <a:noFill/>
        </p:spPr>
        <p:txBody>
          <a:bodyPr wrap="square" rtlCol="0">
            <a:spAutoFit/>
          </a:bodyPr>
          <a:lstStyle/>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10.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Dening</a:t>
            </a:r>
            <a:r>
              <a:rPr lang="en-GB" sz="1800" dirty="0">
                <a:effectLst/>
                <a:latin typeface="Arial" panose="020B0604020202020204" pitchFamily="34" charset="0"/>
                <a:ea typeface="Calibri" panose="020F0502020204030204" pitchFamily="34" charset="0"/>
                <a:cs typeface="Times New Roman" panose="02020603050405020304" pitchFamily="18" charset="0"/>
              </a:rPr>
              <a:t>, T., &amp; Milne, A. (2009), ‘Depression and mental health in care homes for older people’, </a:t>
            </a:r>
            <a:r>
              <a:rPr lang="en-GB" sz="1800" i="1" dirty="0">
                <a:effectLst/>
                <a:latin typeface="Arial" panose="020B0604020202020204" pitchFamily="34" charset="0"/>
                <a:ea typeface="Calibri" panose="020F0502020204030204" pitchFamily="34" charset="0"/>
                <a:cs typeface="Times New Roman" panose="02020603050405020304" pitchFamily="18" charset="0"/>
              </a:rPr>
              <a:t>Quality in Ageing and Older Adults</a:t>
            </a:r>
            <a:r>
              <a:rPr lang="en-GB" sz="1800" dirty="0">
                <a:effectLst/>
                <a:latin typeface="Arial" panose="020B0604020202020204" pitchFamily="34" charset="0"/>
                <a:ea typeface="Calibri" panose="020F0502020204030204" pitchFamily="34" charset="0"/>
                <a:cs typeface="Times New Roman" panose="02020603050405020304" pitchFamily="18" charset="0"/>
              </a:rPr>
              <a:t>, 10(1), pp. 40-46.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11.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Edvardsson</a:t>
            </a:r>
            <a:r>
              <a:rPr lang="en-GB" sz="1800" dirty="0">
                <a:effectLst/>
                <a:latin typeface="Arial" panose="020B0604020202020204" pitchFamily="34" charset="0"/>
                <a:ea typeface="Calibri" panose="020F0502020204030204" pitchFamily="34" charset="0"/>
                <a:cs typeface="Times New Roman" panose="02020603050405020304" pitchFamily="18" charset="0"/>
              </a:rPr>
              <a:t>, D. (2015), ‘Notes on person-centred care: What it is and what it is not’, </a:t>
            </a:r>
            <a:r>
              <a:rPr lang="en-GB" sz="1800" i="1" dirty="0">
                <a:effectLst/>
                <a:latin typeface="Arial" panose="020B0604020202020204" pitchFamily="34" charset="0"/>
                <a:ea typeface="Calibri" panose="020F0502020204030204" pitchFamily="34" charset="0"/>
                <a:cs typeface="Times New Roman" panose="02020603050405020304" pitchFamily="18" charset="0"/>
              </a:rPr>
              <a:t>Nordic Journal of Nursing Research</a:t>
            </a:r>
            <a:r>
              <a:rPr lang="en-GB" sz="1800" dirty="0">
                <a:effectLst/>
                <a:latin typeface="Arial" panose="020B0604020202020204" pitchFamily="34" charset="0"/>
                <a:ea typeface="Calibri" panose="020F0502020204030204" pitchFamily="34" charset="0"/>
                <a:cs typeface="Times New Roman" panose="02020603050405020304" pitchFamily="18" charset="0"/>
              </a:rPr>
              <a:t>, 35(2), pp. 65-66.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12. EHCRC,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What is the Equality Act?</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https://www.equalityhumanrights.com/en/equality-act-2010/what-equality-act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8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13. Fung, H. (2013), ‘Aging in Culture’,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Gerontologist</a:t>
            </a:r>
            <a:r>
              <a:rPr lang="en-GB" sz="1800" dirty="0">
                <a:effectLst/>
                <a:latin typeface="Arial" panose="020B0604020202020204" pitchFamily="34" charset="0"/>
                <a:ea typeface="Calibri" panose="020F0502020204030204" pitchFamily="34" charset="0"/>
                <a:cs typeface="Times New Roman" panose="02020603050405020304" pitchFamily="18" charset="0"/>
              </a:rPr>
              <a:t>, 53(3), pp. 369–377.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14. Henderson, R.,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Pochin</a:t>
            </a:r>
            <a:r>
              <a:rPr lang="en-GB" sz="1800" dirty="0">
                <a:effectLst/>
                <a:latin typeface="Arial" panose="020B0604020202020204" pitchFamily="34" charset="0"/>
                <a:ea typeface="Calibri" panose="020F0502020204030204" pitchFamily="34" charset="0"/>
                <a:cs typeface="Times New Roman" panose="02020603050405020304" pitchFamily="18" charset="0"/>
              </a:rPr>
              <a:t>, M. (2001). </a:t>
            </a:r>
            <a:r>
              <a:rPr lang="en-GB" sz="1800" i="1" dirty="0">
                <a:effectLst/>
                <a:latin typeface="Arial" panose="020B0604020202020204" pitchFamily="34" charset="0"/>
                <a:ea typeface="Calibri" panose="020F0502020204030204" pitchFamily="34" charset="0"/>
                <a:cs typeface="Times New Roman" panose="02020603050405020304" pitchFamily="18" charset="0"/>
              </a:rPr>
              <a:t>A right result?: Advocacy, justice and empowermen</a:t>
            </a:r>
            <a:r>
              <a:rPr lang="en-GB" sz="1800" dirty="0">
                <a:effectLst/>
                <a:latin typeface="Arial" panose="020B0604020202020204" pitchFamily="34" charset="0"/>
                <a:ea typeface="Calibri" panose="020F0502020204030204" pitchFamily="34" charset="0"/>
                <a:cs typeface="Times New Roman" panose="02020603050405020304" pitchFamily="18" charset="0"/>
              </a:rPr>
              <a:t>t. Policy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15.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Hubinette</a:t>
            </a:r>
            <a:r>
              <a:rPr lang="en-GB" sz="1800" dirty="0">
                <a:effectLst/>
                <a:latin typeface="Arial" panose="020B0604020202020204" pitchFamily="34" charset="0"/>
                <a:ea typeface="Calibri" panose="020F0502020204030204" pitchFamily="34" charset="0"/>
                <a:cs typeface="Times New Roman" panose="02020603050405020304" pitchFamily="18" charset="0"/>
              </a:rPr>
              <a:t>, M., et al. (2017), ‘Health advocacy’, </a:t>
            </a:r>
            <a:r>
              <a:rPr lang="en-GB" sz="1800" i="1" dirty="0">
                <a:effectLst/>
                <a:latin typeface="Arial" panose="020B0604020202020204" pitchFamily="34" charset="0"/>
                <a:ea typeface="Calibri" panose="020F0502020204030204" pitchFamily="34" charset="0"/>
                <a:cs typeface="Times New Roman" panose="02020603050405020304" pitchFamily="18" charset="0"/>
              </a:rPr>
              <a:t>Medical Teacher</a:t>
            </a:r>
            <a:r>
              <a:rPr lang="en-GB" sz="1800" dirty="0">
                <a:effectLst/>
                <a:latin typeface="Arial" panose="020B0604020202020204" pitchFamily="34" charset="0"/>
                <a:ea typeface="Calibri" panose="020F0502020204030204" pitchFamily="34" charset="0"/>
                <a:cs typeface="Times New Roman" panose="02020603050405020304" pitchFamily="18" charset="0"/>
              </a:rPr>
              <a:t>, 39(2), pp. 128-135.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16. JRF, (2009) Older people’s vision for long-term care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http://www.cpa.org.uk/ltc/older-people-vision-for-care-full.pdf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5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17.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Kitwood</a:t>
            </a:r>
            <a:r>
              <a:rPr lang="en-GB" sz="1800" dirty="0">
                <a:effectLst/>
                <a:latin typeface="Arial" panose="020B0604020202020204" pitchFamily="34" charset="0"/>
                <a:ea typeface="Calibri" panose="020F0502020204030204" pitchFamily="34" charset="0"/>
                <a:cs typeface="Times New Roman" panose="02020603050405020304" pitchFamily="18" charset="0"/>
              </a:rPr>
              <a:t> T. (1997). </a:t>
            </a:r>
            <a:r>
              <a:rPr lang="en-GB" sz="1800" i="1" dirty="0">
                <a:effectLst/>
                <a:latin typeface="Arial" panose="020B0604020202020204" pitchFamily="34" charset="0"/>
                <a:ea typeface="Calibri" panose="020F0502020204030204" pitchFamily="34" charset="0"/>
                <a:cs typeface="Times New Roman" panose="02020603050405020304" pitchFamily="18" charset="0"/>
              </a:rPr>
              <a:t>Dementia reconsidered. The person comes first.</a:t>
            </a:r>
            <a:r>
              <a:rPr lang="en-GB" sz="1800" dirty="0">
                <a:effectLst/>
                <a:latin typeface="Arial" panose="020B0604020202020204" pitchFamily="34" charset="0"/>
                <a:ea typeface="Calibri" panose="020F0502020204030204" pitchFamily="34" charset="0"/>
                <a:cs typeface="Times New Roman" panose="02020603050405020304" pitchFamily="18" charset="0"/>
              </a:rPr>
              <a:t> 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Buckingham: Open University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18. Ley, S. H., et al. (2014), ‘Prevention and management of type 2 diabetes: dietary components and nutritional strategies’,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Lancet</a:t>
            </a:r>
            <a:r>
              <a:rPr lang="en-GB" sz="1800" dirty="0">
                <a:effectLst/>
                <a:latin typeface="Arial" panose="020B0604020202020204" pitchFamily="34" charset="0"/>
                <a:ea typeface="Calibri" panose="020F0502020204030204" pitchFamily="34" charset="0"/>
                <a:cs typeface="Times New Roman" panose="02020603050405020304" pitchFamily="18" charset="0"/>
              </a:rPr>
              <a:t>, 383(9933), pp. 1999-2007.</a:t>
            </a: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19. Macdonald, A. J. D., &amp; Woods, R. T. (2005), ‘Attitudes to dementia and dementia care held by nursing staff in UK “non-EMI” care homes: what difference do they make?’,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International Psychogeriatrics</a:t>
            </a:r>
            <a:r>
              <a:rPr lang="en-GB" sz="1800" dirty="0">
                <a:effectLst/>
                <a:latin typeface="Arial" panose="020B0604020202020204" pitchFamily="34" charset="0"/>
                <a:ea typeface="Calibri" panose="020F0502020204030204" pitchFamily="34" charset="0"/>
                <a:cs typeface="Times New Roman" panose="02020603050405020304" pitchFamily="18" charset="0"/>
              </a:rPr>
              <a:t>, 17(3), pp. 383-391.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dirty="0">
                <a:latin typeface="Arial" panose="020B0604020202020204" pitchFamily="34" charset="0"/>
                <a:ea typeface="Calibri" panose="020F0502020204030204" pitchFamily="34" charset="0"/>
                <a:cs typeface="Times New Roman" panose="02020603050405020304" pitchFamily="18" charset="0"/>
              </a:rPr>
              <a:t>20.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Maulk</a:t>
            </a:r>
            <a:r>
              <a:rPr lang="en-GB" sz="1800" dirty="0">
                <a:effectLst/>
                <a:latin typeface="Arial" panose="020B0604020202020204" pitchFamily="34" charset="0"/>
                <a:ea typeface="Calibri" panose="020F0502020204030204" pitchFamily="34" charset="0"/>
                <a:cs typeface="Times New Roman" panose="02020603050405020304" pitchFamily="18" charset="0"/>
              </a:rPr>
              <a:t>, K. (2010) </a:t>
            </a:r>
            <a:r>
              <a:rPr lang="en-GB" sz="1800" i="1" dirty="0">
                <a:effectLst/>
                <a:latin typeface="Arial" panose="020B0604020202020204" pitchFamily="34" charset="0"/>
                <a:ea typeface="Calibri" panose="020F0502020204030204" pitchFamily="34" charset="0"/>
                <a:cs typeface="Times New Roman" panose="02020603050405020304" pitchFamily="18" charset="0"/>
              </a:rPr>
              <a:t>Gerontological Nursing: Competencies for Care. </a:t>
            </a:r>
            <a:r>
              <a:rPr lang="en-GB" sz="1800" dirty="0">
                <a:effectLst/>
                <a:latin typeface="Arial" panose="020B0604020202020204" pitchFamily="34" charset="0"/>
                <a:ea typeface="Calibri" panose="020F0502020204030204" pitchFamily="34" charset="0"/>
                <a:cs typeface="Times New Roman" panose="02020603050405020304" pitchFamily="18" charset="0"/>
              </a:rPr>
              <a:t>2nd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London: Jones and Bartlett Publishers International.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21. Mayo Clinic (2021) </a:t>
            </a:r>
            <a:r>
              <a:rPr lang="en-GB" sz="1800" i="1" dirty="0">
                <a:effectLst/>
                <a:latin typeface="Arial" panose="020B0604020202020204" pitchFamily="34" charset="0"/>
                <a:ea typeface="Calibri" panose="020F0502020204030204" pitchFamily="34" charset="0"/>
                <a:cs typeface="Times New Roman" panose="02020603050405020304" pitchFamily="18" charset="0"/>
              </a:rPr>
              <a:t>Dementia</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https://www.mayoclinic.org/diseases-conditions/dementia/symptoms-causes/syc-20352013</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59956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962567-610B-5B14-43A3-77CE9DC52F45}"/>
              </a:ext>
            </a:extLst>
          </p:cNvPr>
          <p:cNvSpPr txBox="1"/>
          <p:nvPr/>
        </p:nvSpPr>
        <p:spPr>
          <a:xfrm>
            <a:off x="142043" y="195309"/>
            <a:ext cx="11851689" cy="6695551"/>
          </a:xfrm>
          <a:prstGeom prst="rect">
            <a:avLst/>
          </a:prstGeom>
          <a:noFill/>
        </p:spPr>
        <p:txBody>
          <a:bodyPr wrap="square" rtlCol="0">
            <a:spAutoFit/>
          </a:bodyPr>
          <a:lstStyle/>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22. Mind (2018) </a:t>
            </a:r>
            <a:r>
              <a:rPr lang="en-GB" sz="1800" i="1" dirty="0">
                <a:effectLst/>
                <a:latin typeface="Arial" panose="020B0604020202020204" pitchFamily="34" charset="0"/>
                <a:ea typeface="Calibri" panose="020F0502020204030204" pitchFamily="34" charset="0"/>
                <a:cs typeface="Times New Roman" panose="02020603050405020304" pitchFamily="18" charset="0"/>
              </a:rPr>
              <a:t>Advocacy in mental health</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https://www.mind.org.uk/media-a/2901/advocacy-2018.pdf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7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23. Morgan, L. and Kunkel, S. (2011) </a:t>
            </a:r>
            <a:r>
              <a:rPr lang="en-GB" sz="1800" i="1" dirty="0">
                <a:effectLst/>
                <a:latin typeface="Arial" panose="020B0604020202020204" pitchFamily="34" charset="0"/>
                <a:ea typeface="Calibri" panose="020F0502020204030204" pitchFamily="34" charset="0"/>
                <a:cs typeface="Times New Roman" panose="02020603050405020304" pitchFamily="18" charset="0"/>
              </a:rPr>
              <a:t>Aging, Society, and the Life Course. </a:t>
            </a:r>
            <a:r>
              <a:rPr lang="en-GB" sz="1800" dirty="0">
                <a:effectLst/>
                <a:latin typeface="Arial" panose="020B0604020202020204" pitchFamily="34" charset="0"/>
                <a:ea typeface="Calibri" panose="020F0502020204030204" pitchFamily="34" charset="0"/>
                <a:cs typeface="Times New Roman" panose="02020603050405020304" pitchFamily="18" charset="0"/>
              </a:rPr>
              <a:t>4</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New York: Springer Publishing Company Inc.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24. NHS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Diabetes</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https://www.nhs.uk/conditions/diabetes/</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25. NHS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About Dementia</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https://www.nhs.uk/conditions/dementia/about/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26. NHS England &amp; NHS Improvement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Framework for Enhanced Health in Care Homes</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https://wessexahsn.org.uk/img/projects/the-framework-for-enhanced-health-in-care-homes-v2-0.pdf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27. NHS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Our policies and procedures</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https://www.england.nhs.uk/contact-us/pub-scheme/pol-proc/</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8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28.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Rieland</a:t>
            </a:r>
            <a:r>
              <a:rPr lang="en-GB" sz="1800" dirty="0">
                <a:effectLst/>
                <a:latin typeface="Arial" panose="020B0604020202020204" pitchFamily="34" charset="0"/>
                <a:ea typeface="Calibri" panose="020F0502020204030204" pitchFamily="34" charset="0"/>
                <a:cs typeface="Times New Roman" panose="02020603050405020304" pitchFamily="18" charset="0"/>
              </a:rPr>
              <a:t>, R. (2017) </a:t>
            </a:r>
            <a:r>
              <a:rPr lang="en-GB" sz="1800" i="1" dirty="0">
                <a:effectLst/>
                <a:latin typeface="Arial" panose="020B0604020202020204" pitchFamily="34" charset="0"/>
                <a:ea typeface="Calibri" panose="020F0502020204030204" pitchFamily="34" charset="0"/>
                <a:cs typeface="Times New Roman" panose="02020603050405020304" pitchFamily="18" charset="0"/>
              </a:rPr>
              <a:t>How Will Artificial Intelligence Help the Aging?</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https://www.smithsonianmag.com/innovation/how-will-artificial-intelligence-help-aging-180962682/</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7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29. Santana, M. J., et al., (2018), ‘How to practice person</a:t>
            </a:r>
            <a:r>
              <a:rPr lang="en-GB" sz="1800" dirty="0">
                <a:effectLst/>
                <a:latin typeface="Cambria Math" panose="02040503050406030204" pitchFamily="18" charset="0"/>
                <a:ea typeface="Calibri" panose="020F0502020204030204" pitchFamily="34" charset="0"/>
                <a:cs typeface="Cambria Math" panose="020405030504060302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centred care: A conceptual framework’, </a:t>
            </a:r>
            <a:r>
              <a:rPr lang="en-GB" sz="1800" i="1" dirty="0">
                <a:effectLst/>
                <a:latin typeface="Arial" panose="020B0604020202020204" pitchFamily="34" charset="0"/>
                <a:ea typeface="Calibri" panose="020F0502020204030204" pitchFamily="34" charset="0"/>
                <a:cs typeface="Times New Roman" panose="02020603050405020304" pitchFamily="18" charset="0"/>
              </a:rPr>
              <a:t>Health Expectations</a:t>
            </a:r>
            <a:r>
              <a:rPr lang="en-GB" sz="1800" dirty="0">
                <a:effectLst/>
                <a:latin typeface="Arial" panose="020B0604020202020204" pitchFamily="34" charset="0"/>
                <a:ea typeface="Calibri" panose="020F0502020204030204" pitchFamily="34" charset="0"/>
                <a:cs typeface="Times New Roman" panose="02020603050405020304" pitchFamily="18" charset="0"/>
              </a:rPr>
              <a:t>, 21(2), pp. 429-440.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30. Stafford, S. et al., (2010), ‘Evaluation of resident attitudes and self-reported competencies in health advocacy’, </a:t>
            </a:r>
            <a:r>
              <a:rPr lang="en-GB" sz="1800" i="1" dirty="0">
                <a:effectLst/>
                <a:latin typeface="Arial" panose="020B0604020202020204" pitchFamily="34" charset="0"/>
                <a:ea typeface="Calibri" panose="020F0502020204030204" pitchFamily="34" charset="0"/>
                <a:cs typeface="Times New Roman" panose="02020603050405020304" pitchFamily="18" charset="0"/>
              </a:rPr>
              <a:t>BMC medical education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10(1), pp. 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31.The Health Foundation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Person-centred care made simple</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Available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at:</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://www.health.org.uk/sites/default/files/PersonCentredCareMadeSimple_0.pdf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7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64183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FF61E-F42C-CE5A-FB18-43A9F14763EC}"/>
              </a:ext>
            </a:extLst>
          </p:cNvPr>
          <p:cNvSpPr txBox="1"/>
          <p:nvPr/>
        </p:nvSpPr>
        <p:spPr>
          <a:xfrm>
            <a:off x="177553" y="230819"/>
            <a:ext cx="11620870" cy="2261517"/>
          </a:xfrm>
          <a:prstGeom prst="rect">
            <a:avLst/>
          </a:prstGeom>
          <a:noFill/>
        </p:spPr>
        <p:txBody>
          <a:bodyPr wrap="square" rtlCol="0">
            <a:spAutoFit/>
          </a:bodyPr>
          <a:lstStyle/>
          <a:p>
            <a:pPr lvl="0"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32. Wand, T. (2011), ‘Investigating the evidence for the effectiveness of risk assessment in mental health care’, </a:t>
            </a:r>
            <a:r>
              <a:rPr lang="en-GB" sz="1800" i="1" dirty="0">
                <a:effectLst/>
                <a:latin typeface="Arial" panose="020B0604020202020204" pitchFamily="34" charset="0"/>
                <a:ea typeface="Calibri" panose="020F0502020204030204" pitchFamily="34" charset="0"/>
                <a:cs typeface="Times New Roman" panose="02020603050405020304" pitchFamily="18" charset="0"/>
              </a:rPr>
              <a:t>Issues in Mental Health Nursing</a:t>
            </a:r>
            <a:r>
              <a:rPr lang="en-GB" sz="1800" dirty="0">
                <a:effectLst/>
                <a:latin typeface="Arial" panose="020B0604020202020204" pitchFamily="34" charset="0"/>
                <a:ea typeface="Calibri" panose="020F0502020204030204" pitchFamily="34" charset="0"/>
                <a:cs typeface="Times New Roman" panose="02020603050405020304" pitchFamily="18" charset="0"/>
              </a:rPr>
              <a:t>, 33(1), pp.  2-7.</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33. Wang, M. (ed.) (2012)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Oxford Handbook of Retirement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Oxford: Oxford University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70732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0af030341a85dcd4298ba7184788a2de">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eb331530f5e4544085b3f3b4d82ef158"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3831F65-6288-44AA-9C07-E6CF4FA6C1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83ECED-0C87-4C8A-8DFD-1F01D0C790EE}">
  <ds:schemaRefs>
    <ds:schemaRef ds:uri="http://schemas.microsoft.com/sharepoint/v3/contenttype/forms"/>
  </ds:schemaRefs>
</ds:datastoreItem>
</file>

<file path=customXml/itemProps3.xml><?xml version="1.0" encoding="utf-8"?>
<ds:datastoreItem xmlns:ds="http://schemas.openxmlformats.org/officeDocument/2006/customXml" ds:itemID="{97D03576-4D5D-44D0-A001-2C74919AFBD5}">
  <ds:schemaRefs>
    <ds:schemaRef ds:uri="http://schemas.microsoft.com/office/infopath/2007/PartnerControls"/>
    <ds:schemaRef ds:uri="http://schemas.openxmlformats.org/package/2006/metadata/core-properties"/>
    <ds:schemaRef ds:uri="d2ec016d-25cf-4c07-aa6b-c53e267faa6f"/>
    <ds:schemaRef ds:uri="http://purl.org/dc/dcmitype/"/>
    <ds:schemaRef ds:uri="http://purl.org/dc/elements/1.1/"/>
    <ds:schemaRef ds:uri="http://purl.org/dc/terms/"/>
    <ds:schemaRef ds:uri="http://schemas.microsoft.com/office/2006/documentManagement/types"/>
    <ds:schemaRef ds:uri="9902240c-f584-4322-946e-7b0be23bca9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83</TotalTime>
  <Words>4443</Words>
  <Application>Microsoft Office PowerPoint</Application>
  <PresentationFormat>Widescreen</PresentationFormat>
  <Paragraphs>190</Paragraphs>
  <Slides>18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Cambria Math</vt:lpstr>
      <vt:lpstr>Open Sans</vt:lpstr>
      <vt:lpstr>Office Theme</vt:lpstr>
      <vt:lpstr>Care Plan</vt:lpstr>
      <vt:lpstr>Introduction</vt:lpstr>
      <vt:lpstr>Care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CLIENT</vt:lpstr>
      <vt:lpstr>Theories </vt:lpstr>
      <vt:lpstr>Policies</vt:lpstr>
      <vt:lpstr>Conclusion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Roxana Gherman (1920090)</dc:creator>
  <cp:lastModifiedBy>Roxana Gherman (1920090)</cp:lastModifiedBy>
  <cp:revision>2</cp:revision>
  <dcterms:created xsi:type="dcterms:W3CDTF">2022-07-10T11:19:46Z</dcterms:created>
  <dcterms:modified xsi:type="dcterms:W3CDTF">2022-07-14T19:16:44Z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