
<file path=[Content_Types].xml><?xml version="1.0" encoding="utf-8"?>
<Types xmlns="http://schemas.openxmlformats.org/package/2006/content-types">
  <Default Extension="png" ContentType="image/png"/>
  <Default Extension="jpg&amp;ehk=c2" ContentType="image/jpe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amp;ehk=WX0qJESdMi0zks" ContentType="image/jpe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1"/>
  </p:notesMasterIdLst>
  <p:handoutMasterIdLst>
    <p:handoutMasterId r:id="rId42"/>
  </p:handoutMasterIdLst>
  <p:sldIdLst>
    <p:sldId id="280" r:id="rId5"/>
    <p:sldId id="257" r:id="rId6"/>
    <p:sldId id="329" r:id="rId7"/>
    <p:sldId id="330" r:id="rId8"/>
    <p:sldId id="331" r:id="rId9"/>
    <p:sldId id="332" r:id="rId10"/>
    <p:sldId id="333" r:id="rId11"/>
    <p:sldId id="334" r:id="rId12"/>
    <p:sldId id="335" r:id="rId13"/>
    <p:sldId id="336" r:id="rId14"/>
    <p:sldId id="337" r:id="rId15"/>
    <p:sldId id="338" r:id="rId16"/>
    <p:sldId id="339" r:id="rId17"/>
    <p:sldId id="340" r:id="rId18"/>
    <p:sldId id="341" r:id="rId19"/>
    <p:sldId id="342" r:id="rId20"/>
    <p:sldId id="344" r:id="rId21"/>
    <p:sldId id="347" r:id="rId22"/>
    <p:sldId id="348" r:id="rId23"/>
    <p:sldId id="281" r:id="rId24"/>
    <p:sldId id="262" r:id="rId25"/>
    <p:sldId id="264" r:id="rId26"/>
    <p:sldId id="266" r:id="rId27"/>
    <p:sldId id="267" r:id="rId28"/>
    <p:sldId id="269" r:id="rId29"/>
    <p:sldId id="270" r:id="rId30"/>
    <p:sldId id="271" r:id="rId31"/>
    <p:sldId id="272" r:id="rId32"/>
    <p:sldId id="273" r:id="rId33"/>
    <p:sldId id="274" r:id="rId34"/>
    <p:sldId id="326" r:id="rId35"/>
    <p:sldId id="277" r:id="rId36"/>
    <p:sldId id="279" r:id="rId37"/>
    <p:sldId id="282" r:id="rId38"/>
    <p:sldId id="325" r:id="rId39"/>
    <p:sldId id="327" r:id="rId40"/>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031" autoAdjust="0"/>
  </p:normalViewPr>
  <p:slideViewPr>
    <p:cSldViewPr>
      <p:cViewPr varScale="1">
        <p:scale>
          <a:sx n="91" d="100"/>
          <a:sy n="91" d="100"/>
        </p:scale>
        <p:origin x="56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72"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9D533ED-3966-4AD9-835C-3427A1D54A17}"/>
    <pc:docChg chg="undo custSel addSld modSld">
      <pc:chgData name="Paul Tinkler" userId="bcebf29c-73c2-433d-80d2-6bad896374bf" providerId="ADAL" clId="{39D533ED-3966-4AD9-835C-3427A1D54A17}" dt="2017-09-05T20:06:01.656" v="2318" actId="20577"/>
      <pc:docMkLst>
        <pc:docMk/>
      </pc:docMkLst>
      <pc:sldChg chg="modSp">
        <pc:chgData name="Paul Tinkler" userId="bcebf29c-73c2-433d-80d2-6bad896374bf" providerId="ADAL" clId="{39D533ED-3966-4AD9-835C-3427A1D54A17}" dt="2017-09-02T14:14:54.170" v="19" actId="20577"/>
        <pc:sldMkLst>
          <pc:docMk/>
          <pc:sldMk cId="3408955283" sldId="256"/>
        </pc:sldMkLst>
        <pc:spChg chg="mod">
          <ac:chgData name="Paul Tinkler" userId="bcebf29c-73c2-433d-80d2-6bad896374bf" providerId="ADAL" clId="{39D533ED-3966-4AD9-835C-3427A1D54A17}" dt="2017-09-02T14:14:29.873" v="1" actId="27636"/>
          <ac:spMkLst>
            <pc:docMk/>
            <pc:sldMk cId="3408955283" sldId="256"/>
            <ac:spMk id="2" creationId="{00000000-0000-0000-0000-000000000000}"/>
          </ac:spMkLst>
        </pc:spChg>
        <pc:spChg chg="mod">
          <ac:chgData name="Paul Tinkler" userId="bcebf29c-73c2-433d-80d2-6bad896374bf" providerId="ADAL" clId="{39D533ED-3966-4AD9-835C-3427A1D54A17}" dt="2017-09-02T14:14:54.170" v="19" actId="20577"/>
          <ac:spMkLst>
            <pc:docMk/>
            <pc:sldMk cId="3408955283" sldId="256"/>
            <ac:spMk id="3" creationId="{00000000-0000-0000-0000-000000000000}"/>
          </ac:spMkLst>
        </pc:spChg>
      </pc:sldChg>
      <pc:sldChg chg="modSp">
        <pc:chgData name="Paul Tinkler" userId="bcebf29c-73c2-433d-80d2-6bad896374bf" providerId="ADAL" clId="{39D533ED-3966-4AD9-835C-3427A1D54A17}" dt="2017-09-02T14:18:02.956" v="145" actId="5793"/>
        <pc:sldMkLst>
          <pc:docMk/>
          <pc:sldMk cId="1947463288" sldId="257"/>
        </pc:sldMkLst>
        <pc:spChg chg="mod">
          <ac:chgData name="Paul Tinkler" userId="bcebf29c-73c2-433d-80d2-6bad896374bf" providerId="ADAL" clId="{39D533ED-3966-4AD9-835C-3427A1D54A17}" dt="2017-09-02T14:15:19.835" v="39" actId="20577"/>
          <ac:spMkLst>
            <pc:docMk/>
            <pc:sldMk cId="1947463288" sldId="257"/>
            <ac:spMk id="2" creationId="{00000000-0000-0000-0000-000000000000}"/>
          </ac:spMkLst>
        </pc:spChg>
        <pc:spChg chg="mod">
          <ac:chgData name="Paul Tinkler" userId="bcebf29c-73c2-433d-80d2-6bad896374bf" providerId="ADAL" clId="{39D533ED-3966-4AD9-835C-3427A1D54A17}" dt="2017-09-02T14:18:02.956" v="145" actId="5793"/>
          <ac:spMkLst>
            <pc:docMk/>
            <pc:sldMk cId="1947463288" sldId="257"/>
            <ac:spMk id="3" creationId="{00000000-0000-0000-0000-000000000000}"/>
          </ac:spMkLst>
        </pc:spChg>
      </pc:sldChg>
      <pc:sldChg chg="addSp delSp modSp add">
        <pc:chgData name="Paul Tinkler" userId="bcebf29c-73c2-433d-80d2-6bad896374bf" providerId="ADAL" clId="{39D533ED-3966-4AD9-835C-3427A1D54A17}" dt="2017-09-02T14:19:30.619" v="196" actId="255"/>
        <pc:sldMkLst>
          <pc:docMk/>
          <pc:sldMk cId="3858357684" sldId="258"/>
        </pc:sldMkLst>
        <pc:spChg chg="mod">
          <ac:chgData name="Paul Tinkler" userId="bcebf29c-73c2-433d-80d2-6bad896374bf" providerId="ADAL" clId="{39D533ED-3966-4AD9-835C-3427A1D54A17}" dt="2017-09-02T14:19:19.085" v="194" actId="114"/>
          <ac:spMkLst>
            <pc:docMk/>
            <pc:sldMk cId="3858357684" sldId="258"/>
            <ac:spMk id="2" creationId="{0EA8896C-FE66-40A5-A445-73880418B51F}"/>
          </ac:spMkLst>
        </pc:spChg>
        <pc:spChg chg="del">
          <ac:chgData name="Paul Tinkler" userId="bcebf29c-73c2-433d-80d2-6bad896374bf" providerId="ADAL" clId="{39D533ED-3966-4AD9-835C-3427A1D54A17}" dt="2017-09-02T14:19:29.176" v="195" actId="478"/>
          <ac:spMkLst>
            <pc:docMk/>
            <pc:sldMk cId="3858357684" sldId="258"/>
            <ac:spMk id="3" creationId="{1762645C-57D8-4EAC-A59C-84DAFA25CC0E}"/>
          </ac:spMkLst>
        </pc:spChg>
        <pc:graphicFrameChg chg="add">
          <ac:chgData name="Paul Tinkler" userId="bcebf29c-73c2-433d-80d2-6bad896374bf" providerId="ADAL" clId="{39D533ED-3966-4AD9-835C-3427A1D54A17}" dt="2017-09-02T14:19:30.619" v="196" actId="255"/>
          <ac:graphicFrameMkLst>
            <pc:docMk/>
            <pc:sldMk cId="3858357684" sldId="258"/>
            <ac:graphicFrameMk id="4" creationId="{76F2E4FB-061D-4EB1-819C-3B85FF005949}"/>
          </ac:graphicFrameMkLst>
        </pc:graphicFrameChg>
      </pc:sldChg>
      <pc:sldChg chg="addSp delSp modSp add">
        <pc:chgData name="Paul Tinkler" userId="bcebf29c-73c2-433d-80d2-6bad896374bf" providerId="ADAL" clId="{39D533ED-3966-4AD9-835C-3427A1D54A17}" dt="2017-09-02T14:25:27.387" v="271" actId="255"/>
        <pc:sldMkLst>
          <pc:docMk/>
          <pc:sldMk cId="3636763060" sldId="259"/>
        </pc:sldMkLst>
        <pc:spChg chg="mod">
          <ac:chgData name="Paul Tinkler" userId="bcebf29c-73c2-433d-80d2-6bad896374bf" providerId="ADAL" clId="{39D533ED-3966-4AD9-835C-3427A1D54A17}" dt="2017-09-02T14:25:03.162" v="268" actId="255"/>
          <ac:spMkLst>
            <pc:docMk/>
            <pc:sldMk cId="3636763060" sldId="259"/>
            <ac:spMk id="2" creationId="{AE3DCAF0-BD4A-4CE2-9976-8DAF855FE6A0}"/>
          </ac:spMkLst>
        </pc:spChg>
        <pc:spChg chg="del">
          <ac:chgData name="Paul Tinkler" userId="bcebf29c-73c2-433d-80d2-6bad896374bf" providerId="ADAL" clId="{39D533ED-3966-4AD9-835C-3427A1D54A17}" dt="2017-09-02T14:23:33.850" v="256" actId="478"/>
          <ac:spMkLst>
            <pc:docMk/>
            <pc:sldMk cId="3636763060" sldId="259"/>
            <ac:spMk id="3" creationId="{5F5E1BBD-366C-46D3-84D0-98F2FD0A6427}"/>
          </ac:spMkLst>
        </pc:spChg>
        <pc:graphicFrameChg chg="add mod modGraphic">
          <ac:chgData name="Paul Tinkler" userId="bcebf29c-73c2-433d-80d2-6bad896374bf" providerId="ADAL" clId="{39D533ED-3966-4AD9-835C-3427A1D54A17}" dt="2017-09-02T14:25:27.387" v="271" actId="255"/>
          <ac:graphicFrameMkLst>
            <pc:docMk/>
            <pc:sldMk cId="3636763060" sldId="259"/>
            <ac:graphicFrameMk id="4" creationId="{D909BE3A-D7AF-44CD-A6DA-EE0A82799002}"/>
          </ac:graphicFrameMkLst>
        </pc:graphicFrameChg>
      </pc:sldChg>
      <pc:sldChg chg="addSp delSp modSp add">
        <pc:chgData name="Paul Tinkler" userId="bcebf29c-73c2-433d-80d2-6bad896374bf" providerId="ADAL" clId="{39D533ED-3966-4AD9-835C-3427A1D54A17}" dt="2017-09-02T14:27:05.744" v="283" actId="14100"/>
        <pc:sldMkLst>
          <pc:docMk/>
          <pc:sldMk cId="387892777" sldId="260"/>
        </pc:sldMkLst>
        <pc:spChg chg="mod">
          <ac:chgData name="Paul Tinkler" userId="bcebf29c-73c2-433d-80d2-6bad896374bf" providerId="ADAL" clId="{39D533ED-3966-4AD9-835C-3427A1D54A17}" dt="2017-09-02T14:26:58.935" v="281" actId="1076"/>
          <ac:spMkLst>
            <pc:docMk/>
            <pc:sldMk cId="387892777" sldId="260"/>
            <ac:spMk id="2" creationId="{C5F1E497-7A98-42D3-9D39-B0A2F28F5BFB}"/>
          </ac:spMkLst>
        </pc:spChg>
        <pc:spChg chg="del">
          <ac:chgData name="Paul Tinkler" userId="bcebf29c-73c2-433d-80d2-6bad896374bf" providerId="ADAL" clId="{39D533ED-3966-4AD9-835C-3427A1D54A17}" dt="2017-09-02T14:26:43.479" v="278" actId="478"/>
          <ac:spMkLst>
            <pc:docMk/>
            <pc:sldMk cId="387892777" sldId="260"/>
            <ac:spMk id="3" creationId="{A044B699-C258-422F-BC02-72978DF55C44}"/>
          </ac:spMkLst>
        </pc:spChg>
        <pc:picChg chg="add mod">
          <ac:chgData name="Paul Tinkler" userId="bcebf29c-73c2-433d-80d2-6bad896374bf" providerId="ADAL" clId="{39D533ED-3966-4AD9-835C-3427A1D54A17}" dt="2017-09-02T14:27:05.744" v="283" actId="14100"/>
          <ac:picMkLst>
            <pc:docMk/>
            <pc:sldMk cId="387892777" sldId="260"/>
            <ac:picMk id="4" creationId="{B6C548D6-8B7D-4F04-A2A8-36706D0D1AE2}"/>
          </ac:picMkLst>
        </pc:picChg>
      </pc:sldChg>
      <pc:sldChg chg="modSp add">
        <pc:chgData name="Paul Tinkler" userId="bcebf29c-73c2-433d-80d2-6bad896374bf" providerId="ADAL" clId="{39D533ED-3966-4AD9-835C-3427A1D54A17}" dt="2017-09-02T14:28:34.132" v="286" actId="255"/>
        <pc:sldMkLst>
          <pc:docMk/>
          <pc:sldMk cId="2027285609" sldId="261"/>
        </pc:sldMkLst>
        <pc:spChg chg="mod">
          <ac:chgData name="Paul Tinkler" userId="bcebf29c-73c2-433d-80d2-6bad896374bf" providerId="ADAL" clId="{39D533ED-3966-4AD9-835C-3427A1D54A17}" dt="2017-09-02T14:28:23.475" v="285" actId="27636"/>
          <ac:spMkLst>
            <pc:docMk/>
            <pc:sldMk cId="2027285609" sldId="261"/>
            <ac:spMk id="2" creationId="{EB8E7E4F-5202-4074-8894-12B0F0FC47B8}"/>
          </ac:spMkLst>
        </pc:spChg>
        <pc:spChg chg="mod">
          <ac:chgData name="Paul Tinkler" userId="bcebf29c-73c2-433d-80d2-6bad896374bf" providerId="ADAL" clId="{39D533ED-3966-4AD9-835C-3427A1D54A17}" dt="2017-09-02T14:28:34.132" v="286" actId="255"/>
          <ac:spMkLst>
            <pc:docMk/>
            <pc:sldMk cId="2027285609" sldId="261"/>
            <ac:spMk id="3" creationId="{FBC0EB83-4D4C-477D-9F78-834DA3AB8B4A}"/>
          </ac:spMkLst>
        </pc:spChg>
      </pc:sldChg>
      <pc:sldChg chg="addSp delSp modSp add">
        <pc:chgData name="Paul Tinkler" userId="bcebf29c-73c2-433d-80d2-6bad896374bf" providerId="ADAL" clId="{39D533ED-3966-4AD9-835C-3427A1D54A17}" dt="2017-09-02T14:29:37.003" v="296" actId="1076"/>
        <pc:sldMkLst>
          <pc:docMk/>
          <pc:sldMk cId="2604556084" sldId="262"/>
        </pc:sldMkLst>
        <pc:spChg chg="mod">
          <ac:chgData name="Paul Tinkler" userId="bcebf29c-73c2-433d-80d2-6bad896374bf" providerId="ADAL" clId="{39D533ED-3966-4AD9-835C-3427A1D54A17}" dt="2017-09-02T14:29:02.424" v="290" actId="27636"/>
          <ac:spMkLst>
            <pc:docMk/>
            <pc:sldMk cId="2604556084" sldId="262"/>
            <ac:spMk id="2" creationId="{69C4686B-5BC2-4516-AC74-9A2A4EC8CD35}"/>
          </ac:spMkLst>
        </pc:spChg>
        <pc:spChg chg="del">
          <ac:chgData name="Paul Tinkler" userId="bcebf29c-73c2-433d-80d2-6bad896374bf" providerId="ADAL" clId="{39D533ED-3966-4AD9-835C-3427A1D54A17}" dt="2017-09-02T14:29:14.986" v="291" actId="478"/>
          <ac:spMkLst>
            <pc:docMk/>
            <pc:sldMk cId="2604556084" sldId="262"/>
            <ac:spMk id="3" creationId="{09E15B26-08BB-4DE8-AC3C-333EB90BE62E}"/>
          </ac:spMkLst>
        </pc:spChg>
        <pc:picChg chg="add mod">
          <ac:chgData name="Paul Tinkler" userId="bcebf29c-73c2-433d-80d2-6bad896374bf" providerId="ADAL" clId="{39D533ED-3966-4AD9-835C-3427A1D54A17}" dt="2017-09-02T14:29:37.003" v="296" actId="1076"/>
          <ac:picMkLst>
            <pc:docMk/>
            <pc:sldMk cId="2604556084" sldId="262"/>
            <ac:picMk id="4" creationId="{6DD39F95-D355-48DA-A846-85E1C976B17D}"/>
          </ac:picMkLst>
        </pc:picChg>
      </pc:sldChg>
      <pc:sldChg chg="addSp delSp modSp add">
        <pc:chgData name="Paul Tinkler" userId="bcebf29c-73c2-433d-80d2-6bad896374bf" providerId="ADAL" clId="{39D533ED-3966-4AD9-835C-3427A1D54A17}" dt="2017-09-02T14:31:39.391" v="301" actId="1076"/>
        <pc:sldMkLst>
          <pc:docMk/>
          <pc:sldMk cId="2359941767" sldId="263"/>
        </pc:sldMkLst>
        <pc:spChg chg="del">
          <ac:chgData name="Paul Tinkler" userId="bcebf29c-73c2-433d-80d2-6bad896374bf" providerId="ADAL" clId="{39D533ED-3966-4AD9-835C-3427A1D54A17}" dt="2017-09-02T14:30:29.565" v="297" actId="1076"/>
          <ac:spMkLst>
            <pc:docMk/>
            <pc:sldMk cId="2359941767" sldId="263"/>
            <ac:spMk id="2" creationId="{4085F067-C4FF-4AE5-B5DF-FE40A44ABC7F}"/>
          </ac:spMkLst>
        </pc:spChg>
        <pc:spChg chg="del">
          <ac:chgData name="Paul Tinkler" userId="bcebf29c-73c2-433d-80d2-6bad896374bf" providerId="ADAL" clId="{39D533ED-3966-4AD9-835C-3427A1D54A17}" dt="2017-09-02T14:31:21.818" v="298" actId="478"/>
          <ac:spMkLst>
            <pc:docMk/>
            <pc:sldMk cId="2359941767" sldId="263"/>
            <ac:spMk id="3" creationId="{CE9C7E1F-A24A-4BC4-94FC-C9AA7CA50362}"/>
          </ac:spMkLst>
        </pc:spChg>
        <pc:spChg chg="add">
          <ac:chgData name="Paul Tinkler" userId="bcebf29c-73c2-433d-80d2-6bad896374bf" providerId="ADAL" clId="{39D533ED-3966-4AD9-835C-3427A1D54A17}" dt="2017-09-02T14:30:29.565" v="297" actId="1076"/>
          <ac:spMkLst>
            <pc:docMk/>
            <pc:sldMk cId="2359941767" sldId="263"/>
            <ac:spMk id="4" creationId="{B751C240-5A8A-4929-9694-73EC3F50C8CF}"/>
          </ac:spMkLst>
        </pc:spChg>
        <pc:spChg chg="add mod">
          <ac:chgData name="Paul Tinkler" userId="bcebf29c-73c2-433d-80d2-6bad896374bf" providerId="ADAL" clId="{39D533ED-3966-4AD9-835C-3427A1D54A17}" dt="2017-09-02T14:31:39.391" v="301" actId="1076"/>
          <ac:spMkLst>
            <pc:docMk/>
            <pc:sldMk cId="2359941767" sldId="263"/>
            <ac:spMk id="5" creationId="{D712E3A3-F9BD-4280-897E-E0D4A280C417}"/>
          </ac:spMkLst>
        </pc:spChg>
      </pc:sldChg>
      <pc:sldChg chg="addSp delSp modSp add">
        <pc:chgData name="Paul Tinkler" userId="bcebf29c-73c2-433d-80d2-6bad896374bf" providerId="ADAL" clId="{39D533ED-3966-4AD9-835C-3427A1D54A17}" dt="2017-09-02T14:32:26.783" v="309" actId="1076"/>
        <pc:sldMkLst>
          <pc:docMk/>
          <pc:sldMk cId="2288805039" sldId="264"/>
        </pc:sldMkLst>
        <pc:spChg chg="mod">
          <ac:chgData name="Paul Tinkler" userId="bcebf29c-73c2-433d-80d2-6bad896374bf" providerId="ADAL" clId="{39D533ED-3966-4AD9-835C-3427A1D54A17}" dt="2017-09-02T14:32:01.387" v="303" actId="27636"/>
          <ac:spMkLst>
            <pc:docMk/>
            <pc:sldMk cId="2288805039" sldId="264"/>
            <ac:spMk id="2" creationId="{1825A6E1-D210-47F7-886D-C54937820A3B}"/>
          </ac:spMkLst>
        </pc:spChg>
        <pc:spChg chg="del">
          <ac:chgData name="Paul Tinkler" userId="bcebf29c-73c2-433d-80d2-6bad896374bf" providerId="ADAL" clId="{39D533ED-3966-4AD9-835C-3427A1D54A17}" dt="2017-09-02T14:32:06.138" v="304" actId="478"/>
          <ac:spMkLst>
            <pc:docMk/>
            <pc:sldMk cId="2288805039" sldId="264"/>
            <ac:spMk id="3" creationId="{02EB7C69-2F8E-4722-B5AF-687FB65ECAA8}"/>
          </ac:spMkLst>
        </pc:spChg>
        <pc:picChg chg="add mod">
          <ac:chgData name="Paul Tinkler" userId="bcebf29c-73c2-433d-80d2-6bad896374bf" providerId="ADAL" clId="{39D533ED-3966-4AD9-835C-3427A1D54A17}" dt="2017-09-02T14:32:26.783" v="309" actId="1076"/>
          <ac:picMkLst>
            <pc:docMk/>
            <pc:sldMk cId="2288805039" sldId="264"/>
            <ac:picMk id="4" creationId="{C7F759EE-3EDD-4A18-8F23-CE65DA23A14F}"/>
          </ac:picMkLst>
        </pc:picChg>
      </pc:sldChg>
      <pc:sldChg chg="addSp delSp modSp add">
        <pc:chgData name="Paul Tinkler" userId="bcebf29c-73c2-433d-80d2-6bad896374bf" providerId="ADAL" clId="{39D533ED-3966-4AD9-835C-3427A1D54A17}" dt="2017-09-02T14:34:30.400" v="314" actId="14100"/>
        <pc:sldMkLst>
          <pc:docMk/>
          <pc:sldMk cId="3025298140" sldId="265"/>
        </pc:sldMkLst>
        <pc:spChg chg="mod">
          <ac:chgData name="Paul Tinkler" userId="bcebf29c-73c2-433d-80d2-6bad896374bf" providerId="ADAL" clId="{39D533ED-3966-4AD9-835C-3427A1D54A17}" dt="2017-09-02T14:34:07.512" v="311" actId="27636"/>
          <ac:spMkLst>
            <pc:docMk/>
            <pc:sldMk cId="3025298140" sldId="265"/>
            <ac:spMk id="2" creationId="{4FA3F546-9A1F-4636-A783-4458356206E8}"/>
          </ac:spMkLst>
        </pc:spChg>
        <pc:spChg chg="del">
          <ac:chgData name="Paul Tinkler" userId="bcebf29c-73c2-433d-80d2-6bad896374bf" providerId="ADAL" clId="{39D533ED-3966-4AD9-835C-3427A1D54A17}" dt="2017-09-02T14:34:15.399" v="312" actId="478"/>
          <ac:spMkLst>
            <pc:docMk/>
            <pc:sldMk cId="3025298140" sldId="265"/>
            <ac:spMk id="3" creationId="{EC873F57-0FC9-4959-9E91-B165FE31F8BF}"/>
          </ac:spMkLst>
        </pc:spChg>
        <pc:spChg chg="add mod">
          <ac:chgData name="Paul Tinkler" userId="bcebf29c-73c2-433d-80d2-6bad896374bf" providerId="ADAL" clId="{39D533ED-3966-4AD9-835C-3427A1D54A17}" dt="2017-09-02T14:34:30.400" v="314" actId="14100"/>
          <ac:spMkLst>
            <pc:docMk/>
            <pc:sldMk cId="3025298140" sldId="265"/>
            <ac:spMk id="4" creationId="{DBC81091-F7C2-4823-B1BE-ACC81A6FC7D4}"/>
          </ac:spMkLst>
        </pc:spChg>
      </pc:sldChg>
      <pc:sldChg chg="addSp delSp modSp add">
        <pc:chgData name="Paul Tinkler" userId="bcebf29c-73c2-433d-80d2-6bad896374bf" providerId="ADAL" clId="{39D533ED-3966-4AD9-835C-3427A1D54A17}" dt="2017-09-02T14:35:22.991" v="320" actId="27636"/>
        <pc:sldMkLst>
          <pc:docMk/>
          <pc:sldMk cId="2082194970" sldId="266"/>
        </pc:sldMkLst>
        <pc:spChg chg="mod">
          <ac:chgData name="Paul Tinkler" userId="bcebf29c-73c2-433d-80d2-6bad896374bf" providerId="ADAL" clId="{39D533ED-3966-4AD9-835C-3427A1D54A17}" dt="2017-09-02T14:34:55.017" v="316" actId="27636"/>
          <ac:spMkLst>
            <pc:docMk/>
            <pc:sldMk cId="2082194970" sldId="266"/>
            <ac:spMk id="2" creationId="{408B7293-9E82-4D14-94F8-F874B2E1EACC}"/>
          </ac:spMkLst>
        </pc:spChg>
        <pc:spChg chg="del">
          <ac:chgData name="Paul Tinkler" userId="bcebf29c-73c2-433d-80d2-6bad896374bf" providerId="ADAL" clId="{39D533ED-3966-4AD9-835C-3427A1D54A17}" dt="2017-09-02T14:35:15.659" v="317" actId="478"/>
          <ac:spMkLst>
            <pc:docMk/>
            <pc:sldMk cId="2082194970" sldId="266"/>
            <ac:spMk id="3" creationId="{C5143D2E-B284-45AD-8338-8BCF87705893}"/>
          </ac:spMkLst>
        </pc:spChg>
        <pc:spChg chg="add mod">
          <ac:chgData name="Paul Tinkler" userId="bcebf29c-73c2-433d-80d2-6bad896374bf" providerId="ADAL" clId="{39D533ED-3966-4AD9-835C-3427A1D54A17}" dt="2017-09-02T14:35:22.991" v="320" actId="27636"/>
          <ac:spMkLst>
            <pc:docMk/>
            <pc:sldMk cId="2082194970" sldId="266"/>
            <ac:spMk id="4" creationId="{ACD5F5F9-E072-4FB1-966C-8CDFAB1CBE87}"/>
          </ac:spMkLst>
        </pc:spChg>
      </pc:sldChg>
      <pc:sldChg chg="addSp delSp modSp add">
        <pc:chgData name="Paul Tinkler" userId="bcebf29c-73c2-433d-80d2-6bad896374bf" providerId="ADAL" clId="{39D533ED-3966-4AD9-835C-3427A1D54A17}" dt="2017-09-02T14:36:19.135" v="328" actId="1076"/>
        <pc:sldMkLst>
          <pc:docMk/>
          <pc:sldMk cId="398058630" sldId="267"/>
        </pc:sldMkLst>
        <pc:spChg chg="mod">
          <ac:chgData name="Paul Tinkler" userId="bcebf29c-73c2-433d-80d2-6bad896374bf" providerId="ADAL" clId="{39D533ED-3966-4AD9-835C-3427A1D54A17}" dt="2017-09-02T14:35:47.030" v="322" actId="27636"/>
          <ac:spMkLst>
            <pc:docMk/>
            <pc:sldMk cId="398058630" sldId="267"/>
            <ac:spMk id="2" creationId="{C7821533-D61F-4CF0-9398-72B99EC7E577}"/>
          </ac:spMkLst>
        </pc:spChg>
        <pc:spChg chg="del">
          <ac:chgData name="Paul Tinkler" userId="bcebf29c-73c2-433d-80d2-6bad896374bf" providerId="ADAL" clId="{39D533ED-3966-4AD9-835C-3427A1D54A17}" dt="2017-09-02T14:35:56.103" v="323" actId="478"/>
          <ac:spMkLst>
            <pc:docMk/>
            <pc:sldMk cId="398058630" sldId="267"/>
            <ac:spMk id="3" creationId="{05003451-881F-4C76-9252-7ABD2DAD5F81}"/>
          </ac:spMkLst>
        </pc:spChg>
        <pc:spChg chg="add mod">
          <ac:chgData name="Paul Tinkler" userId="bcebf29c-73c2-433d-80d2-6bad896374bf" providerId="ADAL" clId="{39D533ED-3966-4AD9-835C-3427A1D54A17}" dt="2017-09-02T14:36:19.135" v="328" actId="1076"/>
          <ac:spMkLst>
            <pc:docMk/>
            <pc:sldMk cId="398058630" sldId="267"/>
            <ac:spMk id="5" creationId="{8D4C64AA-393A-47D2-B622-25D0E32E43B5}"/>
          </ac:spMkLst>
        </pc:spChg>
        <pc:picChg chg="add mod">
          <ac:chgData name="Paul Tinkler" userId="bcebf29c-73c2-433d-80d2-6bad896374bf" providerId="ADAL" clId="{39D533ED-3966-4AD9-835C-3427A1D54A17}" dt="2017-09-02T14:36:06.239" v="326" actId="1076"/>
          <ac:picMkLst>
            <pc:docMk/>
            <pc:sldMk cId="398058630" sldId="267"/>
            <ac:picMk id="4" creationId="{4BC00ADB-8F2F-4EB0-A4E4-33B95A1AC1D3}"/>
          </ac:picMkLst>
        </pc:picChg>
      </pc:sldChg>
      <pc:sldChg chg="addSp delSp modSp add">
        <pc:chgData name="Paul Tinkler" userId="bcebf29c-73c2-433d-80d2-6bad896374bf" providerId="ADAL" clId="{39D533ED-3966-4AD9-835C-3427A1D54A17}" dt="2017-09-02T14:36:53.872" v="334" actId="27636"/>
        <pc:sldMkLst>
          <pc:docMk/>
          <pc:sldMk cId="3591550320" sldId="268"/>
        </pc:sldMkLst>
        <pc:spChg chg="mod">
          <ac:chgData name="Paul Tinkler" userId="bcebf29c-73c2-433d-80d2-6bad896374bf" providerId="ADAL" clId="{39D533ED-3966-4AD9-835C-3427A1D54A17}" dt="2017-09-02T14:36:38.517" v="330" actId="27636"/>
          <ac:spMkLst>
            <pc:docMk/>
            <pc:sldMk cId="3591550320" sldId="268"/>
            <ac:spMk id="2" creationId="{D5EBB1A0-A239-48DA-9F7B-679D1AFAD2CD}"/>
          </ac:spMkLst>
        </pc:spChg>
        <pc:spChg chg="del">
          <ac:chgData name="Paul Tinkler" userId="bcebf29c-73c2-433d-80d2-6bad896374bf" providerId="ADAL" clId="{39D533ED-3966-4AD9-835C-3427A1D54A17}" dt="2017-09-02T14:36:48.186" v="331" actId="478"/>
          <ac:spMkLst>
            <pc:docMk/>
            <pc:sldMk cId="3591550320" sldId="268"/>
            <ac:spMk id="3" creationId="{421DBF09-92ED-49D4-A650-F3F0152799B3}"/>
          </ac:spMkLst>
        </pc:spChg>
        <pc:spChg chg="add mod">
          <ac:chgData name="Paul Tinkler" userId="bcebf29c-73c2-433d-80d2-6bad896374bf" providerId="ADAL" clId="{39D533ED-3966-4AD9-835C-3427A1D54A17}" dt="2017-09-02T14:36:53.872" v="334" actId="27636"/>
          <ac:spMkLst>
            <pc:docMk/>
            <pc:sldMk cId="3591550320" sldId="268"/>
            <ac:spMk id="4" creationId="{14C9D734-FE98-4F4C-B10D-1A67DCDDEB68}"/>
          </ac:spMkLst>
        </pc:spChg>
      </pc:sldChg>
      <pc:sldChg chg="addSp delSp modSp add">
        <pc:chgData name="Paul Tinkler" userId="bcebf29c-73c2-433d-80d2-6bad896374bf" providerId="ADAL" clId="{39D533ED-3966-4AD9-835C-3427A1D54A17}" dt="2017-09-02T14:37:48.316" v="342" actId="1076"/>
        <pc:sldMkLst>
          <pc:docMk/>
          <pc:sldMk cId="592758794" sldId="269"/>
        </pc:sldMkLst>
        <pc:spChg chg="mod">
          <ac:chgData name="Paul Tinkler" userId="bcebf29c-73c2-433d-80d2-6bad896374bf" providerId="ADAL" clId="{39D533ED-3966-4AD9-835C-3427A1D54A17}" dt="2017-09-02T14:37:48.316" v="342" actId="1076"/>
          <ac:spMkLst>
            <pc:docMk/>
            <pc:sldMk cId="592758794" sldId="269"/>
            <ac:spMk id="2" creationId="{18ACF367-91EF-41A0-BA72-39A1B82E279C}"/>
          </ac:spMkLst>
        </pc:spChg>
        <pc:spChg chg="del">
          <ac:chgData name="Paul Tinkler" userId="bcebf29c-73c2-433d-80d2-6bad896374bf" providerId="ADAL" clId="{39D533ED-3966-4AD9-835C-3427A1D54A17}" dt="2017-09-02T14:37:15.594" v="336" actId="478"/>
          <ac:spMkLst>
            <pc:docMk/>
            <pc:sldMk cId="592758794" sldId="269"/>
            <ac:spMk id="3" creationId="{E3533A11-C351-420A-9AA4-9040CAF5C6BD}"/>
          </ac:spMkLst>
        </pc:spChg>
        <pc:grpChg chg="add mod">
          <ac:chgData name="Paul Tinkler" userId="bcebf29c-73c2-433d-80d2-6bad896374bf" providerId="ADAL" clId="{39D533ED-3966-4AD9-835C-3427A1D54A17}" dt="2017-09-02T14:37:43.884" v="341" actId="14100"/>
          <ac:grpSpMkLst>
            <pc:docMk/>
            <pc:sldMk cId="592758794" sldId="269"/>
            <ac:grpSpMk id="4" creationId="{297C2F2C-E01D-4B90-A849-48EB39AA700A}"/>
          </ac:grpSpMkLst>
        </pc:grpChg>
      </pc:sldChg>
      <pc:sldChg chg="modSp add">
        <pc:chgData name="Paul Tinkler" userId="bcebf29c-73c2-433d-80d2-6bad896374bf" providerId="ADAL" clId="{39D533ED-3966-4AD9-835C-3427A1D54A17}" dt="2017-09-02T14:39:01.401" v="389" actId="114"/>
        <pc:sldMkLst>
          <pc:docMk/>
          <pc:sldMk cId="2097175812" sldId="270"/>
        </pc:sldMkLst>
        <pc:spChg chg="mod">
          <ac:chgData name="Paul Tinkler" userId="bcebf29c-73c2-433d-80d2-6bad896374bf" providerId="ADAL" clId="{39D533ED-3966-4AD9-835C-3427A1D54A17}" dt="2017-09-02T14:38:22.185" v="380" actId="20577"/>
          <ac:spMkLst>
            <pc:docMk/>
            <pc:sldMk cId="2097175812" sldId="270"/>
            <ac:spMk id="2" creationId="{DA5BF99E-5235-4F77-A16F-05A04C0721EC}"/>
          </ac:spMkLst>
        </pc:spChg>
        <pc:spChg chg="mod">
          <ac:chgData name="Paul Tinkler" userId="bcebf29c-73c2-433d-80d2-6bad896374bf" providerId="ADAL" clId="{39D533ED-3966-4AD9-835C-3427A1D54A17}" dt="2017-09-02T14:39:01.401" v="389" actId="114"/>
          <ac:spMkLst>
            <pc:docMk/>
            <pc:sldMk cId="2097175812" sldId="270"/>
            <ac:spMk id="3" creationId="{2302C8B8-4FE3-45CB-94DD-8A61C6255F6C}"/>
          </ac:spMkLst>
        </pc:spChg>
      </pc:sldChg>
      <pc:sldChg chg="addSp delSp modSp add">
        <pc:chgData name="Paul Tinkler" userId="bcebf29c-73c2-433d-80d2-6bad896374bf" providerId="ADAL" clId="{39D533ED-3966-4AD9-835C-3427A1D54A17}" dt="2017-09-02T14:54:04.985" v="697" actId="255"/>
        <pc:sldMkLst>
          <pc:docMk/>
          <pc:sldMk cId="531126153" sldId="271"/>
        </pc:sldMkLst>
        <pc:spChg chg="mod">
          <ac:chgData name="Paul Tinkler" userId="bcebf29c-73c2-433d-80d2-6bad896374bf" providerId="ADAL" clId="{39D533ED-3966-4AD9-835C-3427A1D54A17}" dt="2017-09-02T14:54:04.985" v="697" actId="255"/>
          <ac:spMkLst>
            <pc:docMk/>
            <pc:sldMk cId="531126153" sldId="271"/>
            <ac:spMk id="2" creationId="{18F6E035-702C-4494-982C-0DDBF90396EB}"/>
          </ac:spMkLst>
        </pc:spChg>
        <pc:spChg chg="del">
          <ac:chgData name="Paul Tinkler" userId="bcebf29c-73c2-433d-80d2-6bad896374bf" providerId="ADAL" clId="{39D533ED-3966-4AD9-835C-3427A1D54A17}" dt="2017-09-02T14:39:42.951" v="392" actId="478"/>
          <ac:spMkLst>
            <pc:docMk/>
            <pc:sldMk cId="531126153" sldId="271"/>
            <ac:spMk id="3" creationId="{2FB67216-69C2-45F9-9DF8-C6EBE33CC1EF}"/>
          </ac:spMkLst>
        </pc:spChg>
        <pc:picChg chg="add mod">
          <ac:chgData name="Paul Tinkler" userId="bcebf29c-73c2-433d-80d2-6bad896374bf" providerId="ADAL" clId="{39D533ED-3966-4AD9-835C-3427A1D54A17}" dt="2017-09-02T14:39:51.223" v="395" actId="1076"/>
          <ac:picMkLst>
            <pc:docMk/>
            <pc:sldMk cId="531126153" sldId="271"/>
            <ac:picMk id="4" creationId="{FD294C12-5A5F-43D3-BF8B-CF3B02F6E8F4}"/>
          </ac:picMkLst>
        </pc:picChg>
      </pc:sldChg>
      <pc:sldChg chg="addSp delSp modSp add">
        <pc:chgData name="Paul Tinkler" userId="bcebf29c-73c2-433d-80d2-6bad896374bf" providerId="ADAL" clId="{39D533ED-3966-4AD9-835C-3427A1D54A17}" dt="2017-09-02T14:53:39.134" v="689" actId="255"/>
        <pc:sldMkLst>
          <pc:docMk/>
          <pc:sldMk cId="1126905168" sldId="272"/>
        </pc:sldMkLst>
        <pc:spChg chg="mod">
          <ac:chgData name="Paul Tinkler" userId="bcebf29c-73c2-433d-80d2-6bad896374bf" providerId="ADAL" clId="{39D533ED-3966-4AD9-835C-3427A1D54A17}" dt="2017-09-02T14:53:39.134" v="689" actId="255"/>
          <ac:spMkLst>
            <pc:docMk/>
            <pc:sldMk cId="1126905168" sldId="272"/>
            <ac:spMk id="2" creationId="{17429B21-6F33-4CBC-B82C-BAFEDD8B6FF1}"/>
          </ac:spMkLst>
        </pc:spChg>
        <pc:spChg chg="del">
          <ac:chgData name="Paul Tinkler" userId="bcebf29c-73c2-433d-80d2-6bad896374bf" providerId="ADAL" clId="{39D533ED-3966-4AD9-835C-3427A1D54A17}" dt="2017-09-02T14:40:40.359" v="398" actId="478"/>
          <ac:spMkLst>
            <pc:docMk/>
            <pc:sldMk cId="1126905168" sldId="272"/>
            <ac:spMk id="3" creationId="{FC3FF0CC-94A4-427D-9F15-C5E0A7B95B63}"/>
          </ac:spMkLst>
        </pc:spChg>
        <pc:graphicFrameChg chg="add mod modGraphic">
          <ac:chgData name="Paul Tinkler" userId="bcebf29c-73c2-433d-80d2-6bad896374bf" providerId="ADAL" clId="{39D533ED-3966-4AD9-835C-3427A1D54A17}" dt="2017-09-02T14:43:00.616" v="418" actId="113"/>
          <ac:graphicFrameMkLst>
            <pc:docMk/>
            <pc:sldMk cId="1126905168" sldId="272"/>
            <ac:graphicFrameMk id="4" creationId="{AB6B8979-CDED-43D5-A3CD-CBF2726D1EB6}"/>
          </ac:graphicFrameMkLst>
        </pc:graphicFrameChg>
      </pc:sldChg>
      <pc:sldChg chg="addSp delSp modSp add">
        <pc:chgData name="Paul Tinkler" userId="bcebf29c-73c2-433d-80d2-6bad896374bf" providerId="ADAL" clId="{39D533ED-3966-4AD9-835C-3427A1D54A17}" dt="2017-09-02T14:52:35.913" v="681" actId="20577"/>
        <pc:sldMkLst>
          <pc:docMk/>
          <pc:sldMk cId="1309723344" sldId="273"/>
        </pc:sldMkLst>
        <pc:spChg chg="mod">
          <ac:chgData name="Paul Tinkler" userId="bcebf29c-73c2-433d-80d2-6bad896374bf" providerId="ADAL" clId="{39D533ED-3966-4AD9-835C-3427A1D54A17}" dt="2017-09-02T14:52:35.913" v="681" actId="20577"/>
          <ac:spMkLst>
            <pc:docMk/>
            <pc:sldMk cId="1309723344" sldId="273"/>
            <ac:spMk id="2" creationId="{D5F4A9F6-18B4-435D-B124-F8F496C0E7BA}"/>
          </ac:spMkLst>
        </pc:spChg>
        <pc:spChg chg="del">
          <ac:chgData name="Paul Tinkler" userId="bcebf29c-73c2-433d-80d2-6bad896374bf" providerId="ADAL" clId="{39D533ED-3966-4AD9-835C-3427A1D54A17}" dt="2017-09-02T14:44:36.055" v="463" actId="478"/>
          <ac:spMkLst>
            <pc:docMk/>
            <pc:sldMk cId="1309723344" sldId="273"/>
            <ac:spMk id="3" creationId="{B491F991-6BC9-4225-BF61-D9C4A5C46F6B}"/>
          </ac:spMkLst>
        </pc:spChg>
        <pc:picChg chg="add mod">
          <ac:chgData name="Paul Tinkler" userId="bcebf29c-73c2-433d-80d2-6bad896374bf" providerId="ADAL" clId="{39D533ED-3966-4AD9-835C-3427A1D54A17}" dt="2017-09-02T14:44:46.923" v="466" actId="1076"/>
          <ac:picMkLst>
            <pc:docMk/>
            <pc:sldMk cId="1309723344" sldId="273"/>
            <ac:picMk id="4" creationId="{83B74B98-CEAB-4001-B171-0DD053CB08D0}"/>
          </ac:picMkLst>
        </pc:picChg>
      </pc:sldChg>
      <pc:sldChg chg="addSp delSp modSp add">
        <pc:chgData name="Paul Tinkler" userId="bcebf29c-73c2-433d-80d2-6bad896374bf" providerId="ADAL" clId="{39D533ED-3966-4AD9-835C-3427A1D54A17}" dt="2017-09-02T14:53:02.808" v="685" actId="20577"/>
        <pc:sldMkLst>
          <pc:docMk/>
          <pc:sldMk cId="1991981504" sldId="274"/>
        </pc:sldMkLst>
        <pc:spChg chg="mod">
          <ac:chgData name="Paul Tinkler" userId="bcebf29c-73c2-433d-80d2-6bad896374bf" providerId="ADAL" clId="{39D533ED-3966-4AD9-835C-3427A1D54A17}" dt="2017-09-02T14:53:02.808" v="685" actId="20577"/>
          <ac:spMkLst>
            <pc:docMk/>
            <pc:sldMk cId="1991981504" sldId="274"/>
            <ac:spMk id="2" creationId="{5B1FFF62-00B0-4907-ACBA-0A4390062C89}"/>
          </ac:spMkLst>
        </pc:spChg>
        <pc:spChg chg="del">
          <ac:chgData name="Paul Tinkler" userId="bcebf29c-73c2-433d-80d2-6bad896374bf" providerId="ADAL" clId="{39D533ED-3966-4AD9-835C-3427A1D54A17}" dt="2017-09-02T14:45:44.328" v="488" actId="478"/>
          <ac:spMkLst>
            <pc:docMk/>
            <pc:sldMk cId="1991981504" sldId="274"/>
            <ac:spMk id="3" creationId="{102DAF98-5B2B-4FB7-8215-3F17B612AEEB}"/>
          </ac:spMkLst>
        </pc:spChg>
        <pc:graphicFrameChg chg="add mod modGraphic">
          <ac:chgData name="Paul Tinkler" userId="bcebf29c-73c2-433d-80d2-6bad896374bf" providerId="ADAL" clId="{39D533ED-3966-4AD9-835C-3427A1D54A17}" dt="2017-09-02T14:45:58.215" v="492" actId="1076"/>
          <ac:graphicFrameMkLst>
            <pc:docMk/>
            <pc:sldMk cId="1991981504" sldId="274"/>
            <ac:graphicFrameMk id="4" creationId="{3A94AE74-805D-4026-BC94-E92B59E84F82}"/>
          </ac:graphicFrameMkLst>
        </pc:graphicFrameChg>
      </pc:sldChg>
      <pc:sldChg chg="modSp add">
        <pc:chgData name="Paul Tinkler" userId="bcebf29c-73c2-433d-80d2-6bad896374bf" providerId="ADAL" clId="{39D533ED-3966-4AD9-835C-3427A1D54A17}" dt="2017-09-02T14:47:41.668" v="500" actId="255"/>
        <pc:sldMkLst>
          <pc:docMk/>
          <pc:sldMk cId="3974440392" sldId="275"/>
        </pc:sldMkLst>
        <pc:spChg chg="mod">
          <ac:chgData name="Paul Tinkler" userId="bcebf29c-73c2-433d-80d2-6bad896374bf" providerId="ADAL" clId="{39D533ED-3966-4AD9-835C-3427A1D54A17}" dt="2017-09-02T14:47:17.273" v="499" actId="20577"/>
          <ac:spMkLst>
            <pc:docMk/>
            <pc:sldMk cId="3974440392" sldId="275"/>
            <ac:spMk id="2" creationId="{2425B8B5-4FBC-42F9-A906-DF163C99E7FF}"/>
          </ac:spMkLst>
        </pc:spChg>
        <pc:spChg chg="mod">
          <ac:chgData name="Paul Tinkler" userId="bcebf29c-73c2-433d-80d2-6bad896374bf" providerId="ADAL" clId="{39D533ED-3966-4AD9-835C-3427A1D54A17}" dt="2017-09-02T14:47:41.668" v="500" actId="255"/>
          <ac:spMkLst>
            <pc:docMk/>
            <pc:sldMk cId="3974440392" sldId="275"/>
            <ac:spMk id="3" creationId="{CB33DDE4-1642-46AD-924D-90B91E512C9B}"/>
          </ac:spMkLst>
        </pc:spChg>
      </pc:sldChg>
      <pc:sldChg chg="modSp add">
        <pc:chgData name="Paul Tinkler" userId="bcebf29c-73c2-433d-80d2-6bad896374bf" providerId="ADAL" clId="{39D533ED-3966-4AD9-835C-3427A1D54A17}" dt="2017-09-02T14:51:26.675" v="658" actId="255"/>
        <pc:sldMkLst>
          <pc:docMk/>
          <pc:sldMk cId="4091143954" sldId="276"/>
        </pc:sldMkLst>
        <pc:spChg chg="mod">
          <ac:chgData name="Paul Tinkler" userId="bcebf29c-73c2-433d-80d2-6bad896374bf" providerId="ADAL" clId="{39D533ED-3966-4AD9-835C-3427A1D54A17}" dt="2017-09-02T14:48:06.941" v="502" actId="255"/>
          <ac:spMkLst>
            <pc:docMk/>
            <pc:sldMk cId="4091143954" sldId="276"/>
            <ac:spMk id="2" creationId="{B8BA3F2D-9D91-4E40-A7E3-918AD7D95BB0}"/>
          </ac:spMkLst>
        </pc:spChg>
        <pc:spChg chg="mod">
          <ac:chgData name="Paul Tinkler" userId="bcebf29c-73c2-433d-80d2-6bad896374bf" providerId="ADAL" clId="{39D533ED-3966-4AD9-835C-3427A1D54A17}" dt="2017-09-02T14:51:26.675" v="658" actId="255"/>
          <ac:spMkLst>
            <pc:docMk/>
            <pc:sldMk cId="4091143954" sldId="276"/>
            <ac:spMk id="3" creationId="{1653A311-59C4-4DF5-9895-3A40D2C60E40}"/>
          </ac:spMkLst>
        </pc:spChg>
      </pc:sldChg>
      <pc:sldChg chg="addSp delSp modSp add">
        <pc:chgData name="Paul Tinkler" userId="bcebf29c-73c2-433d-80d2-6bad896374bf" providerId="ADAL" clId="{39D533ED-3966-4AD9-835C-3427A1D54A17}" dt="2017-09-05T19:35:57.094" v="1156" actId="1076"/>
        <pc:sldMkLst>
          <pc:docMk/>
          <pc:sldMk cId="3675134563" sldId="277"/>
        </pc:sldMkLst>
        <pc:spChg chg="mod">
          <ac:chgData name="Paul Tinkler" userId="bcebf29c-73c2-433d-80d2-6bad896374bf" providerId="ADAL" clId="{39D533ED-3966-4AD9-835C-3427A1D54A17}" dt="2017-09-05T19:35:57.094" v="1156" actId="1076"/>
          <ac:spMkLst>
            <pc:docMk/>
            <pc:sldMk cId="3675134563" sldId="277"/>
            <ac:spMk id="2" creationId="{231B4F1C-4EEB-4C51-A8DB-5F7E169F4F7C}"/>
          </ac:spMkLst>
        </pc:spChg>
        <pc:spChg chg="mod">
          <ac:chgData name="Paul Tinkler" userId="bcebf29c-73c2-433d-80d2-6bad896374bf" providerId="ADAL" clId="{39D533ED-3966-4AD9-835C-3427A1D54A17}" dt="2017-09-05T19:35:34.432" v="1154" actId="27636"/>
          <ac:spMkLst>
            <pc:docMk/>
            <pc:sldMk cId="3675134563" sldId="277"/>
            <ac:spMk id="3" creationId="{4E46F81C-92DE-4D79-9784-4076946A0FB7}"/>
          </ac:spMkLst>
        </pc:spChg>
        <pc:spChg chg="add del mod">
          <ac:chgData name="Paul Tinkler" userId="bcebf29c-73c2-433d-80d2-6bad896374bf" providerId="ADAL" clId="{39D533ED-3966-4AD9-835C-3427A1D54A17}" dt="2017-09-05T19:34:35.734" v="1142" actId="478"/>
          <ac:spMkLst>
            <pc:docMk/>
            <pc:sldMk cId="3675134563" sldId="277"/>
            <ac:spMk id="6" creationId="{6A1B371C-E6FC-47C2-827B-28581C17E78D}"/>
          </ac:spMkLst>
        </pc:spChg>
        <pc:picChg chg="add mod ord">
          <ac:chgData name="Paul Tinkler" userId="bcebf29c-73c2-433d-80d2-6bad896374bf" providerId="ADAL" clId="{39D533ED-3966-4AD9-835C-3427A1D54A17}" dt="2017-09-05T19:35:48.537" v="1155" actId="14100"/>
          <ac:picMkLst>
            <pc:docMk/>
            <pc:sldMk cId="3675134563" sldId="277"/>
            <ac:picMk id="5" creationId="{629EF556-3165-4D3B-8A1D-C22906DA7E61}"/>
          </ac:picMkLst>
        </pc:picChg>
      </pc:sldChg>
      <pc:sldChg chg="modSp add modNotesTx">
        <pc:chgData name="Paul Tinkler" userId="bcebf29c-73c2-433d-80d2-6bad896374bf" providerId="ADAL" clId="{39D533ED-3966-4AD9-835C-3427A1D54A17}" dt="2017-09-05T19:41:37.226" v="1888" actId="20577"/>
        <pc:sldMkLst>
          <pc:docMk/>
          <pc:sldMk cId="159031" sldId="278"/>
        </pc:sldMkLst>
        <pc:spChg chg="mod">
          <ac:chgData name="Paul Tinkler" userId="bcebf29c-73c2-433d-80d2-6bad896374bf" providerId="ADAL" clId="{39D533ED-3966-4AD9-835C-3427A1D54A17}" dt="2017-09-05T19:36:26.200" v="1201" actId="20577"/>
          <ac:spMkLst>
            <pc:docMk/>
            <pc:sldMk cId="159031" sldId="278"/>
            <ac:spMk id="2" creationId="{17B12A94-A50C-412C-901A-A1F09A5E738B}"/>
          </ac:spMkLst>
        </pc:spChg>
        <pc:spChg chg="mod">
          <ac:chgData name="Paul Tinkler" userId="bcebf29c-73c2-433d-80d2-6bad896374bf" providerId="ADAL" clId="{39D533ED-3966-4AD9-835C-3427A1D54A17}" dt="2017-09-05T19:37:46.168" v="1343" actId="114"/>
          <ac:spMkLst>
            <pc:docMk/>
            <pc:sldMk cId="159031" sldId="278"/>
            <ac:spMk id="3" creationId="{7A8E4040-7602-4304-8A15-1AD4D201C059}"/>
          </ac:spMkLst>
        </pc:spChg>
      </pc:sldChg>
      <pc:sldChg chg="addSp delSp modSp add modNotesTx">
        <pc:chgData name="Paul Tinkler" userId="bcebf29c-73c2-433d-80d2-6bad896374bf" providerId="ADAL" clId="{39D533ED-3966-4AD9-835C-3427A1D54A17}" dt="2017-09-05T20:06:01.656" v="2318" actId="20577"/>
        <pc:sldMkLst>
          <pc:docMk/>
          <pc:sldMk cId="1982959484" sldId="279"/>
        </pc:sldMkLst>
        <pc:spChg chg="mod">
          <ac:chgData name="Paul Tinkler" userId="bcebf29c-73c2-433d-80d2-6bad896374bf" providerId="ADAL" clId="{39D533ED-3966-4AD9-835C-3427A1D54A17}" dt="2017-09-05T20:00:58.389" v="1977" actId="1076"/>
          <ac:spMkLst>
            <pc:docMk/>
            <pc:sldMk cId="1982959484" sldId="279"/>
            <ac:spMk id="2" creationId="{3042B251-45F1-4E3D-983C-4B520CC9EE81}"/>
          </ac:spMkLst>
        </pc:spChg>
        <pc:spChg chg="del">
          <ac:chgData name="Paul Tinkler" userId="bcebf29c-73c2-433d-80d2-6bad896374bf" providerId="ADAL" clId="{39D533ED-3966-4AD9-835C-3427A1D54A17}" dt="2017-09-05T20:00:32.388" v="1972" actId="478"/>
          <ac:spMkLst>
            <pc:docMk/>
            <pc:sldMk cId="1982959484" sldId="279"/>
            <ac:spMk id="3" creationId="{4545D5AA-64D8-4FC5-AE48-63C805A8470F}"/>
          </ac:spMkLst>
        </pc:spChg>
        <pc:spChg chg="add del mod">
          <ac:chgData name="Paul Tinkler" userId="bcebf29c-73c2-433d-80d2-6bad896374bf" providerId="ADAL" clId="{39D533ED-3966-4AD9-835C-3427A1D54A17}" dt="2017-09-05T20:01:53.976" v="1982"/>
          <ac:spMkLst>
            <pc:docMk/>
            <pc:sldMk cId="1982959484" sldId="279"/>
            <ac:spMk id="7" creationId="{C04011F9-68CB-41B2-8DCE-EADD18A11D87}"/>
          </ac:spMkLst>
        </pc:spChg>
        <pc:spChg chg="add del mod">
          <ac:chgData name="Paul Tinkler" userId="bcebf29c-73c2-433d-80d2-6bad896374bf" providerId="ADAL" clId="{39D533ED-3966-4AD9-835C-3427A1D54A17}" dt="2017-09-05T20:03:02.984" v="1989" actId="478"/>
          <ac:spMkLst>
            <pc:docMk/>
            <pc:sldMk cId="1982959484" sldId="279"/>
            <ac:spMk id="10" creationId="{5E651730-BD8A-4C1F-A132-518957319EFA}"/>
          </ac:spMkLst>
        </pc:spChg>
        <pc:picChg chg="add mod">
          <ac:chgData name="Paul Tinkler" userId="bcebf29c-73c2-433d-80d2-6bad896374bf" providerId="ADAL" clId="{39D533ED-3966-4AD9-835C-3427A1D54A17}" dt="2017-09-05T20:01:11.173" v="1980" actId="1076"/>
          <ac:picMkLst>
            <pc:docMk/>
            <pc:sldMk cId="1982959484" sldId="279"/>
            <ac:picMk id="4" creationId="{DF094BD8-9213-4E62-804D-07C2AC9E3FB1}"/>
          </ac:picMkLst>
        </pc:picChg>
        <pc:picChg chg="add del mod">
          <ac:chgData name="Paul Tinkler" userId="bcebf29c-73c2-433d-80d2-6bad896374bf" providerId="ADAL" clId="{39D533ED-3966-4AD9-835C-3427A1D54A17}" dt="2017-09-05T20:01:53.976" v="1982"/>
          <ac:picMkLst>
            <pc:docMk/>
            <pc:sldMk cId="1982959484" sldId="279"/>
            <ac:picMk id="6" creationId="{5DF69E6E-6F67-4E03-AF35-0DDBF7071873}"/>
          </ac:picMkLst>
        </pc:picChg>
        <pc:picChg chg="add mod">
          <ac:chgData name="Paul Tinkler" userId="bcebf29c-73c2-433d-80d2-6bad896374bf" providerId="ADAL" clId="{39D533ED-3966-4AD9-835C-3427A1D54A17}" dt="2017-09-05T20:03:13.713" v="1991" actId="1076"/>
          <ac:picMkLst>
            <pc:docMk/>
            <pc:sldMk cId="1982959484" sldId="279"/>
            <ac:picMk id="9" creationId="{54BED7B2-4167-4BC4-AE96-D4EE774B9996}"/>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4" Type="http://schemas.openxmlformats.org/officeDocument/2006/relationships/image" Target="../media/image28.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4"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5D5845-E79E-447B-8FD7-4A284B2D076D}" type="doc">
      <dgm:prSet loTypeId="urn:microsoft.com/office/officeart/2005/8/layout/equation2" loCatId="process" qsTypeId="urn:microsoft.com/office/officeart/2005/8/quickstyle/simple2" qsCatId="simple" csTypeId="urn:microsoft.com/office/officeart/2005/8/colors/colorful4" csCatId="colorful" phldr="1"/>
      <dgm:spPr/>
    </dgm:pt>
    <dgm:pt modelId="{E2B00F19-0214-4464-B27D-832D563B5DA7}">
      <dgm:prSet phldrT="[Text]" custT="1"/>
      <dgm:spPr/>
      <dgm:t>
        <a:bodyPr/>
        <a:lstStyle/>
        <a:p>
          <a:r>
            <a:rPr lang="en-US" sz="2400" b="1" dirty="0" smtClean="0"/>
            <a:t>Strong argument </a:t>
          </a:r>
          <a:endParaRPr lang="en-US" sz="2400" b="1" dirty="0"/>
        </a:p>
      </dgm:t>
    </dgm:pt>
    <dgm:pt modelId="{59ACFC81-628B-4737-A65C-D8E1D0DFFD82}" type="parTrans" cxnId="{2B7ED1B7-A2E4-440B-BA83-31758526B889}">
      <dgm:prSet/>
      <dgm:spPr/>
      <dgm:t>
        <a:bodyPr/>
        <a:lstStyle/>
        <a:p>
          <a:endParaRPr lang="en-US" b="1"/>
        </a:p>
      </dgm:t>
    </dgm:pt>
    <dgm:pt modelId="{A6039762-B09D-48B5-ADBD-CC144CED8D6F}" type="sibTrans" cxnId="{2B7ED1B7-A2E4-440B-BA83-31758526B889}">
      <dgm:prSet/>
      <dgm:spPr/>
      <dgm:t>
        <a:bodyPr/>
        <a:lstStyle/>
        <a:p>
          <a:endParaRPr lang="en-US" b="1"/>
        </a:p>
      </dgm:t>
    </dgm:pt>
    <dgm:pt modelId="{3A217900-7B6A-45B9-AD64-A31BBC1DBE35}">
      <dgm:prSet phldrT="[Text]" custT="1"/>
      <dgm:spPr/>
      <dgm:t>
        <a:bodyPr/>
        <a:lstStyle/>
        <a:p>
          <a:r>
            <a:rPr lang="en-US" sz="2400" b="1" dirty="0" smtClean="0"/>
            <a:t>Providing credible evidence</a:t>
          </a:r>
        </a:p>
        <a:p>
          <a:endParaRPr lang="en-US" sz="2400" b="1" dirty="0"/>
        </a:p>
      </dgm:t>
    </dgm:pt>
    <dgm:pt modelId="{0A6278AA-8257-4511-AB27-6227451D6556}" type="parTrans" cxnId="{8AA5B073-5913-4503-B97A-67FA7951BEB6}">
      <dgm:prSet/>
      <dgm:spPr/>
      <dgm:t>
        <a:bodyPr/>
        <a:lstStyle/>
        <a:p>
          <a:endParaRPr lang="en-US" b="1"/>
        </a:p>
      </dgm:t>
    </dgm:pt>
    <dgm:pt modelId="{C23A3AFD-CFBF-4F75-A9C8-7EFAC6143CF6}" type="sibTrans" cxnId="{8AA5B073-5913-4503-B97A-67FA7951BEB6}">
      <dgm:prSet/>
      <dgm:spPr/>
      <dgm:t>
        <a:bodyPr/>
        <a:lstStyle/>
        <a:p>
          <a:endParaRPr lang="en-US" b="1"/>
        </a:p>
      </dgm:t>
    </dgm:pt>
    <dgm:pt modelId="{D4CD6312-831D-42EB-8FA0-69AB4BF7D7D1}">
      <dgm:prSet phldrT="[Text]"/>
      <dgm:spPr/>
      <dgm:t>
        <a:bodyPr/>
        <a:lstStyle/>
        <a:p>
          <a:r>
            <a:rPr lang="en-US" b="1" dirty="0" smtClean="0"/>
            <a:t>Evaluating the quality of evidence</a:t>
          </a:r>
          <a:endParaRPr lang="en-US" b="1" dirty="0"/>
        </a:p>
      </dgm:t>
    </dgm:pt>
    <dgm:pt modelId="{6EE71015-84D9-47C3-850D-6CC3DE218796}" type="parTrans" cxnId="{BFF4F472-6032-41FB-B998-721B59DEA2DE}">
      <dgm:prSet/>
      <dgm:spPr/>
      <dgm:t>
        <a:bodyPr/>
        <a:lstStyle/>
        <a:p>
          <a:endParaRPr lang="en-US" b="1"/>
        </a:p>
      </dgm:t>
    </dgm:pt>
    <dgm:pt modelId="{851BD7BD-EF12-4B81-8687-EE3C66FA6473}" type="sibTrans" cxnId="{BFF4F472-6032-41FB-B998-721B59DEA2DE}">
      <dgm:prSet/>
      <dgm:spPr/>
      <dgm:t>
        <a:bodyPr/>
        <a:lstStyle/>
        <a:p>
          <a:endParaRPr lang="en-US" b="1"/>
        </a:p>
      </dgm:t>
    </dgm:pt>
    <dgm:pt modelId="{85E63788-E4D6-41AC-9C3C-EECB8142A044}" type="pres">
      <dgm:prSet presAssocID="{765D5845-E79E-447B-8FD7-4A284B2D076D}" presName="Name0" presStyleCnt="0">
        <dgm:presLayoutVars>
          <dgm:dir/>
          <dgm:resizeHandles val="exact"/>
        </dgm:presLayoutVars>
      </dgm:prSet>
      <dgm:spPr/>
    </dgm:pt>
    <dgm:pt modelId="{4C575EB8-F756-419D-9D70-7A8351D7A9A0}" type="pres">
      <dgm:prSet presAssocID="{765D5845-E79E-447B-8FD7-4A284B2D076D}" presName="vNodes" presStyleCnt="0"/>
      <dgm:spPr/>
    </dgm:pt>
    <dgm:pt modelId="{673C95DA-29E5-4BF0-B090-3385CCFA01B5}" type="pres">
      <dgm:prSet presAssocID="{E2B00F19-0214-4464-B27D-832D563B5DA7}" presName="node" presStyleLbl="node1" presStyleIdx="0" presStyleCnt="3">
        <dgm:presLayoutVars>
          <dgm:bulletEnabled val="1"/>
        </dgm:presLayoutVars>
      </dgm:prSet>
      <dgm:spPr/>
      <dgm:t>
        <a:bodyPr/>
        <a:lstStyle/>
        <a:p>
          <a:endParaRPr lang="en-US"/>
        </a:p>
      </dgm:t>
    </dgm:pt>
    <dgm:pt modelId="{55B31EFF-D28E-4ED0-836A-42A26B409660}" type="pres">
      <dgm:prSet presAssocID="{A6039762-B09D-48B5-ADBD-CC144CED8D6F}" presName="spacerT" presStyleCnt="0"/>
      <dgm:spPr/>
    </dgm:pt>
    <dgm:pt modelId="{1B9A7CD9-7C2E-4E23-9D56-8A1BB24FBDB8}" type="pres">
      <dgm:prSet presAssocID="{A6039762-B09D-48B5-ADBD-CC144CED8D6F}" presName="sibTrans" presStyleLbl="sibTrans2D1" presStyleIdx="0" presStyleCnt="2"/>
      <dgm:spPr/>
      <dgm:t>
        <a:bodyPr/>
        <a:lstStyle/>
        <a:p>
          <a:endParaRPr lang="en-US"/>
        </a:p>
      </dgm:t>
    </dgm:pt>
    <dgm:pt modelId="{D91EEC4E-4B38-4A18-BADE-E608E62351DB}" type="pres">
      <dgm:prSet presAssocID="{A6039762-B09D-48B5-ADBD-CC144CED8D6F}" presName="spacerB" presStyleCnt="0"/>
      <dgm:spPr/>
    </dgm:pt>
    <dgm:pt modelId="{18DE2D30-2744-4104-870F-B986AC1CFEC2}" type="pres">
      <dgm:prSet presAssocID="{3A217900-7B6A-45B9-AD64-A31BBC1DBE35}" presName="node" presStyleLbl="node1" presStyleIdx="1" presStyleCnt="3">
        <dgm:presLayoutVars>
          <dgm:bulletEnabled val="1"/>
        </dgm:presLayoutVars>
      </dgm:prSet>
      <dgm:spPr/>
      <dgm:t>
        <a:bodyPr/>
        <a:lstStyle/>
        <a:p>
          <a:endParaRPr lang="en-US"/>
        </a:p>
      </dgm:t>
    </dgm:pt>
    <dgm:pt modelId="{5DC923D5-D4CF-4076-A967-B12969351468}" type="pres">
      <dgm:prSet presAssocID="{765D5845-E79E-447B-8FD7-4A284B2D076D}" presName="sibTransLast" presStyleLbl="sibTrans2D1" presStyleIdx="1" presStyleCnt="2"/>
      <dgm:spPr/>
      <dgm:t>
        <a:bodyPr/>
        <a:lstStyle/>
        <a:p>
          <a:endParaRPr lang="en-US"/>
        </a:p>
      </dgm:t>
    </dgm:pt>
    <dgm:pt modelId="{7ECBF2C1-36F3-4E0A-95E9-F043DDDBF6C1}" type="pres">
      <dgm:prSet presAssocID="{765D5845-E79E-447B-8FD7-4A284B2D076D}" presName="connectorText" presStyleLbl="sibTrans2D1" presStyleIdx="1" presStyleCnt="2"/>
      <dgm:spPr/>
      <dgm:t>
        <a:bodyPr/>
        <a:lstStyle/>
        <a:p>
          <a:endParaRPr lang="en-US"/>
        </a:p>
      </dgm:t>
    </dgm:pt>
    <dgm:pt modelId="{82667BA2-F80A-42A4-967C-14B062CF2C05}" type="pres">
      <dgm:prSet presAssocID="{765D5845-E79E-447B-8FD7-4A284B2D076D}" presName="lastNode" presStyleLbl="node1" presStyleIdx="2" presStyleCnt="3" custScaleX="88182" custScaleY="81642">
        <dgm:presLayoutVars>
          <dgm:bulletEnabled val="1"/>
        </dgm:presLayoutVars>
      </dgm:prSet>
      <dgm:spPr/>
      <dgm:t>
        <a:bodyPr/>
        <a:lstStyle/>
        <a:p>
          <a:endParaRPr lang="en-US"/>
        </a:p>
      </dgm:t>
    </dgm:pt>
  </dgm:ptLst>
  <dgm:cxnLst>
    <dgm:cxn modelId="{1D44AF8F-DF04-47D7-9E50-12C73856F013}" type="presOf" srcId="{C23A3AFD-CFBF-4F75-A9C8-7EFAC6143CF6}" destId="{7ECBF2C1-36F3-4E0A-95E9-F043DDDBF6C1}" srcOrd="1" destOrd="0" presId="urn:microsoft.com/office/officeart/2005/8/layout/equation2"/>
    <dgm:cxn modelId="{8AA5B073-5913-4503-B97A-67FA7951BEB6}" srcId="{765D5845-E79E-447B-8FD7-4A284B2D076D}" destId="{3A217900-7B6A-45B9-AD64-A31BBC1DBE35}" srcOrd="1" destOrd="0" parTransId="{0A6278AA-8257-4511-AB27-6227451D6556}" sibTransId="{C23A3AFD-CFBF-4F75-A9C8-7EFAC6143CF6}"/>
    <dgm:cxn modelId="{4730A979-C361-4B1B-8726-F0EDDA3C8ED6}" type="presOf" srcId="{765D5845-E79E-447B-8FD7-4A284B2D076D}" destId="{85E63788-E4D6-41AC-9C3C-EECB8142A044}" srcOrd="0" destOrd="0" presId="urn:microsoft.com/office/officeart/2005/8/layout/equation2"/>
    <dgm:cxn modelId="{2B7ED1B7-A2E4-440B-BA83-31758526B889}" srcId="{765D5845-E79E-447B-8FD7-4A284B2D076D}" destId="{E2B00F19-0214-4464-B27D-832D563B5DA7}" srcOrd="0" destOrd="0" parTransId="{59ACFC81-628B-4737-A65C-D8E1D0DFFD82}" sibTransId="{A6039762-B09D-48B5-ADBD-CC144CED8D6F}"/>
    <dgm:cxn modelId="{389384E6-FB46-4378-9B5A-696B7C79B882}" type="presOf" srcId="{A6039762-B09D-48B5-ADBD-CC144CED8D6F}" destId="{1B9A7CD9-7C2E-4E23-9D56-8A1BB24FBDB8}" srcOrd="0" destOrd="0" presId="urn:microsoft.com/office/officeart/2005/8/layout/equation2"/>
    <dgm:cxn modelId="{BFF4F472-6032-41FB-B998-721B59DEA2DE}" srcId="{765D5845-E79E-447B-8FD7-4A284B2D076D}" destId="{D4CD6312-831D-42EB-8FA0-69AB4BF7D7D1}" srcOrd="2" destOrd="0" parTransId="{6EE71015-84D9-47C3-850D-6CC3DE218796}" sibTransId="{851BD7BD-EF12-4B81-8687-EE3C66FA6473}"/>
    <dgm:cxn modelId="{05C5CA97-F635-4411-91E7-11E0CBA06999}" type="presOf" srcId="{D4CD6312-831D-42EB-8FA0-69AB4BF7D7D1}" destId="{82667BA2-F80A-42A4-967C-14B062CF2C05}" srcOrd="0" destOrd="0" presId="urn:microsoft.com/office/officeart/2005/8/layout/equation2"/>
    <dgm:cxn modelId="{4E21A094-DB22-4927-80B2-799B1CB178E3}" type="presOf" srcId="{C23A3AFD-CFBF-4F75-A9C8-7EFAC6143CF6}" destId="{5DC923D5-D4CF-4076-A967-B12969351468}" srcOrd="0" destOrd="0" presId="urn:microsoft.com/office/officeart/2005/8/layout/equation2"/>
    <dgm:cxn modelId="{CCF26A2E-CFC3-4AAB-8C02-5F6D462F0E1A}" type="presOf" srcId="{3A217900-7B6A-45B9-AD64-A31BBC1DBE35}" destId="{18DE2D30-2744-4104-870F-B986AC1CFEC2}" srcOrd="0" destOrd="0" presId="urn:microsoft.com/office/officeart/2005/8/layout/equation2"/>
    <dgm:cxn modelId="{030BBE34-6F8B-4522-B888-14AD7860EAB8}" type="presOf" srcId="{E2B00F19-0214-4464-B27D-832D563B5DA7}" destId="{673C95DA-29E5-4BF0-B090-3385CCFA01B5}" srcOrd="0" destOrd="0" presId="urn:microsoft.com/office/officeart/2005/8/layout/equation2"/>
    <dgm:cxn modelId="{310E9C2C-66DA-408B-95E2-CEA663A26337}" type="presParOf" srcId="{85E63788-E4D6-41AC-9C3C-EECB8142A044}" destId="{4C575EB8-F756-419D-9D70-7A8351D7A9A0}" srcOrd="0" destOrd="0" presId="urn:microsoft.com/office/officeart/2005/8/layout/equation2"/>
    <dgm:cxn modelId="{FBD62CF4-AF97-4620-BC7D-E06CA060C82F}" type="presParOf" srcId="{4C575EB8-F756-419D-9D70-7A8351D7A9A0}" destId="{673C95DA-29E5-4BF0-B090-3385CCFA01B5}" srcOrd="0" destOrd="0" presId="urn:microsoft.com/office/officeart/2005/8/layout/equation2"/>
    <dgm:cxn modelId="{7C96222C-81C3-4005-B7D6-9A97A54E56A7}" type="presParOf" srcId="{4C575EB8-F756-419D-9D70-7A8351D7A9A0}" destId="{55B31EFF-D28E-4ED0-836A-42A26B409660}" srcOrd="1" destOrd="0" presId="urn:microsoft.com/office/officeart/2005/8/layout/equation2"/>
    <dgm:cxn modelId="{FD6615D3-541B-4033-9A03-BEEEADC32173}" type="presParOf" srcId="{4C575EB8-F756-419D-9D70-7A8351D7A9A0}" destId="{1B9A7CD9-7C2E-4E23-9D56-8A1BB24FBDB8}" srcOrd="2" destOrd="0" presId="urn:microsoft.com/office/officeart/2005/8/layout/equation2"/>
    <dgm:cxn modelId="{18DCF6BF-F9A5-4E68-863A-9276D96F3C1D}" type="presParOf" srcId="{4C575EB8-F756-419D-9D70-7A8351D7A9A0}" destId="{D91EEC4E-4B38-4A18-BADE-E608E62351DB}" srcOrd="3" destOrd="0" presId="urn:microsoft.com/office/officeart/2005/8/layout/equation2"/>
    <dgm:cxn modelId="{B7F02CA0-8804-4264-9996-09BFAC921AA6}" type="presParOf" srcId="{4C575EB8-F756-419D-9D70-7A8351D7A9A0}" destId="{18DE2D30-2744-4104-870F-B986AC1CFEC2}" srcOrd="4" destOrd="0" presId="urn:microsoft.com/office/officeart/2005/8/layout/equation2"/>
    <dgm:cxn modelId="{6EADD597-15AF-4019-A3A6-02192FBB5292}" type="presParOf" srcId="{85E63788-E4D6-41AC-9C3C-EECB8142A044}" destId="{5DC923D5-D4CF-4076-A967-B12969351468}" srcOrd="1" destOrd="0" presId="urn:microsoft.com/office/officeart/2005/8/layout/equation2"/>
    <dgm:cxn modelId="{D108638E-137B-4DD9-B878-AA83BB2C05B9}" type="presParOf" srcId="{5DC923D5-D4CF-4076-A967-B12969351468}" destId="{7ECBF2C1-36F3-4E0A-95E9-F043DDDBF6C1}" srcOrd="0" destOrd="0" presId="urn:microsoft.com/office/officeart/2005/8/layout/equation2"/>
    <dgm:cxn modelId="{F1BB73E8-FA62-4CF0-BED6-4C3A6A9C3929}" type="presParOf" srcId="{85E63788-E4D6-41AC-9C3C-EECB8142A044}" destId="{82667BA2-F80A-42A4-967C-14B062CF2C05}"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143CD8-EC25-4557-A3C1-BA5CA1A74134}" type="doc">
      <dgm:prSet loTypeId="urn:microsoft.com/office/officeart/2005/8/layout/hProcess9" loCatId="process" qsTypeId="urn:microsoft.com/office/officeart/2005/8/quickstyle/simple5" qsCatId="simple" csTypeId="urn:microsoft.com/office/officeart/2005/8/colors/colorful4" csCatId="colorful" phldr="1"/>
      <dgm:spPr/>
    </dgm:pt>
    <dgm:pt modelId="{F481C359-150C-4C37-B9C7-0CE17B96DBB9}">
      <dgm:prSet phldrT="[Text]"/>
      <dgm:spPr/>
      <dgm:t>
        <a:bodyPr/>
        <a:lstStyle/>
        <a:p>
          <a:r>
            <a:rPr lang="en-US" b="1" dirty="0" smtClean="0"/>
            <a:t>Collect the Right Information</a:t>
          </a:r>
          <a:endParaRPr lang="en-US" b="1" dirty="0"/>
        </a:p>
      </dgm:t>
    </dgm:pt>
    <dgm:pt modelId="{2BDA49BE-655A-48D2-81CE-EEE96558E991}" type="parTrans" cxnId="{4C36A3EC-4FDC-49D0-A155-3D6A4BF8AD68}">
      <dgm:prSet/>
      <dgm:spPr/>
      <dgm:t>
        <a:bodyPr/>
        <a:lstStyle/>
        <a:p>
          <a:endParaRPr lang="en-US" b="1"/>
        </a:p>
      </dgm:t>
    </dgm:pt>
    <dgm:pt modelId="{18F8FA6D-1B8D-4BEF-A907-E935D2CEBA82}" type="sibTrans" cxnId="{4C36A3EC-4FDC-49D0-A155-3D6A4BF8AD68}">
      <dgm:prSet/>
      <dgm:spPr/>
      <dgm:t>
        <a:bodyPr/>
        <a:lstStyle/>
        <a:p>
          <a:endParaRPr lang="en-US" b="1"/>
        </a:p>
      </dgm:t>
    </dgm:pt>
    <dgm:pt modelId="{7AFC9E47-C14F-450F-9C80-0C92F31ECD04}">
      <dgm:prSet phldrT="[Text]"/>
      <dgm:spPr/>
      <dgm:t>
        <a:bodyPr/>
        <a:lstStyle/>
        <a:p>
          <a:r>
            <a:rPr lang="en-US" b="1" dirty="0" smtClean="0"/>
            <a:t>Numeracy Skills</a:t>
          </a:r>
          <a:endParaRPr lang="en-US" b="1" dirty="0"/>
        </a:p>
      </dgm:t>
    </dgm:pt>
    <dgm:pt modelId="{DDE9D030-7464-4833-B052-139A1FF924DE}" type="parTrans" cxnId="{28301750-9278-49A8-8C23-5AF10689E40E}">
      <dgm:prSet/>
      <dgm:spPr/>
      <dgm:t>
        <a:bodyPr/>
        <a:lstStyle/>
        <a:p>
          <a:endParaRPr lang="en-US" b="1"/>
        </a:p>
      </dgm:t>
    </dgm:pt>
    <dgm:pt modelId="{FA425BDD-A0A4-4C66-95DF-32EFE96D1ED8}" type="sibTrans" cxnId="{28301750-9278-49A8-8C23-5AF10689E40E}">
      <dgm:prSet/>
      <dgm:spPr/>
      <dgm:t>
        <a:bodyPr/>
        <a:lstStyle/>
        <a:p>
          <a:endParaRPr lang="en-US" b="1"/>
        </a:p>
      </dgm:t>
    </dgm:pt>
    <dgm:pt modelId="{436536DE-9D87-4AD5-9F09-484147073C8D}">
      <dgm:prSet phldrT="[Text]"/>
      <dgm:spPr/>
      <dgm:t>
        <a:bodyPr/>
        <a:lstStyle/>
        <a:p>
          <a:r>
            <a:rPr lang="en-US" b="1" dirty="0" smtClean="0"/>
            <a:t>Strategic Thinking </a:t>
          </a:r>
          <a:endParaRPr lang="en-US" b="1" dirty="0"/>
        </a:p>
      </dgm:t>
    </dgm:pt>
    <dgm:pt modelId="{83CD77EC-1DC0-41C7-A2E2-D60E79B32D1B}" type="parTrans" cxnId="{F53ADE72-1E23-44D9-A346-8C18793A6F74}">
      <dgm:prSet/>
      <dgm:spPr/>
      <dgm:t>
        <a:bodyPr/>
        <a:lstStyle/>
        <a:p>
          <a:endParaRPr lang="en-US" b="1"/>
        </a:p>
      </dgm:t>
    </dgm:pt>
    <dgm:pt modelId="{C50A8E98-A9CA-4B85-B8D8-D4B57961201A}" type="sibTrans" cxnId="{F53ADE72-1E23-44D9-A346-8C18793A6F74}">
      <dgm:prSet/>
      <dgm:spPr/>
      <dgm:t>
        <a:bodyPr/>
        <a:lstStyle/>
        <a:p>
          <a:endParaRPr lang="en-US" b="1"/>
        </a:p>
      </dgm:t>
    </dgm:pt>
    <dgm:pt modelId="{878E4808-1B04-421C-8F84-4D2FBB79DE92}">
      <dgm:prSet phldrT="[Text]"/>
      <dgm:spPr/>
      <dgm:t>
        <a:bodyPr/>
        <a:lstStyle/>
        <a:p>
          <a:r>
            <a:rPr lang="en-US" b="1" dirty="0" smtClean="0"/>
            <a:t>Attention to Detail Skills</a:t>
          </a:r>
          <a:endParaRPr lang="en-US" b="1" dirty="0"/>
        </a:p>
      </dgm:t>
    </dgm:pt>
    <dgm:pt modelId="{CB47F129-565B-423F-A736-724DC1E4FCDB}" type="parTrans" cxnId="{F37D77CB-7EB6-4EB7-8DA7-43DB9901D2D7}">
      <dgm:prSet/>
      <dgm:spPr/>
      <dgm:t>
        <a:bodyPr/>
        <a:lstStyle/>
        <a:p>
          <a:endParaRPr lang="en-US" b="1"/>
        </a:p>
      </dgm:t>
    </dgm:pt>
    <dgm:pt modelId="{301E5ACB-D883-4F03-B406-8BC04BDFD2DB}" type="sibTrans" cxnId="{F37D77CB-7EB6-4EB7-8DA7-43DB9901D2D7}">
      <dgm:prSet/>
      <dgm:spPr/>
      <dgm:t>
        <a:bodyPr/>
        <a:lstStyle/>
        <a:p>
          <a:endParaRPr lang="en-US" b="1"/>
        </a:p>
      </dgm:t>
    </dgm:pt>
    <dgm:pt modelId="{C4AAFCD1-C52A-4D8F-9919-3F970B20E424}">
      <dgm:prSet phldrT="[Text]"/>
      <dgm:spPr/>
      <dgm:t>
        <a:bodyPr/>
        <a:lstStyle/>
        <a:p>
          <a:r>
            <a:rPr lang="en-US" b="1" dirty="0" smtClean="0"/>
            <a:t>Technical skills</a:t>
          </a:r>
          <a:endParaRPr lang="en-US" b="1" dirty="0"/>
        </a:p>
      </dgm:t>
    </dgm:pt>
    <dgm:pt modelId="{A6FF8F14-7314-4610-B868-9F260BBACCFE}" type="parTrans" cxnId="{31C8B6B1-F213-4493-BEC2-B0D2C6A304A6}">
      <dgm:prSet/>
      <dgm:spPr/>
      <dgm:t>
        <a:bodyPr/>
        <a:lstStyle/>
        <a:p>
          <a:endParaRPr lang="en-US" b="1"/>
        </a:p>
      </dgm:t>
    </dgm:pt>
    <dgm:pt modelId="{0479CBCD-800A-4089-9EF3-D57B63685082}" type="sibTrans" cxnId="{31C8B6B1-F213-4493-BEC2-B0D2C6A304A6}">
      <dgm:prSet/>
      <dgm:spPr/>
      <dgm:t>
        <a:bodyPr/>
        <a:lstStyle/>
        <a:p>
          <a:endParaRPr lang="en-US" b="1"/>
        </a:p>
      </dgm:t>
    </dgm:pt>
    <dgm:pt modelId="{8853012A-4552-4544-83B9-A604372DE775}" type="pres">
      <dgm:prSet presAssocID="{E5143CD8-EC25-4557-A3C1-BA5CA1A74134}" presName="CompostProcess" presStyleCnt="0">
        <dgm:presLayoutVars>
          <dgm:dir/>
          <dgm:resizeHandles val="exact"/>
        </dgm:presLayoutVars>
      </dgm:prSet>
      <dgm:spPr/>
    </dgm:pt>
    <dgm:pt modelId="{6EFBF684-2ABE-49CC-A909-60AE358B5F7B}" type="pres">
      <dgm:prSet presAssocID="{E5143CD8-EC25-4557-A3C1-BA5CA1A74134}" presName="arrow" presStyleLbl="bgShp" presStyleIdx="0" presStyleCnt="1"/>
      <dgm:spPr/>
    </dgm:pt>
    <dgm:pt modelId="{F7D80CFD-FCCB-4F35-B254-3C1D10EE1607}" type="pres">
      <dgm:prSet presAssocID="{E5143CD8-EC25-4557-A3C1-BA5CA1A74134}" presName="linearProcess" presStyleCnt="0"/>
      <dgm:spPr/>
    </dgm:pt>
    <dgm:pt modelId="{68E7533D-471F-49CA-86C3-11A7B5B8CA7E}" type="pres">
      <dgm:prSet presAssocID="{F481C359-150C-4C37-B9C7-0CE17B96DBB9}" presName="textNode" presStyleLbl="node1" presStyleIdx="0" presStyleCnt="5">
        <dgm:presLayoutVars>
          <dgm:bulletEnabled val="1"/>
        </dgm:presLayoutVars>
      </dgm:prSet>
      <dgm:spPr/>
      <dgm:t>
        <a:bodyPr/>
        <a:lstStyle/>
        <a:p>
          <a:endParaRPr lang="en-US"/>
        </a:p>
      </dgm:t>
    </dgm:pt>
    <dgm:pt modelId="{F0CB21AE-9040-487F-A761-D8973C6A638F}" type="pres">
      <dgm:prSet presAssocID="{18F8FA6D-1B8D-4BEF-A907-E935D2CEBA82}" presName="sibTrans" presStyleCnt="0"/>
      <dgm:spPr/>
    </dgm:pt>
    <dgm:pt modelId="{E3B40DD8-1449-4876-8F63-E440DE59F987}" type="pres">
      <dgm:prSet presAssocID="{7AFC9E47-C14F-450F-9C80-0C92F31ECD04}" presName="textNode" presStyleLbl="node1" presStyleIdx="1" presStyleCnt="5">
        <dgm:presLayoutVars>
          <dgm:bulletEnabled val="1"/>
        </dgm:presLayoutVars>
      </dgm:prSet>
      <dgm:spPr/>
      <dgm:t>
        <a:bodyPr/>
        <a:lstStyle/>
        <a:p>
          <a:endParaRPr lang="en-US"/>
        </a:p>
      </dgm:t>
    </dgm:pt>
    <dgm:pt modelId="{88EC4B4A-F38B-423B-B3C6-19E5183E59D7}" type="pres">
      <dgm:prSet presAssocID="{FA425BDD-A0A4-4C66-95DF-32EFE96D1ED8}" presName="sibTrans" presStyleCnt="0"/>
      <dgm:spPr/>
    </dgm:pt>
    <dgm:pt modelId="{E4EBE648-132C-4571-A6C9-C356C84EBDA7}" type="pres">
      <dgm:prSet presAssocID="{436536DE-9D87-4AD5-9F09-484147073C8D}" presName="textNode" presStyleLbl="node1" presStyleIdx="2" presStyleCnt="5">
        <dgm:presLayoutVars>
          <dgm:bulletEnabled val="1"/>
        </dgm:presLayoutVars>
      </dgm:prSet>
      <dgm:spPr/>
      <dgm:t>
        <a:bodyPr/>
        <a:lstStyle/>
        <a:p>
          <a:endParaRPr lang="en-US"/>
        </a:p>
      </dgm:t>
    </dgm:pt>
    <dgm:pt modelId="{B0FDD5C5-01D7-4328-AB9E-8B93A5FA4365}" type="pres">
      <dgm:prSet presAssocID="{C50A8E98-A9CA-4B85-B8D8-D4B57961201A}" presName="sibTrans" presStyleCnt="0"/>
      <dgm:spPr/>
    </dgm:pt>
    <dgm:pt modelId="{42098112-4B73-4540-85C4-8B911B5D3092}" type="pres">
      <dgm:prSet presAssocID="{878E4808-1B04-421C-8F84-4D2FBB79DE92}" presName="textNode" presStyleLbl="node1" presStyleIdx="3" presStyleCnt="5">
        <dgm:presLayoutVars>
          <dgm:bulletEnabled val="1"/>
        </dgm:presLayoutVars>
      </dgm:prSet>
      <dgm:spPr/>
      <dgm:t>
        <a:bodyPr/>
        <a:lstStyle/>
        <a:p>
          <a:endParaRPr lang="en-US"/>
        </a:p>
      </dgm:t>
    </dgm:pt>
    <dgm:pt modelId="{5EFEFC5D-4297-4161-B9B3-672D4A4B714F}" type="pres">
      <dgm:prSet presAssocID="{301E5ACB-D883-4F03-B406-8BC04BDFD2DB}" presName="sibTrans" presStyleCnt="0"/>
      <dgm:spPr/>
    </dgm:pt>
    <dgm:pt modelId="{678E8FAC-C249-4570-8E09-68DFBB11D368}" type="pres">
      <dgm:prSet presAssocID="{C4AAFCD1-C52A-4D8F-9919-3F970B20E424}" presName="textNode" presStyleLbl="node1" presStyleIdx="4" presStyleCnt="5">
        <dgm:presLayoutVars>
          <dgm:bulletEnabled val="1"/>
        </dgm:presLayoutVars>
      </dgm:prSet>
      <dgm:spPr/>
      <dgm:t>
        <a:bodyPr/>
        <a:lstStyle/>
        <a:p>
          <a:endParaRPr lang="en-US"/>
        </a:p>
      </dgm:t>
    </dgm:pt>
  </dgm:ptLst>
  <dgm:cxnLst>
    <dgm:cxn modelId="{9C862B44-2DBA-4927-A955-28017E741500}" type="presOf" srcId="{E5143CD8-EC25-4557-A3C1-BA5CA1A74134}" destId="{8853012A-4552-4544-83B9-A604372DE775}" srcOrd="0" destOrd="0" presId="urn:microsoft.com/office/officeart/2005/8/layout/hProcess9"/>
    <dgm:cxn modelId="{F53ADE72-1E23-44D9-A346-8C18793A6F74}" srcId="{E5143CD8-EC25-4557-A3C1-BA5CA1A74134}" destId="{436536DE-9D87-4AD5-9F09-484147073C8D}" srcOrd="2" destOrd="0" parTransId="{83CD77EC-1DC0-41C7-A2E2-D60E79B32D1B}" sibTransId="{C50A8E98-A9CA-4B85-B8D8-D4B57961201A}"/>
    <dgm:cxn modelId="{31C8B6B1-F213-4493-BEC2-B0D2C6A304A6}" srcId="{E5143CD8-EC25-4557-A3C1-BA5CA1A74134}" destId="{C4AAFCD1-C52A-4D8F-9919-3F970B20E424}" srcOrd="4" destOrd="0" parTransId="{A6FF8F14-7314-4610-B868-9F260BBACCFE}" sibTransId="{0479CBCD-800A-4089-9EF3-D57B63685082}"/>
    <dgm:cxn modelId="{9F401A58-DAFA-4A5E-A38E-4E9DB17CE4DC}" type="presOf" srcId="{436536DE-9D87-4AD5-9F09-484147073C8D}" destId="{E4EBE648-132C-4571-A6C9-C356C84EBDA7}" srcOrd="0" destOrd="0" presId="urn:microsoft.com/office/officeart/2005/8/layout/hProcess9"/>
    <dgm:cxn modelId="{B710F76C-6F3D-4181-8470-8406FBE1DDD0}" type="presOf" srcId="{C4AAFCD1-C52A-4D8F-9919-3F970B20E424}" destId="{678E8FAC-C249-4570-8E09-68DFBB11D368}" srcOrd="0" destOrd="0" presId="urn:microsoft.com/office/officeart/2005/8/layout/hProcess9"/>
    <dgm:cxn modelId="{F37D77CB-7EB6-4EB7-8DA7-43DB9901D2D7}" srcId="{E5143CD8-EC25-4557-A3C1-BA5CA1A74134}" destId="{878E4808-1B04-421C-8F84-4D2FBB79DE92}" srcOrd="3" destOrd="0" parTransId="{CB47F129-565B-423F-A736-724DC1E4FCDB}" sibTransId="{301E5ACB-D883-4F03-B406-8BC04BDFD2DB}"/>
    <dgm:cxn modelId="{4C36A3EC-4FDC-49D0-A155-3D6A4BF8AD68}" srcId="{E5143CD8-EC25-4557-A3C1-BA5CA1A74134}" destId="{F481C359-150C-4C37-B9C7-0CE17B96DBB9}" srcOrd="0" destOrd="0" parTransId="{2BDA49BE-655A-48D2-81CE-EEE96558E991}" sibTransId="{18F8FA6D-1B8D-4BEF-A907-E935D2CEBA82}"/>
    <dgm:cxn modelId="{B67F04D9-596F-44F0-B609-45B7CA54E0BF}" type="presOf" srcId="{878E4808-1B04-421C-8F84-4D2FBB79DE92}" destId="{42098112-4B73-4540-85C4-8B911B5D3092}" srcOrd="0" destOrd="0" presId="urn:microsoft.com/office/officeart/2005/8/layout/hProcess9"/>
    <dgm:cxn modelId="{28301750-9278-49A8-8C23-5AF10689E40E}" srcId="{E5143CD8-EC25-4557-A3C1-BA5CA1A74134}" destId="{7AFC9E47-C14F-450F-9C80-0C92F31ECD04}" srcOrd="1" destOrd="0" parTransId="{DDE9D030-7464-4833-B052-139A1FF924DE}" sibTransId="{FA425BDD-A0A4-4C66-95DF-32EFE96D1ED8}"/>
    <dgm:cxn modelId="{B2BF0B4D-1406-48CD-9B6C-B8CD69689162}" type="presOf" srcId="{F481C359-150C-4C37-B9C7-0CE17B96DBB9}" destId="{68E7533D-471F-49CA-86C3-11A7B5B8CA7E}" srcOrd="0" destOrd="0" presId="urn:microsoft.com/office/officeart/2005/8/layout/hProcess9"/>
    <dgm:cxn modelId="{C2572CD6-E4F5-48AA-8004-686805A7D0AE}" type="presOf" srcId="{7AFC9E47-C14F-450F-9C80-0C92F31ECD04}" destId="{E3B40DD8-1449-4876-8F63-E440DE59F987}" srcOrd="0" destOrd="0" presId="urn:microsoft.com/office/officeart/2005/8/layout/hProcess9"/>
    <dgm:cxn modelId="{C04D10F0-8A29-44AB-AE45-AFB6A82E3222}" type="presParOf" srcId="{8853012A-4552-4544-83B9-A604372DE775}" destId="{6EFBF684-2ABE-49CC-A909-60AE358B5F7B}" srcOrd="0" destOrd="0" presId="urn:microsoft.com/office/officeart/2005/8/layout/hProcess9"/>
    <dgm:cxn modelId="{020763B6-48EE-4AE1-B7FA-114407F675D3}" type="presParOf" srcId="{8853012A-4552-4544-83B9-A604372DE775}" destId="{F7D80CFD-FCCB-4F35-B254-3C1D10EE1607}" srcOrd="1" destOrd="0" presId="urn:microsoft.com/office/officeart/2005/8/layout/hProcess9"/>
    <dgm:cxn modelId="{21272DBE-0749-49DD-B0AD-AD173D1A7B8A}" type="presParOf" srcId="{F7D80CFD-FCCB-4F35-B254-3C1D10EE1607}" destId="{68E7533D-471F-49CA-86C3-11A7B5B8CA7E}" srcOrd="0" destOrd="0" presId="urn:microsoft.com/office/officeart/2005/8/layout/hProcess9"/>
    <dgm:cxn modelId="{F3543C7B-94D3-4766-815E-72CD62748D6A}" type="presParOf" srcId="{F7D80CFD-FCCB-4F35-B254-3C1D10EE1607}" destId="{F0CB21AE-9040-487F-A761-D8973C6A638F}" srcOrd="1" destOrd="0" presId="urn:microsoft.com/office/officeart/2005/8/layout/hProcess9"/>
    <dgm:cxn modelId="{FD3B3863-B898-46C4-BAE2-3B5DC961E3BC}" type="presParOf" srcId="{F7D80CFD-FCCB-4F35-B254-3C1D10EE1607}" destId="{E3B40DD8-1449-4876-8F63-E440DE59F987}" srcOrd="2" destOrd="0" presId="urn:microsoft.com/office/officeart/2005/8/layout/hProcess9"/>
    <dgm:cxn modelId="{9224E83D-25A8-4EA5-A515-B9606B7FCDC8}" type="presParOf" srcId="{F7D80CFD-FCCB-4F35-B254-3C1D10EE1607}" destId="{88EC4B4A-F38B-423B-B3C6-19E5183E59D7}" srcOrd="3" destOrd="0" presId="urn:microsoft.com/office/officeart/2005/8/layout/hProcess9"/>
    <dgm:cxn modelId="{E902FA9D-0C0D-4A55-846F-16D01886BCEE}" type="presParOf" srcId="{F7D80CFD-FCCB-4F35-B254-3C1D10EE1607}" destId="{E4EBE648-132C-4571-A6C9-C356C84EBDA7}" srcOrd="4" destOrd="0" presId="urn:microsoft.com/office/officeart/2005/8/layout/hProcess9"/>
    <dgm:cxn modelId="{4AECA0BC-5211-456B-B888-9DF9BF8FDCDB}" type="presParOf" srcId="{F7D80CFD-FCCB-4F35-B254-3C1D10EE1607}" destId="{B0FDD5C5-01D7-4328-AB9E-8B93A5FA4365}" srcOrd="5" destOrd="0" presId="urn:microsoft.com/office/officeart/2005/8/layout/hProcess9"/>
    <dgm:cxn modelId="{2C9EE262-4C08-4638-9348-FC1AABE8C55D}" type="presParOf" srcId="{F7D80CFD-FCCB-4F35-B254-3C1D10EE1607}" destId="{42098112-4B73-4540-85C4-8B911B5D3092}" srcOrd="6" destOrd="0" presId="urn:microsoft.com/office/officeart/2005/8/layout/hProcess9"/>
    <dgm:cxn modelId="{9D34AC3A-CF42-4406-8EAD-AB6F9700101F}" type="presParOf" srcId="{F7D80CFD-FCCB-4F35-B254-3C1D10EE1607}" destId="{5EFEFC5D-4297-4161-B9B3-672D4A4B714F}" srcOrd="7" destOrd="0" presId="urn:microsoft.com/office/officeart/2005/8/layout/hProcess9"/>
    <dgm:cxn modelId="{F220A35D-2D27-47D7-9483-B733C2C6BDF7}" type="presParOf" srcId="{F7D80CFD-FCCB-4F35-B254-3C1D10EE1607}" destId="{678E8FAC-C249-4570-8E09-68DFBB11D36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97829C-5D14-4413-898D-A7AFD91AFDA7}"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30D4EB57-6F55-4285-A478-AD20EAEB6445}">
      <dgm:prSet phldrT="[Text]"/>
      <dgm:spPr/>
      <dgm:t>
        <a:bodyPr/>
        <a:lstStyle/>
        <a:p>
          <a:r>
            <a:rPr lang="en-US" dirty="0" smtClean="0"/>
            <a:t>Reputation</a:t>
          </a:r>
        </a:p>
        <a:p>
          <a:r>
            <a:rPr lang="en-US" dirty="0" smtClean="0"/>
            <a:t>(values/ principles)</a:t>
          </a:r>
        </a:p>
      </dgm:t>
    </dgm:pt>
    <dgm:pt modelId="{F6F7D5C3-29C7-4948-BE48-F62904DB77B1}" type="parTrans" cxnId="{4F8FA9A8-8577-40BC-9677-292D0EC02A1B}">
      <dgm:prSet/>
      <dgm:spPr/>
      <dgm:t>
        <a:bodyPr/>
        <a:lstStyle/>
        <a:p>
          <a:endParaRPr lang="en-US"/>
        </a:p>
      </dgm:t>
    </dgm:pt>
    <dgm:pt modelId="{FEB95614-CC46-428B-8A1E-971A0D5AAEE1}" type="sibTrans" cxnId="{4F8FA9A8-8577-40BC-9677-292D0EC02A1B}">
      <dgm:prSet/>
      <dgm:spPr/>
      <dgm:t>
        <a:bodyPr/>
        <a:lstStyle/>
        <a:p>
          <a:endParaRPr lang="en-US"/>
        </a:p>
      </dgm:t>
    </dgm:pt>
    <dgm:pt modelId="{A48731B6-C8CE-4140-99F1-2E5B843B6269}">
      <dgm:prSet phldrT="[Text]"/>
      <dgm:spPr/>
      <dgm:t>
        <a:bodyPr/>
        <a:lstStyle/>
        <a:p>
          <a:r>
            <a:rPr lang="en-US" dirty="0" smtClean="0"/>
            <a:t>Networks</a:t>
          </a:r>
          <a:endParaRPr lang="en-US" dirty="0"/>
        </a:p>
      </dgm:t>
    </dgm:pt>
    <dgm:pt modelId="{BAD4BED2-AD36-48FA-967B-A668117838FA}" type="parTrans" cxnId="{C4372F62-C777-4D9D-BC6A-6EC124BB5F58}">
      <dgm:prSet/>
      <dgm:spPr/>
      <dgm:t>
        <a:bodyPr/>
        <a:lstStyle/>
        <a:p>
          <a:endParaRPr lang="en-US"/>
        </a:p>
      </dgm:t>
    </dgm:pt>
    <dgm:pt modelId="{8059D313-2046-4EBB-B055-5C24EF2884E0}" type="sibTrans" cxnId="{C4372F62-C777-4D9D-BC6A-6EC124BB5F58}">
      <dgm:prSet/>
      <dgm:spPr/>
      <dgm:t>
        <a:bodyPr/>
        <a:lstStyle/>
        <a:p>
          <a:endParaRPr lang="en-US"/>
        </a:p>
      </dgm:t>
    </dgm:pt>
    <dgm:pt modelId="{16906B51-49BD-4AD2-8096-4FE3FC8B0155}">
      <dgm:prSet phldrT="[Text]"/>
      <dgm:spPr/>
      <dgm:t>
        <a:bodyPr/>
        <a:lstStyle/>
        <a:p>
          <a:r>
            <a:rPr lang="en-US" dirty="0" smtClean="0"/>
            <a:t>Profile</a:t>
          </a:r>
        </a:p>
        <a:p>
          <a:r>
            <a:rPr lang="en-US" dirty="0" smtClean="0"/>
            <a:t>Presence (web/ social media)</a:t>
          </a:r>
          <a:endParaRPr lang="en-US" dirty="0"/>
        </a:p>
      </dgm:t>
    </dgm:pt>
    <dgm:pt modelId="{650C967B-AF2F-4262-B597-DE150D85CC54}" type="parTrans" cxnId="{029F5FA5-0013-4A4F-9E4F-4AFFB149E99D}">
      <dgm:prSet/>
      <dgm:spPr/>
      <dgm:t>
        <a:bodyPr/>
        <a:lstStyle/>
        <a:p>
          <a:endParaRPr lang="en-US"/>
        </a:p>
      </dgm:t>
    </dgm:pt>
    <dgm:pt modelId="{2D0CAB3D-0358-4BE0-AEAB-47B466C44B9A}" type="sibTrans" cxnId="{029F5FA5-0013-4A4F-9E4F-4AFFB149E99D}">
      <dgm:prSet/>
      <dgm:spPr/>
      <dgm:t>
        <a:bodyPr/>
        <a:lstStyle/>
        <a:p>
          <a:endParaRPr lang="en-US"/>
        </a:p>
      </dgm:t>
    </dgm:pt>
    <dgm:pt modelId="{1ACDDEF2-9585-47B9-8808-AA3B64C1D1DF}">
      <dgm:prSet phldrT="[Text]"/>
      <dgm:spPr/>
      <dgm:t>
        <a:bodyPr/>
        <a:lstStyle/>
        <a:p>
          <a:r>
            <a:rPr lang="en-US" dirty="0" smtClean="0"/>
            <a:t>Authentic</a:t>
          </a:r>
        </a:p>
        <a:p>
          <a:r>
            <a:rPr lang="en-US" dirty="0" smtClean="0"/>
            <a:t>Your unique selling point</a:t>
          </a:r>
          <a:endParaRPr lang="en-US" dirty="0"/>
        </a:p>
      </dgm:t>
    </dgm:pt>
    <dgm:pt modelId="{F81DDFFF-43EC-4004-B007-DAD6BE8C7FFC}" type="parTrans" cxnId="{ABFA6A36-4437-4615-B006-46FB4D93BE2A}">
      <dgm:prSet/>
      <dgm:spPr/>
      <dgm:t>
        <a:bodyPr/>
        <a:lstStyle/>
        <a:p>
          <a:endParaRPr lang="en-US"/>
        </a:p>
      </dgm:t>
    </dgm:pt>
    <dgm:pt modelId="{ACDE7280-AFF4-417E-A223-61AF58003960}" type="sibTrans" cxnId="{ABFA6A36-4437-4615-B006-46FB4D93BE2A}">
      <dgm:prSet/>
      <dgm:spPr/>
      <dgm:t>
        <a:bodyPr/>
        <a:lstStyle/>
        <a:p>
          <a:endParaRPr lang="en-US"/>
        </a:p>
      </dgm:t>
    </dgm:pt>
    <dgm:pt modelId="{DFDC45C6-AB7C-4FCE-99A0-83DA6E6A855D}" type="pres">
      <dgm:prSet presAssocID="{5097829C-5D14-4413-898D-A7AFD91AFDA7}" presName="Name0" presStyleCnt="0">
        <dgm:presLayoutVars>
          <dgm:dir/>
          <dgm:resizeHandles val="exact"/>
        </dgm:presLayoutVars>
      </dgm:prSet>
      <dgm:spPr/>
      <dgm:t>
        <a:bodyPr/>
        <a:lstStyle/>
        <a:p>
          <a:endParaRPr lang="en-US"/>
        </a:p>
      </dgm:t>
    </dgm:pt>
    <dgm:pt modelId="{9E862574-94CA-4EB4-9F26-DD5325636919}" type="pres">
      <dgm:prSet presAssocID="{30D4EB57-6F55-4285-A478-AD20EAEB6445}" presName="compNode" presStyleCnt="0"/>
      <dgm:spPr/>
    </dgm:pt>
    <dgm:pt modelId="{1D9B94A1-469D-4648-A288-AC215C6D4705}" type="pres">
      <dgm:prSet presAssocID="{30D4EB57-6F55-4285-A478-AD20EAEB6445}" presName="pictRect" presStyleLbl="node1" presStyleIdx="0" presStyleCnt="4"/>
      <dgm:spPr>
        <a:blipFill rotWithShape="1">
          <a:blip xmlns:r="http://schemas.openxmlformats.org/officeDocument/2006/relationships" r:embed="rId1"/>
          <a:stretch>
            <a:fillRect/>
          </a:stretch>
        </a:blipFill>
      </dgm:spPr>
    </dgm:pt>
    <dgm:pt modelId="{77F4D49A-955C-4397-8A40-05FCA9F1B57B}" type="pres">
      <dgm:prSet presAssocID="{30D4EB57-6F55-4285-A478-AD20EAEB6445}" presName="textRect" presStyleLbl="revTx" presStyleIdx="0" presStyleCnt="4">
        <dgm:presLayoutVars>
          <dgm:bulletEnabled val="1"/>
        </dgm:presLayoutVars>
      </dgm:prSet>
      <dgm:spPr/>
      <dgm:t>
        <a:bodyPr/>
        <a:lstStyle/>
        <a:p>
          <a:endParaRPr lang="en-US"/>
        </a:p>
      </dgm:t>
    </dgm:pt>
    <dgm:pt modelId="{5E0202F8-3DCA-4CC1-B4BD-FA667DE6FD42}" type="pres">
      <dgm:prSet presAssocID="{FEB95614-CC46-428B-8A1E-971A0D5AAEE1}" presName="sibTrans" presStyleLbl="sibTrans2D1" presStyleIdx="0" presStyleCnt="0"/>
      <dgm:spPr/>
      <dgm:t>
        <a:bodyPr/>
        <a:lstStyle/>
        <a:p>
          <a:endParaRPr lang="en-US"/>
        </a:p>
      </dgm:t>
    </dgm:pt>
    <dgm:pt modelId="{6D8FE58D-3732-404F-981D-70963B460977}" type="pres">
      <dgm:prSet presAssocID="{A48731B6-C8CE-4140-99F1-2E5B843B6269}" presName="compNode" presStyleCnt="0"/>
      <dgm:spPr/>
    </dgm:pt>
    <dgm:pt modelId="{75BD0C93-6A7B-4516-886F-99BAF27543EE}" type="pres">
      <dgm:prSet presAssocID="{A48731B6-C8CE-4140-99F1-2E5B843B6269}" presName="pictRect" presStyleLbl="node1" presStyleIdx="1" presStyleCnt="4" custLinFactNeighborX="5419" custLinFactNeighborY="-72"/>
      <dgm:spPr>
        <a:blipFill rotWithShape="1">
          <a:blip xmlns:r="http://schemas.openxmlformats.org/officeDocument/2006/relationships" r:embed="rId2"/>
          <a:stretch>
            <a:fillRect/>
          </a:stretch>
        </a:blipFill>
      </dgm:spPr>
    </dgm:pt>
    <dgm:pt modelId="{ECBB999B-61F1-4202-B772-9464F6120437}" type="pres">
      <dgm:prSet presAssocID="{A48731B6-C8CE-4140-99F1-2E5B843B6269}" presName="textRect" presStyleLbl="revTx" presStyleIdx="1" presStyleCnt="4">
        <dgm:presLayoutVars>
          <dgm:bulletEnabled val="1"/>
        </dgm:presLayoutVars>
      </dgm:prSet>
      <dgm:spPr/>
      <dgm:t>
        <a:bodyPr/>
        <a:lstStyle/>
        <a:p>
          <a:endParaRPr lang="en-US"/>
        </a:p>
      </dgm:t>
    </dgm:pt>
    <dgm:pt modelId="{43D91C05-0B2D-472F-98BE-2D911BF7F633}" type="pres">
      <dgm:prSet presAssocID="{8059D313-2046-4EBB-B055-5C24EF2884E0}" presName="sibTrans" presStyleLbl="sibTrans2D1" presStyleIdx="0" presStyleCnt="0"/>
      <dgm:spPr/>
      <dgm:t>
        <a:bodyPr/>
        <a:lstStyle/>
        <a:p>
          <a:endParaRPr lang="en-US"/>
        </a:p>
      </dgm:t>
    </dgm:pt>
    <dgm:pt modelId="{B9FE88B6-AD8F-47FC-A9C0-317B75F0BD2D}" type="pres">
      <dgm:prSet presAssocID="{16906B51-49BD-4AD2-8096-4FE3FC8B0155}" presName="compNode" presStyleCnt="0"/>
      <dgm:spPr/>
    </dgm:pt>
    <dgm:pt modelId="{F54B920F-F045-4C78-A2C3-A7E57C1AFACD}" type="pres">
      <dgm:prSet presAssocID="{16906B51-49BD-4AD2-8096-4FE3FC8B0155}" presName="pictRect" presStyleLbl="node1" presStyleIdx="2" presStyleCnt="4"/>
      <dgm:spPr>
        <a:blipFill rotWithShape="1">
          <a:blip xmlns:r="http://schemas.openxmlformats.org/officeDocument/2006/relationships" r:embed="rId3"/>
          <a:stretch>
            <a:fillRect/>
          </a:stretch>
        </a:blipFill>
      </dgm:spPr>
    </dgm:pt>
    <dgm:pt modelId="{9BB85E98-5BDD-4C90-BEB3-5EF46AB57A29}" type="pres">
      <dgm:prSet presAssocID="{16906B51-49BD-4AD2-8096-4FE3FC8B0155}" presName="textRect" presStyleLbl="revTx" presStyleIdx="2" presStyleCnt="4">
        <dgm:presLayoutVars>
          <dgm:bulletEnabled val="1"/>
        </dgm:presLayoutVars>
      </dgm:prSet>
      <dgm:spPr/>
      <dgm:t>
        <a:bodyPr/>
        <a:lstStyle/>
        <a:p>
          <a:endParaRPr lang="en-US"/>
        </a:p>
      </dgm:t>
    </dgm:pt>
    <dgm:pt modelId="{700F31DB-4BCF-4B4F-8879-51F3D0F8BF34}" type="pres">
      <dgm:prSet presAssocID="{2D0CAB3D-0358-4BE0-AEAB-47B466C44B9A}" presName="sibTrans" presStyleLbl="sibTrans2D1" presStyleIdx="0" presStyleCnt="0"/>
      <dgm:spPr/>
      <dgm:t>
        <a:bodyPr/>
        <a:lstStyle/>
        <a:p>
          <a:endParaRPr lang="en-US"/>
        </a:p>
      </dgm:t>
    </dgm:pt>
    <dgm:pt modelId="{25F84761-3B6D-4698-82B9-28CEA9CFC1EB}" type="pres">
      <dgm:prSet presAssocID="{1ACDDEF2-9585-47B9-8808-AA3B64C1D1DF}" presName="compNode" presStyleCnt="0"/>
      <dgm:spPr/>
    </dgm:pt>
    <dgm:pt modelId="{F0D76F73-9166-4234-AAC0-54BD58EB09D8}" type="pres">
      <dgm:prSet presAssocID="{1ACDDEF2-9585-47B9-8808-AA3B64C1D1DF}" presName="pictRect" presStyleLbl="node1" presStyleIdx="3" presStyleCnt="4"/>
      <dgm:spPr>
        <a:blipFill rotWithShape="1">
          <a:blip xmlns:r="http://schemas.openxmlformats.org/officeDocument/2006/relationships" r:embed="rId4"/>
          <a:stretch>
            <a:fillRect/>
          </a:stretch>
        </a:blipFill>
      </dgm:spPr>
    </dgm:pt>
    <dgm:pt modelId="{ADC3DD96-1FFA-482C-AF91-60EFC8485420}" type="pres">
      <dgm:prSet presAssocID="{1ACDDEF2-9585-47B9-8808-AA3B64C1D1DF}" presName="textRect" presStyleLbl="revTx" presStyleIdx="3" presStyleCnt="4">
        <dgm:presLayoutVars>
          <dgm:bulletEnabled val="1"/>
        </dgm:presLayoutVars>
      </dgm:prSet>
      <dgm:spPr/>
      <dgm:t>
        <a:bodyPr/>
        <a:lstStyle/>
        <a:p>
          <a:endParaRPr lang="en-US"/>
        </a:p>
      </dgm:t>
    </dgm:pt>
  </dgm:ptLst>
  <dgm:cxnLst>
    <dgm:cxn modelId="{47067C43-FD4A-4716-B1A2-43CA7923DDB6}" type="presOf" srcId="{2D0CAB3D-0358-4BE0-AEAB-47B466C44B9A}" destId="{700F31DB-4BCF-4B4F-8879-51F3D0F8BF34}" srcOrd="0" destOrd="0" presId="urn:microsoft.com/office/officeart/2005/8/layout/pList1"/>
    <dgm:cxn modelId="{3076BAAD-B23C-4114-8E26-96BB125CB450}" type="presOf" srcId="{5097829C-5D14-4413-898D-A7AFD91AFDA7}" destId="{DFDC45C6-AB7C-4FCE-99A0-83DA6E6A855D}" srcOrd="0" destOrd="0" presId="urn:microsoft.com/office/officeart/2005/8/layout/pList1"/>
    <dgm:cxn modelId="{FA6E1DDD-6011-448F-9ED5-973CA331C9C2}" type="presOf" srcId="{30D4EB57-6F55-4285-A478-AD20EAEB6445}" destId="{77F4D49A-955C-4397-8A40-05FCA9F1B57B}" srcOrd="0" destOrd="0" presId="urn:microsoft.com/office/officeart/2005/8/layout/pList1"/>
    <dgm:cxn modelId="{503578AF-152E-47A3-95B0-4BCFBD14FBB1}" type="presOf" srcId="{8059D313-2046-4EBB-B055-5C24EF2884E0}" destId="{43D91C05-0B2D-472F-98BE-2D911BF7F633}" srcOrd="0" destOrd="0" presId="urn:microsoft.com/office/officeart/2005/8/layout/pList1"/>
    <dgm:cxn modelId="{95DDF301-8247-4AC8-BFB5-168B47D2C423}" type="presOf" srcId="{1ACDDEF2-9585-47B9-8808-AA3B64C1D1DF}" destId="{ADC3DD96-1FFA-482C-AF91-60EFC8485420}" srcOrd="0" destOrd="0" presId="urn:microsoft.com/office/officeart/2005/8/layout/pList1"/>
    <dgm:cxn modelId="{4F8FA9A8-8577-40BC-9677-292D0EC02A1B}" srcId="{5097829C-5D14-4413-898D-A7AFD91AFDA7}" destId="{30D4EB57-6F55-4285-A478-AD20EAEB6445}" srcOrd="0" destOrd="0" parTransId="{F6F7D5C3-29C7-4948-BE48-F62904DB77B1}" sibTransId="{FEB95614-CC46-428B-8A1E-971A0D5AAEE1}"/>
    <dgm:cxn modelId="{321C4A25-55CB-43B6-8A05-BD3B5FE73C99}" type="presOf" srcId="{16906B51-49BD-4AD2-8096-4FE3FC8B0155}" destId="{9BB85E98-5BDD-4C90-BEB3-5EF46AB57A29}" srcOrd="0" destOrd="0" presId="urn:microsoft.com/office/officeart/2005/8/layout/pList1"/>
    <dgm:cxn modelId="{C4372F62-C777-4D9D-BC6A-6EC124BB5F58}" srcId="{5097829C-5D14-4413-898D-A7AFD91AFDA7}" destId="{A48731B6-C8CE-4140-99F1-2E5B843B6269}" srcOrd="1" destOrd="0" parTransId="{BAD4BED2-AD36-48FA-967B-A668117838FA}" sibTransId="{8059D313-2046-4EBB-B055-5C24EF2884E0}"/>
    <dgm:cxn modelId="{ABFA6A36-4437-4615-B006-46FB4D93BE2A}" srcId="{5097829C-5D14-4413-898D-A7AFD91AFDA7}" destId="{1ACDDEF2-9585-47B9-8808-AA3B64C1D1DF}" srcOrd="3" destOrd="0" parTransId="{F81DDFFF-43EC-4004-B007-DAD6BE8C7FFC}" sibTransId="{ACDE7280-AFF4-417E-A223-61AF58003960}"/>
    <dgm:cxn modelId="{30ADA15C-7630-4F3B-8A07-65542C6890AE}" type="presOf" srcId="{FEB95614-CC46-428B-8A1E-971A0D5AAEE1}" destId="{5E0202F8-3DCA-4CC1-B4BD-FA667DE6FD42}" srcOrd="0" destOrd="0" presId="urn:microsoft.com/office/officeart/2005/8/layout/pList1"/>
    <dgm:cxn modelId="{029F5FA5-0013-4A4F-9E4F-4AFFB149E99D}" srcId="{5097829C-5D14-4413-898D-A7AFD91AFDA7}" destId="{16906B51-49BD-4AD2-8096-4FE3FC8B0155}" srcOrd="2" destOrd="0" parTransId="{650C967B-AF2F-4262-B597-DE150D85CC54}" sibTransId="{2D0CAB3D-0358-4BE0-AEAB-47B466C44B9A}"/>
    <dgm:cxn modelId="{402A4609-B1FC-428D-9DB4-A87F33742EA0}" type="presOf" srcId="{A48731B6-C8CE-4140-99F1-2E5B843B6269}" destId="{ECBB999B-61F1-4202-B772-9464F6120437}" srcOrd="0" destOrd="0" presId="urn:microsoft.com/office/officeart/2005/8/layout/pList1"/>
    <dgm:cxn modelId="{DE96A575-77CF-422F-A535-1535FDA139E0}" type="presParOf" srcId="{DFDC45C6-AB7C-4FCE-99A0-83DA6E6A855D}" destId="{9E862574-94CA-4EB4-9F26-DD5325636919}" srcOrd="0" destOrd="0" presId="urn:microsoft.com/office/officeart/2005/8/layout/pList1"/>
    <dgm:cxn modelId="{5EC80831-9E53-4389-84A1-EBAB27CF567E}" type="presParOf" srcId="{9E862574-94CA-4EB4-9F26-DD5325636919}" destId="{1D9B94A1-469D-4648-A288-AC215C6D4705}" srcOrd="0" destOrd="0" presId="urn:microsoft.com/office/officeart/2005/8/layout/pList1"/>
    <dgm:cxn modelId="{B27FA205-9583-43FA-A32A-07D57C19D436}" type="presParOf" srcId="{9E862574-94CA-4EB4-9F26-DD5325636919}" destId="{77F4D49A-955C-4397-8A40-05FCA9F1B57B}" srcOrd="1" destOrd="0" presId="urn:microsoft.com/office/officeart/2005/8/layout/pList1"/>
    <dgm:cxn modelId="{30A874BE-1EE1-4B0F-9D54-39F0185AC01B}" type="presParOf" srcId="{DFDC45C6-AB7C-4FCE-99A0-83DA6E6A855D}" destId="{5E0202F8-3DCA-4CC1-B4BD-FA667DE6FD42}" srcOrd="1" destOrd="0" presId="urn:microsoft.com/office/officeart/2005/8/layout/pList1"/>
    <dgm:cxn modelId="{CAD62F6B-640C-42FC-A0F5-28BF85DE4D55}" type="presParOf" srcId="{DFDC45C6-AB7C-4FCE-99A0-83DA6E6A855D}" destId="{6D8FE58D-3732-404F-981D-70963B460977}" srcOrd="2" destOrd="0" presId="urn:microsoft.com/office/officeart/2005/8/layout/pList1"/>
    <dgm:cxn modelId="{5E06023D-704F-4B31-B3CB-BB9A52223A14}" type="presParOf" srcId="{6D8FE58D-3732-404F-981D-70963B460977}" destId="{75BD0C93-6A7B-4516-886F-99BAF27543EE}" srcOrd="0" destOrd="0" presId="urn:microsoft.com/office/officeart/2005/8/layout/pList1"/>
    <dgm:cxn modelId="{4CF9EC61-5BAD-4873-8328-D6902D311156}" type="presParOf" srcId="{6D8FE58D-3732-404F-981D-70963B460977}" destId="{ECBB999B-61F1-4202-B772-9464F6120437}" srcOrd="1" destOrd="0" presId="urn:microsoft.com/office/officeart/2005/8/layout/pList1"/>
    <dgm:cxn modelId="{48EC76AB-9814-4A4D-91F6-DD175DD42144}" type="presParOf" srcId="{DFDC45C6-AB7C-4FCE-99A0-83DA6E6A855D}" destId="{43D91C05-0B2D-472F-98BE-2D911BF7F633}" srcOrd="3" destOrd="0" presId="urn:microsoft.com/office/officeart/2005/8/layout/pList1"/>
    <dgm:cxn modelId="{CFA45634-AEC2-48A4-B04B-2B9572EE7DA0}" type="presParOf" srcId="{DFDC45C6-AB7C-4FCE-99A0-83DA6E6A855D}" destId="{B9FE88B6-AD8F-47FC-A9C0-317B75F0BD2D}" srcOrd="4" destOrd="0" presId="urn:microsoft.com/office/officeart/2005/8/layout/pList1"/>
    <dgm:cxn modelId="{D4D944FD-E571-4829-A5A0-ABF9ABAE4B45}" type="presParOf" srcId="{B9FE88B6-AD8F-47FC-A9C0-317B75F0BD2D}" destId="{F54B920F-F045-4C78-A2C3-A7E57C1AFACD}" srcOrd="0" destOrd="0" presId="urn:microsoft.com/office/officeart/2005/8/layout/pList1"/>
    <dgm:cxn modelId="{4BB006D3-8DAD-4F03-AEFF-CF097062BCF1}" type="presParOf" srcId="{B9FE88B6-AD8F-47FC-A9C0-317B75F0BD2D}" destId="{9BB85E98-5BDD-4C90-BEB3-5EF46AB57A29}" srcOrd="1" destOrd="0" presId="urn:microsoft.com/office/officeart/2005/8/layout/pList1"/>
    <dgm:cxn modelId="{F0B8AD99-AEA4-487A-93F2-C8068C33664A}" type="presParOf" srcId="{DFDC45C6-AB7C-4FCE-99A0-83DA6E6A855D}" destId="{700F31DB-4BCF-4B4F-8879-51F3D0F8BF34}" srcOrd="5" destOrd="0" presId="urn:microsoft.com/office/officeart/2005/8/layout/pList1"/>
    <dgm:cxn modelId="{6AC37756-9CCB-4EB9-8122-1A5E1C763070}" type="presParOf" srcId="{DFDC45C6-AB7C-4FCE-99A0-83DA6E6A855D}" destId="{25F84761-3B6D-4698-82B9-28CEA9CFC1EB}" srcOrd="6" destOrd="0" presId="urn:microsoft.com/office/officeart/2005/8/layout/pList1"/>
    <dgm:cxn modelId="{9C02026F-D413-40FA-9A83-14DBC1C082C3}" type="presParOf" srcId="{25F84761-3B6D-4698-82B9-28CEA9CFC1EB}" destId="{F0D76F73-9166-4234-AAC0-54BD58EB09D8}" srcOrd="0" destOrd="0" presId="urn:microsoft.com/office/officeart/2005/8/layout/pList1"/>
    <dgm:cxn modelId="{276525EE-ADCA-4DEE-BF62-176575A0A48D}" type="presParOf" srcId="{25F84761-3B6D-4698-82B9-28CEA9CFC1EB}" destId="{ADC3DD96-1FFA-482C-AF91-60EFC8485420}"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C95DA-29E5-4BF0-B090-3385CCFA01B5}">
      <dsp:nvSpPr>
        <dsp:cNvPr id="0" name=""/>
        <dsp:cNvSpPr/>
      </dsp:nvSpPr>
      <dsp:spPr>
        <a:xfrm>
          <a:off x="576064" y="841"/>
          <a:ext cx="2204998" cy="2204998"/>
        </a:xfrm>
        <a:prstGeom prst="ellipse">
          <a:avLst/>
        </a:prstGeom>
        <a:solidFill>
          <a:schemeClr val="accent4">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b="1" kern="1200" dirty="0" smtClean="0"/>
            <a:t>Strong argument </a:t>
          </a:r>
          <a:endParaRPr lang="en-US" sz="2400" b="1" kern="1200" dirty="0"/>
        </a:p>
      </dsp:txBody>
      <dsp:txXfrm>
        <a:off x="898978" y="323755"/>
        <a:ext cx="1559170" cy="1559170"/>
      </dsp:txXfrm>
    </dsp:sp>
    <dsp:sp modelId="{1B9A7CD9-7C2E-4E23-9D56-8A1BB24FBDB8}">
      <dsp:nvSpPr>
        <dsp:cNvPr id="0" name=""/>
        <dsp:cNvSpPr/>
      </dsp:nvSpPr>
      <dsp:spPr>
        <a:xfrm>
          <a:off x="1039114" y="2384886"/>
          <a:ext cx="1278899" cy="1278899"/>
        </a:xfrm>
        <a:prstGeom prst="mathPlus">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977900">
            <a:lnSpc>
              <a:spcPct val="90000"/>
            </a:lnSpc>
            <a:spcBef>
              <a:spcPct val="0"/>
            </a:spcBef>
            <a:spcAft>
              <a:spcPct val="35000"/>
            </a:spcAft>
          </a:pPr>
          <a:endParaRPr lang="en-US" sz="2200" b="1" kern="1200"/>
        </a:p>
      </dsp:txBody>
      <dsp:txXfrm>
        <a:off x="1208632" y="2873937"/>
        <a:ext cx="939863" cy="300797"/>
      </dsp:txXfrm>
    </dsp:sp>
    <dsp:sp modelId="{18DE2D30-2744-4104-870F-B986AC1CFEC2}">
      <dsp:nvSpPr>
        <dsp:cNvPr id="0" name=""/>
        <dsp:cNvSpPr/>
      </dsp:nvSpPr>
      <dsp:spPr>
        <a:xfrm>
          <a:off x="576064" y="3842831"/>
          <a:ext cx="2204998" cy="2204998"/>
        </a:xfrm>
        <a:prstGeom prst="ellipse">
          <a:avLst/>
        </a:prstGeom>
        <a:solidFill>
          <a:schemeClr val="accent4">
            <a:hueOff val="-993763"/>
            <a:satOff val="1804"/>
            <a:lumOff val="-6471"/>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b="1" kern="1200" dirty="0" smtClean="0"/>
            <a:t>Providing credible evidence</a:t>
          </a:r>
        </a:p>
        <a:p>
          <a:pPr lvl="0" algn="ctr" defTabSz="1066800">
            <a:lnSpc>
              <a:spcPct val="90000"/>
            </a:lnSpc>
            <a:spcBef>
              <a:spcPct val="0"/>
            </a:spcBef>
            <a:spcAft>
              <a:spcPct val="35000"/>
            </a:spcAft>
          </a:pPr>
          <a:endParaRPr lang="en-US" sz="2400" b="1" kern="1200" dirty="0"/>
        </a:p>
      </dsp:txBody>
      <dsp:txXfrm>
        <a:off x="898978" y="4165745"/>
        <a:ext cx="1559170" cy="1559170"/>
      </dsp:txXfrm>
    </dsp:sp>
    <dsp:sp modelId="{5DC923D5-D4CF-4076-A967-B12969351468}">
      <dsp:nvSpPr>
        <dsp:cNvPr id="0" name=""/>
        <dsp:cNvSpPr/>
      </dsp:nvSpPr>
      <dsp:spPr>
        <a:xfrm>
          <a:off x="3111813" y="2614206"/>
          <a:ext cx="701189" cy="820259"/>
        </a:xfrm>
        <a:prstGeom prst="rightArrow">
          <a:avLst>
            <a:gd name="adj1" fmla="val 60000"/>
            <a:gd name="adj2" fmla="val 50000"/>
          </a:avLst>
        </a:prstGeom>
        <a:solidFill>
          <a:schemeClr val="accent4">
            <a:hueOff val="-1987526"/>
            <a:satOff val="3607"/>
            <a:lumOff val="-12941"/>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1644650">
            <a:lnSpc>
              <a:spcPct val="90000"/>
            </a:lnSpc>
            <a:spcBef>
              <a:spcPct val="0"/>
            </a:spcBef>
            <a:spcAft>
              <a:spcPct val="35000"/>
            </a:spcAft>
          </a:pPr>
          <a:endParaRPr lang="en-US" sz="3700" b="1" kern="1200"/>
        </a:p>
      </dsp:txBody>
      <dsp:txXfrm>
        <a:off x="3111813" y="2778258"/>
        <a:ext cx="490832" cy="492155"/>
      </dsp:txXfrm>
    </dsp:sp>
    <dsp:sp modelId="{82667BA2-F80A-42A4-967C-14B062CF2C05}">
      <dsp:nvSpPr>
        <dsp:cNvPr id="0" name=""/>
        <dsp:cNvSpPr/>
      </dsp:nvSpPr>
      <dsp:spPr>
        <a:xfrm>
          <a:off x="4104062" y="1224130"/>
          <a:ext cx="3888824" cy="3600410"/>
        </a:xfrm>
        <a:prstGeom prst="ellipse">
          <a:avLst/>
        </a:prstGeom>
        <a:solidFill>
          <a:schemeClr val="accent4">
            <a:hueOff val="-1987526"/>
            <a:satOff val="3607"/>
            <a:lumOff val="-12941"/>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r>
            <a:rPr lang="en-US" sz="4200" b="1" kern="1200" dirty="0" smtClean="0"/>
            <a:t>Evaluating the quality of evidence</a:t>
          </a:r>
          <a:endParaRPr lang="en-US" sz="4200" b="1" kern="1200" dirty="0"/>
        </a:p>
      </dsp:txBody>
      <dsp:txXfrm>
        <a:off x="4673567" y="1751398"/>
        <a:ext cx="2749814" cy="25458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BF684-2ABE-49CC-A909-60AE358B5F7B}">
      <dsp:nvSpPr>
        <dsp:cNvPr id="0" name=""/>
        <dsp:cNvSpPr/>
      </dsp:nvSpPr>
      <dsp:spPr>
        <a:xfrm>
          <a:off x="457199" y="0"/>
          <a:ext cx="5181600" cy="4064000"/>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8E7533D-471F-49CA-86C3-11A7B5B8CA7E}">
      <dsp:nvSpPr>
        <dsp:cNvPr id="0" name=""/>
        <dsp:cNvSpPr/>
      </dsp:nvSpPr>
      <dsp:spPr>
        <a:xfrm>
          <a:off x="2678" y="1219199"/>
          <a:ext cx="1171277" cy="1625600"/>
        </a:xfrm>
        <a:prstGeom prst="roundRec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Collect the Right Information</a:t>
          </a:r>
          <a:endParaRPr lang="en-US" sz="1300" b="1" kern="1200" dirty="0"/>
        </a:p>
      </dsp:txBody>
      <dsp:txXfrm>
        <a:off x="59855" y="1276376"/>
        <a:ext cx="1056923" cy="1511246"/>
      </dsp:txXfrm>
    </dsp:sp>
    <dsp:sp modelId="{E3B40DD8-1449-4876-8F63-E440DE59F987}">
      <dsp:nvSpPr>
        <dsp:cNvPr id="0" name=""/>
        <dsp:cNvSpPr/>
      </dsp:nvSpPr>
      <dsp:spPr>
        <a:xfrm>
          <a:off x="1232520" y="1219199"/>
          <a:ext cx="1171277" cy="1625600"/>
        </a:xfrm>
        <a:prstGeom prst="roundRect">
          <a:avLst/>
        </a:prstGeom>
        <a:gradFill rotWithShape="0">
          <a:gsLst>
            <a:gs pos="0">
              <a:schemeClr val="accent4">
                <a:hueOff val="-496882"/>
                <a:satOff val="902"/>
                <a:lumOff val="-3235"/>
                <a:alphaOff val="0"/>
                <a:tint val="97000"/>
                <a:satMod val="100000"/>
                <a:lumMod val="102000"/>
              </a:schemeClr>
            </a:gs>
            <a:gs pos="50000">
              <a:schemeClr val="accent4">
                <a:hueOff val="-496882"/>
                <a:satOff val="902"/>
                <a:lumOff val="-3235"/>
                <a:alphaOff val="0"/>
                <a:shade val="100000"/>
                <a:satMod val="103000"/>
                <a:lumMod val="100000"/>
              </a:schemeClr>
            </a:gs>
            <a:gs pos="100000">
              <a:schemeClr val="accent4">
                <a:hueOff val="-496882"/>
                <a:satOff val="902"/>
                <a:lumOff val="-3235"/>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Numeracy Skills</a:t>
          </a:r>
          <a:endParaRPr lang="en-US" sz="1300" b="1" kern="1200" dirty="0"/>
        </a:p>
      </dsp:txBody>
      <dsp:txXfrm>
        <a:off x="1289697" y="1276376"/>
        <a:ext cx="1056923" cy="1511246"/>
      </dsp:txXfrm>
    </dsp:sp>
    <dsp:sp modelId="{E4EBE648-132C-4571-A6C9-C356C84EBDA7}">
      <dsp:nvSpPr>
        <dsp:cNvPr id="0" name=""/>
        <dsp:cNvSpPr/>
      </dsp:nvSpPr>
      <dsp:spPr>
        <a:xfrm>
          <a:off x="2462361" y="1219199"/>
          <a:ext cx="1171277" cy="1625600"/>
        </a:xfrm>
        <a:prstGeom prst="roundRect">
          <a:avLst/>
        </a:prstGeom>
        <a:gradFill rotWithShape="0">
          <a:gsLst>
            <a:gs pos="0">
              <a:schemeClr val="accent4">
                <a:hueOff val="-993763"/>
                <a:satOff val="1804"/>
                <a:lumOff val="-6471"/>
                <a:alphaOff val="0"/>
                <a:tint val="97000"/>
                <a:satMod val="100000"/>
                <a:lumMod val="102000"/>
              </a:schemeClr>
            </a:gs>
            <a:gs pos="50000">
              <a:schemeClr val="accent4">
                <a:hueOff val="-993763"/>
                <a:satOff val="1804"/>
                <a:lumOff val="-6471"/>
                <a:alphaOff val="0"/>
                <a:shade val="100000"/>
                <a:satMod val="103000"/>
                <a:lumMod val="100000"/>
              </a:schemeClr>
            </a:gs>
            <a:gs pos="100000">
              <a:schemeClr val="accent4">
                <a:hueOff val="-993763"/>
                <a:satOff val="1804"/>
                <a:lumOff val="-6471"/>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Strategic Thinking </a:t>
          </a:r>
          <a:endParaRPr lang="en-US" sz="1300" b="1" kern="1200" dirty="0"/>
        </a:p>
      </dsp:txBody>
      <dsp:txXfrm>
        <a:off x="2519538" y="1276376"/>
        <a:ext cx="1056923" cy="1511246"/>
      </dsp:txXfrm>
    </dsp:sp>
    <dsp:sp modelId="{42098112-4B73-4540-85C4-8B911B5D3092}">
      <dsp:nvSpPr>
        <dsp:cNvPr id="0" name=""/>
        <dsp:cNvSpPr/>
      </dsp:nvSpPr>
      <dsp:spPr>
        <a:xfrm>
          <a:off x="3692202" y="1219199"/>
          <a:ext cx="1171277" cy="1625600"/>
        </a:xfrm>
        <a:prstGeom prst="roundRect">
          <a:avLst/>
        </a:prstGeom>
        <a:gradFill rotWithShape="0">
          <a:gsLst>
            <a:gs pos="0">
              <a:schemeClr val="accent4">
                <a:hueOff val="-1490645"/>
                <a:satOff val="2705"/>
                <a:lumOff val="-9706"/>
                <a:alphaOff val="0"/>
                <a:tint val="97000"/>
                <a:satMod val="100000"/>
                <a:lumMod val="102000"/>
              </a:schemeClr>
            </a:gs>
            <a:gs pos="50000">
              <a:schemeClr val="accent4">
                <a:hueOff val="-1490645"/>
                <a:satOff val="2705"/>
                <a:lumOff val="-9706"/>
                <a:alphaOff val="0"/>
                <a:shade val="100000"/>
                <a:satMod val="103000"/>
                <a:lumMod val="100000"/>
              </a:schemeClr>
            </a:gs>
            <a:gs pos="100000">
              <a:schemeClr val="accent4">
                <a:hueOff val="-1490645"/>
                <a:satOff val="2705"/>
                <a:lumOff val="-9706"/>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Attention to Detail Skills</a:t>
          </a:r>
          <a:endParaRPr lang="en-US" sz="1300" b="1" kern="1200" dirty="0"/>
        </a:p>
      </dsp:txBody>
      <dsp:txXfrm>
        <a:off x="3749379" y="1276376"/>
        <a:ext cx="1056923" cy="1511246"/>
      </dsp:txXfrm>
    </dsp:sp>
    <dsp:sp modelId="{678E8FAC-C249-4570-8E09-68DFBB11D368}">
      <dsp:nvSpPr>
        <dsp:cNvPr id="0" name=""/>
        <dsp:cNvSpPr/>
      </dsp:nvSpPr>
      <dsp:spPr>
        <a:xfrm>
          <a:off x="4922043" y="1219199"/>
          <a:ext cx="1171277" cy="1625600"/>
        </a:xfrm>
        <a:prstGeom prst="roundRect">
          <a:avLst/>
        </a:prstGeom>
        <a:gradFill rotWithShape="0">
          <a:gsLst>
            <a:gs pos="0">
              <a:schemeClr val="accent4">
                <a:hueOff val="-1987526"/>
                <a:satOff val="3607"/>
                <a:lumOff val="-12941"/>
                <a:alphaOff val="0"/>
                <a:tint val="97000"/>
                <a:satMod val="100000"/>
                <a:lumMod val="102000"/>
              </a:schemeClr>
            </a:gs>
            <a:gs pos="50000">
              <a:schemeClr val="accent4">
                <a:hueOff val="-1987526"/>
                <a:satOff val="3607"/>
                <a:lumOff val="-12941"/>
                <a:alphaOff val="0"/>
                <a:shade val="100000"/>
                <a:satMod val="103000"/>
                <a:lumMod val="100000"/>
              </a:schemeClr>
            </a:gs>
            <a:gs pos="100000">
              <a:schemeClr val="accent4">
                <a:hueOff val="-1987526"/>
                <a:satOff val="3607"/>
                <a:lumOff val="-12941"/>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Technical skills</a:t>
          </a:r>
          <a:endParaRPr lang="en-US" sz="1300" b="1" kern="1200" dirty="0"/>
        </a:p>
      </dsp:txBody>
      <dsp:txXfrm>
        <a:off x="4979220" y="1276376"/>
        <a:ext cx="1056923" cy="1511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9B94A1-469D-4648-A288-AC215C6D4705}">
      <dsp:nvSpPr>
        <dsp:cNvPr id="0" name=""/>
        <dsp:cNvSpPr/>
      </dsp:nvSpPr>
      <dsp:spPr>
        <a:xfrm>
          <a:off x="120215" y="903"/>
          <a:ext cx="1829817" cy="1260743"/>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F4D49A-955C-4397-8A40-05FCA9F1B57B}">
      <dsp:nvSpPr>
        <dsp:cNvPr id="0" name=""/>
        <dsp:cNvSpPr/>
      </dsp:nvSpPr>
      <dsp:spPr>
        <a:xfrm>
          <a:off x="120215" y="1261647"/>
          <a:ext cx="1829817" cy="67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lvl="0" algn="ctr" defTabSz="577850">
            <a:lnSpc>
              <a:spcPct val="90000"/>
            </a:lnSpc>
            <a:spcBef>
              <a:spcPct val="0"/>
            </a:spcBef>
            <a:spcAft>
              <a:spcPct val="35000"/>
            </a:spcAft>
          </a:pPr>
          <a:r>
            <a:rPr lang="en-US" sz="1300" kern="1200" dirty="0" smtClean="0"/>
            <a:t>Reputation</a:t>
          </a:r>
        </a:p>
        <a:p>
          <a:pPr lvl="0" algn="ctr" defTabSz="577850">
            <a:lnSpc>
              <a:spcPct val="90000"/>
            </a:lnSpc>
            <a:spcBef>
              <a:spcPct val="0"/>
            </a:spcBef>
            <a:spcAft>
              <a:spcPct val="35000"/>
            </a:spcAft>
          </a:pPr>
          <a:r>
            <a:rPr lang="en-US" sz="1300" kern="1200" dirty="0" smtClean="0"/>
            <a:t>(values/ principles)</a:t>
          </a:r>
        </a:p>
      </dsp:txBody>
      <dsp:txXfrm>
        <a:off x="120215" y="1261647"/>
        <a:ext cx="1829817" cy="678862"/>
      </dsp:txXfrm>
    </dsp:sp>
    <dsp:sp modelId="{75BD0C93-6A7B-4516-886F-99BAF27543EE}">
      <dsp:nvSpPr>
        <dsp:cNvPr id="0" name=""/>
        <dsp:cNvSpPr/>
      </dsp:nvSpPr>
      <dsp:spPr>
        <a:xfrm>
          <a:off x="2232249" y="0"/>
          <a:ext cx="1829817" cy="1260743"/>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BB999B-61F1-4202-B772-9464F6120437}">
      <dsp:nvSpPr>
        <dsp:cNvPr id="0" name=""/>
        <dsp:cNvSpPr/>
      </dsp:nvSpPr>
      <dsp:spPr>
        <a:xfrm>
          <a:off x="2133091" y="1261647"/>
          <a:ext cx="1829817" cy="67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lvl="0" algn="ctr" defTabSz="577850">
            <a:lnSpc>
              <a:spcPct val="90000"/>
            </a:lnSpc>
            <a:spcBef>
              <a:spcPct val="0"/>
            </a:spcBef>
            <a:spcAft>
              <a:spcPct val="35000"/>
            </a:spcAft>
          </a:pPr>
          <a:r>
            <a:rPr lang="en-US" sz="1300" kern="1200" dirty="0" smtClean="0"/>
            <a:t>Networks</a:t>
          </a:r>
          <a:endParaRPr lang="en-US" sz="1300" kern="1200" dirty="0"/>
        </a:p>
      </dsp:txBody>
      <dsp:txXfrm>
        <a:off x="2133091" y="1261647"/>
        <a:ext cx="1829817" cy="678862"/>
      </dsp:txXfrm>
    </dsp:sp>
    <dsp:sp modelId="{F54B920F-F045-4C78-A2C3-A7E57C1AFACD}">
      <dsp:nvSpPr>
        <dsp:cNvPr id="0" name=""/>
        <dsp:cNvSpPr/>
      </dsp:nvSpPr>
      <dsp:spPr>
        <a:xfrm>
          <a:off x="4145967" y="903"/>
          <a:ext cx="1829817" cy="1260743"/>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85E98-5BDD-4C90-BEB3-5EF46AB57A29}">
      <dsp:nvSpPr>
        <dsp:cNvPr id="0" name=""/>
        <dsp:cNvSpPr/>
      </dsp:nvSpPr>
      <dsp:spPr>
        <a:xfrm>
          <a:off x="4145967" y="1261647"/>
          <a:ext cx="1829817" cy="67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lvl="0" algn="ctr" defTabSz="577850">
            <a:lnSpc>
              <a:spcPct val="90000"/>
            </a:lnSpc>
            <a:spcBef>
              <a:spcPct val="0"/>
            </a:spcBef>
            <a:spcAft>
              <a:spcPct val="35000"/>
            </a:spcAft>
          </a:pPr>
          <a:r>
            <a:rPr lang="en-US" sz="1300" kern="1200" dirty="0" smtClean="0"/>
            <a:t>Profile</a:t>
          </a:r>
        </a:p>
        <a:p>
          <a:pPr lvl="0" algn="ctr" defTabSz="577850">
            <a:lnSpc>
              <a:spcPct val="90000"/>
            </a:lnSpc>
            <a:spcBef>
              <a:spcPct val="0"/>
            </a:spcBef>
            <a:spcAft>
              <a:spcPct val="35000"/>
            </a:spcAft>
          </a:pPr>
          <a:r>
            <a:rPr lang="en-US" sz="1300" kern="1200" dirty="0" smtClean="0"/>
            <a:t>Presence (web/ social media)</a:t>
          </a:r>
          <a:endParaRPr lang="en-US" sz="1300" kern="1200" dirty="0"/>
        </a:p>
      </dsp:txBody>
      <dsp:txXfrm>
        <a:off x="4145967" y="1261647"/>
        <a:ext cx="1829817" cy="678862"/>
      </dsp:txXfrm>
    </dsp:sp>
    <dsp:sp modelId="{F0D76F73-9166-4234-AAC0-54BD58EB09D8}">
      <dsp:nvSpPr>
        <dsp:cNvPr id="0" name=""/>
        <dsp:cNvSpPr/>
      </dsp:nvSpPr>
      <dsp:spPr>
        <a:xfrm>
          <a:off x="2133091" y="2123490"/>
          <a:ext cx="1829817" cy="1260743"/>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3DD96-1FFA-482C-AF91-60EFC8485420}">
      <dsp:nvSpPr>
        <dsp:cNvPr id="0" name=""/>
        <dsp:cNvSpPr/>
      </dsp:nvSpPr>
      <dsp:spPr>
        <a:xfrm>
          <a:off x="2133091" y="3384234"/>
          <a:ext cx="1829817" cy="67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lvl="0" algn="ctr" defTabSz="577850">
            <a:lnSpc>
              <a:spcPct val="90000"/>
            </a:lnSpc>
            <a:spcBef>
              <a:spcPct val="0"/>
            </a:spcBef>
            <a:spcAft>
              <a:spcPct val="35000"/>
            </a:spcAft>
          </a:pPr>
          <a:r>
            <a:rPr lang="en-US" sz="1300" kern="1200" dirty="0" smtClean="0"/>
            <a:t>Authentic</a:t>
          </a:r>
        </a:p>
        <a:p>
          <a:pPr lvl="0" algn="ctr" defTabSz="577850">
            <a:lnSpc>
              <a:spcPct val="90000"/>
            </a:lnSpc>
            <a:spcBef>
              <a:spcPct val="0"/>
            </a:spcBef>
            <a:spcAft>
              <a:spcPct val="35000"/>
            </a:spcAft>
          </a:pPr>
          <a:r>
            <a:rPr lang="en-US" sz="1300" kern="1200" dirty="0" smtClean="0"/>
            <a:t>Your unique selling point</a:t>
          </a:r>
          <a:endParaRPr lang="en-US" sz="1300" kern="1200" dirty="0"/>
        </a:p>
      </dsp:txBody>
      <dsp:txXfrm>
        <a:off x="2133091" y="3384234"/>
        <a:ext cx="1829817" cy="678862"/>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25/10/2018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85685B-6E10-4906-ADAA-C0B6AC31A001}" type="datetimeFigureOut">
              <a:rPr lang="en-GB" smtClean="0"/>
              <a:t>25/10/2018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22AF44-E44B-43C4-9D63-9AA242289F08}" type="slidenum">
              <a:rPr lang="en-GB" smtClean="0"/>
              <a:t>‹#›</a:t>
            </a:fld>
            <a:endParaRPr lang="en-GB"/>
          </a:p>
        </p:txBody>
      </p:sp>
    </p:spTree>
    <p:extLst>
      <p:ext uri="{BB962C8B-B14F-4D97-AF65-F5344CB8AC3E}">
        <p14:creationId xmlns:p14="http://schemas.microsoft.com/office/powerpoint/2010/main" val="2770757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a:t>
            </a:fld>
            <a:endParaRPr lang="en-GB"/>
          </a:p>
        </p:txBody>
      </p:sp>
    </p:spTree>
    <p:extLst>
      <p:ext uri="{BB962C8B-B14F-4D97-AF65-F5344CB8AC3E}">
        <p14:creationId xmlns:p14="http://schemas.microsoft.com/office/powerpoint/2010/main" val="3449199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a:t>
            </a:fld>
            <a:endParaRPr lang="en-GB"/>
          </a:p>
        </p:txBody>
      </p:sp>
    </p:spTree>
    <p:extLst>
      <p:ext uri="{BB962C8B-B14F-4D97-AF65-F5344CB8AC3E}">
        <p14:creationId xmlns:p14="http://schemas.microsoft.com/office/powerpoint/2010/main" val="105085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each of these – encouraging comments and views from the group.</a:t>
            </a:r>
          </a:p>
        </p:txBody>
      </p:sp>
      <p:sp>
        <p:nvSpPr>
          <p:cNvPr id="4" name="Slide Number Placeholder 3"/>
          <p:cNvSpPr>
            <a:spLocks noGrp="1"/>
          </p:cNvSpPr>
          <p:nvPr>
            <p:ph type="sldNum" sz="quarter" idx="10"/>
          </p:nvPr>
        </p:nvSpPr>
        <p:spPr/>
        <p:txBody>
          <a:bodyPr/>
          <a:lstStyle/>
          <a:p>
            <a:fld id="{A5DB3521-01FC-42D9-9AE2-A7A797DDD782}" type="slidenum">
              <a:rPr lang="en-GB" smtClean="0"/>
              <a:t>3</a:t>
            </a:fld>
            <a:endParaRPr lang="en-GB"/>
          </a:p>
        </p:txBody>
      </p:sp>
    </p:spTree>
    <p:extLst>
      <p:ext uri="{BB962C8B-B14F-4D97-AF65-F5344CB8AC3E}">
        <p14:creationId xmlns:p14="http://schemas.microsoft.com/office/powerpoint/2010/main" val="1145624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4</a:t>
            </a:fld>
            <a:endParaRPr lang="en-GB"/>
          </a:p>
        </p:txBody>
      </p:sp>
    </p:spTree>
    <p:extLst>
      <p:ext uri="{BB962C8B-B14F-4D97-AF65-F5344CB8AC3E}">
        <p14:creationId xmlns:p14="http://schemas.microsoft.com/office/powerpoint/2010/main" val="29642700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 general discussion to take feedback on how well student’s are managing their time – how good is their personal organisation.  What are the biggest challenges? 60 to 80% should typically be spent in Important but Not Urgent – it’s where you have planned your work and are working your plan!  You are in control. 15 to 20% is then available for Important &amp; Urgent – emerging issues, problems, conflict, crises that need sorting IMMEDIATELY.  You shouldn’t spend much time in the others at all, unless it is an absolute emergency requiring ‘all hands to the pump’ – no matter what your job</a:t>
            </a:r>
            <a:r>
              <a:rPr lang="en-GB" dirty="0" smtClean="0"/>
              <a:t>.</a:t>
            </a:r>
          </a:p>
          <a:p>
            <a:endParaRPr lang="en-GB" dirty="0" smtClean="0"/>
          </a:p>
          <a:p>
            <a:r>
              <a:rPr lang="en-GB" dirty="0" smtClean="0"/>
              <a:t>In reality both students and mangers struggle with planning and time management. In 1989 Stephen Covey developed the “time management Matrix” a tool illustrating how individuals tended to go about managing their time using broad categories of importance and urgent.</a:t>
            </a:r>
          </a:p>
          <a:p>
            <a:r>
              <a:rPr lang="en-GB" dirty="0" smtClean="0"/>
              <a:t>Urgent means – it requires immediate attention – act NOW</a:t>
            </a:r>
          </a:p>
          <a:p>
            <a:r>
              <a:rPr lang="en-GB" dirty="0" smtClean="0"/>
              <a:t>Importance – to do with results and contributes to mission,</a:t>
            </a:r>
            <a:r>
              <a:rPr lang="en-GB" baseline="0" dirty="0" smtClean="0"/>
              <a:t> goal priorities.</a:t>
            </a:r>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5</a:t>
            </a:fld>
            <a:endParaRPr lang="en-GB"/>
          </a:p>
        </p:txBody>
      </p:sp>
    </p:spTree>
    <p:extLst>
      <p:ext uri="{BB962C8B-B14F-4D97-AF65-F5344CB8AC3E}">
        <p14:creationId xmlns:p14="http://schemas.microsoft.com/office/powerpoint/2010/main" val="958933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Crisis – individuals constantly dealing with urgent and important and you will not have time to do any planning.</a:t>
            </a:r>
            <a:r>
              <a:rPr lang="en-GB" baseline="0" dirty="0" smtClean="0"/>
              <a:t> Life will seem on the edge and while thrill can excite some people over the long term it will burn the individual out</a:t>
            </a:r>
          </a:p>
          <a:p>
            <a:pPr marL="228600" indent="-228600">
              <a:buAutoNum type="arabicPeriod"/>
            </a:pPr>
            <a:r>
              <a:rPr lang="en-GB" baseline="0" dirty="0" smtClean="0"/>
              <a:t>2. unscheduled – your are paying attention to the urgent but not necessarily important so the urgent things will be done but not the important until a crisis happens. Interruptions (friends/ social media text messages/ snap chats) distractions are all unscheduled tasks that’s divert from important tasks.</a:t>
            </a:r>
          </a:p>
          <a:p>
            <a:pPr marL="228600" indent="-228600">
              <a:buAutoNum type="arabicPeriod"/>
            </a:pPr>
            <a:r>
              <a:rPr lang="en-GB" baseline="0" dirty="0" smtClean="0"/>
              <a:t>Escapes and routine – unimportant and non urgent activities (vegetating, wasting time, watching something you tube/ </a:t>
            </a:r>
            <a:r>
              <a:rPr lang="en-GB" baseline="0" dirty="0" err="1" smtClean="0"/>
              <a:t>tv</a:t>
            </a:r>
            <a:r>
              <a:rPr lang="en-GB" baseline="0" dirty="0" smtClean="0"/>
              <a:t>, - can be big drains on time typically low energy not even seen as leisurely like sports or walking)  - not always relaxing.</a:t>
            </a:r>
          </a:p>
          <a:p>
            <a:pPr marL="228600" indent="-228600">
              <a:buAutoNum type="arabicPeriod"/>
            </a:pPr>
            <a:r>
              <a:rPr lang="en-GB" baseline="0" dirty="0" smtClean="0"/>
              <a:t>Planning – developing to do lists, prioritise, benefits are fewer crisis since they are planned and not surprising and no need for unintentional escapes because life should be conducted in a calmer manner with less time wastage.</a:t>
            </a:r>
          </a:p>
          <a:p>
            <a:pPr marL="0" indent="0">
              <a:buNone/>
            </a:pPr>
            <a:endParaRPr lang="en-GB" baseline="0" dirty="0" smtClean="0"/>
          </a:p>
          <a:p>
            <a:pPr marL="0" indent="0">
              <a:buNone/>
            </a:pPr>
            <a:r>
              <a:rPr lang="en-GB" baseline="0" dirty="0" smtClean="0"/>
              <a:t>Covey is recommending that we start to balance things so that we spend time looking and planning for important activities: if they are well planned, then they should never become urgent.</a:t>
            </a:r>
          </a:p>
        </p:txBody>
      </p:sp>
      <p:sp>
        <p:nvSpPr>
          <p:cNvPr id="4" name="Slide Number Placeholder 3"/>
          <p:cNvSpPr>
            <a:spLocks noGrp="1"/>
          </p:cNvSpPr>
          <p:nvPr>
            <p:ph type="sldNum" sz="quarter" idx="10"/>
          </p:nvPr>
        </p:nvSpPr>
        <p:spPr/>
        <p:txBody>
          <a:bodyPr/>
          <a:lstStyle/>
          <a:p>
            <a:fld id="{A5DB3521-01FC-42D9-9AE2-A7A797DDD782}" type="slidenum">
              <a:rPr lang="en-GB" smtClean="0"/>
              <a:t>6</a:t>
            </a:fld>
            <a:endParaRPr lang="en-GB"/>
          </a:p>
        </p:txBody>
      </p:sp>
    </p:spTree>
    <p:extLst>
      <p:ext uri="{BB962C8B-B14F-4D97-AF65-F5344CB8AC3E}">
        <p14:creationId xmlns:p14="http://schemas.microsoft.com/office/powerpoint/2010/main" val="1038991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7</a:t>
            </a:fld>
            <a:endParaRPr lang="en-GB"/>
          </a:p>
        </p:txBody>
      </p:sp>
    </p:spTree>
    <p:extLst>
      <p:ext uri="{BB962C8B-B14F-4D97-AF65-F5344CB8AC3E}">
        <p14:creationId xmlns:p14="http://schemas.microsoft.com/office/powerpoint/2010/main" val="664136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Identify gaps, errors, weaknesses in others work</a:t>
            </a:r>
          </a:p>
          <a:p>
            <a:r>
              <a:rPr lang="en-GB" dirty="0" smtClean="0"/>
              <a:t>Provide strong argument for a particular</a:t>
            </a:r>
            <a:r>
              <a:rPr lang="en-GB" baseline="0" dirty="0" smtClean="0"/>
              <a:t> view</a:t>
            </a:r>
          </a:p>
          <a:p>
            <a:r>
              <a:rPr lang="en-GB" baseline="0" dirty="0" smtClean="0"/>
              <a:t>Provide a clear detailed interpretation of situations and events </a:t>
            </a:r>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8</a:t>
            </a:fld>
            <a:endParaRPr lang="en-GB"/>
          </a:p>
        </p:txBody>
      </p:sp>
    </p:spTree>
    <p:extLst>
      <p:ext uri="{BB962C8B-B14F-4D97-AF65-F5344CB8AC3E}">
        <p14:creationId xmlns:p14="http://schemas.microsoft.com/office/powerpoint/2010/main" val="1271181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Strong argument – how weak or strong based on 3 components (1. extent to which evidence supporting the argument is provided, 2. quality of</a:t>
            </a:r>
            <a:r>
              <a:rPr lang="en-GB" baseline="0" dirty="0" smtClean="0"/>
              <a:t> evidence, 3. ease with which contradictory evidence can be provided). Strong argument is when difficult to find any weaknesses, being able to evaluate the strength of the argument.</a:t>
            </a:r>
          </a:p>
          <a:p>
            <a:r>
              <a:rPr lang="en-GB" baseline="0" dirty="0" smtClean="0"/>
              <a:t>The more you know about topic easier it is to evaluate it</a:t>
            </a:r>
          </a:p>
          <a:p>
            <a:r>
              <a:rPr lang="en-GB" baseline="0" dirty="0" smtClean="0"/>
              <a:t>Credible  - refers to how believable source of information is and how easy it is to identify opposing argument. (qualities of good sources Authenticity/ Validity/ Current relevance/ Reliable/ Facts)</a:t>
            </a:r>
          </a:p>
          <a:p>
            <a:r>
              <a:rPr lang="en-GB" baseline="0" dirty="0" smtClean="0"/>
              <a:t>Using strongest evidence</a:t>
            </a:r>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9</a:t>
            </a:fld>
            <a:endParaRPr lang="en-GB"/>
          </a:p>
        </p:txBody>
      </p:sp>
    </p:spTree>
    <p:extLst>
      <p:ext uri="{BB962C8B-B14F-4D97-AF65-F5344CB8AC3E}">
        <p14:creationId xmlns:p14="http://schemas.microsoft.com/office/powerpoint/2010/main" val="584888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Most often</a:t>
            </a:r>
            <a:r>
              <a:rPr lang="en-GB" baseline="0" dirty="0" smtClean="0"/>
              <a:t> cited work on critical thinking was developed by Benjamin Bloom (1956)- seen as a hierarchical set of skills by which work is typically assessed.</a:t>
            </a:r>
          </a:p>
          <a:p>
            <a:r>
              <a:rPr lang="en-GB" baseline="0" dirty="0" smtClean="0"/>
              <a:t>A student who tend to demonstrate skills at lower end of hierarchy will get lower marks by reproducing the knowledge as it doesn’t involve high level of skills or shows understanding its just simply shows good memory. Higher marks would go to showing evaluation of ideas after having understood applied it in practice and analysed it.</a:t>
            </a:r>
          </a:p>
          <a:p>
            <a:pPr marL="228600" indent="-228600">
              <a:buAutoNum type="arabicPeriod"/>
            </a:pPr>
            <a:r>
              <a:rPr lang="en-GB" baseline="0" dirty="0" smtClean="0"/>
              <a:t>knowledge – demonstrates reproducing knowledge</a:t>
            </a:r>
          </a:p>
          <a:p>
            <a:pPr marL="228600" indent="-228600">
              <a:buAutoNum type="arabicPeriod"/>
            </a:pPr>
            <a:r>
              <a:rPr lang="en-GB" baseline="0" dirty="0" smtClean="0"/>
              <a:t>Understanding and comprehension – ability to explain to another person</a:t>
            </a:r>
          </a:p>
          <a:p>
            <a:pPr marL="228600" indent="-228600">
              <a:buAutoNum type="arabicPeriod"/>
            </a:pPr>
            <a:r>
              <a:rPr lang="en-GB" baseline="0" dirty="0" smtClean="0"/>
              <a:t>Application – know what you are writing about using examples</a:t>
            </a:r>
          </a:p>
          <a:p>
            <a:pPr marL="228600" indent="-228600">
              <a:buAutoNum type="arabicPeriod"/>
            </a:pPr>
            <a:r>
              <a:rPr lang="en-GB" baseline="0" dirty="0" smtClean="0"/>
              <a:t>Analysis – ‘why do things happen the way they do’- what happens if we change things around looking at being creative </a:t>
            </a:r>
          </a:p>
          <a:p>
            <a:pPr marL="228600" indent="-228600">
              <a:buAutoNum type="arabicPeriod"/>
            </a:pPr>
            <a:r>
              <a:rPr lang="en-GB" baseline="0" dirty="0" smtClean="0"/>
              <a:t>Evaluate – to see if argument, facts are true or not </a:t>
            </a:r>
          </a:p>
          <a:p>
            <a:pPr marL="228600" indent="-228600">
              <a:buAutoNum type="arabicPeriod"/>
            </a:pPr>
            <a:r>
              <a:rPr lang="en-GB" baseline="0" dirty="0" smtClean="0"/>
              <a:t>Create – understand topic and fit it into wider picture by demonstrating understanding, of how and why it works but also how its influenced by other factors  </a:t>
            </a:r>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10</a:t>
            </a:fld>
            <a:endParaRPr lang="en-GB"/>
          </a:p>
        </p:txBody>
      </p:sp>
    </p:spTree>
    <p:extLst>
      <p:ext uri="{BB962C8B-B14F-4D97-AF65-F5344CB8AC3E}">
        <p14:creationId xmlns:p14="http://schemas.microsoft.com/office/powerpoint/2010/main" val="3342628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11</a:t>
            </a:fld>
            <a:endParaRPr lang="en-GB"/>
          </a:p>
        </p:txBody>
      </p:sp>
    </p:spTree>
    <p:extLst>
      <p:ext uri="{BB962C8B-B14F-4D97-AF65-F5344CB8AC3E}">
        <p14:creationId xmlns:p14="http://schemas.microsoft.com/office/powerpoint/2010/main" val="1700509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collect the right information required for a specific situation. Collecting information is the beginning of the analytical process. Information is a great power! If you gather the right information, you have a better chance to resolve the problem;  Determine exactly what you want to know.</a:t>
            </a:r>
          </a:p>
          <a:p>
            <a:r>
              <a:rPr lang="en-GB" dirty="0" smtClean="0"/>
              <a:t> List down all possible sources of information.</a:t>
            </a:r>
          </a:p>
          <a:p>
            <a:r>
              <a:rPr lang="en-GB" dirty="0" smtClean="0"/>
              <a:t> Determine which are the best sources of information and which are just useful.</a:t>
            </a:r>
          </a:p>
          <a:p>
            <a:r>
              <a:rPr lang="en-GB" dirty="0" smtClean="0"/>
              <a:t> Determine the methods and ways of collecting information. For example, if you are in the marketing area, online survey tools are a great way to collect information.</a:t>
            </a:r>
          </a:p>
          <a:p>
            <a:r>
              <a:rPr lang="en-GB" dirty="0" smtClean="0"/>
              <a:t> Determine gaps in your knowledge and try to fill these gaps.</a:t>
            </a:r>
          </a:p>
          <a:p>
            <a:r>
              <a:rPr lang="en-GB" dirty="0" smtClean="0"/>
              <a:t> Think about who will use this information – only you or some of your colleagues and managers and etc.</a:t>
            </a:r>
          </a:p>
          <a:p>
            <a:r>
              <a:rPr lang="en-GB" dirty="0" smtClean="0"/>
              <a:t>2. Numeracy skills - basic mathematical skills that include a range of abilities to understand and </a:t>
            </a:r>
            <a:r>
              <a:rPr lang="en-GB" dirty="0" err="1" smtClean="0"/>
              <a:t>analyze</a:t>
            </a:r>
            <a:r>
              <a:rPr lang="en-GB" dirty="0" smtClean="0"/>
              <a:t> numerical information and to make the right conclusions and decisions. Knowledge of numbers and figures;</a:t>
            </a:r>
          </a:p>
          <a:p>
            <a:r>
              <a:rPr lang="en-GB" dirty="0" smtClean="0"/>
              <a:t> Understanding relationships between numbers;</a:t>
            </a:r>
          </a:p>
          <a:p>
            <a:r>
              <a:rPr lang="en-GB" dirty="0" smtClean="0"/>
              <a:t> Interpreting mathematical information;</a:t>
            </a:r>
          </a:p>
          <a:p>
            <a:r>
              <a:rPr lang="en-GB" dirty="0" smtClean="0"/>
              <a:t> Ability to remember;</a:t>
            </a:r>
          </a:p>
          <a:p>
            <a:r>
              <a:rPr lang="en-GB" dirty="0" smtClean="0"/>
              <a:t> Visual perception of information;</a:t>
            </a:r>
          </a:p>
          <a:p>
            <a:r>
              <a:rPr lang="en-GB" dirty="0" smtClean="0"/>
              <a:t> Ability to organize information;</a:t>
            </a:r>
          </a:p>
          <a:p>
            <a:r>
              <a:rPr lang="en-GB" dirty="0" smtClean="0"/>
              <a:t> Argumentation and logical thinking;</a:t>
            </a:r>
          </a:p>
          <a:p>
            <a:r>
              <a:rPr lang="en-GB" dirty="0" smtClean="0"/>
              <a:t> Calculation skills;</a:t>
            </a:r>
          </a:p>
          <a:p>
            <a:r>
              <a:rPr lang="en-GB" dirty="0" smtClean="0"/>
              <a:t> Understanding trends (for example with the help of data visualization software,);</a:t>
            </a:r>
          </a:p>
          <a:p>
            <a:r>
              <a:rPr lang="en-GB" dirty="0" smtClean="0"/>
              <a:t> Scheduling or budgeting (for example with the help of project scheduling software and etc.);</a:t>
            </a:r>
          </a:p>
          <a:p>
            <a:r>
              <a:rPr lang="en-GB" dirty="0" smtClean="0"/>
              <a:t> Measurement and data analysis;</a:t>
            </a:r>
          </a:p>
          <a:p>
            <a:r>
              <a:rPr lang="en-GB" dirty="0" smtClean="0"/>
              <a:t> Working with graphical information and different graphical software such as Gantt chart software, flowchart software</a:t>
            </a:r>
          </a:p>
          <a:p>
            <a:r>
              <a:rPr lang="en-GB" dirty="0" smtClean="0"/>
              <a:t>3. Strategic thinking is the ability to know what you want to achieve and how to achieve it Clear vision about what you want to achieve.</a:t>
            </a:r>
          </a:p>
          <a:p>
            <a:r>
              <a:rPr lang="en-GB" dirty="0" smtClean="0"/>
              <a:t> Understand and </a:t>
            </a:r>
            <a:r>
              <a:rPr lang="en-GB" dirty="0" err="1" smtClean="0"/>
              <a:t>analyze</a:t>
            </a:r>
            <a:r>
              <a:rPr lang="en-GB" dirty="0" smtClean="0"/>
              <a:t> your current position and resources.</a:t>
            </a:r>
          </a:p>
          <a:p>
            <a:r>
              <a:rPr lang="en-GB" dirty="0" smtClean="0"/>
              <a:t> Prioritization.</a:t>
            </a:r>
          </a:p>
          <a:p>
            <a:r>
              <a:rPr lang="en-GB" dirty="0" smtClean="0"/>
              <a:t> Develop a strategic action plan.</a:t>
            </a:r>
          </a:p>
          <a:p>
            <a:r>
              <a:rPr lang="en-GB" dirty="0" smtClean="0"/>
              <a:t> Being flexible.</a:t>
            </a:r>
          </a:p>
          <a:p>
            <a:r>
              <a:rPr lang="en-GB" dirty="0" smtClean="0"/>
              <a:t> The ability to learn.</a:t>
            </a:r>
          </a:p>
          <a:p>
            <a:r>
              <a:rPr lang="en-GB" dirty="0" smtClean="0"/>
              <a:t> Understand underlying processes with the help of business process management software.</a:t>
            </a:r>
          </a:p>
          <a:p>
            <a:r>
              <a:rPr lang="en-GB" dirty="0" smtClean="0"/>
              <a:t>4. To pay attention means to focus on an action or thing. In business aspect, attention to detail definition includes the ability to concentrate on a task.</a:t>
            </a:r>
          </a:p>
          <a:p>
            <a:endParaRPr lang="en-GB" dirty="0" smtClean="0"/>
          </a:p>
          <a:p>
            <a:r>
              <a:rPr lang="en-GB" dirty="0" smtClean="0"/>
              <a:t>Detail-oriented strengths give you the ability to see hidden details and connections when you analyse situations, to be more effective and to minimize the risk of errors</a:t>
            </a:r>
          </a:p>
          <a:p>
            <a:r>
              <a:rPr lang="en-GB" dirty="0" smtClean="0"/>
              <a:t>5. In our information and high technology era, good technical skills and knowledge are a must for all level of management and job positions</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12</a:t>
            </a:fld>
            <a:endParaRPr lang="en-GB"/>
          </a:p>
        </p:txBody>
      </p:sp>
    </p:spTree>
    <p:extLst>
      <p:ext uri="{BB962C8B-B14F-4D97-AF65-F5344CB8AC3E}">
        <p14:creationId xmlns:p14="http://schemas.microsoft.com/office/powerpoint/2010/main" val="15699858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When it comes to analytical thinking, it starts with attention to detail and observation. You have to be able to see hidden details and connections</a:t>
            </a:r>
          </a:p>
          <a:p>
            <a:pPr marL="228600" indent="-228600">
              <a:buAutoNum type="arabicPeriod"/>
            </a:pPr>
            <a:r>
              <a:rPr lang="en-GB" dirty="0" smtClean="0"/>
              <a:t>Finding</a:t>
            </a:r>
            <a:r>
              <a:rPr lang="en-GB" baseline="0" dirty="0" smtClean="0"/>
              <a:t> connections -</a:t>
            </a:r>
            <a:r>
              <a:rPr lang="en-GB" dirty="0" smtClean="0"/>
              <a:t>Think about things in terms of cause and effect</a:t>
            </a:r>
          </a:p>
          <a:p>
            <a:pPr marL="0" indent="0">
              <a:buNone/>
            </a:pPr>
            <a:r>
              <a:rPr lang="en-GB" dirty="0" smtClean="0"/>
              <a:t>3.</a:t>
            </a:r>
            <a:r>
              <a:rPr lang="en-GB" baseline="0" dirty="0" smtClean="0"/>
              <a:t> Finding not obvious connections between two objects are crucial from problem-solving and decision-making. (Chess;</a:t>
            </a:r>
          </a:p>
          <a:p>
            <a:pPr marL="0" indent="0">
              <a:buNone/>
            </a:pPr>
            <a:r>
              <a:rPr lang="en-GB" baseline="0" dirty="0" smtClean="0"/>
              <a:t> Puzzle;</a:t>
            </a:r>
          </a:p>
          <a:p>
            <a:pPr marL="0" indent="0">
              <a:buNone/>
            </a:pPr>
            <a:r>
              <a:rPr lang="en-GB" baseline="0" dirty="0" smtClean="0"/>
              <a:t> Backgammon Table;</a:t>
            </a:r>
          </a:p>
          <a:p>
            <a:pPr marL="0" indent="0">
              <a:buNone/>
            </a:pPr>
            <a:r>
              <a:rPr lang="en-GB" baseline="0" dirty="0" smtClean="0"/>
              <a:t> Any kind of strategy games)</a:t>
            </a:r>
          </a:p>
          <a:p>
            <a:pPr marL="0" indent="0">
              <a:buNone/>
            </a:pPr>
            <a:r>
              <a:rPr lang="en-GB" baseline="0" dirty="0" smtClean="0"/>
              <a:t>Try to paint an idea that you have or an action that your are going to do.</a:t>
            </a:r>
          </a:p>
          <a:p>
            <a:pPr marL="0" indent="0">
              <a:buNone/>
            </a:pPr>
            <a:r>
              <a:rPr lang="en-GB" baseline="0" dirty="0" smtClean="0"/>
              <a:t> Try to make graphics of different trends by years or months.</a:t>
            </a:r>
          </a:p>
          <a:p>
            <a:pPr marL="0" indent="0">
              <a:buNone/>
            </a:pPr>
            <a:r>
              <a:rPr lang="en-GB" baseline="0" dirty="0" smtClean="0"/>
              <a:t> List down different arguments for an idea or a point of view you have.</a:t>
            </a:r>
          </a:p>
          <a:p>
            <a:pPr marL="0" indent="0">
              <a:buNone/>
            </a:pPr>
            <a:r>
              <a:rPr lang="en-GB" baseline="0" dirty="0" smtClean="0"/>
              <a:t> List down possible solutions for different problems (for example write solutions for a problem of your best friend).</a:t>
            </a:r>
          </a:p>
          <a:p>
            <a:pPr marL="0" indent="0">
              <a:buNone/>
            </a:pPr>
            <a:r>
              <a:rPr lang="en-GB" baseline="0" dirty="0" smtClean="0"/>
              <a:t> Explain different things to kids or to your friends.</a:t>
            </a:r>
          </a:p>
          <a:p>
            <a:pPr marL="0" indent="0">
              <a:buNone/>
            </a:pPr>
            <a:r>
              <a:rPr lang="en-GB" baseline="0" dirty="0" smtClean="0"/>
              <a:t> Make lists of pros and cons your decisions or ideas you have.</a:t>
            </a:r>
          </a:p>
          <a:p>
            <a:pPr marL="0" indent="0">
              <a:buNone/>
            </a:pPr>
            <a:endParaRPr lang="en-GB" baseline="0" dirty="0" smtClean="0"/>
          </a:p>
          <a:p>
            <a:pPr marL="0" indent="0">
              <a:buNone/>
            </a:pPr>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13</a:t>
            </a:fld>
            <a:endParaRPr lang="en-GB"/>
          </a:p>
        </p:txBody>
      </p:sp>
    </p:spTree>
    <p:extLst>
      <p:ext uri="{BB962C8B-B14F-4D97-AF65-F5344CB8AC3E}">
        <p14:creationId xmlns:p14="http://schemas.microsoft.com/office/powerpoint/2010/main" val="21757004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14</a:t>
            </a:fld>
            <a:endParaRPr lang="en-GB"/>
          </a:p>
        </p:txBody>
      </p:sp>
    </p:spTree>
    <p:extLst>
      <p:ext uri="{BB962C8B-B14F-4D97-AF65-F5344CB8AC3E}">
        <p14:creationId xmlns:p14="http://schemas.microsoft.com/office/powerpoint/2010/main" val="29751832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15</a:t>
            </a:fld>
            <a:endParaRPr lang="en-GB"/>
          </a:p>
        </p:txBody>
      </p:sp>
    </p:spTree>
    <p:extLst>
      <p:ext uri="{BB962C8B-B14F-4D97-AF65-F5344CB8AC3E}">
        <p14:creationId xmlns:p14="http://schemas.microsoft.com/office/powerpoint/2010/main" val="2677599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Listening</a:t>
            </a:r>
          </a:p>
          <a:p>
            <a:endParaRPr lang="en-GB" dirty="0" smtClean="0"/>
          </a:p>
          <a:p>
            <a:r>
              <a:rPr lang="en-GB" dirty="0" smtClean="0"/>
              <a:t>Good listening has an enormous quality of </a:t>
            </a:r>
            <a:r>
              <a:rPr lang="en-GB" dirty="0" err="1" smtClean="0"/>
              <a:t>nowness</a:t>
            </a:r>
            <a:r>
              <a:rPr lang="en-GB" dirty="0" smtClean="0"/>
              <a:t>. Helpful listening is a form of meditation. </a:t>
            </a:r>
          </a:p>
          <a:p>
            <a:endParaRPr lang="en-GB" dirty="0" smtClean="0"/>
          </a:p>
          <a:p>
            <a:r>
              <a:rPr lang="en-GB" dirty="0" smtClean="0"/>
              <a:t>David Brandon</a:t>
            </a:r>
          </a:p>
          <a:p>
            <a:endParaRPr lang="en-GB" dirty="0" smtClean="0"/>
          </a:p>
          <a:p>
            <a:endParaRPr lang="en-GB" dirty="0" smtClean="0"/>
          </a:p>
          <a:p>
            <a:r>
              <a:rPr lang="en-GB" dirty="0" smtClean="0"/>
              <a:t>Some people talk to animals. Not many listen though. That's the problem.</a:t>
            </a:r>
          </a:p>
          <a:p>
            <a:r>
              <a:rPr lang="en-GB" dirty="0" smtClean="0"/>
              <a:t> Winnie the Pooh </a:t>
            </a:r>
          </a:p>
          <a:p>
            <a:r>
              <a:rPr lang="en-GB" dirty="0" smtClean="0"/>
              <a:t>◾Make effective use of body language and speech. Be sensitive to the other person's body language as well as what they say: eye contact,  gestures, appropriate humour and analogies. </a:t>
            </a:r>
          </a:p>
          <a:p>
            <a:r>
              <a:rPr lang="en-GB" dirty="0" smtClean="0"/>
              <a:t>Use appropriate body language yourself: face the person with an open, attentive posture and maintain good eye contact (look at the speaker a lot, but don't stare all the time), smiling and nod your head from time to time. </a:t>
            </a:r>
          </a:p>
          <a:p>
            <a:endParaRPr lang="en-GB" dirty="0" smtClean="0"/>
          </a:p>
          <a:p>
            <a:r>
              <a:rPr lang="en-GB" dirty="0" smtClean="0"/>
              <a:t>The “Top Ten” Skills shortages among graduates </a:t>
            </a:r>
          </a:p>
          <a:p>
            <a:r>
              <a:rPr lang="en-GB" dirty="0" smtClean="0"/>
              <a:t>% of employers surveyed </a:t>
            </a:r>
          </a:p>
          <a:p>
            <a:r>
              <a:rPr lang="en-GB" dirty="0" smtClean="0"/>
              <a:t>1 Commercial Awareness      67% </a:t>
            </a:r>
          </a:p>
          <a:p>
            <a:r>
              <a:rPr lang="en-GB" dirty="0" smtClean="0"/>
              <a:t>2 Communication Skills  64% </a:t>
            </a:r>
          </a:p>
          <a:p>
            <a:r>
              <a:rPr lang="en-GB" dirty="0" smtClean="0"/>
              <a:t>3 Leadership               33% </a:t>
            </a:r>
          </a:p>
          <a:p>
            <a:r>
              <a:rPr lang="en-GB" dirty="0" smtClean="0"/>
              <a:t>4 Ability to work in a team 33% </a:t>
            </a:r>
          </a:p>
          <a:p>
            <a:r>
              <a:rPr lang="en-GB" dirty="0" smtClean="0"/>
              <a:t>5 Problem solving 32% </a:t>
            </a:r>
          </a:p>
          <a:p>
            <a:r>
              <a:rPr lang="en-GB" dirty="0" smtClean="0"/>
              <a:t>6 Conceptual ability 21% </a:t>
            </a:r>
          </a:p>
          <a:p>
            <a:r>
              <a:rPr lang="en-GB" dirty="0" smtClean="0"/>
              <a:t>7 Subject Knowledge &amp; competence 19% </a:t>
            </a:r>
          </a:p>
          <a:p>
            <a:r>
              <a:rPr lang="en-GB" dirty="0" smtClean="0"/>
              <a:t>8 Foreign languages      19% </a:t>
            </a:r>
          </a:p>
          <a:p>
            <a:r>
              <a:rPr lang="en-GB" dirty="0" smtClean="0"/>
              <a:t>9 Numeracy 19% </a:t>
            </a:r>
          </a:p>
          <a:p>
            <a:r>
              <a:rPr lang="en-GB" dirty="0" smtClean="0"/>
              <a:t>10 Good general education 15% </a:t>
            </a:r>
          </a:p>
          <a:p>
            <a:endParaRPr lang="en-GB" dirty="0" smtClean="0"/>
          </a:p>
          <a:p>
            <a:r>
              <a:rPr lang="en-GB" dirty="0" smtClean="0"/>
              <a:t>Source: Association of Graduate Recruiters “Skills for Graduates in the 21st Century”  www.agr.org.uk</a:t>
            </a:r>
          </a:p>
          <a:p>
            <a:r>
              <a:rPr lang="en-GB" dirty="0" smtClean="0"/>
              <a:t> </a:t>
            </a:r>
          </a:p>
          <a:p>
            <a:endParaRPr lang="en-GB" dirty="0" smtClean="0"/>
          </a:p>
          <a:p>
            <a:r>
              <a:rPr lang="en-GB" dirty="0" smtClean="0"/>
              <a:t>◾Listen attentively. Express interest in what people are saying and don't interrupt them.</a:t>
            </a:r>
          </a:p>
          <a:p>
            <a:r>
              <a:rPr lang="en-GB" dirty="0" smtClean="0"/>
              <a:t>Listen More Than You Talk - Richard Branson </a:t>
            </a:r>
          </a:p>
          <a:p>
            <a:r>
              <a:rPr lang="en-GB" dirty="0" smtClean="0"/>
              <a:t>◾Be aware of any prejudices or misconceptions you or the speaker may have.</a:t>
            </a:r>
          </a:p>
          <a:p>
            <a:r>
              <a:rPr lang="en-GB" dirty="0" smtClean="0"/>
              <a:t>◾Good listening builds a rapport and understanding with the speaker and allows them to freely express their views. It motivates them to say more.</a:t>
            </a:r>
          </a:p>
          <a:p>
            <a:r>
              <a:rPr lang="en-GB" dirty="0" smtClean="0"/>
              <a:t>◾Poor listening makes assumptions, creates resistance and hostility, demotivates the speaker, inhibits their development and creates dependence on the listener. </a:t>
            </a:r>
          </a:p>
          <a:p>
            <a:endParaRPr lang="en-GB" dirty="0" smtClean="0"/>
          </a:p>
          <a:p>
            <a:r>
              <a:rPr lang="en-GB" dirty="0" smtClean="0"/>
              <a:t>◾Use ACTIVE LISTENING.  ◾These reflect back what the speaker is saying in other words to clarify understanding: you paraphrase and repeat back key points. </a:t>
            </a:r>
          </a:p>
          <a:p>
            <a:r>
              <a:rPr lang="en-GB" dirty="0" smtClean="0"/>
              <a:t>◾They may summarise and bring new interpretations to the speakers words. </a:t>
            </a:r>
          </a:p>
          <a:p>
            <a:r>
              <a:rPr lang="en-GB" dirty="0" smtClean="0"/>
              <a:t>◾ They show you're listening carefully and checks you are understanding correctly what they are saying allowing the speaker to confirm or correct your feedback.</a:t>
            </a:r>
          </a:p>
          <a:p>
            <a:r>
              <a:rPr lang="en-GB" dirty="0" smtClean="0"/>
              <a:t>◾They encourage the speaker to elaborate and to define their problems.</a:t>
            </a:r>
          </a:p>
          <a:p>
            <a:r>
              <a:rPr lang="en-GB" dirty="0" smtClean="0"/>
              <a:t>◾It is often the most useful way of giving positive feedback to someone: "I hear what you're saying and take it seriously". You can't keep saying "uh-huh" or "yes" for too long without it sounding false</a:t>
            </a:r>
          </a:p>
          <a:p>
            <a:endParaRPr lang="en-GB" dirty="0" smtClean="0"/>
          </a:p>
          <a:p>
            <a:r>
              <a:rPr lang="en-GB" dirty="0" smtClean="0"/>
              <a:t>Empathy</a:t>
            </a:r>
          </a:p>
          <a:p>
            <a:endParaRPr lang="en-GB" dirty="0" smtClean="0"/>
          </a:p>
          <a:p>
            <a:r>
              <a:rPr lang="en-GB" dirty="0" smtClean="0"/>
              <a:t>People with a musical quality to their speech (a big variation in pitch and rhythm called prosody) tend to be more empathic. Lisa Aziz-</a:t>
            </a:r>
            <a:r>
              <a:rPr lang="en-GB" dirty="0" err="1" smtClean="0"/>
              <a:t>Zadeh</a:t>
            </a:r>
            <a:r>
              <a:rPr lang="en-GB" dirty="0" smtClean="0"/>
              <a:t> of the University of S. California found that people whose speech is most intonated, lilted or "sing-song" have more ability to empathise with others and to convey emotion.  </a:t>
            </a:r>
          </a:p>
          <a:p>
            <a:r>
              <a:rPr lang="en-GB" dirty="0" smtClean="0"/>
              <a:t>◾Empathy means being open to the ideas of others and  sensitive to their values and feelings: trying to see things from the other person's perspective. </a:t>
            </a:r>
          </a:p>
          <a:p>
            <a:r>
              <a:rPr lang="en-GB" dirty="0" smtClean="0"/>
              <a:t>◾It is about demonstrating that you understand, that you can listen from other person's point of view and reflect their meaning</a:t>
            </a:r>
          </a:p>
          <a:p>
            <a:r>
              <a:rPr lang="en-GB" dirty="0" smtClean="0"/>
              <a:t>◾Each individual has a unique perspective which should be valued. We each occupy our own private world and never completely know what's going on inside other people's minds.</a:t>
            </a:r>
          </a:p>
          <a:p>
            <a:r>
              <a:rPr lang="en-GB" dirty="0" smtClean="0"/>
              <a:t>◾Be prepared to disclose your own feelings and beliefs to encourage others to do the same: be open with other people</a:t>
            </a:r>
          </a:p>
          <a:p>
            <a:r>
              <a:rPr lang="en-GB" dirty="0" smtClean="0"/>
              <a:t>Confirm and clarify</a:t>
            </a:r>
          </a:p>
          <a:p>
            <a:r>
              <a:rPr lang="en-GB" dirty="0" smtClean="0"/>
              <a:t>◾Ask yourself exactly what you want to gain from the conversation: a lack of clarity can lead to confusion and poor decisions.</a:t>
            </a:r>
          </a:p>
          <a:p>
            <a:r>
              <a:rPr lang="en-GB" dirty="0" smtClean="0"/>
              <a:t>◾Asking clarifying questions: "How?", "Why?", "When?", "Who?", "What?", "Where?", will help the other person crystallise their thoughts. </a:t>
            </a:r>
          </a:p>
          <a:p>
            <a:r>
              <a:rPr lang="en-GB" dirty="0" smtClean="0"/>
              <a:t>◾Summarise the main points in simple language.</a:t>
            </a:r>
          </a:p>
          <a:p>
            <a:r>
              <a:rPr lang="en-GB" dirty="0" smtClean="0"/>
              <a:t>◾Get the other person's agreement that your summary is accurate. </a:t>
            </a:r>
          </a:p>
          <a:p>
            <a:r>
              <a:rPr lang="en-GB" dirty="0" smtClean="0"/>
              <a:t>◾Define the problem and then move the focus to the solution: separate the points that relate to the problem and those that relate to the solution. </a:t>
            </a:r>
          </a:p>
          <a:p>
            <a:r>
              <a:rPr lang="en-GB" dirty="0" smtClean="0"/>
              <a:t>◾Agree on the action you will both take: even if this is that there will be no action</a:t>
            </a:r>
          </a:p>
          <a:p>
            <a:r>
              <a:rPr lang="en-GB" dirty="0" smtClean="0"/>
              <a:t>Jargon free language</a:t>
            </a:r>
          </a:p>
          <a:p>
            <a:endParaRPr lang="en-GB" dirty="0" smtClean="0"/>
          </a:p>
          <a:p>
            <a:r>
              <a:rPr lang="en-GB" dirty="0" smtClean="0"/>
              <a:t>A survey of managers by the Institute of Leadership found that the most </a:t>
            </a:r>
            <a:r>
              <a:rPr lang="en-GB" dirty="0" err="1" smtClean="0"/>
              <a:t>most</a:t>
            </a:r>
            <a:r>
              <a:rPr lang="en-GB" dirty="0" smtClean="0"/>
              <a:t> irritating jargon/management speak phrases were "thinking outside the box", "going forward" and "let's touch base", so try to avoid such phrases when applying for jobs.</a:t>
            </a:r>
          </a:p>
          <a:p>
            <a:r>
              <a:rPr lang="en-GB" dirty="0" smtClean="0"/>
              <a:t>◾ Use simple words and clear unambiguous language.</a:t>
            </a:r>
          </a:p>
          <a:p>
            <a:r>
              <a:rPr lang="en-GB" dirty="0" smtClean="0"/>
              <a:t>◾Be succinct: take time and effort to </a:t>
            </a:r>
            <a:r>
              <a:rPr lang="en-GB" dirty="0" err="1" smtClean="0"/>
              <a:t>distill</a:t>
            </a:r>
            <a:r>
              <a:rPr lang="en-GB" dirty="0" smtClean="0"/>
              <a:t> ideas to an absolute minimum.</a:t>
            </a:r>
          </a:p>
          <a:p>
            <a:r>
              <a:rPr lang="en-GB" dirty="0" smtClean="0"/>
              <a:t>◾Make simple points that everyone agrees on. </a:t>
            </a:r>
          </a:p>
          <a:p>
            <a:r>
              <a:rPr lang="en-GB" dirty="0" smtClean="0"/>
              <a:t>Jargon in job titles   </a:t>
            </a:r>
          </a:p>
          <a:p>
            <a:r>
              <a:rPr lang="en-GB" dirty="0" smtClean="0"/>
              <a:t>Partnership relationship manager</a:t>
            </a:r>
          </a:p>
          <a:p>
            <a:r>
              <a:rPr lang="en-GB" dirty="0" smtClean="0"/>
              <a:t> Secretary  </a:t>
            </a:r>
          </a:p>
          <a:p>
            <a:r>
              <a:rPr lang="en-GB" dirty="0" smtClean="0"/>
              <a:t>Person-centred transition facilitator  Social worker  </a:t>
            </a:r>
          </a:p>
          <a:p>
            <a:r>
              <a:rPr lang="en-GB" dirty="0" smtClean="0"/>
              <a:t>Ambient replenishment controller Shelf stacker  </a:t>
            </a:r>
          </a:p>
          <a:p>
            <a:r>
              <a:rPr lang="en-GB" dirty="0" smtClean="0"/>
              <a:t>Head of services, infrastructure &amp; procurement Caretaker </a:t>
            </a:r>
          </a:p>
          <a:p>
            <a:r>
              <a:rPr lang="en-GB" dirty="0" smtClean="0"/>
              <a:t>Multimedia storyteller &amp; experience architect Journalist </a:t>
            </a:r>
          </a:p>
          <a:p>
            <a:r>
              <a:rPr lang="en-GB" dirty="0" smtClean="0"/>
              <a:t>Talent, employment relations, outsourcing &amp; change manager HR manager  </a:t>
            </a:r>
          </a:p>
          <a:p>
            <a:r>
              <a:rPr lang="en-GB" dirty="0" smtClean="0"/>
              <a:t>Transformation &amp; re-enablement project manager  Probation officer </a:t>
            </a:r>
          </a:p>
          <a:p>
            <a:r>
              <a:rPr lang="en-GB" dirty="0" smtClean="0"/>
              <a:t>Revenue protection officer Ticket inspector </a:t>
            </a:r>
          </a:p>
          <a:p>
            <a:r>
              <a:rPr lang="en-GB" dirty="0" smtClean="0"/>
              <a:t>Graduate transitions facilitator Careers adviser! </a:t>
            </a:r>
          </a:p>
          <a:p>
            <a:r>
              <a:rPr lang="en-GB" dirty="0" smtClean="0"/>
              <a:t>For more like this try our job matching games </a:t>
            </a:r>
          </a:p>
          <a:p>
            <a:endParaRPr lang="en-GB" dirty="0" smtClean="0"/>
          </a:p>
          <a:p>
            <a:r>
              <a:rPr lang="en-GB" dirty="0" smtClean="0"/>
              <a:t>◾Use the active not passive voice. "I will send it to you" rather than "It will be sent to you".</a:t>
            </a:r>
          </a:p>
          <a:p>
            <a:r>
              <a:rPr lang="en-GB" dirty="0" smtClean="0"/>
              <a:t>◾Avoid Jargon!</a:t>
            </a:r>
          </a:p>
          <a:p>
            <a:r>
              <a:rPr lang="en-GB" dirty="0" smtClean="0"/>
              <a:t> NOT: "We need to incentivize our best of breed to think outside the box in focusing our core competencies on mission critical key deliverables."</a:t>
            </a:r>
          </a:p>
          <a:p>
            <a:r>
              <a:rPr lang="en-GB" dirty="0" smtClean="0"/>
              <a:t>BUT: "We should motivate our staff to use their skills on important tasks".</a:t>
            </a:r>
          </a:p>
          <a:p>
            <a:r>
              <a:rPr lang="en-GB" dirty="0" smtClean="0"/>
              <a:t> For help with removing jargon see the Plain English Campaign</a:t>
            </a:r>
          </a:p>
          <a:p>
            <a:r>
              <a:rPr lang="en-GB" dirty="0" smtClean="0"/>
              <a:t>Giving feedback</a:t>
            </a:r>
          </a:p>
          <a:p>
            <a:r>
              <a:rPr lang="en-GB" dirty="0" smtClean="0"/>
              <a:t>◾Feedback has also been called constructive criticism. </a:t>
            </a:r>
          </a:p>
          <a:p>
            <a:r>
              <a:rPr lang="en-GB" dirty="0" smtClean="0"/>
              <a:t>◾Only give feedback if the gain will exceed the pain: only use it for important things. </a:t>
            </a:r>
          </a:p>
          <a:p>
            <a:r>
              <a:rPr lang="en-GB" dirty="0" smtClean="0"/>
              <a:t>Praise more than you criticise! Identifying and developing strengths is more effective than focusing too much on negatives.</a:t>
            </a:r>
          </a:p>
          <a:p>
            <a:r>
              <a:rPr lang="en-GB" dirty="0" smtClean="0"/>
              <a:t>◾Constructive criticism which shows the person how they can improve. Not "Debbie was hopeless!", but "Debbie made some very useful contributions but her voice was a bit quiet. I couldn't hear her very well, so she needs to raise her voice a bit in future."</a:t>
            </a:r>
          </a:p>
          <a:p>
            <a:r>
              <a:rPr lang="en-GB" dirty="0" smtClean="0"/>
              <a:t>◾It's a good idea to ask permission: "Do you mind if I give you some feedback?". This gives the person time to prepare.</a:t>
            </a:r>
          </a:p>
          <a:p>
            <a:r>
              <a:rPr lang="en-GB" dirty="0" smtClean="0"/>
              <a:t>◾Try to give feedback immediately: on the spot if possible: it's most effective when fresh in the person's mind. The more quickly it is given the more relevance and power it will have.</a:t>
            </a:r>
          </a:p>
          <a:p>
            <a:r>
              <a:rPr lang="en-GB" dirty="0" smtClean="0"/>
              <a:t>◾Be direct and honest. Get quickly to the point, don't have long and </a:t>
            </a:r>
            <a:r>
              <a:rPr lang="en-GB" dirty="0" err="1" smtClean="0"/>
              <a:t>embarrasing</a:t>
            </a:r>
            <a:r>
              <a:rPr lang="en-GB" dirty="0" smtClean="0"/>
              <a:t> introductions, although starting with some genuine praise based on what the person has actually done will help (see the praise sandwich below).</a:t>
            </a:r>
          </a:p>
          <a:p>
            <a:r>
              <a:rPr lang="en-GB" dirty="0" smtClean="0"/>
              <a:t>◾Give feedback in private if at all possible, it's insensitive to do this in front of others.</a:t>
            </a:r>
          </a:p>
          <a:p>
            <a:r>
              <a:rPr lang="en-GB" dirty="0" smtClean="0"/>
              <a:t>◾Focus on the most concrete and recent example</a:t>
            </a:r>
          </a:p>
          <a:p>
            <a:r>
              <a:rPr lang="en-GB" dirty="0" smtClean="0"/>
              <a:t>◾Stick to a single clear issue, don't pack in too much criticism as this can be disheartening.</a:t>
            </a:r>
          </a:p>
          <a:p>
            <a:r>
              <a:rPr lang="en-GB" dirty="0" smtClean="0"/>
              <a:t>◾Don't repeat the same point over and over: this will just build up resentment.</a:t>
            </a:r>
          </a:p>
          <a:p>
            <a:r>
              <a:rPr lang="en-GB" dirty="0" smtClean="0"/>
              <a:t>◾Only criticise behaviours that can be changed: "You need to improve your computing skills" rather than "You're stupid"!</a:t>
            </a:r>
          </a:p>
          <a:p>
            <a:r>
              <a:rPr lang="en-GB" dirty="0" smtClean="0"/>
              <a:t>◾Give feedback on a person's behaviour not about the person themselves. Give accurate descriptions of behaviour not comments about the person's qualities and worth as an individual: "You have been late for work a lot in the last </a:t>
            </a:r>
            <a:r>
              <a:rPr lang="en-GB" dirty="0" err="1" smtClean="0"/>
              <a:t>month"rather</a:t>
            </a:r>
            <a:r>
              <a:rPr lang="en-GB" dirty="0" smtClean="0"/>
              <a:t> than :"You're lazy"!</a:t>
            </a:r>
          </a:p>
          <a:p>
            <a:r>
              <a:rPr lang="en-GB" dirty="0" smtClean="0"/>
              <a:t>◾Don't compare the person with other people, as this can build jealousy: "Jane is always </a:t>
            </a:r>
            <a:r>
              <a:rPr lang="en-GB" dirty="0" err="1" smtClean="0"/>
              <a:t>punctual"communication</a:t>
            </a:r>
            <a:r>
              <a:rPr lang="en-GB" dirty="0" smtClean="0"/>
              <a:t>-skills</a:t>
            </a:r>
          </a:p>
          <a:p>
            <a:r>
              <a:rPr lang="en-GB" dirty="0" smtClean="0"/>
              <a:t>◾Use "I" not "You" statements: "I feel upset" not "You made me feel upset".</a:t>
            </a:r>
          </a:p>
          <a:p>
            <a:r>
              <a:rPr lang="en-GB" dirty="0" smtClean="0"/>
              <a:t>◾Use specific examples. Don't say "You're hopeless at this", say "We need to give you training on how to do this"! ◾describe the behaviour</a:t>
            </a:r>
          </a:p>
          <a:p>
            <a:r>
              <a:rPr lang="en-GB" dirty="0" smtClean="0"/>
              <a:t>◾describe your reaction</a:t>
            </a:r>
          </a:p>
          <a:p>
            <a:r>
              <a:rPr lang="en-GB" dirty="0" smtClean="0"/>
              <a:t>◾ explain why you feel this way</a:t>
            </a:r>
          </a:p>
          <a:p>
            <a:r>
              <a:rPr lang="en-GB" dirty="0" smtClean="0"/>
              <a:t>◾ show you understand what's behind their behaviour</a:t>
            </a:r>
          </a:p>
          <a:p>
            <a:r>
              <a:rPr lang="en-GB" dirty="0" smtClean="0"/>
              <a:t>◾ suggest a different way of behaving</a:t>
            </a:r>
          </a:p>
          <a:p>
            <a:endParaRPr lang="en-GB" dirty="0" smtClean="0"/>
          </a:p>
          <a:p>
            <a:r>
              <a:rPr lang="en-GB" dirty="0" smtClean="0"/>
              <a:t>◾Stick to facts: describe behaviour but also what happened as a result.</a:t>
            </a:r>
          </a:p>
          <a:p>
            <a:r>
              <a:rPr lang="en-GB" dirty="0" smtClean="0"/>
              <a:t>◾The best decisions are those people reach for themselves. Try not to tell the other person directly what they should and shouldn't do. Let them explore their behaviour and say themselves what needs to be done. This avoids the build up of resentment.</a:t>
            </a:r>
          </a:p>
          <a:p>
            <a:r>
              <a:rPr lang="en-GB" dirty="0" smtClean="0"/>
              <a:t>◾Allow the criticised person to express any concerns they may have.</a:t>
            </a:r>
          </a:p>
          <a:p>
            <a:r>
              <a:rPr lang="en-GB" dirty="0" smtClean="0"/>
              <a:t>◾Use tentative words such as "sometimes" and "perhaps" rather than "always" and "never": these allow the other person to avoid argument by saying that "always" is not strictly true.</a:t>
            </a:r>
          </a:p>
          <a:p>
            <a:r>
              <a:rPr lang="en-GB" dirty="0" smtClean="0"/>
              <a:t>◾Keep your emotions under control.</a:t>
            </a:r>
          </a:p>
          <a:p>
            <a:r>
              <a:rPr lang="en-GB" dirty="0" smtClean="0"/>
              <a:t>◾At the end, Check understanding: "Does what I've said make sense to you?" and summarise what you've agreed.</a:t>
            </a:r>
          </a:p>
          <a:p>
            <a:r>
              <a:rPr lang="en-GB" dirty="0" smtClean="0"/>
              <a:t>◾Talk openly about your own concerns if necessary. </a:t>
            </a:r>
          </a:p>
          <a:p>
            <a:r>
              <a:rPr lang="en-GB" dirty="0" smtClean="0"/>
              <a:t>◾Include positive comments. The praise sandwich can be an effective way to give criticism to someone without alienating them: 1.First make a positive statement to the person: "I think you are really trying your best"</a:t>
            </a:r>
          </a:p>
          <a:p>
            <a:r>
              <a:rPr lang="en-GB" dirty="0" smtClean="0"/>
              <a:t>2.Then the criticism "But you need to structure your essay more logically".</a:t>
            </a:r>
          </a:p>
          <a:p>
            <a:r>
              <a:rPr lang="en-GB" dirty="0" smtClean="0"/>
              <a:t>3.Make another positive statement to finish "However it's a very good first attempt" </a:t>
            </a:r>
          </a:p>
          <a:p>
            <a:endParaRPr lang="en-GB" dirty="0" smtClean="0"/>
          </a:p>
          <a:p>
            <a:r>
              <a:rPr lang="en-GB" dirty="0" smtClean="0"/>
              <a:t>Any fool can criticize, condemn, and complain - and most fools do. </a:t>
            </a:r>
          </a:p>
          <a:p>
            <a:endParaRPr lang="en-GB" dirty="0" smtClean="0"/>
          </a:p>
          <a:p>
            <a:r>
              <a:rPr lang="en-GB" dirty="0" smtClean="0"/>
              <a:t>There are two types of people who don't say much: those who are quiet and those who talk a lot.</a:t>
            </a:r>
          </a:p>
          <a:p>
            <a:r>
              <a:rPr lang="en-GB" dirty="0" smtClean="0"/>
              <a:t>You can close more business in two months by becoming interested in other people than you can in two years by trying to get people interested in you. </a:t>
            </a:r>
          </a:p>
          <a:p>
            <a:r>
              <a:rPr lang="en-GB" dirty="0" smtClean="0"/>
              <a:t>Dale Carnegie</a:t>
            </a:r>
          </a:p>
          <a:p>
            <a:r>
              <a:rPr lang="en-GB" dirty="0" smtClean="0"/>
              <a:t> </a:t>
            </a:r>
          </a:p>
          <a:p>
            <a:endParaRPr lang="en-GB" dirty="0" smtClean="0"/>
          </a:p>
          <a:p>
            <a:endParaRPr lang="en-GB" dirty="0" smtClean="0"/>
          </a:p>
          <a:p>
            <a:r>
              <a:rPr lang="en-GB" dirty="0" smtClean="0"/>
              <a:t>◾If you are </a:t>
            </a:r>
            <a:r>
              <a:rPr lang="en-GB" dirty="0" err="1" smtClean="0"/>
              <a:t>recieving</a:t>
            </a:r>
            <a:r>
              <a:rPr lang="en-GB" dirty="0" smtClean="0"/>
              <a:t> feedback </a:t>
            </a:r>
            <a:r>
              <a:rPr lang="en-GB" dirty="0" err="1" smtClean="0"/>
              <a:t>youself</a:t>
            </a:r>
            <a:r>
              <a:rPr lang="en-GB" dirty="0" smtClean="0"/>
              <a:t>, try to accept it in a positive and non-defensive manner. </a:t>
            </a:r>
          </a:p>
          <a:p>
            <a:endParaRPr lang="en-GB" dirty="0" smtClean="0"/>
          </a:p>
          <a:p>
            <a:r>
              <a:rPr lang="en-GB" dirty="0" smtClean="0"/>
              <a:t>Giving Praise</a:t>
            </a:r>
          </a:p>
          <a:p>
            <a:r>
              <a:rPr lang="en-GB" dirty="0" smtClean="0"/>
              <a:t>◾Tell people something they have done that you like or what you like about them.</a:t>
            </a:r>
          </a:p>
          <a:p>
            <a:r>
              <a:rPr lang="en-GB" dirty="0" smtClean="0"/>
              <a:t>◾Give them thanks if they have done something for you. Even a simple thank you can make a big difference.</a:t>
            </a:r>
          </a:p>
          <a:p>
            <a:r>
              <a:rPr lang="en-GB" dirty="0" smtClean="0"/>
              <a:t>◾Give encouragement. If someone is not sure that they are able to do something, give them encouragement if you think they can do it.</a:t>
            </a:r>
          </a:p>
          <a:p>
            <a:r>
              <a:rPr lang="en-GB" dirty="0" smtClean="0"/>
              <a:t>◾Describe positive behaviour and it's effect in concrete terms "I really appreciate how you took the time to ...."</a:t>
            </a:r>
          </a:p>
          <a:p>
            <a:r>
              <a:rPr lang="en-GB" dirty="0" smtClean="0"/>
              <a:t>◾Respond to praise by thanking the person.</a:t>
            </a:r>
          </a:p>
          <a:p>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16</a:t>
            </a:fld>
            <a:endParaRPr lang="en-GB"/>
          </a:p>
        </p:txBody>
      </p:sp>
    </p:spTree>
    <p:extLst>
      <p:ext uri="{BB962C8B-B14F-4D97-AF65-F5344CB8AC3E}">
        <p14:creationId xmlns:p14="http://schemas.microsoft.com/office/powerpoint/2010/main" val="2948749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17</a:t>
            </a:fld>
            <a:endParaRPr lang="en-GB"/>
          </a:p>
        </p:txBody>
      </p:sp>
    </p:spTree>
    <p:extLst>
      <p:ext uri="{BB962C8B-B14F-4D97-AF65-F5344CB8AC3E}">
        <p14:creationId xmlns:p14="http://schemas.microsoft.com/office/powerpoint/2010/main" val="2725516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explain these and stress that some of the </a:t>
            </a:r>
            <a:r>
              <a:rPr lang="en-GB" b="1" i="1" u="sng" dirty="0"/>
              <a:t>internal barriers are often more difficult </a:t>
            </a:r>
            <a:r>
              <a:rPr lang="en-GB" dirty="0"/>
              <a:t>to address than the external barriers.</a:t>
            </a:r>
          </a:p>
        </p:txBody>
      </p:sp>
      <p:sp>
        <p:nvSpPr>
          <p:cNvPr id="4" name="Slide Number Placeholder 3"/>
          <p:cNvSpPr>
            <a:spLocks noGrp="1"/>
          </p:cNvSpPr>
          <p:nvPr>
            <p:ph type="sldNum" sz="quarter" idx="10"/>
          </p:nvPr>
        </p:nvSpPr>
        <p:spPr/>
        <p:txBody>
          <a:bodyPr/>
          <a:lstStyle/>
          <a:p>
            <a:fld id="{A5DB3521-01FC-42D9-9AE2-A7A797DDD782}" type="slidenum">
              <a:rPr lang="en-GB" smtClean="0"/>
              <a:t>18</a:t>
            </a:fld>
            <a:endParaRPr lang="en-GB"/>
          </a:p>
        </p:txBody>
      </p:sp>
    </p:spTree>
    <p:extLst>
      <p:ext uri="{BB962C8B-B14F-4D97-AF65-F5344CB8AC3E}">
        <p14:creationId xmlns:p14="http://schemas.microsoft.com/office/powerpoint/2010/main" val="13242769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19</a:t>
            </a:fld>
            <a:endParaRPr lang="en-GB"/>
          </a:p>
        </p:txBody>
      </p:sp>
    </p:spTree>
    <p:extLst>
      <p:ext uri="{BB962C8B-B14F-4D97-AF65-F5344CB8AC3E}">
        <p14:creationId xmlns:p14="http://schemas.microsoft.com/office/powerpoint/2010/main" val="34133245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dirty="0"/>
              <a:t>show the next slide</a:t>
            </a:r>
            <a:r>
              <a:rPr lang="en-GB"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81872-288E-4675-AF73-BD69F0C366D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62590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21</a:t>
            </a:fld>
            <a:endParaRPr lang="en-GB"/>
          </a:p>
        </p:txBody>
      </p:sp>
    </p:spTree>
    <p:extLst>
      <p:ext uri="{BB962C8B-B14F-4D97-AF65-F5344CB8AC3E}">
        <p14:creationId xmlns:p14="http://schemas.microsoft.com/office/powerpoint/2010/main" val="14632069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Johari window is a psychological tool created by Joseph </a:t>
            </a:r>
            <a:r>
              <a:rPr lang="en-GB" dirty="0" err="1" smtClean="0"/>
              <a:t>Luft</a:t>
            </a:r>
            <a:r>
              <a:rPr lang="en-GB" dirty="0" smtClean="0"/>
              <a:t> and Harry </a:t>
            </a:r>
            <a:r>
              <a:rPr lang="en-GB" dirty="0" err="1" smtClean="0"/>
              <a:t>Ingham</a:t>
            </a:r>
            <a:r>
              <a:rPr lang="en-GB" dirty="0" smtClean="0"/>
              <a:t> in 1955. It’s a simple and useful tool for understanding and training:</a:t>
            </a:r>
          </a:p>
          <a:p>
            <a:r>
              <a:rPr lang="en-GB" dirty="0" smtClean="0"/>
              <a:t>•self-awareness</a:t>
            </a:r>
          </a:p>
          <a:p>
            <a:r>
              <a:rPr lang="en-GB" dirty="0" smtClean="0"/>
              <a:t>•personal development</a:t>
            </a:r>
          </a:p>
          <a:p>
            <a:r>
              <a:rPr lang="en-GB" dirty="0" smtClean="0"/>
              <a:t>•improving communications</a:t>
            </a:r>
          </a:p>
          <a:p>
            <a:r>
              <a:rPr lang="en-GB" dirty="0" smtClean="0"/>
              <a:t>•interpersonal relationships</a:t>
            </a:r>
          </a:p>
          <a:p>
            <a:r>
              <a:rPr lang="en-GB" dirty="0" smtClean="0"/>
              <a:t>•group dynamics</a:t>
            </a:r>
          </a:p>
          <a:p>
            <a:r>
              <a:rPr lang="en-GB" dirty="0" smtClean="0"/>
              <a:t>•team development; and</a:t>
            </a:r>
          </a:p>
          <a:p>
            <a:r>
              <a:rPr lang="en-GB" dirty="0" smtClean="0"/>
              <a:t>•inter group relationships</a:t>
            </a:r>
          </a:p>
          <a:p>
            <a:endParaRPr lang="en-GB" dirty="0" smtClean="0"/>
          </a:p>
          <a:p>
            <a:r>
              <a:rPr lang="en-GB" dirty="0" smtClean="0"/>
              <a:t>It is one of the few tools out there that has an emphasis on “soft skills” such as behaviour, empathy, co-operation, inter group development and interpersonal development.  It’s a great model to use because of its simplicity and also because it can be applied in a variety of situations and environments.</a:t>
            </a:r>
          </a:p>
          <a:p>
            <a:r>
              <a:rPr lang="en-GB" dirty="0" smtClean="0"/>
              <a:t>In this example we are going to talk about how the Johari window works with an individual within a team. In this instance there are two factors at work within the Johari window. The first factor is what you know about yourself. The second factor relates to what other people know about you.</a:t>
            </a:r>
          </a:p>
          <a:p>
            <a:endParaRPr lang="en-GB" dirty="0" smtClean="0"/>
          </a:p>
          <a:p>
            <a:r>
              <a:rPr lang="en-GB" dirty="0" smtClean="0"/>
              <a:t>The model works using four area quadrants. Anything you know about yourself and are willing to share is part of your open area.  Individuals can build trust between themselves by disclosing information to others and learning about others from the information they in turn disclose about themselves.</a:t>
            </a:r>
          </a:p>
          <a:p>
            <a:endParaRPr lang="en-GB" dirty="0" smtClean="0"/>
          </a:p>
          <a:p>
            <a:r>
              <a:rPr lang="en-GB" dirty="0" smtClean="0"/>
              <a:t>Any aspect that you do not know about yourself, but others within the group have become aware of, is in your blind area. With the help of feedback from others you can become aware of some of your positive and negative traits as perceived by others and overcome some of the personal issues that may be inhibiting your personal or group dynamics within the team.</a:t>
            </a:r>
          </a:p>
          <a:p>
            <a:endParaRPr lang="en-GB" dirty="0" smtClean="0"/>
          </a:p>
          <a:p>
            <a:r>
              <a:rPr lang="en-GB" dirty="0" smtClean="0"/>
              <a:t>There are also aspects about yourself that you are aware of but might not want others to know, this quadrant is known as your hidden area. This leaves just one area and is the area that is unknown to you or anyone else – the unknown area.</a:t>
            </a:r>
          </a:p>
          <a:p>
            <a:endParaRPr lang="en-GB" dirty="0" smtClean="0"/>
          </a:p>
          <a:p>
            <a:r>
              <a:rPr lang="en-GB" dirty="0" smtClean="0"/>
              <a:t>The balance between the four quadrants can change. You might want to tell someone an aspect of your life that you had previously kept hidden. For example, maybe you are not comfortable contributing ideas in large groups. This would increase your open area and decrease your hidden area.</a:t>
            </a:r>
          </a:p>
          <a:p>
            <a:endParaRPr lang="en-GB" dirty="0" smtClean="0"/>
          </a:p>
          <a:p>
            <a:r>
              <a:rPr lang="en-GB" dirty="0" smtClean="0"/>
              <a:t>It is also possible to increase your open area by asking for feedback from people. When feedback is given honestly to you it can reduce the size of your blind area. Maybe you interrupt people before they have finished making their point which can cause frustration. Alternatively people may always want to talk to you because you are a good listener. Sometimes you don’t realise these aspects of your character until it is pointed out.</a:t>
            </a:r>
          </a:p>
          <a:p>
            <a:endParaRPr lang="en-GB" dirty="0" smtClean="0"/>
          </a:p>
          <a:p>
            <a:r>
              <a:rPr lang="en-GB" dirty="0" smtClean="0"/>
              <a:t>By working with others it is possible for you to discover aspects that neither of you may never have appreciated before.</a:t>
            </a:r>
          </a:p>
          <a:p>
            <a:endParaRPr lang="en-GB" dirty="0" smtClean="0"/>
          </a:p>
          <a:p>
            <a:r>
              <a:rPr lang="en-GB" dirty="0" smtClean="0"/>
              <a:t>Some examples of unknown factors can be as follows:</a:t>
            </a:r>
          </a:p>
          <a:p>
            <a:r>
              <a:rPr lang="en-GB" dirty="0" smtClean="0"/>
              <a:t>•an ability that is under-estimated or un-tried through lack of opportunity, encouragement, confidence or training</a:t>
            </a:r>
          </a:p>
          <a:p>
            <a:r>
              <a:rPr lang="en-GB" dirty="0" smtClean="0"/>
              <a:t>•a natural ability or aptitude that a person doesn't realise they possess</a:t>
            </a:r>
          </a:p>
          <a:p>
            <a:r>
              <a:rPr lang="en-GB" dirty="0" smtClean="0"/>
              <a:t>•a fear or aversion that a person does not know they have</a:t>
            </a:r>
          </a:p>
          <a:p>
            <a:r>
              <a:rPr lang="en-GB" dirty="0" smtClean="0"/>
              <a:t>•an unknown illness</a:t>
            </a:r>
          </a:p>
          <a:p>
            <a:r>
              <a:rPr lang="en-GB" dirty="0" smtClean="0"/>
              <a:t>•repressed or subconscious feeling</a:t>
            </a:r>
          </a:p>
          <a:p>
            <a:r>
              <a:rPr lang="en-GB" dirty="0" smtClean="0"/>
              <a:t>•conditioned behaviour or attitudes from childhood</a:t>
            </a:r>
          </a:p>
          <a:p>
            <a:r>
              <a:rPr lang="en-GB" dirty="0" smtClean="0"/>
              <a:t>Step one:</a:t>
            </a:r>
          </a:p>
          <a:p>
            <a:endParaRPr lang="en-GB" dirty="0" smtClean="0"/>
          </a:p>
          <a:p>
            <a:r>
              <a:rPr lang="en-GB" dirty="0" smtClean="0"/>
              <a:t>The place to start in the Johari window is in the open area. Make some notes about yourself.  Complete the Self Awareness Diagnostic. What are your strengths and your weaknesses? What are you comfortable with and willing to share with others? Try and be honest and clear about what you know about yourself already.  </a:t>
            </a:r>
          </a:p>
          <a:p>
            <a:endParaRPr lang="en-GB" dirty="0" smtClean="0"/>
          </a:p>
          <a:p>
            <a:r>
              <a:rPr lang="en-GB" dirty="0" smtClean="0"/>
              <a:t>Step two:</a:t>
            </a:r>
          </a:p>
          <a:p>
            <a:endParaRPr lang="en-GB" dirty="0" smtClean="0"/>
          </a:p>
          <a:p>
            <a:r>
              <a:rPr lang="en-GB" dirty="0" smtClean="0"/>
              <a:t>Involve other people and ask for feedback about yourself. Be prepared to seriously consider it. That doesn’t mean that you have to do everything that’s suggested, but you should at least listen and think about it. Then give the person who provided the feedback some acknowledgement or thanks for making the effort.  Depending on how confident you are you might prefer to do this as either a group exercise or on a one to one basis. Remember that giving effective feedback is a skill and some people may be better at it than others. When receiving feedback, be respectful, listen and reflect on what has been said. It may be on receiving feedback you may want to explore it further that can lead to discovery about yourself.</a:t>
            </a:r>
          </a:p>
          <a:p>
            <a:endParaRPr lang="en-GB" dirty="0" smtClean="0"/>
          </a:p>
          <a:p>
            <a:r>
              <a:rPr lang="en-GB" dirty="0" smtClean="0"/>
              <a:t>The Johari window as a tool does have its drawbacks:</a:t>
            </a:r>
          </a:p>
          <a:p>
            <a:r>
              <a:rPr lang="en-GB" dirty="0" smtClean="0"/>
              <a:t>•Some things are perhaps better not communicated with others.</a:t>
            </a:r>
          </a:p>
          <a:p>
            <a:r>
              <a:rPr lang="en-GB" dirty="0" smtClean="0"/>
              <a:t>•People may pass on the information they received further than you desire or use it in a negative way.</a:t>
            </a:r>
          </a:p>
          <a:p>
            <a:r>
              <a:rPr lang="en-GB" dirty="0" smtClean="0"/>
              <a:t>•Some people or cultures have a very open and accepting approach to feedback and some do not. People can take personal feedback offensively so it’s important when facilitating to exercise caution and start gradually. </a:t>
            </a:r>
          </a:p>
          <a:p>
            <a:endParaRPr lang="en-GB" dirty="0" smtClean="0"/>
          </a:p>
          <a:p>
            <a:r>
              <a:rPr lang="en-GB" dirty="0" smtClean="0"/>
              <a:t>There are many ways to use the Johari model in learning and development. It very much depends on what you want to achieve in your training or development activities? What are your intended outputs and how will you measure that they have been achieved? How can the Johari Window theory and principles are used to assist this.</a:t>
            </a:r>
          </a:p>
          <a:p>
            <a:endParaRPr lang="en-GB" dirty="0" smtClean="0"/>
          </a:p>
          <a:p>
            <a:r>
              <a:rPr lang="en-GB" dirty="0" smtClean="0"/>
              <a:t>Johari is a very elegant and potent model, and as with other powerful ideas, simply helping people to understand is the most effective way to optimise the value to people.  When people really understand it in their own terms, it empowers them to use the thinking in their own way, and to incorporate the underlying principles into their future thinking and behaviour.</a:t>
            </a:r>
          </a:p>
          <a:p>
            <a:endParaRPr lang="en-GB" dirty="0" smtClean="0"/>
          </a:p>
          <a:p>
            <a:r>
              <a:rPr lang="en-GB" dirty="0" smtClean="0"/>
              <a:t>The Self Awareness Diagnostic is a great accompaniment to the Johari window model. It helps people to explore the qualities that make them who they are. The simple online questionnaire provides instant feedback to the participant that they can positively use in understanding their personal strengths and weaknesses, what belongs in their open space. It can also objectively help the participant to start to process some of those attributes that reside in their blind spot and can encourage discussion amongst the group without being confrontational or causing contention.</a:t>
            </a:r>
          </a:p>
          <a:p>
            <a:endParaRPr lang="en-GB" dirty="0" smtClean="0"/>
          </a:p>
          <a:p>
            <a:r>
              <a:rPr lang="en-GB" dirty="0" smtClean="0"/>
              <a:t>What is unique about the Self Awareness Diagnostic is it explores not only an individual’s ‘soft skills’ and working style preferences but also how participants like to learn; their learning styles.  In an education or business environment this can be a great enabler for a teacher or trainer to ensure all the members of the group are motivated and able to achieve their full potential.</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22</a:t>
            </a:fld>
            <a:endParaRPr lang="en-GB"/>
          </a:p>
        </p:txBody>
      </p:sp>
    </p:spTree>
    <p:extLst>
      <p:ext uri="{BB962C8B-B14F-4D97-AF65-F5344CB8AC3E}">
        <p14:creationId xmlns:p14="http://schemas.microsoft.com/office/powerpoint/2010/main" val="42277965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23</a:t>
            </a:fld>
            <a:endParaRPr lang="en-GB"/>
          </a:p>
        </p:txBody>
      </p:sp>
    </p:spTree>
    <p:extLst>
      <p:ext uri="{BB962C8B-B14F-4D97-AF65-F5344CB8AC3E}">
        <p14:creationId xmlns:p14="http://schemas.microsoft.com/office/powerpoint/2010/main" val="26000298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Kolb's Learning Cycle is a well-known theory which argues we learn from our experiences of life, even on an everyday basis. It also treats reflection as an integral part of such learning. According to Kolb (1984), the process of learning follows a pattern or cycle consisting of four stages, one of which involves what Kolb refers to as 'reflective observation‘</a:t>
            </a:r>
          </a:p>
          <a:p>
            <a:r>
              <a:rPr lang="en-GB" dirty="0" smtClean="0"/>
              <a:t>Stage 1: Experience</a:t>
            </a:r>
            <a:br>
              <a:rPr lang="en-GB" dirty="0" smtClean="0"/>
            </a:br>
            <a:r>
              <a:rPr lang="en-GB" dirty="0" smtClean="0"/>
              <a:t>(Kolb's "Concrete experiences")Life is full of experiences we can learn from. Whether at home or at work or out and about, there are countless opportunities for us to 'kick-start' the learning cycle. </a:t>
            </a:r>
          </a:p>
          <a:p>
            <a:r>
              <a:rPr lang="en-GB" dirty="0" smtClean="0"/>
              <a:t>Stage 2: Reflect</a:t>
            </a:r>
            <a:br>
              <a:rPr lang="en-GB" dirty="0" smtClean="0"/>
            </a:br>
            <a:r>
              <a:rPr lang="en-GB" dirty="0" smtClean="0"/>
              <a:t>(Kolb's "Reflective observation")Reflection involves thinking about what we have done and experienced. Some people are naturally good at this. Others train themselves to be more deliberate about reviewing their experiences and recording them. </a:t>
            </a:r>
          </a:p>
          <a:p>
            <a:r>
              <a:rPr lang="en-GB" dirty="0" smtClean="0"/>
              <a:t>Stage 3: Conceptualise</a:t>
            </a:r>
            <a:br>
              <a:rPr lang="en-GB" dirty="0" smtClean="0"/>
            </a:br>
            <a:r>
              <a:rPr lang="en-GB" dirty="0" smtClean="0"/>
              <a:t>(Kolb's "Abstract conceptualization")When we pass from thinking about our experiences to interpreting them we enter into the realm of what Kolb termed 'conceptualization'. To conceptualize is to generate a hypothesis about the meaning of our experiences. </a:t>
            </a:r>
          </a:p>
          <a:p>
            <a:r>
              <a:rPr lang="en-GB" dirty="0" smtClean="0"/>
              <a:t>Stage 4: Plan</a:t>
            </a:r>
            <a:br>
              <a:rPr lang="en-GB" dirty="0" smtClean="0"/>
            </a:br>
            <a:r>
              <a:rPr lang="en-GB" dirty="0" smtClean="0"/>
              <a:t>(Kolb's "Active experimentation")In the active experimentation stage of the learning cycle we effectively 'test' the hypotheses we have adopted. Our new experiences will either support or challenge these hypotheses. </a:t>
            </a:r>
          </a:p>
          <a:p>
            <a:r>
              <a:rPr lang="en-GB" dirty="0" smtClean="0"/>
              <a:t>To learn from our experiences it is not sufficient just to have them. This will only take us into stage 1 of the cycle. Rather, any experience has the potential to yield learning, but only if we pass through all Kolb's stages by reflecting on our experiences, interpreting them and testing our interpretations. </a:t>
            </a:r>
          </a:p>
          <a:p>
            <a:r>
              <a:rPr lang="en-GB" dirty="0" smtClean="0"/>
              <a:t>Summing up, learning from our experiences involves the key element of reflection. Obviously, most people don't theorize about their learning in this way, but in their learning follow Kolb's cycle without knowing it. </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24</a:t>
            </a:fld>
            <a:endParaRPr lang="en-GB"/>
          </a:p>
        </p:txBody>
      </p:sp>
    </p:spTree>
    <p:extLst>
      <p:ext uri="{BB962C8B-B14F-4D97-AF65-F5344CB8AC3E}">
        <p14:creationId xmlns:p14="http://schemas.microsoft.com/office/powerpoint/2010/main" val="34871454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Unconscious incompetence – The individual neither understands nor knows how to do something, nor recognizes the deficit, nor has a desire to address it. In short, you don’t know what you don’t know.</a:t>
            </a:r>
          </a:p>
          <a:p>
            <a:endParaRPr lang="en-GB" dirty="0" smtClean="0"/>
          </a:p>
          <a:p>
            <a:r>
              <a:rPr lang="en-GB" dirty="0" smtClean="0"/>
              <a:t> 2. Conscious incompetence – Though the individual does not understand or know how to do something, he or she does recognize the deficit, without yet addressing it. This is the stage where you know what you don’t know.</a:t>
            </a:r>
          </a:p>
          <a:p>
            <a:r>
              <a:rPr lang="en-GB" dirty="0" smtClean="0"/>
              <a:t>3. Conscious competence – The individual understands or knows how to do something. However, demonstrating the skill or knowledge requires a great deal of consciousness or concentration. You know how to do it, but you have to think your way through it.</a:t>
            </a:r>
          </a:p>
          <a:p>
            <a:endParaRPr lang="en-GB" dirty="0" smtClean="0"/>
          </a:p>
          <a:p>
            <a:r>
              <a:rPr lang="en-GB" dirty="0" smtClean="0"/>
              <a:t>4. Unconscious competence – The individual has had so much practice with a skill that it becomes “second nature” and can be performed easily (often without concentrating too deeply). This is the stage where you can do it without thinking.  You just know what to do.</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25</a:t>
            </a:fld>
            <a:endParaRPr lang="en-GB"/>
          </a:p>
        </p:txBody>
      </p:sp>
    </p:spTree>
    <p:extLst>
      <p:ext uri="{BB962C8B-B14F-4D97-AF65-F5344CB8AC3E}">
        <p14:creationId xmlns:p14="http://schemas.microsoft.com/office/powerpoint/2010/main" val="34297820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26</a:t>
            </a:fld>
            <a:endParaRPr lang="en-GB"/>
          </a:p>
        </p:txBody>
      </p:sp>
    </p:spTree>
    <p:extLst>
      <p:ext uri="{BB962C8B-B14F-4D97-AF65-F5344CB8AC3E}">
        <p14:creationId xmlns:p14="http://schemas.microsoft.com/office/powerpoint/2010/main" val="3018406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27</a:t>
            </a:fld>
            <a:endParaRPr lang="en-GB"/>
          </a:p>
        </p:txBody>
      </p:sp>
    </p:spTree>
    <p:extLst>
      <p:ext uri="{BB962C8B-B14F-4D97-AF65-F5344CB8AC3E}">
        <p14:creationId xmlns:p14="http://schemas.microsoft.com/office/powerpoint/2010/main" val="24786791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28</a:t>
            </a:fld>
            <a:endParaRPr lang="en-GB"/>
          </a:p>
        </p:txBody>
      </p:sp>
    </p:spTree>
    <p:extLst>
      <p:ext uri="{BB962C8B-B14F-4D97-AF65-F5344CB8AC3E}">
        <p14:creationId xmlns:p14="http://schemas.microsoft.com/office/powerpoint/2010/main" val="9316457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29</a:t>
            </a:fld>
            <a:endParaRPr lang="en-GB"/>
          </a:p>
        </p:txBody>
      </p:sp>
    </p:spTree>
    <p:extLst>
      <p:ext uri="{BB962C8B-B14F-4D97-AF65-F5344CB8AC3E}">
        <p14:creationId xmlns:p14="http://schemas.microsoft.com/office/powerpoint/2010/main" val="17050277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30</a:t>
            </a:fld>
            <a:endParaRPr lang="en-GB"/>
          </a:p>
        </p:txBody>
      </p:sp>
    </p:spTree>
    <p:extLst>
      <p:ext uri="{BB962C8B-B14F-4D97-AF65-F5344CB8AC3E}">
        <p14:creationId xmlns:p14="http://schemas.microsoft.com/office/powerpoint/2010/main" val="24458047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31</a:t>
            </a:fld>
            <a:endParaRPr lang="en-GB"/>
          </a:p>
        </p:txBody>
      </p:sp>
    </p:spTree>
    <p:extLst>
      <p:ext uri="{BB962C8B-B14F-4D97-AF65-F5344CB8AC3E}">
        <p14:creationId xmlns:p14="http://schemas.microsoft.com/office/powerpoint/2010/main" val="5280707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32</a:t>
            </a:fld>
            <a:endParaRPr lang="en-GB"/>
          </a:p>
        </p:txBody>
      </p:sp>
    </p:spTree>
    <p:extLst>
      <p:ext uri="{BB962C8B-B14F-4D97-AF65-F5344CB8AC3E}">
        <p14:creationId xmlns:p14="http://schemas.microsoft.com/office/powerpoint/2010/main" val="6939379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self regulation assessment loop equates closely to Deming’s Cycle of continuous improvement – Plan, Do, Check, Act.  The ‘Do’ phase equates to Self-monitoring and Self assessment as we implement our PDP and work towards our learning and development outcomes.  It is continuous self-improvement</a:t>
            </a:r>
            <a:r>
              <a:rPr lang="en-GB" dirty="0" smtClean="0"/>
              <a:t>.</a:t>
            </a:r>
          </a:p>
          <a:p>
            <a:r>
              <a:rPr lang="en-GB" dirty="0" smtClean="0"/>
              <a:t>Deming Cycle, PDCA</a:t>
            </a:r>
          </a:p>
          <a:p>
            <a:endParaRPr lang="en-GB" dirty="0" smtClean="0"/>
          </a:p>
          <a:p>
            <a:r>
              <a:rPr lang="en-GB" dirty="0" smtClean="0"/>
              <a:t>The Deming Cycle, or PDCA Cycle (also known as PDSA Cycle), is a continuous quality improvement model consisting out of a logical sequence of four repetitive steps for continuous improvement and learning: Plan, Do, Study (Check) and Act. The PDSA cycle (or PDCA) is also known as the Deming Cycle, the Deming wheel of continuous improvement spiral. Its origin can be traced back to the eminent statistics expert Mr. Walter A. </a:t>
            </a:r>
            <a:r>
              <a:rPr lang="en-GB" dirty="0" err="1" smtClean="0"/>
              <a:t>Shewart</a:t>
            </a:r>
            <a:r>
              <a:rPr lang="en-GB" dirty="0" smtClean="0"/>
              <a:t>, in the 1920’s. He introduced the concept of PLAN, DO and SEE. The late Total Quality Management (TQM) guru and renowned statistician Edward W. Deming modified the SHEWART cycle as: PLAN, DO, STUDY, and ACT.</a:t>
            </a:r>
          </a:p>
          <a:p>
            <a:endParaRPr lang="en-GB" dirty="0" smtClean="0"/>
          </a:p>
          <a:p>
            <a:r>
              <a:rPr lang="en-GB" dirty="0" smtClean="0"/>
              <a:t>Along with the other well-known American quality guru-J.M. </a:t>
            </a:r>
            <a:r>
              <a:rPr lang="en-GB" dirty="0" err="1" smtClean="0"/>
              <a:t>Juran</a:t>
            </a:r>
            <a:r>
              <a:rPr lang="en-GB" dirty="0" smtClean="0"/>
              <a:t>, Deming went to Japan as part of the occupation forces of the allies after World War II. Deming taught a lot of Quality Improvement methods to the Japanese, including the usage of statistics and the PLAN, DO, STUDY, ACT cycle.</a:t>
            </a:r>
          </a:p>
          <a:p>
            <a:endParaRPr lang="en-GB" dirty="0" smtClean="0"/>
          </a:p>
          <a:p>
            <a:r>
              <a:rPr lang="en-GB" dirty="0" smtClean="0"/>
              <a:t>The Deming cycle, or PDSA cycle:</a:t>
            </a:r>
          </a:p>
          <a:p>
            <a:endParaRPr lang="en-GB" dirty="0" smtClean="0"/>
          </a:p>
          <a:p>
            <a:r>
              <a:rPr lang="en-GB" dirty="0" smtClean="0"/>
              <a:t>PLAN: plan ahead for change. </a:t>
            </a:r>
            <a:r>
              <a:rPr lang="en-GB" dirty="0" err="1" smtClean="0"/>
              <a:t>Analyze</a:t>
            </a:r>
            <a:r>
              <a:rPr lang="en-GB" dirty="0" smtClean="0"/>
              <a:t> and predict the results.</a:t>
            </a:r>
          </a:p>
          <a:p>
            <a:r>
              <a:rPr lang="en-GB" dirty="0" smtClean="0"/>
              <a:t>DO: execute the plan, taking small steps in controlled circumstances.</a:t>
            </a:r>
          </a:p>
          <a:p>
            <a:r>
              <a:rPr lang="en-GB" dirty="0" smtClean="0"/>
              <a:t>STUDY: check, study the results.</a:t>
            </a:r>
          </a:p>
          <a:p>
            <a:r>
              <a:rPr lang="en-GB" dirty="0" smtClean="0"/>
              <a:t>ACT: take action to standardize or improve the process.</a:t>
            </a:r>
          </a:p>
          <a:p>
            <a:endParaRPr lang="en-GB" dirty="0" smtClean="0"/>
          </a:p>
          <a:p>
            <a:r>
              <a:rPr lang="en-GB" dirty="0" smtClean="0"/>
              <a:t>Benefits of the PDSA cycle:</a:t>
            </a:r>
          </a:p>
          <a:p>
            <a:endParaRPr lang="en-GB" dirty="0" smtClean="0"/>
          </a:p>
          <a:p>
            <a:r>
              <a:rPr lang="en-GB" dirty="0" smtClean="0"/>
              <a:t>– Daily routine management-for the individual and/or the team</a:t>
            </a:r>
          </a:p>
          <a:p>
            <a:r>
              <a:rPr lang="en-GB" dirty="0" smtClean="0"/>
              <a:t>– Problem-solving process</a:t>
            </a:r>
          </a:p>
          <a:p>
            <a:r>
              <a:rPr lang="en-GB" dirty="0" smtClean="0"/>
              <a:t>– Project management</a:t>
            </a:r>
          </a:p>
          <a:p>
            <a:r>
              <a:rPr lang="en-GB" dirty="0" smtClean="0"/>
              <a:t>– Continuous development</a:t>
            </a:r>
          </a:p>
          <a:p>
            <a:r>
              <a:rPr lang="en-GB" dirty="0" smtClean="0"/>
              <a:t>– Vendor development</a:t>
            </a:r>
          </a:p>
          <a:p>
            <a:r>
              <a:rPr lang="en-GB" dirty="0" smtClean="0"/>
              <a:t>– Human resources development</a:t>
            </a:r>
          </a:p>
          <a:p>
            <a:r>
              <a:rPr lang="en-GB" dirty="0" smtClean="0"/>
              <a:t>– New product development</a:t>
            </a:r>
          </a:p>
          <a:p>
            <a:r>
              <a:rPr lang="en-GB" dirty="0" smtClean="0"/>
              <a:t>– Process trials</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33</a:t>
            </a:fld>
            <a:endParaRPr lang="en-GB"/>
          </a:p>
        </p:txBody>
      </p:sp>
    </p:spTree>
    <p:extLst>
      <p:ext uri="{BB962C8B-B14F-4D97-AF65-F5344CB8AC3E}">
        <p14:creationId xmlns:p14="http://schemas.microsoft.com/office/powerpoint/2010/main" val="13072795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to pull out the key points – Values, Character, Competence, Personal Brand, Reputation.  Talk about why these are important – does everyone </a:t>
            </a:r>
            <a:r>
              <a:rPr lang="en-GB" b="1" i="1" dirty="0"/>
              <a:t>agree </a:t>
            </a:r>
            <a:r>
              <a:rPr lang="en-GB" dirty="0"/>
              <a:t>they are important?  What are the implications?  We need to master the skills, attitudes and behaviours necessary, as well as build up our knowledge.  That’s why a proactive approach to career development is vital, coupled with a professional approach to personal development planning!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81872-288E-4675-AF73-BD69F0C366D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83217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Your</a:t>
            </a:r>
            <a:r>
              <a:rPr lang="en-GB" baseline="0" dirty="0" smtClean="0"/>
              <a:t> character – (values principles, your core)</a:t>
            </a:r>
          </a:p>
          <a:p>
            <a:r>
              <a:rPr lang="en-GB" baseline="0" dirty="0" smtClean="0"/>
              <a:t>Your competences – Experience, Unique to you, talents, expertise, knowledge your inner being</a:t>
            </a:r>
          </a:p>
          <a:p>
            <a:r>
              <a:rPr lang="en-GB" baseline="0" dirty="0" smtClean="0"/>
              <a:t>Personnel brand – way you appear, talk, walk, dress, websites, present</a:t>
            </a:r>
          </a:p>
          <a:p>
            <a:r>
              <a:rPr lang="en-GB" baseline="0" dirty="0" smtClean="0"/>
              <a:t>All about results in what people think of you </a:t>
            </a:r>
          </a:p>
          <a:p>
            <a:endParaRPr lang="en-GB" baseline="0" dirty="0" smtClean="0"/>
          </a:p>
          <a:p>
            <a:r>
              <a:rPr lang="en-GB" baseline="0" dirty="0" smtClean="0"/>
              <a:t>What we do most of – formally and informally  (mostly done over meal times)</a:t>
            </a:r>
          </a:p>
          <a:p>
            <a:endParaRPr lang="en-GB" baseline="0" dirty="0" smtClean="0"/>
          </a:p>
          <a:p>
            <a:r>
              <a:rPr lang="en-GB" baseline="0" dirty="0" smtClean="0"/>
              <a:t>Speaking/ writing (blogs, books, presentations, sharing ideas)</a:t>
            </a:r>
          </a:p>
          <a:p>
            <a:endParaRPr lang="en-GB" baseline="0" dirty="0" smtClean="0"/>
          </a:p>
          <a:p>
            <a:r>
              <a:rPr lang="en-GB" baseline="0" dirty="0" smtClean="0"/>
              <a:t>How unique we make ourselves stand out</a:t>
            </a:r>
          </a:p>
        </p:txBody>
      </p:sp>
      <p:sp>
        <p:nvSpPr>
          <p:cNvPr id="4" name="Slide Number Placeholder 3"/>
          <p:cNvSpPr>
            <a:spLocks noGrp="1"/>
          </p:cNvSpPr>
          <p:nvPr>
            <p:ph type="sldNum" sz="quarter" idx="10"/>
          </p:nvPr>
        </p:nvSpPr>
        <p:spPr/>
        <p:txBody>
          <a:bodyPr/>
          <a:lstStyle/>
          <a:p>
            <a:fld id="{C222AF44-E44B-43C4-9D63-9AA242289F08}" type="slidenum">
              <a:rPr lang="en-GB" smtClean="0"/>
              <a:t>35</a:t>
            </a:fld>
            <a:endParaRPr lang="en-GB"/>
          </a:p>
        </p:txBody>
      </p:sp>
    </p:spTree>
    <p:extLst>
      <p:ext uri="{BB962C8B-B14F-4D97-AF65-F5344CB8AC3E}">
        <p14:creationId xmlns:p14="http://schemas.microsoft.com/office/powerpoint/2010/main" val="8195511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36</a:t>
            </a:fld>
            <a:endParaRPr lang="en-GB"/>
          </a:p>
        </p:txBody>
      </p:sp>
    </p:spTree>
    <p:extLst>
      <p:ext uri="{BB962C8B-B14F-4D97-AF65-F5344CB8AC3E}">
        <p14:creationId xmlns:p14="http://schemas.microsoft.com/office/powerpoint/2010/main" val="3785098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313965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25/10/2018</a:t>
            </a:fld>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92022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25/10/2018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18738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t>25/10/2018</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558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25/10/2018</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2191857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25/10/2018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5099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25/10/2018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651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t>25/10/2018</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4489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t>25/10/2018</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4353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976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118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25/10/2018</a:t>
            </a:fld>
            <a:endParaRPr lang="en-GB"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4027009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arj7oStGLkU"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jpg&amp;ehk=WX0qJESdMi0zks"/><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leadershipfreak.blog/2012/09/22/helping-others-begin-their-leadership-journey/"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hyperlink" Target="https://slidehunter.com/powerpoint-templates/plan-do-check-act-powerpoint-template/" TargetMode="External"/><Relationship Id="rId4" Type="http://schemas.openxmlformats.org/officeDocument/2006/relationships/image" Target="../media/image22.jpg&amp;ehk=c2"/></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video" Target="https://www.youtube.com/embed/rGbsb6aXbzc" TargetMode="External"/><Relationship Id="rId4" Type="http://schemas.openxmlformats.org/officeDocument/2006/relationships/image" Target="../media/image23.jpeg"/></Relationships>
</file>

<file path=ppt/slides/_rels/slide3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smtClean="0">
                <a:solidFill>
                  <a:srgbClr val="FF0000"/>
                </a:solidFill>
              </a:rPr>
              <a:t>Session 6</a:t>
            </a:r>
            <a:endParaRPr lang="en-GB" sz="2000" b="1" dirty="0">
              <a:solidFill>
                <a:srgbClr val="FF0000"/>
              </a:solidFill>
            </a:endParaRPr>
          </a:p>
          <a:p>
            <a:endParaRPr lang="en-GB" dirty="0"/>
          </a:p>
        </p:txBody>
      </p:sp>
    </p:spTree>
    <p:extLst>
      <p:ext uri="{BB962C8B-B14F-4D97-AF65-F5344CB8AC3E}">
        <p14:creationId xmlns:p14="http://schemas.microsoft.com/office/powerpoint/2010/main" val="1366471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smtClean="0"/>
              <a:t>Employability </a:t>
            </a:r>
            <a:r>
              <a:rPr lang="en-GB" dirty="0"/>
              <a:t>Skills</a:t>
            </a:r>
          </a:p>
          <a:p>
            <a:r>
              <a:rPr lang="en-GB" dirty="0" smtClean="0"/>
              <a:t>Personal </a:t>
            </a:r>
            <a:r>
              <a:rPr lang="en-GB" dirty="0"/>
              <a:t>Development </a:t>
            </a:r>
            <a:r>
              <a:rPr lang="en-GB" dirty="0" smtClean="0"/>
              <a:t>Planning</a:t>
            </a:r>
          </a:p>
          <a:p>
            <a:r>
              <a:rPr lang="en-GB" dirty="0" smtClean="0"/>
              <a:t>Personnel branding</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15015-452A-4278-9367-2A6CC2273064}"/>
              </a:ext>
            </a:extLst>
          </p:cNvPr>
          <p:cNvSpPr>
            <a:spLocks noGrp="1"/>
          </p:cNvSpPr>
          <p:nvPr>
            <p:ph type="title"/>
          </p:nvPr>
        </p:nvSpPr>
        <p:spPr/>
        <p:txBody>
          <a:bodyPr/>
          <a:lstStyle/>
          <a:p>
            <a:r>
              <a:rPr lang="en-GB" dirty="0"/>
              <a:t>Important ‘Study Skills’</a:t>
            </a:r>
          </a:p>
        </p:txBody>
      </p:sp>
      <p:graphicFrame>
        <p:nvGraphicFramePr>
          <p:cNvPr id="4" name="Table 3">
            <a:extLst>
              <a:ext uri="{FF2B5EF4-FFF2-40B4-BE49-F238E27FC236}">
                <a16:creationId xmlns:a16="http://schemas.microsoft.com/office/drawing/2014/main" id="{5431FB6C-F6E2-462D-B570-D609D03391F2}"/>
              </a:ext>
            </a:extLst>
          </p:cNvPr>
          <p:cNvGraphicFramePr>
            <a:graphicFrameLocks noGrp="1"/>
          </p:cNvGraphicFramePr>
          <p:nvPr>
            <p:extLst/>
          </p:nvPr>
        </p:nvGraphicFramePr>
        <p:xfrm>
          <a:off x="827584" y="2420888"/>
          <a:ext cx="7267376" cy="3815232"/>
        </p:xfrm>
        <a:graphic>
          <a:graphicData uri="http://schemas.openxmlformats.org/drawingml/2006/table">
            <a:tbl>
              <a:tblPr firstRow="1" bandRow="1">
                <a:tableStyleId>{5C22544A-7EE6-4342-B048-85BDC9FD1C3A}</a:tableStyleId>
              </a:tblPr>
              <a:tblGrid>
                <a:gridCol w="2544282">
                  <a:extLst>
                    <a:ext uri="{9D8B030D-6E8A-4147-A177-3AD203B41FA5}">
                      <a16:colId xmlns:a16="http://schemas.microsoft.com/office/drawing/2014/main" val="3221779878"/>
                    </a:ext>
                  </a:extLst>
                </a:gridCol>
                <a:gridCol w="2178812">
                  <a:extLst>
                    <a:ext uri="{9D8B030D-6E8A-4147-A177-3AD203B41FA5}">
                      <a16:colId xmlns:a16="http://schemas.microsoft.com/office/drawing/2014/main" val="2538615665"/>
                    </a:ext>
                  </a:extLst>
                </a:gridCol>
                <a:gridCol w="2544282">
                  <a:extLst>
                    <a:ext uri="{9D8B030D-6E8A-4147-A177-3AD203B41FA5}">
                      <a16:colId xmlns:a16="http://schemas.microsoft.com/office/drawing/2014/main" val="1117970341"/>
                    </a:ext>
                  </a:extLst>
                </a:gridCol>
              </a:tblGrid>
              <a:tr h="802784">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val="1840600630"/>
                  </a:ext>
                </a:extLst>
              </a:tr>
              <a:tr h="720080">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val="107718441"/>
                  </a:ext>
                </a:extLst>
              </a:tr>
              <a:tr h="765766">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val="744194048"/>
                  </a:ext>
                </a:extLst>
              </a:tr>
              <a:tr h="765766">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val="2200008351"/>
                  </a:ext>
                </a:extLst>
              </a:tr>
              <a:tr h="760836">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3168810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management</a:t>
            </a:r>
            <a:br>
              <a:rPr lang="en-GB" dirty="0"/>
            </a:br>
            <a:endParaRPr lang="en-GB" dirty="0"/>
          </a:p>
        </p:txBody>
      </p:sp>
      <p:sp>
        <p:nvSpPr>
          <p:cNvPr id="3" name="Content Placeholder 2"/>
          <p:cNvSpPr>
            <a:spLocks noGrp="1"/>
          </p:cNvSpPr>
          <p:nvPr>
            <p:ph idx="1"/>
          </p:nvPr>
        </p:nvSpPr>
        <p:spPr>
          <a:xfrm>
            <a:off x="323528" y="2708920"/>
            <a:ext cx="5937755" cy="3101983"/>
          </a:xfrm>
        </p:spPr>
        <p:txBody>
          <a:bodyPr>
            <a:normAutofit lnSpcReduction="10000"/>
          </a:bodyPr>
          <a:lstStyle/>
          <a:p>
            <a:r>
              <a:rPr lang="en-GB" dirty="0"/>
              <a:t>Employees who manage their time well are more </a:t>
            </a:r>
            <a:r>
              <a:rPr lang="en-GB" b="1" dirty="0">
                <a:solidFill>
                  <a:srgbClr val="C00000"/>
                </a:solidFill>
              </a:rPr>
              <a:t>productive</a:t>
            </a:r>
            <a:r>
              <a:rPr lang="en-GB" dirty="0"/>
              <a:t>, more </a:t>
            </a:r>
            <a:r>
              <a:rPr lang="en-GB" b="1" dirty="0">
                <a:solidFill>
                  <a:srgbClr val="C00000"/>
                </a:solidFill>
              </a:rPr>
              <a:t>efficient</a:t>
            </a:r>
            <a:r>
              <a:rPr lang="en-GB" dirty="0"/>
              <a:t>, and more likely to meet </a:t>
            </a:r>
            <a:r>
              <a:rPr lang="en-GB" b="1" dirty="0" smtClean="0">
                <a:solidFill>
                  <a:srgbClr val="C00000"/>
                </a:solidFill>
              </a:rPr>
              <a:t>deadlines</a:t>
            </a:r>
          </a:p>
          <a:p>
            <a:r>
              <a:rPr lang="en-GB" dirty="0"/>
              <a:t>They focus on the </a:t>
            </a:r>
            <a:r>
              <a:rPr lang="en-GB" b="1" dirty="0">
                <a:solidFill>
                  <a:srgbClr val="C00000"/>
                </a:solidFill>
              </a:rPr>
              <a:t>most important </a:t>
            </a:r>
            <a:r>
              <a:rPr lang="en-GB" dirty="0"/>
              <a:t>and time sensitive tasks and limit the amount of </a:t>
            </a:r>
            <a:r>
              <a:rPr lang="en-GB" b="1" dirty="0">
                <a:solidFill>
                  <a:srgbClr val="C00000"/>
                </a:solidFill>
              </a:rPr>
              <a:t>time wasted </a:t>
            </a:r>
            <a:r>
              <a:rPr lang="en-GB" dirty="0"/>
              <a:t>on non-essential </a:t>
            </a:r>
            <a:r>
              <a:rPr lang="en-GB" dirty="0" smtClean="0"/>
              <a:t>duties</a:t>
            </a:r>
          </a:p>
          <a:p>
            <a:r>
              <a:rPr lang="en-GB" dirty="0"/>
              <a:t>Effective time management requires staff to </a:t>
            </a:r>
            <a:r>
              <a:rPr lang="en-GB" dirty="0" smtClean="0"/>
              <a:t>analyse </a:t>
            </a:r>
            <a:r>
              <a:rPr lang="en-GB" dirty="0"/>
              <a:t>their workload, assign </a:t>
            </a:r>
            <a:r>
              <a:rPr lang="en-GB" b="1" dirty="0">
                <a:solidFill>
                  <a:srgbClr val="C00000"/>
                </a:solidFill>
              </a:rPr>
              <a:t>priorities</a:t>
            </a:r>
            <a:r>
              <a:rPr lang="en-GB" dirty="0"/>
              <a:t>, and maintain </a:t>
            </a:r>
            <a:r>
              <a:rPr lang="en-GB" b="1" dirty="0">
                <a:solidFill>
                  <a:srgbClr val="C00000"/>
                </a:solidFill>
              </a:rPr>
              <a:t>focus</a:t>
            </a:r>
            <a:r>
              <a:rPr lang="en-GB" dirty="0"/>
              <a:t> on productive </a:t>
            </a:r>
            <a:r>
              <a:rPr lang="en-GB" dirty="0" smtClean="0"/>
              <a:t>endeavours.  </a:t>
            </a:r>
            <a:r>
              <a:rPr lang="en-GB" dirty="0"/>
              <a:t>Employees who are excellent time managers can </a:t>
            </a:r>
            <a:r>
              <a:rPr lang="en-GB" b="1" dirty="0">
                <a:solidFill>
                  <a:srgbClr val="C00000"/>
                </a:solidFill>
              </a:rPr>
              <a:t>eliminate</a:t>
            </a:r>
            <a:r>
              <a:rPr lang="en-GB" dirty="0"/>
              <a:t> </a:t>
            </a:r>
            <a:r>
              <a:rPr lang="en-GB" b="1" dirty="0">
                <a:solidFill>
                  <a:srgbClr val="C00000"/>
                </a:solidFill>
              </a:rPr>
              <a:t>distractions</a:t>
            </a:r>
            <a:r>
              <a:rPr lang="en-GB" dirty="0"/>
              <a:t> and enlist support from colleagues to help accomplish their goals.</a:t>
            </a:r>
          </a:p>
        </p:txBody>
      </p:sp>
      <p:pic>
        <p:nvPicPr>
          <p:cNvPr id="4" name="Picture 3"/>
          <p:cNvPicPr>
            <a:picLocks noChangeAspect="1"/>
          </p:cNvPicPr>
          <p:nvPr/>
        </p:nvPicPr>
        <p:blipFill>
          <a:blip r:embed="rId3"/>
          <a:stretch>
            <a:fillRect/>
          </a:stretch>
        </p:blipFill>
        <p:spPr>
          <a:xfrm>
            <a:off x="6549380" y="2420888"/>
            <a:ext cx="1988840" cy="3257550"/>
          </a:xfrm>
          <a:prstGeom prst="rect">
            <a:avLst/>
          </a:prstGeom>
        </p:spPr>
      </p:pic>
    </p:spTree>
    <p:extLst>
      <p:ext uri="{BB962C8B-B14F-4D97-AF65-F5344CB8AC3E}">
        <p14:creationId xmlns:p14="http://schemas.microsoft.com/office/powerpoint/2010/main" val="670969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4BFF-FD03-44A4-B671-28CA24182350}"/>
              </a:ext>
            </a:extLst>
          </p:cNvPr>
          <p:cNvSpPr>
            <a:spLocks noGrp="1"/>
          </p:cNvSpPr>
          <p:nvPr>
            <p:ph type="title"/>
          </p:nvPr>
        </p:nvSpPr>
        <p:spPr>
          <a:xfrm>
            <a:off x="1728882" y="302601"/>
            <a:ext cx="5937755" cy="1188720"/>
          </a:xfrm>
        </p:spPr>
        <p:txBody>
          <a:bodyPr/>
          <a:lstStyle/>
          <a:p>
            <a:r>
              <a:rPr lang="en-GB" dirty="0"/>
              <a:t>Time Management…</a:t>
            </a:r>
          </a:p>
        </p:txBody>
      </p:sp>
      <p:sp>
        <p:nvSpPr>
          <p:cNvPr id="3" name="Content Placeholder 2">
            <a:extLst>
              <a:ext uri="{FF2B5EF4-FFF2-40B4-BE49-F238E27FC236}">
                <a16:creationId xmlns:a16="http://schemas.microsoft.com/office/drawing/2014/main" id="{10811DBF-3E84-433B-AFEF-4184598929E2}"/>
              </a:ext>
            </a:extLst>
          </p:cNvPr>
          <p:cNvSpPr>
            <a:spLocks noGrp="1"/>
          </p:cNvSpPr>
          <p:nvPr>
            <p:ph idx="1"/>
          </p:nvPr>
        </p:nvSpPr>
        <p:spPr>
          <a:xfrm>
            <a:off x="251520" y="1600201"/>
            <a:ext cx="8892480" cy="3917032"/>
          </a:xfrm>
        </p:spPr>
        <p:txBody>
          <a:bodyPr>
            <a:normAutofit/>
          </a:bodyPr>
          <a:lstStyle/>
          <a:p>
            <a:pPr marL="0" indent="0" algn="ctr">
              <a:spcAft>
                <a:spcPts val="1200"/>
              </a:spcAft>
              <a:buNone/>
            </a:pPr>
            <a:r>
              <a:rPr lang="en-GB" sz="2000" dirty="0" smtClean="0"/>
              <a:t>When </a:t>
            </a:r>
            <a:r>
              <a:rPr lang="en-GB" sz="2000" dirty="0"/>
              <a:t>looking at Stephen Covey’s </a:t>
            </a:r>
            <a:r>
              <a:rPr lang="en-GB" sz="2000" dirty="0" smtClean="0"/>
              <a:t>time management Matrix (1989), </a:t>
            </a:r>
            <a:r>
              <a:rPr lang="en-GB" sz="2000" dirty="0"/>
              <a:t>where do you spend your time?</a:t>
            </a:r>
          </a:p>
        </p:txBody>
      </p:sp>
      <p:graphicFrame>
        <p:nvGraphicFramePr>
          <p:cNvPr id="4" name="Table 3">
            <a:extLst>
              <a:ext uri="{FF2B5EF4-FFF2-40B4-BE49-F238E27FC236}">
                <a16:creationId xmlns:a16="http://schemas.microsoft.com/office/drawing/2014/main" id="{AB5174DE-A787-48BD-8D91-AE29C88DAFC8}"/>
              </a:ext>
            </a:extLst>
          </p:cNvPr>
          <p:cNvGraphicFramePr>
            <a:graphicFrameLocks noGrp="1"/>
          </p:cNvGraphicFramePr>
          <p:nvPr>
            <p:extLst/>
          </p:nvPr>
        </p:nvGraphicFramePr>
        <p:xfrm>
          <a:off x="624483" y="2577634"/>
          <a:ext cx="4272280" cy="3017520"/>
        </p:xfrm>
        <a:graphic>
          <a:graphicData uri="http://schemas.openxmlformats.org/drawingml/2006/table">
            <a:tbl>
              <a:tblPr firstRow="1" bandRow="1">
                <a:tableStyleId>{5940675A-B579-460E-94D1-54222C63F5DA}</a:tableStyleId>
              </a:tblPr>
              <a:tblGrid>
                <a:gridCol w="1224136">
                  <a:extLst>
                    <a:ext uri="{9D8B030D-6E8A-4147-A177-3AD203B41FA5}">
                      <a16:colId xmlns:a16="http://schemas.microsoft.com/office/drawing/2014/main" val="19377516"/>
                    </a:ext>
                  </a:extLst>
                </a:gridCol>
                <a:gridCol w="1440160">
                  <a:extLst>
                    <a:ext uri="{9D8B030D-6E8A-4147-A177-3AD203B41FA5}">
                      <a16:colId xmlns:a16="http://schemas.microsoft.com/office/drawing/2014/main" val="4274556801"/>
                    </a:ext>
                  </a:extLst>
                </a:gridCol>
                <a:gridCol w="1607984">
                  <a:extLst>
                    <a:ext uri="{9D8B030D-6E8A-4147-A177-3AD203B41FA5}">
                      <a16:colId xmlns:a16="http://schemas.microsoft.com/office/drawing/2014/main" val="154679416"/>
                    </a:ext>
                  </a:extLst>
                </a:gridCol>
              </a:tblGrid>
              <a:tr h="587077">
                <a:tc>
                  <a:txBody>
                    <a:bodyPr/>
                    <a:lstStyle/>
                    <a:p>
                      <a:pPr algn="ctr"/>
                      <a:endParaRPr lang="en-GB" b="0" dirty="0">
                        <a:noFill/>
                      </a:endParaRPr>
                    </a:p>
                  </a:txBody>
                  <a:tcPr anchor="ctr"/>
                </a:tc>
                <a:tc>
                  <a:txBody>
                    <a:bodyPr/>
                    <a:lstStyle/>
                    <a:p>
                      <a:pPr algn="ctr"/>
                      <a:r>
                        <a:rPr lang="en-GB" dirty="0"/>
                        <a:t>Not Important</a:t>
                      </a:r>
                    </a:p>
                  </a:txBody>
                  <a:tcPr anchor="ctr"/>
                </a:tc>
                <a:tc>
                  <a:txBody>
                    <a:bodyPr/>
                    <a:lstStyle/>
                    <a:p>
                      <a:pPr algn="ctr"/>
                      <a:r>
                        <a:rPr lang="en-GB" dirty="0"/>
                        <a:t>Important</a:t>
                      </a:r>
                    </a:p>
                  </a:txBody>
                  <a:tcPr anchor="ctr"/>
                </a:tc>
                <a:extLst>
                  <a:ext uri="{0D108BD9-81ED-4DB2-BD59-A6C34878D82A}">
                    <a16:rowId xmlns:a16="http://schemas.microsoft.com/office/drawing/2014/main" val="537440992"/>
                  </a:ext>
                </a:extLst>
              </a:tr>
              <a:tr h="1157387">
                <a:tc>
                  <a:txBody>
                    <a:bodyPr/>
                    <a:lstStyle/>
                    <a:p>
                      <a:pPr algn="ctr"/>
                      <a:r>
                        <a:rPr lang="en-GB" b="0" dirty="0"/>
                        <a:t>Urgent</a:t>
                      </a:r>
                    </a:p>
                  </a:txBody>
                  <a:tcPr anchor="ctr"/>
                </a:tc>
                <a:tc>
                  <a:txBody>
                    <a:bodyPr/>
                    <a:lstStyle/>
                    <a:p>
                      <a:pPr algn="ctr"/>
                      <a:r>
                        <a:rPr lang="en-GB" dirty="0"/>
                        <a:t>Not important but </a:t>
                      </a:r>
                      <a:r>
                        <a:rPr lang="en-GB" dirty="0" smtClean="0"/>
                        <a:t>Urgent - 3</a:t>
                      </a:r>
                      <a:endParaRPr lang="en-GB" dirty="0"/>
                    </a:p>
                  </a:txBody>
                  <a:tcPr anchor="ctr">
                    <a:solidFill>
                      <a:srgbClr val="FFC000"/>
                    </a:solidFill>
                  </a:tcPr>
                </a:tc>
                <a:tc>
                  <a:txBody>
                    <a:bodyPr/>
                    <a:lstStyle/>
                    <a:p>
                      <a:pPr algn="ctr"/>
                      <a:r>
                        <a:rPr lang="en-GB" dirty="0"/>
                        <a:t>Important &amp; </a:t>
                      </a:r>
                      <a:r>
                        <a:rPr lang="en-GB" dirty="0" smtClean="0"/>
                        <a:t>Urgent - 1</a:t>
                      </a:r>
                      <a:endParaRPr lang="en-GB" dirty="0"/>
                    </a:p>
                  </a:txBody>
                  <a:tcPr anchor="ctr">
                    <a:solidFill>
                      <a:srgbClr val="92D050"/>
                    </a:solidFill>
                  </a:tcPr>
                </a:tc>
                <a:extLst>
                  <a:ext uri="{0D108BD9-81ED-4DB2-BD59-A6C34878D82A}">
                    <a16:rowId xmlns:a16="http://schemas.microsoft.com/office/drawing/2014/main" val="1672464422"/>
                  </a:ext>
                </a:extLst>
              </a:tr>
              <a:tr h="1157387">
                <a:tc>
                  <a:txBody>
                    <a:bodyPr/>
                    <a:lstStyle/>
                    <a:p>
                      <a:pPr algn="ctr"/>
                      <a:r>
                        <a:rPr lang="en-GB" b="0" dirty="0"/>
                        <a:t>Not Urgent</a:t>
                      </a:r>
                    </a:p>
                  </a:txBody>
                  <a:tcPr anchor="ctr"/>
                </a:tc>
                <a:tc>
                  <a:txBody>
                    <a:bodyPr/>
                    <a:lstStyle/>
                    <a:p>
                      <a:pPr algn="ctr"/>
                      <a:r>
                        <a:rPr lang="en-GB" dirty="0"/>
                        <a:t>Not Important &amp; Not </a:t>
                      </a:r>
                      <a:r>
                        <a:rPr lang="en-GB" dirty="0" smtClean="0"/>
                        <a:t>Urgent - 4</a:t>
                      </a:r>
                      <a:endParaRPr lang="en-GB" dirty="0"/>
                    </a:p>
                  </a:txBody>
                  <a:tcPr anchor="ctr">
                    <a:solidFill>
                      <a:srgbClr val="FF0000"/>
                    </a:solidFill>
                  </a:tcPr>
                </a:tc>
                <a:tc>
                  <a:txBody>
                    <a:bodyPr/>
                    <a:lstStyle/>
                    <a:p>
                      <a:pPr algn="ctr"/>
                      <a:r>
                        <a:rPr lang="en-GB" dirty="0"/>
                        <a:t>Important but Not </a:t>
                      </a:r>
                      <a:r>
                        <a:rPr lang="en-GB" dirty="0" smtClean="0"/>
                        <a:t>Urgent - 2</a:t>
                      </a:r>
                      <a:endParaRPr lang="en-GB" dirty="0"/>
                    </a:p>
                  </a:txBody>
                  <a:tcPr anchor="ctr">
                    <a:solidFill>
                      <a:srgbClr val="00B050"/>
                    </a:solidFill>
                  </a:tcPr>
                </a:tc>
                <a:extLst>
                  <a:ext uri="{0D108BD9-81ED-4DB2-BD59-A6C34878D82A}">
                    <a16:rowId xmlns:a16="http://schemas.microsoft.com/office/drawing/2014/main" val="1496803200"/>
                  </a:ext>
                </a:extLst>
              </a:tr>
            </a:tbl>
          </a:graphicData>
        </a:graphic>
      </p:graphicFrame>
      <p:pic>
        <p:nvPicPr>
          <p:cNvPr id="5" name="Picture 4"/>
          <p:cNvPicPr>
            <a:picLocks noChangeAspect="1"/>
          </p:cNvPicPr>
          <p:nvPr/>
        </p:nvPicPr>
        <p:blipFill>
          <a:blip r:embed="rId3"/>
          <a:stretch>
            <a:fillRect/>
          </a:stretch>
        </p:blipFill>
        <p:spPr>
          <a:xfrm>
            <a:off x="4960883" y="2584108"/>
            <a:ext cx="3828559" cy="3011046"/>
          </a:xfrm>
          <a:prstGeom prst="rect">
            <a:avLst/>
          </a:prstGeom>
        </p:spPr>
      </p:pic>
    </p:spTree>
    <p:extLst>
      <p:ext uri="{BB962C8B-B14F-4D97-AF65-F5344CB8AC3E}">
        <p14:creationId xmlns:p14="http://schemas.microsoft.com/office/powerpoint/2010/main" val="962243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 categories </a:t>
            </a:r>
            <a:endParaRPr lang="en-GB" dirty="0"/>
          </a:p>
        </p:txBody>
      </p:sp>
      <p:sp>
        <p:nvSpPr>
          <p:cNvPr id="3" name="Content Placeholder 2"/>
          <p:cNvSpPr>
            <a:spLocks noGrp="1"/>
          </p:cNvSpPr>
          <p:nvPr>
            <p:ph idx="1"/>
          </p:nvPr>
        </p:nvSpPr>
        <p:spPr/>
        <p:txBody>
          <a:bodyPr/>
          <a:lstStyle/>
          <a:p>
            <a:pPr algn="ctr"/>
            <a:r>
              <a:rPr lang="en-GB" dirty="0" smtClean="0"/>
              <a:t>Crisis</a:t>
            </a:r>
          </a:p>
          <a:p>
            <a:pPr algn="ctr"/>
            <a:r>
              <a:rPr lang="en-GB" dirty="0" smtClean="0"/>
              <a:t>Unscheduled interruptions</a:t>
            </a:r>
          </a:p>
          <a:p>
            <a:pPr algn="ctr"/>
            <a:r>
              <a:rPr lang="en-GB" dirty="0" smtClean="0"/>
              <a:t>Escapes and routines</a:t>
            </a:r>
          </a:p>
          <a:p>
            <a:pPr algn="ctr"/>
            <a:r>
              <a:rPr lang="en-GB" dirty="0" smtClean="0"/>
              <a:t>Planning</a:t>
            </a:r>
            <a:endParaRPr lang="en-GB" dirty="0"/>
          </a:p>
        </p:txBody>
      </p:sp>
      <p:pic>
        <p:nvPicPr>
          <p:cNvPr id="4" name="Picture 3"/>
          <p:cNvPicPr>
            <a:picLocks noChangeAspect="1"/>
          </p:cNvPicPr>
          <p:nvPr/>
        </p:nvPicPr>
        <p:blipFill>
          <a:blip r:embed="rId3"/>
          <a:stretch>
            <a:fillRect/>
          </a:stretch>
        </p:blipFill>
        <p:spPr>
          <a:xfrm>
            <a:off x="2699792" y="4365104"/>
            <a:ext cx="4032448" cy="2181489"/>
          </a:xfrm>
          <a:prstGeom prst="rect">
            <a:avLst/>
          </a:prstGeom>
        </p:spPr>
      </p:pic>
    </p:spTree>
    <p:extLst>
      <p:ext uri="{BB962C8B-B14F-4D97-AF65-F5344CB8AC3E}">
        <p14:creationId xmlns:p14="http://schemas.microsoft.com/office/powerpoint/2010/main" val="842951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88DE4-E20B-4A2D-8D14-BDA76B4EE636}"/>
              </a:ext>
            </a:extLst>
          </p:cNvPr>
          <p:cNvSpPr>
            <a:spLocks noGrp="1"/>
          </p:cNvSpPr>
          <p:nvPr>
            <p:ph type="title"/>
          </p:nvPr>
        </p:nvSpPr>
        <p:spPr/>
        <p:txBody>
          <a:bodyPr>
            <a:normAutofit fontScale="90000"/>
          </a:bodyPr>
          <a:lstStyle/>
          <a:p>
            <a:r>
              <a:rPr lang="en-GB" dirty="0"/>
              <a:t>Take careful note of this</a:t>
            </a:r>
            <a:r>
              <a:rPr lang="en-GB" dirty="0" smtClean="0"/>
              <a:t>……what steps should we take to avoid this ?</a:t>
            </a:r>
            <a:endParaRPr lang="en-GB" dirty="0"/>
          </a:p>
        </p:txBody>
      </p:sp>
      <p:pic>
        <p:nvPicPr>
          <p:cNvPr id="4" name="Online Media ^0 3">
            <a:hlinkClick r:id="" action="ppaction://media"/>
            <a:extLst>
              <a:ext uri="{FF2B5EF4-FFF2-40B4-BE49-F238E27FC236}">
                <a16:creationId xmlns:a16="http://schemas.microsoft.com/office/drawing/2014/main" id="{07122FA7-52A7-48CD-9CAA-D12178124D17}"/>
              </a:ext>
            </a:extLst>
          </p:cNvPr>
          <p:cNvPicPr>
            <a:picLocks noGrp="1" noRot="1" noChangeAspect="1"/>
          </p:cNvPicPr>
          <p:nvPr>
            <p:ph idx="1"/>
            <a:videoFile r:link="rId1"/>
          </p:nvPr>
        </p:nvPicPr>
        <p:blipFill>
          <a:blip r:embed="rId4"/>
          <a:stretch>
            <a:fillRect/>
          </a:stretch>
        </p:blipFill>
        <p:spPr>
          <a:xfrm>
            <a:off x="1796154" y="2564904"/>
            <a:ext cx="5759450" cy="3240088"/>
          </a:xfrm>
          <a:prstGeom prst="rect">
            <a:avLst/>
          </a:prstGeom>
        </p:spPr>
      </p:pic>
      <p:sp>
        <p:nvSpPr>
          <p:cNvPr id="3" name="Rectangle 2"/>
          <p:cNvSpPr/>
          <p:nvPr/>
        </p:nvSpPr>
        <p:spPr>
          <a:xfrm>
            <a:off x="1796154" y="5893318"/>
            <a:ext cx="5872190" cy="369332"/>
          </a:xfrm>
          <a:prstGeom prst="rect">
            <a:avLst/>
          </a:prstGeom>
        </p:spPr>
        <p:txBody>
          <a:bodyPr wrap="square">
            <a:spAutoFit/>
          </a:bodyPr>
          <a:lstStyle/>
          <a:p>
            <a:pPr algn="ctr"/>
            <a:r>
              <a:rPr lang="en-GB" dirty="0"/>
              <a:t>https://www.youtube.com/watch?v=arj7oStGLkU</a:t>
            </a:r>
          </a:p>
        </p:txBody>
      </p:sp>
    </p:spTree>
    <p:extLst>
      <p:ext uri="{BB962C8B-B14F-4D97-AF65-F5344CB8AC3E}">
        <p14:creationId xmlns:p14="http://schemas.microsoft.com/office/powerpoint/2010/main" val="1084942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36270" y="1916832"/>
            <a:ext cx="3291840" cy="1143000"/>
          </a:xfrm>
        </p:spPr>
        <p:txBody>
          <a:bodyPr/>
          <a:lstStyle/>
          <a:p>
            <a:r>
              <a:rPr lang="en-GB" dirty="0" smtClean="0"/>
              <a:t>Critical Thinking</a:t>
            </a:r>
            <a:endParaRPr lang="en-GB" dirty="0"/>
          </a:p>
        </p:txBody>
      </p:sp>
      <p:pic>
        <p:nvPicPr>
          <p:cNvPr id="10" name="Picture 9"/>
          <p:cNvPicPr>
            <a:picLocks noChangeAspect="1"/>
          </p:cNvPicPr>
          <p:nvPr/>
        </p:nvPicPr>
        <p:blipFill>
          <a:blip r:embed="rId3"/>
          <a:stretch>
            <a:fillRect/>
          </a:stretch>
        </p:blipFill>
        <p:spPr>
          <a:xfrm>
            <a:off x="862965" y="3212977"/>
            <a:ext cx="2838450" cy="2784350"/>
          </a:xfrm>
          <a:prstGeom prst="rect">
            <a:avLst/>
          </a:prstGeom>
        </p:spPr>
      </p:pic>
      <p:sp>
        <p:nvSpPr>
          <p:cNvPr id="8" name="TextBox 7"/>
          <p:cNvSpPr txBox="1"/>
          <p:nvPr/>
        </p:nvSpPr>
        <p:spPr>
          <a:xfrm>
            <a:off x="5148064" y="1782163"/>
            <a:ext cx="3168352" cy="923330"/>
          </a:xfrm>
          <a:prstGeom prst="rect">
            <a:avLst/>
          </a:prstGeom>
          <a:noFill/>
        </p:spPr>
        <p:txBody>
          <a:bodyPr wrap="square" rtlCol="0">
            <a:spAutoFit/>
          </a:bodyPr>
          <a:lstStyle/>
          <a:p>
            <a:pPr algn="ctr"/>
            <a:r>
              <a:rPr lang="en-GB" dirty="0" smtClean="0"/>
              <a:t>Critical thinking is development and use of information beyond memory and repetition</a:t>
            </a:r>
            <a:endParaRPr lang="en-GB" dirty="0"/>
          </a:p>
        </p:txBody>
      </p:sp>
      <p:pic>
        <p:nvPicPr>
          <p:cNvPr id="9" name="Picture 8"/>
          <p:cNvPicPr>
            <a:picLocks noChangeAspect="1"/>
          </p:cNvPicPr>
          <p:nvPr/>
        </p:nvPicPr>
        <p:blipFill>
          <a:blip r:embed="rId4"/>
          <a:stretch>
            <a:fillRect/>
          </a:stretch>
        </p:blipFill>
        <p:spPr>
          <a:xfrm>
            <a:off x="5004048" y="2996952"/>
            <a:ext cx="3810000" cy="3000375"/>
          </a:xfrm>
          <a:prstGeom prst="rect">
            <a:avLst/>
          </a:prstGeom>
        </p:spPr>
      </p:pic>
    </p:spTree>
    <p:extLst>
      <p:ext uri="{BB962C8B-B14F-4D97-AF65-F5344CB8AC3E}">
        <p14:creationId xmlns:p14="http://schemas.microsoft.com/office/powerpoint/2010/main" val="1186607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nvPr>
        </p:nvGraphicFramePr>
        <p:xfrm>
          <a:off x="323528" y="332656"/>
          <a:ext cx="8568952" cy="604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5346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3528" y="188640"/>
            <a:ext cx="8568952" cy="6448813"/>
          </a:xfrm>
          <a:prstGeom prst="rect">
            <a:avLst/>
          </a:prstGeom>
        </p:spPr>
      </p:pic>
    </p:spTree>
    <p:extLst>
      <p:ext uri="{BB962C8B-B14F-4D97-AF65-F5344CB8AC3E}">
        <p14:creationId xmlns:p14="http://schemas.microsoft.com/office/powerpoint/2010/main" val="3964293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2239" y="926994"/>
            <a:ext cx="5937755" cy="1188720"/>
          </a:xfrm>
        </p:spPr>
        <p:txBody>
          <a:bodyPr/>
          <a:lstStyle/>
          <a:p>
            <a:r>
              <a:rPr lang="en-GB" dirty="0" smtClean="0"/>
              <a:t>Analytical Skills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Analytical skills refer to the ability to collect and </a:t>
            </a:r>
            <a:r>
              <a:rPr lang="en-GB" dirty="0" smtClean="0"/>
              <a:t>analyse </a:t>
            </a:r>
            <a:r>
              <a:rPr lang="en-GB" dirty="0"/>
              <a:t>information, problem-solve, and make decisions</a:t>
            </a:r>
            <a:r>
              <a:rPr lang="en-GB" dirty="0" smtClean="0"/>
              <a:t>.</a:t>
            </a:r>
          </a:p>
          <a:p>
            <a:r>
              <a:rPr lang="en-GB" dirty="0"/>
              <a:t>Analytical skills </a:t>
            </a:r>
            <a:r>
              <a:rPr lang="en-GB" dirty="0" smtClean="0"/>
              <a:t>are used in </a:t>
            </a:r>
            <a:r>
              <a:rPr lang="en-GB" dirty="0"/>
              <a:t>everyday life through detecting patterns, brainstorming, observation, interpreting data, integrating new information, </a:t>
            </a:r>
            <a:r>
              <a:rPr lang="en-GB" dirty="0" smtClean="0"/>
              <a:t>theorising</a:t>
            </a:r>
            <a:r>
              <a:rPr lang="en-GB" dirty="0"/>
              <a:t>, and making decisions based on multiple factors and options available.</a:t>
            </a:r>
          </a:p>
        </p:txBody>
      </p:sp>
      <p:sp>
        <p:nvSpPr>
          <p:cNvPr id="4" name="Content Placeholder 3"/>
          <p:cNvSpPr>
            <a:spLocks noGrp="1"/>
          </p:cNvSpPr>
          <p:nvPr>
            <p:ph sz="half" idx="2"/>
          </p:nvPr>
        </p:nvSpPr>
        <p:spPr/>
        <p:txBody>
          <a:bodyPr>
            <a:normAutofit fontScale="92500" lnSpcReduction="10000"/>
          </a:bodyPr>
          <a:lstStyle/>
          <a:p>
            <a:r>
              <a:rPr lang="en-GB" dirty="0"/>
              <a:t>Employers look for employees with the ability to investigate a problem and find a solution in a timely, efficient manner</a:t>
            </a:r>
            <a:r>
              <a:rPr lang="en-GB" dirty="0" smtClean="0"/>
              <a:t>.</a:t>
            </a:r>
          </a:p>
          <a:p>
            <a:r>
              <a:rPr lang="en-GB" dirty="0"/>
              <a:t>Hiring managers desire a person who uses clear, logical steps and excellent judgment to understand an issue from all angles before executing an action. Solutions can be reached by clear-cut, methodical approaches or more creative </a:t>
            </a:r>
          </a:p>
        </p:txBody>
      </p:sp>
      <p:pic>
        <p:nvPicPr>
          <p:cNvPr id="6" name="Picture 5"/>
          <p:cNvPicPr>
            <a:picLocks noChangeAspect="1"/>
          </p:cNvPicPr>
          <p:nvPr/>
        </p:nvPicPr>
        <p:blipFill>
          <a:blip r:embed="rId3"/>
          <a:stretch>
            <a:fillRect/>
          </a:stretch>
        </p:blipFill>
        <p:spPr>
          <a:xfrm>
            <a:off x="7524328" y="202141"/>
            <a:ext cx="1368152" cy="2435903"/>
          </a:xfrm>
          <a:prstGeom prst="rect">
            <a:avLst/>
          </a:prstGeom>
        </p:spPr>
      </p:pic>
    </p:spTree>
    <p:extLst>
      <p:ext uri="{BB962C8B-B14F-4D97-AF65-F5344CB8AC3E}">
        <p14:creationId xmlns:p14="http://schemas.microsoft.com/office/powerpoint/2010/main" val="3293986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6045" y="836712"/>
            <a:ext cx="5937755" cy="1188720"/>
          </a:xfrm>
        </p:spPr>
        <p:txBody>
          <a:bodyPr>
            <a:normAutofit fontScale="90000"/>
          </a:bodyPr>
          <a:lstStyle/>
          <a:p>
            <a:r>
              <a:rPr lang="en-GB" dirty="0" smtClean="0"/>
              <a:t>Developing analytical skills</a:t>
            </a:r>
            <a:br>
              <a:rPr lang="en-GB" dirty="0" smtClean="0"/>
            </a:br>
            <a:endParaRPr lang="en-GB" dirty="0"/>
          </a:p>
        </p:txBody>
      </p:sp>
      <p:graphicFrame>
        <p:nvGraphicFramePr>
          <p:cNvPr id="4" name="Diagram 3"/>
          <p:cNvGraphicFramePr/>
          <p:nvPr>
            <p:extLst/>
          </p:nvPr>
        </p:nvGraphicFramePr>
        <p:xfrm>
          <a:off x="1606045" y="2157785"/>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1766610" y="6165304"/>
            <a:ext cx="5856312" cy="369332"/>
          </a:xfrm>
          <a:prstGeom prst="rect">
            <a:avLst/>
          </a:prstGeom>
        </p:spPr>
        <p:txBody>
          <a:bodyPr wrap="square">
            <a:spAutoFit/>
          </a:bodyPr>
          <a:lstStyle/>
          <a:p>
            <a:pPr algn="ctr"/>
            <a:r>
              <a:rPr lang="en-GB" dirty="0"/>
              <a:t>https://www.businessphrases.net/analytical-skills/</a:t>
            </a:r>
          </a:p>
        </p:txBody>
      </p:sp>
    </p:spTree>
    <p:extLst>
      <p:ext uri="{BB962C8B-B14F-4D97-AF65-F5344CB8AC3E}">
        <p14:creationId xmlns:p14="http://schemas.microsoft.com/office/powerpoint/2010/main" val="3541077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4" y="404664"/>
            <a:ext cx="6939520" cy="1645920"/>
          </a:xfrm>
        </p:spPr>
        <p:txBody>
          <a:bodyPr/>
          <a:lstStyle/>
          <a:p>
            <a:r>
              <a:rPr lang="en-GB" dirty="0"/>
              <a:t>How to improve my analytical skills?</a:t>
            </a:r>
          </a:p>
        </p:txBody>
      </p:sp>
      <p:sp>
        <p:nvSpPr>
          <p:cNvPr id="5" name="Subtitle 4"/>
          <p:cNvSpPr>
            <a:spLocks noGrp="1"/>
          </p:cNvSpPr>
          <p:nvPr>
            <p:ph type="subTitle" idx="1"/>
          </p:nvPr>
        </p:nvSpPr>
        <p:spPr>
          <a:xfrm>
            <a:off x="2106779" y="2135699"/>
            <a:ext cx="5101209" cy="2811510"/>
          </a:xfrm>
        </p:spPr>
        <p:txBody>
          <a:bodyPr>
            <a:normAutofit/>
          </a:bodyPr>
          <a:lstStyle/>
          <a:p>
            <a:r>
              <a:rPr lang="en-GB" dirty="0"/>
              <a:t>Learn to be more </a:t>
            </a:r>
            <a:r>
              <a:rPr lang="en-GB" dirty="0" smtClean="0"/>
              <a:t>observant</a:t>
            </a:r>
          </a:p>
          <a:p>
            <a:r>
              <a:rPr lang="en-GB" dirty="0"/>
              <a:t>Practice describing a process </a:t>
            </a:r>
            <a:r>
              <a:rPr lang="en-GB" dirty="0" smtClean="0"/>
              <a:t>step-by-step</a:t>
            </a:r>
          </a:p>
          <a:p>
            <a:r>
              <a:rPr lang="en-GB" dirty="0"/>
              <a:t>Try to find a relation between two completely different objects </a:t>
            </a:r>
            <a:endParaRPr lang="en-GB" dirty="0" smtClean="0"/>
          </a:p>
          <a:p>
            <a:r>
              <a:rPr lang="en-GB" dirty="0"/>
              <a:t>Play analytical </a:t>
            </a:r>
            <a:r>
              <a:rPr lang="en-GB" dirty="0" smtClean="0"/>
              <a:t>games</a:t>
            </a:r>
          </a:p>
          <a:p>
            <a:r>
              <a:rPr lang="en-GB" dirty="0"/>
              <a:t>Learn brain and memory training from courses, books, and other sources</a:t>
            </a:r>
          </a:p>
        </p:txBody>
      </p:sp>
      <p:pic>
        <p:nvPicPr>
          <p:cNvPr id="6" name="Picture 5"/>
          <p:cNvPicPr>
            <a:picLocks noChangeAspect="1"/>
          </p:cNvPicPr>
          <p:nvPr/>
        </p:nvPicPr>
        <p:blipFill>
          <a:blip r:embed="rId3"/>
          <a:stretch>
            <a:fillRect/>
          </a:stretch>
        </p:blipFill>
        <p:spPr>
          <a:xfrm>
            <a:off x="3347695" y="5032324"/>
            <a:ext cx="2619375" cy="1743075"/>
          </a:xfrm>
          <a:prstGeom prst="rect">
            <a:avLst/>
          </a:prstGeom>
        </p:spPr>
      </p:pic>
    </p:spTree>
    <p:extLst>
      <p:ext uri="{BB962C8B-B14F-4D97-AF65-F5344CB8AC3E}">
        <p14:creationId xmlns:p14="http://schemas.microsoft.com/office/powerpoint/2010/main" val="2511775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332656"/>
            <a:ext cx="5937755" cy="1188720"/>
          </a:xfrm>
        </p:spPr>
        <p:txBody>
          <a:bodyPr/>
          <a:lstStyle/>
          <a:p>
            <a:r>
              <a:rPr lang="en-GB" dirty="0"/>
              <a:t>Resourcefulness</a:t>
            </a:r>
          </a:p>
        </p:txBody>
      </p:sp>
      <p:sp>
        <p:nvSpPr>
          <p:cNvPr id="3" name="Content Placeholder 2"/>
          <p:cNvSpPr>
            <a:spLocks noGrp="1"/>
          </p:cNvSpPr>
          <p:nvPr>
            <p:ph idx="1"/>
          </p:nvPr>
        </p:nvSpPr>
        <p:spPr>
          <a:xfrm>
            <a:off x="1749589" y="1628800"/>
            <a:ext cx="5937755" cy="3101983"/>
          </a:xfrm>
        </p:spPr>
        <p:txBody>
          <a:bodyPr/>
          <a:lstStyle/>
          <a:p>
            <a:r>
              <a:rPr lang="en-GB" dirty="0" smtClean="0"/>
              <a:t>The </a:t>
            </a:r>
            <a:r>
              <a:rPr lang="en-GB" dirty="0"/>
              <a:t>ability to find quick and clever ways to overcome </a:t>
            </a:r>
            <a:r>
              <a:rPr lang="en-GB" dirty="0" smtClean="0"/>
              <a:t>difficulties</a:t>
            </a:r>
          </a:p>
          <a:p>
            <a:r>
              <a:rPr lang="en-GB" dirty="0" smtClean="0"/>
              <a:t>Resourcefulness </a:t>
            </a:r>
            <a:r>
              <a:rPr lang="en-GB" dirty="0"/>
              <a:t>is about </a:t>
            </a:r>
            <a:r>
              <a:rPr lang="en-GB" dirty="0" smtClean="0"/>
              <a:t>optimising </a:t>
            </a:r>
            <a:r>
              <a:rPr lang="en-GB" dirty="0"/>
              <a:t>what you have to work </a:t>
            </a:r>
            <a:r>
              <a:rPr lang="en-GB" dirty="0" smtClean="0"/>
              <a:t>with</a:t>
            </a:r>
          </a:p>
          <a:p>
            <a:r>
              <a:rPr lang="en-GB" dirty="0" smtClean="0"/>
              <a:t>It </a:t>
            </a:r>
            <a:r>
              <a:rPr lang="en-GB" dirty="0"/>
              <a:t>is not simply a matter of doing more with less </a:t>
            </a:r>
            <a:endParaRPr lang="en-GB" dirty="0" smtClean="0"/>
          </a:p>
          <a:p>
            <a:r>
              <a:rPr lang="en-GB" dirty="0" smtClean="0"/>
              <a:t>Resourcefulness mind-set drives </a:t>
            </a:r>
            <a:r>
              <a:rPr lang="en-GB" dirty="0"/>
              <a:t>to find a way. An attitude of resourcefulness inspires out-of-the-box thinking, </a:t>
            </a:r>
            <a:r>
              <a:rPr lang="en-GB" dirty="0" smtClean="0"/>
              <a:t>new </a:t>
            </a:r>
            <a:r>
              <a:rPr lang="en-GB" dirty="0"/>
              <a:t>ideas, and the ability to </a:t>
            </a:r>
            <a:r>
              <a:rPr lang="en-GB" dirty="0" smtClean="0"/>
              <a:t>visualise </a:t>
            </a:r>
            <a:r>
              <a:rPr lang="en-GB" dirty="0"/>
              <a:t>all the possible ways to achieve what you </a:t>
            </a:r>
            <a:r>
              <a:rPr lang="en-GB" dirty="0" smtClean="0"/>
              <a:t>goal</a:t>
            </a:r>
            <a:endParaRPr lang="en-GB" dirty="0"/>
          </a:p>
        </p:txBody>
      </p:sp>
      <p:pic>
        <p:nvPicPr>
          <p:cNvPr id="4" name="Picture 3"/>
          <p:cNvPicPr>
            <a:picLocks noChangeAspect="1"/>
          </p:cNvPicPr>
          <p:nvPr/>
        </p:nvPicPr>
        <p:blipFill>
          <a:blip r:embed="rId3"/>
          <a:stretch>
            <a:fillRect/>
          </a:stretch>
        </p:blipFill>
        <p:spPr>
          <a:xfrm>
            <a:off x="3131840" y="4667467"/>
            <a:ext cx="3424506" cy="2154585"/>
          </a:xfrm>
          <a:prstGeom prst="rect">
            <a:avLst/>
          </a:prstGeom>
        </p:spPr>
      </p:pic>
    </p:spTree>
    <p:extLst>
      <p:ext uri="{BB962C8B-B14F-4D97-AF65-F5344CB8AC3E}">
        <p14:creationId xmlns:p14="http://schemas.microsoft.com/office/powerpoint/2010/main" val="1961887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87624" y="836712"/>
            <a:ext cx="6940296" cy="1645920"/>
          </a:xfrm>
        </p:spPr>
        <p:txBody>
          <a:bodyPr/>
          <a:lstStyle/>
          <a:p>
            <a:r>
              <a:rPr lang="en-GB" dirty="0" smtClean="0"/>
              <a:t>Communication skills?</a:t>
            </a:r>
            <a:endParaRPr lang="en-GB" dirty="0"/>
          </a:p>
        </p:txBody>
      </p:sp>
      <p:pic>
        <p:nvPicPr>
          <p:cNvPr id="6" name="Picture 5"/>
          <p:cNvPicPr>
            <a:picLocks noChangeAspect="1"/>
          </p:cNvPicPr>
          <p:nvPr/>
        </p:nvPicPr>
        <p:blipFill>
          <a:blip r:embed="rId3"/>
          <a:stretch>
            <a:fillRect/>
          </a:stretch>
        </p:blipFill>
        <p:spPr>
          <a:xfrm>
            <a:off x="2339752" y="2708919"/>
            <a:ext cx="4536504" cy="2548939"/>
          </a:xfrm>
          <a:prstGeom prst="rect">
            <a:avLst/>
          </a:prstGeom>
        </p:spPr>
      </p:pic>
    </p:spTree>
    <p:extLst>
      <p:ext uri="{BB962C8B-B14F-4D97-AF65-F5344CB8AC3E}">
        <p14:creationId xmlns:p14="http://schemas.microsoft.com/office/powerpoint/2010/main" val="3384994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3528" y="664338"/>
            <a:ext cx="8420011" cy="5621976"/>
          </a:xfrm>
          <a:prstGeom prst="rect">
            <a:avLst/>
          </a:prstGeom>
        </p:spPr>
      </p:pic>
      <p:sp>
        <p:nvSpPr>
          <p:cNvPr id="5" name="Rectangle 4"/>
          <p:cNvSpPr/>
          <p:nvPr/>
        </p:nvSpPr>
        <p:spPr>
          <a:xfrm>
            <a:off x="827584" y="6453336"/>
            <a:ext cx="7056784" cy="276999"/>
          </a:xfrm>
          <a:prstGeom prst="rect">
            <a:avLst/>
          </a:prstGeom>
        </p:spPr>
        <p:txBody>
          <a:bodyPr wrap="square">
            <a:spAutoFit/>
          </a:bodyPr>
          <a:lstStyle/>
          <a:p>
            <a:pPr algn="ctr"/>
            <a:r>
              <a:rPr lang="en-GB" sz="1200" dirty="0"/>
              <a:t>https://www.kent.ac.uk/careers/sk/communicating.htm</a:t>
            </a:r>
          </a:p>
        </p:txBody>
      </p:sp>
    </p:spTree>
    <p:extLst>
      <p:ext uri="{BB962C8B-B14F-4D97-AF65-F5344CB8AC3E}">
        <p14:creationId xmlns:p14="http://schemas.microsoft.com/office/powerpoint/2010/main" val="1239831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4CAEC-2F7A-4E88-8414-6B5886B6B333}"/>
              </a:ext>
            </a:extLst>
          </p:cNvPr>
          <p:cNvSpPr>
            <a:spLocks noGrp="1"/>
          </p:cNvSpPr>
          <p:nvPr>
            <p:ph type="title"/>
          </p:nvPr>
        </p:nvSpPr>
        <p:spPr>
          <a:xfrm>
            <a:off x="1619672" y="188640"/>
            <a:ext cx="5937755" cy="1188720"/>
          </a:xfrm>
        </p:spPr>
        <p:txBody>
          <a:bodyPr/>
          <a:lstStyle/>
          <a:p>
            <a:r>
              <a:rPr lang="en-GB" dirty="0"/>
              <a:t>Key Questions</a:t>
            </a:r>
          </a:p>
        </p:txBody>
      </p:sp>
      <p:sp>
        <p:nvSpPr>
          <p:cNvPr id="4" name="Content Placeholder 3">
            <a:extLst>
              <a:ext uri="{FF2B5EF4-FFF2-40B4-BE49-F238E27FC236}">
                <a16:creationId xmlns:a16="http://schemas.microsoft.com/office/drawing/2014/main" id="{2190C32D-D2C8-49F5-AD42-7DE507C1AE43}"/>
              </a:ext>
            </a:extLst>
          </p:cNvPr>
          <p:cNvSpPr>
            <a:spLocks noGrp="1"/>
          </p:cNvSpPr>
          <p:nvPr>
            <p:ph idx="1"/>
          </p:nvPr>
        </p:nvSpPr>
        <p:spPr>
          <a:xfrm>
            <a:off x="395536" y="1628800"/>
            <a:ext cx="7848600" cy="4188472"/>
          </a:xfrm>
        </p:spPr>
        <p:txBody>
          <a:bodyPr>
            <a:normAutofit lnSpcReduction="10000"/>
          </a:bodyPr>
          <a:lstStyle/>
          <a:p>
            <a:r>
              <a:rPr lang="en-US" sz="3200" dirty="0" smtClean="0"/>
              <a:t>How </a:t>
            </a:r>
            <a:r>
              <a:rPr lang="en-US" sz="3200" dirty="0"/>
              <a:t>good do </a:t>
            </a:r>
            <a:r>
              <a:rPr lang="en-US" sz="3200" u="sng" dirty="0"/>
              <a:t>you</a:t>
            </a:r>
            <a:r>
              <a:rPr lang="en-US" sz="3200" dirty="0"/>
              <a:t> think you are at </a:t>
            </a:r>
            <a:r>
              <a:rPr lang="en-US" sz="3200" dirty="0" smtClean="0"/>
              <a:t>these skills </a:t>
            </a:r>
            <a:r>
              <a:rPr lang="en-US" sz="3200" dirty="0"/>
              <a:t>?</a:t>
            </a:r>
          </a:p>
          <a:p>
            <a:r>
              <a:rPr lang="en-US" sz="3200" dirty="0"/>
              <a:t>What </a:t>
            </a:r>
            <a:r>
              <a:rPr lang="en-US" sz="3200" u="sng" dirty="0"/>
              <a:t>evidence</a:t>
            </a:r>
            <a:r>
              <a:rPr lang="en-US" sz="3200" dirty="0"/>
              <a:t> do you have?</a:t>
            </a:r>
          </a:p>
          <a:p>
            <a:r>
              <a:rPr lang="en-US" sz="3200" dirty="0"/>
              <a:t>Which skills are a priority for </a:t>
            </a:r>
            <a:r>
              <a:rPr lang="en-US" sz="3200" u="sng" dirty="0"/>
              <a:t>your</a:t>
            </a:r>
            <a:r>
              <a:rPr lang="en-US" sz="3200" dirty="0"/>
              <a:t> development? Why?</a:t>
            </a:r>
          </a:p>
          <a:p>
            <a:r>
              <a:rPr lang="en-US" sz="3200" dirty="0"/>
              <a:t>Are there any other skills </a:t>
            </a:r>
            <a:r>
              <a:rPr lang="en-US" sz="3200" u="sng" dirty="0"/>
              <a:t>you</a:t>
            </a:r>
            <a:r>
              <a:rPr lang="en-US" sz="3200" dirty="0"/>
              <a:t> need to develop</a:t>
            </a:r>
            <a:r>
              <a:rPr lang="en-US" sz="3200" dirty="0" smtClean="0"/>
              <a:t>?</a:t>
            </a:r>
          </a:p>
          <a:p>
            <a:r>
              <a:rPr lang="en-GB" sz="3200" dirty="0" smtClean="0"/>
              <a:t>How </a:t>
            </a:r>
            <a:r>
              <a:rPr lang="en-GB" sz="3200" dirty="0"/>
              <a:t>you are going to do this? </a:t>
            </a:r>
            <a:endParaRPr lang="en-US" sz="3200" dirty="0"/>
          </a:p>
        </p:txBody>
      </p:sp>
    </p:spTree>
    <p:extLst>
      <p:ext uri="{BB962C8B-B14F-4D97-AF65-F5344CB8AC3E}">
        <p14:creationId xmlns:p14="http://schemas.microsoft.com/office/powerpoint/2010/main" val="1614432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AB1C7-3ACC-4D96-8E7D-C3B08AF2E4BE}"/>
              </a:ext>
            </a:extLst>
          </p:cNvPr>
          <p:cNvSpPr>
            <a:spLocks noGrp="1"/>
          </p:cNvSpPr>
          <p:nvPr>
            <p:ph type="title"/>
          </p:nvPr>
        </p:nvSpPr>
        <p:spPr/>
        <p:txBody>
          <a:bodyPr/>
          <a:lstStyle/>
          <a:p>
            <a:r>
              <a:rPr lang="en-GB" dirty="0"/>
              <a:t>Barriers to </a:t>
            </a:r>
            <a:r>
              <a:rPr lang="en-GB" dirty="0" smtClean="0"/>
              <a:t>learning&amp; learning to overcome them</a:t>
            </a:r>
            <a:endParaRPr lang="en-GB" dirty="0"/>
          </a:p>
        </p:txBody>
      </p:sp>
      <p:sp>
        <p:nvSpPr>
          <p:cNvPr id="3" name="Content Placeholder 2">
            <a:extLst>
              <a:ext uri="{FF2B5EF4-FFF2-40B4-BE49-F238E27FC236}">
                <a16:creationId xmlns:a16="http://schemas.microsoft.com/office/drawing/2014/main" id="{43604C28-B602-41D4-B3D2-DE24536A3C0B}"/>
              </a:ext>
            </a:extLst>
          </p:cNvPr>
          <p:cNvSpPr>
            <a:spLocks noGrp="1"/>
          </p:cNvSpPr>
          <p:nvPr>
            <p:ph idx="1"/>
          </p:nvPr>
        </p:nvSpPr>
        <p:spPr/>
        <p:txBody>
          <a:bodyPr>
            <a:normAutofit/>
          </a:bodyPr>
          <a:lstStyle/>
          <a:p>
            <a:r>
              <a:rPr lang="en-GB" dirty="0"/>
              <a:t>Everyone has barriers to learning – some of these are obvious, some are less so.</a:t>
            </a:r>
          </a:p>
          <a:p>
            <a:r>
              <a:rPr lang="en-GB" b="1" i="1" dirty="0">
                <a:solidFill>
                  <a:schemeClr val="tx1"/>
                </a:solidFill>
              </a:rPr>
              <a:t>Barriers may be external </a:t>
            </a:r>
            <a:r>
              <a:rPr lang="en-GB" dirty="0">
                <a:solidFill>
                  <a:schemeClr val="tx1"/>
                </a:solidFill>
              </a:rPr>
              <a:t>– family, logistics (no car, travel is difficult), dependency on others, money, work, friends, private life, terminology, etc.</a:t>
            </a:r>
          </a:p>
          <a:p>
            <a:r>
              <a:rPr lang="en-GB" b="1" i="1" dirty="0">
                <a:solidFill>
                  <a:schemeClr val="tx1"/>
                </a:solidFill>
              </a:rPr>
              <a:t>Barriers may be internal </a:t>
            </a:r>
            <a:r>
              <a:rPr lang="en-GB" dirty="0">
                <a:solidFill>
                  <a:schemeClr val="tx1"/>
                </a:solidFill>
              </a:rPr>
              <a:t>– skill levels, levels of knowledge, perceived abilities, behavioural, attitudinal, psychological</a:t>
            </a:r>
            <a:r>
              <a:rPr lang="en-GB" dirty="0" smtClean="0">
                <a:solidFill>
                  <a:schemeClr val="tx1"/>
                </a:solidFill>
              </a:rPr>
              <a:t>, </a:t>
            </a:r>
            <a:r>
              <a:rPr lang="en-GB" dirty="0">
                <a:solidFill>
                  <a:schemeClr val="tx1"/>
                </a:solidFill>
              </a:rPr>
              <a:t>etc.</a:t>
            </a:r>
          </a:p>
        </p:txBody>
      </p:sp>
    </p:spTree>
    <p:extLst>
      <p:ext uri="{BB962C8B-B14F-4D97-AF65-F5344CB8AC3E}">
        <p14:creationId xmlns:p14="http://schemas.microsoft.com/office/powerpoint/2010/main" val="41264915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02BB-DDF5-4D7A-B714-438831FABDC8}"/>
              </a:ext>
            </a:extLst>
          </p:cNvPr>
          <p:cNvSpPr>
            <a:spLocks noGrp="1"/>
          </p:cNvSpPr>
          <p:nvPr>
            <p:ph type="title"/>
          </p:nvPr>
        </p:nvSpPr>
        <p:spPr/>
        <p:txBody>
          <a:bodyPr/>
          <a:lstStyle/>
          <a:p>
            <a:r>
              <a:rPr lang="en-GB" dirty="0" smtClean="0"/>
              <a:t>Homework</a:t>
            </a:r>
            <a:endParaRPr lang="en-GB" dirty="0"/>
          </a:p>
        </p:txBody>
      </p:sp>
      <p:sp>
        <p:nvSpPr>
          <p:cNvPr id="3" name="Content Placeholder 2">
            <a:extLst>
              <a:ext uri="{FF2B5EF4-FFF2-40B4-BE49-F238E27FC236}">
                <a16:creationId xmlns:a16="http://schemas.microsoft.com/office/drawing/2014/main" id="{8DFCCE80-B420-40DC-B728-66CA6C4A0615}"/>
              </a:ext>
            </a:extLst>
          </p:cNvPr>
          <p:cNvSpPr>
            <a:spLocks noGrp="1"/>
          </p:cNvSpPr>
          <p:nvPr>
            <p:ph idx="1"/>
          </p:nvPr>
        </p:nvSpPr>
        <p:spPr/>
        <p:txBody>
          <a:bodyPr>
            <a:normAutofit/>
          </a:bodyPr>
          <a:lstStyle/>
          <a:p>
            <a:r>
              <a:rPr lang="en-GB" dirty="0" smtClean="0"/>
              <a:t>Start to research the Presentation title</a:t>
            </a:r>
          </a:p>
          <a:p>
            <a:pPr marL="0" indent="0">
              <a:buNone/>
            </a:pPr>
            <a:r>
              <a:rPr lang="en-GB" dirty="0"/>
              <a:t>"You are the management team of management of John Lewis and are looking to recruit a management post for one of your retail </a:t>
            </a:r>
            <a:r>
              <a:rPr lang="en-GB" dirty="0" smtClean="0"/>
              <a:t>stores”</a:t>
            </a:r>
          </a:p>
          <a:p>
            <a:pPr marL="0" indent="0">
              <a:buNone/>
            </a:pPr>
            <a:endParaRPr lang="en-GB" dirty="0"/>
          </a:p>
          <a:p>
            <a:r>
              <a:rPr lang="en-GB" dirty="0" smtClean="0"/>
              <a:t>Module Assignment – Due date 28</a:t>
            </a:r>
            <a:r>
              <a:rPr lang="en-GB" baseline="30000" dirty="0" smtClean="0"/>
              <a:t>th</a:t>
            </a:r>
            <a:r>
              <a:rPr lang="en-GB" dirty="0" smtClean="0"/>
              <a:t> March 2018</a:t>
            </a:r>
            <a:endParaRPr lang="en-GB" dirty="0"/>
          </a:p>
        </p:txBody>
      </p:sp>
    </p:spTree>
    <p:extLst>
      <p:ext uri="{BB962C8B-B14F-4D97-AF65-F5344CB8AC3E}">
        <p14:creationId xmlns:p14="http://schemas.microsoft.com/office/powerpoint/2010/main" val="3901908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1D9-A0A0-4AFC-A1C4-248F9ABEB48A}"/>
              </a:ext>
            </a:extLst>
          </p:cNvPr>
          <p:cNvSpPr>
            <a:spLocks noGrp="1"/>
          </p:cNvSpPr>
          <p:nvPr>
            <p:ph type="title"/>
          </p:nvPr>
        </p:nvSpPr>
        <p:spPr/>
        <p:txBody>
          <a:bodyPr/>
          <a:lstStyle/>
          <a:p>
            <a:r>
              <a:rPr lang="en-GB" dirty="0">
                <a:ea typeface="ＭＳ Ｐゴシック" pitchFamily="34" charset="-128"/>
                <a:cs typeface="Arial" pitchFamily="34" charset="0"/>
              </a:rPr>
              <a:t>Employability – A Definition</a:t>
            </a:r>
            <a:endParaRPr lang="en-GB" dirty="0"/>
          </a:p>
        </p:txBody>
      </p:sp>
      <p:sp>
        <p:nvSpPr>
          <p:cNvPr id="5" name="Content Placeholder 2">
            <a:extLst>
              <a:ext uri="{FF2B5EF4-FFF2-40B4-BE49-F238E27FC236}">
                <a16:creationId xmlns:a16="http://schemas.microsoft.com/office/drawing/2014/main" id="{8E036DB3-970D-4394-A2E5-2F02C0C6C14B}"/>
              </a:ext>
            </a:extLst>
          </p:cNvPr>
          <p:cNvSpPr>
            <a:spLocks noGrp="1"/>
          </p:cNvSpPr>
          <p:nvPr>
            <p:ph idx="1"/>
          </p:nvPr>
        </p:nvSpPr>
        <p:spPr/>
        <p:txBody>
          <a:bodyPr>
            <a:normAutofit fontScale="77500" lnSpcReduction="20000"/>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skills, understandings and personal attributes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656511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686B-5BC2-4516-AC74-9A2A4EC8CD35}"/>
              </a:ext>
            </a:extLst>
          </p:cNvPr>
          <p:cNvSpPr>
            <a:spLocks noGrp="1"/>
          </p:cNvSpPr>
          <p:nvPr>
            <p:ph type="title"/>
          </p:nvPr>
        </p:nvSpPr>
        <p:spPr>
          <a:xfrm>
            <a:off x="1908902" y="2348880"/>
            <a:ext cx="5937755" cy="1672220"/>
          </a:xfrm>
        </p:spPr>
        <p:txBody>
          <a:bodyPr>
            <a:normAutofit fontScale="90000"/>
          </a:bodyPr>
          <a:lstStyle/>
          <a:p>
            <a:r>
              <a:rPr lang="en-US" sz="3200" dirty="0" smtClean="0"/>
              <a:t>Identifying the </a:t>
            </a:r>
            <a:r>
              <a:rPr lang="en-US" sz="3200" dirty="0"/>
              <a:t>gap between your current skills and your desired skill level:</a:t>
            </a:r>
            <a:endParaRPr lang="en-GB" sz="3200" dirty="0"/>
          </a:p>
        </p:txBody>
      </p:sp>
      <p:pic>
        <p:nvPicPr>
          <p:cNvPr id="4" name="Picture 3">
            <a:extLst>
              <a:ext uri="{FF2B5EF4-FFF2-40B4-BE49-F238E27FC236}">
                <a16:creationId xmlns:a16="http://schemas.microsoft.com/office/drawing/2014/main" id="{6DD39F95-D355-48DA-A846-85E1C976B17D}"/>
              </a:ext>
            </a:extLst>
          </p:cNvPr>
          <p:cNvPicPr/>
          <p:nvPr/>
        </p:nvPicPr>
        <p:blipFill rotWithShape="1">
          <a:blip r:embed="rId3" cstate="print">
            <a:extLst>
              <a:ext uri="{28A0092B-C50C-407E-A947-70E740481C1C}">
                <a14:useLocalDpi xmlns:a14="http://schemas.microsoft.com/office/drawing/2010/main" val="0"/>
              </a:ext>
            </a:extLst>
          </a:blip>
          <a:srcRect t="10844" r="5113" b="36145"/>
          <a:stretch/>
        </p:blipFill>
        <p:spPr bwMode="auto">
          <a:xfrm>
            <a:off x="1619672" y="4221088"/>
            <a:ext cx="6516216" cy="1983308"/>
          </a:xfrm>
          <a:prstGeom prst="rect">
            <a:avLst/>
          </a:prstGeom>
          <a:ln>
            <a:solidFill>
              <a:schemeClr val="accent1"/>
            </a:solidFill>
          </a:ln>
          <a:extLst>
            <a:ext uri="{53640926-AAD7-44D8-BBD7-CCE9431645EC}">
              <a14:shadowObscured xmlns:a14="http://schemas.microsoft.com/office/drawing/2010/main"/>
            </a:ext>
          </a:extLst>
        </p:spPr>
      </p:pic>
      <p:pic>
        <p:nvPicPr>
          <p:cNvPr id="3" name="Picture 2"/>
          <p:cNvPicPr>
            <a:picLocks noChangeAspect="1"/>
          </p:cNvPicPr>
          <p:nvPr/>
        </p:nvPicPr>
        <p:blipFill>
          <a:blip r:embed="rId4"/>
          <a:stretch>
            <a:fillRect/>
          </a:stretch>
        </p:blipFill>
        <p:spPr>
          <a:xfrm>
            <a:off x="2429507" y="764704"/>
            <a:ext cx="4896544" cy="1219306"/>
          </a:xfrm>
          <a:prstGeom prst="rect">
            <a:avLst/>
          </a:prstGeom>
        </p:spPr>
      </p:pic>
    </p:spTree>
    <p:extLst>
      <p:ext uri="{BB962C8B-B14F-4D97-AF65-F5344CB8AC3E}">
        <p14:creationId xmlns:p14="http://schemas.microsoft.com/office/powerpoint/2010/main" val="26045560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A6E1-D210-47F7-886D-C54937820A3B}"/>
              </a:ext>
            </a:extLst>
          </p:cNvPr>
          <p:cNvSpPr>
            <a:spLocks noGrp="1"/>
          </p:cNvSpPr>
          <p:nvPr>
            <p:ph type="title"/>
          </p:nvPr>
        </p:nvSpPr>
        <p:spPr/>
        <p:txBody>
          <a:bodyPr>
            <a:normAutofit/>
          </a:bodyPr>
          <a:lstStyle/>
          <a:p>
            <a:r>
              <a:rPr lang="en-US" dirty="0"/>
              <a:t>The Johari Window (</a:t>
            </a:r>
            <a:r>
              <a:rPr lang="en-US" dirty="0" err="1"/>
              <a:t>Luft</a:t>
            </a:r>
            <a:r>
              <a:rPr lang="en-US" dirty="0"/>
              <a:t> and Ingham, 1955)</a:t>
            </a:r>
            <a:endParaRPr lang="en-GB" dirty="0"/>
          </a:p>
        </p:txBody>
      </p:sp>
      <p:pic>
        <p:nvPicPr>
          <p:cNvPr id="4" name="Picture 3">
            <a:extLst>
              <a:ext uri="{FF2B5EF4-FFF2-40B4-BE49-F238E27FC236}">
                <a16:creationId xmlns:a16="http://schemas.microsoft.com/office/drawing/2014/main" id="{C7F759EE-3EDD-4A18-8F23-CE65DA23A14F}"/>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051720" y="2852936"/>
            <a:ext cx="5425914" cy="3679650"/>
          </a:xfrm>
          <a:prstGeom prst="rect">
            <a:avLst/>
          </a:prstGeom>
          <a:ln>
            <a:solidFill>
              <a:schemeClr val="accent1"/>
            </a:solidFill>
          </a:ln>
        </p:spPr>
      </p:pic>
    </p:spTree>
    <p:extLst>
      <p:ext uri="{BB962C8B-B14F-4D97-AF65-F5344CB8AC3E}">
        <p14:creationId xmlns:p14="http://schemas.microsoft.com/office/powerpoint/2010/main" val="22888050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7293-9E82-4D14-94F8-F874B2E1EACC}"/>
              </a:ext>
            </a:extLst>
          </p:cNvPr>
          <p:cNvSpPr>
            <a:spLocks noGrp="1"/>
          </p:cNvSpPr>
          <p:nvPr>
            <p:ph type="title"/>
          </p:nvPr>
        </p:nvSpPr>
        <p:spPr/>
        <p:txBody>
          <a:bodyPr>
            <a:normAutofit/>
          </a:bodyPr>
          <a:lstStyle/>
          <a:p>
            <a:r>
              <a:rPr lang="en-US" dirty="0"/>
              <a:t>Steps in the Development of Personal Skills (Cont.)</a:t>
            </a:r>
            <a:endParaRPr lang="en-GB" dirty="0"/>
          </a:p>
        </p:txBody>
      </p:sp>
      <p:sp>
        <p:nvSpPr>
          <p:cNvPr id="4" name="Content Placeholder 3">
            <a:extLst>
              <a:ext uri="{FF2B5EF4-FFF2-40B4-BE49-F238E27FC236}">
                <a16:creationId xmlns:a16="http://schemas.microsoft.com/office/drawing/2014/main" id="{ACD5F5F9-E072-4FB1-966C-8CDFAB1CBE87}"/>
              </a:ext>
            </a:extLst>
          </p:cNvPr>
          <p:cNvSpPr>
            <a:spLocks noGrp="1"/>
          </p:cNvSpPr>
          <p:nvPr>
            <p:ph idx="1"/>
          </p:nvPr>
        </p:nvSpPr>
        <p:spPr>
          <a:xfrm>
            <a:off x="467544" y="2780928"/>
            <a:ext cx="7867830" cy="3570106"/>
          </a:xfrm>
        </p:spPr>
        <p:txBody>
          <a:bodyPr>
            <a:normAutofit/>
          </a:bodyPr>
          <a:lstStyle/>
          <a:p>
            <a:r>
              <a:rPr lang="en-US" sz="3200" dirty="0"/>
              <a:t>STEP 1: Decide what you need to develop</a:t>
            </a:r>
          </a:p>
          <a:p>
            <a:pPr lvl="1"/>
            <a:r>
              <a:rPr lang="en-US" dirty="0"/>
              <a:t>Subjective Information</a:t>
            </a:r>
          </a:p>
          <a:p>
            <a:pPr lvl="1"/>
            <a:r>
              <a:rPr lang="en-US" dirty="0"/>
              <a:t>Johari Window</a:t>
            </a:r>
          </a:p>
          <a:p>
            <a:pPr lvl="1"/>
            <a:r>
              <a:rPr lang="en-US" dirty="0"/>
              <a:t>Gathering Objective Information </a:t>
            </a:r>
          </a:p>
          <a:p>
            <a:endParaRPr lang="en-US" sz="1050" dirty="0"/>
          </a:p>
          <a:p>
            <a:r>
              <a:rPr lang="en-US" sz="3200" dirty="0"/>
              <a:t>STEP 2: Decide how to develop these skills</a:t>
            </a:r>
          </a:p>
          <a:p>
            <a:endParaRPr lang="en-US" sz="1050" dirty="0"/>
          </a:p>
          <a:p>
            <a:r>
              <a:rPr lang="en-US" dirty="0"/>
              <a:t>Model 1: The Kolb Learning Cycle</a:t>
            </a:r>
          </a:p>
        </p:txBody>
      </p:sp>
    </p:spTree>
    <p:extLst>
      <p:ext uri="{BB962C8B-B14F-4D97-AF65-F5344CB8AC3E}">
        <p14:creationId xmlns:p14="http://schemas.microsoft.com/office/powerpoint/2010/main" val="2082194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21533-D61F-4CF0-9398-72B99EC7E577}"/>
              </a:ext>
            </a:extLst>
          </p:cNvPr>
          <p:cNvSpPr>
            <a:spLocks noGrp="1"/>
          </p:cNvSpPr>
          <p:nvPr>
            <p:ph type="title"/>
          </p:nvPr>
        </p:nvSpPr>
        <p:spPr/>
        <p:txBody>
          <a:bodyPr>
            <a:normAutofit fontScale="90000"/>
          </a:bodyPr>
          <a:lstStyle/>
          <a:p>
            <a:r>
              <a:rPr lang="en-US" dirty="0"/>
              <a:t>The Kolb Learning Cycle </a:t>
            </a:r>
            <a:r>
              <a:rPr lang="en-US" sz="3600" dirty="0"/>
              <a:t>(Kolb, 1984)</a:t>
            </a:r>
            <a:endParaRPr lang="en-GB" dirty="0"/>
          </a:p>
        </p:txBody>
      </p:sp>
      <p:pic>
        <p:nvPicPr>
          <p:cNvPr id="4" name="Picture 3">
            <a:extLst>
              <a:ext uri="{FF2B5EF4-FFF2-40B4-BE49-F238E27FC236}">
                <a16:creationId xmlns:a16="http://schemas.microsoft.com/office/drawing/2014/main" id="{4BC00ADB-8F2F-4EB0-A4E4-33B95A1AC1D3}"/>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539552" y="2780928"/>
            <a:ext cx="5143048" cy="3610520"/>
          </a:xfrm>
          <a:prstGeom prst="rect">
            <a:avLst/>
          </a:prstGeom>
          <a:ln>
            <a:solidFill>
              <a:schemeClr val="tx1"/>
            </a:solidFill>
          </a:ln>
        </p:spPr>
      </p:pic>
      <p:sp>
        <p:nvSpPr>
          <p:cNvPr id="5" name="Rectangle 4">
            <a:extLst>
              <a:ext uri="{FF2B5EF4-FFF2-40B4-BE49-F238E27FC236}">
                <a16:creationId xmlns:a16="http://schemas.microsoft.com/office/drawing/2014/main" id="{8D4C64AA-393A-47D2-B622-25D0E32E43B5}"/>
              </a:ext>
            </a:extLst>
          </p:cNvPr>
          <p:cNvSpPr/>
          <p:nvPr/>
        </p:nvSpPr>
        <p:spPr>
          <a:xfrm>
            <a:off x="5682600" y="3140968"/>
            <a:ext cx="3458818" cy="2769989"/>
          </a:xfrm>
          <a:prstGeom prst="rect">
            <a:avLst/>
          </a:prstGeom>
        </p:spPr>
        <p:txBody>
          <a:bodyPr wrap="square">
            <a:spAutoFit/>
          </a:bodyPr>
          <a:lstStyle/>
          <a:p>
            <a:pPr marL="914400" lvl="1" indent="-457200">
              <a:spcBef>
                <a:spcPts val="1200"/>
              </a:spcBef>
              <a:buFont typeface="Arial" panose="020B0604020202020204" pitchFamily="34" charset="0"/>
              <a:buChar char="•"/>
            </a:pPr>
            <a:r>
              <a:rPr lang="en-US" sz="3600" dirty="0"/>
              <a:t>Experience</a:t>
            </a:r>
          </a:p>
          <a:p>
            <a:pPr marL="914400" lvl="1" indent="-457200">
              <a:spcBef>
                <a:spcPts val="1200"/>
              </a:spcBef>
              <a:buFont typeface="Arial" panose="020B0604020202020204" pitchFamily="34" charset="0"/>
              <a:buChar char="•"/>
            </a:pPr>
            <a:r>
              <a:rPr lang="en-US" sz="3600" dirty="0"/>
              <a:t>Reflection</a:t>
            </a:r>
          </a:p>
          <a:p>
            <a:pPr marL="914400" lvl="1" indent="-457200">
              <a:spcBef>
                <a:spcPts val="1200"/>
              </a:spcBef>
              <a:buFont typeface="Arial" panose="020B0604020202020204" pitchFamily="34" charset="0"/>
              <a:buChar char="•"/>
            </a:pPr>
            <a:r>
              <a:rPr lang="en-US" sz="3600" dirty="0"/>
              <a:t>Theorising</a:t>
            </a:r>
          </a:p>
          <a:p>
            <a:pPr marL="914400" lvl="1" indent="-457200">
              <a:spcBef>
                <a:spcPts val="1200"/>
              </a:spcBef>
              <a:buFont typeface="Arial" panose="020B0604020202020204" pitchFamily="34" charset="0"/>
              <a:buChar char="•"/>
            </a:pPr>
            <a:r>
              <a:rPr lang="en-US" sz="3600" dirty="0"/>
              <a:t>Planning</a:t>
            </a:r>
          </a:p>
        </p:txBody>
      </p:sp>
    </p:spTree>
    <p:extLst>
      <p:ext uri="{BB962C8B-B14F-4D97-AF65-F5344CB8AC3E}">
        <p14:creationId xmlns:p14="http://schemas.microsoft.com/office/powerpoint/2010/main" val="3980586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F367-91EF-41A0-BA72-39A1B82E279C}"/>
              </a:ext>
            </a:extLst>
          </p:cNvPr>
          <p:cNvSpPr>
            <a:spLocks noGrp="1"/>
          </p:cNvSpPr>
          <p:nvPr>
            <p:ph type="title"/>
          </p:nvPr>
        </p:nvSpPr>
        <p:spPr>
          <a:xfrm>
            <a:off x="397362" y="69803"/>
            <a:ext cx="8229600" cy="1143000"/>
          </a:xfrm>
        </p:spPr>
        <p:txBody>
          <a:bodyPr/>
          <a:lstStyle/>
          <a:p>
            <a:r>
              <a:rPr lang="en-GB" dirty="0"/>
              <a:t>Stages of Skill Development</a:t>
            </a:r>
          </a:p>
        </p:txBody>
      </p:sp>
      <p:grpSp>
        <p:nvGrpSpPr>
          <p:cNvPr id="4" name="Group 3">
            <a:extLst>
              <a:ext uri="{FF2B5EF4-FFF2-40B4-BE49-F238E27FC236}">
                <a16:creationId xmlns:a16="http://schemas.microsoft.com/office/drawing/2014/main" id="{297C2F2C-E01D-4B90-A849-48EB39AA700A}"/>
              </a:ext>
            </a:extLst>
          </p:cNvPr>
          <p:cNvGrpSpPr/>
          <p:nvPr/>
        </p:nvGrpSpPr>
        <p:grpSpPr>
          <a:xfrm>
            <a:off x="971600" y="2060848"/>
            <a:ext cx="7260753" cy="4333276"/>
            <a:chOff x="1703388" y="1147803"/>
            <a:chExt cx="6125986" cy="3889376"/>
          </a:xfrm>
        </p:grpSpPr>
        <p:grpSp>
          <p:nvGrpSpPr>
            <p:cNvPr id="5" name="Group 4">
              <a:extLst>
                <a:ext uri="{FF2B5EF4-FFF2-40B4-BE49-F238E27FC236}">
                  <a16:creationId xmlns:a16="http://schemas.microsoft.com/office/drawing/2014/main" id="{1302A4F8-750D-4DDA-A8D3-26D11461B257}"/>
                </a:ext>
              </a:extLst>
            </p:cNvPr>
            <p:cNvGrpSpPr/>
            <p:nvPr/>
          </p:nvGrpSpPr>
          <p:grpSpPr>
            <a:xfrm>
              <a:off x="1703388" y="1147803"/>
              <a:ext cx="6125986" cy="3889376"/>
              <a:chOff x="2962276" y="1123950"/>
              <a:chExt cx="6125986" cy="3889376"/>
            </a:xfrm>
          </p:grpSpPr>
          <p:sp>
            <p:nvSpPr>
              <p:cNvPr id="9" name="Rectangle 5">
                <a:extLst>
                  <a:ext uri="{FF2B5EF4-FFF2-40B4-BE49-F238E27FC236}">
                    <a16:creationId xmlns:a16="http://schemas.microsoft.com/office/drawing/2014/main" id="{7575F669-6081-43E0-92CC-942C21885C44}"/>
                  </a:ext>
                </a:extLst>
              </p:cNvPr>
              <p:cNvSpPr>
                <a:spLocks noChangeArrowheads="1"/>
              </p:cNvSpPr>
              <p:nvPr/>
            </p:nvSpPr>
            <p:spPr bwMode="auto">
              <a:xfrm>
                <a:off x="2962276" y="1123950"/>
                <a:ext cx="6119812" cy="38893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bg1"/>
                  </a:solidFill>
                </a:endParaRPr>
              </a:p>
            </p:txBody>
          </p:sp>
          <p:sp>
            <p:nvSpPr>
              <p:cNvPr id="10" name="Line 6">
                <a:extLst>
                  <a:ext uri="{FF2B5EF4-FFF2-40B4-BE49-F238E27FC236}">
                    <a16:creationId xmlns:a16="http://schemas.microsoft.com/office/drawing/2014/main" id="{7BAB76FE-83A9-47FC-861D-8E69741612BF}"/>
                  </a:ext>
                </a:extLst>
              </p:cNvPr>
              <p:cNvSpPr>
                <a:spLocks noChangeShapeType="1"/>
              </p:cNvSpPr>
              <p:nvPr/>
            </p:nvSpPr>
            <p:spPr bwMode="auto">
              <a:xfrm>
                <a:off x="2968450" y="3068638"/>
                <a:ext cx="61198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1" name="Line 8">
                <a:extLst>
                  <a:ext uri="{FF2B5EF4-FFF2-40B4-BE49-F238E27FC236}">
                    <a16:creationId xmlns:a16="http://schemas.microsoft.com/office/drawing/2014/main" id="{8071BAAB-CF41-4AE0-AB67-E21520CD8667}"/>
                  </a:ext>
                </a:extLst>
              </p:cNvPr>
              <p:cNvSpPr>
                <a:spLocks noChangeShapeType="1"/>
              </p:cNvSpPr>
              <p:nvPr/>
            </p:nvSpPr>
            <p:spPr bwMode="auto">
              <a:xfrm>
                <a:off x="6096000" y="1125539"/>
                <a:ext cx="0" cy="38877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2" name="Rectangle 10">
                <a:extLst>
                  <a:ext uri="{FF2B5EF4-FFF2-40B4-BE49-F238E27FC236}">
                    <a16:creationId xmlns:a16="http://schemas.microsoft.com/office/drawing/2014/main" id="{7224CFE8-8B3B-49C7-9024-474B9A57D58D}"/>
                  </a:ext>
                </a:extLst>
              </p:cNvPr>
              <p:cNvSpPr>
                <a:spLocks noChangeArrowheads="1"/>
              </p:cNvSpPr>
              <p:nvPr/>
            </p:nvSpPr>
            <p:spPr bwMode="auto">
              <a:xfrm>
                <a:off x="6567863" y="3490914"/>
                <a:ext cx="2213367"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Unconscious Incompetence</a:t>
                </a:r>
              </a:p>
            </p:txBody>
          </p:sp>
          <p:sp>
            <p:nvSpPr>
              <p:cNvPr id="13" name="Rectangle 11">
                <a:extLst>
                  <a:ext uri="{FF2B5EF4-FFF2-40B4-BE49-F238E27FC236}">
                    <a16:creationId xmlns:a16="http://schemas.microsoft.com/office/drawing/2014/main" id="{B8C15228-55C7-4F7C-A095-D58217BE1071}"/>
                  </a:ext>
                </a:extLst>
              </p:cNvPr>
              <p:cNvSpPr>
                <a:spLocks noChangeArrowheads="1"/>
              </p:cNvSpPr>
              <p:nvPr/>
            </p:nvSpPr>
            <p:spPr bwMode="auto">
              <a:xfrm>
                <a:off x="6573836" y="1777541"/>
                <a:ext cx="2207394"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Conscious Incompetence</a:t>
                </a:r>
              </a:p>
            </p:txBody>
          </p:sp>
          <p:sp>
            <p:nvSpPr>
              <p:cNvPr id="14" name="Rectangle 12">
                <a:extLst>
                  <a:ext uri="{FF2B5EF4-FFF2-40B4-BE49-F238E27FC236}">
                    <a16:creationId xmlns:a16="http://schemas.microsoft.com/office/drawing/2014/main" id="{DA45B76E-1F9A-40E5-83AE-9980B89A2ED4}"/>
                  </a:ext>
                </a:extLst>
              </p:cNvPr>
              <p:cNvSpPr>
                <a:spLocks noChangeArrowheads="1"/>
              </p:cNvSpPr>
              <p:nvPr/>
            </p:nvSpPr>
            <p:spPr bwMode="auto">
              <a:xfrm>
                <a:off x="3287713" y="1700213"/>
                <a:ext cx="254635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Conscious Competence</a:t>
                </a:r>
              </a:p>
            </p:txBody>
          </p:sp>
          <p:sp>
            <p:nvSpPr>
              <p:cNvPr id="15" name="Rectangle 14">
                <a:extLst>
                  <a:ext uri="{FF2B5EF4-FFF2-40B4-BE49-F238E27FC236}">
                    <a16:creationId xmlns:a16="http://schemas.microsoft.com/office/drawing/2014/main" id="{E8B993EE-67B0-4A22-B865-D7FCB348CD60}"/>
                  </a:ext>
                </a:extLst>
              </p:cNvPr>
              <p:cNvSpPr>
                <a:spLocks noChangeArrowheads="1"/>
              </p:cNvSpPr>
              <p:nvPr/>
            </p:nvSpPr>
            <p:spPr bwMode="auto">
              <a:xfrm>
                <a:off x="3359150" y="3500438"/>
                <a:ext cx="2535238"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Unconscious Competence</a:t>
                </a:r>
              </a:p>
            </p:txBody>
          </p:sp>
        </p:grpSp>
        <p:sp>
          <p:nvSpPr>
            <p:cNvPr id="6" name="Down Arrow 3">
              <a:extLst>
                <a:ext uri="{FF2B5EF4-FFF2-40B4-BE49-F238E27FC236}">
                  <a16:creationId xmlns:a16="http://schemas.microsoft.com/office/drawing/2014/main" id="{DACF3FA4-8FC7-44AD-A7F4-45B5BC6D748F}"/>
                </a:ext>
              </a:extLst>
            </p:cNvPr>
            <p:cNvSpPr/>
            <p:nvPr/>
          </p:nvSpPr>
          <p:spPr>
            <a:xfrm rot="10800000">
              <a:off x="6169097"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own Arrow 13">
              <a:extLst>
                <a:ext uri="{FF2B5EF4-FFF2-40B4-BE49-F238E27FC236}">
                  <a16:creationId xmlns:a16="http://schemas.microsoft.com/office/drawing/2014/main" id="{1BD895D5-CC73-43EF-BD82-F05F2DAC16FF}"/>
                </a:ext>
              </a:extLst>
            </p:cNvPr>
            <p:cNvSpPr/>
            <p:nvPr/>
          </p:nvSpPr>
          <p:spPr>
            <a:xfrm rot="5400000">
              <a:off x="4458621" y="1763810"/>
              <a:ext cx="322117" cy="866662"/>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14">
              <a:extLst>
                <a:ext uri="{FF2B5EF4-FFF2-40B4-BE49-F238E27FC236}">
                  <a16:creationId xmlns:a16="http://schemas.microsoft.com/office/drawing/2014/main" id="{064B6FFE-9122-4489-AD06-CBAA45B21185}"/>
                </a:ext>
              </a:extLst>
            </p:cNvPr>
            <p:cNvSpPr/>
            <p:nvPr/>
          </p:nvSpPr>
          <p:spPr>
            <a:xfrm>
              <a:off x="2787075"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927587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F99E-5235-4F77-A16F-05A04C0721EC}"/>
              </a:ext>
            </a:extLst>
          </p:cNvPr>
          <p:cNvSpPr>
            <a:spLocks noGrp="1"/>
          </p:cNvSpPr>
          <p:nvPr>
            <p:ph type="title"/>
          </p:nvPr>
        </p:nvSpPr>
        <p:spPr/>
        <p:txBody>
          <a:bodyPr/>
          <a:lstStyle/>
          <a:p>
            <a:r>
              <a:rPr lang="en-GB" dirty="0"/>
              <a:t>Another reminder……..</a:t>
            </a:r>
          </a:p>
        </p:txBody>
      </p:sp>
      <p:sp>
        <p:nvSpPr>
          <p:cNvPr id="3" name="Content Placeholder 2">
            <a:extLst>
              <a:ext uri="{FF2B5EF4-FFF2-40B4-BE49-F238E27FC236}">
                <a16:creationId xmlns:a16="http://schemas.microsoft.com/office/drawing/2014/main" id="{2302C8B8-4FE3-45CB-94DD-8A61C6255F6C}"/>
              </a:ext>
            </a:extLst>
          </p:cNvPr>
          <p:cNvSpPr>
            <a:spLocks noGrp="1"/>
          </p:cNvSpPr>
          <p:nvPr>
            <p:ph idx="1"/>
          </p:nvPr>
        </p:nvSpPr>
        <p:spPr/>
        <p:txBody>
          <a:bodyPr>
            <a:normAutofit fontScale="92500" lnSpcReduction="10000"/>
          </a:bodyPr>
          <a:lstStyle/>
          <a:p>
            <a:pPr marL="0" indent="0" algn="ctr">
              <a:buNone/>
            </a:pPr>
            <a:r>
              <a:rPr lang="en-US" dirty="0"/>
              <a:t>The Nature of Good Goals: </a:t>
            </a:r>
            <a:r>
              <a:rPr lang="en-US" i="1" dirty="0"/>
              <a:t>SMART</a:t>
            </a:r>
            <a:r>
              <a:rPr lang="en-US" dirty="0"/>
              <a:t> Goal Setting</a:t>
            </a:r>
          </a:p>
          <a:p>
            <a:pPr marL="0" indent="0" algn="ctr">
              <a:buNone/>
            </a:pPr>
            <a:endParaRPr lang="en-US" dirty="0"/>
          </a:p>
          <a:p>
            <a:pPr>
              <a:spcBef>
                <a:spcPts val="1800"/>
              </a:spcBef>
            </a:pPr>
            <a:r>
              <a:rPr lang="en-US" b="1" dirty="0"/>
              <a:t>S</a:t>
            </a:r>
            <a:r>
              <a:rPr lang="en-US" dirty="0"/>
              <a:t>pecific</a:t>
            </a:r>
          </a:p>
          <a:p>
            <a:pPr>
              <a:spcBef>
                <a:spcPts val="1800"/>
              </a:spcBef>
            </a:pPr>
            <a:r>
              <a:rPr lang="en-US" b="1" dirty="0"/>
              <a:t>M</a:t>
            </a:r>
            <a:r>
              <a:rPr lang="en-US" dirty="0"/>
              <a:t>easurable</a:t>
            </a:r>
          </a:p>
          <a:p>
            <a:pPr>
              <a:spcBef>
                <a:spcPts val="1800"/>
              </a:spcBef>
            </a:pPr>
            <a:r>
              <a:rPr lang="en-US" b="1" dirty="0"/>
              <a:t>A</a:t>
            </a:r>
            <a:r>
              <a:rPr lang="en-US" dirty="0"/>
              <a:t>chievable</a:t>
            </a:r>
          </a:p>
          <a:p>
            <a:pPr>
              <a:spcBef>
                <a:spcPts val="1800"/>
              </a:spcBef>
            </a:pPr>
            <a:r>
              <a:rPr lang="en-US" b="1" dirty="0"/>
              <a:t>R</a:t>
            </a:r>
            <a:r>
              <a:rPr lang="en-US" dirty="0"/>
              <a:t>ealistic </a:t>
            </a:r>
          </a:p>
          <a:p>
            <a:pPr>
              <a:spcBef>
                <a:spcPts val="1800"/>
              </a:spcBef>
            </a:pPr>
            <a:r>
              <a:rPr lang="en-US" b="1" dirty="0"/>
              <a:t>T</a:t>
            </a:r>
            <a:r>
              <a:rPr lang="en-US" dirty="0"/>
              <a:t>ime-Based</a:t>
            </a:r>
          </a:p>
          <a:p>
            <a:pPr marL="0" indent="0">
              <a:buNone/>
            </a:pPr>
            <a:endParaRPr lang="en-GB" dirty="0"/>
          </a:p>
        </p:txBody>
      </p:sp>
    </p:spTree>
    <p:extLst>
      <p:ext uri="{BB962C8B-B14F-4D97-AF65-F5344CB8AC3E}">
        <p14:creationId xmlns:p14="http://schemas.microsoft.com/office/powerpoint/2010/main" val="20971758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6E035-702C-4494-982C-0DDBF90396EB}"/>
              </a:ext>
            </a:extLst>
          </p:cNvPr>
          <p:cNvSpPr>
            <a:spLocks noGrp="1"/>
          </p:cNvSpPr>
          <p:nvPr>
            <p:ph type="title"/>
          </p:nvPr>
        </p:nvSpPr>
        <p:spPr/>
        <p:txBody>
          <a:bodyPr>
            <a:normAutofit/>
          </a:bodyPr>
          <a:lstStyle/>
          <a:p>
            <a:r>
              <a:rPr lang="en-US" dirty="0"/>
              <a:t>Short-term and Long-term Goal Setting </a:t>
            </a:r>
            <a:r>
              <a:rPr lang="en-GB" sz="1800" dirty="0"/>
              <a:t>Morgan, P. (2017)</a:t>
            </a:r>
          </a:p>
        </p:txBody>
      </p:sp>
      <p:pic>
        <p:nvPicPr>
          <p:cNvPr id="4" name="Picture 3">
            <a:extLst>
              <a:ext uri="{FF2B5EF4-FFF2-40B4-BE49-F238E27FC236}">
                <a16:creationId xmlns:a16="http://schemas.microsoft.com/office/drawing/2014/main" id="{FD294C12-5A5F-43D3-BF8B-CF3B02F6E8F4}"/>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12332" y="2636912"/>
            <a:ext cx="6725180" cy="4010825"/>
          </a:xfrm>
          <a:prstGeom prst="rect">
            <a:avLst/>
          </a:prstGeom>
        </p:spPr>
      </p:pic>
    </p:spTree>
    <p:extLst>
      <p:ext uri="{BB962C8B-B14F-4D97-AF65-F5344CB8AC3E}">
        <p14:creationId xmlns:p14="http://schemas.microsoft.com/office/powerpoint/2010/main" val="5311261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29B21-6F33-4CBC-B82C-BAFEDD8B6FF1}"/>
              </a:ext>
            </a:extLst>
          </p:cNvPr>
          <p:cNvSpPr>
            <a:spLocks noGrp="1"/>
          </p:cNvSpPr>
          <p:nvPr>
            <p:ph type="title"/>
          </p:nvPr>
        </p:nvSpPr>
        <p:spPr>
          <a:xfrm>
            <a:off x="457200" y="476672"/>
            <a:ext cx="8229600" cy="1066130"/>
          </a:xfrm>
        </p:spPr>
        <p:txBody>
          <a:bodyPr>
            <a:normAutofit fontScale="90000"/>
          </a:bodyPr>
          <a:lstStyle/>
          <a:p>
            <a:r>
              <a:rPr lang="en-US" sz="3200" dirty="0"/>
              <a:t>Example of a Personal Development Plan (PDP)</a:t>
            </a:r>
            <a:r>
              <a:rPr lang="en-GB" sz="3200" dirty="0"/>
              <a:t> </a:t>
            </a:r>
            <a:r>
              <a:rPr lang="en-GB" sz="1800" dirty="0"/>
              <a:t>Morgan, P. (2017)</a:t>
            </a:r>
          </a:p>
        </p:txBody>
      </p:sp>
      <p:graphicFrame>
        <p:nvGraphicFramePr>
          <p:cNvPr id="4" name="Table 3">
            <a:extLst>
              <a:ext uri="{FF2B5EF4-FFF2-40B4-BE49-F238E27FC236}">
                <a16:creationId xmlns:a16="http://schemas.microsoft.com/office/drawing/2014/main" id="{AB6B8979-CDED-43D5-A3CD-CBF2726D1EB6}"/>
              </a:ext>
            </a:extLst>
          </p:cNvPr>
          <p:cNvGraphicFramePr>
            <a:graphicFrameLocks noGrp="1"/>
          </p:cNvGraphicFramePr>
          <p:nvPr>
            <p:extLst>
              <p:ext uri="{D42A27DB-BD31-4B8C-83A1-F6EECF244321}">
                <p14:modId xmlns:p14="http://schemas.microsoft.com/office/powerpoint/2010/main" val="3013636977"/>
              </p:ext>
            </p:extLst>
          </p:nvPr>
        </p:nvGraphicFramePr>
        <p:xfrm>
          <a:off x="251521" y="2060848"/>
          <a:ext cx="8640958" cy="4587009"/>
        </p:xfrm>
        <a:graphic>
          <a:graphicData uri="http://schemas.openxmlformats.org/drawingml/2006/table">
            <a:tbl>
              <a:tblPr firstRow="1" firstCol="1" bandRow="1">
                <a:tableStyleId>{69CF1AB2-1976-4502-BF36-3FF5EA218861}</a:tableStyleId>
              </a:tblPr>
              <a:tblGrid>
                <a:gridCol w="1233988">
                  <a:extLst>
                    <a:ext uri="{9D8B030D-6E8A-4147-A177-3AD203B41FA5}">
                      <a16:colId xmlns:a16="http://schemas.microsoft.com/office/drawing/2014/main" val="20000"/>
                    </a:ext>
                  </a:extLst>
                </a:gridCol>
                <a:gridCol w="1233988">
                  <a:extLst>
                    <a:ext uri="{9D8B030D-6E8A-4147-A177-3AD203B41FA5}">
                      <a16:colId xmlns:a16="http://schemas.microsoft.com/office/drawing/2014/main" val="20001"/>
                    </a:ext>
                  </a:extLst>
                </a:gridCol>
                <a:gridCol w="1233988">
                  <a:extLst>
                    <a:ext uri="{9D8B030D-6E8A-4147-A177-3AD203B41FA5}">
                      <a16:colId xmlns:a16="http://schemas.microsoft.com/office/drawing/2014/main" val="20002"/>
                    </a:ext>
                  </a:extLst>
                </a:gridCol>
                <a:gridCol w="1233988">
                  <a:extLst>
                    <a:ext uri="{9D8B030D-6E8A-4147-A177-3AD203B41FA5}">
                      <a16:colId xmlns:a16="http://schemas.microsoft.com/office/drawing/2014/main" val="20003"/>
                    </a:ext>
                  </a:extLst>
                </a:gridCol>
                <a:gridCol w="1235002">
                  <a:extLst>
                    <a:ext uri="{9D8B030D-6E8A-4147-A177-3AD203B41FA5}">
                      <a16:colId xmlns:a16="http://schemas.microsoft.com/office/drawing/2014/main" val="20004"/>
                    </a:ext>
                  </a:extLst>
                </a:gridCol>
                <a:gridCol w="1235002">
                  <a:extLst>
                    <a:ext uri="{9D8B030D-6E8A-4147-A177-3AD203B41FA5}">
                      <a16:colId xmlns:a16="http://schemas.microsoft.com/office/drawing/2014/main" val="20005"/>
                    </a:ext>
                  </a:extLst>
                </a:gridCol>
                <a:gridCol w="1235002">
                  <a:extLst>
                    <a:ext uri="{9D8B030D-6E8A-4147-A177-3AD203B41FA5}">
                      <a16:colId xmlns:a16="http://schemas.microsoft.com/office/drawing/2014/main" val="20006"/>
                    </a:ext>
                  </a:extLst>
                </a:gridCol>
              </a:tblGrid>
              <a:tr h="1780792">
                <a:tc>
                  <a:txBody>
                    <a:bodyPr/>
                    <a:lstStyle/>
                    <a:p>
                      <a:pPr marL="0" marR="0">
                        <a:lnSpc>
                          <a:spcPct val="115000"/>
                        </a:lnSpc>
                        <a:spcBef>
                          <a:spcPts val="0"/>
                        </a:spcBef>
                        <a:spcAft>
                          <a:spcPts val="0"/>
                        </a:spcAft>
                      </a:pPr>
                      <a:r>
                        <a:rPr lang="en-GB" sz="1200" dirty="0">
                          <a:effectLst/>
                        </a:rPr>
                        <a:t>Skill/Behaviour</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Action </a:t>
                      </a:r>
                    </a:p>
                    <a:p>
                      <a:pPr marL="0" marR="0">
                        <a:lnSpc>
                          <a:spcPct val="115000"/>
                        </a:lnSpc>
                        <a:spcBef>
                          <a:spcPts val="0"/>
                        </a:spcBef>
                        <a:spcAft>
                          <a:spcPts val="0"/>
                        </a:spcAft>
                      </a:pPr>
                      <a:r>
                        <a:rPr lang="en-GB" sz="1200" dirty="0">
                          <a:effectLst/>
                        </a:rPr>
                        <a:t>Needed</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Resources Needed (including people)</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Date(s) for Action</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Date for Review (i.e. next opportunity to practise and demonstrate skill)</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Aspirational Goal (Specific, Measurable, Achievable, Realistic/ Resourced, Time-based) </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Met?</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val="10000"/>
                  </a:ext>
                </a:extLst>
              </a:tr>
              <a:tr h="2806217">
                <a:tc>
                  <a:txBody>
                    <a:bodyPr/>
                    <a:lstStyle/>
                    <a:p>
                      <a:pPr marL="0" marR="0">
                        <a:lnSpc>
                          <a:spcPct val="115000"/>
                        </a:lnSpc>
                        <a:spcBef>
                          <a:spcPts val="0"/>
                        </a:spcBef>
                        <a:spcAft>
                          <a:spcPts val="0"/>
                        </a:spcAft>
                      </a:pPr>
                      <a:r>
                        <a:rPr lang="en-GB" sz="1200" b="0" dirty="0">
                          <a:effectLst/>
                        </a:rPr>
                        <a:t>Giving Regular Eye Contact in Presentations</a:t>
                      </a:r>
                      <a:endParaRPr lang="en-US" sz="1200" b="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Looking and rehearsing presentation in mirror and in front of friends</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Gather feedback from friends</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Friends</a:t>
                      </a:r>
                    </a:p>
                    <a:p>
                      <a:pPr marL="0" marR="0">
                        <a:lnSpc>
                          <a:spcPct val="115000"/>
                        </a:lnSpc>
                        <a:spcBef>
                          <a:spcPts val="0"/>
                        </a:spcBef>
                        <a:spcAft>
                          <a:spcPts val="0"/>
                        </a:spcAft>
                      </a:pPr>
                      <a:endParaRPr lang="en-GB" sz="1200" dirty="0">
                        <a:effectLst/>
                      </a:endParaRPr>
                    </a:p>
                    <a:p>
                      <a:pPr marL="0" marR="0">
                        <a:lnSpc>
                          <a:spcPct val="115000"/>
                        </a:lnSpc>
                        <a:spcBef>
                          <a:spcPts val="0"/>
                        </a:spcBef>
                        <a:spcAft>
                          <a:spcPts val="0"/>
                        </a:spcAft>
                      </a:pPr>
                      <a:r>
                        <a:rPr lang="en-GB" sz="1200" dirty="0">
                          <a:effectLst/>
                        </a:rPr>
                        <a:t>Books on presentation skills </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Online resources</a:t>
                      </a:r>
                    </a:p>
                    <a:p>
                      <a:pPr marL="0" marR="0">
                        <a:lnSpc>
                          <a:spcPct val="115000"/>
                        </a:lnSpc>
                        <a:spcBef>
                          <a:spcPts val="0"/>
                        </a:spcBef>
                        <a:spcAft>
                          <a:spcPts val="0"/>
                        </a:spcAft>
                      </a:pPr>
                      <a:endParaRPr lang="en-GB" sz="1200" dirty="0">
                        <a:effectLst/>
                      </a:endParaRPr>
                    </a:p>
                    <a:p>
                      <a:pPr marL="0" marR="0">
                        <a:lnSpc>
                          <a:spcPct val="115000"/>
                        </a:lnSpc>
                        <a:spcBef>
                          <a:spcPts val="0"/>
                        </a:spcBef>
                        <a:spcAft>
                          <a:spcPts val="0"/>
                        </a:spcAft>
                      </a:pPr>
                      <a:r>
                        <a:rPr lang="en-GB" sz="1200" dirty="0">
                          <a:effectLst/>
                        </a:rPr>
                        <a:t>Computer</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Rehearsing every Friday afternoon</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Reading on presentation every Thursday</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Complete presentation in front of friends every Saturday morning: 18</a:t>
                      </a:r>
                      <a:r>
                        <a:rPr lang="en-GB" sz="1200" baseline="30000" dirty="0">
                          <a:effectLst/>
                        </a:rPr>
                        <a:t>th</a:t>
                      </a:r>
                      <a:r>
                        <a:rPr lang="en-GB" sz="1200" dirty="0">
                          <a:effectLst/>
                        </a:rPr>
                        <a:t>, 25</a:t>
                      </a:r>
                      <a:r>
                        <a:rPr lang="en-GB" sz="1200" baseline="30000" dirty="0">
                          <a:effectLst/>
                        </a:rPr>
                        <a:t>th</a:t>
                      </a:r>
                      <a:r>
                        <a:rPr lang="en-GB" sz="1200" dirty="0">
                          <a:effectLst/>
                        </a:rPr>
                        <a:t>, 2</a:t>
                      </a:r>
                      <a:r>
                        <a:rPr lang="en-GB" sz="1200" baseline="30000" dirty="0">
                          <a:effectLst/>
                        </a:rPr>
                        <a:t>nd</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I want to be hitting the 5/5 for eye contact each time I do the practice presentation. I’ll use the evaluation form to collect evaluations from friends.</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 </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126905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4A9F6-18B4-435D-B124-F8F496C0E7BA}"/>
              </a:ext>
            </a:extLst>
          </p:cNvPr>
          <p:cNvSpPr>
            <a:spLocks noGrp="1"/>
          </p:cNvSpPr>
          <p:nvPr>
            <p:ph type="title"/>
          </p:nvPr>
        </p:nvSpPr>
        <p:spPr>
          <a:xfrm>
            <a:off x="457200" y="116632"/>
            <a:ext cx="8229600" cy="1143000"/>
          </a:xfrm>
        </p:spPr>
        <p:txBody>
          <a:bodyPr>
            <a:normAutofit/>
          </a:bodyPr>
          <a:lstStyle/>
          <a:p>
            <a:r>
              <a:rPr lang="en-GB" dirty="0"/>
              <a:t>Personal Development Plan Example 2 </a:t>
            </a:r>
            <a:r>
              <a:rPr lang="en-GB" sz="1800" dirty="0"/>
              <a:t>Morgan, P.  (2017)</a:t>
            </a:r>
          </a:p>
        </p:txBody>
      </p:sp>
      <p:pic>
        <p:nvPicPr>
          <p:cNvPr id="4" name="Picture 3">
            <a:extLst>
              <a:ext uri="{FF2B5EF4-FFF2-40B4-BE49-F238E27FC236}">
                <a16:creationId xmlns:a16="http://schemas.microsoft.com/office/drawing/2014/main" id="{83B74B98-CEAB-4001-B171-0DD053CB08D0}"/>
              </a:ext>
            </a:extLst>
          </p:cNvPr>
          <p:cNvPicPr/>
          <p:nvPr/>
        </p:nvPicPr>
        <p:blipFill>
          <a:blip r:embed="rId3"/>
          <a:stretch>
            <a:fillRect/>
          </a:stretch>
        </p:blipFill>
        <p:spPr>
          <a:xfrm>
            <a:off x="107504" y="1484784"/>
            <a:ext cx="8928992" cy="5040560"/>
          </a:xfrm>
          <a:prstGeom prst="rect">
            <a:avLst/>
          </a:prstGeom>
        </p:spPr>
      </p:pic>
    </p:spTree>
    <p:extLst>
      <p:ext uri="{BB962C8B-B14F-4D97-AF65-F5344CB8AC3E}">
        <p14:creationId xmlns:p14="http://schemas.microsoft.com/office/powerpoint/2010/main" val="13097233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FF62-00B0-4907-ACBA-0A4390062C89}"/>
              </a:ext>
            </a:extLst>
          </p:cNvPr>
          <p:cNvSpPr>
            <a:spLocks noGrp="1"/>
          </p:cNvSpPr>
          <p:nvPr>
            <p:ph type="title"/>
          </p:nvPr>
        </p:nvSpPr>
        <p:spPr/>
        <p:txBody>
          <a:bodyPr>
            <a:normAutofit fontScale="90000"/>
          </a:bodyPr>
          <a:lstStyle/>
          <a:p>
            <a:r>
              <a:rPr lang="en-GB" dirty="0"/>
              <a:t>Personal Development Plan Example 3 (Bath University) </a:t>
            </a:r>
            <a:r>
              <a:rPr lang="en-GB" sz="1800" dirty="0"/>
              <a:t>(</a:t>
            </a:r>
            <a:r>
              <a:rPr lang="en-GB" sz="2000" dirty="0"/>
              <a:t>Morgan, P. 2017)</a:t>
            </a:r>
          </a:p>
        </p:txBody>
      </p:sp>
      <p:graphicFrame>
        <p:nvGraphicFramePr>
          <p:cNvPr id="4" name="Table 3">
            <a:extLst>
              <a:ext uri="{FF2B5EF4-FFF2-40B4-BE49-F238E27FC236}">
                <a16:creationId xmlns:a16="http://schemas.microsoft.com/office/drawing/2014/main" id="{3A94AE74-805D-4026-BC94-E92B59E84F82}"/>
              </a:ext>
            </a:extLst>
          </p:cNvPr>
          <p:cNvGraphicFramePr>
            <a:graphicFrameLocks noGrp="1"/>
          </p:cNvGraphicFramePr>
          <p:nvPr>
            <p:extLst>
              <p:ext uri="{D42A27DB-BD31-4B8C-83A1-F6EECF244321}">
                <p14:modId xmlns:p14="http://schemas.microsoft.com/office/powerpoint/2010/main" val="833187457"/>
              </p:ext>
            </p:extLst>
          </p:nvPr>
        </p:nvGraphicFramePr>
        <p:xfrm>
          <a:off x="318692" y="2492896"/>
          <a:ext cx="8512460" cy="3888432"/>
        </p:xfrm>
        <a:graphic>
          <a:graphicData uri="http://schemas.openxmlformats.org/drawingml/2006/table">
            <a:tbl>
              <a:tblPr/>
              <a:tblGrid>
                <a:gridCol w="1927350">
                  <a:extLst>
                    <a:ext uri="{9D8B030D-6E8A-4147-A177-3AD203B41FA5}">
                      <a16:colId xmlns:a16="http://schemas.microsoft.com/office/drawing/2014/main" val="20000"/>
                    </a:ext>
                  </a:extLst>
                </a:gridCol>
                <a:gridCol w="2087962">
                  <a:extLst>
                    <a:ext uri="{9D8B030D-6E8A-4147-A177-3AD203B41FA5}">
                      <a16:colId xmlns:a16="http://schemas.microsoft.com/office/drawing/2014/main" val="20001"/>
                    </a:ext>
                  </a:extLst>
                </a:gridCol>
                <a:gridCol w="2087962">
                  <a:extLst>
                    <a:ext uri="{9D8B030D-6E8A-4147-A177-3AD203B41FA5}">
                      <a16:colId xmlns:a16="http://schemas.microsoft.com/office/drawing/2014/main" val="20002"/>
                    </a:ext>
                  </a:extLst>
                </a:gridCol>
                <a:gridCol w="2409186">
                  <a:extLst>
                    <a:ext uri="{9D8B030D-6E8A-4147-A177-3AD203B41FA5}">
                      <a16:colId xmlns:a16="http://schemas.microsoft.com/office/drawing/2014/main" val="20003"/>
                    </a:ext>
                  </a:extLst>
                </a:gridCol>
              </a:tblGrid>
              <a:tr h="553607">
                <a:tc>
                  <a:txBody>
                    <a:bodyPr/>
                    <a:lstStyle/>
                    <a:p>
                      <a:pPr marL="0" marR="0">
                        <a:spcBef>
                          <a:spcPts val="600"/>
                        </a:spcBef>
                        <a:spcAft>
                          <a:spcPts val="600"/>
                        </a:spcAft>
                      </a:pPr>
                      <a:r>
                        <a:rPr lang="en-GB" sz="1000" b="1" dirty="0">
                          <a:effectLst/>
                          <a:latin typeface="Arial"/>
                          <a:ea typeface="Times New Roman"/>
                        </a:rPr>
                        <a:t>Objectives</a:t>
                      </a:r>
                      <a:r>
                        <a:rPr lang="en-GB" sz="800" b="1" dirty="0">
                          <a:effectLst/>
                          <a:latin typeface="Arial"/>
                          <a:ea typeface="Times New Roman"/>
                        </a:rPr>
                        <a:t/>
                      </a:r>
                      <a:br>
                        <a:rPr lang="en-GB" sz="800" b="1" dirty="0">
                          <a:effectLst/>
                          <a:latin typeface="Arial"/>
                          <a:ea typeface="Times New Roman"/>
                        </a:rPr>
                      </a:br>
                      <a:r>
                        <a:rPr lang="en-GB" sz="800" dirty="0">
                          <a:effectLst/>
                          <a:latin typeface="Arial"/>
                          <a:ea typeface="Times New Roman"/>
                        </a:rPr>
                        <a:t>What do I want to be able to do</a:t>
                      </a:r>
                      <a:br>
                        <a:rPr lang="en-GB" sz="800" dirty="0">
                          <a:effectLst/>
                          <a:latin typeface="Arial"/>
                          <a:ea typeface="Times New Roman"/>
                        </a:rPr>
                      </a:br>
                      <a:r>
                        <a:rPr lang="en-GB" sz="800" dirty="0">
                          <a:effectLst/>
                          <a:latin typeface="Arial"/>
                          <a:ea typeface="Times New Roman"/>
                        </a:rPr>
                        <a:t>or do better?</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Success criteria</a:t>
                      </a:r>
                      <a:br>
                        <a:rPr lang="en-GB" sz="1000" b="1">
                          <a:effectLst/>
                          <a:latin typeface="Arial"/>
                          <a:ea typeface="Times New Roman"/>
                        </a:rPr>
                      </a:br>
                      <a:r>
                        <a:rPr lang="en-GB" sz="800">
                          <a:effectLst/>
                          <a:latin typeface="Arial"/>
                          <a:ea typeface="Times New Roman"/>
                        </a:rPr>
                        <a:t>How will I recognise success?</a:t>
                      </a:r>
                      <a:br>
                        <a:rPr lang="en-GB" sz="800">
                          <a:effectLst/>
                          <a:latin typeface="Arial"/>
                          <a:ea typeface="Times New Roman"/>
                        </a:rPr>
                      </a:br>
                      <a:r>
                        <a:rPr lang="en-GB" sz="800">
                          <a:effectLst/>
                          <a:latin typeface="Arial"/>
                          <a:ea typeface="Times New Roman"/>
                        </a:rPr>
                        <a:t>How will I review and measure my improvement?</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Actions</a:t>
                      </a:r>
                      <a:r>
                        <a:rPr lang="en-GB" sz="900" b="1">
                          <a:effectLst/>
                          <a:latin typeface="Arial"/>
                          <a:ea typeface="Times New Roman"/>
                        </a:rPr>
                        <a:t/>
                      </a:r>
                      <a:br>
                        <a:rPr lang="en-GB" sz="900" b="1">
                          <a:effectLst/>
                          <a:latin typeface="Arial"/>
                          <a:ea typeface="Times New Roman"/>
                        </a:rPr>
                      </a:br>
                      <a:r>
                        <a:rPr lang="en-GB" sz="800">
                          <a:effectLst/>
                          <a:latin typeface="Arial"/>
                          <a:ea typeface="Times New Roman"/>
                        </a:rPr>
                        <a:t>What methods will I use to achieve my learning objectives?</a:t>
                      </a:r>
                      <a:br>
                        <a:rPr lang="en-GB" sz="800">
                          <a:effectLst/>
                          <a:latin typeface="Arial"/>
                          <a:ea typeface="Times New Roman"/>
                        </a:rPr>
                      </a:b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Implementation</a:t>
                      </a:r>
                      <a:br>
                        <a:rPr lang="en-GB" sz="1000" b="1">
                          <a:effectLst/>
                          <a:latin typeface="Arial"/>
                          <a:ea typeface="Times New Roman"/>
                        </a:rPr>
                      </a:br>
                      <a:r>
                        <a:rPr lang="en-GB" sz="800">
                          <a:effectLst/>
                          <a:latin typeface="Arial"/>
                          <a:ea typeface="Times New Roman"/>
                        </a:rPr>
                        <a:t>How will I practise and apply what I learn?</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225845">
                <a:tc>
                  <a:txBody>
                    <a:bodyPr/>
                    <a:lstStyle/>
                    <a:p>
                      <a:pPr marL="0" marR="0">
                        <a:spcBef>
                          <a:spcPts val="0"/>
                        </a:spcBef>
                        <a:spcAft>
                          <a:spcPts val="0"/>
                        </a:spcAft>
                      </a:pPr>
                      <a:r>
                        <a:rPr lang="en-GB" sz="900" b="1">
                          <a:solidFill>
                            <a:srgbClr val="336699"/>
                          </a:solidFill>
                          <a:effectLst/>
                          <a:latin typeface="Arial"/>
                          <a:ea typeface="Times New Roman"/>
                        </a:rPr>
                        <a:t>To keep abreast of developments in the HE environment</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(Managing Self and Personal Skills, Organisation aspect)</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Awareness of key sector issues and how they affect my institution</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Ability to contribute in an informed way to wider discussions</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Being up to date with sector developments</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Seek feedback from others on my wider contribution</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98755" marR="0" indent="-198755">
                        <a:spcBef>
                          <a:spcPts val="0"/>
                        </a:spcBef>
                        <a:spcAft>
                          <a:spcPts val="0"/>
                        </a:spcAft>
                      </a:pPr>
                      <a:r>
                        <a:rPr lang="en-GB" sz="800">
                          <a:solidFill>
                            <a:srgbClr val="336699"/>
                          </a:solidFill>
                          <a:effectLst/>
                          <a:latin typeface="Arial"/>
                          <a:ea typeface="Times New Roman"/>
                        </a:rPr>
                        <a:t>1.   Set time aside for reading circulars and THES</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2.   Discuss issues with my line manager </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3.   Ask colleagues for feedback when they have attended external conferences within HE</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4.   Talk to colleagues whose roles expose them to these issues</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a:solidFill>
                            <a:srgbClr val="336699"/>
                          </a:solidFill>
                          <a:effectLst/>
                          <a:latin typeface="Arial"/>
                          <a:ea typeface="Times New Roman"/>
                        </a:rPr>
                        <a:t>1.   Volunteer to be on project team looking at new developments.</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2.   Have sector-wide issues as a regular item on team agenda</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108980">
                <a:tc>
                  <a:txBody>
                    <a:bodyPr/>
                    <a:lstStyle/>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900" b="1" dirty="0">
                          <a:solidFill>
                            <a:srgbClr val="336699"/>
                          </a:solidFill>
                          <a:effectLst/>
                          <a:latin typeface="Arial"/>
                          <a:ea typeface="Times New Roman"/>
                        </a:rPr>
                        <a:t>To be an effective chair of meetings</a:t>
                      </a:r>
                      <a:endParaRPr lang="en-GB" sz="800" dirty="0">
                        <a:effectLst/>
                        <a:latin typeface="Times New Roman"/>
                        <a:ea typeface="Times New Roman"/>
                      </a:endParaRPr>
                    </a:p>
                    <a:p>
                      <a:pPr marL="228600" marR="0" indent="-228600">
                        <a:spcBef>
                          <a:spcPts val="0"/>
                        </a:spcBef>
                        <a:spcAft>
                          <a:spcPts val="0"/>
                        </a:spcAft>
                      </a:pPr>
                      <a:r>
                        <a:rPr lang="en-GB" sz="800" b="1"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(Managing Self and Personal Skills, Others aspect)</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Meetings run to time</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Everyone feels they have had a chance to contribute</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err="1">
                          <a:solidFill>
                            <a:srgbClr val="336699"/>
                          </a:solidFill>
                          <a:effectLst/>
                          <a:latin typeface="Arial"/>
                          <a:ea typeface="Times New Roman"/>
                        </a:rPr>
                        <a:t>Groundrules</a:t>
                      </a:r>
                      <a:r>
                        <a:rPr lang="en-GB" sz="800" dirty="0">
                          <a:solidFill>
                            <a:srgbClr val="336699"/>
                          </a:solidFill>
                          <a:effectLst/>
                          <a:latin typeface="Arial"/>
                          <a:ea typeface="Times New Roman"/>
                        </a:rPr>
                        <a:t> are observed and breaches constructively challenged</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Clear objectives set and desired outcomes articulated</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Effective summarising throughout the meeting</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Clarity provided about who is responsible for actions</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Set aside time at the end of each meeting to review what went well and what could be improved next time</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On-the-job coaching.</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1.   Ask xx to coach me as a role model of excellent chair</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Observe xx in next meeting.</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Volunteer to chair the next team meeting.  Set objectives with xx prior to the meeting and review afterwards with feedback from xx</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1.   Volunteer to be the next chair of </a:t>
                      </a:r>
                      <a:r>
                        <a:rPr lang="en-GB" sz="800" dirty="0" err="1">
                          <a:solidFill>
                            <a:srgbClr val="336699"/>
                          </a:solidFill>
                          <a:effectLst/>
                          <a:latin typeface="Arial"/>
                          <a:ea typeface="Times New Roman"/>
                        </a:rPr>
                        <a:t>yy</a:t>
                      </a:r>
                      <a:r>
                        <a:rPr lang="en-GB" sz="800" dirty="0">
                          <a:solidFill>
                            <a:srgbClr val="336699"/>
                          </a:solidFill>
                          <a:effectLst/>
                          <a:latin typeface="Arial"/>
                          <a:ea typeface="Times New Roman"/>
                        </a:rPr>
                        <a:t> group when current chair’s term of office ends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Practise in team meetings when it’s my turn to chair</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Actively seek other opportunities to practise chairing skills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4.   Seek regular feedback from meeting attendees</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919815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55576" y="836711"/>
            <a:ext cx="7992888" cy="5184577"/>
          </a:xfrm>
          <a:prstGeom prst="rect">
            <a:avLst/>
          </a:prstGeom>
        </p:spPr>
      </p:pic>
    </p:spTree>
    <p:extLst>
      <p:ext uri="{BB962C8B-B14F-4D97-AF65-F5344CB8AC3E}">
        <p14:creationId xmlns:p14="http://schemas.microsoft.com/office/powerpoint/2010/main" val="16363483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29EF556-3165-4D3B-8A1D-C22906DA7E61}"/>
              </a:ext>
            </a:extLst>
          </p:cNvPr>
          <p:cNvPicPr>
            <a:picLocks noChangeAspect="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478221" y="2062333"/>
            <a:ext cx="8363272" cy="4637314"/>
          </a:xfrm>
          <a:prstGeom prst="rect">
            <a:avLst/>
          </a:prstGeom>
        </p:spPr>
      </p:pic>
      <p:sp>
        <p:nvSpPr>
          <p:cNvPr id="2" name="Title 1">
            <a:extLst>
              <a:ext uri="{FF2B5EF4-FFF2-40B4-BE49-F238E27FC236}">
                <a16:creationId xmlns:a16="http://schemas.microsoft.com/office/drawing/2014/main" id="{231B4F1C-4EEB-4C51-A8DB-5F7E169F4F7C}"/>
              </a:ext>
            </a:extLst>
          </p:cNvPr>
          <p:cNvSpPr>
            <a:spLocks noGrp="1"/>
          </p:cNvSpPr>
          <p:nvPr>
            <p:ph type="title"/>
          </p:nvPr>
        </p:nvSpPr>
        <p:spPr>
          <a:xfrm>
            <a:off x="457200" y="125760"/>
            <a:ext cx="8229600" cy="1143000"/>
          </a:xfrm>
        </p:spPr>
        <p:txBody>
          <a:bodyPr/>
          <a:lstStyle/>
          <a:p>
            <a:r>
              <a:rPr lang="en-GB" dirty="0"/>
              <a:t>How can we monitor progress?</a:t>
            </a:r>
          </a:p>
        </p:txBody>
      </p:sp>
      <p:sp>
        <p:nvSpPr>
          <p:cNvPr id="3" name="Content Placeholder 2">
            <a:extLst>
              <a:ext uri="{FF2B5EF4-FFF2-40B4-BE49-F238E27FC236}">
                <a16:creationId xmlns:a16="http://schemas.microsoft.com/office/drawing/2014/main" id="{4E46F81C-92DE-4D79-9784-4076946A0FB7}"/>
              </a:ext>
            </a:extLst>
          </p:cNvPr>
          <p:cNvSpPr>
            <a:spLocks noGrp="1"/>
          </p:cNvSpPr>
          <p:nvPr>
            <p:ph idx="1"/>
          </p:nvPr>
        </p:nvSpPr>
        <p:spPr>
          <a:xfrm>
            <a:off x="780728" y="2256753"/>
            <a:ext cx="8363272" cy="4248473"/>
          </a:xfrm>
        </p:spPr>
        <p:txBody>
          <a:bodyPr>
            <a:normAutofit/>
          </a:bodyPr>
          <a:lstStyle/>
          <a:p>
            <a:r>
              <a:rPr lang="en-GB" b="1" dirty="0">
                <a:solidFill>
                  <a:srgbClr val="002060"/>
                </a:solidFill>
              </a:rPr>
              <a:t>Monitoring of learning success requires reflection:– </a:t>
            </a:r>
          </a:p>
          <a:p>
            <a:r>
              <a:rPr lang="en-GB" b="1" dirty="0">
                <a:solidFill>
                  <a:srgbClr val="002060"/>
                </a:solidFill>
              </a:rPr>
              <a:t>How well have I done?  </a:t>
            </a:r>
          </a:p>
          <a:p>
            <a:r>
              <a:rPr lang="en-GB" b="1" dirty="0">
                <a:solidFill>
                  <a:srgbClr val="002060"/>
                </a:solidFill>
              </a:rPr>
              <a:t>Have I achieved the specific goal/objective? In full or partially? </a:t>
            </a:r>
          </a:p>
          <a:p>
            <a:r>
              <a:rPr lang="en-GB" b="1" dirty="0">
                <a:solidFill>
                  <a:srgbClr val="002060"/>
                </a:solidFill>
              </a:rPr>
              <a:t>What can I now do that I could not do before?</a:t>
            </a:r>
          </a:p>
          <a:p>
            <a:r>
              <a:rPr lang="en-GB" b="1" dirty="0">
                <a:solidFill>
                  <a:srgbClr val="002060"/>
                </a:solidFill>
              </a:rPr>
              <a:t>What have I learned? </a:t>
            </a:r>
          </a:p>
          <a:p>
            <a:r>
              <a:rPr lang="en-GB" b="1" dirty="0">
                <a:solidFill>
                  <a:srgbClr val="002060"/>
                </a:solidFill>
              </a:rPr>
              <a:t>What was the experience like? </a:t>
            </a:r>
          </a:p>
          <a:p>
            <a:r>
              <a:rPr lang="en-GB" b="1" dirty="0">
                <a:solidFill>
                  <a:srgbClr val="002060"/>
                </a:solidFill>
              </a:rPr>
              <a:t>Am I on track to achieve my other goals? </a:t>
            </a:r>
          </a:p>
          <a:p>
            <a:r>
              <a:rPr lang="en-GB" b="1" dirty="0">
                <a:solidFill>
                  <a:srgbClr val="002060"/>
                </a:solidFill>
              </a:rPr>
              <a:t>Does my PDP need updating as a result of my activities?  </a:t>
            </a:r>
          </a:p>
          <a:p>
            <a:r>
              <a:rPr lang="en-GB" b="1" dirty="0">
                <a:solidFill>
                  <a:srgbClr val="002060"/>
                </a:solidFill>
              </a:rPr>
              <a:t>Where am I on my journey?</a:t>
            </a:r>
          </a:p>
        </p:txBody>
      </p:sp>
    </p:spTree>
    <p:extLst>
      <p:ext uri="{BB962C8B-B14F-4D97-AF65-F5344CB8AC3E}">
        <p14:creationId xmlns:p14="http://schemas.microsoft.com/office/powerpoint/2010/main" val="36751345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2B251-45F1-4E3D-983C-4B520CC9EE81}"/>
              </a:ext>
            </a:extLst>
          </p:cNvPr>
          <p:cNvSpPr>
            <a:spLocks noGrp="1"/>
          </p:cNvSpPr>
          <p:nvPr>
            <p:ph type="title"/>
          </p:nvPr>
        </p:nvSpPr>
        <p:spPr>
          <a:xfrm>
            <a:off x="457200" y="116632"/>
            <a:ext cx="8229600" cy="1872208"/>
          </a:xfrm>
        </p:spPr>
        <p:txBody>
          <a:bodyPr>
            <a:noAutofit/>
          </a:bodyPr>
          <a:lstStyle/>
          <a:p>
            <a:r>
              <a:rPr lang="en-GB" sz="3600" dirty="0"/>
              <a:t>We can fit these activities into this cycle of continuous improvement</a:t>
            </a:r>
          </a:p>
        </p:txBody>
      </p:sp>
      <p:pic>
        <p:nvPicPr>
          <p:cNvPr id="4" name="Picture 2" descr="http://www.howard.edu/assessment/images/figure-1.gif">
            <a:extLst>
              <a:ext uri="{FF2B5EF4-FFF2-40B4-BE49-F238E27FC236}">
                <a16:creationId xmlns:a16="http://schemas.microsoft.com/office/drawing/2014/main" id="{DF094BD8-9213-4E62-804D-07C2AC9E3F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2132856"/>
            <a:ext cx="5111849" cy="446697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54BED7B2-4167-4BC4-AE96-D4EE774B999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5467394" y="2636912"/>
            <a:ext cx="3531741" cy="2664296"/>
          </a:xfrm>
          <a:prstGeom prst="rect">
            <a:avLst/>
          </a:prstGeom>
        </p:spPr>
      </p:pic>
    </p:spTree>
    <p:extLst>
      <p:ext uri="{BB962C8B-B14F-4D97-AF65-F5344CB8AC3E}">
        <p14:creationId xmlns:p14="http://schemas.microsoft.com/office/powerpoint/2010/main" val="19829594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16D4D-90C8-44B6-966D-9E7E17F7788E}"/>
              </a:ext>
            </a:extLst>
          </p:cNvPr>
          <p:cNvSpPr>
            <a:spLocks noGrp="1"/>
          </p:cNvSpPr>
          <p:nvPr>
            <p:ph type="title"/>
          </p:nvPr>
        </p:nvSpPr>
        <p:spPr/>
        <p:txBody>
          <a:bodyPr/>
          <a:lstStyle/>
          <a:p>
            <a:r>
              <a:rPr lang="en-GB" dirty="0"/>
              <a:t>The personal brand of ‘you’</a:t>
            </a:r>
          </a:p>
        </p:txBody>
      </p:sp>
      <p:pic>
        <p:nvPicPr>
          <p:cNvPr id="4" name="Online Media ^0 3">
            <a:hlinkClick r:id="" action="ppaction://media"/>
            <a:extLst>
              <a:ext uri="{FF2B5EF4-FFF2-40B4-BE49-F238E27FC236}">
                <a16:creationId xmlns:a16="http://schemas.microsoft.com/office/drawing/2014/main" id="{FDF7236F-67E8-42E4-AC1B-61CD05BD9860}"/>
              </a:ext>
            </a:extLst>
          </p:cNvPr>
          <p:cNvPicPr>
            <a:picLocks noGrp="1" noRot="1" noChangeAspect="1"/>
          </p:cNvPicPr>
          <p:nvPr>
            <p:ph idx="1"/>
            <a:videoFile r:link="rId1"/>
          </p:nvPr>
        </p:nvPicPr>
        <p:blipFill>
          <a:blip r:embed="rId4"/>
          <a:stretch>
            <a:fillRect/>
          </a:stretch>
        </p:blipFill>
        <p:spPr>
          <a:xfrm>
            <a:off x="1874584" y="2492896"/>
            <a:ext cx="5400675" cy="3038475"/>
          </a:xfrm>
          <a:prstGeom prst="rect">
            <a:avLst/>
          </a:prstGeom>
        </p:spPr>
      </p:pic>
      <p:sp>
        <p:nvSpPr>
          <p:cNvPr id="3" name="Rectangle 2"/>
          <p:cNvSpPr/>
          <p:nvPr/>
        </p:nvSpPr>
        <p:spPr>
          <a:xfrm>
            <a:off x="2162691" y="5853388"/>
            <a:ext cx="5112568" cy="369332"/>
          </a:xfrm>
          <a:prstGeom prst="rect">
            <a:avLst/>
          </a:prstGeom>
        </p:spPr>
        <p:txBody>
          <a:bodyPr wrap="square">
            <a:spAutoFit/>
          </a:bodyPr>
          <a:lstStyle/>
          <a:p>
            <a:r>
              <a:rPr lang="en-GB" dirty="0"/>
              <a:t>https://www.youtube.com/watch?v=rGbsb6aXbzc</a:t>
            </a:r>
          </a:p>
        </p:txBody>
      </p:sp>
    </p:spTree>
    <p:extLst>
      <p:ext uri="{BB962C8B-B14F-4D97-AF65-F5344CB8AC3E}">
        <p14:creationId xmlns:p14="http://schemas.microsoft.com/office/powerpoint/2010/main" val="29265732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create your Personnel Brand?</a:t>
            </a:r>
            <a:endParaRPr lang="en-GB" dirty="0"/>
          </a:p>
        </p:txBody>
      </p:sp>
      <p:sp>
        <p:nvSpPr>
          <p:cNvPr id="3" name="Content Placeholder 2"/>
          <p:cNvSpPr>
            <a:spLocks noGrp="1"/>
          </p:cNvSpPr>
          <p:nvPr>
            <p:ph idx="1"/>
          </p:nvPr>
        </p:nvSpPr>
        <p:spPr/>
        <p:txBody>
          <a:bodyPr/>
          <a:lstStyle/>
          <a:p>
            <a:r>
              <a:rPr lang="en-GB" dirty="0" smtClean="0"/>
              <a:t>Reputation</a:t>
            </a:r>
          </a:p>
          <a:p>
            <a:r>
              <a:rPr lang="en-GB" dirty="0" smtClean="0"/>
              <a:t>Networking</a:t>
            </a:r>
          </a:p>
          <a:p>
            <a:r>
              <a:rPr lang="en-GB" dirty="0" smtClean="0"/>
              <a:t>Raise profile</a:t>
            </a:r>
          </a:p>
          <a:p>
            <a:r>
              <a:rPr lang="en-GB" dirty="0" smtClean="0"/>
              <a:t>Authentic</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6016" y="2492896"/>
            <a:ext cx="3810000" cy="3810000"/>
          </a:xfrm>
          <a:prstGeom prst="rect">
            <a:avLst/>
          </a:prstGeom>
        </p:spPr>
      </p:pic>
    </p:spTree>
    <p:extLst>
      <p:ext uri="{BB962C8B-B14F-4D97-AF65-F5344CB8AC3E}">
        <p14:creationId xmlns:p14="http://schemas.microsoft.com/office/powerpoint/2010/main" val="35977751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Create your  unique Personnel branding</a:t>
            </a:r>
            <a:endParaRPr lang="en-GB" dirty="0"/>
          </a:p>
        </p:txBody>
      </p:sp>
      <p:graphicFrame>
        <p:nvGraphicFramePr>
          <p:cNvPr id="4" name="Diagram 3"/>
          <p:cNvGraphicFramePr/>
          <p:nvPr>
            <p:extLst>
              <p:ext uri="{D42A27DB-BD31-4B8C-83A1-F6EECF244321}">
                <p14:modId xmlns:p14="http://schemas.microsoft.com/office/powerpoint/2010/main" val="3004842660"/>
              </p:ext>
            </p:extLst>
          </p:nvPr>
        </p:nvGraphicFramePr>
        <p:xfrm>
          <a:off x="1763688" y="263691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170779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626</TotalTime>
  <Words>6617</Words>
  <Application>Microsoft Office PowerPoint</Application>
  <PresentationFormat>On-screen Show (4:3)</PresentationFormat>
  <Paragraphs>567</Paragraphs>
  <Slides>36</Slides>
  <Notes>36</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ＭＳ Ｐゴシック</vt:lpstr>
      <vt:lpstr>SimSun</vt:lpstr>
      <vt:lpstr>Arial</vt:lpstr>
      <vt:lpstr>Calibri</vt:lpstr>
      <vt:lpstr>Gill Sans MT</vt:lpstr>
      <vt:lpstr>Symbol</vt:lpstr>
      <vt:lpstr>Times New Roman</vt:lpstr>
      <vt:lpstr>Parcel</vt:lpstr>
      <vt:lpstr>CertHE Skills for the Workplace Module: BMSK4005</vt:lpstr>
      <vt:lpstr>Overview of Workshop</vt:lpstr>
      <vt:lpstr>Important ‘Study Skills’</vt:lpstr>
      <vt:lpstr>Time management </vt:lpstr>
      <vt:lpstr>Time Management…</vt:lpstr>
      <vt:lpstr>Four categories </vt:lpstr>
      <vt:lpstr>Take careful note of this……what steps should we take to avoid this ?</vt:lpstr>
      <vt:lpstr>Critical Thinking</vt:lpstr>
      <vt:lpstr>PowerPoint Presentation</vt:lpstr>
      <vt:lpstr>PowerPoint Presentation</vt:lpstr>
      <vt:lpstr>Analytical Skills</vt:lpstr>
      <vt:lpstr>Developing analytical skills </vt:lpstr>
      <vt:lpstr>How to improve my analytical skills?</vt:lpstr>
      <vt:lpstr>Resourcefulness</vt:lpstr>
      <vt:lpstr>Communication skills?</vt:lpstr>
      <vt:lpstr>PowerPoint Presentation</vt:lpstr>
      <vt:lpstr>Key Questions</vt:lpstr>
      <vt:lpstr>Barriers to learning&amp; learning to overcome them</vt:lpstr>
      <vt:lpstr>Homework</vt:lpstr>
      <vt:lpstr>Employability – A Definition</vt:lpstr>
      <vt:lpstr>Identifying the gap between your current skills and your desired skill level:</vt:lpstr>
      <vt:lpstr>The Johari Window (Luft and Ingham, 1955)</vt:lpstr>
      <vt:lpstr>Steps in the Development of Personal Skills (Cont.)</vt:lpstr>
      <vt:lpstr>The Kolb Learning Cycle (Kolb, 1984)</vt:lpstr>
      <vt:lpstr>Stages of Skill Development</vt:lpstr>
      <vt:lpstr>Another reminder……..</vt:lpstr>
      <vt:lpstr>Short-term and Long-term Goal Setting Morgan, P. (2017)</vt:lpstr>
      <vt:lpstr>Example of a Personal Development Plan (PDP) Morgan, P. (2017)</vt:lpstr>
      <vt:lpstr>Personal Development Plan Example 2 Morgan, P.  (2017)</vt:lpstr>
      <vt:lpstr>Personal Development Plan Example 3 (Bath University) (Morgan, P. 2017)</vt:lpstr>
      <vt:lpstr>PowerPoint Presentation</vt:lpstr>
      <vt:lpstr>How can we monitor progress?</vt:lpstr>
      <vt:lpstr>We can fit these activities into this cycle of continuous improvement</vt:lpstr>
      <vt:lpstr>The personal brand of ‘you’</vt:lpstr>
      <vt:lpstr>How to create your Personnel Brand?</vt:lpstr>
      <vt:lpstr>Create your  unique Personnel branding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18</cp:revision>
  <cp:lastPrinted>2018-02-13T17:41:22Z</cp:lastPrinted>
  <dcterms:created xsi:type="dcterms:W3CDTF">2015-04-14T15:21:28Z</dcterms:created>
  <dcterms:modified xsi:type="dcterms:W3CDTF">2018-10-25T15:04:26Z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