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sldIdLst>
    <p:sldId id="256" r:id="rId5"/>
    <p:sldId id="257" r:id="rId6"/>
    <p:sldId id="258" r:id="rId7"/>
    <p:sldId id="259" r:id="rId8"/>
    <p:sldId id="260" r:id="rId9"/>
    <p:sldId id="267" r:id="rId10"/>
    <p:sldId id="265" r:id="rId11"/>
    <p:sldId id="262" r:id="rId12"/>
    <p:sldId id="263" r:id="rId13"/>
    <p:sldId id="264" r:id="rId14"/>
    <p:sldId id="261" r:id="rId15"/>
    <p:sldId id="266" r:id="rId16"/>
    <p:sldId id="268"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43FF3B-7DCA-F27B-22B4-DB76D0230087}" v="1170" dt="2019-11-25T10:47:12.926"/>
    <p1510:client id="{B90BB7C5-56F2-A6BB-CDFB-0EDA56D1B52C}" v="348" dt="2019-11-27T09:29:26.7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1" d="100"/>
          <a:sy n="41" d="100"/>
        </p:scale>
        <p:origin x="96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ames" userId="S::laura.james@uwtsd.ac.uk::e815814b-f5ab-4367-85bb-abbbaf16d579" providerId="AD" clId="Web-{8E43FF3B-7DCA-F27B-22B4-DB76D0230087}"/>
    <pc:docChg chg="addSld modSld sldOrd">
      <pc:chgData name="Laura James" userId="S::laura.james@uwtsd.ac.uk::e815814b-f5ab-4367-85bb-abbbaf16d579" providerId="AD" clId="Web-{8E43FF3B-7DCA-F27B-22B4-DB76D0230087}" dt="2019-11-25T10:47:12.926" v="1147" actId="20577"/>
      <pc:docMkLst>
        <pc:docMk/>
      </pc:docMkLst>
      <pc:sldChg chg="modSp">
        <pc:chgData name="Laura James" userId="S::laura.james@uwtsd.ac.uk::e815814b-f5ab-4367-85bb-abbbaf16d579" providerId="AD" clId="Web-{8E43FF3B-7DCA-F27B-22B4-DB76D0230087}" dt="2019-11-25T10:38:47.612" v="716" actId="20577"/>
        <pc:sldMkLst>
          <pc:docMk/>
          <pc:sldMk cId="1273342497" sldId="257"/>
        </pc:sldMkLst>
        <pc:spChg chg="mod">
          <ac:chgData name="Laura James" userId="S::laura.james@uwtsd.ac.uk::e815814b-f5ab-4367-85bb-abbbaf16d579" providerId="AD" clId="Web-{8E43FF3B-7DCA-F27B-22B4-DB76D0230087}" dt="2019-11-25T10:38:47.612" v="716" actId="20577"/>
          <ac:spMkLst>
            <pc:docMk/>
            <pc:sldMk cId="1273342497" sldId="257"/>
            <ac:spMk id="3" creationId="{00000000-0000-0000-0000-000000000000}"/>
          </ac:spMkLst>
        </pc:spChg>
      </pc:sldChg>
      <pc:sldChg chg="modSp">
        <pc:chgData name="Laura James" userId="S::laura.james@uwtsd.ac.uk::e815814b-f5ab-4367-85bb-abbbaf16d579" providerId="AD" clId="Web-{8E43FF3B-7DCA-F27B-22B4-DB76D0230087}" dt="2019-11-25T09:25:34.043" v="0" actId="20577"/>
        <pc:sldMkLst>
          <pc:docMk/>
          <pc:sldMk cId="3493989259" sldId="258"/>
        </pc:sldMkLst>
        <pc:spChg chg="mod">
          <ac:chgData name="Laura James" userId="S::laura.james@uwtsd.ac.uk::e815814b-f5ab-4367-85bb-abbbaf16d579" providerId="AD" clId="Web-{8E43FF3B-7DCA-F27B-22B4-DB76D0230087}" dt="2019-11-25T09:25:34.043" v="0" actId="20577"/>
          <ac:spMkLst>
            <pc:docMk/>
            <pc:sldMk cId="3493989259" sldId="258"/>
            <ac:spMk id="4" creationId="{00000000-0000-0000-0000-000000000000}"/>
          </ac:spMkLst>
        </pc:spChg>
      </pc:sldChg>
      <pc:sldChg chg="modSp">
        <pc:chgData name="Laura James" userId="S::laura.james@uwtsd.ac.uk::e815814b-f5ab-4367-85bb-abbbaf16d579" providerId="AD" clId="Web-{8E43FF3B-7DCA-F27B-22B4-DB76D0230087}" dt="2019-11-25T10:41:15.362" v="788" actId="1076"/>
        <pc:sldMkLst>
          <pc:docMk/>
          <pc:sldMk cId="24646652" sldId="259"/>
        </pc:sldMkLst>
        <pc:spChg chg="mod">
          <ac:chgData name="Laura James" userId="S::laura.james@uwtsd.ac.uk::e815814b-f5ab-4367-85bb-abbbaf16d579" providerId="AD" clId="Web-{8E43FF3B-7DCA-F27B-22B4-DB76D0230087}" dt="2019-11-25T10:41:15.362" v="788" actId="1076"/>
          <ac:spMkLst>
            <pc:docMk/>
            <pc:sldMk cId="24646652" sldId="259"/>
            <ac:spMk id="2" creationId="{00000000-0000-0000-0000-000000000000}"/>
          </ac:spMkLst>
        </pc:spChg>
        <pc:spChg chg="mod">
          <ac:chgData name="Laura James" userId="S::laura.james@uwtsd.ac.uk::e815814b-f5ab-4367-85bb-abbbaf16d579" providerId="AD" clId="Web-{8E43FF3B-7DCA-F27B-22B4-DB76D0230087}" dt="2019-11-25T10:39:49.690" v="744" actId="20577"/>
          <ac:spMkLst>
            <pc:docMk/>
            <pc:sldMk cId="24646652" sldId="259"/>
            <ac:spMk id="3" creationId="{00000000-0000-0000-0000-000000000000}"/>
          </ac:spMkLst>
        </pc:spChg>
      </pc:sldChg>
      <pc:sldChg chg="addSp delSp modSp mod modClrScheme chgLayout modNotes">
        <pc:chgData name="Laura James" userId="S::laura.james@uwtsd.ac.uk::e815814b-f5ab-4367-85bb-abbbaf16d579" providerId="AD" clId="Web-{8E43FF3B-7DCA-F27B-22B4-DB76D0230087}" dt="2019-11-25T10:40:33.487" v="768" actId="1076"/>
        <pc:sldMkLst>
          <pc:docMk/>
          <pc:sldMk cId="2995192016" sldId="260"/>
        </pc:sldMkLst>
        <pc:spChg chg="mod ord">
          <ac:chgData name="Laura James" userId="S::laura.james@uwtsd.ac.uk::e815814b-f5ab-4367-85bb-abbbaf16d579" providerId="AD" clId="Web-{8E43FF3B-7DCA-F27B-22B4-DB76D0230087}" dt="2019-11-25T09:28:15.559" v="13"/>
          <ac:spMkLst>
            <pc:docMk/>
            <pc:sldMk cId="2995192016" sldId="260"/>
            <ac:spMk id="2" creationId="{00000000-0000-0000-0000-000000000000}"/>
          </ac:spMkLst>
        </pc:spChg>
        <pc:spChg chg="add del mod">
          <ac:chgData name="Laura James" userId="S::laura.james@uwtsd.ac.uk::e815814b-f5ab-4367-85bb-abbbaf16d579" providerId="AD" clId="Web-{8E43FF3B-7DCA-F27B-22B4-DB76D0230087}" dt="2019-11-25T09:27:59.918" v="10"/>
          <ac:spMkLst>
            <pc:docMk/>
            <pc:sldMk cId="2995192016" sldId="260"/>
            <ac:spMk id="3" creationId="{775B0A9A-CF98-4AD6-B834-E828100EFCB9}"/>
          </ac:spMkLst>
        </pc:spChg>
        <pc:spChg chg="add mod">
          <ac:chgData name="Laura James" userId="S::laura.james@uwtsd.ac.uk::e815814b-f5ab-4367-85bb-abbbaf16d579" providerId="AD" clId="Web-{8E43FF3B-7DCA-F27B-22B4-DB76D0230087}" dt="2019-11-25T10:40:33.487" v="768" actId="1076"/>
          <ac:spMkLst>
            <pc:docMk/>
            <pc:sldMk cId="2995192016" sldId="260"/>
            <ac:spMk id="4" creationId="{E42C328D-3475-418D-9328-AD2DC9D4FC1D}"/>
          </ac:spMkLst>
        </pc:spChg>
      </pc:sldChg>
      <pc:sldChg chg="addSp delSp modSp new ord">
        <pc:chgData name="Laura James" userId="S::laura.james@uwtsd.ac.uk::e815814b-f5ab-4367-85bb-abbbaf16d579" providerId="AD" clId="Web-{8E43FF3B-7DCA-F27B-22B4-DB76D0230087}" dt="2019-11-25T10:26:46.853" v="605"/>
        <pc:sldMkLst>
          <pc:docMk/>
          <pc:sldMk cId="2786878855" sldId="261"/>
        </pc:sldMkLst>
        <pc:spChg chg="add del mod">
          <ac:chgData name="Laura James" userId="S::laura.james@uwtsd.ac.uk::e815814b-f5ab-4367-85bb-abbbaf16d579" providerId="AD" clId="Web-{8E43FF3B-7DCA-F27B-22B4-DB76D0230087}" dt="2019-11-25T10:09:17.054" v="281"/>
          <ac:spMkLst>
            <pc:docMk/>
            <pc:sldMk cId="2786878855" sldId="261"/>
            <ac:spMk id="2" creationId="{F145C667-C817-443A-BA29-04C89A767128}"/>
          </ac:spMkLst>
        </pc:spChg>
        <pc:spChg chg="add mod">
          <ac:chgData name="Laura James" userId="S::laura.james@uwtsd.ac.uk::e815814b-f5ab-4367-85bb-abbbaf16d579" providerId="AD" clId="Web-{8E43FF3B-7DCA-F27B-22B4-DB76D0230087}" dt="2019-11-25T10:10:13.742" v="328" actId="1076"/>
          <ac:spMkLst>
            <pc:docMk/>
            <pc:sldMk cId="2786878855" sldId="261"/>
            <ac:spMk id="5" creationId="{A0853AF5-3A34-4072-8DDD-0258A2C1D8CA}"/>
          </ac:spMkLst>
        </pc:spChg>
        <pc:picChg chg="add mod">
          <ac:chgData name="Laura James" userId="S::laura.james@uwtsd.ac.uk::e815814b-f5ab-4367-85bb-abbbaf16d579" providerId="AD" clId="Web-{8E43FF3B-7DCA-F27B-22B4-DB76D0230087}" dt="2019-11-25T09:36:49.233" v="89" actId="14100"/>
          <ac:picMkLst>
            <pc:docMk/>
            <pc:sldMk cId="2786878855" sldId="261"/>
            <ac:picMk id="3" creationId="{0A921635-B945-4355-8407-40C36DA4F551}"/>
          </ac:picMkLst>
        </pc:picChg>
      </pc:sldChg>
      <pc:sldChg chg="addSp modSp new">
        <pc:chgData name="Laura James" userId="S::laura.james@uwtsd.ac.uk::e815814b-f5ab-4367-85bb-abbbaf16d579" providerId="AD" clId="Web-{8E43FF3B-7DCA-F27B-22B4-DB76D0230087}" dt="2019-11-25T10:41:55.253" v="801" actId="20577"/>
        <pc:sldMkLst>
          <pc:docMk/>
          <pc:sldMk cId="2421470837" sldId="262"/>
        </pc:sldMkLst>
        <pc:spChg chg="add mod">
          <ac:chgData name="Laura James" userId="S::laura.james@uwtsd.ac.uk::e815814b-f5ab-4367-85bb-abbbaf16d579" providerId="AD" clId="Web-{8E43FF3B-7DCA-F27B-22B4-DB76D0230087}" dt="2019-11-25T09:52:20.159" v="170" actId="1076"/>
          <ac:spMkLst>
            <pc:docMk/>
            <pc:sldMk cId="2421470837" sldId="262"/>
            <ac:spMk id="2" creationId="{4367D345-68CA-48CF-B764-F149CF5B2FA3}"/>
          </ac:spMkLst>
        </pc:spChg>
        <pc:spChg chg="add mod">
          <ac:chgData name="Laura James" userId="S::laura.james@uwtsd.ac.uk::e815814b-f5ab-4367-85bb-abbbaf16d579" providerId="AD" clId="Web-{8E43FF3B-7DCA-F27B-22B4-DB76D0230087}" dt="2019-11-25T10:41:55.253" v="801" actId="20577"/>
          <ac:spMkLst>
            <pc:docMk/>
            <pc:sldMk cId="2421470837" sldId="262"/>
            <ac:spMk id="3" creationId="{0B8E6B03-2158-4EA6-9D4B-DC4AEBF4BA0B}"/>
          </ac:spMkLst>
        </pc:spChg>
      </pc:sldChg>
      <pc:sldChg chg="addSp modSp new">
        <pc:chgData name="Laura James" userId="S::laura.james@uwtsd.ac.uk::e815814b-f5ab-4367-85bb-abbbaf16d579" providerId="AD" clId="Web-{8E43FF3B-7DCA-F27B-22B4-DB76D0230087}" dt="2019-11-25T09:52:28.362" v="174" actId="1076"/>
        <pc:sldMkLst>
          <pc:docMk/>
          <pc:sldMk cId="1505788762" sldId="263"/>
        </pc:sldMkLst>
        <pc:spChg chg="add mod">
          <ac:chgData name="Laura James" userId="S::laura.james@uwtsd.ac.uk::e815814b-f5ab-4367-85bb-abbbaf16d579" providerId="AD" clId="Web-{8E43FF3B-7DCA-F27B-22B4-DB76D0230087}" dt="2019-11-25T09:52:28.362" v="174" actId="1076"/>
          <ac:spMkLst>
            <pc:docMk/>
            <pc:sldMk cId="1505788762" sldId="263"/>
            <ac:spMk id="2" creationId="{914914CE-A93E-4A58-A103-4F92F80F4B40}"/>
          </ac:spMkLst>
        </pc:spChg>
      </pc:sldChg>
      <pc:sldChg chg="addSp modSp new modNotes">
        <pc:chgData name="Laura James" userId="S::laura.james@uwtsd.ac.uk::e815814b-f5ab-4367-85bb-abbbaf16d579" providerId="AD" clId="Web-{8E43FF3B-7DCA-F27B-22B4-DB76D0230087}" dt="2019-11-25T09:59:58.958" v="241" actId="1076"/>
        <pc:sldMkLst>
          <pc:docMk/>
          <pc:sldMk cId="1272957333" sldId="264"/>
        </pc:sldMkLst>
        <pc:spChg chg="add mod">
          <ac:chgData name="Laura James" userId="S::laura.james@uwtsd.ac.uk::e815814b-f5ab-4367-85bb-abbbaf16d579" providerId="AD" clId="Web-{8E43FF3B-7DCA-F27B-22B4-DB76D0230087}" dt="2019-11-25T09:53:43.050" v="196" actId="1076"/>
          <ac:spMkLst>
            <pc:docMk/>
            <pc:sldMk cId="1272957333" sldId="264"/>
            <ac:spMk id="2" creationId="{895F833A-6BF7-492D-9401-6C292E3FA4CC}"/>
          </ac:spMkLst>
        </pc:spChg>
        <pc:spChg chg="add mod">
          <ac:chgData name="Laura James" userId="S::laura.james@uwtsd.ac.uk::e815814b-f5ab-4367-85bb-abbbaf16d579" providerId="AD" clId="Web-{8E43FF3B-7DCA-F27B-22B4-DB76D0230087}" dt="2019-11-25T09:54:03.675" v="213" actId="20577"/>
          <ac:spMkLst>
            <pc:docMk/>
            <pc:sldMk cId="1272957333" sldId="264"/>
            <ac:spMk id="3" creationId="{404C2DB4-E055-4ACC-9BE4-D5D6FAA01A15}"/>
          </ac:spMkLst>
        </pc:spChg>
        <pc:spChg chg="add mod">
          <ac:chgData name="Laura James" userId="S::laura.james@uwtsd.ac.uk::e815814b-f5ab-4367-85bb-abbbaf16d579" providerId="AD" clId="Web-{8E43FF3B-7DCA-F27B-22B4-DB76D0230087}" dt="2019-11-25T09:58:30.020" v="223" actId="1076"/>
          <ac:spMkLst>
            <pc:docMk/>
            <pc:sldMk cId="1272957333" sldId="264"/>
            <ac:spMk id="4" creationId="{457E7E21-A331-40FC-B582-E57D9D84F4B2}"/>
          </ac:spMkLst>
        </pc:spChg>
        <pc:spChg chg="add mod">
          <ac:chgData name="Laura James" userId="S::laura.james@uwtsd.ac.uk::e815814b-f5ab-4367-85bb-abbbaf16d579" providerId="AD" clId="Web-{8E43FF3B-7DCA-F27B-22B4-DB76D0230087}" dt="2019-11-25T09:59:40.489" v="234" actId="1076"/>
          <ac:spMkLst>
            <pc:docMk/>
            <pc:sldMk cId="1272957333" sldId="264"/>
            <ac:spMk id="7" creationId="{296AFBB3-29FA-41A0-BAC9-77A48463622A}"/>
          </ac:spMkLst>
        </pc:spChg>
        <pc:spChg chg="add mod">
          <ac:chgData name="Laura James" userId="S::laura.james@uwtsd.ac.uk::e815814b-f5ab-4367-85bb-abbbaf16d579" providerId="AD" clId="Web-{8E43FF3B-7DCA-F27B-22B4-DB76D0230087}" dt="2019-11-25T09:59:58.958" v="241" actId="1076"/>
          <ac:spMkLst>
            <pc:docMk/>
            <pc:sldMk cId="1272957333" sldId="264"/>
            <ac:spMk id="8" creationId="{061F9072-E9D6-4768-B2CD-BA5C71644930}"/>
          </ac:spMkLst>
        </pc:spChg>
        <pc:picChg chg="add mod">
          <ac:chgData name="Laura James" userId="S::laura.james@uwtsd.ac.uk::e815814b-f5ab-4367-85bb-abbbaf16d579" providerId="AD" clId="Web-{8E43FF3B-7DCA-F27B-22B4-DB76D0230087}" dt="2019-11-25T09:59:20.020" v="226" actId="1076"/>
          <ac:picMkLst>
            <pc:docMk/>
            <pc:sldMk cId="1272957333" sldId="264"/>
            <ac:picMk id="5" creationId="{00CEE0E5-5986-447D-B999-6E26AF060544}"/>
          </ac:picMkLst>
        </pc:picChg>
      </pc:sldChg>
      <pc:sldChg chg="addSp modSp new">
        <pc:chgData name="Laura James" userId="S::laura.james@uwtsd.ac.uk::e815814b-f5ab-4367-85bb-abbbaf16d579" providerId="AD" clId="Web-{8E43FF3B-7DCA-F27B-22B4-DB76D0230087}" dt="2019-11-25T10:41:46.065" v="798" actId="20577"/>
        <pc:sldMkLst>
          <pc:docMk/>
          <pc:sldMk cId="2372354014" sldId="265"/>
        </pc:sldMkLst>
        <pc:spChg chg="mod">
          <ac:chgData name="Laura James" userId="S::laura.james@uwtsd.ac.uk::e815814b-f5ab-4367-85bb-abbbaf16d579" providerId="AD" clId="Web-{8E43FF3B-7DCA-F27B-22B4-DB76D0230087}" dt="2019-11-25T10:09:08.289" v="278" actId="20577"/>
          <ac:spMkLst>
            <pc:docMk/>
            <pc:sldMk cId="2372354014" sldId="265"/>
            <ac:spMk id="2" creationId="{99F5E655-31B3-488C-9248-6E801144261E}"/>
          </ac:spMkLst>
        </pc:spChg>
        <pc:spChg chg="add mod">
          <ac:chgData name="Laura James" userId="S::laura.james@uwtsd.ac.uk::e815814b-f5ab-4367-85bb-abbbaf16d579" providerId="AD" clId="Web-{8E43FF3B-7DCA-F27B-22B4-DB76D0230087}" dt="2019-11-25T10:41:27.362" v="792" actId="14100"/>
          <ac:spMkLst>
            <pc:docMk/>
            <pc:sldMk cId="2372354014" sldId="265"/>
            <ac:spMk id="3" creationId="{D8412637-3A54-45C5-97A3-0E8A97BF9909}"/>
          </ac:spMkLst>
        </pc:spChg>
        <pc:spChg chg="add mod">
          <ac:chgData name="Laura James" userId="S::laura.james@uwtsd.ac.uk::e815814b-f5ab-4367-85bb-abbbaf16d579" providerId="AD" clId="Web-{8E43FF3B-7DCA-F27B-22B4-DB76D0230087}" dt="2019-11-25T10:41:46.065" v="798" actId="20577"/>
          <ac:spMkLst>
            <pc:docMk/>
            <pc:sldMk cId="2372354014" sldId="265"/>
            <ac:spMk id="4" creationId="{6F61CBF8-4EB7-4401-A6FF-AC70EB4BB318}"/>
          </ac:spMkLst>
        </pc:spChg>
      </pc:sldChg>
      <pc:sldChg chg="addSp modSp new mod setBg modClrScheme chgLayout">
        <pc:chgData name="Laura James" userId="S::laura.james@uwtsd.ac.uk::e815814b-f5ab-4367-85bb-abbbaf16d579" providerId="AD" clId="Web-{8E43FF3B-7DCA-F27B-22B4-DB76D0230087}" dt="2019-11-25T10:37:51.580" v="627"/>
        <pc:sldMkLst>
          <pc:docMk/>
          <pc:sldMk cId="3333808709" sldId="266"/>
        </pc:sldMkLst>
        <pc:spChg chg="add mod">
          <ac:chgData name="Laura James" userId="S::laura.james@uwtsd.ac.uk::e815814b-f5ab-4367-85bb-abbbaf16d579" providerId="AD" clId="Web-{8E43FF3B-7DCA-F27B-22B4-DB76D0230087}" dt="2019-11-25T10:37:51.580" v="627"/>
          <ac:spMkLst>
            <pc:docMk/>
            <pc:sldMk cId="3333808709" sldId="266"/>
            <ac:spMk id="2" creationId="{AC4C0A3C-DF58-4CC8-9C8B-58ABD43955A8}"/>
          </ac:spMkLst>
        </pc:spChg>
        <pc:spChg chg="add">
          <ac:chgData name="Laura James" userId="S::laura.james@uwtsd.ac.uk::e815814b-f5ab-4367-85bb-abbbaf16d579" providerId="AD" clId="Web-{8E43FF3B-7DCA-F27B-22B4-DB76D0230087}" dt="2019-11-25T10:37:51.580" v="627"/>
          <ac:spMkLst>
            <pc:docMk/>
            <pc:sldMk cId="3333808709" sldId="266"/>
            <ac:spMk id="8" creationId="{4E4490D0-3672-446A-AC12-B4830333BDDD}"/>
          </ac:spMkLst>
        </pc:spChg>
        <pc:spChg chg="add">
          <ac:chgData name="Laura James" userId="S::laura.james@uwtsd.ac.uk::e815814b-f5ab-4367-85bb-abbbaf16d579" providerId="AD" clId="Web-{8E43FF3B-7DCA-F27B-22B4-DB76D0230087}" dt="2019-11-25T10:37:51.580" v="627"/>
          <ac:spMkLst>
            <pc:docMk/>
            <pc:sldMk cId="3333808709" sldId="266"/>
            <ac:spMk id="10" creationId="{39CB82C2-DF65-4EC1-8280-F201D50F570B}"/>
          </ac:spMkLst>
        </pc:spChg>
        <pc:spChg chg="add">
          <ac:chgData name="Laura James" userId="S::laura.james@uwtsd.ac.uk::e815814b-f5ab-4367-85bb-abbbaf16d579" providerId="AD" clId="Web-{8E43FF3B-7DCA-F27B-22B4-DB76D0230087}" dt="2019-11-25T10:37:51.580" v="627"/>
          <ac:spMkLst>
            <pc:docMk/>
            <pc:sldMk cId="3333808709" sldId="266"/>
            <ac:spMk id="14" creationId="{5AE6C737-FF55-4064-94B7-0B21D2EB6045}"/>
          </ac:spMkLst>
        </pc:spChg>
        <pc:spChg chg="add">
          <ac:chgData name="Laura James" userId="S::laura.james@uwtsd.ac.uk::e815814b-f5ab-4367-85bb-abbbaf16d579" providerId="AD" clId="Web-{8E43FF3B-7DCA-F27B-22B4-DB76D0230087}" dt="2019-11-25T10:37:51.580" v="627"/>
          <ac:spMkLst>
            <pc:docMk/>
            <pc:sldMk cId="3333808709" sldId="266"/>
            <ac:spMk id="18" creationId="{D8218D9F-38B6-4AE0-9051-5434D19A5277}"/>
          </ac:spMkLst>
        </pc:spChg>
        <pc:spChg chg="add">
          <ac:chgData name="Laura James" userId="S::laura.james@uwtsd.ac.uk::e815814b-f5ab-4367-85bb-abbbaf16d579" providerId="AD" clId="Web-{8E43FF3B-7DCA-F27B-22B4-DB76D0230087}" dt="2019-11-25T10:37:51.580" v="627"/>
          <ac:spMkLst>
            <pc:docMk/>
            <pc:sldMk cId="3333808709" sldId="266"/>
            <ac:spMk id="20" creationId="{2D3DCA99-84AF-487A-BF72-91C5FA6B0B70}"/>
          </ac:spMkLst>
        </pc:spChg>
        <pc:picChg chg="add mod">
          <ac:chgData name="Laura James" userId="S::laura.james@uwtsd.ac.uk::e815814b-f5ab-4367-85bb-abbbaf16d579" providerId="AD" clId="Web-{8E43FF3B-7DCA-F27B-22B4-DB76D0230087}" dt="2019-11-25T10:37:51.580" v="627"/>
          <ac:picMkLst>
            <pc:docMk/>
            <pc:sldMk cId="3333808709" sldId="266"/>
            <ac:picMk id="3" creationId="{4FDC6C29-B450-4AFD-B66E-B119F32A2C4F}"/>
          </ac:picMkLst>
        </pc:picChg>
        <pc:cxnChg chg="add">
          <ac:chgData name="Laura James" userId="S::laura.james@uwtsd.ac.uk::e815814b-f5ab-4367-85bb-abbbaf16d579" providerId="AD" clId="Web-{8E43FF3B-7DCA-F27B-22B4-DB76D0230087}" dt="2019-11-25T10:37:51.580" v="627"/>
          <ac:cxnSpMkLst>
            <pc:docMk/>
            <pc:sldMk cId="3333808709" sldId="266"/>
            <ac:cxnSpMk id="12" creationId="{7E1D4427-852B-4B37-8E76-0E9F1810BA2A}"/>
          </ac:cxnSpMkLst>
        </pc:cxnChg>
        <pc:cxnChg chg="add">
          <ac:chgData name="Laura James" userId="S::laura.james@uwtsd.ac.uk::e815814b-f5ab-4367-85bb-abbbaf16d579" providerId="AD" clId="Web-{8E43FF3B-7DCA-F27B-22B4-DB76D0230087}" dt="2019-11-25T10:37:51.580" v="627"/>
          <ac:cxnSpMkLst>
            <pc:docMk/>
            <pc:sldMk cId="3333808709" sldId="266"/>
            <ac:cxnSpMk id="16" creationId="{6B5B1DD8-6224-4137-8621-32982B00F9FC}"/>
          </ac:cxnSpMkLst>
        </pc:cxnChg>
      </pc:sldChg>
      <pc:sldChg chg="addSp modSp new">
        <pc:chgData name="Laura James" userId="S::laura.james@uwtsd.ac.uk::e815814b-f5ab-4367-85bb-abbbaf16d579" providerId="AD" clId="Web-{8E43FF3B-7DCA-F27B-22B4-DB76D0230087}" dt="2019-11-25T10:40:59.831" v="786" actId="20577"/>
        <pc:sldMkLst>
          <pc:docMk/>
          <pc:sldMk cId="3575192077" sldId="267"/>
        </pc:sldMkLst>
        <pc:spChg chg="add mod">
          <ac:chgData name="Laura James" userId="S::laura.james@uwtsd.ac.uk::e815814b-f5ab-4367-85bb-abbbaf16d579" providerId="AD" clId="Web-{8E43FF3B-7DCA-F27B-22B4-DB76D0230087}" dt="2019-11-25T10:40:59.831" v="786" actId="20577"/>
          <ac:spMkLst>
            <pc:docMk/>
            <pc:sldMk cId="3575192077" sldId="267"/>
            <ac:spMk id="2" creationId="{4389DED0-2A7F-4D91-A0AA-F8DF9EC99063}"/>
          </ac:spMkLst>
        </pc:spChg>
      </pc:sldChg>
      <pc:sldChg chg="addSp modSp new">
        <pc:chgData name="Laura James" userId="S::laura.james@uwtsd.ac.uk::e815814b-f5ab-4367-85bb-abbbaf16d579" providerId="AD" clId="Web-{8E43FF3B-7DCA-F27B-22B4-DB76D0230087}" dt="2019-11-25T10:47:12.708" v="1144" actId="20577"/>
        <pc:sldMkLst>
          <pc:docMk/>
          <pc:sldMk cId="891279806" sldId="268"/>
        </pc:sldMkLst>
        <pc:spChg chg="mod">
          <ac:chgData name="Laura James" userId="S::laura.james@uwtsd.ac.uk::e815814b-f5ab-4367-85bb-abbbaf16d579" providerId="AD" clId="Web-{8E43FF3B-7DCA-F27B-22B4-DB76D0230087}" dt="2019-11-25T10:46:40.114" v="1122" actId="14100"/>
          <ac:spMkLst>
            <pc:docMk/>
            <pc:sldMk cId="891279806" sldId="268"/>
            <ac:spMk id="2" creationId="{2A4A2C30-EB7D-4473-A66C-11CCD7A805E1}"/>
          </ac:spMkLst>
        </pc:spChg>
        <pc:spChg chg="add mod">
          <ac:chgData name="Laura James" userId="S::laura.james@uwtsd.ac.uk::e815814b-f5ab-4367-85bb-abbbaf16d579" providerId="AD" clId="Web-{8E43FF3B-7DCA-F27B-22B4-DB76D0230087}" dt="2019-11-25T10:47:12.708" v="1144" actId="20577"/>
          <ac:spMkLst>
            <pc:docMk/>
            <pc:sldMk cId="891279806" sldId="268"/>
            <ac:spMk id="3" creationId="{61EBCE25-88D5-49A0-99DC-0A8D85C7004F}"/>
          </ac:spMkLst>
        </pc:spChg>
      </pc:sldChg>
    </pc:docChg>
  </pc:docChgLst>
  <pc:docChgLst>
    <pc:chgData name="Laura James" userId="S::laura.james@uwtsd.ac.uk::e815814b-f5ab-4367-85bb-abbbaf16d579" providerId="AD" clId="Web-{B90BB7C5-56F2-A6BB-CDFB-0EDA56D1B52C}"/>
    <pc:docChg chg="modSld sldOrd">
      <pc:chgData name="Laura James" userId="S::laura.james@uwtsd.ac.uk::e815814b-f5ab-4367-85bb-abbbaf16d579" providerId="AD" clId="Web-{B90BB7C5-56F2-A6BB-CDFB-0EDA56D1B52C}" dt="2019-11-27T09:29:26.700" v="340"/>
      <pc:docMkLst>
        <pc:docMk/>
      </pc:docMkLst>
      <pc:sldChg chg="modAnim">
        <pc:chgData name="Laura James" userId="S::laura.james@uwtsd.ac.uk::e815814b-f5ab-4367-85bb-abbbaf16d579" providerId="AD" clId="Web-{B90BB7C5-56F2-A6BB-CDFB-0EDA56D1B52C}" dt="2019-11-27T09:27:56.746" v="309"/>
        <pc:sldMkLst>
          <pc:docMk/>
          <pc:sldMk cId="3493989259" sldId="258"/>
        </pc:sldMkLst>
      </pc:sldChg>
      <pc:sldChg chg="addAnim modAnim">
        <pc:chgData name="Laura James" userId="S::laura.james@uwtsd.ac.uk::e815814b-f5ab-4367-85bb-abbbaf16d579" providerId="AD" clId="Web-{B90BB7C5-56F2-A6BB-CDFB-0EDA56D1B52C}" dt="2019-11-27T09:28:14.043" v="314"/>
        <pc:sldMkLst>
          <pc:docMk/>
          <pc:sldMk cId="24646652" sldId="259"/>
        </pc:sldMkLst>
      </pc:sldChg>
      <pc:sldChg chg="addAnim modAnim">
        <pc:chgData name="Laura James" userId="S::laura.james@uwtsd.ac.uk::e815814b-f5ab-4367-85bb-abbbaf16d579" providerId="AD" clId="Web-{B90BB7C5-56F2-A6BB-CDFB-0EDA56D1B52C}" dt="2019-11-27T09:28:21.668" v="316"/>
        <pc:sldMkLst>
          <pc:docMk/>
          <pc:sldMk cId="2995192016" sldId="260"/>
        </pc:sldMkLst>
      </pc:sldChg>
      <pc:sldChg chg="addSp delSp modSp addAnim modAnim">
        <pc:chgData name="Laura James" userId="S::laura.james@uwtsd.ac.uk::e815814b-f5ab-4367-85bb-abbbaf16d579" providerId="AD" clId="Web-{B90BB7C5-56F2-A6BB-CDFB-0EDA56D1B52C}" dt="2019-11-27T09:29:09.309" v="333"/>
        <pc:sldMkLst>
          <pc:docMk/>
          <pc:sldMk cId="2786878855" sldId="261"/>
        </pc:sldMkLst>
        <pc:spChg chg="add mod">
          <ac:chgData name="Laura James" userId="S::laura.james@uwtsd.ac.uk::e815814b-f5ab-4367-85bb-abbbaf16d579" providerId="AD" clId="Web-{B90BB7C5-56F2-A6BB-CDFB-0EDA56D1B52C}" dt="2019-11-27T09:26:28.089" v="208" actId="1076"/>
          <ac:spMkLst>
            <pc:docMk/>
            <pc:sldMk cId="2786878855" sldId="261"/>
            <ac:spMk id="2" creationId="{C183166D-96AB-4289-8279-3650CA0A76B1}"/>
          </ac:spMkLst>
        </pc:spChg>
        <pc:spChg chg="add mod">
          <ac:chgData name="Laura James" userId="S::laura.james@uwtsd.ac.uk::e815814b-f5ab-4367-85bb-abbbaf16d579" providerId="AD" clId="Web-{B90BB7C5-56F2-A6BB-CDFB-0EDA56D1B52C}" dt="2019-11-27T09:26:24.777" v="207" actId="1076"/>
          <ac:spMkLst>
            <pc:docMk/>
            <pc:sldMk cId="2786878855" sldId="261"/>
            <ac:spMk id="4" creationId="{BD2DB53D-4610-4077-A07C-28AAED9A740F}"/>
          </ac:spMkLst>
        </pc:spChg>
        <pc:spChg chg="add mod">
          <ac:chgData name="Laura James" userId="S::laura.james@uwtsd.ac.uk::e815814b-f5ab-4367-85bb-abbbaf16d579" providerId="AD" clId="Web-{B90BB7C5-56F2-A6BB-CDFB-0EDA56D1B52C}" dt="2019-11-27T09:25:53.605" v="171"/>
          <ac:spMkLst>
            <pc:docMk/>
            <pc:sldMk cId="2786878855" sldId="261"/>
            <ac:spMk id="6" creationId="{F556FCC7-9C43-4361-9818-7C54305D81AF}"/>
          </ac:spMkLst>
        </pc:spChg>
        <pc:spChg chg="add mod">
          <ac:chgData name="Laura James" userId="S::laura.james@uwtsd.ac.uk::e815814b-f5ab-4367-85bb-abbbaf16d579" providerId="AD" clId="Web-{B90BB7C5-56F2-A6BB-CDFB-0EDA56D1B52C}" dt="2019-11-27T09:26:23.027" v="206" actId="1076"/>
          <ac:spMkLst>
            <pc:docMk/>
            <pc:sldMk cId="2786878855" sldId="261"/>
            <ac:spMk id="7" creationId="{9F6A21F3-F048-4E0D-81B6-A4F6EF1D9214}"/>
          </ac:spMkLst>
        </pc:spChg>
        <pc:spChg chg="add mod">
          <ac:chgData name="Laura James" userId="S::laura.james@uwtsd.ac.uk::e815814b-f5ab-4367-85bb-abbbaf16d579" providerId="AD" clId="Web-{B90BB7C5-56F2-A6BB-CDFB-0EDA56D1B52C}" dt="2019-11-27T09:27:07.511" v="249" actId="1076"/>
          <ac:spMkLst>
            <pc:docMk/>
            <pc:sldMk cId="2786878855" sldId="261"/>
            <ac:spMk id="8" creationId="{E26D9459-07D7-4A17-83A8-8BB5B9877218}"/>
          </ac:spMkLst>
        </pc:spChg>
        <pc:spChg chg="add mod">
          <ac:chgData name="Laura James" userId="S::laura.james@uwtsd.ac.uk::e815814b-f5ab-4367-85bb-abbbaf16d579" providerId="AD" clId="Web-{B90BB7C5-56F2-A6BB-CDFB-0EDA56D1B52C}" dt="2019-11-27T09:27:37.762" v="307" actId="14100"/>
          <ac:spMkLst>
            <pc:docMk/>
            <pc:sldMk cId="2786878855" sldId="261"/>
            <ac:spMk id="9" creationId="{5DD73EC2-455C-4709-874E-389BF19FB9DC}"/>
          </ac:spMkLst>
        </pc:spChg>
        <pc:picChg chg="del">
          <ac:chgData name="Laura James" userId="S::laura.james@uwtsd.ac.uk::e815814b-f5ab-4367-85bb-abbbaf16d579" providerId="AD" clId="Web-{B90BB7C5-56F2-A6BB-CDFB-0EDA56D1B52C}" dt="2019-11-27T09:23:53.041" v="0"/>
          <ac:picMkLst>
            <pc:docMk/>
            <pc:sldMk cId="2786878855" sldId="261"/>
            <ac:picMk id="3" creationId="{0A921635-B945-4355-8407-40C36DA4F551}"/>
          </ac:picMkLst>
        </pc:picChg>
      </pc:sldChg>
      <pc:sldChg chg="ord addAnim modAnim">
        <pc:chgData name="Laura James" userId="S::laura.james@uwtsd.ac.uk::e815814b-f5ab-4367-85bb-abbbaf16d579" providerId="AD" clId="Web-{B90BB7C5-56F2-A6BB-CDFB-0EDA56D1B52C}" dt="2019-11-27T09:29:26.700" v="340"/>
        <pc:sldMkLst>
          <pc:docMk/>
          <pc:sldMk cId="1272957333" sldId="264"/>
        </pc:sldMkLst>
      </pc:sldChg>
      <pc:sldChg chg="addAnim modAnim">
        <pc:chgData name="Laura James" userId="S::laura.james@uwtsd.ac.uk::e815814b-f5ab-4367-85bb-abbbaf16d579" providerId="AD" clId="Web-{B90BB7C5-56F2-A6BB-CDFB-0EDA56D1B52C}" dt="2019-11-27T09:28:36.918" v="321"/>
        <pc:sldMkLst>
          <pc:docMk/>
          <pc:sldMk cId="2372354014" sldId="26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1C5526-D8C3-4223-8F34-6282F6A5AF83}" type="datetimeFigureOut">
              <a:rPr lang="en-US"/>
              <a:t>12/5/2019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9C63E6-B5EB-4F60-B606-C8408AC721DE}" type="slidenum">
              <a:rPr lang="en-US"/>
              <a:t>‹#›</a:t>
            </a:fld>
            <a:endParaRPr lang="en-US"/>
          </a:p>
        </p:txBody>
      </p:sp>
    </p:spTree>
    <p:extLst>
      <p:ext uri="{BB962C8B-B14F-4D97-AF65-F5344CB8AC3E}">
        <p14:creationId xmlns:p14="http://schemas.microsoft.com/office/powerpoint/2010/main" val="219737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Monitoring and evaluation (M&amp;E) is critical to ensure the long-term success of climate adaptation initiatives, plans and actions.  It can help to demonstrate accountability to stakeholders and communities.</a:t>
            </a:r>
          </a:p>
          <a:p>
            <a:r>
              <a:rPr lang="en-US"/>
              <a:t>Monitoring, evaluation and review design is critical to ensure that information is used to inform decision-making, make appropriate adjustments, and report to stakeholders and decision makers. Without a clear link between monitoring and decision-making, there is a risk that monitoring activities and resources will be seen as a drain on resources and discontinued.  </a:t>
            </a:r>
            <a:endParaRPr lang="en-US">
              <a:cs typeface="Calibri"/>
            </a:endParaRPr>
          </a:p>
          <a:p>
            <a:r>
              <a:rPr lang="en-US"/>
              <a:t>Trigger points can be identified and monitored and, when reached, can stimulate the implementation of the next action in a sequence.  In identifying trigger levels for response, it is important to consider the time required for the decision to be made and implemented. This should include acknowledging the time that may required for effective stakeholder engagement, or for any detailed investigation, design and development of actions that may be required.</a:t>
            </a:r>
            <a:endParaRPr lang="en-US">
              <a:cs typeface="Calibri"/>
            </a:endParaRPr>
          </a:p>
          <a:p>
            <a:r>
              <a:rPr lang="en-US"/>
              <a:t>Evaluation helps you to learn from what you have planned and what has been done. It helps with considering what changes need to be made to your planning approach, your plan and associated activities to get adaptation outcomes.</a:t>
            </a:r>
            <a:endParaRPr lang="en-US">
              <a:cs typeface="Calibri"/>
            </a:endParaRPr>
          </a:p>
          <a:p>
            <a:r>
              <a:rPr lang="en-US"/>
              <a:t>Your monitoring program should include a variety of measurements which enable you to report to your </a:t>
            </a:r>
            <a:r>
              <a:rPr lang="en-US" err="1"/>
              <a:t>organisation</a:t>
            </a:r>
            <a:r>
              <a:rPr lang="en-US"/>
              <a:t> and stakeholders about your activities.</a:t>
            </a:r>
            <a:endParaRPr lang="en-US">
              <a:cs typeface="Calibri"/>
            </a:endParaRPr>
          </a:p>
          <a:p>
            <a:r>
              <a:rPr lang="en-US"/>
              <a:t>Monitoring should include outputs, immediate and short-term outcomes, and longer term outcomes.</a:t>
            </a:r>
            <a:endParaRPr lang="en-US">
              <a:cs typeface="Calibri"/>
            </a:endParaRPr>
          </a:p>
          <a:p>
            <a:r>
              <a:rPr lang="en-US"/>
              <a:t>Stakeholder feedback is essential. People or groups who have an interest in the plan, or who are responsible for delivering various actions, must be made aware of any changes that affect them.  Importantly, consideration must be given to how the plan is being amended so that the planning cycle can be continued.</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449C63E6-B5EB-4F60-B606-C8408AC721DE}" type="slidenum">
              <a:rPr lang="en-US"/>
              <a:t>5</a:t>
            </a:fld>
            <a:endParaRPr lang="en-US"/>
          </a:p>
        </p:txBody>
      </p:sp>
    </p:spTree>
    <p:extLst>
      <p:ext uri="{BB962C8B-B14F-4D97-AF65-F5344CB8AC3E}">
        <p14:creationId xmlns:p14="http://schemas.microsoft.com/office/powerpoint/2010/main" val="718694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Having engaged with stakeholders and community throughout, it is essential that you report progress with adaptation actions to these groups. This is important to build political and constituent support for climate adaptation programs and projects. There is often a tendency for monitoring reports to be filled with detailed statistical data, graphs etc. However, audiences will find it easier to identify strengths and weaknesses of a given action if indicators are reported using consistent scale. Scales can be simple descriptors such as ‘very good’, ‘good”, ‘poor’, ‘very poor’, or more general statements such as ‘positive’, ‘of concern’, ‘action required’ etc. There is often good uptake with narratives or ‘stories’ about how actions are tracking and what is being achieved, and what changes are being made in response to the monitoring activities.</a:t>
            </a:r>
          </a:p>
          <a:p>
            <a:r>
              <a:rPr lang="en-US"/>
              <a:t>Internal stakeholders should not be neglected in your feedback and reporting of monitoring. They need to know what changes and why changes to plans are being made. The staff that are responsible for delivering various actions must be made aware of any changes that affect them.  Importantly, consideration must be given to how the plan is being amended so that the planning cycle can be continued.  It is important to bear in mind that monitoring and evaluation is not the end of the adaptation process, it is a new beginning!</a:t>
            </a:r>
          </a:p>
          <a:p>
            <a:endParaRPr lang="en-US">
              <a:cs typeface="Calibri"/>
            </a:endParaRPr>
          </a:p>
        </p:txBody>
      </p:sp>
      <p:sp>
        <p:nvSpPr>
          <p:cNvPr id="4" name="Slide Number Placeholder 3"/>
          <p:cNvSpPr>
            <a:spLocks noGrp="1"/>
          </p:cNvSpPr>
          <p:nvPr>
            <p:ph type="sldNum" sz="quarter" idx="5"/>
          </p:nvPr>
        </p:nvSpPr>
        <p:spPr/>
        <p:txBody>
          <a:bodyPr/>
          <a:lstStyle/>
          <a:p>
            <a:fld id="{449C63E6-B5EB-4F60-B606-C8408AC721DE}" type="slidenum">
              <a:rPr lang="en-US"/>
              <a:t>10</a:t>
            </a:fld>
            <a:endParaRPr lang="en-US"/>
          </a:p>
        </p:txBody>
      </p:sp>
    </p:spTree>
    <p:extLst>
      <p:ext uri="{BB962C8B-B14F-4D97-AF65-F5344CB8AC3E}">
        <p14:creationId xmlns:p14="http://schemas.microsoft.com/office/powerpoint/2010/main" val="3000353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DCE5CC41-6555-466D-83A2-ADCEA9EC9499}" type="datetimeFigureOut">
              <a:rPr lang="en-GB" smtClean="0"/>
              <a:t>05/12/2019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38531B-5580-49E6-8231-BFC2D0C80AD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8629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E5CC41-6555-466D-83A2-ADCEA9EC9499}" type="datetimeFigureOut">
              <a:rPr lang="en-GB" smtClean="0"/>
              <a:t>05/12/2019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38531B-5580-49E6-8231-BFC2D0C80AD4}" type="slidenum">
              <a:rPr lang="en-GB" smtClean="0"/>
              <a:t>‹#›</a:t>
            </a:fld>
            <a:endParaRPr lang="en-GB"/>
          </a:p>
        </p:txBody>
      </p:sp>
    </p:spTree>
    <p:extLst>
      <p:ext uri="{BB962C8B-B14F-4D97-AF65-F5344CB8AC3E}">
        <p14:creationId xmlns:p14="http://schemas.microsoft.com/office/powerpoint/2010/main" val="3565506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E5CC41-6555-466D-83A2-ADCEA9EC9499}" type="datetimeFigureOut">
              <a:rPr lang="en-GB" smtClean="0"/>
              <a:t>05/12/2019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38531B-5580-49E6-8231-BFC2D0C80AD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4580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CE5CC41-6555-466D-83A2-ADCEA9EC9499}" type="datetimeFigureOut">
              <a:rPr lang="en-GB" smtClean="0"/>
              <a:t>05/12/2019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38531B-5580-49E6-8231-BFC2D0C80AD4}" type="slidenum">
              <a:rPr lang="en-GB" smtClean="0"/>
              <a:t>‹#›</a:t>
            </a:fld>
            <a:endParaRPr lang="en-GB"/>
          </a:p>
        </p:txBody>
      </p:sp>
    </p:spTree>
    <p:extLst>
      <p:ext uri="{BB962C8B-B14F-4D97-AF65-F5344CB8AC3E}">
        <p14:creationId xmlns:p14="http://schemas.microsoft.com/office/powerpoint/2010/main" val="3115687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CE5CC41-6555-466D-83A2-ADCEA9EC9499}" type="datetimeFigureOut">
              <a:rPr lang="en-GB" smtClean="0"/>
              <a:t>05/12/2019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38531B-5580-49E6-8231-BFC2D0C80AD4}" type="slidenum">
              <a:rPr lang="en-GB" smtClean="0"/>
              <a:t>‹#›</a:t>
            </a:fld>
            <a:endParaRPr lang="en-GB"/>
          </a:p>
        </p:txBody>
      </p:sp>
    </p:spTree>
    <p:extLst>
      <p:ext uri="{BB962C8B-B14F-4D97-AF65-F5344CB8AC3E}">
        <p14:creationId xmlns:p14="http://schemas.microsoft.com/office/powerpoint/2010/main" val="3857448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CE5CC41-6555-466D-83A2-ADCEA9EC9499}" type="datetimeFigureOut">
              <a:rPr lang="en-GB" smtClean="0"/>
              <a:t>05/12/2019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D38531B-5580-49E6-8231-BFC2D0C80AD4}" type="slidenum">
              <a:rPr lang="en-GB" smtClean="0"/>
              <a:t>‹#›</a:t>
            </a:fld>
            <a:endParaRPr lang="en-GB"/>
          </a:p>
        </p:txBody>
      </p:sp>
    </p:spTree>
    <p:extLst>
      <p:ext uri="{BB962C8B-B14F-4D97-AF65-F5344CB8AC3E}">
        <p14:creationId xmlns:p14="http://schemas.microsoft.com/office/powerpoint/2010/main" val="11291968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CE5CC41-6555-466D-83A2-ADCEA9EC9499}" type="datetimeFigureOut">
              <a:rPr lang="en-GB" smtClean="0"/>
              <a:t>05/12/2019</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DD38531B-5580-49E6-8231-BFC2D0C80AD4}" type="slidenum">
              <a:rPr lang="en-GB" smtClean="0"/>
              <a:t>‹#›</a:t>
            </a:fld>
            <a:endParaRPr lang="en-GB"/>
          </a:p>
        </p:txBody>
      </p:sp>
    </p:spTree>
    <p:extLst>
      <p:ext uri="{BB962C8B-B14F-4D97-AF65-F5344CB8AC3E}">
        <p14:creationId xmlns:p14="http://schemas.microsoft.com/office/powerpoint/2010/main" val="3118135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CE5CC41-6555-466D-83A2-ADCEA9EC9499}" type="datetimeFigureOut">
              <a:rPr lang="en-GB" smtClean="0"/>
              <a:t>05/12/2019</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D38531B-5580-49E6-8231-BFC2D0C80AD4}" type="slidenum">
              <a:rPr lang="en-GB" smtClean="0"/>
              <a:t>‹#›</a:t>
            </a:fld>
            <a:endParaRPr lang="en-GB"/>
          </a:p>
        </p:txBody>
      </p:sp>
    </p:spTree>
    <p:extLst>
      <p:ext uri="{BB962C8B-B14F-4D97-AF65-F5344CB8AC3E}">
        <p14:creationId xmlns:p14="http://schemas.microsoft.com/office/powerpoint/2010/main" val="804830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CE5CC41-6555-466D-83A2-ADCEA9EC9499}" type="datetimeFigureOut">
              <a:rPr lang="en-GB" smtClean="0"/>
              <a:t>05/12/2019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38531B-5580-49E6-8231-BFC2D0C80AD4}" type="slidenum">
              <a:rPr lang="en-GB" smtClean="0"/>
              <a:t>‹#›</a:t>
            </a:fld>
            <a:endParaRPr lang="en-GB"/>
          </a:p>
        </p:txBody>
      </p:sp>
    </p:spTree>
    <p:extLst>
      <p:ext uri="{BB962C8B-B14F-4D97-AF65-F5344CB8AC3E}">
        <p14:creationId xmlns:p14="http://schemas.microsoft.com/office/powerpoint/2010/main" val="3965583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E5CC41-6555-466D-83A2-ADCEA9EC9499}" type="datetimeFigureOut">
              <a:rPr lang="en-GB" smtClean="0"/>
              <a:t>05/12/2019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38531B-5580-49E6-8231-BFC2D0C80AD4}" type="slidenum">
              <a:rPr lang="en-GB" smtClean="0"/>
              <a:t>‹#›</a:t>
            </a:fld>
            <a:endParaRPr lang="en-GB"/>
          </a:p>
        </p:txBody>
      </p:sp>
    </p:spTree>
    <p:extLst>
      <p:ext uri="{BB962C8B-B14F-4D97-AF65-F5344CB8AC3E}">
        <p14:creationId xmlns:p14="http://schemas.microsoft.com/office/powerpoint/2010/main" val="2600293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E5CC41-6555-466D-83A2-ADCEA9EC9499}" type="datetimeFigureOut">
              <a:rPr lang="en-GB" smtClean="0"/>
              <a:t>05/12/2019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38531B-5580-49E6-8231-BFC2D0C80AD4}" type="slidenum">
              <a:rPr lang="en-GB" smtClean="0"/>
              <a:t>‹#›</a:t>
            </a:fld>
            <a:endParaRPr lang="en-GB"/>
          </a:p>
        </p:txBody>
      </p:sp>
    </p:spTree>
    <p:extLst>
      <p:ext uri="{BB962C8B-B14F-4D97-AF65-F5344CB8AC3E}">
        <p14:creationId xmlns:p14="http://schemas.microsoft.com/office/powerpoint/2010/main" val="908380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CE5CC41-6555-466D-83A2-ADCEA9EC9499}" type="datetimeFigureOut">
              <a:rPr lang="en-GB" smtClean="0"/>
              <a:t>05/12/2019</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D38531B-5580-49E6-8231-BFC2D0C80AD4}"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55640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Problem Solving and Decision Making</a:t>
            </a:r>
          </a:p>
        </p:txBody>
      </p:sp>
      <p:sp>
        <p:nvSpPr>
          <p:cNvPr id="3" name="Subtitle 2"/>
          <p:cNvSpPr>
            <a:spLocks noGrp="1"/>
          </p:cNvSpPr>
          <p:nvPr>
            <p:ph type="subTitle" idx="1"/>
          </p:nvPr>
        </p:nvSpPr>
        <p:spPr/>
        <p:txBody>
          <a:bodyPr/>
          <a:lstStyle/>
          <a:p>
            <a:r>
              <a:rPr lang="en-GB"/>
              <a:t>Week 8: Implementing decisions</a:t>
            </a:r>
          </a:p>
        </p:txBody>
      </p:sp>
    </p:spTree>
    <p:extLst>
      <p:ext uri="{BB962C8B-B14F-4D97-AF65-F5344CB8AC3E}">
        <p14:creationId xmlns:p14="http://schemas.microsoft.com/office/powerpoint/2010/main" val="2837769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Today we will be looking at..</a:t>
            </a:r>
            <a:br>
              <a:rPr lang="en-GB"/>
            </a:br>
            <a:endParaRPr lang="en-GB"/>
          </a:p>
        </p:txBody>
      </p:sp>
      <p:sp>
        <p:nvSpPr>
          <p:cNvPr id="3" name="Rectangle 2"/>
          <p:cNvSpPr/>
          <p:nvPr/>
        </p:nvSpPr>
        <p:spPr>
          <a:xfrm>
            <a:off x="1712421" y="1965824"/>
            <a:ext cx="8440189" cy="3622787"/>
          </a:xfrm>
          <a:prstGeom prst="rect">
            <a:avLst/>
          </a:prstGeom>
        </p:spPr>
        <p:txBody>
          <a:bodyPr wrap="square" anchor="t">
            <a:spAutoFit/>
          </a:bodyPr>
          <a:lstStyle/>
          <a:p>
            <a:pPr marL="342900" indent="-342900">
              <a:lnSpc>
                <a:spcPct val="107000"/>
              </a:lnSpc>
              <a:buFont typeface="Symbol" panose="05050102010706020507" pitchFamily="18" charset="2"/>
              <a:buChar char=""/>
            </a:pPr>
            <a:r>
              <a:rPr lang="en-GB" sz="3600"/>
              <a:t>What is a resilient decision?</a:t>
            </a:r>
            <a:endParaRPr lang="en-GB" sz="3600">
              <a:cs typeface="Calibri"/>
            </a:endParaRPr>
          </a:p>
          <a:p>
            <a:pPr>
              <a:lnSpc>
                <a:spcPct val="107000"/>
              </a:lnSpc>
            </a:pPr>
            <a:endParaRPr lang="en-GB" sz="3600">
              <a:cs typeface="Calibri"/>
            </a:endParaRPr>
          </a:p>
          <a:p>
            <a:pPr marL="342900" lvl="0" indent="-342900">
              <a:lnSpc>
                <a:spcPct val="107000"/>
              </a:lnSpc>
              <a:spcAft>
                <a:spcPts val="0"/>
              </a:spcAft>
              <a:buFont typeface="Symbol" panose="05050102010706020507" pitchFamily="18" charset="2"/>
              <a:buChar char=""/>
            </a:pPr>
            <a:r>
              <a:rPr lang="en-GB" sz="3600"/>
              <a:t>How do you monitor and review the implementation of your solution?</a:t>
            </a:r>
          </a:p>
          <a:p>
            <a:pPr>
              <a:lnSpc>
                <a:spcPct val="107000"/>
              </a:lnSpc>
            </a:pPr>
            <a:endParaRPr lang="en-GB" sz="3600">
              <a:cs typeface="Calibri" panose="020F0502020204030204"/>
            </a:endParaRPr>
          </a:p>
          <a:p>
            <a:pPr marL="342900" indent="-342900">
              <a:lnSpc>
                <a:spcPct val="107000"/>
              </a:lnSpc>
              <a:spcAft>
                <a:spcPts val="800"/>
              </a:spcAft>
              <a:buFont typeface="Symbol" panose="05050102010706020507" pitchFamily="18" charset="2"/>
              <a:buChar char=""/>
            </a:pPr>
            <a:r>
              <a:rPr lang="en-GB" sz="3600"/>
              <a:t>How do you communicate your decision?</a:t>
            </a:r>
            <a:endParaRPr lang="en-GB" sz="3600">
              <a:cs typeface="Calibri"/>
            </a:endParaRPr>
          </a:p>
        </p:txBody>
      </p:sp>
    </p:spTree>
    <p:extLst>
      <p:ext uri="{BB962C8B-B14F-4D97-AF65-F5344CB8AC3E}">
        <p14:creationId xmlns:p14="http://schemas.microsoft.com/office/powerpoint/2010/main" val="1273342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2015" y="-478168"/>
            <a:ext cx="10058400" cy="1450757"/>
          </a:xfrm>
        </p:spPr>
        <p:txBody>
          <a:bodyPr/>
          <a:lstStyle/>
          <a:p>
            <a:r>
              <a:rPr lang="en-GB"/>
              <a:t>What is a Resilient Decision?</a:t>
            </a:r>
          </a:p>
        </p:txBody>
      </p:sp>
      <p:sp>
        <p:nvSpPr>
          <p:cNvPr id="3" name="TextBox 2"/>
          <p:cNvSpPr txBox="1"/>
          <p:nvPr/>
        </p:nvSpPr>
        <p:spPr>
          <a:xfrm>
            <a:off x="310343" y="1208117"/>
            <a:ext cx="2964872" cy="2862322"/>
          </a:xfrm>
          <a:prstGeom prst="rect">
            <a:avLst/>
          </a:prstGeom>
          <a:noFill/>
        </p:spPr>
        <p:txBody>
          <a:bodyPr wrap="square" rtlCol="0">
            <a:spAutoFit/>
          </a:bodyPr>
          <a:lstStyle/>
          <a:p>
            <a:r>
              <a:rPr lang="en-GB"/>
              <a:t>First of all, what is resilient?</a:t>
            </a:r>
          </a:p>
          <a:p>
            <a:endParaRPr lang="en-GB"/>
          </a:p>
          <a:p>
            <a:r>
              <a:rPr lang="en-GB"/>
              <a:t>Resilient:</a:t>
            </a:r>
          </a:p>
          <a:p>
            <a:endParaRPr lang="en-GB"/>
          </a:p>
          <a:p>
            <a:r>
              <a:rPr lang="en-GB"/>
              <a:t>ADJECTIVE</a:t>
            </a:r>
          </a:p>
          <a:p>
            <a:r>
              <a:rPr lang="en-GB"/>
              <a:t>(of a person or animal) able to withstand or recover quickly from difficult conditions</a:t>
            </a:r>
          </a:p>
          <a:p>
            <a:endParaRPr lang="en-GB"/>
          </a:p>
        </p:txBody>
      </p:sp>
      <p:pic>
        <p:nvPicPr>
          <p:cNvPr id="5" name="Picture 4"/>
          <p:cNvPicPr>
            <a:picLocks noChangeAspect="1"/>
          </p:cNvPicPr>
          <p:nvPr/>
        </p:nvPicPr>
        <p:blipFill>
          <a:blip r:embed="rId2"/>
          <a:stretch>
            <a:fillRect/>
          </a:stretch>
        </p:blipFill>
        <p:spPr>
          <a:xfrm>
            <a:off x="2674793" y="2970041"/>
            <a:ext cx="4514850" cy="2800350"/>
          </a:xfrm>
          <a:prstGeom prst="rect">
            <a:avLst/>
          </a:prstGeom>
        </p:spPr>
      </p:pic>
      <p:sp>
        <p:nvSpPr>
          <p:cNvPr id="4" name="TextBox 3"/>
          <p:cNvSpPr txBox="1"/>
          <p:nvPr/>
        </p:nvSpPr>
        <p:spPr>
          <a:xfrm>
            <a:off x="7381702" y="2126673"/>
            <a:ext cx="4660669" cy="2862322"/>
          </a:xfrm>
          <a:prstGeom prst="rect">
            <a:avLst/>
          </a:prstGeom>
          <a:noFill/>
        </p:spPr>
        <p:txBody>
          <a:bodyPr wrap="square" rtlCol="0" anchor="t">
            <a:spAutoFit/>
          </a:bodyPr>
          <a:lstStyle/>
          <a:p>
            <a:r>
              <a:rPr lang="en-GB"/>
              <a:t>So what is a Resilient Decision?</a:t>
            </a:r>
          </a:p>
          <a:p>
            <a:endParaRPr lang="en-GB"/>
          </a:p>
          <a:p>
            <a:r>
              <a:rPr lang="en-GB"/>
              <a:t>Form groups of 4/5 and, using the Flipchart paper and pens, Brainstorm and illustrate what you think  a resilient decision is. Consider..</a:t>
            </a:r>
            <a:endParaRPr lang="en-GB">
              <a:cs typeface="Calibri"/>
            </a:endParaRPr>
          </a:p>
          <a:p>
            <a:endParaRPr lang="en-GB"/>
          </a:p>
          <a:p>
            <a:pPr marL="285750" indent="-285750">
              <a:buFont typeface="Arial" panose="020B0604020202020204" pitchFamily="34" charset="0"/>
              <a:buChar char="•"/>
            </a:pPr>
            <a:r>
              <a:rPr lang="en-GB"/>
              <a:t>What does a resilient decision look like?</a:t>
            </a:r>
          </a:p>
          <a:p>
            <a:pPr marL="285750" indent="-285750">
              <a:buFont typeface="Arial" panose="020B0604020202020204" pitchFamily="34" charset="0"/>
              <a:buChar char="•"/>
            </a:pPr>
            <a:r>
              <a:rPr lang="en-GB"/>
              <a:t>What makes it resilient?</a:t>
            </a:r>
          </a:p>
          <a:p>
            <a:pPr marL="285750" indent="-285750">
              <a:buFont typeface="Arial" panose="020B0604020202020204" pitchFamily="34" charset="0"/>
              <a:buChar char="•"/>
            </a:pPr>
            <a:r>
              <a:rPr lang="en-GB"/>
              <a:t>Why would decisions need to be resilient?</a:t>
            </a:r>
          </a:p>
          <a:p>
            <a:pPr marL="285750" indent="-285750">
              <a:buFont typeface="Arial" panose="020B0604020202020204" pitchFamily="34" charset="0"/>
              <a:buChar char="•"/>
            </a:pPr>
            <a:r>
              <a:rPr lang="en-GB"/>
              <a:t>What are the resilient to?</a:t>
            </a:r>
          </a:p>
        </p:txBody>
      </p:sp>
    </p:spTree>
    <p:extLst>
      <p:ext uri="{BB962C8B-B14F-4D97-AF65-F5344CB8AC3E}">
        <p14:creationId xmlns:p14="http://schemas.microsoft.com/office/powerpoint/2010/main" val="349398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880" y="-56297"/>
            <a:ext cx="10058400" cy="1450757"/>
          </a:xfrm>
        </p:spPr>
        <p:txBody>
          <a:bodyPr/>
          <a:lstStyle/>
          <a:p>
            <a:r>
              <a:rPr lang="en-GB"/>
              <a:t>What do you need to consider when implementing a resilient decision?</a:t>
            </a:r>
          </a:p>
        </p:txBody>
      </p:sp>
      <p:sp>
        <p:nvSpPr>
          <p:cNvPr id="3" name="Rectangle 2"/>
          <p:cNvSpPr/>
          <p:nvPr/>
        </p:nvSpPr>
        <p:spPr>
          <a:xfrm>
            <a:off x="1097280" y="1737360"/>
            <a:ext cx="10734502" cy="3693319"/>
          </a:xfrm>
          <a:prstGeom prst="rect">
            <a:avLst/>
          </a:prstGeom>
        </p:spPr>
        <p:txBody>
          <a:bodyPr wrap="square" anchor="t">
            <a:spAutoFit/>
          </a:bodyPr>
          <a:lstStyle/>
          <a:p>
            <a:pPr>
              <a:buFont typeface="Arial" panose="020B0604020202020204" pitchFamily="34" charset="0"/>
              <a:buChar char="•"/>
            </a:pPr>
            <a:r>
              <a:rPr lang="en-GB">
                <a:solidFill>
                  <a:srgbClr val="333333"/>
                </a:solidFill>
                <a:latin typeface="&amp;quot"/>
              </a:rPr>
              <a:t>What business relationships might be impacted?</a:t>
            </a:r>
          </a:p>
          <a:p>
            <a:endParaRPr lang="en-GB">
              <a:solidFill>
                <a:srgbClr val="333333"/>
              </a:solidFill>
              <a:latin typeface="&amp;quot"/>
            </a:endParaRPr>
          </a:p>
          <a:p>
            <a:pPr>
              <a:buFont typeface="Arial" panose="020B0604020202020204" pitchFamily="34" charset="0"/>
              <a:buChar char="•"/>
            </a:pPr>
            <a:r>
              <a:rPr lang="en-GB">
                <a:solidFill>
                  <a:srgbClr val="333333"/>
                </a:solidFill>
                <a:latin typeface="&amp;quot"/>
              </a:rPr>
              <a:t>What actions or tasks are required to implement the chosen solution?</a:t>
            </a:r>
          </a:p>
          <a:p>
            <a:endParaRPr lang="en-GB">
              <a:solidFill>
                <a:srgbClr val="333333"/>
              </a:solidFill>
              <a:latin typeface="&amp;quot"/>
            </a:endParaRPr>
          </a:p>
          <a:p>
            <a:pPr>
              <a:buFont typeface="Arial" panose="020B0604020202020204" pitchFamily="34" charset="0"/>
              <a:buChar char="•"/>
            </a:pPr>
            <a:r>
              <a:rPr lang="en-GB">
                <a:solidFill>
                  <a:srgbClr val="333333"/>
                </a:solidFill>
                <a:latin typeface="&amp;quot"/>
              </a:rPr>
              <a:t>Are there other decisions to be made to make the chosen solution a reality?</a:t>
            </a:r>
          </a:p>
          <a:p>
            <a:endParaRPr lang="en-GB">
              <a:solidFill>
                <a:srgbClr val="333333"/>
              </a:solidFill>
              <a:latin typeface="&amp;quot"/>
            </a:endParaRPr>
          </a:p>
          <a:p>
            <a:pPr>
              <a:buFont typeface="Arial" panose="020B0604020202020204" pitchFamily="34" charset="0"/>
              <a:buChar char="•"/>
            </a:pPr>
            <a:r>
              <a:rPr lang="en-GB">
                <a:solidFill>
                  <a:srgbClr val="333333"/>
                </a:solidFill>
                <a:latin typeface="&amp;quot"/>
              </a:rPr>
              <a:t>Does the chosen alternative have an impact on, or cause a conflict with, previously made decisions? If so, what decisions need to be revisited?</a:t>
            </a:r>
          </a:p>
          <a:p>
            <a:endParaRPr lang="en-GB">
              <a:solidFill>
                <a:srgbClr val="333333"/>
              </a:solidFill>
              <a:latin typeface="&amp;quot"/>
            </a:endParaRPr>
          </a:p>
          <a:p>
            <a:pPr>
              <a:buFont typeface="Arial" panose="020B0604020202020204" pitchFamily="34" charset="0"/>
              <a:buChar char="•"/>
            </a:pPr>
            <a:r>
              <a:rPr lang="en-GB">
                <a:solidFill>
                  <a:srgbClr val="333333"/>
                </a:solidFill>
                <a:latin typeface="&amp;quot"/>
              </a:rPr>
              <a:t>Who needs to know about the decision? Consider the stakeholders list.</a:t>
            </a:r>
          </a:p>
          <a:p>
            <a:endParaRPr lang="en-GB">
              <a:solidFill>
                <a:srgbClr val="333333"/>
              </a:solidFill>
              <a:latin typeface="&amp;quot"/>
            </a:endParaRPr>
          </a:p>
          <a:p>
            <a:pPr>
              <a:buFont typeface="Arial" panose="020B0604020202020204" pitchFamily="34" charset="0"/>
              <a:buChar char="•"/>
            </a:pPr>
            <a:r>
              <a:rPr lang="en-GB">
                <a:solidFill>
                  <a:srgbClr val="333333"/>
                </a:solidFill>
                <a:latin typeface="&amp;quot"/>
              </a:rPr>
              <a:t>What actions or tasks will be required to make the transition to the envisioned new solution when decision implementation is complete? How do you deal with moving from the current state to the new state?</a:t>
            </a:r>
            <a:endParaRPr lang="en-GB"/>
          </a:p>
        </p:txBody>
      </p:sp>
    </p:spTree>
    <p:extLst>
      <p:ext uri="{BB962C8B-B14F-4D97-AF65-F5344CB8AC3E}">
        <p14:creationId xmlns:p14="http://schemas.microsoft.com/office/powerpoint/2010/main" val="24646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87338"/>
            <a:ext cx="9898063" cy="446087"/>
          </a:xfrm>
        </p:spPr>
        <p:txBody>
          <a:bodyPr>
            <a:normAutofit fontScale="90000"/>
          </a:bodyPr>
          <a:lstStyle/>
          <a:p>
            <a:r>
              <a:rPr lang="en-GB"/>
              <a:t>Monitoring and Reviewing the Solution</a:t>
            </a:r>
          </a:p>
        </p:txBody>
      </p:sp>
      <p:sp>
        <p:nvSpPr>
          <p:cNvPr id="4" name="TextBox 3">
            <a:extLst>
              <a:ext uri="{FF2B5EF4-FFF2-40B4-BE49-F238E27FC236}">
                <a16:creationId xmlns:a16="http://schemas.microsoft.com/office/drawing/2014/main" id="{E42C328D-3475-418D-9328-AD2DC9D4FC1D}"/>
              </a:ext>
            </a:extLst>
          </p:cNvPr>
          <p:cNvSpPr txBox="1"/>
          <p:nvPr/>
        </p:nvSpPr>
        <p:spPr>
          <a:xfrm>
            <a:off x="152400" y="584200"/>
            <a:ext cx="11417300" cy="71404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a:t>Monitoring and evaluation (M&amp;E) is critical to ensure the long-term success of adaptation initiatives, plans and actions.  It can help to demonstrate accountability to stakeholders and communities.</a:t>
            </a:r>
            <a:endParaRPr lang="en-US" sz="2400">
              <a:cs typeface="Calibri"/>
            </a:endParaRPr>
          </a:p>
          <a:p>
            <a:endParaRPr lang="en-US" sz="2400">
              <a:ea typeface="+mn-lt"/>
              <a:cs typeface="+mn-lt"/>
            </a:endParaRPr>
          </a:p>
          <a:p>
            <a:pPr marL="285750" indent="-285750">
              <a:buFont typeface="Arial"/>
              <a:buChar char="•"/>
            </a:pPr>
            <a:r>
              <a:rPr lang="en-US" sz="2400">
                <a:ea typeface="+mn-lt"/>
                <a:cs typeface="+mn-lt"/>
              </a:rPr>
              <a:t>Monitoring, evaluation and review design is critical to ensure that information is used to inform decision-making, make appropriate adjustments, and report to stakeholders and decision makers. Without a clear link between monitoring and decision-making, there is a risk that monitoring activities and resources will be seen as a drain on resources and discontinued. </a:t>
            </a:r>
            <a:endParaRPr lang="en-US" sz="2400">
              <a:cs typeface="Calibri"/>
            </a:endParaRPr>
          </a:p>
          <a:p>
            <a:endParaRPr lang="en-US" sz="2400">
              <a:ea typeface="+mn-lt"/>
              <a:cs typeface="+mn-lt"/>
            </a:endParaRPr>
          </a:p>
          <a:p>
            <a:pPr marL="285750" indent="-285750">
              <a:buFont typeface="Arial"/>
              <a:buChar char="•"/>
            </a:pPr>
            <a:r>
              <a:rPr lang="en-US" sz="2400">
                <a:ea typeface="+mn-lt"/>
                <a:cs typeface="+mn-lt"/>
              </a:rPr>
              <a:t>Trigger points can be identified and monitored and, when reached, can stimulate the implementation of the next action in a sequence.  In identifying trigger levels for response, it is important to consider the time required for the decision to be made and implemented. This should include acknowledging the time that may be required for effective stakeholder engagement, or for any detailed investigation, design and development of actions that may be required.</a:t>
            </a:r>
            <a:endParaRPr lang="en-US" sz="2400">
              <a:cs typeface="Calibri"/>
            </a:endParaRPr>
          </a:p>
          <a:p>
            <a:r>
              <a:rPr lang="en-US" sz="2000">
                <a:ea typeface="+mn-lt"/>
                <a:cs typeface="+mn-lt"/>
              </a:rPr>
              <a:t>.</a:t>
            </a:r>
          </a:p>
          <a:p>
            <a:pPr marL="285750" indent="-285750">
              <a:buFont typeface="Arial"/>
              <a:buChar char="•"/>
            </a:pPr>
            <a:endParaRPr lang="en-US"/>
          </a:p>
          <a:p>
            <a:pPr marL="285750" indent="-285750">
              <a:buFont typeface="Arial"/>
              <a:buChar char="•"/>
            </a:pPr>
            <a:endParaRPr lang="en-US">
              <a:cs typeface="Calibri"/>
            </a:endParaRPr>
          </a:p>
          <a:p>
            <a:pPr marL="285750" indent="-285750">
              <a:buFont typeface="Arial"/>
              <a:buChar char="•"/>
            </a:pPr>
            <a:endParaRPr lang="en-US">
              <a:cs typeface="Calibri"/>
            </a:endParaRPr>
          </a:p>
        </p:txBody>
      </p:sp>
    </p:spTree>
    <p:extLst>
      <p:ext uri="{BB962C8B-B14F-4D97-AF65-F5344CB8AC3E}">
        <p14:creationId xmlns:p14="http://schemas.microsoft.com/office/powerpoint/2010/main" val="2995192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89DED0-2A7F-4D91-A0AA-F8DF9EC99063}"/>
              </a:ext>
            </a:extLst>
          </p:cNvPr>
          <p:cNvSpPr txBox="1"/>
          <p:nvPr/>
        </p:nvSpPr>
        <p:spPr>
          <a:xfrm>
            <a:off x="1041400" y="457200"/>
            <a:ext cx="10388600"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US" sz="2800">
                <a:cs typeface="Arial"/>
              </a:rPr>
              <a:t>Evaluation helps you to learn from what you have planned and what has been done. It helps with considering what changes need to be made to your planning approach, your plan and associated activities to get adaptation outcomes.​</a:t>
            </a:r>
          </a:p>
          <a:p>
            <a:endParaRPr lang="en-US" sz="2800">
              <a:cs typeface="Arial"/>
            </a:endParaRPr>
          </a:p>
          <a:p>
            <a:pPr>
              <a:buChar char="•"/>
            </a:pPr>
            <a:r>
              <a:rPr lang="en-US" sz="2800">
                <a:cs typeface="Arial"/>
              </a:rPr>
              <a:t>Your monitoring program should include a variety of measurements which enable you to report to your </a:t>
            </a:r>
            <a:r>
              <a:rPr lang="en-US" sz="2800" err="1">
                <a:cs typeface="Arial"/>
              </a:rPr>
              <a:t>organisation</a:t>
            </a:r>
            <a:r>
              <a:rPr lang="en-US" sz="2800">
                <a:cs typeface="Arial"/>
              </a:rPr>
              <a:t> and stakeholders about your activities.​</a:t>
            </a:r>
          </a:p>
          <a:p>
            <a:endParaRPr lang="en-US" sz="2800">
              <a:cs typeface="Arial"/>
            </a:endParaRPr>
          </a:p>
          <a:p>
            <a:pPr>
              <a:buChar char="•"/>
            </a:pPr>
            <a:r>
              <a:rPr lang="en-US" sz="2800">
                <a:cs typeface="Arial"/>
              </a:rPr>
              <a:t>Monitoring should include outputs, immediate and short-term outcomes, and longer-term outcomes</a:t>
            </a:r>
          </a:p>
        </p:txBody>
      </p:sp>
    </p:spTree>
    <p:extLst>
      <p:ext uri="{BB962C8B-B14F-4D97-AF65-F5344CB8AC3E}">
        <p14:creationId xmlns:p14="http://schemas.microsoft.com/office/powerpoint/2010/main" val="3575192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5E655-31B3-488C-9248-6E801144261E}"/>
              </a:ext>
            </a:extLst>
          </p:cNvPr>
          <p:cNvSpPr>
            <a:spLocks noGrp="1"/>
          </p:cNvSpPr>
          <p:nvPr>
            <p:ph type="title"/>
          </p:nvPr>
        </p:nvSpPr>
        <p:spPr/>
        <p:txBody>
          <a:bodyPr/>
          <a:lstStyle/>
          <a:p>
            <a:r>
              <a:rPr lang="en-US">
                <a:cs typeface="Calibri Light"/>
              </a:rPr>
              <a:t>How will you Monitor the implemented decision?</a:t>
            </a:r>
            <a:endParaRPr lang="en-US"/>
          </a:p>
        </p:txBody>
      </p:sp>
      <p:sp>
        <p:nvSpPr>
          <p:cNvPr id="3" name="TextBox 1">
            <a:extLst>
              <a:ext uri="{FF2B5EF4-FFF2-40B4-BE49-F238E27FC236}">
                <a16:creationId xmlns:a16="http://schemas.microsoft.com/office/drawing/2014/main" id="{D8412637-3A54-45C5-97A3-0E8A97BF9909}"/>
              </a:ext>
            </a:extLst>
          </p:cNvPr>
          <p:cNvSpPr txBox="1"/>
          <p:nvPr/>
        </p:nvSpPr>
        <p:spPr>
          <a:xfrm>
            <a:off x="508000" y="2044700"/>
            <a:ext cx="3530600" cy="378565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2400">
                <a:solidFill>
                  <a:srgbClr val="4C4C4C"/>
                </a:solidFill>
                <a:latin typeface="Open Sans"/>
              </a:rPr>
              <a:t>Monitoring and evaluation requires an assessment plan to measure the performance of adaptation efforts in terms of relevance, effectiveness, efficiency, results and sustainability of the results</a:t>
            </a:r>
            <a:endParaRPr lang="en-US" sz="2400"/>
          </a:p>
        </p:txBody>
      </p:sp>
      <p:sp>
        <p:nvSpPr>
          <p:cNvPr id="4" name="TextBox 3">
            <a:extLst>
              <a:ext uri="{FF2B5EF4-FFF2-40B4-BE49-F238E27FC236}">
                <a16:creationId xmlns:a16="http://schemas.microsoft.com/office/drawing/2014/main" id="{6F61CBF8-4EB7-4401-A6FF-AC70EB4BB318}"/>
              </a:ext>
            </a:extLst>
          </p:cNvPr>
          <p:cNvSpPr txBox="1"/>
          <p:nvPr/>
        </p:nvSpPr>
        <p:spPr>
          <a:xfrm>
            <a:off x="4673600" y="1739900"/>
            <a:ext cx="6578600" cy="43704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US" sz="2000">
                <a:cs typeface="Calibri"/>
              </a:rPr>
              <a:t>Identify the resources to  implement the monitoring plan:</a:t>
            </a:r>
          </a:p>
          <a:p>
            <a:r>
              <a:rPr lang="en-US" sz="2000" i="1">
                <a:cs typeface="Calibri"/>
              </a:rPr>
              <a:t>Who will Monitor the decision? How often will this be done?</a:t>
            </a:r>
          </a:p>
          <a:p>
            <a:endParaRPr lang="en-US" sz="2000">
              <a:cs typeface="Calibri"/>
            </a:endParaRPr>
          </a:p>
          <a:p>
            <a:pPr marL="342900" indent="-342900">
              <a:buAutoNum type="arabicPeriod"/>
            </a:pPr>
            <a:r>
              <a:rPr lang="en-US" sz="2000">
                <a:cs typeface="Calibri"/>
              </a:rPr>
              <a:t>Selection of Key indicators:</a:t>
            </a:r>
          </a:p>
          <a:p>
            <a:r>
              <a:rPr lang="en-US" sz="2000" i="1">
                <a:cs typeface="Calibri"/>
              </a:rPr>
              <a:t>What will the key indicators be? E.g. </a:t>
            </a:r>
            <a:r>
              <a:rPr lang="en-US" sz="2000" i="1">
                <a:ea typeface="+mn-lt"/>
                <a:cs typeface="+mn-lt"/>
              </a:rPr>
              <a:t>Number of Customers Retained increases. Percentage of Market Share increases. </a:t>
            </a:r>
            <a:endParaRPr lang="en-US" sz="2000" i="1">
              <a:cs typeface="Calibri"/>
            </a:endParaRPr>
          </a:p>
          <a:p>
            <a:endParaRPr lang="en-US" sz="2000" i="1">
              <a:cs typeface="Calibri"/>
            </a:endParaRPr>
          </a:p>
          <a:p>
            <a:pPr marL="342900" indent="-342900">
              <a:buAutoNum type="arabicPeriod"/>
            </a:pPr>
            <a:r>
              <a:rPr lang="en-US" sz="2000">
                <a:cs typeface="Calibri"/>
              </a:rPr>
              <a:t>Setting Targets:</a:t>
            </a:r>
          </a:p>
          <a:p>
            <a:r>
              <a:rPr lang="en-US" sz="2000" i="1">
                <a:cs typeface="Calibri"/>
              </a:rPr>
              <a:t>Ensure they are SMART Targets</a:t>
            </a:r>
            <a:endParaRPr lang="en-US" sz="2000">
              <a:cs typeface="Calibri"/>
            </a:endParaRPr>
          </a:p>
          <a:p>
            <a:endParaRPr lang="en-US" sz="2000">
              <a:cs typeface="Calibri"/>
            </a:endParaRPr>
          </a:p>
          <a:p>
            <a:pPr marL="342900" indent="-342900">
              <a:buAutoNum type="arabicPeriod"/>
            </a:pPr>
            <a:r>
              <a:rPr lang="en-US" sz="2000"/>
              <a:t>Establishing data sources, analysis and reporting systems</a:t>
            </a:r>
            <a:endParaRPr lang="en-US" sz="2000">
              <a:cs typeface="Calibri"/>
            </a:endParaRPr>
          </a:p>
          <a:p>
            <a:r>
              <a:rPr lang="en-US" sz="2000" i="1">
                <a:cs typeface="Calibri"/>
              </a:rPr>
              <a:t>Where will you get the data from? When will this be available?</a:t>
            </a:r>
          </a:p>
          <a:p>
            <a:pPr marL="342900" indent="-342900">
              <a:buAutoNum type="arabicPeriod"/>
            </a:pPr>
            <a:endParaRPr lang="en-US">
              <a:cs typeface="Calibri"/>
            </a:endParaRPr>
          </a:p>
        </p:txBody>
      </p:sp>
    </p:spTree>
    <p:extLst>
      <p:ext uri="{BB962C8B-B14F-4D97-AF65-F5344CB8AC3E}">
        <p14:creationId xmlns:p14="http://schemas.microsoft.com/office/powerpoint/2010/main" val="2372354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67D345-68CA-48CF-B764-F149CF5B2FA3}"/>
              </a:ext>
            </a:extLst>
          </p:cNvPr>
          <p:cNvSpPr txBox="1"/>
          <p:nvPr/>
        </p:nvSpPr>
        <p:spPr>
          <a:xfrm>
            <a:off x="165100" y="1663700"/>
            <a:ext cx="12077700"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US" sz="2000">
                <a:solidFill>
                  <a:srgbClr val="4C4C4C"/>
                </a:solidFill>
                <a:latin typeface="Open Sans"/>
              </a:rPr>
              <a:t>Does the plan articulate a clear vision?</a:t>
            </a:r>
          </a:p>
          <a:p>
            <a:endParaRPr lang="en-US" sz="2000">
              <a:solidFill>
                <a:srgbClr val="4C4C4C"/>
              </a:solidFill>
              <a:latin typeface="Open Sans"/>
            </a:endParaRPr>
          </a:p>
          <a:p>
            <a:pPr>
              <a:buChar char="•"/>
            </a:pPr>
            <a:r>
              <a:rPr lang="en-US" sz="2000">
                <a:solidFill>
                  <a:srgbClr val="4C4C4C"/>
                </a:solidFill>
                <a:latin typeface="Open Sans"/>
              </a:rPr>
              <a:t>Are there goals and unambiguous, measurable objectives?</a:t>
            </a:r>
          </a:p>
          <a:p>
            <a:endParaRPr lang="en-US" sz="2000">
              <a:solidFill>
                <a:srgbClr val="4C4C4C"/>
              </a:solidFill>
              <a:latin typeface="Open Sans"/>
            </a:endParaRPr>
          </a:p>
          <a:p>
            <a:pPr>
              <a:buChar char="•"/>
            </a:pPr>
            <a:r>
              <a:rPr lang="en-US" sz="2000">
                <a:solidFill>
                  <a:srgbClr val="4C4C4C"/>
                </a:solidFill>
                <a:latin typeface="Open Sans"/>
              </a:rPr>
              <a:t>Are there indicators for each action that can be measured to assess performance/delivery of each action?  Can changes to the indicator be attributed to the action?</a:t>
            </a:r>
          </a:p>
          <a:p>
            <a:endParaRPr lang="en-US" sz="2000">
              <a:solidFill>
                <a:srgbClr val="4C4C4C"/>
              </a:solidFill>
              <a:latin typeface="Open Sans"/>
            </a:endParaRPr>
          </a:p>
          <a:p>
            <a:pPr>
              <a:buChar char="•"/>
            </a:pPr>
            <a:r>
              <a:rPr lang="en-US" sz="2000">
                <a:solidFill>
                  <a:srgbClr val="4C4C4C"/>
                </a:solidFill>
                <a:latin typeface="Open Sans"/>
              </a:rPr>
              <a:t>Is there evidence that the plan was developed with sufficient internal or external engagement?</a:t>
            </a:r>
          </a:p>
          <a:p>
            <a:endParaRPr lang="en-US" sz="2000">
              <a:solidFill>
                <a:srgbClr val="4C4C4C"/>
              </a:solidFill>
              <a:latin typeface="Open Sans"/>
            </a:endParaRPr>
          </a:p>
          <a:p>
            <a:pPr>
              <a:buChar char="•"/>
            </a:pPr>
            <a:r>
              <a:rPr lang="en-US" sz="2000">
                <a:solidFill>
                  <a:srgbClr val="4C4C4C"/>
                </a:solidFill>
                <a:latin typeface="Open Sans"/>
              </a:rPr>
              <a:t>Does the plan identify an internal or/and external champion(s) who will help to drive the implementation of the plan?</a:t>
            </a:r>
          </a:p>
          <a:p>
            <a:endParaRPr lang="en-US">
              <a:solidFill>
                <a:srgbClr val="4C4C4C"/>
              </a:solidFill>
              <a:latin typeface="Open Sans"/>
            </a:endParaRPr>
          </a:p>
          <a:p>
            <a:pPr>
              <a:buChar char="•"/>
            </a:pPr>
            <a:endParaRPr lang="en-US">
              <a:solidFill>
                <a:srgbClr val="4C4C4C"/>
              </a:solidFill>
              <a:latin typeface="Open Sans"/>
            </a:endParaRPr>
          </a:p>
        </p:txBody>
      </p:sp>
      <p:sp>
        <p:nvSpPr>
          <p:cNvPr id="3" name="TextBox 2">
            <a:extLst>
              <a:ext uri="{FF2B5EF4-FFF2-40B4-BE49-F238E27FC236}">
                <a16:creationId xmlns:a16="http://schemas.microsoft.com/office/drawing/2014/main" id="{0B8E6B03-2158-4EA6-9D4B-DC4AEBF4BA0B}"/>
              </a:ext>
            </a:extLst>
          </p:cNvPr>
          <p:cNvSpPr txBox="1"/>
          <p:nvPr/>
        </p:nvSpPr>
        <p:spPr>
          <a:xfrm>
            <a:off x="3835400" y="736600"/>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cs typeface="Calibri"/>
              </a:rPr>
              <a:t>Questions to ask :</a:t>
            </a:r>
          </a:p>
        </p:txBody>
      </p:sp>
    </p:spTree>
    <p:extLst>
      <p:ext uri="{BB962C8B-B14F-4D97-AF65-F5344CB8AC3E}">
        <p14:creationId xmlns:p14="http://schemas.microsoft.com/office/powerpoint/2010/main" val="2421470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4914CE-A93E-4A58-A103-4F92F80F4B40}"/>
              </a:ext>
            </a:extLst>
          </p:cNvPr>
          <p:cNvSpPr txBox="1"/>
          <p:nvPr/>
        </p:nvSpPr>
        <p:spPr>
          <a:xfrm>
            <a:off x="673100" y="952500"/>
            <a:ext cx="10947400"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Open Sans"/>
                <a:cs typeface="Segoe UI"/>
              </a:rPr>
              <a:t>​</a:t>
            </a:r>
          </a:p>
          <a:p>
            <a:pPr>
              <a:buChar char="•"/>
            </a:pPr>
            <a:r>
              <a:rPr lang="en-US" sz="2000">
                <a:solidFill>
                  <a:srgbClr val="4C4C4C"/>
                </a:solidFill>
                <a:latin typeface="Open Sans"/>
                <a:cs typeface="Arial"/>
              </a:rPr>
              <a:t>Are there individuals/groups identified to be responsible for the delivery or next steps associated with each action?</a:t>
            </a:r>
            <a:r>
              <a:rPr lang="en-US" sz="2000">
                <a:latin typeface="Open Sans"/>
                <a:cs typeface="Arial"/>
              </a:rPr>
              <a:t>​</a:t>
            </a:r>
          </a:p>
          <a:p>
            <a:r>
              <a:rPr lang="en-US" sz="2000">
                <a:latin typeface="Open Sans"/>
                <a:cs typeface="Segoe UI"/>
              </a:rPr>
              <a:t>​</a:t>
            </a:r>
          </a:p>
          <a:p>
            <a:pPr>
              <a:buChar char="•"/>
            </a:pPr>
            <a:r>
              <a:rPr lang="en-US" sz="2000">
                <a:solidFill>
                  <a:srgbClr val="4C4C4C"/>
                </a:solidFill>
                <a:latin typeface="Open Sans"/>
                <a:cs typeface="Arial"/>
              </a:rPr>
              <a:t>Is the plan suitably iterative and flexible to ensure it can be altered if outcomes are not achieved or as new information and technologies become available?</a:t>
            </a:r>
            <a:r>
              <a:rPr lang="en-US" sz="2000">
                <a:latin typeface="Open Sans"/>
                <a:cs typeface="Arial"/>
              </a:rPr>
              <a:t>​</a:t>
            </a:r>
          </a:p>
          <a:p>
            <a:r>
              <a:rPr lang="en-US" sz="2000">
                <a:latin typeface="Open Sans"/>
                <a:cs typeface="Segoe UI"/>
              </a:rPr>
              <a:t>​</a:t>
            </a:r>
          </a:p>
          <a:p>
            <a:pPr>
              <a:buChar char="•"/>
            </a:pPr>
            <a:r>
              <a:rPr lang="en-US" sz="2000">
                <a:solidFill>
                  <a:srgbClr val="4C4C4C"/>
                </a:solidFill>
                <a:latin typeface="Open Sans"/>
                <a:cs typeface="Arial"/>
              </a:rPr>
              <a:t>Is the plan equitable, with no particular groups being disadvantaged?</a:t>
            </a:r>
            <a:r>
              <a:rPr lang="en-US" sz="2000">
                <a:latin typeface="Open Sans"/>
                <a:cs typeface="Arial"/>
              </a:rPr>
              <a:t>​</a:t>
            </a:r>
          </a:p>
          <a:p>
            <a:r>
              <a:rPr lang="en-US" sz="2000">
                <a:latin typeface="Open Sans"/>
                <a:cs typeface="Segoe UI"/>
              </a:rPr>
              <a:t>​</a:t>
            </a:r>
          </a:p>
          <a:p>
            <a:pPr>
              <a:buChar char="•"/>
            </a:pPr>
            <a:r>
              <a:rPr lang="en-US" sz="2000">
                <a:solidFill>
                  <a:srgbClr val="4C4C4C"/>
                </a:solidFill>
                <a:latin typeface="Open Sans"/>
                <a:cs typeface="Arial"/>
              </a:rPr>
              <a:t>Is the plan fit for the purpose of your </a:t>
            </a:r>
            <a:r>
              <a:rPr lang="en-US" sz="2000" err="1">
                <a:solidFill>
                  <a:srgbClr val="4C4C4C"/>
                </a:solidFill>
                <a:latin typeface="Open Sans"/>
                <a:cs typeface="Arial"/>
              </a:rPr>
              <a:t>organisation</a:t>
            </a:r>
            <a:r>
              <a:rPr lang="en-US" sz="2000">
                <a:solidFill>
                  <a:srgbClr val="4C4C4C"/>
                </a:solidFill>
                <a:latin typeface="Open Sans"/>
                <a:cs typeface="Arial"/>
              </a:rPr>
              <a:t>?</a:t>
            </a:r>
            <a:r>
              <a:rPr lang="en-US" sz="2000">
                <a:latin typeface="Open Sans"/>
                <a:cs typeface="Arial"/>
              </a:rPr>
              <a:t>​</a:t>
            </a:r>
          </a:p>
          <a:p>
            <a:r>
              <a:rPr lang="en-US" sz="2000">
                <a:latin typeface="Open Sans"/>
                <a:cs typeface="Segoe UI"/>
              </a:rPr>
              <a:t>​</a:t>
            </a:r>
          </a:p>
          <a:p>
            <a:pPr>
              <a:buChar char="•"/>
            </a:pPr>
            <a:r>
              <a:rPr lang="en-US" sz="2000">
                <a:solidFill>
                  <a:srgbClr val="4C4C4C"/>
                </a:solidFill>
                <a:latin typeface="Open Sans"/>
                <a:cs typeface="Arial"/>
              </a:rPr>
              <a:t>Does the plan contain a diverse range of options (no-regrets, short, medium and long term)?</a:t>
            </a:r>
          </a:p>
        </p:txBody>
      </p:sp>
    </p:spTree>
    <p:extLst>
      <p:ext uri="{BB962C8B-B14F-4D97-AF65-F5344CB8AC3E}">
        <p14:creationId xmlns:p14="http://schemas.microsoft.com/office/powerpoint/2010/main" val="1505788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5F833A-6BF7-492D-9401-6C292E3FA4CC}"/>
              </a:ext>
            </a:extLst>
          </p:cNvPr>
          <p:cNvSpPr txBox="1"/>
          <p:nvPr/>
        </p:nvSpPr>
        <p:spPr>
          <a:xfrm>
            <a:off x="152400" y="165100"/>
            <a:ext cx="42926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t>Communicating to Stakeholders</a:t>
            </a:r>
            <a:endParaRPr lang="en-US" sz="2400" err="1">
              <a:cs typeface="Calibri"/>
            </a:endParaRPr>
          </a:p>
        </p:txBody>
      </p:sp>
      <p:sp>
        <p:nvSpPr>
          <p:cNvPr id="3" name="TextBox 2">
            <a:extLst>
              <a:ext uri="{FF2B5EF4-FFF2-40B4-BE49-F238E27FC236}">
                <a16:creationId xmlns:a16="http://schemas.microsoft.com/office/drawing/2014/main" id="{404C2DB4-E055-4ACC-9BE4-D5D6FAA01A15}"/>
              </a:ext>
            </a:extLst>
          </p:cNvPr>
          <p:cNvSpPr txBox="1"/>
          <p:nvPr/>
        </p:nvSpPr>
        <p:spPr>
          <a:xfrm>
            <a:off x="4495800" y="10795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solidFill>
                <a:srgbClr val="4C4C4C"/>
              </a:solidFill>
              <a:latin typeface="Open Sans"/>
            </a:endParaRPr>
          </a:p>
        </p:txBody>
      </p:sp>
      <p:sp>
        <p:nvSpPr>
          <p:cNvPr id="4" name="TextBox 3">
            <a:extLst>
              <a:ext uri="{FF2B5EF4-FFF2-40B4-BE49-F238E27FC236}">
                <a16:creationId xmlns:a16="http://schemas.microsoft.com/office/drawing/2014/main" id="{457E7E21-A331-40FC-B582-E57D9D84F4B2}"/>
              </a:ext>
            </a:extLst>
          </p:cNvPr>
          <p:cNvSpPr txBox="1"/>
          <p:nvPr/>
        </p:nvSpPr>
        <p:spPr>
          <a:xfrm>
            <a:off x="1689100" y="990600"/>
            <a:ext cx="8077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Stakeholder feedback is essential. People or groups who have an interest in the plan, or who are responsible for delivering various actions, must be made aware of any changes that affect them.  Importantly, consideration must be given to how the plan is being amended so that the planning cycle can be continued.</a:t>
            </a:r>
          </a:p>
        </p:txBody>
      </p:sp>
      <p:pic>
        <p:nvPicPr>
          <p:cNvPr id="5" name="Picture 5" descr="A close up of a logo&#10;&#10;Description generated with high confidence">
            <a:extLst>
              <a:ext uri="{FF2B5EF4-FFF2-40B4-BE49-F238E27FC236}">
                <a16:creationId xmlns:a16="http://schemas.microsoft.com/office/drawing/2014/main" id="{00CEE0E5-5986-447D-B999-6E26AF060544}"/>
              </a:ext>
            </a:extLst>
          </p:cNvPr>
          <p:cNvPicPr>
            <a:picLocks noChangeAspect="1"/>
          </p:cNvPicPr>
          <p:nvPr/>
        </p:nvPicPr>
        <p:blipFill>
          <a:blip r:embed="rId3"/>
          <a:stretch>
            <a:fillRect/>
          </a:stretch>
        </p:blipFill>
        <p:spPr>
          <a:xfrm>
            <a:off x="3048000" y="2549712"/>
            <a:ext cx="6146800" cy="3307976"/>
          </a:xfrm>
          <a:prstGeom prst="rect">
            <a:avLst/>
          </a:prstGeom>
        </p:spPr>
      </p:pic>
      <p:sp>
        <p:nvSpPr>
          <p:cNvPr id="7" name="TextBox 6">
            <a:extLst>
              <a:ext uri="{FF2B5EF4-FFF2-40B4-BE49-F238E27FC236}">
                <a16:creationId xmlns:a16="http://schemas.microsoft.com/office/drawing/2014/main" id="{296AFBB3-29FA-41A0-BAC9-77A48463622A}"/>
              </a:ext>
            </a:extLst>
          </p:cNvPr>
          <p:cNvSpPr txBox="1"/>
          <p:nvPr/>
        </p:nvSpPr>
        <p:spPr>
          <a:xfrm>
            <a:off x="1028700" y="3352800"/>
            <a:ext cx="939800" cy="369332"/>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When?</a:t>
            </a:r>
          </a:p>
        </p:txBody>
      </p:sp>
      <p:sp>
        <p:nvSpPr>
          <p:cNvPr id="8" name="TextBox 7">
            <a:extLst>
              <a:ext uri="{FF2B5EF4-FFF2-40B4-BE49-F238E27FC236}">
                <a16:creationId xmlns:a16="http://schemas.microsoft.com/office/drawing/2014/main" id="{061F9072-E9D6-4768-B2CD-BA5C71644930}"/>
              </a:ext>
            </a:extLst>
          </p:cNvPr>
          <p:cNvSpPr txBox="1"/>
          <p:nvPr/>
        </p:nvSpPr>
        <p:spPr>
          <a:xfrm>
            <a:off x="1755775" y="4676775"/>
            <a:ext cx="787400" cy="369332"/>
          </a:xfrm>
          <a:prstGeom prst="rect">
            <a:avLst/>
          </a:prstGeom>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How?</a:t>
            </a:r>
          </a:p>
        </p:txBody>
      </p:sp>
    </p:spTree>
    <p:extLst>
      <p:ext uri="{BB962C8B-B14F-4D97-AF65-F5344CB8AC3E}">
        <p14:creationId xmlns:p14="http://schemas.microsoft.com/office/powerpoint/2010/main" val="1272957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0853AF5-3A34-4072-8DDD-0258A2C1D8CA}"/>
              </a:ext>
            </a:extLst>
          </p:cNvPr>
          <p:cNvSpPr txBox="1"/>
          <p:nvPr/>
        </p:nvSpPr>
        <p:spPr>
          <a:xfrm>
            <a:off x="368300" y="2120900"/>
            <a:ext cx="2743200"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b="1" u="sng"/>
              <a:t>Reviewing (Or Evaluating) The Implemented Decision</a:t>
            </a:r>
            <a:endParaRPr lang="en-US"/>
          </a:p>
        </p:txBody>
      </p:sp>
      <p:sp>
        <p:nvSpPr>
          <p:cNvPr id="2" name="Rectangle 1">
            <a:extLst>
              <a:ext uri="{FF2B5EF4-FFF2-40B4-BE49-F238E27FC236}">
                <a16:creationId xmlns:a16="http://schemas.microsoft.com/office/drawing/2014/main" id="{C183166D-96AB-4289-8279-3650CA0A76B1}"/>
              </a:ext>
            </a:extLst>
          </p:cNvPr>
          <p:cNvSpPr/>
          <p:nvPr/>
        </p:nvSpPr>
        <p:spPr>
          <a:xfrm>
            <a:off x="6255123" y="1845608"/>
            <a:ext cx="3759573" cy="15856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cs typeface="Calibri"/>
              </a:rPr>
              <a:t>Evaluate the Effectiveness of the strategies used:</a:t>
            </a:r>
          </a:p>
          <a:p>
            <a:pPr algn="ctr"/>
            <a:r>
              <a:rPr lang="en-GB">
                <a:cs typeface="Calibri"/>
              </a:rPr>
              <a:t>Have he objectives been met?</a:t>
            </a:r>
          </a:p>
        </p:txBody>
      </p:sp>
      <p:sp>
        <p:nvSpPr>
          <p:cNvPr id="4" name="Rectangle 3">
            <a:extLst>
              <a:ext uri="{FF2B5EF4-FFF2-40B4-BE49-F238E27FC236}">
                <a16:creationId xmlns:a16="http://schemas.microsoft.com/office/drawing/2014/main" id="{BD2DB53D-4610-4077-A07C-28AAED9A740F}"/>
              </a:ext>
            </a:extLst>
          </p:cNvPr>
          <p:cNvSpPr/>
          <p:nvPr/>
        </p:nvSpPr>
        <p:spPr>
          <a:xfrm>
            <a:off x="8280585" y="470086"/>
            <a:ext cx="3400984" cy="1081367"/>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cs typeface="Calibri"/>
              </a:rPr>
              <a:t>How could we do it better next time?</a:t>
            </a:r>
            <a:endParaRPr lang="en-GB"/>
          </a:p>
        </p:txBody>
      </p:sp>
      <p:sp>
        <p:nvSpPr>
          <p:cNvPr id="6" name="Rectangle 5">
            <a:extLst>
              <a:ext uri="{FF2B5EF4-FFF2-40B4-BE49-F238E27FC236}">
                <a16:creationId xmlns:a16="http://schemas.microsoft.com/office/drawing/2014/main" id="{F556FCC7-9C43-4361-9818-7C54305D81AF}"/>
              </a:ext>
            </a:extLst>
          </p:cNvPr>
          <p:cNvSpPr/>
          <p:nvPr/>
        </p:nvSpPr>
        <p:spPr>
          <a:xfrm>
            <a:off x="2753284" y="108696"/>
            <a:ext cx="2101102" cy="1910602"/>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cs typeface="Calibri"/>
              </a:rPr>
              <a:t>How efficient was the strategy?</a:t>
            </a:r>
          </a:p>
          <a:p>
            <a:pPr algn="ctr"/>
            <a:r>
              <a:rPr lang="en-GB">
                <a:cs typeface="Calibri"/>
              </a:rPr>
              <a:t>Assess the costs that were involved</a:t>
            </a:r>
          </a:p>
        </p:txBody>
      </p:sp>
      <p:sp>
        <p:nvSpPr>
          <p:cNvPr id="7" name="Rectangle 6">
            <a:extLst>
              <a:ext uri="{FF2B5EF4-FFF2-40B4-BE49-F238E27FC236}">
                <a16:creationId xmlns:a16="http://schemas.microsoft.com/office/drawing/2014/main" id="{9F6A21F3-F048-4E0D-81B6-A4F6EF1D9214}"/>
              </a:ext>
            </a:extLst>
          </p:cNvPr>
          <p:cNvSpPr/>
          <p:nvPr/>
        </p:nvSpPr>
        <p:spPr>
          <a:xfrm>
            <a:off x="9059394" y="4958041"/>
            <a:ext cx="2795867" cy="1036543"/>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cs typeface="Calibri"/>
              </a:rPr>
              <a:t>Has the problem been resolved?</a:t>
            </a:r>
            <a:endParaRPr lang="en-GB"/>
          </a:p>
        </p:txBody>
      </p:sp>
      <p:sp>
        <p:nvSpPr>
          <p:cNvPr id="8" name="Rectangle 7">
            <a:extLst>
              <a:ext uri="{FF2B5EF4-FFF2-40B4-BE49-F238E27FC236}">
                <a16:creationId xmlns:a16="http://schemas.microsoft.com/office/drawing/2014/main" id="{E26D9459-07D7-4A17-83A8-8BB5B9877218}"/>
              </a:ext>
            </a:extLst>
          </p:cNvPr>
          <p:cNvSpPr/>
          <p:nvPr/>
        </p:nvSpPr>
        <p:spPr>
          <a:xfrm>
            <a:off x="842682" y="4775946"/>
            <a:ext cx="2403661" cy="140073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cs typeface="Calibri"/>
              </a:rPr>
              <a:t>Is there any further action to be taken?</a:t>
            </a:r>
            <a:endParaRPr lang="en-GB"/>
          </a:p>
        </p:txBody>
      </p:sp>
      <p:sp>
        <p:nvSpPr>
          <p:cNvPr id="9" name="Rectangle 8">
            <a:extLst>
              <a:ext uri="{FF2B5EF4-FFF2-40B4-BE49-F238E27FC236}">
                <a16:creationId xmlns:a16="http://schemas.microsoft.com/office/drawing/2014/main" id="{5DD73EC2-455C-4709-874E-389BF19FB9DC}"/>
              </a:ext>
            </a:extLst>
          </p:cNvPr>
          <p:cNvSpPr/>
          <p:nvPr/>
        </p:nvSpPr>
        <p:spPr>
          <a:xfrm>
            <a:off x="4857189" y="3686174"/>
            <a:ext cx="2543734" cy="1652866"/>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cs typeface="Calibri"/>
              </a:rPr>
              <a:t>Has the decision impacted any other areas of the organisation?</a:t>
            </a:r>
            <a:endParaRPr lang="en-GB"/>
          </a:p>
        </p:txBody>
      </p:sp>
    </p:spTree>
    <p:extLst>
      <p:ext uri="{BB962C8B-B14F-4D97-AF65-F5344CB8AC3E}">
        <p14:creationId xmlns:p14="http://schemas.microsoft.com/office/powerpoint/2010/main" val="2786878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E4490D0-3672-446A-AC12-B4830333BDD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39CB82C2-DF65-4EC1-8280-F201D50F57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7E1D4427-852B-4B37-8E76-0E9F1810BA2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5AE6C737-FF55-4064-94B7-0B21D2EB604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4C0A3C-DF58-4CC8-9C8B-58ABD43955A8}"/>
              </a:ext>
            </a:extLst>
          </p:cNvPr>
          <p:cNvSpPr>
            <a:spLocks noGrp="1"/>
          </p:cNvSpPr>
          <p:nvPr>
            <p:ph type="title"/>
          </p:nvPr>
        </p:nvSpPr>
        <p:spPr>
          <a:xfrm>
            <a:off x="6730000" y="639097"/>
            <a:ext cx="4813072" cy="3686015"/>
          </a:xfrm>
        </p:spPr>
        <p:txBody>
          <a:bodyPr vert="horz" lIns="91440" tIns="45720" rIns="91440" bIns="45720" rtlCol="0" anchor="b">
            <a:normAutofit/>
          </a:bodyPr>
          <a:lstStyle/>
          <a:p>
            <a:r>
              <a:rPr lang="en-US" sz="8000">
                <a:solidFill>
                  <a:schemeClr val="tx1">
                    <a:lumMod val="85000"/>
                    <a:lumOff val="15000"/>
                  </a:schemeClr>
                </a:solidFill>
              </a:rPr>
              <a:t>How do I record this?</a:t>
            </a:r>
          </a:p>
        </p:txBody>
      </p:sp>
      <p:pic>
        <p:nvPicPr>
          <p:cNvPr id="3" name="Picture 3" descr="A screenshot of a cell phone&#10;&#10;Description generated with very high confidence">
            <a:extLst>
              <a:ext uri="{FF2B5EF4-FFF2-40B4-BE49-F238E27FC236}">
                <a16:creationId xmlns:a16="http://schemas.microsoft.com/office/drawing/2014/main" id="{4FDC6C29-B450-4AFD-B66E-B119F32A2C4F}"/>
              </a:ext>
            </a:extLst>
          </p:cNvPr>
          <p:cNvPicPr>
            <a:picLocks noChangeAspect="1"/>
          </p:cNvPicPr>
          <p:nvPr/>
        </p:nvPicPr>
        <p:blipFill>
          <a:blip r:embed="rId2"/>
          <a:stretch>
            <a:fillRect/>
          </a:stretch>
        </p:blipFill>
        <p:spPr>
          <a:xfrm>
            <a:off x="633999" y="1132564"/>
            <a:ext cx="5462001" cy="4069190"/>
          </a:xfrm>
          <a:prstGeom prst="rect">
            <a:avLst/>
          </a:prstGeom>
        </p:spPr>
      </p:pic>
      <p:cxnSp>
        <p:nvCxnSpPr>
          <p:cNvPr id="16" name="Straight Connector 15">
            <a:extLst>
              <a:ext uri="{FF2B5EF4-FFF2-40B4-BE49-F238E27FC236}">
                <a16:creationId xmlns:a16="http://schemas.microsoft.com/office/drawing/2014/main" id="{6B5B1DD8-6224-4137-8621-32982B00F9F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343400"/>
            <a:ext cx="438912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D8218D9F-38B6-4AE0-9051-5434D19A527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a:extLst>
              <a:ext uri="{FF2B5EF4-FFF2-40B4-BE49-F238E27FC236}">
                <a16:creationId xmlns:a16="http://schemas.microsoft.com/office/drawing/2014/main" id="{2D3DCA99-84AF-487A-BF72-91C5FA6B0B7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33808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A2C30-EB7D-4473-A66C-11CCD7A805E1}"/>
              </a:ext>
            </a:extLst>
          </p:cNvPr>
          <p:cNvSpPr>
            <a:spLocks noGrp="1"/>
          </p:cNvSpPr>
          <p:nvPr>
            <p:ph type="title"/>
          </p:nvPr>
        </p:nvSpPr>
        <p:spPr>
          <a:xfrm>
            <a:off x="1097280" y="286603"/>
            <a:ext cx="3746500" cy="612557"/>
          </a:xfrm>
        </p:spPr>
        <p:txBody>
          <a:bodyPr>
            <a:normAutofit fontScale="90000"/>
          </a:bodyPr>
          <a:lstStyle/>
          <a:p>
            <a:r>
              <a:rPr lang="en-US">
                <a:cs typeface="Calibri Light"/>
              </a:rPr>
              <a:t>Next Week...</a:t>
            </a:r>
            <a:endParaRPr lang="en-US"/>
          </a:p>
        </p:txBody>
      </p:sp>
      <p:sp>
        <p:nvSpPr>
          <p:cNvPr id="3" name="TextBox 2">
            <a:extLst>
              <a:ext uri="{FF2B5EF4-FFF2-40B4-BE49-F238E27FC236}">
                <a16:creationId xmlns:a16="http://schemas.microsoft.com/office/drawing/2014/main" id="{61EBCE25-88D5-49A0-99DC-0A8D85C7004F}"/>
              </a:ext>
            </a:extLst>
          </p:cNvPr>
          <p:cNvSpPr txBox="1"/>
          <p:nvPr/>
        </p:nvSpPr>
        <p:spPr>
          <a:xfrm>
            <a:off x="914400" y="901700"/>
            <a:ext cx="9017000"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t>Group Assessment Support sessions:</a:t>
            </a:r>
            <a:endParaRPr lang="en-US" sz="2400" b="1" u="sng">
              <a:cs typeface="Calibri"/>
            </a:endParaRPr>
          </a:p>
          <a:p>
            <a:endParaRPr lang="en-US" sz="2400">
              <a:cs typeface="Calibri"/>
            </a:endParaRPr>
          </a:p>
          <a:p>
            <a:r>
              <a:rPr lang="en-US" sz="2400" b="1" u="sng">
                <a:cs typeface="Calibri"/>
              </a:rPr>
              <a:t>10am-10.20</a:t>
            </a:r>
            <a:r>
              <a:rPr lang="en-US" sz="2400">
                <a:cs typeface="Calibri"/>
              </a:rPr>
              <a:t>: Georgia Webb and Hannah Yarwood</a:t>
            </a:r>
          </a:p>
          <a:p>
            <a:endParaRPr lang="en-US" sz="2400">
              <a:cs typeface="Calibri"/>
            </a:endParaRPr>
          </a:p>
          <a:p>
            <a:r>
              <a:rPr lang="en-US" sz="2400" b="1" u="sng">
                <a:cs typeface="Calibri"/>
              </a:rPr>
              <a:t>10.20am-10.40am</a:t>
            </a:r>
            <a:r>
              <a:rPr lang="en-US" sz="2400">
                <a:cs typeface="Calibri"/>
              </a:rPr>
              <a:t>: Yasmin, </a:t>
            </a:r>
            <a:r>
              <a:rPr lang="en-US" sz="2400" err="1">
                <a:cs typeface="Calibri"/>
              </a:rPr>
              <a:t>Sanjeedah</a:t>
            </a:r>
            <a:r>
              <a:rPr lang="en-US" sz="2400">
                <a:cs typeface="Calibri"/>
              </a:rPr>
              <a:t>, </a:t>
            </a:r>
            <a:r>
              <a:rPr lang="en-US" sz="2400" err="1">
                <a:cs typeface="Calibri"/>
              </a:rPr>
              <a:t>Bilkis</a:t>
            </a:r>
            <a:r>
              <a:rPr lang="en-US" sz="2400">
                <a:cs typeface="Calibri"/>
              </a:rPr>
              <a:t> and </a:t>
            </a:r>
            <a:r>
              <a:rPr lang="en-US" sz="2400" err="1">
                <a:cs typeface="Calibri"/>
              </a:rPr>
              <a:t>Helina</a:t>
            </a:r>
            <a:endParaRPr lang="en-US" sz="2400">
              <a:cs typeface="Calibri"/>
            </a:endParaRPr>
          </a:p>
          <a:p>
            <a:endParaRPr lang="en-US" sz="2400">
              <a:cs typeface="Calibri"/>
            </a:endParaRPr>
          </a:p>
          <a:p>
            <a:r>
              <a:rPr lang="en-US" sz="2400" b="1" u="sng">
                <a:cs typeface="Calibri"/>
              </a:rPr>
              <a:t>10.40am-11am</a:t>
            </a:r>
            <a:r>
              <a:rPr lang="en-US" sz="2400">
                <a:cs typeface="Calibri"/>
              </a:rPr>
              <a:t>: </a:t>
            </a:r>
            <a:r>
              <a:rPr lang="en-US" sz="2400" err="1">
                <a:cs typeface="Calibri"/>
              </a:rPr>
              <a:t>Mihail</a:t>
            </a:r>
            <a:r>
              <a:rPr lang="en-US" sz="2400">
                <a:cs typeface="Calibri"/>
              </a:rPr>
              <a:t>, Alina, Catalina and George</a:t>
            </a:r>
          </a:p>
          <a:p>
            <a:endParaRPr lang="en-US" sz="2400">
              <a:cs typeface="Calibri"/>
            </a:endParaRPr>
          </a:p>
          <a:p>
            <a:r>
              <a:rPr lang="en-US" sz="2400" b="1" u="sng">
                <a:cs typeface="Calibri"/>
              </a:rPr>
              <a:t>11am-11.20am</a:t>
            </a:r>
            <a:r>
              <a:rPr lang="en-US" sz="2400">
                <a:cs typeface="Calibri"/>
              </a:rPr>
              <a:t>: Hannah Roberts-Davies, Thomas, Huseyin and Umut</a:t>
            </a:r>
          </a:p>
          <a:p>
            <a:endParaRPr lang="en-US" sz="2400">
              <a:cs typeface="Calibri"/>
            </a:endParaRPr>
          </a:p>
          <a:p>
            <a:r>
              <a:rPr lang="en-US" sz="2400" b="1" u="sng">
                <a:cs typeface="Calibri"/>
              </a:rPr>
              <a:t>11.20am-11.40am</a:t>
            </a:r>
            <a:r>
              <a:rPr lang="en-US" sz="2400">
                <a:cs typeface="Calibri"/>
              </a:rPr>
              <a:t>: Natalia, Martin and Mihaela</a:t>
            </a:r>
          </a:p>
          <a:p>
            <a:endParaRPr lang="en-US" sz="2400">
              <a:cs typeface="Calibri"/>
            </a:endParaRPr>
          </a:p>
          <a:p>
            <a:r>
              <a:rPr lang="en-US" sz="2400" b="1" u="sng">
                <a:cs typeface="Calibri"/>
              </a:rPr>
              <a:t>11.40am-12pm</a:t>
            </a:r>
            <a:r>
              <a:rPr lang="en-US" sz="2400">
                <a:cs typeface="Calibri"/>
              </a:rPr>
              <a:t>: Anita, </a:t>
            </a:r>
            <a:r>
              <a:rPr lang="en-US" sz="2400" err="1">
                <a:cs typeface="Calibri"/>
              </a:rPr>
              <a:t>Alexandru</a:t>
            </a:r>
            <a:r>
              <a:rPr lang="en-US" sz="2400">
                <a:cs typeface="Calibri"/>
              </a:rPr>
              <a:t> and Ionut</a:t>
            </a:r>
          </a:p>
          <a:p>
            <a:endParaRPr lang="en-US" sz="2400">
              <a:cs typeface="Calibri"/>
            </a:endParaRPr>
          </a:p>
          <a:p>
            <a:r>
              <a:rPr lang="en-US" sz="2400" b="1" u="sng">
                <a:cs typeface="Calibri"/>
              </a:rPr>
              <a:t>12pm-12.40pm</a:t>
            </a:r>
            <a:r>
              <a:rPr lang="en-US" sz="2400">
                <a:cs typeface="Calibri"/>
              </a:rPr>
              <a:t>: </a:t>
            </a:r>
            <a:r>
              <a:rPr lang="en-US" sz="2400" err="1">
                <a:cs typeface="Calibri"/>
              </a:rPr>
              <a:t>Saif</a:t>
            </a:r>
            <a:r>
              <a:rPr lang="en-US" sz="2400">
                <a:cs typeface="Calibri"/>
              </a:rPr>
              <a:t>, Ayesha and </a:t>
            </a:r>
            <a:r>
              <a:rPr lang="en-US" sz="2400" err="1">
                <a:cs typeface="Calibri"/>
              </a:rPr>
              <a:t>Nasima</a:t>
            </a:r>
            <a:endParaRPr lang="en-US" sz="2400">
              <a:cs typeface="Calibri"/>
            </a:endParaRPr>
          </a:p>
          <a:p>
            <a:endParaRPr lang="en-US">
              <a:cs typeface="Calibri"/>
            </a:endParaRPr>
          </a:p>
          <a:p>
            <a:endParaRPr lang="en-US">
              <a:cs typeface="Calibri"/>
            </a:endParaRPr>
          </a:p>
        </p:txBody>
      </p:sp>
    </p:spTree>
    <p:extLst>
      <p:ext uri="{BB962C8B-B14F-4D97-AF65-F5344CB8AC3E}">
        <p14:creationId xmlns:p14="http://schemas.microsoft.com/office/powerpoint/2010/main" val="891279806"/>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A4462EC5D42D48A1870FB723F26746" ma:contentTypeVersion="11" ma:contentTypeDescription="Create a new document." ma:contentTypeScope="" ma:versionID="e2e81eb36bf243fa95089a6152957dcd">
  <xsd:schema xmlns:xsd="http://www.w3.org/2001/XMLSchema" xmlns:xs="http://www.w3.org/2001/XMLSchema" xmlns:p="http://schemas.microsoft.com/office/2006/metadata/properties" xmlns:ns3="7ab40eed-68c2-4ff5-b2ec-48499265677d" xmlns:ns4="e30e1647-29be-4cde-b2da-971aed4fcaf4" targetNamespace="http://schemas.microsoft.com/office/2006/metadata/properties" ma:root="true" ma:fieldsID="c81c139d1c5ed8f68d1a6a68d4322259" ns3:_="" ns4:_="">
    <xsd:import namespace="7ab40eed-68c2-4ff5-b2ec-48499265677d"/>
    <xsd:import namespace="e30e1647-29be-4cde-b2da-971aed4fcaf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b40eed-68c2-4ff5-b2ec-4849926567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30e1647-29be-4cde-b2da-971aed4fcaf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367E02F-C57E-4295-AB6D-F2ABA8046FF5}">
  <ds:schemaRefs>
    <ds:schemaRef ds:uri="http://schemas.microsoft.com/sharepoint/v3/contenttype/forms"/>
  </ds:schemaRefs>
</ds:datastoreItem>
</file>

<file path=customXml/itemProps2.xml><?xml version="1.0" encoding="utf-8"?>
<ds:datastoreItem xmlns:ds="http://schemas.openxmlformats.org/officeDocument/2006/customXml" ds:itemID="{D785288D-1081-46DB-BE6A-0144A882CE04}">
  <ds:schemaRefs>
    <ds:schemaRef ds:uri="7ab40eed-68c2-4ff5-b2ec-48499265677d"/>
    <ds:schemaRef ds:uri="e30e1647-29be-4cde-b2da-971aed4fcaf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88394FF-5B5D-4C0B-A1A6-87627BD8A7F2}">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e30e1647-29be-4cde-b2da-971aed4fcaf4"/>
    <ds:schemaRef ds:uri="7ab40eed-68c2-4ff5-b2ec-48499265677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Retrospect</Template>
  <TotalTime>0</TotalTime>
  <Words>586</Words>
  <Application>Microsoft Office PowerPoint</Application>
  <PresentationFormat>Widescreen</PresentationFormat>
  <Paragraphs>122</Paragraphs>
  <Slides>13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&amp;quot</vt:lpstr>
      <vt:lpstr>Arial</vt:lpstr>
      <vt:lpstr>Calibri</vt:lpstr>
      <vt:lpstr>Calibri Light</vt:lpstr>
      <vt:lpstr>Open Sans</vt:lpstr>
      <vt:lpstr>Segoe UI</vt:lpstr>
      <vt:lpstr>Symbol</vt:lpstr>
      <vt:lpstr>Retrospect</vt:lpstr>
      <vt:lpstr>Problem Solving and Decision Making</vt:lpstr>
      <vt:lpstr>Today we will be looking at.. </vt:lpstr>
      <vt:lpstr>What is a Resilient Decision?</vt:lpstr>
      <vt:lpstr>What do you need to consider when implementing a resilient decision?</vt:lpstr>
      <vt:lpstr>Monitoring and Reviewing the Solution</vt:lpstr>
      <vt:lpstr>PowerPoint Presentation</vt:lpstr>
      <vt:lpstr>How will you Monitor the implemented decision?</vt:lpstr>
      <vt:lpstr>PowerPoint Presentation</vt:lpstr>
      <vt:lpstr>PowerPoint Presentation</vt:lpstr>
      <vt:lpstr>PowerPoint Presentation</vt:lpstr>
      <vt:lpstr>PowerPoint Presentation</vt:lpstr>
      <vt:lpstr>How do I record this?</vt:lpstr>
      <vt:lpstr>Next Week...</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Decision Making</dc:title>
  <dc:creator>Laura James</dc:creator>
  <cp:lastModifiedBy>Melanie Squire</cp:lastModifiedBy>
  <cp:revision>1</cp:revision>
  <dcterms:created xsi:type="dcterms:W3CDTF">2019-10-02T09:54:47Z</dcterms:created>
  <dcterms:modified xsi:type="dcterms:W3CDTF">2019-12-05T16:54:09Z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0x010100B2A4462EC5D42D48A1870FB723F26746</vt:lpwstr>
  </property>
</Properties>
</file>