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8"/>
  </p:notesMasterIdLst>
  <p:handoutMasterIdLst>
    <p:handoutMasterId r:id="rId19"/>
  </p:handoutMasterIdLst>
  <p:sldIdLst>
    <p:sldId id="277" r:id="rId2"/>
    <p:sldId id="295" r:id="rId3"/>
    <p:sldId id="302" r:id="rId4"/>
    <p:sldId id="307" r:id="rId5"/>
    <p:sldId id="304" r:id="rId6"/>
    <p:sldId id="284" r:id="rId7"/>
    <p:sldId id="296" r:id="rId8"/>
    <p:sldId id="305" r:id="rId9"/>
    <p:sldId id="297" r:id="rId10"/>
    <p:sldId id="324" r:id="rId11"/>
    <p:sldId id="298" r:id="rId12"/>
    <p:sldId id="299" r:id="rId13"/>
    <p:sldId id="300" r:id="rId14"/>
    <p:sldId id="301" r:id="rId15"/>
    <p:sldId id="303" r:id="rId16"/>
    <p:sldId id="323" r:id="rId1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52" autoAdjust="0"/>
    <p:restoredTop sz="93313" autoAdjust="0"/>
  </p:normalViewPr>
  <p:slideViewPr>
    <p:cSldViewPr>
      <p:cViewPr varScale="1">
        <p:scale>
          <a:sx n="106" d="100"/>
          <a:sy n="106" d="100"/>
        </p:scale>
        <p:origin x="1672" y="1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>
            <a:extLst>
              <a:ext uri="{FF2B5EF4-FFF2-40B4-BE49-F238E27FC236}">
                <a16:creationId xmlns:a16="http://schemas.microsoft.com/office/drawing/2014/main" id="{23922B66-CB2A-CD49-B893-BA0F658D891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A22A044-AE60-D245-BC8D-D193E019B31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b="1" kern="0" dirty="0"/>
              <a:t>Table 16.2</a:t>
            </a:r>
            <a:br>
              <a:rPr lang="en-US" b="1" kern="0" dirty="0"/>
            </a:br>
            <a:r>
              <a:rPr lang="en-IN" kern="0" dirty="0"/>
              <a:t>With sales declining </a:t>
            </a:r>
            <a:r>
              <a:rPr lang="en-IN" kern="0" dirty="0" err="1"/>
              <a:t>Miele</a:t>
            </a:r>
            <a:r>
              <a:rPr lang="en-IN" kern="0" dirty="0"/>
              <a:t> and Hoover have attempted to take on Dyson in the vacuum cleaner market</a:t>
            </a:r>
            <a:endParaRPr lang="en-US" kern="0" dirty="0"/>
          </a:p>
        </p:txBody>
      </p:sp>
      <p:sp>
        <p:nvSpPr>
          <p:cNvPr id="19460" name="Slide Number Placeholder 3">
            <a:extLst>
              <a:ext uri="{FF2B5EF4-FFF2-40B4-BE49-F238E27FC236}">
                <a16:creationId xmlns:a16="http://schemas.microsoft.com/office/drawing/2014/main" id="{3523B9AA-6EEA-BB44-999B-679ECF08C48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21B95BF-3ED5-0A41-BC5E-287C79513A66}" type="slidenum">
              <a:rPr lang="en-US" altLang="en-US"/>
              <a:pPr/>
              <a:t>13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043631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30/11/2020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30/11/2020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30/11/2020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30/11/2020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30/11/2020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30/11/2020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30/11/2020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30/11/2020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30/11/2020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30/11/2020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30/11/2020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30/11/2020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﻿LCMB7007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2"/>
            <a:ext cx="7786742" cy="4164493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﻿Creativity, Innovation and Intellectual Property (CIIP)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9</a:t>
            </a:r>
          </a:p>
          <a:p>
            <a:pPr eaLnBrk="1" hangingPunct="1"/>
            <a:r>
              <a:rPr lang="en-GB" altLang="en-US" sz="4200" b="1" dirty="0">
                <a:solidFill>
                  <a:schemeClr val="accent2"/>
                </a:solidFill>
              </a:rPr>
              <a:t>Market research and its influence on new product development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5" descr="M15NO001">
            <a:extLst>
              <a:ext uri="{FF2B5EF4-FFF2-40B4-BE49-F238E27FC236}">
                <a16:creationId xmlns:a16="http://schemas.microsoft.com/office/drawing/2014/main" id="{3A0D24AC-2B29-D846-9F6C-5CE7FD1CD0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763" y="1617663"/>
            <a:ext cx="8372475" cy="3622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175555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4EF03EA-E778-3D4C-A49E-47CF46FB51D5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633538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Figure 16.1</a:t>
            </a:r>
            <a:br>
              <a:rPr lang="en-US" sz="3400" b="1" kern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New product concept and prototype testing</a:t>
            </a:r>
            <a:endParaRPr lang="en-US" sz="3400" b="1" kern="0" dirty="0">
              <a:solidFill>
                <a:srgbClr val="007FA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123" name="Picture 3" descr="M15NF001">
            <a:extLst>
              <a:ext uri="{FF2B5EF4-FFF2-40B4-BE49-F238E27FC236}">
                <a16:creationId xmlns:a16="http://schemas.microsoft.com/office/drawing/2014/main" id="{08AD741A-4254-9F48-AC39-1635884101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1965325"/>
            <a:ext cx="4572000" cy="4294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567728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03889290-6FB7-E941-B988-951F8CB4B8D9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13347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Figure 16.2</a:t>
            </a:r>
            <a:b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The tripartite product concept</a:t>
            </a:r>
            <a:endParaRPr lang="en-US" sz="3400" b="1" kern="0" dirty="0">
              <a:solidFill>
                <a:srgbClr val="007FA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6147" name="Picture 5" descr="M15NF002">
            <a:extLst>
              <a:ext uri="{FF2B5EF4-FFF2-40B4-BE49-F238E27FC236}">
                <a16:creationId xmlns:a16="http://schemas.microsoft.com/office/drawing/2014/main" id="{43E9B477-AD27-014A-ACC3-65941C7A25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2425" y="1652588"/>
            <a:ext cx="5899150" cy="4133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8" name="Text Box 4">
            <a:extLst>
              <a:ext uri="{FF2B5EF4-FFF2-40B4-BE49-F238E27FC236}">
                <a16:creationId xmlns:a16="http://schemas.microsoft.com/office/drawing/2014/main" id="{EED4F46D-9531-374E-BD54-544BB925F7D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6388" y="6016625"/>
            <a:ext cx="8534400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IN" altLang="en-US" sz="800" i="1"/>
              <a:t>Source</a:t>
            </a:r>
            <a:r>
              <a:rPr lang="en-IN" altLang="en-US" sz="800"/>
              <a:t>: Adapted from Saren, M.A.J. and Tzokas, N. (1994) Proceedings of the Annual Conference of the European Marketing Academy, Maastricht.</a:t>
            </a:r>
            <a:endParaRPr lang="en-US" altLang="en-US" sz="800"/>
          </a:p>
        </p:txBody>
      </p:sp>
    </p:spTree>
    <p:extLst>
      <p:ext uri="{BB962C8B-B14F-4D97-AF65-F5344CB8AC3E}">
        <p14:creationId xmlns:p14="http://schemas.microsoft.com/office/powerpoint/2010/main" val="19333123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Box 1">
            <a:extLst>
              <a:ext uri="{FF2B5EF4-FFF2-40B4-BE49-F238E27FC236}">
                <a16:creationId xmlns:a16="http://schemas.microsoft.com/office/drawing/2014/main" id="{1E57F9BC-0518-F242-B103-C85D15ED0B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2750" y="376238"/>
            <a:ext cx="8407400" cy="614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3400" b="1">
                <a:solidFill>
                  <a:srgbClr val="007FA3"/>
                </a:solidFill>
              </a:rPr>
              <a:t>Customers don’t know what is possible</a:t>
            </a:r>
            <a:endParaRPr lang="en-GB" altLang="en-US" sz="3400">
              <a:solidFill>
                <a:srgbClr val="007FA3"/>
              </a:solidFill>
            </a:endParaRPr>
          </a:p>
        </p:txBody>
      </p:sp>
      <p:sp>
        <p:nvSpPr>
          <p:cNvPr id="7171" name="TextBox 1">
            <a:extLst>
              <a:ext uri="{FF2B5EF4-FFF2-40B4-BE49-F238E27FC236}">
                <a16:creationId xmlns:a16="http://schemas.microsoft.com/office/drawing/2014/main" id="{CBF355F5-8C7B-2E4E-AA35-4075114600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0063" y="1374775"/>
            <a:ext cx="8320087" cy="452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2400"/>
              <a:t>Clayton Christensen (1997) investigated why well-run </a:t>
            </a:r>
          </a:p>
          <a:p>
            <a:pPr eaLnBrk="1" hangingPunct="1"/>
            <a:r>
              <a:rPr lang="en-GB" altLang="en-US" sz="2400"/>
              <a:t>companies later failed e.g. Digital, IBM, Apple and Xerox. </a:t>
            </a:r>
          </a:p>
          <a:p>
            <a:pPr eaLnBrk="1" hangingPunct="1"/>
            <a:endParaRPr lang="en-GB" altLang="en-US" sz="2400"/>
          </a:p>
          <a:p>
            <a:pPr eaLnBrk="1" hangingPunct="1"/>
            <a:r>
              <a:rPr lang="en-GB" altLang="en-US" sz="2400"/>
              <a:t>‘Good management’ was the most powerful reason they </a:t>
            </a:r>
          </a:p>
          <a:p>
            <a:pPr eaLnBrk="1" hangingPunct="1"/>
            <a:r>
              <a:rPr lang="en-GB" altLang="en-US" sz="2400"/>
              <a:t>failed to remain market leaders (i.e. they continued to satisfy existing customers; ignored new customers).</a:t>
            </a:r>
          </a:p>
          <a:p>
            <a:pPr eaLnBrk="1" hangingPunct="1"/>
            <a:endParaRPr lang="en-GB" altLang="en-US" sz="2400"/>
          </a:p>
          <a:p>
            <a:pPr eaLnBrk="1" hangingPunct="1"/>
            <a:r>
              <a:rPr lang="en-GB" altLang="en-US" sz="2400"/>
              <a:t>Maybe the devotion to focus groups and market research </a:t>
            </a:r>
          </a:p>
          <a:p>
            <a:pPr eaLnBrk="1" hangingPunct="1"/>
            <a:r>
              <a:rPr lang="en-GB" altLang="en-US" sz="2400"/>
              <a:t>has gone too far?</a:t>
            </a:r>
          </a:p>
          <a:p>
            <a:pPr eaLnBrk="1" hangingPunct="1"/>
            <a:endParaRPr lang="en-GB" altLang="en-US" sz="2400"/>
          </a:p>
          <a:p>
            <a:pPr eaLnBrk="1" hangingPunct="1"/>
            <a:r>
              <a:rPr lang="en-GB" altLang="en-US" sz="2400"/>
              <a:t>Research often viewed as a decision making insurance policy.</a:t>
            </a:r>
          </a:p>
        </p:txBody>
      </p:sp>
    </p:spTree>
    <p:extLst>
      <p:ext uri="{BB962C8B-B14F-4D97-AF65-F5344CB8AC3E}">
        <p14:creationId xmlns:p14="http://schemas.microsoft.com/office/powerpoint/2010/main" val="5274880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E5D19941-BB07-C146-8AAD-F2C1FD84D700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70497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Table 16.1</a:t>
            </a:r>
            <a:b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Products that initially were rejected by consumers but went on to be successful</a:t>
            </a:r>
            <a:endParaRPr lang="en-US" sz="3400" b="1" kern="0" dirty="0">
              <a:solidFill>
                <a:srgbClr val="007FA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8195" name="Picture 4" descr="M15NT001">
            <a:extLst>
              <a:ext uri="{FF2B5EF4-FFF2-40B4-BE49-F238E27FC236}">
                <a16:creationId xmlns:a16="http://schemas.microsoft.com/office/drawing/2014/main" id="{11FEA85C-2D5C-4C48-BD09-764A5E6093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4363" y="2011363"/>
            <a:ext cx="5375275" cy="3917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6" name="Text Box 4">
            <a:extLst>
              <a:ext uri="{FF2B5EF4-FFF2-40B4-BE49-F238E27FC236}">
                <a16:creationId xmlns:a16="http://schemas.microsoft.com/office/drawing/2014/main" id="{FAE1E8EE-6AA6-6941-8EA2-B70CB3C673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6388" y="6019800"/>
            <a:ext cx="8534400" cy="214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800" i="1"/>
              <a:t>Source</a:t>
            </a:r>
            <a:r>
              <a:rPr lang="en-GB" altLang="en-US" sz="800"/>
              <a:t>: </a:t>
            </a:r>
            <a:r>
              <a:rPr lang="en-US" altLang="en-US" sz="800"/>
              <a:t>A dirty business, </a:t>
            </a:r>
            <a:r>
              <a:rPr lang="en-US" altLang="en-US" sz="800" i="1"/>
              <a:t>Guardian</a:t>
            </a:r>
            <a:r>
              <a:rPr lang="en-US" altLang="en-US" sz="800"/>
              <a:t> 16/03/1999, copyright Guardian News &amp; Media Ltd 2010.</a:t>
            </a:r>
          </a:p>
        </p:txBody>
      </p:sp>
    </p:spTree>
    <p:extLst>
      <p:ext uri="{BB962C8B-B14F-4D97-AF65-F5344CB8AC3E}">
        <p14:creationId xmlns:p14="http://schemas.microsoft.com/office/powerpoint/2010/main" val="18019009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9E1AA19-41EF-F64D-ACA5-F51BEC947793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13347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Figure 16.3</a:t>
            </a:r>
            <a:b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Gaining new customers of the future</a:t>
            </a:r>
            <a:endParaRPr lang="en-US" sz="3400" b="1" kern="0" dirty="0">
              <a:solidFill>
                <a:srgbClr val="007FA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9219" name="Picture 5" descr="M15NF003">
            <a:extLst>
              <a:ext uri="{FF2B5EF4-FFF2-40B4-BE49-F238E27FC236}">
                <a16:creationId xmlns:a16="http://schemas.microsoft.com/office/drawing/2014/main" id="{19DF084A-EF11-3348-90C9-DEA3CC14EA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538" y="1625600"/>
            <a:ext cx="5368925" cy="417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0" name="Text Box 4">
            <a:extLst>
              <a:ext uri="{FF2B5EF4-FFF2-40B4-BE49-F238E27FC236}">
                <a16:creationId xmlns:a16="http://schemas.microsoft.com/office/drawing/2014/main" id="{1759D45A-7883-8A4A-BC7A-953AB067AB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4325" y="6008688"/>
            <a:ext cx="8534400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IN" altLang="en-US" sz="800" i="1"/>
              <a:t>Source</a:t>
            </a:r>
            <a:r>
              <a:rPr lang="en-IN" altLang="en-US" sz="800"/>
              <a:t>: Hamel, S. and Prahalad, C.K. (1994) Competing for the future, </a:t>
            </a:r>
            <a:r>
              <a:rPr lang="en-IN" altLang="en-US" sz="800" i="1"/>
              <a:t>Harvard Business Review</a:t>
            </a:r>
            <a:r>
              <a:rPr lang="en-IN" altLang="en-US" sz="800"/>
              <a:t>, vol. 72, no. 4, 122–8.</a:t>
            </a:r>
            <a:endParaRPr lang="en-US" altLang="en-US" sz="800"/>
          </a:p>
        </p:txBody>
      </p:sp>
    </p:spTree>
    <p:extLst>
      <p:ext uri="{BB962C8B-B14F-4D97-AF65-F5344CB8AC3E}">
        <p14:creationId xmlns:p14="http://schemas.microsoft.com/office/powerpoint/2010/main" val="34339456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Box 1">
            <a:extLst>
              <a:ext uri="{FF2B5EF4-FFF2-40B4-BE49-F238E27FC236}">
                <a16:creationId xmlns:a16="http://schemas.microsoft.com/office/drawing/2014/main" id="{EA44D8A2-BBD4-C142-BCED-DDB39CA7F0E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2750" y="147638"/>
            <a:ext cx="8407400" cy="1138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IN" altLang="en-US" sz="3400" b="1">
                <a:solidFill>
                  <a:srgbClr val="007FA3"/>
                </a:solidFill>
              </a:rPr>
              <a:t>Market research may lead to the rejection of good ideas</a:t>
            </a:r>
            <a:endParaRPr lang="en-GB" altLang="en-US" sz="3400">
              <a:solidFill>
                <a:srgbClr val="007FA3"/>
              </a:solidFill>
            </a:endParaRPr>
          </a:p>
        </p:txBody>
      </p:sp>
      <p:sp>
        <p:nvSpPr>
          <p:cNvPr id="10243" name="TextBox 1">
            <a:extLst>
              <a:ext uri="{FF2B5EF4-FFF2-40B4-BE49-F238E27FC236}">
                <a16:creationId xmlns:a16="http://schemas.microsoft.com/office/drawing/2014/main" id="{43CA1243-CAC6-BB40-9128-4BCAA4C705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9588" y="1389063"/>
            <a:ext cx="8310562" cy="452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2400"/>
              <a:t>Market research results frequently produce negative reactions to discontinuous new products.</a:t>
            </a:r>
          </a:p>
          <a:p>
            <a:pPr eaLnBrk="1" hangingPunct="1"/>
            <a:endParaRPr lang="en-GB" altLang="en-US" sz="2400"/>
          </a:p>
          <a:p>
            <a:pPr eaLnBrk="1" hangingPunct="1"/>
            <a:r>
              <a:rPr lang="en-GB" altLang="en-US" sz="2400"/>
              <a:t>For example: the fax machine, the VCR and Dyson’s bagless vacuum cleaner.</a:t>
            </a:r>
          </a:p>
          <a:p>
            <a:pPr eaLnBrk="1" hangingPunct="1"/>
            <a:endParaRPr lang="en-GB" altLang="en-US" sz="2400"/>
          </a:p>
          <a:p>
            <a:pPr eaLnBrk="1" hangingPunct="1"/>
            <a:r>
              <a:rPr lang="en-GB" altLang="en-US" sz="2400"/>
              <a:t>Yet companies continue to seek the views of consumers on their new product ideas the debate is long-standing and controversial.</a:t>
            </a:r>
          </a:p>
          <a:p>
            <a:pPr eaLnBrk="1" hangingPunct="1"/>
            <a:endParaRPr lang="en-GB" altLang="en-US" sz="2400"/>
          </a:p>
          <a:p>
            <a:pPr eaLnBrk="1" hangingPunct="1"/>
            <a:r>
              <a:rPr lang="en-GB" altLang="en-US" sz="2400"/>
              <a:t>To what extent is market research justified and should companies sometimes ignore their customers?</a:t>
            </a:r>
          </a:p>
        </p:txBody>
      </p:sp>
    </p:spTree>
    <p:extLst>
      <p:ext uri="{BB962C8B-B14F-4D97-AF65-F5344CB8AC3E}">
        <p14:creationId xmlns:p14="http://schemas.microsoft.com/office/powerpoint/2010/main" val="19989541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1A5329A-59F8-CE46-BA89-5A382AC4794F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13347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Figure 16.4</a:t>
            </a:r>
            <a:b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The spectacular growth of Dyson</a:t>
            </a:r>
            <a:endParaRPr lang="en-US" sz="3400" b="1" kern="0" dirty="0">
              <a:solidFill>
                <a:srgbClr val="007FA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1267" name="Picture 5" descr="M15NF004">
            <a:extLst>
              <a:ext uri="{FF2B5EF4-FFF2-40B4-BE49-F238E27FC236}">
                <a16:creationId xmlns:a16="http://schemas.microsoft.com/office/drawing/2014/main" id="{2DCA955E-16BB-7749-ACF2-A088D09D7F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4475" y="1571625"/>
            <a:ext cx="3575050" cy="4581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460266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E845959-92A4-E946-9741-3D07DF10B97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03" r="26197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302991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54CE2AB-5BF0-1F41-983D-7CBD75E3572A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5621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Figure 16.5</a:t>
            </a:r>
            <a:b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Basic operating principle of Dyson </a:t>
            </a:r>
            <a:r>
              <a:rPr lang="en-IN" sz="3400" b="1" kern="0" dirty="0" err="1">
                <a:solidFill>
                  <a:srgbClr val="007FA3"/>
                </a:solidFill>
                <a:latin typeface="+mj-lt"/>
                <a:ea typeface="+mj-ea"/>
                <a:cs typeface="+mj-cs"/>
              </a:rPr>
              <a:t>bagless</a:t>
            </a: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 vacuum cleaner</a:t>
            </a:r>
            <a:endParaRPr lang="en-US" sz="3400" b="1" kern="0" dirty="0">
              <a:solidFill>
                <a:srgbClr val="007FA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2291" name="Picture 5" descr="M15NF005">
            <a:extLst>
              <a:ext uri="{FF2B5EF4-FFF2-40B4-BE49-F238E27FC236}">
                <a16:creationId xmlns:a16="http://schemas.microsoft.com/office/drawing/2014/main" id="{19B8DB84-2304-9240-B01A-5861034A32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7913" y="2105025"/>
            <a:ext cx="4448175" cy="4160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190469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F184E6D-6F30-9B46-973F-D9623392DF4F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5621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Figure 16.6</a:t>
            </a:r>
            <a:br>
              <a:rPr lang="en-US" sz="3400" b="1" kern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Cleaning performance of five vacuum cleaners</a:t>
            </a:r>
            <a:endParaRPr lang="en-US" sz="3400" b="1" kern="0" dirty="0">
              <a:solidFill>
                <a:srgbClr val="007FA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3315" name="Picture 5" descr="M15NF006">
            <a:extLst>
              <a:ext uri="{FF2B5EF4-FFF2-40B4-BE49-F238E27FC236}">
                <a16:creationId xmlns:a16="http://schemas.microsoft.com/office/drawing/2014/main" id="{21D1C80D-54B1-C24B-B72A-957A83F4BA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875" y="1966913"/>
            <a:ext cx="6572250" cy="4275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544364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4" descr="M15NT002">
            <a:extLst>
              <a:ext uri="{FF2B5EF4-FFF2-40B4-BE49-F238E27FC236}">
                <a16:creationId xmlns:a16="http://schemas.microsoft.com/office/drawing/2014/main" id="{E16AA409-07CC-B141-9794-7AF34823A8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9675" y="977900"/>
            <a:ext cx="6724650" cy="4902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51279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FB6095F0-29B4-0549-A6C2-159058A96352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20015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Figure 16.7</a:t>
            </a:r>
            <a:b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Dyson’s pre-tax profits (2009–13)</a:t>
            </a:r>
            <a:endParaRPr lang="en-US" sz="3400" b="1" kern="0" dirty="0">
              <a:solidFill>
                <a:srgbClr val="007FA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5363" name="Picture 4">
            <a:extLst>
              <a:ext uri="{FF2B5EF4-FFF2-40B4-BE49-F238E27FC236}">
                <a16:creationId xmlns:a16="http://schemas.microsoft.com/office/drawing/2014/main" id="{ED1F48EE-E9CD-D34F-9006-65E2904C36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9263" y="1625600"/>
            <a:ext cx="5705475" cy="4491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74487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E8DD7C88-32B0-B840-BCCF-DEEE62123734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633538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Table 16.3</a:t>
            </a:r>
            <a:b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Dyson’s pre-tax profit and turnover (2009–13)</a:t>
            </a:r>
            <a:endParaRPr lang="en-US" sz="3400" b="1" kern="0" dirty="0">
              <a:solidFill>
                <a:srgbClr val="007FA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6387" name="Picture 2">
            <a:extLst>
              <a:ext uri="{FF2B5EF4-FFF2-40B4-BE49-F238E27FC236}">
                <a16:creationId xmlns:a16="http://schemas.microsoft.com/office/drawing/2014/main" id="{DF0E881B-EBE4-D345-9C74-D8BB128A89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8550" y="2339975"/>
            <a:ext cx="6946900" cy="334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007571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Box 1">
            <a:extLst>
              <a:ext uri="{FF2B5EF4-FFF2-40B4-BE49-F238E27FC236}">
                <a16:creationId xmlns:a16="http://schemas.microsoft.com/office/drawing/2014/main" id="{C725C703-9F9F-0A49-AC53-82B2333B2A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19872" y="404664"/>
            <a:ext cx="2107406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000" dirty="0"/>
              <a:t>Sources</a:t>
            </a:r>
          </a:p>
        </p:txBody>
      </p:sp>
      <p:sp>
        <p:nvSpPr>
          <p:cNvPr id="21506" name="TextBox 2">
            <a:extLst>
              <a:ext uri="{FF2B5EF4-FFF2-40B4-BE49-F238E27FC236}">
                <a16:creationId xmlns:a16="http://schemas.microsoft.com/office/drawing/2014/main" id="{D1D37C13-07B0-974B-9168-C420345AB6A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1540" y="1412776"/>
            <a:ext cx="8280919" cy="97103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>
              <a:spcBef>
                <a:spcPct val="0"/>
              </a:spcBef>
              <a:buFontTx/>
              <a:buNone/>
              <a:defRPr/>
            </a:pPr>
            <a:r>
              <a:rPr lang="en-US" altLang="en-US" sz="2475" dirty="0"/>
              <a:t>Trott, P. (2017) Innovation Management and New Product Development. 6</a:t>
            </a:r>
            <a:r>
              <a:rPr lang="en-US" altLang="en-US" sz="2475" baseline="30000" dirty="0"/>
              <a:t>th</a:t>
            </a:r>
            <a:r>
              <a:rPr lang="en-US" altLang="en-US" sz="2475" dirty="0"/>
              <a:t> Ed, Essex: Pearson</a:t>
            </a:r>
          </a:p>
          <a:p>
            <a:pPr algn="just">
              <a:spcBef>
                <a:spcPct val="0"/>
              </a:spcBef>
              <a:buFontTx/>
              <a:buNone/>
              <a:defRPr/>
            </a:pPr>
            <a:endParaRPr lang="en-US" altLang="en-US" sz="760" dirty="0"/>
          </a:p>
        </p:txBody>
      </p:sp>
    </p:spTree>
    <p:extLst>
      <p:ext uri="{BB962C8B-B14F-4D97-AF65-F5344CB8AC3E}">
        <p14:creationId xmlns:p14="http://schemas.microsoft.com/office/powerpoint/2010/main" val="76589886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398</Words>
  <Application>Microsoft Macintosh PowerPoint</Application>
  <PresentationFormat>On-screen Show (4:3)</PresentationFormat>
  <Paragraphs>41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Myriad Pro</vt:lpstr>
      <vt:lpstr>Verdana</vt:lpstr>
      <vt:lpstr>20140311PresentationUWTSDTemplate</vt:lpstr>
      <vt:lpstr>LCMB7007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LCMB7007</dc:title>
  <dc:creator>Winifred Soribe</dc:creator>
  <cp:lastModifiedBy>Winifred Soribe</cp:lastModifiedBy>
  <cp:revision>1</cp:revision>
  <dcterms:created xsi:type="dcterms:W3CDTF">2020-11-30T20:00:24Z</dcterms:created>
  <dcterms:modified xsi:type="dcterms:W3CDTF">2020-11-30T20:00:32Z</dcterms:modified>
</cp:coreProperties>
</file>